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29" r:id="rId2"/>
    <p:sldId id="430" r:id="rId3"/>
    <p:sldId id="431" r:id="rId4"/>
    <p:sldId id="432" r:id="rId5"/>
    <p:sldId id="433" r:id="rId6"/>
    <p:sldId id="434" r:id="rId7"/>
    <p:sldId id="435" r:id="rId8"/>
    <p:sldId id="436" r:id="rId9"/>
    <p:sldId id="437" r:id="rId10"/>
    <p:sldId id="438" r:id="rId11"/>
    <p:sldId id="439" r:id="rId12"/>
    <p:sldId id="440" r:id="rId13"/>
    <p:sldId id="441" r:id="rId14"/>
    <p:sldId id="442" r:id="rId15"/>
    <p:sldId id="443" r:id="rId16"/>
    <p:sldId id="444" r:id="rId17"/>
    <p:sldId id="445" r:id="rId18"/>
    <p:sldId id="446" r:id="rId19"/>
    <p:sldId id="447" r:id="rId20"/>
    <p:sldId id="448" r:id="rId21"/>
    <p:sldId id="449" r:id="rId22"/>
    <p:sldId id="450" r:id="rId23"/>
    <p:sldId id="451" r:id="rId24"/>
    <p:sldId id="452" r:id="rId25"/>
    <p:sldId id="453" r:id="rId26"/>
    <p:sldId id="454" r:id="rId27"/>
    <p:sldId id="455" r:id="rId28"/>
    <p:sldId id="456" r:id="rId29"/>
    <p:sldId id="457" r:id="rId30"/>
    <p:sldId id="458" r:id="rId31"/>
    <p:sldId id="459" r:id="rId32"/>
    <p:sldId id="460" r:id="rId33"/>
    <p:sldId id="461" r:id="rId34"/>
    <p:sldId id="462" r:id="rId35"/>
    <p:sldId id="463" r:id="rId36"/>
    <p:sldId id="464" r:id="rId37"/>
    <p:sldId id="465" r:id="rId38"/>
    <p:sldId id="466" r:id="rId39"/>
    <p:sldId id="467" r:id="rId40"/>
    <p:sldId id="468" r:id="rId41"/>
    <p:sldId id="469" r:id="rId42"/>
    <p:sldId id="470" r:id="rId43"/>
    <p:sldId id="471" r:id="rId44"/>
    <p:sldId id="472" r:id="rId45"/>
    <p:sldId id="473" r:id="rId46"/>
    <p:sldId id="474" r:id="rId47"/>
    <p:sldId id="475" r:id="rId48"/>
    <p:sldId id="476" r:id="rId49"/>
    <p:sldId id="477" r:id="rId50"/>
    <p:sldId id="478" r:id="rId51"/>
    <p:sldId id="479" r:id="rId52"/>
    <p:sldId id="480" r:id="rId53"/>
    <p:sldId id="481" r:id="rId54"/>
    <p:sldId id="482" r:id="rId55"/>
    <p:sldId id="483" r:id="rId56"/>
    <p:sldId id="484" r:id="rId57"/>
    <p:sldId id="485" r:id="rId58"/>
    <p:sldId id="486" r:id="rId59"/>
    <p:sldId id="487" r:id="rId60"/>
    <p:sldId id="488" r:id="rId61"/>
    <p:sldId id="489" r:id="rId62"/>
    <p:sldId id="490" r:id="rId63"/>
    <p:sldId id="491" r:id="rId64"/>
    <p:sldId id="492" r:id="rId65"/>
    <p:sldId id="493" r:id="rId66"/>
    <p:sldId id="494" r:id="rId67"/>
    <p:sldId id="495" r:id="rId68"/>
    <p:sldId id="496" r:id="rId69"/>
    <p:sldId id="497" r:id="rId70"/>
    <p:sldId id="498" r:id="rId71"/>
    <p:sldId id="499" r:id="rId72"/>
    <p:sldId id="500" r:id="rId73"/>
    <p:sldId id="501" r:id="rId74"/>
    <p:sldId id="502" r:id="rId75"/>
    <p:sldId id="503" r:id="rId76"/>
    <p:sldId id="504" r:id="rId77"/>
    <p:sldId id="505" r:id="rId78"/>
    <p:sldId id="506" r:id="rId79"/>
    <p:sldId id="507" r:id="rId80"/>
    <p:sldId id="508" r:id="rId81"/>
    <p:sldId id="509" r:id="rId82"/>
    <p:sldId id="510" r:id="rId83"/>
    <p:sldId id="511" r:id="rId84"/>
    <p:sldId id="512" r:id="rId85"/>
    <p:sldId id="513" r:id="rId86"/>
    <p:sldId id="514" r:id="rId87"/>
    <p:sldId id="515" r:id="rId88"/>
    <p:sldId id="516" r:id="rId89"/>
    <p:sldId id="517" r:id="rId90"/>
    <p:sldId id="518" r:id="rId91"/>
    <p:sldId id="519" r:id="rId92"/>
    <p:sldId id="520" r:id="rId93"/>
    <p:sldId id="521" r:id="rId94"/>
    <p:sldId id="522" r:id="rId95"/>
    <p:sldId id="523" r:id="rId96"/>
    <p:sldId id="524" r:id="rId97"/>
    <p:sldId id="525" r:id="rId98"/>
    <p:sldId id="526" r:id="rId99"/>
    <p:sldId id="527" r:id="rId100"/>
  </p:sldIdLst>
  <p:sldSz cx="12190413" cy="6858000"/>
  <p:notesSz cx="6858000" cy="9144000"/>
  <p:custDataLst>
    <p:tags r:id="rId10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14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35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图片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401" y="3048000"/>
            <a:ext cx="38163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图片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4234" y="260350"/>
            <a:ext cx="4645025" cy="666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3284984"/>
            <a:ext cx="10971372" cy="114300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695575"/>
          </a:xfrm>
        </p:spPr>
        <p:txBody>
          <a:bodyPr wrap="square">
            <a:spAutoFit/>
          </a:bodyPr>
          <a:lstStyle>
            <a:lvl1pPr marL="0" indent="719455" algn="just" defTabSz="903605" hangingPunct="0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648325" algn="l"/>
                <a:tab pos="10046970" algn="l"/>
              </a:tabLst>
              <a:defRPr sz="2800" b="1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AutoShape 2"/>
          <p:cNvSpPr>
            <a:spLocks noChangeArrowheads="1"/>
          </p:cNvSpPr>
          <p:nvPr userDrawn="1"/>
        </p:nvSpPr>
        <p:spPr bwMode="auto">
          <a:xfrm>
            <a:off x="431800" y="143049"/>
            <a:ext cx="128588" cy="227012"/>
          </a:xfrm>
          <a:prstGeom prst="chevron">
            <a:avLst>
              <a:gd name="adj" fmla="val 49181"/>
            </a:avLst>
          </a:prstGeom>
          <a:solidFill>
            <a:srgbClr val="3E8BCA">
              <a:alpha val="60001"/>
            </a:srgbClr>
          </a:solidFill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AutoShape 3"/>
          <p:cNvSpPr>
            <a:spLocks noChangeArrowheads="1"/>
          </p:cNvSpPr>
          <p:nvPr userDrawn="1"/>
        </p:nvSpPr>
        <p:spPr bwMode="auto">
          <a:xfrm>
            <a:off x="274638" y="143049"/>
            <a:ext cx="130175" cy="227012"/>
          </a:xfrm>
          <a:prstGeom prst="chevron">
            <a:avLst>
              <a:gd name="adj" fmla="val 49181"/>
            </a:avLst>
          </a:prstGeom>
          <a:solidFill>
            <a:srgbClr val="3E8BCA">
              <a:alpha val="80000"/>
            </a:srgbClr>
          </a:solidFill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AutoShape 4"/>
          <p:cNvSpPr>
            <a:spLocks noChangeArrowheads="1"/>
          </p:cNvSpPr>
          <p:nvPr userDrawn="1"/>
        </p:nvSpPr>
        <p:spPr bwMode="auto">
          <a:xfrm>
            <a:off x="119063" y="143049"/>
            <a:ext cx="128587" cy="227012"/>
          </a:xfrm>
          <a:prstGeom prst="chevron">
            <a:avLst>
              <a:gd name="adj" fmla="val 49181"/>
            </a:avLst>
          </a:prstGeom>
          <a:solidFill>
            <a:srgbClr val="3E8BCA"/>
          </a:solidFill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Text Box 6"/>
          <p:cNvSpPr txBox="1">
            <a:spLocks noChangeArrowheads="1"/>
          </p:cNvSpPr>
          <p:nvPr userDrawn="1"/>
        </p:nvSpPr>
        <p:spPr bwMode="auto">
          <a:xfrm>
            <a:off x="603250" y="44624"/>
            <a:ext cx="8999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第五单元　实用性阅读与交流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三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)•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抱负与使命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5" name="Picture 7" descr="下一页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64963" y="6516861"/>
            <a:ext cx="280987" cy="28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上一页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31488" y="6516861"/>
            <a:ext cx="280987" cy="28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Line 10"/>
          <p:cNvSpPr>
            <a:spLocks noChangeShapeType="1"/>
          </p:cNvSpPr>
          <p:nvPr userDrawn="1"/>
        </p:nvSpPr>
        <p:spPr bwMode="auto">
          <a:xfrm>
            <a:off x="0" y="471661"/>
            <a:ext cx="12190413" cy="0"/>
          </a:xfrm>
          <a:prstGeom prst="line">
            <a:avLst/>
          </a:prstGeom>
          <a:noFill/>
          <a:ln w="9525">
            <a:solidFill>
              <a:srgbClr val="2B74B8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Text Box 9"/>
          <p:cNvSpPr txBox="1">
            <a:spLocks noChangeArrowheads="1"/>
          </p:cNvSpPr>
          <p:nvPr userDrawn="1"/>
        </p:nvSpPr>
        <p:spPr bwMode="auto">
          <a:xfrm>
            <a:off x="8615486" y="79549"/>
            <a:ext cx="30813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</a:rPr>
              <a:t>语文（必修</a:t>
            </a: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</a:rPr>
              <a:t>·</a:t>
            </a:r>
            <a:r>
              <a:rPr kumimoji="0" lang="zh-CN" alt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</a:rPr>
              <a:t>下册 </a:t>
            </a: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</a:rPr>
              <a:t>RJ</a:t>
            </a:r>
            <a:r>
              <a:rPr kumimoji="0" lang="zh-CN" alt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</a:rPr>
              <a:t>）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图片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467" y="3048000"/>
            <a:ext cx="307181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图片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92067" y="2274888"/>
            <a:ext cx="3706813" cy="458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0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7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8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29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30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31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3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33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NULL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file:///G:\&#23567;&#26679;\2020&#24180;&#26032;&#25945;&#26448;&#25919;&#27835;&#24517;&#20462;3(&#25945;&#24072;&#20070;)&#20570;&#35838;&#20214;\zsd.tif" TargetMode="External"/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file:///G:\&#23567;&#26679;\2020&#24180;&#26032;&#25945;&#26448;&#25919;&#27835;&#24517;&#20462;3(&#25945;&#24072;&#20070;)&#20570;&#35838;&#20214;\zsd.tif" TargetMode="External"/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slide" Target="slide4.xml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slide" Target="slide69.xml"/><Relationship Id="rId5" Type="http://schemas.openxmlformats.org/officeDocument/2006/relationships/slide" Target="slide35.xml"/><Relationship Id="rId4" Type="http://schemas.openxmlformats.org/officeDocument/2006/relationships/image" Target="../media/image9.png"/><Relationship Id="rId9" Type="http://schemas.openxmlformats.org/officeDocument/2006/relationships/slide" Target="slide2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38.emf"/><Relationship Id="rId4" Type="http://schemas.openxmlformats.org/officeDocument/2006/relationships/oleObject" Target="../embeddings/oleObject22.bin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4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45.emf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NULL" TargetMode="Externa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file:///G:\&#23567;&#26679;\2020&#24180;&#26032;&#25945;&#26448;&#35821;&#25991;&#24517;&#20462;&#19979;&#20876;&#20570;&#35838;&#20214;\&#32771;&#28857;&#38142;&#25509;.TIF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file:///G:\&#23567;&#26679;\2020&#24180;&#26032;&#25945;&#26448;&#35821;&#25991;&#24517;&#20462;&#19979;&#20876;&#20570;&#35838;&#20214;\&#32771;&#28857;&#35299;&#35835;.TIF" TargetMode="External"/><Relationship Id="rId5" Type="http://schemas.openxmlformats.org/officeDocument/2006/relationships/image" Target="../media/image50.png"/><Relationship Id="rId4" Type="http://schemas.openxmlformats.org/officeDocument/2006/relationships/image" Target="../media/image49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51.e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file:///G:\&#23567;&#26679;\2020&#24180;&#26032;&#25945;&#26448;&#35821;&#25991;&#24517;&#20462;&#19979;&#20876;&#20570;&#35838;&#20214;\&#25216;&#27861;&#25915;&#30053;.TIF" TargetMode="Externa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61938" y="1341438"/>
            <a:ext cx="10153650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第一单元　思辨性阅读与表达</a:t>
            </a: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kumimoji="0" lang="zh-CN" altLang="en-US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二</a:t>
            </a: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•</a:t>
            </a:r>
            <a:r>
              <a:rPr kumimoji="0" lang="zh-CN" altLang="en-US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中华文明之光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196752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由于项羽在北方牵制并消灭了秦军主力，刘邦早于项羽攻入秦都咸阳，收降了秦国的最后一个统治者子婴。为了收买民心，刘邦与秦民约法三章：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杀人者死，伤人及盗抵罪。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申明军纪，废除严刑苛政，得到了百姓的支持。接着，刘邦派兵守关，还军霸上。项羽继而破关入咸阳，驻军于鸿门。当时，项羽的兵力是刘邦的好几倍，根本不把刘邦放在眼里。当他听说刘邦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欲王关中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时，当即下令进攻刘邦的军队。在这种严峻的形势下，刘邦只好冒险到项羽军营，登门求和，以作缓兵之计。于是出现了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鸿门宴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这场激烈尖锐的斗争。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3</a:t>
            </a:r>
            <a:r>
              <a:rPr lang="zh-CN" altLang="zh-CN" kern="100"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文体常识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 algn="ctr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《史记》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zh-CN" altLang="zh-CN" kern="100">
                <a:ea typeface="楷体_GB2312"/>
                <a:cs typeface="Times New Roman" panose="02020603050405020304"/>
              </a:rPr>
              <a:t>《史记》</a:t>
            </a:r>
            <a:r>
              <a:rPr lang="en-US" altLang="zh-CN" kern="100">
                <a:ea typeface="楷体_GB2312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又名《太史公书》</a:t>
            </a:r>
            <a:r>
              <a:rPr lang="en-US" altLang="zh-CN" kern="100">
                <a:ea typeface="楷体_GB2312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是我国第一部纪传体通史，是纪传体文学的奠基之作，记载了从上古传说中的黄帝时期到汉武帝太初年间约三千年的历史。全书包括十二本纪、三十世家、七十列传、十表、八书，被公认为中国史书的典范。其中本纪主要记帝王，世家述贵族侯王，列传主要是各种不同类型、不同阶级的人物的传记，书记礼、乐、历法、天文、封禅、水利等，表记各代历史大事。该书是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二十四史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之首，被鲁迅誉为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史家之绝唱，无韵之《离骚》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楷体_GB2312"/>
                <a:cs typeface="Times New Roman" panose="02020603050405020304"/>
              </a:rPr>
              <a:t>《史记》</a:t>
            </a:r>
            <a:r>
              <a:rPr lang="zh-CN" altLang="zh-CN" kern="100">
                <a:ea typeface="楷体_GB2312"/>
                <a:cs typeface="Times New Roman" panose="02020603050405020304"/>
              </a:rPr>
              <a:t>同时也是一部文学名著，是中国传记文学的开创性著作。它的主体部分是本纪、世家和列传。司马迁站在同情被压迫者的立场上，在一定程度上鞭挞了贪官酷吏和土豪劣绅，同情并歌颂了农民起义的领袖和当时社会所轻视的小人物。他写的一些人物传记，不仅表现了高度的思想性，而且大部分有很高的艺术性。人物形象鲜明，文笔简练素朴。其中也有许多思想性和艺术性高度结合的作品，如《项羽本纪》《魏其武安侯列传》等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fx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3543" y="908720"/>
            <a:ext cx="2751587" cy="80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内容占位符 2"/>
          <p:cNvSpPr txBox="1"/>
          <p:nvPr/>
        </p:nvSpPr>
        <p:spPr>
          <a:xfrm>
            <a:off x="4798800" y="931565"/>
            <a:ext cx="2099118" cy="69405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zh-CN" kern="100">
                <a:ea typeface="方正宋黑_GBK"/>
                <a:cs typeface="Times New Roman" panose="02020603050405020304"/>
              </a:rPr>
              <a:t>基础梳理</a:t>
            </a:r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2073821"/>
          <a:ext cx="11161713" cy="322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4" imgW="11164570" imgH="3230880" progId="Word.Document.8">
                  <p:embed/>
                </p:oleObj>
              </mc:Choice>
              <mc:Fallback>
                <p:oleObj name="文档" r:id="rId4" imgW="11164570" imgH="323088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350" y="2073821"/>
                        <a:ext cx="11161713" cy="3227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418812" y="2690381"/>
            <a:ext cx="375793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4418812" y="3357617"/>
            <a:ext cx="375793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819164" y="3986525"/>
            <a:ext cx="268541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5819164" y="4653761"/>
            <a:ext cx="268541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136775"/>
          <a:ext cx="11161713" cy="258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3" imgW="11164570" imgH="2584450" progId="Word.Document.8">
                  <p:embed/>
                </p:oleObj>
              </mc:Choice>
              <mc:Fallback>
                <p:oleObj name="文档" r:id="rId3" imgW="11164570" imgH="25844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2136775"/>
                        <a:ext cx="11161713" cy="2582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171092" y="2042309"/>
            <a:ext cx="268541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388516" y="2762389"/>
            <a:ext cx="483044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048722" y="3410461"/>
            <a:ext cx="375793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459124" y="4058533"/>
            <a:ext cx="268541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052736"/>
          <a:ext cx="11161713" cy="307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3" imgW="11164570" imgH="3081655" progId="Word.Document.8">
                  <p:embed/>
                </p:oleObj>
              </mc:Choice>
              <mc:Fallback>
                <p:oleObj name="文档" r:id="rId3" imgW="11164570" imgH="308165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1052736"/>
                        <a:ext cx="11161713" cy="3078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4097039"/>
          <a:ext cx="11161713" cy="2500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5" imgW="11164570" imgH="2502535" progId="Word.Document.8">
                  <p:embed/>
                </p:oleObj>
              </mc:Choice>
              <mc:Fallback>
                <p:oleObj name="文档" r:id="rId5" imgW="11164570" imgH="250253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350" y="4097039"/>
                        <a:ext cx="11161713" cy="2500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703039" y="1629425"/>
            <a:ext cx="304292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901856" y="2186325"/>
            <a:ext cx="268541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4121669" y="2902991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7333233" y="3429625"/>
            <a:ext cx="340042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134405" y="4001088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4637101" y="4519181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2894695" y="5661873"/>
            <a:ext cx="304292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908579"/>
          <a:ext cx="11161713" cy="268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3" imgW="11164570" imgH="2688590" progId="Word.Document.8">
                  <p:embed/>
                </p:oleObj>
              </mc:Choice>
              <mc:Fallback>
                <p:oleObj name="文档" r:id="rId3" imgW="11164570" imgH="268859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908579"/>
                        <a:ext cx="11161713" cy="268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3192809"/>
          <a:ext cx="11161713" cy="268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5" imgW="11164570" imgH="2688590" progId="Word.Document.8">
                  <p:embed/>
                </p:oleObj>
              </mc:Choice>
              <mc:Fallback>
                <p:oleObj name="文档" r:id="rId5" imgW="11164570" imgH="268859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350" y="3192809"/>
                        <a:ext cx="11161713" cy="268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023906" y="837337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889587" y="1394237"/>
            <a:ext cx="232791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759458" y="2493521"/>
            <a:ext cx="304292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6047269" y="3285609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519850" y="3808829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857109" y="4797777"/>
            <a:ext cx="232791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908720"/>
          <a:ext cx="11161713" cy="204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3" imgW="11164570" imgH="2045335" progId="Word.Document.8">
                  <p:embed/>
                </p:oleObj>
              </mc:Choice>
              <mc:Fallback>
                <p:oleObj name="文档" r:id="rId3" imgW="11164570" imgH="204533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908720"/>
                        <a:ext cx="11161713" cy="204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2634952"/>
          <a:ext cx="11161713" cy="396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5" imgW="11164570" imgH="3965575" progId="Word.Document.8">
                  <p:embed/>
                </p:oleObj>
              </mc:Choice>
              <mc:Fallback>
                <p:oleObj name="文档" r:id="rId5" imgW="11164570" imgH="39655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350" y="2634952"/>
                        <a:ext cx="11161713" cy="396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464066" y="890181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583746" y="1413401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577768" y="1936621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671978" y="2565529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822687" y="3645649"/>
            <a:ext cx="304292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831466" y="4706605"/>
            <a:ext cx="304292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7428349" y="5237505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768475"/>
          <a:ext cx="11161713" cy="332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3" imgW="11164570" imgH="3322320" progId="Word.Document.8">
                  <p:embed/>
                </p:oleObj>
              </mc:Choice>
              <mc:Fallback>
                <p:oleObj name="文档" r:id="rId3" imgW="11164570" imgH="332232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1768475"/>
                        <a:ext cx="11161713" cy="3321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302241" y="1728216"/>
            <a:ext cx="161290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863666" y="2781553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822687" y="3861673"/>
            <a:ext cx="304292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249363"/>
          <a:ext cx="11161713" cy="435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3" imgW="11164570" imgH="4361815" progId="Word.Document.8">
                  <p:embed/>
                </p:oleObj>
              </mc:Choice>
              <mc:Fallback>
                <p:oleObj name="文档" r:id="rId3" imgW="11164570" imgH="436181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14350" y="1249363"/>
                        <a:ext cx="11161713" cy="4357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663866" y="1178213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928445" y="1701433"/>
            <a:ext cx="304292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8120250" y="2256671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303826" y="2997577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5095914" y="3520797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616015" y="4130541"/>
            <a:ext cx="304292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5146293" y="4653761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72008" y="1640994"/>
            <a:ext cx="1207187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kern="100">
                <a:ea typeface="方正准圆_GBK"/>
              </a:rPr>
              <a:t>3</a:t>
            </a:r>
            <a:r>
              <a:rPr lang="zh-CN" altLang="zh-CN" sz="4000" b="1" kern="100">
                <a:ea typeface="方正准圆_GBK"/>
                <a:cs typeface="Times New Roman" panose="02020603050405020304"/>
              </a:rPr>
              <a:t>．鸿门宴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846138"/>
          <a:ext cx="11161713" cy="5164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文档" r:id="rId3" imgW="11164570" imgH="5169535" progId="Word.Document.8">
                  <p:embed/>
                </p:oleObj>
              </mc:Choice>
              <mc:Fallback>
                <p:oleObj name="文档" r:id="rId3" imgW="11164570" imgH="516953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846138"/>
                        <a:ext cx="11161713" cy="5164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615645" y="2061473"/>
            <a:ext cx="947801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340987" y="2709545"/>
            <a:ext cx="840549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534185" y="3410461"/>
            <a:ext cx="447294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495529" y="4005689"/>
            <a:ext cx="626046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86190" y="4634597"/>
            <a:ext cx="1162304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　　　　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29826" y="5301833"/>
            <a:ext cx="733298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　　　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814513"/>
          <a:ext cx="11161713" cy="322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文档" r:id="rId3" imgW="11164570" imgH="3230880" progId="Word.Document.8">
                  <p:embed/>
                </p:oleObj>
              </mc:Choice>
              <mc:Fallback>
                <p:oleObj name="文档" r:id="rId3" imgW="11164570" imgH="323088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1814513"/>
                        <a:ext cx="11161713" cy="3227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92886" y="2421513"/>
            <a:ext cx="769048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</a:t>
            </a:r>
            <a:r>
              <a:rPr lang="zh-CN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669652" y="3717657"/>
            <a:ext cx="876300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386746" y="4365729"/>
            <a:ext cx="626046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492250"/>
          <a:ext cx="11161713" cy="387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文档" r:id="rId3" imgW="11164570" imgH="3877310" progId="Word.Document.8">
                  <p:embed/>
                </p:oleObj>
              </mc:Choice>
              <mc:Fallback>
                <p:oleObj name="文档" r:id="rId3" imgW="11164570" imgH="38773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1492250"/>
                        <a:ext cx="11161713" cy="387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580575" y="2709545"/>
            <a:ext cx="125539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970066" y="3410461"/>
            <a:ext cx="125539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889946" y="4058533"/>
            <a:ext cx="125539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156639" y="4634597"/>
            <a:ext cx="125539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168400"/>
          <a:ext cx="11161713" cy="451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文档" r:id="rId3" imgW="11164570" imgH="4523105" progId="Word.Document.8">
                  <p:embed/>
                </p:oleObj>
              </mc:Choice>
              <mc:Fallback>
                <p:oleObj name="文档" r:id="rId3" imgW="11164570" imgH="452310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1168400"/>
                        <a:ext cx="11161713" cy="4519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164751" y="1728216"/>
            <a:ext cx="125539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590087" y="2421513"/>
            <a:ext cx="340042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476021" y="3050421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148527" y="3789665"/>
            <a:ext cx="125539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511738" y="5013801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136775"/>
          <a:ext cx="11161713" cy="258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文档" r:id="rId3" imgW="11164570" imgH="2584450" progId="Word.Document.8">
                  <p:embed/>
                </p:oleObj>
              </mc:Choice>
              <mc:Fallback>
                <p:oleObj name="文档" r:id="rId3" imgW="11164570" imgH="258445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2136775"/>
                        <a:ext cx="11161713" cy="2582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36061" y="2690381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320050" y="3357617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087802" y="4058533"/>
            <a:ext cx="197040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168400"/>
          <a:ext cx="11161713" cy="451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文档" r:id="rId3" imgW="11164570" imgH="4523105" progId="Word.Document.8">
                  <p:embed/>
                </p:oleObj>
              </mc:Choice>
              <mc:Fallback>
                <p:oleObj name="文档" r:id="rId3" imgW="11164570" imgH="452310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1168400"/>
                        <a:ext cx="11161713" cy="4519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175175" y="2402349"/>
            <a:ext cx="447294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102255" y="3069585"/>
            <a:ext cx="340042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230047" y="4365729"/>
            <a:ext cx="340042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409711" y="5013801"/>
            <a:ext cx="411543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787102"/>
          <a:ext cx="11161713" cy="581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文档" r:id="rId3" imgW="11164570" imgH="5812790" progId="Word.Document.8">
                  <p:embed/>
                </p:oleObj>
              </mc:Choice>
              <mc:Fallback>
                <p:oleObj name="文档" r:id="rId3" imgW="11164570" imgH="581279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787102"/>
                        <a:ext cx="11161713" cy="581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666851" y="1394237"/>
            <a:ext cx="447294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314923" y="1989465"/>
            <a:ext cx="447294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418773" y="2690381"/>
            <a:ext cx="447294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729347" y="3933681"/>
            <a:ext cx="232791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441315" y="4581753"/>
            <a:ext cx="232791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729347" y="5229825"/>
            <a:ext cx="232791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297299" y="5877897"/>
            <a:ext cx="232791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460625"/>
          <a:ext cx="11161713" cy="193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文档" r:id="rId3" imgW="11164570" imgH="1938655" progId="Word.Document.8">
                  <p:embed/>
                </p:oleObj>
              </mc:Choice>
              <mc:Fallback>
                <p:oleObj name="文档" r:id="rId3" imgW="11164570" imgH="193865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2460625"/>
                        <a:ext cx="11161713" cy="193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832286" y="2251436"/>
            <a:ext cx="125539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414691" y="3050421"/>
            <a:ext cx="2685415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368641" y="3717657"/>
            <a:ext cx="2327910" cy="5219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kumimoji="0" lang="zh-C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1814513"/>
          <a:ext cx="11161713" cy="322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文档" r:id="rId3" imgW="11164570" imgH="3230880" progId="Word.Document.8">
                  <p:embed/>
                </p:oleObj>
              </mc:Choice>
              <mc:Fallback>
                <p:oleObj name="文档" r:id="rId3" imgW="11164570" imgH="323088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1814513"/>
                        <a:ext cx="11161713" cy="3227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846138"/>
          <a:ext cx="11161713" cy="5164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文档" r:id="rId3" imgW="11164570" imgH="5169535" progId="Word.Document.8">
                  <p:embed/>
                </p:oleObj>
              </mc:Choice>
              <mc:Fallback>
                <p:oleObj name="文档" r:id="rId3" imgW="11164570" imgH="516953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846138"/>
                        <a:ext cx="11161713" cy="5164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85058" y="1335376"/>
          <a:ext cx="11449050" cy="4110228"/>
        </p:xfrm>
        <a:graphic>
          <a:graphicData uri="http://schemas.openxmlformats.org/drawingml/2006/table">
            <a:tbl>
              <a:tblPr/>
              <a:tblGrid>
                <a:gridCol w="4989830"/>
                <a:gridCol w="6459220"/>
              </a:tblGrid>
              <a:tr h="5257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2743200" algn="l"/>
                        </a:tabLst>
                      </a:pPr>
                      <a:r>
                        <a:rPr lang="zh-CN" altLang="zh-CN" sz="2800" b="1" kern="100" smtClean="0">
                          <a:effectLst/>
                          <a:latin typeface="+mn-lt"/>
                          <a:ea typeface="仿宋_GB2312"/>
                          <a:cs typeface="Times New Roman" panose="02020603050405020304"/>
                        </a:rPr>
                        <a:t>素养目标</a:t>
                      </a:r>
                      <a:endParaRPr lang="zh-CN" sz="2800" b="1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7666" marR="676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2743200" algn="l"/>
                        </a:tabLst>
                      </a:pPr>
                      <a:r>
                        <a:rPr lang="zh-CN" altLang="zh-CN" sz="2800" b="1" kern="100" smtClean="0">
                          <a:effectLst/>
                          <a:latin typeface="+mn-lt"/>
                          <a:ea typeface="仿宋_GB2312"/>
                          <a:cs typeface="Times New Roman" panose="02020603050405020304"/>
                        </a:rPr>
                        <a:t>学法指导</a:t>
                      </a:r>
                      <a:endParaRPr lang="zh-CN" sz="2800" b="1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7666" marR="676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3940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/>
                          <a:ea typeface="仿宋_GB2312"/>
                          <a:cs typeface="Courier New" panose="02070309020205020404"/>
                        </a:rPr>
                        <a:t>1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仿宋_GB2312"/>
                          <a:cs typeface="Times New Roman" panose="02020603050405020304"/>
                        </a:rPr>
                        <a:t>．品味《史记》叙事详备，写人生动，细节传神的特点。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/>
                          <a:ea typeface="仿宋_GB2312"/>
                          <a:cs typeface="Courier New" panose="02070309020205020404"/>
                        </a:rPr>
                        <a:t>2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仿宋_GB2312"/>
                          <a:cs typeface="Times New Roman" panose="02020603050405020304"/>
                        </a:rPr>
                        <a:t>．关注一些历史文化知识，如人物相互间的称呼、鸿门宴会的座次安排等。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/>
                          <a:ea typeface="仿宋_GB2312"/>
                          <a:cs typeface="Courier New" panose="02070309020205020404"/>
                        </a:rPr>
                        <a:t>1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仿宋_GB2312"/>
                          <a:cs typeface="Times New Roman" panose="02020603050405020304"/>
                        </a:rPr>
                        <a:t>．学习作者把人物放在激烈的矛盾斗争中，通过人物的语言、行动展示人物个性特征的写作方法。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4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/>
                          <a:ea typeface="仿宋_GB2312"/>
                          <a:cs typeface="Courier New" panose="02070309020205020404"/>
                        </a:rPr>
                        <a:t>2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仿宋_GB2312"/>
                          <a:cs typeface="Times New Roman" panose="02020603050405020304"/>
                        </a:rPr>
                        <a:t>．正确认识司马迁的历史观。理解刘邦的任人唯贤，上下团结一心的精神和项羽光明磊落的性格。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168400"/>
          <a:ext cx="11161713" cy="451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文档" r:id="rId3" imgW="11164570" imgH="4523105" progId="Word.Document.8">
                  <p:embed/>
                </p:oleObj>
              </mc:Choice>
              <mc:Fallback>
                <p:oleObj name="文档" r:id="rId3" imgW="11164570" imgH="452310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1168400"/>
                        <a:ext cx="11161713" cy="4519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2420938"/>
            <a:ext cx="1219041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积累</a:t>
            </a:r>
            <a:r>
              <a:rPr lang="en-US" altLang="zh-CN" sz="5400" b="1">
                <a:solidFill>
                  <a:srgbClr val="FF6600"/>
                </a:solidFill>
                <a:latin typeface="宋体" panose="02010600030101010101" pitchFamily="2" charset="-122"/>
              </a:rPr>
              <a:t>•</a:t>
            </a:r>
            <a:r>
              <a:rPr lang="zh-CN" altLang="en-US" sz="5400" b="1" smtClean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文化传承与理解 </a:t>
            </a:r>
            <a:r>
              <a:rPr kumimoji="0" lang="zh-CN" sz="5400" b="1" i="0" u="none" strike="noStrike" cap="none" normalizeH="0" baseline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7" name="Picture 3" descr="图片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106" y="3074988"/>
            <a:ext cx="307181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图片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36831" y="0"/>
            <a:ext cx="2071688" cy="256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楷体_GB2312"/>
                <a:cs typeface="Courier New" panose="02070309020205020404"/>
              </a:rPr>
              <a:t>1</a:t>
            </a:r>
            <a:r>
              <a:rPr lang="zh-CN" altLang="zh-CN" kern="100">
                <a:cs typeface="Times New Roman" panose="02020603050405020304"/>
              </a:rPr>
              <a:t>．</a:t>
            </a:r>
            <a:r>
              <a:rPr lang="zh-CN" altLang="zh-CN" kern="100">
                <a:ea typeface="楷体_GB2312"/>
                <a:cs typeface="Times New Roman" panose="02020603050405020304"/>
              </a:rPr>
              <a:t>古代座次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古代君王、诸侯临朝听政，或各级官员治理民事，皆面南而会，即以此称君；而以北面为卑，或以之称臣。东西座席一般以东为主，以西为客，但汉代刚好相反，本文即如此。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楷体_GB2312"/>
                <a:cs typeface="Courier New" panose="02070309020205020404"/>
              </a:rPr>
              <a:t>2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．山东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山东，顾名思义，在山的东面。但需注意的是，因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山东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之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山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，可指华山、太行山、泰山等不同的山，而所指地域不尽相同。下面是以崤山为标准的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山东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沛公居山东时，贪于财货，好美姬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山东出相，山西出将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《汉书》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。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ea typeface="楷体_GB2312"/>
                <a:cs typeface="Courier New" panose="02070309020205020404"/>
              </a:rPr>
              <a:t>3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．古代食器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古人常以刀匕、刀俎并举，并以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俎上肉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比喻受人欺凌、任人宰割的境遇。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人方为刀俎，我为鱼肉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说的就是这种境遇。箸，夹食的用具，与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住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同音，含有停止之意，因避讳故取反义为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快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，又因以竹制成，故加个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竹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字头为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筷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，沿用至今。一般百姓大多用竹、木、陶制成食器，贵族的食器则以青铜居多。古代统治者所用的筷子，大多由金、银或象牙制成。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ea typeface="楷体_GB2312"/>
                <a:cs typeface="Courier New" panose="02070309020205020404"/>
              </a:rPr>
              <a:t>4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．古代酒器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尊，是古代酒器的通称。尊上常饰有动物造型。壶，是一种长颈、大腹、圆足的盛酒器，不仅能装酒，还能装水。成语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箪食壶浆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指犒劳军旅。觥，像一个横放的牛角，长方圈足，有盖，盖子常制成兽形。杯，椭圆形，是用来盛酒的器物。杯的材质有玉、铜、银、瓷器。卮，也是一种盛酒器，如本课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卮酒安足辞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中的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卮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2420938"/>
            <a:ext cx="1219041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探究</a:t>
            </a:r>
            <a:r>
              <a:rPr lang="en-US" altLang="zh-CN" sz="5400" b="1">
                <a:solidFill>
                  <a:srgbClr val="FF6600"/>
                </a:solidFill>
                <a:latin typeface="宋体" panose="02010600030101010101" pitchFamily="2" charset="-122"/>
              </a:rPr>
              <a:t>•</a:t>
            </a:r>
            <a:r>
              <a:rPr lang="zh-CN" altLang="en-US" sz="5400" b="1" smtClean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思维发展与提升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7" name="Picture 3" descr="图片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106" y="3074988"/>
            <a:ext cx="307181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图片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36831" y="0"/>
            <a:ext cx="2071688" cy="256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608" y="825401"/>
            <a:ext cx="2374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655649" y="806237"/>
            <a:ext cx="2099118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图文导航</a:t>
            </a:r>
            <a:endParaRPr lang="zh-CN" altLang="en-US">
              <a:latin typeface="方正宋黑_GBK" pitchFamily="65" charset="-122"/>
              <a:ea typeface="方正宋黑_GBK" pitchFamily="65" charset="-122"/>
            </a:endParaRPr>
          </a:p>
        </p:txBody>
      </p:sp>
      <p:pic>
        <p:nvPicPr>
          <p:cNvPr id="21506" name="Picture 2" descr="AA9.TIF"/>
          <p:cNvPicPr>
            <a:picLocks noChangeAspect="1" noChangeArrowheads="1"/>
          </p:cNvPicPr>
          <p:nvPr/>
        </p:nvPicPr>
        <p:blipFill>
          <a:blip r:embed="rId3" r:link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0166" y="1329457"/>
            <a:ext cx="8066088" cy="526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509289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《鸿门宴》写了从秦崩溃到汉建立的历史过程中的一个重要片段，是楚汉相争的一个序曲。全文通过对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鸿门宴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这一历史事件的叙述，写出了刘、项之间为争夺政权而进行的一次尖锐、复杂的斗争，生动地刻画了刘、项等不同类型的人物形象，表现了项羽因骄傲自大而走向失败的必然趋势；同时也表现了刘邦的小心谨慎、善于用人，这在某种程度上预示了两人斗争的结局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608" y="825401"/>
            <a:ext cx="2374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655649" y="806237"/>
            <a:ext cx="2099118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主旨探微</a:t>
            </a:r>
            <a:endParaRPr lang="zh-CN" altLang="en-US">
              <a:latin typeface="方正宋黑_GBK" pitchFamily="65" charset="-122"/>
              <a:ea typeface="方正宋黑_GBK" pitchFamily="65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509289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(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一</a:t>
            </a: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)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领读课文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1</a:t>
            </a:r>
            <a:r>
              <a:rPr lang="zh-CN" altLang="zh-CN" kern="100">
                <a:cs typeface="Times New Roman" panose="02020603050405020304"/>
              </a:rPr>
              <a:t>．在项羽即将来犯的万分危急形势下，张良既不提议备战，更不主张退军，却只要刘邦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往谓项伯，言沛公不敢背项王也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，这是为什么？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FF"/>
                </a:solidFill>
                <a:ea typeface="楷体_GB2312"/>
                <a:cs typeface="Times New Roman" panose="02020603050405020304"/>
              </a:rPr>
              <a:t>提示：</a:t>
            </a:r>
            <a:r>
              <a:rPr lang="zh-CN" altLang="zh-CN" kern="100">
                <a:ea typeface="楷体_GB2312"/>
                <a:cs typeface="Times New Roman" panose="02020603050405020304"/>
              </a:rPr>
              <a:t>战必败，逃必溃，兵力悬殊，士气不同。张良的过人之处在于确信项伯可以利用。他从项伯的通风报信中看出这个人十分重义，有恩必报，他也了解项伯与项羽的关系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608" y="825401"/>
            <a:ext cx="2374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655649" y="806237"/>
            <a:ext cx="2099118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任务探究</a:t>
            </a:r>
            <a:endParaRPr lang="zh-CN" altLang="en-US">
              <a:latin typeface="方正宋黑_GBK" pitchFamily="65" charset="-122"/>
              <a:ea typeface="方正宋黑_GBK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>
              <a:ea typeface="楷体_GB231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楷体_GB2312"/>
                <a:cs typeface="Times New Roman" panose="02020603050405020304"/>
              </a:rPr>
              <a:t>他</a:t>
            </a:r>
            <a:r>
              <a:rPr lang="zh-CN" altLang="zh-CN" kern="100">
                <a:ea typeface="楷体_GB2312"/>
                <a:cs typeface="Times New Roman" panose="02020603050405020304"/>
              </a:rPr>
              <a:t>认定通过项伯必能取得理想的效果，尤其是他看准了项羽的致命弱点和双方矛盾的焦点，深信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言沛公不敢背项王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一句话就能解决问题。此处轻描淡写更显出张良的沉稳机警，处变不惊，也与刘邦的大惊失色、束手无策形成对比。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06574" y="1844954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dirty="0">
                <a:ea typeface="楷体_GB2312"/>
                <a:cs typeface="Times New Roman" panose="02020603050405020304"/>
              </a:rPr>
              <a:t>寒风萧萧，冷雨凄凄。金戈铁马，刀光剑影。四面楚歌，如针如锥，剜刺着热血沸腾的胸口。西楚霸王挥舞长剑，仰天长叹：虞兮虞兮奈若何！曾经力拔山兮气盖世的豪情，如今已荡然无存。电闪雷鸣，天哭地泣。面对乌江滔滔的流水，留给江东父老永远的叹息。楚汉争霸的最后一搏，惊心动魄。其实，早在鸿门，范增的一句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ea typeface="楷体_GB2312"/>
                <a:cs typeface="Times New Roman" panose="02020603050405020304"/>
              </a:rPr>
              <a:t>竖子不足与谋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ea typeface="楷体_GB2312"/>
                <a:cs typeface="Times New Roman" panose="02020603050405020304"/>
              </a:rPr>
              <a:t>，早已暗示了故事的结局。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 dirty="0"/>
          </a:p>
        </p:txBody>
      </p:sp>
      <p:pic>
        <p:nvPicPr>
          <p:cNvPr id="10" name="Picture 3" descr="fx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3543" y="979446"/>
            <a:ext cx="2751587" cy="80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内容占位符 2"/>
          <p:cNvSpPr txBox="1"/>
          <p:nvPr/>
        </p:nvSpPr>
        <p:spPr>
          <a:xfrm>
            <a:off x="4798800" y="1002291"/>
            <a:ext cx="2099118" cy="69405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zh-CN" kern="100">
                <a:ea typeface="方正宋黑_GBK"/>
                <a:cs typeface="Times New Roman" panose="02020603050405020304"/>
              </a:rPr>
              <a:t>情景导学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370776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cs typeface="Courier New" panose="02070309020205020404"/>
              </a:rPr>
              <a:t>2</a:t>
            </a:r>
            <a:r>
              <a:rPr lang="zh-CN" altLang="zh-CN" kern="100">
                <a:cs typeface="Times New Roman" panose="02020603050405020304"/>
              </a:rPr>
              <a:t>．在鸿门宴上，双方的攻守形势是如何发生转换的？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FF"/>
                </a:solidFill>
                <a:ea typeface="楷体_GB2312"/>
                <a:cs typeface="Times New Roman" panose="02020603050405020304"/>
              </a:rPr>
              <a:t>提示：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①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宴前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：刘邦被动，项羽主动　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②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宴中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：刘邦被动，项羽主动，情节跌宕起伏，三起三落　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③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宴后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：刘邦主动，项羽被动，局势逆转。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081075"/>
            <a:ext cx="11382863" cy="250190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cap="all">
                <a:ea typeface="黑体" panose="02010609060101010101" pitchFamily="2" charset="-122"/>
                <a:cs typeface="Courier New" panose="02070309020205020404"/>
              </a:rPr>
              <a:t>	</a:t>
            </a:r>
            <a:r>
              <a:rPr lang="zh-CN" altLang="zh-CN" kern="100" cap="all">
                <a:ea typeface="黑体" panose="02010609060101010101" pitchFamily="2" charset="-122"/>
                <a:cs typeface="Times New Roman" panose="02020603050405020304"/>
              </a:rPr>
              <a:t>关注人物性格特征，注意人物关系、人物言行与事件发展之间的联系。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活动</a:t>
            </a:r>
            <a:r>
              <a:rPr lang="zh-CN" altLang="zh-CN" kern="100">
                <a:latin typeface="宋体" panose="02010600030101010101" pitchFamily="2" charset="-122"/>
                <a:ea typeface="MS Mincho"/>
                <a:cs typeface="MS Mincho"/>
              </a:rPr>
              <a:t>❶</a:t>
            </a:r>
            <a:r>
              <a:rPr lang="zh-CN" altLang="zh-CN" kern="100">
                <a:cs typeface="Times New Roman" panose="02020603050405020304"/>
              </a:rPr>
              <a:t>　性格的迥然，导致命运的悬殊，请比较项羽和刘邦阵营性格</a:t>
            </a:r>
            <a:r>
              <a:rPr lang="zh-CN" altLang="zh-CN" kern="100" smtClean="0"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6" name="Picture 1" descr="G:\小样\2020年新教材政治必修3(教师书)做课件\zsd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4540" y="1194719"/>
            <a:ext cx="1747418" cy="46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内容占位符 2"/>
          <p:cNvSpPr txBox="1"/>
          <p:nvPr/>
        </p:nvSpPr>
        <p:spPr>
          <a:xfrm>
            <a:off x="406575" y="1172247"/>
            <a:ext cx="1725384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03605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648325" algn="l"/>
                <a:tab pos="10046970" algn="l"/>
              </a:tabLs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en-US" kern="100" smtClean="0">
                <a:solidFill>
                  <a:schemeClr val="bg1"/>
                </a:solidFill>
                <a:ea typeface="黑体" panose="02010609060101010101" pitchFamily="2" charset="-122"/>
                <a:cs typeface="Times New Roman" panose="02020603050405020304"/>
              </a:rPr>
              <a:t>任务一</a:t>
            </a:r>
            <a:r>
              <a:rPr lang="zh-CN" altLang="en-US" kern="100">
                <a:solidFill>
                  <a:schemeClr val="bg1"/>
                </a:solidFill>
                <a:ea typeface="黑体" panose="02010609060101010101" pitchFamily="2" charset="-122"/>
                <a:cs typeface="Times New Roman" panose="02020603050405020304"/>
              </a:rPr>
              <a:t>　</a:t>
            </a:r>
            <a:endParaRPr lang="zh-CN" altLang="en-US"/>
          </a:p>
        </p:txBody>
      </p:sp>
      <p:sp>
        <p:nvSpPr>
          <p:cNvPr id="9" name="内容占位符 2"/>
          <p:cNvSpPr txBox="1"/>
          <p:nvPr/>
        </p:nvSpPr>
        <p:spPr>
          <a:xfrm>
            <a:off x="406574" y="500214"/>
            <a:ext cx="11382863" cy="69405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03605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648325" algn="l"/>
                <a:tab pos="10046970" algn="l"/>
              </a:tabLs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kern="100">
                <a:ea typeface="黑体" panose="02010609060101010101" pitchFamily="2" charset="-122"/>
              </a:rPr>
              <a:t>(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二</a:t>
            </a:r>
            <a:r>
              <a:rPr lang="en-US" altLang="zh-CN" kern="100">
                <a:ea typeface="黑体" panose="02010609060101010101" pitchFamily="2" charset="-122"/>
              </a:rPr>
              <a:t>)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精研课文</a:t>
            </a:r>
            <a:endParaRPr lang="zh-CN" altLang="en-US"/>
          </a:p>
        </p:txBody>
      </p:sp>
      <p:sp>
        <p:nvSpPr>
          <p:cNvPr id="8" name="内容占位符 2"/>
          <p:cNvSpPr txBox="1"/>
          <p:nvPr/>
        </p:nvSpPr>
        <p:spPr>
          <a:xfrm>
            <a:off x="406574" y="3476503"/>
            <a:ext cx="11382863" cy="69405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03605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648325" algn="l"/>
                <a:tab pos="10046970" algn="l"/>
              </a:tabLs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FF"/>
                </a:solidFill>
                <a:ea typeface="楷体_GB2312"/>
                <a:cs typeface="Times New Roman" panose="02020603050405020304"/>
              </a:rPr>
              <a:t>提示：</a:t>
            </a:r>
            <a:r>
              <a:rPr lang="zh-CN" altLang="zh-CN" kern="100">
                <a:solidFill>
                  <a:prstClr val="black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50590" y="4215728"/>
          <a:ext cx="11233150" cy="2021205"/>
        </p:xfrm>
        <a:graphic>
          <a:graphicData uri="http://schemas.openxmlformats.org/drawingml/2006/table">
            <a:tbl>
              <a:tblPr/>
              <a:tblGrid>
                <a:gridCol w="575945"/>
                <a:gridCol w="1224280"/>
                <a:gridCol w="9432925"/>
              </a:tblGrid>
              <a:tr h="1515745">
                <a:tc row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将帅之比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项羽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 smtClean="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项羽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刚愎自用，优柔寡断，默然不应，再加对其叔父项伯不能觉察，任人唯亲，从而错失良机，让刘邦成功逃离，安然无恙地回到自己军营，为其后来悲剧性结局埋下了隐患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4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刘邦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 smtClean="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刘邦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善于倾听和采纳下属的正确意见，知人善任，人尽其才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06574" y="908720"/>
          <a:ext cx="11376660" cy="5120894"/>
        </p:xfrm>
        <a:graphic>
          <a:graphicData uri="http://schemas.openxmlformats.org/drawingml/2006/table">
            <a:tbl>
              <a:tblPr/>
              <a:tblGrid>
                <a:gridCol w="1116965"/>
                <a:gridCol w="1329690"/>
                <a:gridCol w="8930005"/>
              </a:tblGrid>
              <a:tr h="1536065"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谋臣之比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范增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　　范增尽管深谋远虑，凡事都为项羽事先做好应对之策，但沉稳不足，过于刚烈，急躁易怒，导致最终失去了项羽的信任，并与项羽决裂，愤然出走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6065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张良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　　张良大智大勇，善于察言观色，沉着冷静，临危不乱，从而帮助刘邦化主动为被动，夺得了天下，被刘邦赞赏为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运筹帷幄，决胜千里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，封为留侯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255"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勇士之比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项庄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　　项庄虽身列武士，但武功泛泛，且勇而无谋，从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项伯亦拔剑起舞，常以身翼蔽沛公，庄不得击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可看出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255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樊哙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　　其强可使卫士仆地，项王按剑；其勇可啖生彘，斥霸王；其谋行之有效，粗中有细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150600" y="103251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活动</a:t>
            </a:r>
            <a:r>
              <a:rPr lang="zh-CN" altLang="zh-CN" kern="100">
                <a:latin typeface="宋体" panose="02010600030101010101" pitchFamily="2" charset="-122"/>
                <a:ea typeface="MS Mincho"/>
                <a:cs typeface="MS Mincho"/>
              </a:rPr>
              <a:t>❷</a:t>
            </a:r>
            <a:r>
              <a:rPr lang="zh-CN" altLang="zh-CN" kern="100">
                <a:cs typeface="Times New Roman" panose="02020603050405020304"/>
              </a:rPr>
              <a:t>　项羽虽然失败了，但在《史记》中，司马迁破格把项羽放在记载帝王故事的《本纪》中，并且在最后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太史公曰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中暗示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舜目盖重瞳子，项羽亦重瞳子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，将项羽与古代伟大的君主舜相比。阅读《史记</a:t>
            </a:r>
            <a:r>
              <a:rPr lang="en-US" altLang="zh-CN" kern="100">
                <a:cs typeface="Courier New" panose="02070309020205020404"/>
              </a:rPr>
              <a:t>·</a:t>
            </a:r>
            <a:r>
              <a:rPr lang="zh-CN" altLang="zh-CN" kern="100">
                <a:cs typeface="Times New Roman" panose="02020603050405020304"/>
              </a:rPr>
              <a:t>项羽本纪》全文，并查阅相关资料，分析司马迁如此推崇项羽的原因。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FF"/>
                </a:solidFill>
                <a:ea typeface="楷体_GB2312"/>
                <a:cs typeface="Times New Roman" panose="02020603050405020304"/>
              </a:rPr>
              <a:t>提示：</a:t>
            </a:r>
            <a:r>
              <a:rPr lang="en-US" altLang="zh-CN" kern="100">
                <a:ea typeface="楷体_GB2312"/>
                <a:cs typeface="Courier New" panose="02070309020205020404"/>
              </a:rPr>
              <a:t>(1)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《史记</a:t>
            </a:r>
            <a:r>
              <a:rPr lang="en-US" altLang="zh-CN" kern="100">
                <a:ea typeface="楷体_GB2312"/>
                <a:cs typeface="Courier New" panose="02070309020205020404"/>
              </a:rPr>
              <a:t>·</a:t>
            </a:r>
            <a:r>
              <a:rPr lang="zh-CN" altLang="zh-CN" kern="100">
                <a:ea typeface="楷体_GB2312"/>
                <a:cs typeface="Times New Roman" panose="02020603050405020304"/>
              </a:rPr>
              <a:t>项羽本纪》以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勇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字贯穿始末，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勇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是项羽的基本特点。以灭秦为界，将项羽的一生分为前后两个时期来描写。前期写他以一己之勇带动天下人之勇，推翻暴秦的统治；后期写他以一己之勇征服天下之勇，结束自己的统治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ea typeface="楷体_GB2312"/>
                <a:cs typeface="Courier New" panose="02070309020205020404"/>
              </a:rPr>
              <a:t>(</a:t>
            </a:r>
            <a:r>
              <a:rPr lang="en-US" altLang="zh-CN" kern="100">
                <a:ea typeface="楷体_GB2312"/>
                <a:cs typeface="Courier New" panose="02070309020205020404"/>
              </a:rPr>
              <a:t>2)</a:t>
            </a:r>
            <a:r>
              <a:rPr lang="zh-CN" altLang="zh-CN" kern="100">
                <a:ea typeface="楷体_GB2312"/>
                <a:cs typeface="Times New Roman" panose="02020603050405020304"/>
              </a:rPr>
              <a:t>从历史上的实际情况出发，认识到在秦末汉初，支配着当时的政权与时局的正是项羽。正所谓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将五诸侯灭秦，分裂天下，而封王侯，政由羽出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楷体_GB2312"/>
                <a:cs typeface="Courier New" panose="02070309020205020404"/>
              </a:rPr>
              <a:t>(3)</a:t>
            </a:r>
            <a:r>
              <a:rPr lang="zh-CN" altLang="zh-CN" kern="100">
                <a:ea typeface="楷体_GB2312"/>
                <a:cs typeface="Times New Roman" panose="02020603050405020304"/>
              </a:rPr>
              <a:t>司马迁人格与个性，会决定他的作品风格。司马迁自己就是悲剧英雄，唯有悲剧英雄才能真正体会悲剧英雄。清人过珙认为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不以成败论英雄，是太史公一生主见。文虽抑扬相半，然意思但是惜其不悟，非罪羽也。看其名曰本纪，冠于汉首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250190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活动</a:t>
            </a:r>
            <a:r>
              <a:rPr lang="zh-CN" altLang="zh-CN" kern="100">
                <a:latin typeface="宋体" panose="02010600030101010101" pitchFamily="2" charset="-122"/>
                <a:ea typeface="MS Mincho"/>
                <a:cs typeface="MS Mincho"/>
              </a:rPr>
              <a:t>❸</a:t>
            </a:r>
            <a:r>
              <a:rPr lang="zh-CN" altLang="zh-CN" kern="100">
                <a:cs typeface="Times New Roman" panose="02020603050405020304"/>
              </a:rPr>
              <a:t>　处于矛盾冲突顶峰时，人物之间的称谓，往往能体现人物之间微妙而复杂的关系。试分析课文中宴会前后张良、范增等人对刘邦、项羽的称谓的变化，判断人物之间的关系。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FF"/>
                </a:solidFill>
                <a:ea typeface="楷体_GB2312"/>
                <a:cs typeface="Times New Roman" panose="02020603050405020304"/>
              </a:rPr>
              <a:t>提示：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78582" y="3068960"/>
          <a:ext cx="11304905" cy="3328416"/>
        </p:xfrm>
        <a:graphic>
          <a:graphicData uri="http://schemas.openxmlformats.org/drawingml/2006/table">
            <a:tbl>
              <a:tblPr/>
              <a:tblGrid>
                <a:gridCol w="2029460"/>
                <a:gridCol w="9275445"/>
              </a:tblGrid>
              <a:tr h="110934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刘邦对项羽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的称呼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六次称项羽为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将军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，表现了自己的谦卑，又迎合了项羽狂傲自大、沽名钓誉的个性，还使自己在部下面前无失身份之虞。而刘邦称项羽为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项王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，却是在自己的属下张良面前对项羽的称呼，那是刘邦刚经历了鸿门宴上的刀光剑影、针锋相对的紧张以及侥幸死里逃生之后，在自己的属下面前脱口而出的一声称呼，是自然不过的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869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将军</a:t>
                      </a:r>
                      <a:r>
                        <a:rPr lang="en-US" sz="2800" b="1" kern="100" smtClean="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en-US" sz="2800" b="1" kern="100" smtClean="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项王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56004" y="908720"/>
          <a:ext cx="11304905" cy="5120641"/>
        </p:xfrm>
        <a:graphic>
          <a:graphicData uri="http://schemas.openxmlformats.org/drawingml/2006/table">
            <a:tbl>
              <a:tblPr/>
              <a:tblGrid>
                <a:gridCol w="2029460"/>
                <a:gridCol w="9275445"/>
              </a:tblGrid>
              <a:tr h="102425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刘邦对自己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的称呼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刘邦用了五个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我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和一个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吾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来称呼自己，以表现他与张良的平等关系。他与张良立场一致，用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我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吾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称呼自己以显示自己的谦卑。而面对项羽时，刘邦却用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臣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来称呼自己，项羽是自己的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敌人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，他不得不恭维讨好对方，贬抑自己，来骗取项羽对自己的信任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606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en-US" sz="2800" b="1" kern="100" smtClean="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我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吾</a:t>
                      </a:r>
                      <a:r>
                        <a:rPr lang="en-US" sz="2800" b="1" kern="100" smtClean="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en-US" sz="2800" b="1" kern="100" smtClean="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臣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102425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刘邦对张良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的称呼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前三次称张良为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君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，那是在张良入内把项伯所告之事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具告沛公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，项羽即将大军压境，刘邦感到自己的功业将毁于一旦，惊恐万状，无计可施之时对张良的称呼。后两次改称张良为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公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，则是在鸿门宴中自己中途离席出逃、令张良留谢的关键时刻。两种称呼都显示出对张良的尊重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53606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  <a:tabLst>
                          <a:tab pos="1943100" algn="l"/>
                          <a:tab pos="5600700" algn="l"/>
                        </a:tabLst>
                      </a:pP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君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”“</a:t>
                      </a:r>
                      <a:r>
                        <a:rPr lang="zh-CN" sz="2800" b="1" kern="100">
                          <a:effectLst/>
                          <a:latin typeface="Times New Roman"/>
                          <a:ea typeface="楷体_GB2312"/>
                          <a:cs typeface="Times New Roman" panose="02020603050405020304"/>
                        </a:rPr>
                        <a:t>公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楷体_GB2312"/>
                          <a:cs typeface="Courier New" panose="02070309020205020404"/>
                        </a:rPr>
                        <a:t>”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Times New Roman" panose="02020603050405020304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124874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cap="all">
                <a:ea typeface="黑体" panose="02010609060101010101" pitchFamily="2" charset="-122"/>
                <a:cs typeface="Courier New" panose="02070309020205020404"/>
              </a:rPr>
              <a:t>	</a:t>
            </a:r>
            <a:r>
              <a:rPr lang="zh-CN" altLang="zh-CN" kern="100" cap="all">
                <a:ea typeface="黑体" panose="02010609060101010101" pitchFamily="2" charset="-122"/>
                <a:cs typeface="Times New Roman" panose="02020603050405020304"/>
              </a:rPr>
              <a:t>叙事详备，写人生动，细节传神。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活动</a:t>
            </a:r>
            <a:r>
              <a:rPr lang="zh-CN" altLang="zh-CN" kern="100">
                <a:latin typeface="宋体" panose="02010600030101010101" pitchFamily="2" charset="-122"/>
                <a:ea typeface="MS Mincho"/>
                <a:cs typeface="MS Mincho"/>
              </a:rPr>
              <a:t>❶</a:t>
            </a:r>
            <a:r>
              <a:rPr lang="zh-CN" altLang="zh-CN" kern="100">
                <a:cs typeface="Times New Roman" panose="02020603050405020304"/>
              </a:rPr>
              <a:t>　《鸿门宴》有着丰富的叙事艺术技巧，请结合文本分析。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FF"/>
                </a:solidFill>
                <a:ea typeface="楷体_GB2312"/>
                <a:cs typeface="Times New Roman" panose="02020603050405020304"/>
              </a:rPr>
              <a:t>提示：</a:t>
            </a:r>
            <a:r>
              <a:rPr lang="en-US" altLang="zh-CN" kern="100">
                <a:ea typeface="楷体_GB2312"/>
                <a:cs typeface="Courier New" panose="02070309020205020404"/>
              </a:rPr>
              <a:t>(1)</a:t>
            </a:r>
            <a:r>
              <a:rPr lang="zh-CN" altLang="zh-CN" kern="100">
                <a:ea typeface="楷体_GB2312"/>
                <a:cs typeface="Times New Roman" panose="02020603050405020304"/>
              </a:rPr>
              <a:t>首尾呼应。开篇写曹无伤告密，项羽欲杀刘邦，宴会中，项羽坦言离间他和沛公的小人是曹无伤，文章最后以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沛公至军，立诛杀曹无伤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结尾。这是一处首尾呼应的短脉，交代得非常清楚，可谓天衣无缝。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4" name="Picture 1" descr="G:\小样\2020年新教材政治必修3(教师书)做课件\zsd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4540" y="1230505"/>
            <a:ext cx="1747418" cy="46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406575" y="1208033"/>
            <a:ext cx="1725384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03605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648325" algn="l"/>
                <a:tab pos="10046970" algn="l"/>
              </a:tabLs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en-US" kern="100" smtClean="0">
                <a:solidFill>
                  <a:schemeClr val="bg1"/>
                </a:solidFill>
                <a:ea typeface="黑体" panose="02010609060101010101" pitchFamily="2" charset="-122"/>
                <a:cs typeface="Times New Roman" panose="02020603050405020304"/>
              </a:rPr>
              <a:t>任务二</a:t>
            </a:r>
            <a:r>
              <a:rPr lang="zh-CN" altLang="en-US" kern="100">
                <a:solidFill>
                  <a:schemeClr val="bg1"/>
                </a:solidFill>
                <a:ea typeface="黑体" panose="02010609060101010101" pitchFamily="2" charset="-122"/>
                <a:cs typeface="Times New Roman" panose="02020603050405020304"/>
              </a:rPr>
              <a:t>　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ea typeface="楷体_GB2312"/>
                <a:cs typeface="Courier New" panose="02070309020205020404"/>
              </a:rPr>
              <a:t>(</a:t>
            </a:r>
            <a:r>
              <a:rPr lang="en-US" altLang="zh-CN" kern="100">
                <a:ea typeface="楷体_GB2312"/>
                <a:cs typeface="Courier New" panose="02070309020205020404"/>
              </a:rPr>
              <a:t>2)</a:t>
            </a:r>
            <a:r>
              <a:rPr lang="zh-CN" altLang="zh-CN" kern="100">
                <a:ea typeface="楷体_GB2312"/>
                <a:cs typeface="Times New Roman" panose="02020603050405020304"/>
              </a:rPr>
              <a:t>详略得当。樊哙闯帐斥责项羽，项羽则大呼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壮士！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；张良留谢献宝，项羽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受璧置之坐上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。虽然寥寥几笔，但却把项羽性格的致命短处刻画得入木三分，这是简笔，是略写。刘邦如何结亲项伯，项伯如何暗助刘邦，刘邦如何为自己辩解谢罪，樊哙如何斥责项羽并协助刘邦脱险，张良如何献璧拖延时间等等，真是不厌其烦，把刘邦的狡诈与狠毒描写得淋漓尽致，这是繁笔，是详写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endParaRPr lang="en-US" altLang="zh-CN" kern="100" smtClean="0">
              <a:ea typeface="楷体_GB2312"/>
              <a:cs typeface="Courier New" panose="02070309020205020404"/>
            </a:endParaRPr>
          </a:p>
          <a:p>
            <a:endParaRPr lang="en-US" altLang="zh-CN" kern="100">
              <a:ea typeface="楷体_GB2312"/>
              <a:cs typeface="Courier New" panose="02070309020205020404"/>
            </a:endParaRPr>
          </a:p>
          <a:p>
            <a:r>
              <a:rPr lang="en-US" altLang="zh-CN" kern="100" smtClean="0">
                <a:ea typeface="楷体_GB2312"/>
                <a:cs typeface="Courier New" panose="02070309020205020404"/>
              </a:rPr>
              <a:t>(</a:t>
            </a:r>
            <a:r>
              <a:rPr lang="en-US" altLang="zh-CN" kern="100">
                <a:ea typeface="楷体_GB2312"/>
                <a:cs typeface="Courier New" panose="02070309020205020404"/>
              </a:rPr>
              <a:t>3)</a:t>
            </a:r>
            <a:r>
              <a:rPr lang="zh-CN" altLang="zh-CN" kern="100">
                <a:ea typeface="楷体_GB2312"/>
                <a:cs typeface="Times New Roman" panose="02020603050405020304"/>
              </a:rPr>
              <a:t>侧面烘托。通过刘邦决定留张良辞谢应酬，来凸显留侯张良在刘邦阵营的独特地位及其能力，通过张良的才干来烘托项王当时的庞大势力，同时从刘邦的语言记叙体现了刘邦安排对策的细致妥帖，又再一次以对手衬出了江东霸王的雄厚实力，也在描写项羽在刘邦逃席事件上的不作为，有些优柔寡断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875" y="404813"/>
            <a:ext cx="7559675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2159000" y="2849563"/>
            <a:ext cx="4224338" cy="522287"/>
            <a:chOff x="1360" y="1644"/>
            <a:chExt cx="2661" cy="329"/>
          </a:xfrm>
        </p:grpSpPr>
        <p:sp>
          <p:nvSpPr>
            <p:cNvPr id="5" name="Text Box 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753" y="1644"/>
              <a:ext cx="2268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积累</a:t>
              </a:r>
              <a:r>
                <a:rPr kumimoji="0" lang="en-US" altLang="zh-CN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•</a:t>
              </a: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文化传承与理解 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0" y="1675"/>
              <a:ext cx="302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Group 6"/>
          <p:cNvGrpSpPr/>
          <p:nvPr/>
        </p:nvGrpSpPr>
        <p:grpSpPr>
          <a:xfrm>
            <a:off x="2159000" y="3567113"/>
            <a:ext cx="4224338" cy="522287"/>
            <a:chOff x="1360" y="1644"/>
            <a:chExt cx="2661" cy="329"/>
          </a:xfrm>
        </p:grpSpPr>
        <p:sp>
          <p:nvSpPr>
            <p:cNvPr id="7" name="Text Box 7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753" y="1644"/>
              <a:ext cx="2268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探究</a:t>
              </a:r>
              <a:r>
                <a:rPr kumimoji="0" lang="en-US" altLang="zh-CN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•</a:t>
              </a: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思维发展与提升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5128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0" y="1675"/>
              <a:ext cx="302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Group 9"/>
          <p:cNvGrpSpPr/>
          <p:nvPr/>
        </p:nvGrpSpPr>
        <p:grpSpPr>
          <a:xfrm>
            <a:off x="2159000" y="5002213"/>
            <a:ext cx="4295776" cy="522287"/>
            <a:chOff x="1360" y="1644"/>
            <a:chExt cx="2706" cy="329"/>
          </a:xfrm>
        </p:grpSpPr>
        <p:sp>
          <p:nvSpPr>
            <p:cNvPr id="9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753" y="1644"/>
              <a:ext cx="2313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拓展</a:t>
              </a:r>
              <a:r>
                <a:rPr kumimoji="0" lang="en-US" altLang="zh-CN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•</a:t>
              </a: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审美鉴赏与创造 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5131" name="Picture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0" y="1675"/>
              <a:ext cx="302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Group 12"/>
          <p:cNvGrpSpPr/>
          <p:nvPr/>
        </p:nvGrpSpPr>
        <p:grpSpPr>
          <a:xfrm>
            <a:off x="2159000" y="5719763"/>
            <a:ext cx="4222751" cy="522287"/>
            <a:chOff x="1360" y="1644"/>
            <a:chExt cx="2660" cy="329"/>
          </a:xfrm>
        </p:grpSpPr>
        <p:sp>
          <p:nvSpPr>
            <p:cNvPr id="11" name="Text Box 13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753" y="1644"/>
              <a:ext cx="2267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夯基提能作业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5134" name="Picture 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0" y="1675"/>
              <a:ext cx="302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135" name="Picture 15" descr="图片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1063" y="2286000"/>
            <a:ext cx="3706812" cy="458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6"/>
          <p:cNvGrpSpPr/>
          <p:nvPr/>
        </p:nvGrpSpPr>
        <p:grpSpPr>
          <a:xfrm>
            <a:off x="2159000" y="2133598"/>
            <a:ext cx="4224338" cy="522288"/>
            <a:chOff x="1360" y="1644"/>
            <a:chExt cx="2661" cy="329"/>
          </a:xfrm>
        </p:grpSpPr>
        <p:sp>
          <p:nvSpPr>
            <p:cNvPr id="13" name="Text Box 17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753" y="1644"/>
              <a:ext cx="2268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预习</a:t>
              </a:r>
              <a:r>
                <a:rPr kumimoji="0" lang="en-US" altLang="zh-CN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•</a:t>
              </a: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语言建构与运用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5138" name="Picture 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0" y="1675"/>
              <a:ext cx="302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Group 19"/>
          <p:cNvGrpSpPr/>
          <p:nvPr/>
        </p:nvGrpSpPr>
        <p:grpSpPr>
          <a:xfrm>
            <a:off x="2159000" y="4284663"/>
            <a:ext cx="4223533" cy="522287"/>
            <a:chOff x="1360" y="1644"/>
            <a:chExt cx="2358" cy="329"/>
          </a:xfrm>
        </p:grpSpPr>
        <p:sp>
          <p:nvSpPr>
            <p:cNvPr id="15" name="Text Box 20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753" y="1644"/>
              <a:ext cx="1965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lstStyle/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黑体" panose="02010609060101010101" pitchFamily="2" charset="-122"/>
                  <a:ea typeface="黑体" panose="02010609060101010101" pitchFamily="2" charset="-122"/>
                </a:rPr>
                <a:t>文 白 对 译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5141" name="Picture 2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0" y="1675"/>
              <a:ext cx="302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FB56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黑体" panose="02010609060101010101" pitchFamily="2" charset="-12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黑体" panose="02010609060101010101" pitchFamily="2" charset="-122"/>
                <a:cs typeface="Times New Roman" panose="02020603050405020304"/>
              </a:rPr>
              <a:t>活动</a:t>
            </a:r>
            <a:r>
              <a:rPr lang="zh-CN" altLang="zh-CN" kern="100">
                <a:latin typeface="宋体" panose="02010600030101010101" pitchFamily="2" charset="-122"/>
                <a:ea typeface="MS Mincho"/>
                <a:cs typeface="MS Mincho"/>
              </a:rPr>
              <a:t>❷</a:t>
            </a:r>
            <a:r>
              <a:rPr lang="zh-CN" altLang="zh-CN" kern="100">
                <a:cs typeface="Times New Roman" panose="02020603050405020304"/>
              </a:rPr>
              <a:t>　有人评论，如果没有众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剑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的参与，《鸿门宴》的情节发展难以为继，请小组讨论，谈谈看法。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FF"/>
                </a:solidFill>
                <a:ea typeface="楷体_GB2312"/>
                <a:cs typeface="Times New Roman" panose="02020603050405020304"/>
              </a:rPr>
              <a:t>提示：</a:t>
            </a:r>
            <a:r>
              <a:rPr lang="en-US" altLang="zh-CN" kern="100">
                <a:ea typeface="楷体_GB2312"/>
                <a:cs typeface="Courier New" panose="02070309020205020404"/>
              </a:rPr>
              <a:t>(1)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剑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的首次亮相是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项庄舞剑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，它使情节走出开端，跨向发展。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项庄拔剑起舞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给宴会造成第一次紧张气氛，并给故事情节制造了悬念。随之而来的是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项伯亦拔剑起舞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，暗中保护刘邦，使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庄不得击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，逐渐缓和气氛，解除悬念，使沛公性命无虞。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楷体_GB2312"/>
                <a:cs typeface="Courier New" panose="02070309020205020404"/>
              </a:rPr>
              <a:t>(2)“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剑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的再次亮相是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樊哙闯宴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，它将情节从发展猛然推向了高潮。从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剑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的角度来说，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鸿门宴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的高潮分为前后两个部分，即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带剑怒闯宴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和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拔剑切彘肩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。樊哙这番由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剑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相伴的言行，为刘邦后来顺利逃脱奠定了基础。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楷体_GB2312"/>
                <a:cs typeface="Courier New" panose="02070309020205020404"/>
              </a:rPr>
              <a:t>(3)</a:t>
            </a:r>
            <a:r>
              <a:rPr lang="zh-CN" altLang="zh-CN" kern="100">
                <a:ea typeface="楷体_GB2312"/>
                <a:cs typeface="Times New Roman" panose="02020603050405020304"/>
              </a:rPr>
              <a:t>紧张、激昂的高潮后，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剑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的身影仍未消退。刘邦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持剑脱逃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，慌忙中没携带武器。后写范增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拔剑撞而破之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，刻画范增在两次谋杀刘邦均未遂后的气急败坏的形象。从侧面烘托了刘邦君臣的智勇和项羽君臣的愚拙。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548680"/>
            <a:ext cx="11382863" cy="611886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活动</a:t>
            </a:r>
            <a:r>
              <a:rPr lang="zh-CN" altLang="zh-CN" kern="100">
                <a:latin typeface="宋体" panose="02010600030101010101" pitchFamily="2" charset="-122"/>
                <a:ea typeface="MS Mincho"/>
                <a:cs typeface="MS Mincho"/>
              </a:rPr>
              <a:t>❸</a:t>
            </a:r>
            <a:r>
              <a:rPr lang="zh-CN" altLang="zh-CN" kern="100">
                <a:cs typeface="Times New Roman" panose="02020603050405020304"/>
              </a:rPr>
              <a:t>　《鸿门宴》善于用一字一句，片言只语等个性化语言表现人物性格及内心世界，请结合文本中语言描写，分析其相关意图。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FF"/>
                </a:solidFill>
                <a:ea typeface="楷体_GB2312"/>
                <a:cs typeface="Times New Roman" panose="02020603050405020304"/>
              </a:rPr>
              <a:t>提示：</a:t>
            </a:r>
            <a:r>
              <a:rPr lang="en-US" altLang="zh-CN" kern="100">
                <a:ea typeface="楷体_GB2312"/>
                <a:cs typeface="Courier New" panose="02070309020205020404"/>
              </a:rPr>
              <a:t>(1)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个性化语言细致入微地刻画人物心理及性格特点。以刘邦为例，通过语言描写，作者将其机变、奸诈、圆滑等性格刻画得惟妙惟肖。当张良将项羽要攻打的消息透露给刘邦时，刘邦说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为之奈何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。此时的刘邦像热锅上的蚂蚁，惶惶不可终日，急于找到救命稻草，此句表现他急躁、无奈、恐惧不安的心态。当张良问刘邦的士兵能否比得上项羽士兵实力时，刘邦又说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且为之奈何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，此句用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且</a:t>
            </a:r>
            <a:r>
              <a:rPr lang="en-US" altLang="zh-CN" kern="10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加强语气，表明刘邦窘迫到极点，既表现他惶恐无奈的心理，也表现他虚心求教的性格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476672"/>
            <a:ext cx="11382863" cy="611886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ea typeface="楷体_GB2312"/>
                <a:cs typeface="Courier New" panose="02070309020205020404"/>
              </a:rPr>
              <a:t>(</a:t>
            </a:r>
            <a:r>
              <a:rPr lang="en-US" altLang="zh-CN" kern="100">
                <a:ea typeface="楷体_GB2312"/>
                <a:cs typeface="Courier New" panose="02070309020205020404"/>
              </a:rPr>
              <a:t>2)</a:t>
            </a:r>
            <a:r>
              <a:rPr lang="zh-CN" altLang="zh-CN" kern="100">
                <a:ea typeface="楷体_GB2312"/>
                <a:cs typeface="Times New Roman" panose="02020603050405020304"/>
              </a:rPr>
              <a:t>人物对话内容的长短暗示着情节发展的缓急。如范增劝说项羽，情节舒缓，符合战前定计、周密细致的特点；张良入告沛公，两人对话简短急促，表明此时的情形已经万分火急；樊哙闯帐前后，人物对话语言简短，表明此时已到生死关头，间不容发；沛公成功出逃，留下张良进入帐内答谢，则言语较长，预示斗争告一段落。同时，人物对话时长句与短句的综合运用，反映了人物的内心世界。如沛公邀见项伯时用长句，是心态平静的反映；而沛公借口如厕欲脱身时多用短句，则反映了急迫的内心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endParaRPr lang="en-US" altLang="zh-CN" kern="100" smtClean="0">
              <a:ea typeface="楷体_GB2312"/>
              <a:cs typeface="Courier New" panose="02070309020205020404"/>
            </a:endParaRPr>
          </a:p>
          <a:p>
            <a:r>
              <a:rPr lang="en-US" altLang="zh-CN" kern="100" smtClean="0">
                <a:ea typeface="楷体_GB2312"/>
                <a:cs typeface="Courier New" panose="02070309020205020404"/>
              </a:rPr>
              <a:t>(</a:t>
            </a:r>
            <a:r>
              <a:rPr lang="en-US" altLang="zh-CN" kern="100">
                <a:ea typeface="楷体_GB2312"/>
                <a:cs typeface="Courier New" panose="02070309020205020404"/>
              </a:rPr>
              <a:t>3)</a:t>
            </a:r>
            <a:r>
              <a:rPr lang="zh-CN" altLang="zh-CN" kern="100">
                <a:ea typeface="楷体_GB2312"/>
                <a:cs typeface="Times New Roman" panose="02020603050405020304"/>
              </a:rPr>
              <a:t>人物语言对比鲜明，突出形象个性特点。双方谋臣的性格进行对比，展现个性差异。当刘邦惊恐不安，不停说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为之奈何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时，张良却说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料大王士卒足以当项王乎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，表现其胸有成竹，沉着冷静；范增劝项羽对刘邦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急击勿失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，表现他高瞻远瞩、深谋远虑，但受玉斗后却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拔剑撞而破之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，骂项羽</a:t>
            </a:r>
            <a:r>
              <a:rPr lang="en-US" altLang="zh-CN" kern="100">
                <a:ea typeface="楷体_GB2312"/>
                <a:cs typeface="Courier New" panose="020703090202050204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竖子不足与谋</a:t>
            </a:r>
            <a:r>
              <a:rPr lang="en-US" altLang="zh-CN" kern="100">
                <a:ea typeface="楷体_GB2312"/>
                <a:cs typeface="Courier New" panose="020703090202050204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，表现其性格急躁易怒。张良对刘邦忠心耿耿，勇挑重担；范增与项羽貌合神离，走向分裂。通过谋臣对比，表明刘邦集团内部同心同德，而项羽集团内部开始分崩离析。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2420938"/>
            <a:ext cx="1219041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文 白 对 译</a:t>
            </a:r>
            <a:r>
              <a:rPr kumimoji="0" lang="zh-CN" sz="5400" b="1" i="0" u="none" strike="noStrike" cap="none" normalizeH="0" baseline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7" name="Picture 3" descr="图片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106" y="3074988"/>
            <a:ext cx="307181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图片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36831" y="0"/>
            <a:ext cx="2071688" cy="256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608" y="825401"/>
            <a:ext cx="2374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655649" y="806237"/>
            <a:ext cx="2099118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教材原文</a:t>
            </a:r>
            <a:endParaRPr lang="zh-CN" altLang="en-US">
              <a:latin typeface="方正宋黑_GBK" pitchFamily="65" charset="-122"/>
              <a:ea typeface="方正宋黑_GBK" pitchFamily="65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77838" y="1546448"/>
          <a:ext cx="112649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文档" r:id="rId4" imgW="11390630" imgH="4148455" progId="Word.Document.8">
                  <p:embed/>
                </p:oleObj>
              </mc:Choice>
              <mc:Fallback>
                <p:oleObj name="文档" r:id="rId4" imgW="11390630" imgH="414845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77838" y="1546448"/>
                        <a:ext cx="1126490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25" y="1638300"/>
            <a:ext cx="11866563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500" y="1647825"/>
            <a:ext cx="11809413" cy="356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858838"/>
          <a:ext cx="11161713" cy="5138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文档" r:id="rId3" imgW="11164570" imgH="5142230" progId="Word.Document.8">
                  <p:embed/>
                </p:oleObj>
              </mc:Choice>
              <mc:Fallback>
                <p:oleObj name="文档" r:id="rId3" imgW="11164570" imgH="514223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858838"/>
                        <a:ext cx="11161713" cy="5138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2420938"/>
            <a:ext cx="1219041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cap="none" normalizeH="0" baseline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预习</a:t>
            </a:r>
            <a:r>
              <a:rPr kumimoji="0" lang="en-US" altLang="zh-CN" sz="5400" b="1" i="0" u="none" strike="noStrike" cap="none" normalizeH="0" baseline="0" smtClean="0">
                <a:ln>
                  <a:noFill/>
                </a:ln>
                <a:solidFill>
                  <a:srgbClr val="FF6600"/>
                </a:solidFill>
                <a:effectLst/>
                <a:latin typeface="+mj-ea"/>
                <a:ea typeface="+mj-ea"/>
              </a:rPr>
              <a:t>•</a:t>
            </a:r>
            <a:r>
              <a:rPr kumimoji="0" lang="zh-CN" altLang="en-US" sz="5400" b="1" i="0" u="none" strike="noStrike" cap="none" normalizeH="0" baseline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语言建构与运用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7" name="Picture 3" descr="图片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106" y="3074988"/>
            <a:ext cx="307181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图片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36831" y="0"/>
            <a:ext cx="2071688" cy="256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213" y="692696"/>
            <a:ext cx="11837987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9550" y="3212976"/>
            <a:ext cx="1177131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0"/>
          <a:stretch>
            <a:fillRect/>
          </a:stretch>
        </p:blipFill>
        <p:spPr bwMode="auto">
          <a:xfrm>
            <a:off x="228600" y="1309688"/>
            <a:ext cx="11733213" cy="414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9113" y="862013"/>
          <a:ext cx="11077575" cy="5227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文档" r:id="rId3" imgW="11164570" imgH="5273040" progId="Word.Document.8">
                  <p:embed/>
                </p:oleObj>
              </mc:Choice>
              <mc:Fallback>
                <p:oleObj name="文档" r:id="rId3" imgW="11164570" imgH="527304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9113" y="862013"/>
                        <a:ext cx="11077575" cy="5227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738" y="1647825"/>
            <a:ext cx="11818937" cy="356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latin typeface="IPAPANNEW"/>
              <a:ea typeface="仿宋_GB231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latin typeface="IPAPANNEW"/>
                <a:ea typeface="仿宋_GB2312"/>
                <a:cs typeface="Times New Roman" panose="02020603050405020304"/>
              </a:rPr>
              <a:t>[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大行不顾细谨，大礼不辞小让：做大事不必注意细枝末节，行大礼不必讲小的谦让。行，作为。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刀俎：切肉用的刀和板。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何辞为：何必告辞呢？为，句末语气助词，表反问。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操：拿，这里是携带。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谨诺：遵命的意思。谨，表恭敬语气的副词。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置：放弃，丢下。</a:t>
            </a:r>
            <a:r>
              <a:rPr lang="zh-CN" altLang="zh-CN" kern="100">
                <a:latin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kern="100">
                <a:latin typeface="IPAPANNEW"/>
                <a:ea typeface="仿宋_GB2312"/>
                <a:cs typeface="Times New Roman" panose="02020603050405020304"/>
              </a:rPr>
              <a:t>道：取道。</a:t>
            </a:r>
            <a:r>
              <a:rPr lang="en-US" altLang="zh-CN" kern="100">
                <a:latin typeface="IPAPANNEW"/>
                <a:ea typeface="仿宋_GB2312"/>
                <a:cs typeface="Times New Roman" panose="02020603050405020304"/>
              </a:rPr>
              <a:t>]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4788" y="1443038"/>
            <a:ext cx="11780837" cy="397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图片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74988"/>
            <a:ext cx="307181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图片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56825" y="0"/>
            <a:ext cx="2071688" cy="256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2420938"/>
            <a:ext cx="12190413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5400" b="1" i="0" u="none" strike="noStrike" cap="none" normalizeH="0" baseline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拓展</a:t>
            </a:r>
            <a:r>
              <a:rPr lang="en-US" altLang="zh-CN" sz="5400" b="1">
                <a:solidFill>
                  <a:srgbClr val="FF6600"/>
                </a:solidFill>
                <a:latin typeface="宋体" panose="02010600030101010101" pitchFamily="2" charset="-122"/>
              </a:rPr>
              <a:t>•</a:t>
            </a:r>
            <a:r>
              <a:rPr kumimoji="0" lang="zh-CN" altLang="en-US" sz="5400" b="1" i="0" u="none" strike="noStrike" cap="none" normalizeH="0" baseline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审美鉴赏与创造 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733439"/>
            <a:ext cx="11382863" cy="370776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1</a:t>
            </a:r>
            <a:r>
              <a:rPr lang="zh-CN" altLang="zh-CN" kern="100"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课内素材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 algn="ctr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诚信英雄项羽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每每提及鸿门宴，总有人要为项羽的优柔寡断扼腕叹息，也有人要为曹无伤被杀怨恨项羽。项羽不杀刘邦是一个正确的选择，也正因为没杀刘邦才成就了项羽不朽的英雄形象。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608" y="1143602"/>
            <a:ext cx="2374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655649" y="1124438"/>
            <a:ext cx="2099118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素材积累</a:t>
            </a:r>
            <a:endParaRPr lang="zh-CN" altLang="en-US">
              <a:latin typeface="方正宋黑_GBK" pitchFamily="65" charset="-122"/>
              <a:ea typeface="方正宋黑_GBK" pitchFamily="65" charset="-122"/>
            </a:endParaRP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cs typeface="Times New Roman" panose="02020603050405020304"/>
              </a:rPr>
              <a:t>项羽</a:t>
            </a:r>
            <a:r>
              <a:rPr lang="zh-CN" altLang="zh-CN" kern="100">
                <a:cs typeface="Times New Roman" panose="02020603050405020304"/>
              </a:rPr>
              <a:t>不杀刘邦，原因很简单：刘邦不该杀。回想当年，秦王暴虐残忍，天下生灵涂炭，怀王与天下义军有约：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先破秦入咸阳者王之。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现如今，刘邦先率军攻破了咸阳。按照约定，刘邦称王，那是理所当然的事，何况刘邦还专门为此事到鸿门去向项羽谢罪。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宴会之上，范增多次暗示项羽杀掉刘邦，项羽置之不理。项庄舞剑，妄图杀掉刘邦，项伯以身蔽之。其实，项羽拥兵四十万，倘若真的想杀刘邦，就算刘邦逃到天涯海角，项羽照样取其首级。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cs typeface="Times New Roman" panose="02020603050405020304"/>
              </a:rPr>
              <a:t>当然</a:t>
            </a:r>
            <a:r>
              <a:rPr lang="zh-CN" altLang="zh-CN" kern="100">
                <a:cs typeface="Times New Roman" panose="02020603050405020304"/>
              </a:rPr>
              <a:t>，有人为曹无伤喊冤。其实大可不必。曹无伤身为沛公的左司马，不但不帮着刘邦打天下，还出卖自己的集体，把自己的军事秘密告诉别人，这种人能委以重任吗？杀了也罢。项羽的揭发，恰恰展现了项羽的真实，坦荡，大义凛然，一身英雄气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【适用话题】　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诚信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cs typeface="Times New Roman" panose="02020603050405020304"/>
              </a:rPr>
              <a:t>英雄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cs typeface="Times New Roman" panose="02020603050405020304"/>
              </a:rPr>
              <a:t>心计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cs typeface="Times New Roman" panose="02020603050405020304"/>
              </a:rPr>
              <a:t>性格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cs typeface="Times New Roman" panose="02020603050405020304"/>
              </a:rPr>
              <a:t>换个角度看问题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等。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06574" y="1558204"/>
            <a:ext cx="11382863" cy="250190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1</a:t>
            </a:r>
            <a:r>
              <a:rPr lang="zh-CN" altLang="zh-CN" kern="100"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作者简介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刚直不阿，留得正气凌霄汉；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幽而发愤，著成信史照尘寰</a:t>
            </a:r>
            <a:r>
              <a:rPr lang="en-US" altLang="zh-CN" kern="100">
                <a:cs typeface="Courier New" panose="02070309020205020404"/>
              </a:rPr>
              <a:t>——</a:t>
            </a:r>
            <a:r>
              <a:rPr lang="zh-CN" altLang="zh-CN" kern="100">
                <a:cs typeface="Times New Roman" panose="02020603050405020304"/>
              </a:rPr>
              <a:t>司马迁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10" name="Picture 3" descr="fx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3543" y="692696"/>
            <a:ext cx="2751587" cy="80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内容占位符 2"/>
          <p:cNvSpPr txBox="1"/>
          <p:nvPr/>
        </p:nvSpPr>
        <p:spPr>
          <a:xfrm>
            <a:off x="4798800" y="715541"/>
            <a:ext cx="2099118" cy="69405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zh-CN" kern="100">
                <a:ea typeface="方正宋黑_GBK"/>
                <a:cs typeface="Times New Roman" panose="02020603050405020304"/>
              </a:rPr>
              <a:t>课前预习</a:t>
            </a:r>
            <a:endParaRPr lang="zh-CN" altLang="en-US"/>
          </a:p>
        </p:txBody>
      </p:sp>
      <p:pic>
        <p:nvPicPr>
          <p:cNvPr id="1026" name="Picture 2" descr="aA8.TIF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75526" y="2708920"/>
            <a:ext cx="3043238" cy="3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内容占位符 2"/>
          <p:cNvSpPr txBox="1"/>
          <p:nvPr/>
        </p:nvSpPr>
        <p:spPr>
          <a:xfrm>
            <a:off x="406575" y="3429000"/>
            <a:ext cx="8424936" cy="189928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03605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648325" algn="l"/>
                <a:tab pos="10046970" algn="l"/>
              </a:tabLs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司马迁</a:t>
            </a:r>
            <a:r>
              <a:rPr lang="en-US" altLang="zh-CN" kern="100">
                <a:ea typeface="楷体_GB2312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约前</a:t>
            </a:r>
            <a:r>
              <a:rPr lang="en-US" altLang="zh-CN" kern="100">
                <a:ea typeface="楷体_GB2312"/>
              </a:rPr>
              <a:t>145—</a:t>
            </a:r>
            <a:r>
              <a:rPr lang="zh-CN" altLang="zh-CN" kern="100">
                <a:ea typeface="楷体_GB2312"/>
                <a:cs typeface="Times New Roman" panose="02020603050405020304"/>
              </a:rPr>
              <a:t>约前</a:t>
            </a:r>
            <a:r>
              <a:rPr lang="en-US" altLang="zh-CN" kern="100">
                <a:ea typeface="楷体_GB2312"/>
              </a:rPr>
              <a:t>87)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，字子长，西汉夏阳</a:t>
            </a:r>
            <a:r>
              <a:rPr lang="en-US" altLang="zh-CN" kern="100">
                <a:ea typeface="楷体_GB2312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今陕西韩城南</a:t>
            </a:r>
            <a:r>
              <a:rPr lang="en-US" altLang="zh-CN" kern="100">
                <a:ea typeface="楷体_GB2312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人。我国历史上伟大的史学家、文学家。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2</a:t>
            </a:r>
            <a:r>
              <a:rPr lang="zh-CN" altLang="zh-CN" kern="100"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课外素材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 algn="ctr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池莉守信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池莉是当今著名的女作家。</a:t>
            </a:r>
            <a:r>
              <a:rPr lang="en-US" altLang="zh-CN" kern="100">
                <a:cs typeface="Courier New" panose="02070309020205020404"/>
              </a:rPr>
              <a:t> 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有一次，作家出版社与她签约创作长篇小说《小姐，你早》，离交稿日期只差不到十天时，由于电脑突然出了故障，完成的十多万字文稿顷刻间化为乌有。她呆坐在电脑面前，脑子一片空白，一时间不知所措。怎么办？向出版社说明情况，争取延缓交稿期限？特殊情况嘛，想必编辑会理解，也能谅解。然而，她没有那样做。既然答应了人家，怎好失信于人</a:t>
            </a:r>
            <a:r>
              <a:rPr lang="zh-CN" altLang="zh-CN" kern="100" smtClean="0">
                <a:cs typeface="Times New Roman" panose="02020603050405020304"/>
              </a:rPr>
              <a:t>？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cs typeface="Times New Roman" panose="02020603050405020304"/>
              </a:rPr>
              <a:t>她</a:t>
            </a:r>
            <a:r>
              <a:rPr lang="zh-CN" altLang="zh-CN" kern="100">
                <a:cs typeface="Times New Roman" panose="02020603050405020304"/>
              </a:rPr>
              <a:t>想过，要是这次跟人失信了，别人以后可能再也不会相信你了，进而不会再跟你合作了。在她看来，失信无异于失节，万万不能小看。于是，她把休息时间压缩到最低限度，宁可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蓬头垢面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、衣裙不整，也要昼夜不停地赶写书稿，结果硬是如期完成了。仅仅一周多时间，人瘦了一圈，两只敲击键盘的手几近麻木。</a:t>
            </a:r>
            <a:r>
              <a:rPr lang="en-US" altLang="zh-CN" kern="100">
                <a:cs typeface="Courier New" panose="02070309020205020404"/>
              </a:rPr>
              <a:t> 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出版社得知内情后，为她的守信，更为她的人格深受感动。</a:t>
            </a:r>
            <a:r>
              <a:rPr lang="en-US" altLang="zh-CN" kern="100">
                <a:cs typeface="Courier New" panose="02070309020205020404"/>
              </a:rPr>
              <a:t> 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【适用话题】　守信　承诺　言必信，行必果　人格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415238"/>
            <a:ext cx="11382863" cy="4912995"/>
          </a:xfrm>
        </p:spPr>
        <p:txBody>
          <a:bodyPr/>
          <a:lstStyle/>
          <a:p>
            <a:pPr indent="713740" algn="ctr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天文学家司马迁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司马迁在《天官书》中记录了丰富的天文学资料，并根据天文观察提出许多创见。他发现当时所知五大行星之运行具有一定规律，总结出一份完整的行星动态表，其中包括每个行星在一个运行周期中顺行、逆行及留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静止不动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等各阶段运行时间及所行度数。他通过自己敏锐的观察，发现行星在逆行时比顺行时更明亮。人们后来才知道这是由于行星逆行时距离地球较近所致。</a:t>
            </a:r>
            <a:r>
              <a:rPr lang="en-US" altLang="zh-CN" kern="100">
                <a:ea typeface="楷体_GB2312"/>
                <a:cs typeface="Courier New" panose="02070309020205020404"/>
              </a:rPr>
              <a:t> 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608" y="825401"/>
            <a:ext cx="2374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655649" y="806237"/>
            <a:ext cx="2099118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人物速写</a:t>
            </a:r>
            <a:endParaRPr lang="zh-CN" altLang="en-US">
              <a:latin typeface="方正宋黑_GBK" pitchFamily="65" charset="-122"/>
              <a:ea typeface="方正宋黑_GBK" pitchFamily="65" charset="-122"/>
            </a:endParaRPr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r>
              <a:rPr lang="zh-CN" altLang="zh-CN" kern="100" smtClean="0">
                <a:ea typeface="楷体_GB2312"/>
                <a:cs typeface="Times New Roman" panose="02020603050405020304"/>
              </a:rPr>
              <a:t>司马迁</a:t>
            </a:r>
            <a:r>
              <a:rPr lang="zh-CN" altLang="zh-CN" kern="100">
                <a:ea typeface="楷体_GB2312"/>
                <a:cs typeface="Times New Roman" panose="02020603050405020304"/>
              </a:rPr>
              <a:t>在《天官书》中还记载了若干恒星的颜色：质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鬼星团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白色、狼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天狼星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白色、心大星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心宿二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赤色、参左肩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参宿四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黄色、参右肩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参宿七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苍色、南极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老人星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赤色、昂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星团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白色。他对这些恒星颜色的记载，被证明与现代观察结果符合，唯有参宿四原为黄色，现在变为红色。</a:t>
            </a:r>
            <a:r>
              <a:rPr lang="en-US" altLang="zh-CN" kern="100">
                <a:ea typeface="楷体_GB2312"/>
                <a:cs typeface="Courier New" panose="02070309020205020404"/>
              </a:rPr>
              <a:t> 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楷体_GB2312"/>
                <a:cs typeface="Times New Roman" panose="02020603050405020304"/>
              </a:rPr>
              <a:t>司马迁</a:t>
            </a:r>
            <a:r>
              <a:rPr lang="zh-CN" altLang="zh-CN" kern="100">
                <a:ea typeface="楷体_GB2312"/>
                <a:cs typeface="Times New Roman" panose="02020603050405020304"/>
              </a:rPr>
              <a:t>在《天官书》中将恒星的亮度分为五等，开恒星亮度分等之先河。他分析了历代的月食记录，发现月食的发生具有周期性，据此可进行预测。这是司马迁对天文学的重大贡献，并可破除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天象示警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天人感应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等迷信妄言。</a:t>
            </a:r>
            <a:r>
              <a:rPr lang="en-US" altLang="zh-CN" kern="100">
                <a:ea typeface="楷体_GB2312"/>
                <a:cs typeface="Courier New" panose="02070309020205020404"/>
              </a:rPr>
              <a:t> 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由于时代的局限性，《天官书》中也包含若干占星术内容。然而，瑕不掩瑜，就整体而言，司马迁天文学研究是科学的。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415238"/>
            <a:ext cx="11382863" cy="5515610"/>
          </a:xfrm>
        </p:spPr>
        <p:txBody>
          <a:bodyPr/>
          <a:lstStyle/>
          <a:p>
            <a:pPr indent="713740" algn="ctr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波澜起伏的故事情节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全文以项羽由主动变被动和刘邦由被动变主动为线索，以宴会前、宴会上、宴会后为序，记叙了一场错综复杂的斗争。文章以宴前曹无伤告密引发矛盾为开端展开叙写，以宴上项羽、范增多次错失杀掉刘邦的时机为故事情节的发展和高潮，展示了项、刘双方主动变被动、被动变主动的全部斗争过程。以刘邦逃席、范增碎斗为结局，结束了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鸿门宴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。最后以刘邦诛杀曹无伤为尾声，紧密呼应了开头。故事完整，情节紧凑，波澜起伏，扣人心弦。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608" y="825401"/>
            <a:ext cx="2374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655649" y="806237"/>
            <a:ext cx="2099118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学以致用</a:t>
            </a:r>
            <a:endParaRPr lang="zh-CN" altLang="en-US">
              <a:latin typeface="方正宋黑_GBK" pitchFamily="65" charset="-122"/>
              <a:ea typeface="方正宋黑_GBK" pitchFamily="65" charset="-122"/>
            </a:endParaRPr>
          </a:p>
        </p:txBody>
      </p:sp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endParaRPr lang="en-US" altLang="zh-CN" kern="100" smtClean="0">
              <a:cs typeface="Times New Roman" panose="02020603050405020304"/>
            </a:endParaRPr>
          </a:p>
          <a:p>
            <a:r>
              <a:rPr lang="zh-CN" altLang="zh-CN" kern="100" smtClean="0">
                <a:cs typeface="Times New Roman" panose="02020603050405020304"/>
              </a:rPr>
              <a:t>迁移</a:t>
            </a:r>
            <a:r>
              <a:rPr lang="zh-CN" altLang="zh-CN" kern="100">
                <a:cs typeface="Times New Roman" panose="02020603050405020304"/>
              </a:rPr>
              <a:t>练笔：请你以第一人称写一件事，可以虚构，要求故事情节完整，且波澜起伏。</a:t>
            </a:r>
            <a:r>
              <a:rPr lang="en-US" altLang="zh-CN" kern="100">
                <a:cs typeface="Courier New" panose="02070309020205020404"/>
              </a:rPr>
              <a:t>300</a:t>
            </a:r>
            <a:r>
              <a:rPr lang="zh-CN" altLang="zh-CN" kern="100">
                <a:cs typeface="Times New Roman" panose="02020603050405020304"/>
              </a:rPr>
              <a:t>字左右。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【示例】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　来到学校门口，我想看一看时间，竟发现手机不见了。我原以为放在书包里，可是我把书包翻了个底朝天也没找到。我急得像一只热锅上的蚂蚁，不知该怎么办。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仿宋_GB231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仿宋_GB2312"/>
                <a:cs typeface="Times New Roman" panose="02020603050405020304"/>
              </a:rPr>
              <a:t>心想</a:t>
            </a:r>
            <a:r>
              <a:rPr lang="zh-CN" altLang="zh-CN" kern="100">
                <a:ea typeface="仿宋_GB2312"/>
                <a:cs typeface="Times New Roman" panose="02020603050405020304"/>
              </a:rPr>
              <a:t>：这已经是我的第三个手机了，要是再丢的话，妈妈肯定要批评我的，何况那是我刚买了一周的智能手机。想着想着，便从我走过的地方仔仔细细地找了一遍，可还是没有找到。我仔细回忆早上有没有丢在公交车上，又回忆有没有丢在来学校的路上，可我怎么也想不起来丢在了哪里，于是我便沮丧地走到教室，借了同学的手机拨打我的号码，一直无人接听，大家也都说没有看见我的手机。我脑子顿时一片空白，不知怎么办才好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endParaRPr lang="en-US" altLang="zh-CN" kern="100" smtClean="0">
              <a:ea typeface="仿宋_GB2312"/>
              <a:cs typeface="Times New Roman" panose="02020603050405020304"/>
            </a:endParaRPr>
          </a:p>
          <a:p>
            <a:r>
              <a:rPr lang="zh-CN" altLang="zh-CN" kern="100" smtClean="0">
                <a:ea typeface="仿宋_GB2312"/>
                <a:cs typeface="Times New Roman" panose="02020603050405020304"/>
              </a:rPr>
              <a:t>很快</a:t>
            </a:r>
            <a:r>
              <a:rPr lang="zh-CN" altLang="zh-CN" kern="100">
                <a:ea typeface="仿宋_GB2312"/>
                <a:cs typeface="Times New Roman" panose="02020603050405020304"/>
              </a:rPr>
              <a:t>，又到了放学的时间。我走在回家的路上，心想：嗨，真是倒霉透顶了，手机丢了。回到家，我如实告诉妈妈：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妈妈，我的手机丢了。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我原以为会遭到一阵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暴风骤雨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式的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袭击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，没想到妈妈不仅没有怪我，还对我说：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你的手机不是在你的写字台上吗？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我真不敢相信我的耳朵，用飞一样的速度跑到写字台前，发现我的手机果然就放在写字台上。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2420888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仿宋_GB2312"/>
                <a:cs typeface="Times New Roman" panose="02020603050405020304"/>
              </a:rPr>
              <a:t>通假字是古人的一种用字习惯，即在书写时本来有为</a:t>
            </a:r>
            <a:r>
              <a:rPr lang="en-US" altLang="zh-CN" kern="100">
                <a:ea typeface="仿宋_GB2312"/>
                <a:cs typeface="Courier New" panose="02070309020205020404"/>
              </a:rPr>
              <a:t>A</a:t>
            </a:r>
            <a:r>
              <a:rPr lang="zh-CN" altLang="zh-CN" kern="100">
                <a:ea typeface="仿宋_GB2312"/>
                <a:cs typeface="Times New Roman" panose="02020603050405020304"/>
              </a:rPr>
              <a:t>义专门造的</a:t>
            </a:r>
            <a:r>
              <a:rPr lang="en-US" altLang="zh-CN" kern="100">
                <a:ea typeface="仿宋_GB2312"/>
                <a:cs typeface="Courier New" panose="02070309020205020404"/>
              </a:rPr>
              <a:t>A</a:t>
            </a:r>
            <a:r>
              <a:rPr lang="zh-CN" altLang="zh-CN" kern="100">
                <a:ea typeface="仿宋_GB2312"/>
                <a:cs typeface="Times New Roman" panose="02020603050405020304"/>
              </a:rPr>
              <a:t>字，但写作的人由于种种原因不写</a:t>
            </a:r>
            <a:r>
              <a:rPr lang="en-US" altLang="zh-CN" kern="100">
                <a:ea typeface="仿宋_GB2312"/>
                <a:cs typeface="Courier New" panose="02070309020205020404"/>
              </a:rPr>
              <a:t>A</a:t>
            </a:r>
            <a:r>
              <a:rPr lang="zh-CN" altLang="zh-CN" kern="100">
                <a:ea typeface="仿宋_GB2312"/>
                <a:cs typeface="Times New Roman" panose="02020603050405020304"/>
              </a:rPr>
              <a:t>字，而是写了一个与</a:t>
            </a:r>
            <a:r>
              <a:rPr lang="en-US" altLang="zh-CN" kern="100">
                <a:ea typeface="仿宋_GB2312"/>
                <a:cs typeface="Courier New" panose="02070309020205020404"/>
              </a:rPr>
              <a:t>A</a:t>
            </a:r>
            <a:r>
              <a:rPr lang="zh-CN" altLang="zh-CN" kern="100">
                <a:ea typeface="仿宋_GB2312"/>
                <a:cs typeface="Times New Roman" panose="02020603050405020304"/>
              </a:rPr>
              <a:t>字读音相同或相近的</a:t>
            </a:r>
            <a:r>
              <a:rPr lang="en-US" altLang="zh-CN" kern="100">
                <a:ea typeface="仿宋_GB2312"/>
                <a:cs typeface="Courier New" panose="02070309020205020404"/>
              </a:rPr>
              <a:t>B</a:t>
            </a:r>
            <a:r>
              <a:rPr lang="zh-CN" altLang="zh-CN" kern="100">
                <a:ea typeface="仿宋_GB2312"/>
                <a:cs typeface="Times New Roman" panose="02020603050405020304"/>
              </a:rPr>
              <a:t>字，这样，</a:t>
            </a:r>
            <a:r>
              <a:rPr lang="en-US" altLang="zh-CN" kern="100">
                <a:ea typeface="仿宋_GB2312"/>
                <a:cs typeface="Courier New" panose="02070309020205020404"/>
              </a:rPr>
              <a:t>A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、</a:t>
            </a:r>
            <a:r>
              <a:rPr lang="en-US" altLang="zh-CN" kern="100">
                <a:ea typeface="仿宋_GB2312"/>
                <a:cs typeface="Courier New" panose="02070309020205020404"/>
              </a:rPr>
              <a:t>B</a:t>
            </a:r>
            <a:r>
              <a:rPr lang="zh-CN" altLang="zh-CN" kern="100">
                <a:ea typeface="仿宋_GB2312"/>
                <a:cs typeface="Times New Roman" panose="02020603050405020304"/>
              </a:rPr>
              <a:t>二字之间就构成了通假关系。如《鸿门宴》中的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旦日不可不蚤自来谢项王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，这里的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蚤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显然应写作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早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，但司马迁却用了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蚤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。许慎在《说文解字》里说得很清楚，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蚤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本来是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啮人跳虫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，就是今天的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跳蚤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。那我们说什么呢？怎么解释用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蚤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字呢</a:t>
            </a:r>
            <a:r>
              <a:rPr lang="zh-CN" altLang="zh-CN" kern="100" smtClean="0">
                <a:ea typeface="仿宋_GB2312"/>
                <a:cs typeface="Times New Roman" panose="02020603050405020304"/>
              </a:rPr>
              <a:t>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608" y="639852"/>
            <a:ext cx="2374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/>
          <p:nvPr/>
        </p:nvSpPr>
        <p:spPr>
          <a:xfrm>
            <a:off x="655649" y="620688"/>
            <a:ext cx="2099118" cy="52197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14400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00000"/>
              </a:lnSpc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聚焦高考</a:t>
            </a:r>
            <a:endParaRPr lang="zh-CN" altLang="en-US">
              <a:latin typeface="方正宋黑_GBK" pitchFamily="65" charset="-122"/>
              <a:ea typeface="方正宋黑_GBK" pitchFamily="65" charset="-122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406574" y="1299235"/>
            <a:ext cx="11382863" cy="69405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719455" algn="just" defTabSz="903605" rtl="0" eaLnBrk="1" latinLnBrk="0" hangingPunct="0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648325" algn="l"/>
                <a:tab pos="10046970" algn="l"/>
              </a:tabLs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2225" algn="ctr"/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文言文实词之通假字</a:t>
            </a:r>
            <a:endParaRPr lang="zh-CN" altLang="en-US"/>
          </a:p>
        </p:txBody>
      </p:sp>
      <p:pic>
        <p:nvPicPr>
          <p:cNvPr id="1027" name="Picture 3" descr="G:\小样\2020年新教材语文必修下册做课件\考点链接.TIF"/>
          <p:cNvPicPr>
            <a:picLocks noChangeAspect="1" noChangeArrowheads="1"/>
          </p:cNvPicPr>
          <p:nvPr/>
        </p:nvPicPr>
        <p:blipFill>
          <a:blip r:embed="rId3" r:link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687" y="1772816"/>
            <a:ext cx="197167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310515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楷体_GB2312"/>
                <a:cs typeface="Times New Roman" panose="02020603050405020304"/>
              </a:rPr>
              <a:t>他</a:t>
            </a:r>
            <a:r>
              <a:rPr lang="zh-CN" altLang="zh-CN" kern="100">
                <a:ea typeface="楷体_GB2312"/>
                <a:cs typeface="Times New Roman" panose="02020603050405020304"/>
              </a:rPr>
              <a:t>青年时曾游历我国南北名山大川，考察古迹，采访遗闻逸事，搜集了丰富的史料，为后来编写《史记》做了大量的准备工作。因上书替李陵辩解，受腐刑，在狱中坚持编写《史记》，出狱后任中书令，仍旧发愤著书，终于完成了我国最早的通史巨著《史记》。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908720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仿宋_GB2312"/>
                <a:cs typeface="Times New Roman" panose="02020603050405020304"/>
              </a:rPr>
              <a:t>文言文中之所以出现了诸多通假字，一是因为这是一种习惯；二是因为古人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仓卒无其字，或以音类比假借为之，趣之近之而已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；三是古书经秦代几乎被烧光，汉代大多数书籍是靠读书人的记忆，重新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著之竹帛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。由于背诵时只记住字的读音，未必能记住其形，所以就出现了通假字。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仿宋_GB2312"/>
                <a:cs typeface="Times New Roman" panose="02020603050405020304"/>
              </a:rPr>
              <a:t>由此可见，对于通假字，一定不能离开原文去死记硬背，而要把它们放在具体的语言环境中进行识记。在高考中，通假字是考查频率比较高的知识点</a:t>
            </a:r>
            <a:r>
              <a:rPr lang="zh-CN" altLang="zh-CN" kern="100" smtClean="0">
                <a:ea typeface="仿宋_GB231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980728"/>
            <a:ext cx="11382863" cy="189928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《考试大纲》要求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理解常见文言实词在文中的含义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，文言实词中一个重要的知识点就是通假字。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01625" y="2281634"/>
          <a:ext cx="11418888" cy="460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name="文档" r:id="rId3" imgW="11682730" imgH="4898390" progId="Word.Document.8">
                  <p:embed/>
                </p:oleObj>
              </mc:Choice>
              <mc:Fallback>
                <p:oleObj name="文档" r:id="rId3" imgW="11682730" imgH="489839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1625" y="2281634"/>
                        <a:ext cx="11418888" cy="460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3" descr="G:\小样\2020年新教材语文必修下册做课件\考点解读.TIF"/>
          <p:cNvPicPr>
            <a:picLocks noChangeAspect="1" noChangeArrowheads="1"/>
          </p:cNvPicPr>
          <p:nvPr/>
        </p:nvPicPr>
        <p:blipFill>
          <a:blip r:embed="rId5" r:link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574" y="476672"/>
            <a:ext cx="197167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00038" y="1449388"/>
          <a:ext cx="11591925" cy="395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文档" r:id="rId3" imgW="11594465" imgH="3962400" progId="Word.Document.8">
                  <p:embed/>
                </p:oleObj>
              </mc:Choice>
              <mc:Fallback>
                <p:oleObj name="文档" r:id="rId3" imgW="11594465" imgH="39624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0038" y="1449388"/>
                        <a:ext cx="11591925" cy="395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349447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1</a:t>
            </a:r>
            <a:r>
              <a:rPr lang="zh-CN" altLang="zh-CN" kern="100">
                <a:cs typeface="Times New Roman" panose="02020603050405020304"/>
              </a:rPr>
              <a:t>．字义分析法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cs typeface="Times New Roman" panose="02020603050405020304"/>
              </a:rPr>
              <a:t>通假字与本字在字义上一般没有联系。如果用</a:t>
            </a:r>
            <a:r>
              <a:rPr lang="en-US" altLang="zh-CN" kern="100" smtClean="0">
                <a:cs typeface="Courier New" panose="02070309020205020404"/>
              </a:rPr>
              <a:t>A</a:t>
            </a:r>
            <a:r>
              <a:rPr lang="zh-CN" altLang="zh-CN" kern="100" smtClean="0">
                <a:cs typeface="Times New Roman" panose="02020603050405020304"/>
              </a:rPr>
              <a:t>字来解释，</a:t>
            </a:r>
            <a:r>
              <a:rPr lang="en-US" altLang="zh-CN" kern="100" smtClean="0">
                <a:cs typeface="Courier New" panose="02070309020205020404"/>
              </a:rPr>
              <a:t>A</a:t>
            </a:r>
            <a:r>
              <a:rPr lang="zh-CN" altLang="zh-CN" kern="100" smtClean="0">
                <a:cs typeface="Times New Roman" panose="02020603050405020304"/>
              </a:rPr>
              <a:t>字的字义与句子的意思有矛盾，而换成</a:t>
            </a:r>
            <a:r>
              <a:rPr lang="en-US" altLang="zh-CN" kern="100" smtClean="0">
                <a:cs typeface="Courier New" panose="02070309020205020404"/>
              </a:rPr>
              <a:t>B</a:t>
            </a:r>
            <a:r>
              <a:rPr lang="zh-CN" altLang="zh-CN" kern="100" smtClean="0">
                <a:cs typeface="Times New Roman" panose="02020603050405020304"/>
              </a:rPr>
              <a:t>字来解释，则句子通顺，那么我们就可以考虑</a:t>
            </a:r>
            <a:r>
              <a:rPr lang="en-US" altLang="zh-CN" kern="100" smtClean="0">
                <a:cs typeface="Courier New" panose="02070309020205020404"/>
              </a:rPr>
              <a:t>A</a:t>
            </a:r>
            <a:r>
              <a:rPr lang="zh-CN" altLang="zh-CN" kern="100" smtClean="0">
                <a:cs typeface="Times New Roman" panose="02020603050405020304"/>
              </a:rPr>
              <a:t>字通</a:t>
            </a:r>
            <a:r>
              <a:rPr lang="en-US" altLang="zh-CN" kern="100" smtClean="0">
                <a:cs typeface="Courier New" panose="02070309020205020404"/>
              </a:rPr>
              <a:t>B</a:t>
            </a:r>
            <a:r>
              <a:rPr lang="zh-CN" altLang="zh-CN" kern="100" smtClean="0">
                <a:cs typeface="Times New Roman" panose="02020603050405020304"/>
              </a:rPr>
              <a:t>字。如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smtClean="0">
                <a:cs typeface="Times New Roman" panose="02020603050405020304"/>
              </a:rPr>
              <a:t>河曲智叟亡以应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smtClean="0">
                <a:cs typeface="Times New Roman" panose="02020603050405020304"/>
              </a:rPr>
              <a:t>中的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smtClean="0">
                <a:cs typeface="Times New Roman" panose="02020603050405020304"/>
              </a:rPr>
              <a:t>亡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smtClean="0">
                <a:cs typeface="Times New Roman" panose="02020603050405020304"/>
              </a:rPr>
              <a:t>，理解为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smtClean="0">
                <a:cs typeface="Times New Roman" panose="02020603050405020304"/>
              </a:rPr>
              <a:t>逃亡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smtClean="0">
                <a:cs typeface="Times New Roman" panose="02020603050405020304"/>
              </a:rPr>
              <a:t>说不通，就可以考虑这是一个通假字，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smtClean="0">
                <a:cs typeface="Times New Roman" panose="02020603050405020304"/>
              </a:rPr>
              <a:t>亡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smtClean="0">
                <a:cs typeface="Times New Roman" panose="02020603050405020304"/>
              </a:rPr>
              <a:t>通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smtClean="0">
                <a:cs typeface="Times New Roman" panose="02020603050405020304"/>
              </a:rPr>
              <a:t>无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smtClean="0">
                <a:cs typeface="Times New Roman" panose="02020603050405020304"/>
              </a:rPr>
              <a:t>，没有。</a:t>
            </a:r>
            <a:endParaRPr lang="zh-CN" altLang="zh-CN" sz="1050" kern="100" smtClean="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4" name="Picture 3" descr="G:\小样\2020年新教材语文必修下册做课件\技法攻略.TIF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574" y="740693"/>
            <a:ext cx="197167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cs typeface="Courier New" panose="02070309020205020404"/>
              </a:rPr>
              <a:t>2</a:t>
            </a:r>
            <a:r>
              <a:rPr lang="zh-CN" altLang="zh-CN" kern="100">
                <a:cs typeface="Times New Roman" panose="02020603050405020304"/>
              </a:rPr>
              <a:t>．字音分析法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A</a:t>
            </a:r>
            <a:r>
              <a:rPr lang="zh-CN" altLang="zh-CN" kern="100">
                <a:cs typeface="Times New Roman" panose="02020603050405020304"/>
              </a:rPr>
              <a:t>字与</a:t>
            </a:r>
            <a:r>
              <a:rPr lang="en-US" altLang="zh-CN" kern="100">
                <a:cs typeface="Courier New" panose="02070309020205020404"/>
              </a:rPr>
              <a:t>B</a:t>
            </a:r>
            <a:r>
              <a:rPr lang="zh-CN" altLang="zh-CN" kern="100">
                <a:cs typeface="Times New Roman" panose="02020603050405020304"/>
              </a:rPr>
              <a:t>字在读音上的联系有以下几种情况：一是同音通假，如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因击沛公于坐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中的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坐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座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，座位，二者读音相同；二是近音通假，如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失其所与，不知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中的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，明智，二者读音相近；三是音变通假，如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将军身被坚执锐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中的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被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披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，二者读音不同。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cs typeface="Courier New" panose="02070309020205020404"/>
              </a:rPr>
              <a:t>3</a:t>
            </a:r>
            <a:r>
              <a:rPr lang="zh-CN" altLang="zh-CN" kern="100">
                <a:cs typeface="Times New Roman" panose="02020603050405020304"/>
              </a:rPr>
              <a:t>．字形分析法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有的通假字与本字有共同的偏旁，如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距关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，这里的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距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拒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，把守。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正确辨识通假字还需要大量的积累。可以将中学课本中的通假字进行梳理，总结出常见的通假字，然后按照通假字的类型进行合理分类。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311645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(2020·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浙江卷</a:t>
            </a: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)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阅读下面的文言文，完成后面题目。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 algn="ctr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上曾子固龙图</a:t>
            </a:r>
            <a:r>
              <a:rPr lang="en-US" altLang="zh-CN" kern="100" baseline="30000">
                <a:latin typeface="宋体" panose="02010600030101010101" pitchFamily="2" charset="-122"/>
                <a:ea typeface="黑体" panose="02010609060101010101" pitchFamily="2" charset="-122"/>
                <a:cs typeface="Times New Roman" panose="02020603050405020304"/>
              </a:rPr>
              <a:t>①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书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 algn="ctr">
              <a:tabLst>
                <a:tab pos="1943100" algn="l"/>
                <a:tab pos="5600700" algn="l"/>
              </a:tabLst>
            </a:pPr>
            <a:r>
              <a:rPr lang="en-US" altLang="zh-CN" kern="100">
                <a:latin typeface="IPAPANNEW"/>
                <a:cs typeface="Times New Roman" panose="02020603050405020304"/>
              </a:rPr>
              <a:t>[</a:t>
            </a:r>
            <a:r>
              <a:rPr lang="zh-CN" altLang="zh-CN" kern="100">
                <a:latin typeface="IPAPANNEW"/>
                <a:cs typeface="Times New Roman" panose="02020603050405020304"/>
              </a:rPr>
              <a:t>宋</a:t>
            </a:r>
            <a:r>
              <a:rPr lang="en-US" altLang="zh-CN" kern="100">
                <a:latin typeface="IPAPANNEW"/>
                <a:cs typeface="Times New Roman" panose="02020603050405020304"/>
              </a:rPr>
              <a:t>]</a:t>
            </a:r>
            <a:r>
              <a:rPr lang="zh-CN" altLang="zh-CN" kern="100">
                <a:cs typeface="Times New Roman" panose="02020603050405020304"/>
              </a:rPr>
              <a:t>张耒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zh-CN" altLang="zh-CN" kern="100">
                <a:ea typeface="楷体_GB2312"/>
                <a:cs typeface="Times New Roman" panose="02020603050405020304"/>
              </a:rPr>
              <a:t>某尝以谓君子之文章，不浮于其德，其刚柔缓急之气，繁简舒敏之节，一出乎其诚，不隐其所已至，不强其所不知，譬之楚人之必为楚声，秦人之必衣秦服也。惟其言不浮乎其心，故因其言而求之，则潜德道志，不可隐伏。盖古之人不知言则无以知人，而世之惑者，徒知夫言与德二者不可以相通，或信其言而疑其行。</a:t>
            </a:r>
            <a:endParaRPr lang="zh-CN" altLang="en-US"/>
          </a:p>
        </p:txBody>
      </p:sp>
      <p:pic>
        <p:nvPicPr>
          <p:cNvPr id="4098" name="Picture 2" descr="真题在线11.TIF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574" y="692696"/>
            <a:ext cx="1966913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呜呼！是徒知其一，而不知夫君子之文章，固出于其德，与夫无其德而有其言者异位也。某之初为文，最喜读左氏、《离骚》之书。</a:t>
            </a:r>
            <a:r>
              <a:rPr lang="zh-CN" altLang="zh-CN" u="sng" kern="100">
                <a:ea typeface="楷体_GB2312"/>
                <a:cs typeface="Times New Roman" panose="02020603050405020304"/>
              </a:rPr>
              <a:t>丘明之文美矣，然其行事不见于后，不可得而考。</a:t>
            </a:r>
            <a:r>
              <a:rPr lang="zh-CN" altLang="zh-CN" kern="100">
                <a:ea typeface="楷体_GB2312"/>
                <a:cs typeface="Times New Roman" panose="02020603050405020304"/>
              </a:rPr>
              <a:t>屈平之仁，不忍私其身，其气遒，其趣高，故其言反覆曲折，初疑于繁，左顾右挽，中疑其迂，然至诚恻怛于其心，故其言周密而不厌。考乎其终，而知其仁也愤而非怼也，异而自洁而非私也，彷徨悲嗟，卒无存省之者，故剖志决虑以无自显，此屈原之忠也。故其文如明珠美玉，丽而可悦也；如秋风夜露，凄忽而感恻也；如神仙烟云，高远而不可挹也。惟其言以考其事，其有不合者乎？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自三代以来，最喜读太史公、韩退之之文。司马迁奇迈慷慨，自其少时，周游天下，交结豪杰。其学长于讨论寻绎前世之迹，负气敢言，以蹈于祸。故其文章疏荡明白，简朴而驰骋。惟其平生之志有所郁于中，故其余章末句，时有感激而不泄者。韩愈之文如先王之衣冠，郊庙之江鼎俎，至其放逸超卓，不可收揽，则极言语之怀巧，有不足以过之者。嗟乎！退之之于唐，盖不试遇矣。然其犯人主，忤权臣，临义而忘难，刚毅而信实，而其学又能独出于道德灭裂之后，纂孔孟之余绪以自立其说，则愈之文章虽欲不如是，盖不可得也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楷体_GB2312"/>
                <a:cs typeface="Times New Roman" panose="02020603050405020304"/>
              </a:rPr>
              <a:t>自唐</a:t>
            </a:r>
            <a:r>
              <a:rPr lang="zh-CN" altLang="zh-CN" kern="100">
                <a:ea typeface="楷体_GB2312"/>
                <a:cs typeface="Times New Roman" panose="02020603050405020304"/>
              </a:rPr>
              <a:t>以来，更五代之纷纭。宋兴，锄叛而讨亡。及仁宗之朝，天下大定，兵戈不试，休养生息，日趋于富盛之域。士大夫之游于其时者，谈笑佚乐，无复向者幽忧不平之气，天下之文章稍稍兴起。而庐陵欧阳公始为古文，近揆两汉，远追三代，而出于孟轲、韩愈之间，以立一家之言，积习而益高，淬濯而益新。</a:t>
            </a:r>
            <a:r>
              <a:rPr lang="zh-CN" altLang="zh-CN" u="sng" kern="100">
                <a:ea typeface="楷体_GB2312"/>
                <a:cs typeface="Times New Roman" panose="02020603050405020304"/>
              </a:rPr>
              <a:t>而后四方学者，始耻其旧而惟古之求。</a:t>
            </a:r>
            <a:r>
              <a:rPr lang="zh-CN" altLang="zh-CN" kern="100">
                <a:ea typeface="楷体_GB2312"/>
                <a:cs typeface="Times New Roman" panose="02020603050405020304"/>
              </a:rPr>
              <a:t>而欧阳公于是时，实持其权以开引天下豪杰，而世之号能文章者，其出欧阳之门者居十九焉。而执事实为之冠，其文章论议，与之上下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2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写作背景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zh-CN" altLang="zh-CN" kern="100">
                <a:cs typeface="Times New Roman" panose="02020603050405020304"/>
              </a:rPr>
              <a:t>《鸿门宴》写的是项羽和刘邦在鸿门宴会上的一场斗争，发生于公元前</a:t>
            </a:r>
            <a:r>
              <a:rPr lang="en-US" altLang="zh-CN" kern="100"/>
              <a:t>206</a:t>
            </a:r>
            <a:r>
              <a:rPr lang="zh-CN" altLang="zh-CN" kern="100">
                <a:cs typeface="Times New Roman" panose="02020603050405020304"/>
              </a:rPr>
              <a:t>年。陈涉起义失败后，项羽和刘邦各自率领的军队成为当时最强大的两个军事集团。他们共同拥立楚怀王之孙</a:t>
            </a:r>
            <a:r>
              <a:rPr lang="en-US" altLang="zh-CN" kern="100"/>
              <a:t>(</a:t>
            </a:r>
            <a:r>
              <a:rPr lang="zh-CN" altLang="zh-CN" kern="100">
                <a:cs typeface="Times New Roman" panose="02020603050405020304"/>
              </a:rPr>
              <a:t>名心</a:t>
            </a:r>
            <a:r>
              <a:rPr lang="en-US" altLang="zh-CN" kern="100"/>
              <a:t>)</a:t>
            </a:r>
            <a:r>
              <a:rPr lang="zh-CN" altLang="zh-CN" kern="100">
                <a:cs typeface="Times New Roman" panose="02020603050405020304"/>
              </a:rPr>
              <a:t>，仍称怀王，以为号召。楚怀王与诸将相约：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先破秦入咸阳者王之。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关中物产丰富，地势险要。秦军围赵，楚怀王一方面命项羽北上救赵，一方面命刘邦向西攻秦。项羽在巨鹿彻底击溃秦军主力，秦将章邯率大军投降。秦丞相赵高逼杀秦二世，立子婴为王。项羽击败秦军主力后，引兵向西，于公元前</a:t>
            </a:r>
            <a:r>
              <a:rPr lang="en-US" altLang="zh-CN" kern="100"/>
              <a:t>206</a:t>
            </a:r>
            <a:r>
              <a:rPr lang="zh-CN" altLang="zh-CN" kern="100">
                <a:cs typeface="Times New Roman" panose="02020603050405020304"/>
              </a:rPr>
              <a:t>年进抵汉中。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pPr indent="0" algn="l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pPr indent="0" algn="l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楷体_GB2312"/>
                <a:cs typeface="Times New Roman" panose="02020603050405020304"/>
              </a:rPr>
              <a:t>闻</a:t>
            </a:r>
            <a:r>
              <a:rPr lang="zh-CN" altLang="zh-CN" kern="100">
                <a:ea typeface="楷体_GB2312"/>
                <a:cs typeface="Times New Roman" panose="02020603050405020304"/>
              </a:rPr>
              <a:t>之先达，以谓公之文其兴虽后于欧公，屹然欧公之所畏，忘其后来而论及者也。某自初读书，即知读执事之文，既思而思之，广求远访以日揽其变，呜呼！如公者，真极天下之文者欤！</a:t>
            </a:r>
            <a:endParaRPr lang="en-US" altLang="zh-CN" kern="100" smtClean="0">
              <a:cs typeface="Courier New" panose="02070309020205020404"/>
            </a:endParaRPr>
          </a:p>
          <a:p>
            <a:pPr indent="713740" algn="r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节选自《张耒集》，标点有改动　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【注】　</a:t>
            </a:r>
            <a:r>
              <a:rPr lang="en-US" altLang="zh-CN" kern="100">
                <a:latin typeface="宋体" panose="02010600030101010101" pitchFamily="2" charset="-122"/>
                <a:ea typeface="仿宋_GB2312"/>
                <a:cs typeface="Times New Roman" panose="02020603050405020304"/>
              </a:rPr>
              <a:t>①</a:t>
            </a:r>
            <a:r>
              <a:rPr lang="zh-CN" altLang="zh-CN" kern="100">
                <a:ea typeface="仿宋_GB2312"/>
                <a:cs typeface="Times New Roman" panose="02020603050405020304"/>
              </a:rPr>
              <a:t>曾巩：字子固。龙图：宋代官职名。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latin typeface="宋体" panose="02010600030101010101" pitchFamily="2" charset="-12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★</a:t>
            </a:r>
            <a:r>
              <a:rPr lang="zh-CN" altLang="zh-CN" kern="100">
                <a:cs typeface="Times New Roman" panose="02020603050405020304"/>
              </a:rPr>
              <a:t>把文中画线的句子译成现代汉语。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(1)</a:t>
            </a:r>
            <a:r>
              <a:rPr lang="zh-CN" altLang="zh-CN" kern="100">
                <a:cs typeface="Times New Roman" panose="02020603050405020304"/>
              </a:rPr>
              <a:t>丘明之文美矣，然其行事不见于后，不可得而考。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00"/>
                </a:solidFill>
                <a:ea typeface="楷体_GB2312"/>
                <a:cs typeface="Times New Roman" panose="02020603050405020304"/>
              </a:rPr>
              <a:t>译文：</a:t>
            </a:r>
            <a:r>
              <a:rPr lang="zh-CN" altLang="zh-CN" kern="100">
                <a:ea typeface="楷体_GB2312"/>
                <a:cs typeface="Times New Roman" panose="02020603050405020304"/>
              </a:rPr>
              <a:t>左丘明的文章华美，然而他的行为事迹在后世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文献中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看不到，不能考证。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(2)</a:t>
            </a:r>
            <a:r>
              <a:rPr lang="zh-CN" altLang="zh-CN" kern="100">
                <a:cs typeface="Times New Roman" panose="02020603050405020304"/>
              </a:rPr>
              <a:t>而后四方学者，始耻其旧而惟古之求。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solidFill>
                  <a:srgbClr val="FF0000"/>
                </a:solidFill>
                <a:ea typeface="楷体_GB2312"/>
                <a:cs typeface="Times New Roman" panose="02020603050405020304"/>
              </a:rPr>
              <a:t>译文：</a:t>
            </a:r>
            <a:r>
              <a:rPr lang="zh-CN" altLang="zh-CN" kern="100">
                <a:ea typeface="楷体_GB2312"/>
                <a:cs typeface="Times New Roman" panose="02020603050405020304"/>
              </a:rPr>
              <a:t>后来各地求学的人，开始以他们原有的文风为耻辱，而只追求古文。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endParaRPr lang="en-US" altLang="zh-CN" kern="100" smtClean="0">
              <a:solidFill>
                <a:srgbClr val="0000FF"/>
              </a:solidFill>
              <a:ea typeface="黑体" panose="02010609060101010101" pitchFamily="2" charset="-122"/>
              <a:cs typeface="Times New Roman" panose="02020603050405020304"/>
            </a:endParaRPr>
          </a:p>
          <a:p>
            <a:endParaRPr lang="en-US" altLang="zh-CN" kern="100">
              <a:solidFill>
                <a:srgbClr val="0000FF"/>
              </a:solidFill>
              <a:ea typeface="黑体" panose="02010609060101010101" pitchFamily="2" charset="-122"/>
              <a:cs typeface="Times New Roman" panose="02020603050405020304"/>
            </a:endParaRPr>
          </a:p>
          <a:p>
            <a:r>
              <a:rPr lang="zh-CN" altLang="zh-CN" kern="100" smtClean="0">
                <a:solidFill>
                  <a:srgbClr val="0000FF"/>
                </a:solidFill>
                <a:ea typeface="黑体" panose="02010609060101010101" pitchFamily="2" charset="-122"/>
                <a:cs typeface="Times New Roman" panose="02020603050405020304"/>
              </a:rPr>
              <a:t>【解析】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　本题</a:t>
            </a:r>
            <a:r>
              <a:rPr lang="en-US" altLang="zh-CN" kern="100">
                <a:ea typeface="仿宋_GB2312"/>
                <a:cs typeface="Courier New" panose="02070309020205020404"/>
              </a:rPr>
              <a:t>(1)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中，美：华美；行事：行为，事迹；见：同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现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，显现出来；考：考证。</a:t>
            </a:r>
            <a:r>
              <a:rPr lang="en-US" altLang="zh-CN" kern="100">
                <a:ea typeface="仿宋_GB2312"/>
                <a:cs typeface="Courier New" panose="02070309020205020404"/>
              </a:rPr>
              <a:t>(2)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中，而后：之后；学者：求学的人；耻：以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为耻；其旧：他们原来的文风；惟古之求：宾语前置，惟求古，只追求古文。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【参考译文】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zh-CN" altLang="zh-CN" kern="100">
                <a:ea typeface="楷体_GB2312"/>
                <a:cs typeface="Times New Roman" panose="02020603050405020304"/>
              </a:rPr>
              <a:t>我曾经认为君子的文章，不是只浮于道德表面，那或刚强或柔婉、或轻缓或急切的文气，或烦琐或简洁，或舒缓或敏捷的格调，一概都出自他内心的诚挚，不隐藏自己所已经知道的事，不勉强写自己所不知道的道理，就譬如楚人一定会唱楚地的歌曲，秦人一定会穿秦国的衣服。只有他的言论不停留在内心的表面，因此沿着他的言论去寻求，那么潜藏着的德行心志，都不能隐藏。大概就是古人所说的不知其言就没有理解其人的办法，而世上糊涂的人，仅仅知道言语品德这两者不能相通，或者相信他的话语却怀疑他的行为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196752"/>
            <a:ext cx="11382863" cy="4310380"/>
          </a:xfrm>
        </p:spPr>
        <p:txBody>
          <a:bodyPr/>
          <a:lstStyle/>
          <a:p>
            <a:pPr indent="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唉，这是只知其一，而不知道君子的文章，本来就是出于他们的德行，与那些没有德行却述说德行的人不一样啊。我刚开始写文章，最喜欢读《左氏春秋》《离骚》等书。左丘明的文章华美，然而他的行为事迹在后世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文献中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看不到，不能考证。屈原的仁德，不愿意只为自身谋私利，他的文气遒劲，他的志趣高洁，因此他的语言翻覆曲折，一开始认为他是烦琐的，左顾右看，中途怀疑他是迂回的，然而他的心思至诚恳切，因而他的言语周密而不令人厌烦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268760"/>
            <a:ext cx="11382863" cy="3707765"/>
          </a:xfrm>
        </p:spPr>
        <p:txBody>
          <a:bodyPr/>
          <a:lstStyle/>
          <a:p>
            <a:pPr indent="0"/>
            <a:r>
              <a:rPr lang="zh-CN" altLang="zh-CN" kern="100">
                <a:ea typeface="楷体_GB2312"/>
                <a:cs typeface="Times New Roman" panose="02020603050405020304"/>
              </a:rPr>
              <a:t>推究到最后，因而知道他的仁德出于愤而不是怨恨，不同流俗而洁身自好，并非有私心，彷徨悲叹，</a:t>
            </a:r>
            <a:r>
              <a:rPr lang="en-US" altLang="zh-CN" kern="100">
                <a:ea typeface="楷体_GB2312"/>
                <a:cs typeface="Courier New" panose="02070309020205020404"/>
              </a:rPr>
              <a:t>(</a:t>
            </a:r>
            <a:r>
              <a:rPr lang="zh-CN" altLang="zh-CN" kern="100">
                <a:ea typeface="楷体_GB2312"/>
                <a:cs typeface="Times New Roman" panose="02020603050405020304"/>
              </a:rPr>
              <a:t>而国中</a:t>
            </a:r>
            <a:r>
              <a:rPr lang="en-US" altLang="zh-CN" kern="100">
                <a:ea typeface="楷体_GB2312"/>
                <a:cs typeface="Courier New" panose="02070309020205020404"/>
              </a:rPr>
              <a:t>)</a:t>
            </a:r>
            <a:r>
              <a:rPr lang="zh-CN" altLang="zh-CN" kern="100">
                <a:ea typeface="楷体_GB2312"/>
                <a:cs typeface="Times New Roman" panose="02020603050405020304"/>
              </a:rPr>
              <a:t>终究没有安慰他的人，因此即使他剖白心志没有显露自己的办法，这就是屈原的忠诚。因此他的文章如同明珠美玉，美丽而令人赏心悦目；如同秋风夜露，凄然而令人感动同情；如同神仙烟云，高远而不能攫取。依循他的言语来考证他的事迹，难道有不合理的吗？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楷体_GB2312"/>
                <a:cs typeface="Times New Roman" panose="02020603050405020304"/>
              </a:rPr>
              <a:t>自从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三代以来，我最喜欢读太史公、韩退之的文章。司马迁雄奇豪迈、慷慨激昂，自他年轻时就周游天下，交结豪杰。他的学识在讨论寻找梳理前世踪迹上最有优势，他凭借着一股不平之气，敢于仗义执言，以至于惹来祸端。因此他的文章疏放坦荡明白，简洁朴素而肆意驰骋。只是他平生志向在心中有所郁结，因此他在文章末尾只言片语，时不时有感慨愤激而不能宣泄的情况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pPr indent="0"/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pPr indent="0"/>
            <a:r>
              <a:rPr lang="zh-CN" altLang="zh-CN" kern="100" smtClean="0">
                <a:ea typeface="楷体_GB2312"/>
                <a:cs typeface="Times New Roman" panose="02020603050405020304"/>
              </a:rPr>
              <a:t>韩愈</a:t>
            </a:r>
            <a:r>
              <a:rPr lang="zh-CN" altLang="zh-CN" kern="100">
                <a:ea typeface="楷体_GB2312"/>
                <a:cs typeface="Times New Roman" panose="02020603050405020304"/>
              </a:rPr>
              <a:t>的文章如同先王的衣冠，郊庙的祭祀礼器一般典雅，以至于他豪放不羁，超卓不群，无法收揽，于是他极尽语言的巧妙，有不足也有过头。唉，韩愈在唐朝，大概是很不受重用了。然而他冒犯君王，忤逆权臣，面对义事时便忘了自己的患难，刚正坚毅而又忠诚务实，因而他的学问能够在道德破坏之后独树一帜，继承孔孟的学说来自立其说，故而韩愈的文章虽然想要不成为这样的风格，大概也不能了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030048"/>
            <a:ext cx="11382863" cy="4912995"/>
          </a:xfrm>
        </p:spPr>
        <p:txBody>
          <a:bodyPr/>
          <a:lstStyle/>
          <a:p>
            <a:r>
              <a:rPr lang="zh-CN" altLang="zh-CN" kern="100">
                <a:ea typeface="楷体_GB2312"/>
                <a:cs typeface="Times New Roman" panose="02020603050405020304"/>
              </a:rPr>
              <a:t>自从唐代以来，经历了五代的战乱。宋朝兴盛，铲除叛逆而讨伐罪人。到了仁宗临朝，天下平定，战争不兴，休养生息，一天天地趋向富贵繁盛。士大夫在这时交游，谈笑快乐，再也没有从前那种幽愤不平气息，天下的文章渐渐兴起。而庐陵欧阳修先生开始写作古文，近的揣摩两汉文章，远的探究三代的文章，而继承孟子、韩愈之风，也成就了一家之言，长久以来形成的习惯更加高洁，文风经过淬炼洗濯洗练而更加新颖。后来各地求学的人，开始以他们原有的文风为耻辱，而只追求古文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0"/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pPr indent="0"/>
            <a:r>
              <a:rPr lang="zh-CN" altLang="zh-CN" kern="100" smtClean="0">
                <a:ea typeface="楷体_GB2312"/>
                <a:cs typeface="Times New Roman" panose="02020603050405020304"/>
              </a:rPr>
              <a:t>而</a:t>
            </a:r>
            <a:r>
              <a:rPr lang="zh-CN" altLang="zh-CN" kern="100">
                <a:ea typeface="楷体_GB2312"/>
                <a:cs typeface="Times New Roman" panose="02020603050405020304"/>
              </a:rPr>
              <a:t>欧阳公在这时，实际掌握着重心来引导天下豪杰，而世上号称能写文章的，出自欧阳公门下的十分之九。而您则是这些门生弟子中的第一名，您的文章议论，能与欧阳公不相上下。那些贤人名士听闻，认为您的文章虽然兴起于欧阳公之后，然而屹立的样子连欧阳公也有所敬佩，忘记后来那些论及此事的人。我自从刚开始读书，就知道要读您的文章，思考之后再思考，广泛求访用来每天掌握其变化。唉，像您这样的人，真是已经到达天下写文章人的顶点了！</a:t>
            </a:r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 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4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6553</Words>
  <Application>Microsoft Office PowerPoint</Application>
  <PresentationFormat>自定义</PresentationFormat>
  <Paragraphs>281</Paragraphs>
  <Slides>99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99</vt:i4>
      </vt:variant>
    </vt:vector>
  </HeadingPairs>
  <TitlesOfParts>
    <vt:vector size="101" baseType="lpstr">
      <vt:lpstr> 1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2021-01-22T19:02:52Z</cp:lastPrinted>
  <dcterms:created xsi:type="dcterms:W3CDTF">2021-01-22T19:02:52Z</dcterms:created>
  <dcterms:modified xsi:type="dcterms:W3CDTF">2021-02-23T06:22:46Z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