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8" r:id="rId13"/>
    <p:sldId id="266" r:id="rId14"/>
    <p:sldId id="267" r:id="rId15"/>
    <p:sldId id="269" r:id="rId16"/>
    <p:sldId id="262" r:id="rId17"/>
    <p:sldId id="270" r:id="rId18"/>
    <p:sldId id="271" r:id="rId19"/>
    <p:sldId id="272" r:id="rId20"/>
    <p:sldId id="273" r:id="rId21"/>
    <p:sldId id="274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DFF3D5"/>
    <a:srgbClr val="FF6600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jpeg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13417" y="1390650"/>
            <a:ext cx="9558867" cy="4779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12785" y="1732885"/>
            <a:ext cx="9558867" cy="7747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>
            <a:lvl1pPr>
              <a:defRPr lang="zh-CN" sz="3200" noProof="0" dirty="0" smtClean="0">
                <a:solidFill>
                  <a:srgbClr val="3535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</a:defRPr>
            </a:lvl1pPr>
          </a:lstStyle>
          <a:p>
            <a:pPr lvl="0" eaLnBrk="1" fontAlgn="base" hangingPunct="1"/>
            <a:r>
              <a:rPr lang="zh-CN" altLang="en-US" strike="noStrike" noProof="0" dirty="0" smtClean="0"/>
              <a:t>单击</a:t>
            </a:r>
            <a:r>
              <a:rPr lang="zh-CN" strike="noStrike" noProof="0" dirty="0" smtClean="0"/>
              <a:t>此处编辑母版标题样式</a:t>
            </a:r>
            <a:endParaRPr lang="zh-CN" strike="noStrike" noProof="0" dirty="0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123017" y="2588547"/>
            <a:ext cx="8295216" cy="3714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>
            <a:lvl1pPr>
              <a:defRPr lang="zh-CN" sz="1800" noProof="0" smtClean="0">
                <a:solidFill>
                  <a:srgbClr val="35353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defRPr>
            </a:lvl1pPr>
          </a:lstStyle>
          <a:p>
            <a:pPr marL="0" lvl="0" indent="0" algn="ctr" eaLnBrk="1" fontAlgn="base" hangingPunct="1">
              <a:buFontTx/>
              <a:buNone/>
            </a:pPr>
            <a:r>
              <a:rPr lang="zh-CN" strike="noStrike" noProof="0" dirty="0" smtClean="0"/>
              <a:t>单击此处编辑母版副标题样式</a:t>
            </a:r>
            <a:endParaRPr lang="zh-CN" strike="noStrike" noProof="0" dirty="0" smtClean="0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4E1CA955-3A5D-4890-8308-201F8A14111A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2C9D8D81-5AED-4FAF-84EC-31F9C00287C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1600" y="1486800"/>
            <a:ext cx="8294400" cy="774000"/>
          </a:xfrm>
        </p:spPr>
        <p:txBody>
          <a:bodyPr>
            <a:normAutofit/>
          </a:bodyPr>
          <a:lstStyle>
            <a:lvl1pPr>
              <a:defRPr sz="30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1600" y="2394000"/>
            <a:ext cx="8294400" cy="3312000"/>
          </a:xfrm>
        </p:spPr>
        <p:txBody>
          <a:bodyPr>
            <a:normAutofit/>
          </a:bodyPr>
          <a:lstStyle>
            <a:lvl1pPr>
              <a:defRPr sz="2400">
                <a:latin typeface="黑体" panose="02010609060101010101" charset="-122"/>
                <a:ea typeface="黑体" panose="02010609060101010101" charset="-122"/>
              </a:defRPr>
            </a:lvl1pPr>
            <a:lvl2pPr>
              <a:defRPr sz="2000">
                <a:latin typeface="黑体" panose="02010609060101010101" charset="-122"/>
                <a:ea typeface="黑体" panose="02010609060101010101" charset="-122"/>
              </a:defRPr>
            </a:lvl2pPr>
            <a:lvl3pPr>
              <a:defRPr sz="1800">
                <a:latin typeface="黑体" panose="02010609060101010101" charset="-122"/>
                <a:ea typeface="黑体" panose="02010609060101010101" charset="-122"/>
              </a:defRPr>
            </a:lvl3pPr>
            <a:lvl4pPr>
              <a:defRPr sz="1800">
                <a:latin typeface="黑体" panose="02010609060101010101" charset="-122"/>
                <a:ea typeface="黑体" panose="02010609060101010101" charset="-122"/>
              </a:defRPr>
            </a:lvl4pPr>
            <a:lvl5pPr>
              <a:defRPr sz="1800"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4E1CA955-3A5D-4890-8308-201F8A14111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2C9D8D81-5AED-4FAF-84EC-31F9C00287C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9200" y="1954800"/>
            <a:ext cx="9657600" cy="1443600"/>
          </a:xfrm>
        </p:spPr>
        <p:txBody>
          <a:bodyPr anchor="b">
            <a:normAutofit/>
          </a:bodyPr>
          <a:lstStyle>
            <a:lvl1pPr algn="ctr">
              <a:defRPr sz="4400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136000" y="3528000"/>
            <a:ext cx="8284800" cy="11196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4E1CA955-3A5D-4890-8308-201F8A14111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2C9D8D81-5AED-4FAF-84EC-31F9C00287C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51397" y="1412875"/>
            <a:ext cx="9682984" cy="981075"/>
          </a:xfrm>
        </p:spPr>
        <p:txBody>
          <a:bodyPr/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012951" y="2519363"/>
            <a:ext cx="4114800" cy="36004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30951" y="2519363"/>
            <a:ext cx="4114800" cy="36004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4E1CA955-3A5D-4890-8308-201F8A14111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2C9D8D81-5AED-4FAF-84EC-31F9C00287C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98037" y="1340565"/>
            <a:ext cx="9749936" cy="844382"/>
          </a:xfrm>
        </p:spPr>
        <p:txBody>
          <a:bodyPr/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98036" y="2257893"/>
            <a:ext cx="4800000" cy="524831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398037" y="2859901"/>
            <a:ext cx="4799999" cy="332976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47972" y="2257893"/>
            <a:ext cx="4800000" cy="524831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47973" y="2859900"/>
            <a:ext cx="4800000" cy="332976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4E1CA955-3A5D-4890-8308-201F8A14111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2C9D8D81-5AED-4FAF-84EC-31F9C00287C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82400" y="3236400"/>
            <a:ext cx="9816000" cy="604800"/>
          </a:xfrm>
        </p:spPr>
        <p:txBody>
          <a:bodyPr>
            <a:normAutofit/>
          </a:bodyPr>
          <a:lstStyle>
            <a:lvl1pPr>
              <a:defRPr sz="33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4E1CA955-3A5D-4890-8308-201F8A14111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2C9D8D81-5AED-4FAF-84EC-31F9C00287C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4E1CA955-3A5D-4890-8308-201F8A14111A}" type="datetimeFigureOut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endParaRPr lang="zh-CN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base"/>
            <a:fld id="{2C9D8D81-5AED-4FAF-84EC-31F9C00287C9}" type="slidenum">
              <a:rPr lang="zh-CN" altLang="en-US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5732" y="1565717"/>
            <a:ext cx="4420800" cy="774000"/>
          </a:xfrm>
        </p:spPr>
        <p:txBody>
          <a:bodyPr anchor="ctr" anchorCtr="0"/>
          <a:lstStyle>
            <a:lvl1pPr>
              <a:defRPr sz="2400">
                <a:solidFill>
                  <a:srgbClr val="353535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942667" y="1554164"/>
            <a:ext cx="3731684" cy="4197350"/>
          </a:xfrm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65732" y="2342406"/>
            <a:ext cx="4420800" cy="36000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400">
                <a:solidFill>
                  <a:srgbClr val="353535"/>
                </a:solidFill>
              </a:defRPr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085850" indent="-171450">
              <a:buFont typeface="Arial" panose="020B0604020202020204" pitchFamily="34" charset="0"/>
              <a:buChar char="•"/>
              <a:defRPr sz="1800"/>
            </a:lvl3pPr>
            <a:lvl4pPr marL="1543050" indent="-171450">
              <a:buFont typeface="Arial" panose="020B0604020202020204" pitchFamily="34" charset="0"/>
              <a:buChar char="•"/>
              <a:defRPr sz="1800"/>
            </a:lvl4pPr>
            <a:lvl5pPr marL="2000250" indent="-171450">
              <a:buFont typeface="Arial" panose="020B0604020202020204" pitchFamily="34" charset="0"/>
              <a:buChar char="•"/>
              <a:defRPr sz="18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4E1CA955-3A5D-4890-8308-201F8A14111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2C9D8D81-5AED-4FAF-84EC-31F9C00287C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31251" y="1412875"/>
            <a:ext cx="2329684" cy="4706938"/>
          </a:xfrm>
        </p:spPr>
        <p:txBody>
          <a:bodyPr vert="eaVert"/>
          <a:lstStyle>
            <a:lvl1pPr>
              <a:defRPr sz="3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12983" y="1412875"/>
            <a:ext cx="7015068" cy="4706938"/>
          </a:xfrm>
        </p:spPr>
        <p:txBody>
          <a:bodyPr vert="eaVer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4E1CA955-3A5D-4890-8308-201F8A14111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2C9D8D81-5AED-4FAF-84EC-31F9C00287C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3241" y="1582615"/>
            <a:ext cx="8884184" cy="4325816"/>
          </a:xfrm>
        </p:spPr>
        <p:txBody>
          <a:bodyPr>
            <a:normAutofit/>
          </a:bodyPr>
          <a:lstStyle>
            <a:lvl1pPr>
              <a:defRPr sz="2400">
                <a:latin typeface="黑体" panose="02010609060101010101" charset="-122"/>
                <a:ea typeface="黑体" panose="02010609060101010101" charset="-122"/>
              </a:defRPr>
            </a:lvl1pPr>
            <a:lvl2pPr>
              <a:defRPr sz="2000">
                <a:latin typeface="黑体" panose="02010609060101010101" charset="-122"/>
                <a:ea typeface="黑体" panose="02010609060101010101" charset="-122"/>
              </a:defRPr>
            </a:lvl2pPr>
            <a:lvl3pPr>
              <a:defRPr sz="1800">
                <a:latin typeface="黑体" panose="02010609060101010101" charset="-122"/>
                <a:ea typeface="黑体" panose="02010609060101010101" charset="-122"/>
              </a:defRPr>
            </a:lvl3pPr>
            <a:lvl4pPr>
              <a:defRPr sz="1800">
                <a:latin typeface="黑体" panose="02010609060101010101" charset="-122"/>
                <a:ea typeface="黑体" panose="02010609060101010101" charset="-122"/>
              </a:defRPr>
            </a:lvl4pPr>
            <a:lvl5pPr>
              <a:defRPr sz="1800">
                <a:latin typeface="黑体" panose="02010609060101010101" charset="-122"/>
                <a:ea typeface="黑体" panose="02010609060101010101" charset="-122"/>
              </a:defRPr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4E1CA955-3A5D-4890-8308-201F8A14111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2C9D8D81-5AED-4FAF-84EC-31F9C00287C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4.png"/><Relationship Id="rId12" Type="http://schemas.openxmlformats.org/officeDocument/2006/relationships/image" Target="../media/image3.png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8" descr="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7967" y="1193800"/>
            <a:ext cx="10373784" cy="533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9" descr="0-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17" y="285750"/>
            <a:ext cx="12192000" cy="1127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Rectangle 2"/>
          <p:cNvSpPr>
            <a:spLocks noGrp="1"/>
          </p:cNvSpPr>
          <p:nvPr>
            <p:ph type="title"/>
          </p:nvPr>
        </p:nvSpPr>
        <p:spPr>
          <a:xfrm>
            <a:off x="1579033" y="1412875"/>
            <a:ext cx="9457267" cy="9810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9" name="Rectangle 3"/>
          <p:cNvSpPr>
            <a:spLocks noGrp="1"/>
          </p:cNvSpPr>
          <p:nvPr>
            <p:ph type="body"/>
          </p:nvPr>
        </p:nvSpPr>
        <p:spPr>
          <a:xfrm>
            <a:off x="1579033" y="2519363"/>
            <a:ext cx="9457267" cy="364331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E1CA955-3A5D-4890-8308-201F8A14111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2C9D8D81-5AED-4FAF-84EC-31F9C00287C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Arial" panose="020B0604020202020204" pitchFamily="34" charset="0"/>
          <a:ea typeface="黑体" panose="02010609060101010101" charset="-122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Arial" panose="020B0604020202020204" pitchFamily="34" charset="0"/>
          <a:ea typeface="黑体" panose="02010609060101010101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" y="-38100"/>
            <a:ext cx="12199620" cy="6934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044065" y="1878330"/>
            <a:ext cx="8332470" cy="914400"/>
            <a:chOff x="3219" y="2958"/>
            <a:chExt cx="13122" cy="1440"/>
          </a:xfrm>
        </p:grpSpPr>
        <p:sp>
          <p:nvSpPr>
            <p:cNvPr id="2" name="文本框 1"/>
            <p:cNvSpPr txBox="1"/>
            <p:nvPr/>
          </p:nvSpPr>
          <p:spPr>
            <a:xfrm>
              <a:off x="4669" y="2958"/>
              <a:ext cx="11672" cy="14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作者为什么要窃读？</a:t>
              </a:r>
              <a:endParaRPr lang="zh-CN" altLang="en-US" sz="5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笑脸 3"/>
            <p:cNvSpPr/>
            <p:nvPr/>
          </p:nvSpPr>
          <p:spPr>
            <a:xfrm>
              <a:off x="3219" y="3089"/>
              <a:ext cx="1188" cy="1309"/>
            </a:xfrm>
            <a:prstGeom prst="smileyFace">
              <a:avLst/>
            </a:prstGeom>
            <a:solidFill>
              <a:srgbClr val="FFC000">
                <a:alpha val="83000"/>
              </a:srgbClr>
            </a:solid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054475" y="3254375"/>
            <a:ext cx="447738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物质上贫穷匮乏</a:t>
            </a:r>
            <a:endParaRPr lang="zh-CN" altLang="en-US" sz="4000" u="sng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精神上渴求读书</a:t>
            </a:r>
            <a:endParaRPr lang="zh-CN" altLang="en-US" sz="4000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91360" y="2907030"/>
            <a:ext cx="893889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“我”在阅读中感受着书籍所带来的智慧与快乐，却时刻害怕被店员或老板发现受到训斥和哄赶，这种书内世界的吸引与沉迷，书外世界的担忧与紧张，使快乐与惧怕紧密地交织在一起，形成一种复杂的、难以言说的感受，正是窃读的滋味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91360" y="1711325"/>
            <a:ext cx="8439150" cy="830580"/>
            <a:chOff x="3136" y="2695"/>
            <a:chExt cx="13290" cy="1308"/>
          </a:xfrm>
        </p:grpSpPr>
        <p:sp>
          <p:nvSpPr>
            <p:cNvPr id="3" name="文本框 2"/>
            <p:cNvSpPr txBox="1"/>
            <p:nvPr/>
          </p:nvSpPr>
          <p:spPr>
            <a:xfrm>
              <a:off x="4586" y="2695"/>
              <a:ext cx="11840" cy="1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8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窃读的滋味是怎样的？</a:t>
              </a:r>
              <a:endPara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笑脸 3"/>
            <p:cNvSpPr/>
            <p:nvPr/>
          </p:nvSpPr>
          <p:spPr>
            <a:xfrm>
              <a:off x="3136" y="2695"/>
              <a:ext cx="1188" cy="1309"/>
            </a:xfrm>
            <a:prstGeom prst="smileyFace">
              <a:avLst/>
            </a:prstGeom>
            <a:solidFill>
              <a:srgbClr val="FFC000">
                <a:alpha val="83000"/>
              </a:srgbClr>
            </a:solid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V="1">
            <a:off x="1542415" y="2542540"/>
            <a:ext cx="9575165" cy="152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3188970" y="1578293"/>
            <a:ext cx="6221413" cy="773112"/>
          </a:xfrm>
        </p:spPr>
        <p:txBody>
          <a:bodyPr wrap="square" lIns="91440" tIns="45720" rIns="91440" bIns="45720" anchor="ctr">
            <a:noAutofit/>
          </a:bodyPr>
          <a:p>
            <a:r>
              <a:rPr lang="zh-CN" altLang="en-US" sz="3600" b="1" kern="12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charset="-122"/>
                <a:cs typeface="+mj-cs"/>
                <a:sym typeface="Arial" panose="020B0604020202020204" pitchFamily="34" charset="0"/>
              </a:rPr>
              <a:t>“</a:t>
            </a:r>
            <a:r>
              <a:rPr lang="zh-CN" altLang="en-US" sz="4800" b="1" kern="120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+mj-cs"/>
                <a:sym typeface="Arial" panose="020B0604020202020204" pitchFamily="34" charset="0"/>
              </a:rPr>
              <a:t>窃读”方法</a:t>
            </a:r>
            <a:endParaRPr lang="zh-CN" altLang="en-US" sz="4800" b="1" kern="1200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54455" y="2427605"/>
            <a:ext cx="9860915" cy="3810635"/>
            <a:chOff x="2133" y="3823"/>
            <a:chExt cx="15529" cy="5930"/>
          </a:xfrm>
        </p:grpSpPr>
        <p:sp>
          <p:nvSpPr>
            <p:cNvPr id="2" name="文本框 1"/>
            <p:cNvSpPr txBox="1"/>
            <p:nvPr/>
          </p:nvSpPr>
          <p:spPr>
            <a:xfrm>
              <a:off x="2906" y="4700"/>
              <a:ext cx="14030" cy="41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</a:rPr>
                <a:t>  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❀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假装问价钱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       ❀ 藏在书店一角           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           ❀ 到几家书店读完一本书 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               ❀ 贴在大人身边         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                  ❀ 雨天避雨为借口          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</a:rPr>
                <a:t>                      ❀ 饥肠辘辘时以花生来充饥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" name="图文框 2"/>
            <p:cNvSpPr/>
            <p:nvPr/>
          </p:nvSpPr>
          <p:spPr>
            <a:xfrm>
              <a:off x="2133" y="3823"/>
              <a:ext cx="15529" cy="5930"/>
            </a:xfrm>
            <a:prstGeom prst="fram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284730" y="1696085"/>
            <a:ext cx="896937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前后两次窃读有什么不同？我的情感有什么变化？</a:t>
            </a:r>
            <a:endParaRPr lang="zh-CN" altLang="en-US" sz="4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38910" y="1696085"/>
            <a:ext cx="9680575" cy="1310640"/>
            <a:chOff x="2266" y="2671"/>
            <a:chExt cx="15245" cy="2064"/>
          </a:xfrm>
        </p:grpSpPr>
        <p:sp>
          <p:nvSpPr>
            <p:cNvPr id="4" name="笑脸 3"/>
            <p:cNvSpPr/>
            <p:nvPr/>
          </p:nvSpPr>
          <p:spPr>
            <a:xfrm>
              <a:off x="2266" y="2671"/>
              <a:ext cx="1332" cy="1781"/>
            </a:xfrm>
            <a:prstGeom prst="smileyFace">
              <a:avLst/>
            </a:prstGeom>
            <a:solidFill>
              <a:srgbClr val="FFC000">
                <a:alpha val="83000"/>
              </a:srgbClr>
            </a:solid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2433" y="4711"/>
              <a:ext cx="15079" cy="2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" name="文本框 4"/>
          <p:cNvSpPr txBox="1"/>
          <p:nvPr/>
        </p:nvSpPr>
        <p:spPr>
          <a:xfrm>
            <a:off x="2117090" y="3465830"/>
            <a:ext cx="8228965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第一次：我在书店偷偷读书被老板无情的赶出了书店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第二次：我在另一家书店读书得到了一位店员的帮助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17090" y="3723005"/>
            <a:ext cx="880364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情感变化：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第一次：心灵受到创伤、产生自卑感、仇恨人类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第二次：懂得了爱，幼小的心灵得到抚慰。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322580" y="741680"/>
            <a:ext cx="11547475" cy="1856105"/>
            <a:chOff x="508" y="1215"/>
            <a:chExt cx="18185" cy="29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" y="1215"/>
              <a:ext cx="18185" cy="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9" name="文本框 8"/>
            <p:cNvSpPr txBox="1"/>
            <p:nvPr/>
          </p:nvSpPr>
          <p:spPr>
            <a:xfrm>
              <a:off x="1292" y="1452"/>
              <a:ext cx="16938" cy="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“我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跨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进书店门……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踮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起脚，使矮小的身体挨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蹭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过别的顾客和书柜的夹缝，从大人的腋下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钻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过去。哟，把短发弄乱了，没关系，我到底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挤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到里边来了。”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76250" y="3731260"/>
            <a:ext cx="1123886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u="sng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分析：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运用“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跨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”“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踮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”“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蹭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”“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挤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”“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钻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”这一系列的动词，表现出了书店的人多以及让人感受到作者对读书的强烈渴望。</a:t>
            </a:r>
            <a:endParaRPr lang="zh-CN" altLang="en-US" sz="3200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363855" y="635000"/>
            <a:ext cx="11547475" cy="1978025"/>
            <a:chOff x="573" y="1000"/>
            <a:chExt cx="18185" cy="311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" y="1000"/>
              <a:ext cx="18185" cy="3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1218" y="1621"/>
              <a:ext cx="16896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</a:rPr>
                <a:t>我的腿真够酸了，交替着用一条腿支持另一条，有时</a:t>
              </a:r>
              <a:r>
                <a:rPr lang="zh-CN" altLang="en-US" sz="36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忘形</a:t>
              </a: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</a:rPr>
                <a:t>地撅着屁股依赖在书柜旁，以求暂时的休息。</a:t>
              </a:r>
              <a:endParaRPr lang="zh-CN" altLang="en-US" sz="36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73430" y="3489960"/>
            <a:ext cx="1074420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u="sng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分析：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为了多读书，作者窃读时忍受了腿酸脚麻、饥肠辘辘，“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忘形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”一词可以看出作者看书看得非常的投入，顾不上身体的难受，表现出了作者对读书的极切热爱。</a:t>
            </a:r>
            <a:endParaRPr lang="zh-CN" altLang="en-US" sz="3200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22580" y="741680"/>
            <a:ext cx="11546840" cy="1855470"/>
            <a:chOff x="508" y="1168"/>
            <a:chExt cx="18184" cy="292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" y="1168"/>
              <a:ext cx="18185" cy="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1008" y="1598"/>
              <a:ext cx="17567" cy="2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“一页，两页，我如饥饿的瘦狼，</a:t>
              </a:r>
              <a:r>
                <a:rPr lang="zh-CN" altLang="en-US" sz="40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贪婪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地</a:t>
              </a:r>
              <a:r>
                <a:rPr lang="zh-CN" altLang="en-US" sz="40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吞读</a:t>
              </a:r>
              <a:r>
                <a:rPr lang="zh-CN" altLang="en-US" sz="4000">
                  <a:latin typeface="楷体" panose="02010609060101010101" charset="-122"/>
                  <a:ea typeface="楷体" panose="02010609060101010101" charset="-122"/>
                </a:rPr>
                <a:t>下去。”</a:t>
              </a:r>
              <a:endParaRPr lang="zh-CN" altLang="en-US" sz="40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07720" y="3535680"/>
            <a:ext cx="1082040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u="sng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分析：</a:t>
            </a:r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</a:rPr>
              <a:t>这句话运用了比喻的修辞手法，将“我”比喻成一匹饿狼，生动形象地表现出了“我”对读书的渴望和“我”强烈的求知欲。</a:t>
            </a:r>
            <a:endParaRPr lang="zh-CN" altLang="en-US" sz="3600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22580" y="741680"/>
            <a:ext cx="11546840" cy="1855470"/>
            <a:chOff x="508" y="1168"/>
            <a:chExt cx="18184" cy="292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" y="1168"/>
              <a:ext cx="18185" cy="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1248" y="1704"/>
              <a:ext cx="17183" cy="1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</a:rPr>
                <a:t>有时我</a:t>
              </a:r>
              <a:r>
                <a:rPr lang="zh-CN" altLang="en-US" sz="36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贴</a:t>
              </a:r>
              <a:r>
                <a:rPr lang="zh-CN" altLang="en-US" sz="3600">
                  <a:latin typeface="楷体" panose="02010609060101010101" charset="-122"/>
                  <a:ea typeface="楷体" panose="02010609060101010101" charset="-122"/>
                </a:rPr>
                <a:t>在一个大人的身边，仿佛我是与他同来的小妹妹或者女儿。</a:t>
              </a:r>
              <a:endParaRPr lang="zh-CN" altLang="en-US" sz="36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86105" y="3672840"/>
            <a:ext cx="1132332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u="sng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分析：</a:t>
            </a:r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贴</a:t>
            </a:r>
            <a:r>
              <a:rPr lang="zh-CN" altLang="en-US" sz="3600" u="sng">
                <a:latin typeface="楷体" panose="02010609060101010101" charset="-122"/>
                <a:ea typeface="楷体" panose="02010609060101010101" charset="-122"/>
              </a:rPr>
              <a:t>”字生动形象地描绘出“我”躲在大人身边窃读的情形，出神入化地反映了“我”害怕被哄赶，又不愿意离开书店的心情。</a:t>
            </a:r>
            <a:endParaRPr lang="zh-CN" altLang="en-US" sz="3600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07340" y="680720"/>
            <a:ext cx="11546840" cy="1855470"/>
            <a:chOff x="484" y="1072"/>
            <a:chExt cx="18184" cy="292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" y="1072"/>
              <a:ext cx="18185" cy="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4" name="文本框 3"/>
            <p:cNvSpPr txBox="1"/>
            <p:nvPr/>
          </p:nvSpPr>
          <p:spPr>
            <a:xfrm>
              <a:off x="1201" y="1416"/>
              <a:ext cx="17087" cy="2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我有时还要装着皱起眉头不时望着街心，好像说：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这雨，害得我回不去了。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</a:rPr>
                <a:t>”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其实，我的心里怎样高兴地喊着：</a:t>
              </a:r>
              <a:r>
                <a:rPr lang="en-US" altLang="zh-CN" sz="3200">
                  <a:latin typeface="楷体" panose="02010609060101010101" charset="-122"/>
                  <a:ea typeface="楷体" panose="02010609060101010101" charset="-122"/>
                </a:rPr>
                <a:t>“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</a:rPr>
                <a:t>大些！再大些！”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81635" y="3718560"/>
            <a:ext cx="1142873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u="sng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分析：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这句话通过对发愁的表情和快乐的内心</a:t>
            </a:r>
            <a:r>
              <a:rPr lang="zh-CN" altLang="en-US" sz="32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对比描写</a:t>
            </a:r>
            <a:r>
              <a:rPr lang="zh-CN" altLang="en-US" sz="3200" u="sng">
                <a:latin typeface="楷体" panose="02010609060101010101" charset="-122"/>
                <a:ea typeface="楷体" panose="02010609060101010101" charset="-122"/>
              </a:rPr>
              <a:t>，趣味盎然地写出“我”为雨天能够有个充足的理由读书而高兴无比，更加表现出了“我”对读书的喜爱。</a:t>
            </a:r>
            <a:endParaRPr lang="zh-CN" altLang="en-US" sz="3200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307340" y="665480"/>
            <a:ext cx="11547475" cy="1946910"/>
            <a:chOff x="484" y="1072"/>
            <a:chExt cx="18185" cy="292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" y="1072"/>
              <a:ext cx="18185" cy="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5" name="文本框 4"/>
            <p:cNvSpPr txBox="1"/>
            <p:nvPr/>
          </p:nvSpPr>
          <p:spPr>
            <a:xfrm>
              <a:off x="1201" y="1392"/>
              <a:ext cx="17206" cy="2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>
                  <a:latin typeface="楷体" panose="02010609060101010101" charset="-122"/>
                  <a:ea typeface="楷体" panose="02010609060101010101" charset="-122"/>
                </a:rPr>
                <a:t>直到好大功夫，才过来一位店员，我赶忙合起书来递给他看，</a:t>
              </a:r>
              <a:r>
                <a:rPr lang="zh-CN" altLang="en-US" sz="4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煞有介事</a:t>
              </a:r>
              <a:r>
                <a:rPr lang="zh-CN" altLang="en-US" sz="4400">
                  <a:latin typeface="楷体" panose="02010609060101010101" charset="-122"/>
                  <a:ea typeface="楷体" panose="02010609060101010101" charset="-122"/>
                </a:rPr>
                <a:t>地问他价钱。</a:t>
              </a:r>
              <a:endParaRPr lang="zh-CN" altLang="en-US" sz="4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24205" y="4083050"/>
            <a:ext cx="1123061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u="sng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分析：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煞有介事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”一词写出了“我”被发现后进行掩饰的神态，表现出了“我”的机智。</a:t>
            </a:r>
            <a:endParaRPr lang="zh-CN" altLang="en-US" sz="4000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540" y="-22225"/>
            <a:ext cx="12197080" cy="6880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47340" y="882650"/>
            <a:ext cx="6497955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11500" b="1">
                <a:latin typeface="楷体" panose="02010609060101010101" charset="-122"/>
                <a:ea typeface="楷体" panose="02010609060101010101" charset="-122"/>
              </a:rPr>
              <a:t>窃 读 记</a:t>
            </a:r>
            <a:endParaRPr lang="zh-CN" altLang="zh-CN" sz="115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73950" y="2726690"/>
            <a:ext cx="20212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>
                <a:latin typeface="楷体" panose="02010609060101010101" charset="-122"/>
                <a:ea typeface="楷体" panose="02010609060101010101" charset="-122"/>
              </a:rPr>
              <a:t>林海音</a:t>
            </a:r>
            <a:endParaRPr lang="zh-CN" altLang="zh-CN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307340" y="665480"/>
            <a:ext cx="11547475" cy="1950240"/>
            <a:chOff x="484" y="1072"/>
            <a:chExt cx="18185" cy="292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" y="1072"/>
              <a:ext cx="18185" cy="2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F81BD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</p:pic>
        <p:sp>
          <p:nvSpPr>
            <p:cNvPr id="5" name="文本框 4"/>
            <p:cNvSpPr txBox="1"/>
            <p:nvPr/>
          </p:nvSpPr>
          <p:spPr>
            <a:xfrm>
              <a:off x="1201" y="1392"/>
              <a:ext cx="17467" cy="2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400">
                  <a:latin typeface="楷体" panose="02010609060101010101" charset="-122"/>
                  <a:ea typeface="楷体" panose="02010609060101010101" charset="-122"/>
                </a:rPr>
                <a:t>我慌忙把眼睛</a:t>
              </a:r>
              <a:r>
                <a:rPr lang="zh-CN" altLang="en-US" sz="54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送上</a:t>
              </a:r>
              <a:r>
                <a:rPr lang="zh-CN" altLang="en-US" sz="5400">
                  <a:latin typeface="楷体" panose="02010609060101010101" charset="-122"/>
                  <a:ea typeface="楷体" panose="02010609060101010101" charset="-122"/>
                </a:rPr>
                <a:t>书架，装作没看见。</a:t>
              </a:r>
              <a:endParaRPr lang="zh-CN" altLang="en-US" sz="54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08990" y="3509645"/>
            <a:ext cx="11172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9905" y="3877945"/>
            <a:ext cx="1147064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u="sng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分析：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送上</a:t>
            </a:r>
            <a:r>
              <a:rPr lang="zh-CN" altLang="en-US" sz="4000" u="sng">
                <a:latin typeface="楷体" panose="02010609060101010101" charset="-122"/>
                <a:ea typeface="楷体" panose="02010609060101010101" charset="-122"/>
              </a:rPr>
              <a:t>”一词形象地描绘出“我”躲避店员时的慌乱与惧怕，担心自己再次被赶出去。</a:t>
            </a:r>
            <a:endParaRPr lang="zh-CN" altLang="en-US" sz="4000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9" name=" 219"/>
          <p:cNvSpPr/>
          <p:nvPr/>
        </p:nvSpPr>
        <p:spPr>
          <a:xfrm>
            <a:off x="4300855" y="2910840"/>
            <a:ext cx="3926840" cy="35052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54935" y="1572260"/>
            <a:ext cx="1645920" cy="3393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9600" b="1">
                <a:solidFill>
                  <a:srgbClr val="FF6600"/>
                </a:solidFill>
                <a:latin typeface="楷体" panose="02010609060101010101" charset="-122"/>
                <a:ea typeface="楷体" panose="02010609060101010101" charset="-122"/>
              </a:rPr>
              <a:t>老 板</a:t>
            </a:r>
            <a:endParaRPr lang="zh-CN" altLang="en-US" sz="9600" b="1">
              <a:solidFill>
                <a:srgbClr val="FF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27695" y="1732280"/>
            <a:ext cx="1645920" cy="33934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9600" b="1">
                <a:solidFill>
                  <a:srgbClr val="FF6600"/>
                </a:solidFill>
                <a:latin typeface="楷体" panose="02010609060101010101" charset="-122"/>
                <a:ea typeface="楷体" panose="02010609060101010101" charset="-122"/>
              </a:rPr>
              <a:t>店 员</a:t>
            </a:r>
            <a:endParaRPr lang="zh-CN" altLang="en-US" sz="9600" b="1">
              <a:solidFill>
                <a:srgbClr val="FF66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24500" y="2087880"/>
            <a:ext cx="1981200" cy="829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对 比</a:t>
            </a:r>
            <a:endParaRPr lang="zh-CN" altLang="en-US" sz="4800"/>
          </a:p>
        </p:txBody>
      </p:sp>
      <p:sp>
        <p:nvSpPr>
          <p:cNvPr id="11" name="文本框 10"/>
          <p:cNvSpPr txBox="1"/>
          <p:nvPr/>
        </p:nvSpPr>
        <p:spPr>
          <a:xfrm>
            <a:off x="624840" y="1376680"/>
            <a:ext cx="203009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粗暴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势利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冷漠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自私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19360" y="1935480"/>
            <a:ext cx="172212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友善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温柔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细腻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32935" y="3581400"/>
            <a:ext cx="3794760" cy="2346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更能突出店员的友善、温柔、细腻，同时也表达了作者对店员的感激之情。并且他让我明白了一个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道理</a:t>
            </a:r>
            <a:endParaRPr lang="zh-CN" altLang="en-US" sz="36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0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472440" y="1516380"/>
            <a:ext cx="11247120" cy="2270125"/>
            <a:chOff x="744" y="2388"/>
            <a:chExt cx="17712" cy="3575"/>
          </a:xfrm>
        </p:grpSpPr>
        <p:sp>
          <p:nvSpPr>
            <p:cNvPr id="4" name="矩形 3"/>
            <p:cNvSpPr/>
            <p:nvPr/>
          </p:nvSpPr>
          <p:spPr>
            <a:xfrm>
              <a:off x="744" y="2388"/>
              <a:ext cx="17712" cy="357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871" y="2939"/>
              <a:ext cx="15986" cy="30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60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记住，你是吃饭长大，</a:t>
              </a:r>
              <a:r>
                <a:rPr lang="zh-CN" altLang="en-US" sz="6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读书</a:t>
              </a:r>
              <a:r>
                <a:rPr lang="zh-CN" altLang="en-US" sz="60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长大，也是在</a:t>
              </a:r>
              <a:r>
                <a:rPr lang="zh-CN" altLang="en-US" sz="60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爱</a:t>
              </a:r>
              <a:r>
                <a:rPr lang="zh-CN" altLang="en-US" sz="60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里长大的！</a:t>
              </a:r>
              <a:endParaRPr lang="zh-CN" altLang="en-US" sz="6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96240" y="1516380"/>
            <a:ext cx="1139952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accent1"/>
                </a:solidFill>
              </a:rPr>
              <a:t>含义：</a:t>
            </a:r>
            <a:r>
              <a:rPr lang="zh-CN" altLang="en-US" sz="3600"/>
              <a:t> </a:t>
            </a:r>
            <a:r>
              <a:rPr lang="zh-CN" altLang="en-US" sz="3600" u="sng"/>
              <a:t>吃饭长大：是指身体的物质需求； 读书长大：是“我”在窃读过程中，不断获得知识，“我”的精神世界变得丰富、精彩，指精神的成长；</a:t>
            </a:r>
            <a:r>
              <a:rPr lang="zh-CN" altLang="en-US" sz="3600" u="sng">
                <a:sym typeface="+mn-ea"/>
              </a:rPr>
              <a:t>爱里长大：社会上需要人与人之间的相互关爱、帮助，我们需要被人爱，也要在得到别人的爱的同时去爱他人，指的是</a:t>
            </a:r>
            <a:r>
              <a:rPr lang="zh-CN" altLang="en-US" sz="3600" u="sng"/>
              <a:t>心灵的成长。</a:t>
            </a:r>
            <a:endParaRPr lang="zh-CN" altLang="en-US" sz="3600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5"/>
          <p:cNvPicPr>
            <a:picLocks noChangeAspect="1"/>
          </p:cNvPicPr>
          <p:nvPr/>
        </p:nvPicPr>
        <p:blipFill>
          <a:blip r:embed="rId1"/>
          <a:srcRect l="14501" t="3274" r="8530" b="6602"/>
          <a:stretch>
            <a:fillRect/>
          </a:stretch>
        </p:blipFill>
        <p:spPr>
          <a:xfrm>
            <a:off x="8066405" y="2697480"/>
            <a:ext cx="4125595" cy="4160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6240" y="533400"/>
            <a:ext cx="9174480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、书是人类进步的阶梯——高尔基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、书籍是朋友，虽然没有热情，但是非常忠实——雨果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、书籍是全世界的营养品。生活里没有书籍，就好像没有阳光;智慧里没有书籍，就好像鸟儿没有翅膀——莎士比亚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36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12190" y="398145"/>
            <a:ext cx="383603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</a:rPr>
              <a:t>作者简介</a:t>
            </a:r>
            <a:endParaRPr lang="zh-CN" altLang="en-US" sz="540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1680" y="1312545"/>
            <a:ext cx="6738620" cy="5215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zh-CN" altLang="en-US" sz="2800"/>
              <a:t>林海音(1918-2001)，原名林含英，台湾苗栗人，现代著名女作家。被称为台湾文学“祖母级的人物”，代表作为短篇小说集</a:t>
            </a:r>
            <a:r>
              <a:rPr lang="zh-CN" altLang="en-US" sz="2800">
                <a:solidFill>
                  <a:srgbClr val="FF0000"/>
                </a:solidFill>
              </a:rPr>
              <a:t>《城南旧事》</a:t>
            </a:r>
            <a:r>
              <a:rPr lang="zh-CN" altLang="en-US" sz="2800"/>
              <a:t>。父母曾东渡日本经商。生于日本大阪，不久即返台，因父亲不甘在日寇铁蹄下生活，举家迁居北京，林海音即在北京长大，1948年回到故乡台湾。曾任記者、編辑、后从事文艺创作。她的一生荣获众多文学奖项，1998年“第三届世界华文作家大会”荣获“终身成就奖”。有评论认为，林海音的去世，是台湾文学一个时代的结束。</a:t>
            </a:r>
            <a:endParaRPr lang="zh-CN" altLang="en-US" sz="2800"/>
          </a:p>
        </p:txBody>
      </p:sp>
      <p:pic>
        <p:nvPicPr>
          <p:cNvPr id="7" name="图片 6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9405" y="1066165"/>
            <a:ext cx="3646170" cy="5238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334645" y="266065"/>
            <a:ext cx="11822430" cy="6591935"/>
            <a:chOff x="527" y="419"/>
            <a:chExt cx="18618" cy="10381"/>
          </a:xfrm>
        </p:grpSpPr>
        <p:grpSp>
          <p:nvGrpSpPr>
            <p:cNvPr id="9" name="组合 8"/>
            <p:cNvGrpSpPr/>
            <p:nvPr/>
          </p:nvGrpSpPr>
          <p:grpSpPr>
            <a:xfrm>
              <a:off x="6287" y="419"/>
              <a:ext cx="6731" cy="1742"/>
              <a:chOff x="6287" y="419"/>
              <a:chExt cx="6731" cy="174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6287" y="622"/>
                <a:ext cx="5670" cy="1335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6654" y="419"/>
                <a:ext cx="6364" cy="17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p>
                <a:r>
                  <a:rPr lang="zh-CN" altLang="en-US" sz="6600">
                    <a:sym typeface="+mn-ea"/>
                  </a:rPr>
                  <a:t>生 字 词</a:t>
                </a:r>
                <a:endParaRPr lang="zh-CN" altLang="en-US" sz="6600">
                  <a:sym typeface="+mn-ea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527" y="2440"/>
              <a:ext cx="18618" cy="8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solidFill>
                    <a:schemeClr val="accent1"/>
                  </a:solidFill>
                </a:rPr>
                <a:t>蹭</a:t>
              </a:r>
              <a:r>
                <a:rPr lang="zh-CN" altLang="en-US" sz="3600"/>
                <a:t>（</a:t>
              </a:r>
              <a:r>
                <a:rPr lang="zh-CN" altLang="en-US" sz="3600">
                  <a:solidFill>
                    <a:srgbClr val="FF0000"/>
                  </a:solidFill>
                </a:rPr>
                <a:t>cèng</a:t>
              </a:r>
              <a:r>
                <a:rPr lang="zh-CN" altLang="en-US" sz="3600"/>
                <a:t>）                 </a:t>
              </a:r>
              <a:r>
                <a:rPr lang="zh-CN" altLang="en-US" sz="3600">
                  <a:solidFill>
                    <a:schemeClr val="accent1"/>
                  </a:solidFill>
                </a:rPr>
                <a:t>抵</a:t>
              </a:r>
              <a:r>
                <a:rPr lang="zh-CN" altLang="en-US" sz="3600"/>
                <a:t>达（</a:t>
              </a:r>
              <a:r>
                <a:rPr lang="zh-CN" altLang="en-US" sz="3600">
                  <a:solidFill>
                    <a:srgbClr val="FF0000"/>
                  </a:solidFill>
                </a:rPr>
                <a:t>dǐ</a:t>
              </a:r>
              <a:r>
                <a:rPr lang="zh-CN" altLang="en-US" sz="3600"/>
                <a:t>）                  </a:t>
              </a:r>
              <a:r>
                <a:rPr lang="zh-CN" altLang="en-US" sz="3600">
                  <a:solidFill>
                    <a:schemeClr val="accent1"/>
                  </a:solidFill>
                </a:rPr>
                <a:t>      尴尬</a:t>
              </a:r>
              <a:r>
                <a:rPr lang="zh-CN" altLang="en-US" sz="3600"/>
                <a:t>（</a:t>
              </a:r>
              <a:r>
                <a:rPr lang="en-US" altLang="zh-CN" sz="3600">
                  <a:solidFill>
                    <a:srgbClr val="FF0000"/>
                  </a:solidFill>
                </a:rPr>
                <a:t>g</a:t>
              </a:r>
              <a:r>
                <a:rPr lang="zh-CN" altLang="en-US" sz="3600">
                  <a:solidFill>
                    <a:srgbClr val="FF0000"/>
                  </a:solidFill>
                </a:rPr>
                <a:t>ān gà</a:t>
              </a:r>
              <a:r>
                <a:rPr lang="zh-CN" altLang="en-US" sz="3600"/>
                <a:t>）</a:t>
              </a:r>
              <a:endParaRPr lang="zh-CN" altLang="en-US" sz="3600"/>
            </a:p>
            <a:p>
              <a:r>
                <a:rPr lang="zh-CN" altLang="en-US" sz="3600"/>
                <a:t>                        </a:t>
              </a:r>
              <a:endParaRPr lang="zh-CN" altLang="en-US" sz="3600"/>
            </a:p>
            <a:p>
              <a:r>
                <a:rPr lang="zh-CN" altLang="en-US" sz="3600"/>
                <a:t>难</a:t>
              </a:r>
              <a:r>
                <a:rPr lang="zh-CN" altLang="en-US" sz="3600">
                  <a:solidFill>
                    <a:schemeClr val="accent1"/>
                  </a:solidFill>
                </a:rPr>
                <a:t>堪</a:t>
              </a:r>
              <a:r>
                <a:rPr lang="zh-CN" altLang="en-US" sz="3600"/>
                <a:t>（</a:t>
              </a:r>
              <a:r>
                <a:rPr lang="zh-CN" altLang="en-US" sz="3600">
                  <a:solidFill>
                    <a:srgbClr val="FF0000"/>
                  </a:solidFill>
                </a:rPr>
                <a:t>kān</a:t>
              </a:r>
              <a:r>
                <a:rPr lang="zh-CN" altLang="en-US" sz="3600"/>
                <a:t>）               俯</a:t>
              </a:r>
              <a:r>
                <a:rPr lang="zh-CN" altLang="en-US" sz="3600">
                  <a:solidFill>
                    <a:schemeClr val="accent1"/>
                  </a:solidFill>
                </a:rPr>
                <a:t>视</a:t>
              </a:r>
              <a:r>
                <a:rPr lang="zh-CN" altLang="en-US" sz="3600"/>
                <a:t>（</a:t>
              </a:r>
              <a:r>
                <a:rPr lang="zh-CN" altLang="en-US" sz="3600">
                  <a:solidFill>
                    <a:srgbClr val="FF0000"/>
                  </a:solidFill>
                </a:rPr>
                <a:t>fǔ</a:t>
              </a:r>
              <a:r>
                <a:rPr lang="zh-CN" altLang="en-US" sz="3600"/>
                <a:t>）                       </a:t>
              </a:r>
              <a:r>
                <a:rPr lang="zh-CN" altLang="en-US" sz="3600">
                  <a:solidFill>
                    <a:schemeClr val="accent1"/>
                  </a:solidFill>
                </a:rPr>
                <a:t>狼狈</a:t>
              </a:r>
              <a:r>
                <a:rPr lang="zh-CN" altLang="en-US" sz="3600"/>
                <a:t>（</a:t>
              </a:r>
              <a:r>
                <a:rPr lang="zh-CN" altLang="en-US" sz="3600">
                  <a:solidFill>
                    <a:srgbClr val="FF0000"/>
                  </a:solidFill>
                </a:rPr>
                <a:t>láng bèi</a:t>
              </a:r>
              <a:r>
                <a:rPr lang="zh-CN" altLang="en-US" sz="3600"/>
                <a:t>）   </a:t>
              </a:r>
              <a:endParaRPr lang="zh-CN" altLang="en-US" sz="3600"/>
            </a:p>
            <a:p>
              <a:endParaRPr lang="zh-CN" altLang="en-US" sz="3600"/>
            </a:p>
            <a:p>
              <a:r>
                <a:rPr lang="zh-CN" altLang="en-US" sz="3600"/>
                <a:t>原谅(</a:t>
              </a:r>
              <a:r>
                <a:rPr lang="zh-CN" altLang="en-US" sz="3600">
                  <a:solidFill>
                    <a:srgbClr val="FF0000"/>
                  </a:solidFill>
                </a:rPr>
                <a:t>liàng</a:t>
              </a:r>
              <a:r>
                <a:rPr lang="zh-CN" altLang="en-US" sz="3600"/>
                <a:t>)                   </a:t>
              </a:r>
              <a:r>
                <a:rPr lang="zh-CN" altLang="en-US" sz="3600">
                  <a:solidFill>
                    <a:schemeClr val="accent1"/>
                  </a:solidFill>
                </a:rPr>
                <a:t>枉</a:t>
              </a:r>
              <a:r>
                <a:rPr lang="zh-CN" altLang="en-US" sz="3600"/>
                <a:t>然（</a:t>
              </a:r>
              <a:r>
                <a:rPr lang="zh-CN" altLang="en-US" sz="3600">
                  <a:solidFill>
                    <a:srgbClr val="FF0000"/>
                  </a:solidFill>
                </a:rPr>
                <a:t>wǎng</a:t>
              </a:r>
              <a:r>
                <a:rPr lang="zh-CN" altLang="en-US" sz="3600"/>
                <a:t>）                 贪</a:t>
              </a:r>
              <a:r>
                <a:rPr lang="zh-CN" altLang="en-US" sz="3600">
                  <a:solidFill>
                    <a:schemeClr val="accent1"/>
                  </a:solidFill>
                </a:rPr>
                <a:t>婪</a:t>
              </a:r>
              <a:r>
                <a:rPr lang="zh-CN" altLang="en-US" sz="3600"/>
                <a:t>(</a:t>
              </a:r>
              <a:r>
                <a:rPr lang="zh-CN" altLang="en-US" sz="3600">
                  <a:solidFill>
                    <a:srgbClr val="FF0000"/>
                  </a:solidFill>
                </a:rPr>
                <a:t>lán </a:t>
              </a:r>
              <a:r>
                <a:rPr lang="zh-CN" altLang="en-US" sz="3600"/>
                <a:t>）       </a:t>
              </a:r>
              <a:endParaRPr lang="zh-CN" altLang="en-US" sz="3600"/>
            </a:p>
            <a:p>
              <a:endParaRPr lang="zh-CN" altLang="en-US" sz="3600"/>
            </a:p>
            <a:p>
              <a:r>
                <a:rPr lang="zh-CN" altLang="en-US" sz="3600"/>
                <a:t>弹</a:t>
              </a:r>
              <a:r>
                <a:rPr lang="zh-CN" altLang="en-US" sz="3600">
                  <a:solidFill>
                    <a:schemeClr val="accent1"/>
                  </a:solidFill>
                </a:rPr>
                <a:t>簧</a:t>
              </a:r>
              <a:r>
                <a:rPr lang="zh-CN" altLang="en-US" sz="3600"/>
                <a:t>（</a:t>
              </a:r>
              <a:r>
                <a:rPr lang="zh-CN" altLang="en-US" sz="3600">
                  <a:solidFill>
                    <a:srgbClr val="FF0000"/>
                  </a:solidFill>
                </a:rPr>
                <a:t>huáng</a:t>
              </a:r>
              <a:r>
                <a:rPr lang="zh-CN" altLang="en-US" sz="3600"/>
                <a:t>）          自卑                                    畅销                 </a:t>
              </a:r>
              <a:endParaRPr lang="zh-CN" altLang="en-US" sz="3600"/>
            </a:p>
            <a:p>
              <a:endParaRPr lang="zh-CN" altLang="en-US" sz="3600">
                <a:solidFill>
                  <a:schemeClr val="accent1"/>
                </a:solidFill>
              </a:endParaRPr>
            </a:p>
            <a:p>
              <a:r>
                <a:rPr lang="zh-CN" altLang="en-US" sz="3600">
                  <a:solidFill>
                    <a:schemeClr val="accent1"/>
                  </a:solidFill>
                </a:rPr>
                <a:t>诅咒</a:t>
              </a:r>
              <a:r>
                <a:rPr lang="zh-CN" altLang="en-US" sz="3600"/>
                <a:t>（</a:t>
              </a:r>
              <a:r>
                <a:rPr lang="zh-CN" altLang="en-US" sz="3600">
                  <a:solidFill>
                    <a:srgbClr val="FF0000"/>
                  </a:solidFill>
                </a:rPr>
                <a:t>zǔ zhòu</a:t>
              </a:r>
              <a:r>
                <a:rPr lang="zh-CN" altLang="en-US" sz="3600"/>
                <a:t>）        惨淡（</a:t>
              </a:r>
              <a:r>
                <a:rPr lang="zh-CN" altLang="en-US" sz="3600">
                  <a:solidFill>
                    <a:srgbClr val="FF0000"/>
                  </a:solidFill>
                </a:rPr>
                <a:t>cǎn</a:t>
              </a:r>
              <a:r>
                <a:rPr lang="zh-CN" altLang="en-US" sz="3600"/>
                <a:t>）                 </a:t>
              </a:r>
              <a:endParaRPr lang="zh-CN" altLang="en-US" sz="3600"/>
            </a:p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42670" y="1476375"/>
            <a:ext cx="10891520" cy="3937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ym typeface="+mn-ea"/>
              </a:rPr>
              <a:t>威风</a:t>
            </a:r>
            <a:r>
              <a:rPr lang="zh-CN" altLang="en-US" sz="3600">
                <a:solidFill>
                  <a:schemeClr val="accent1"/>
                </a:solidFill>
                <a:sym typeface="+mn-ea"/>
              </a:rPr>
              <a:t>凛凛</a:t>
            </a:r>
            <a:r>
              <a:rPr lang="zh-CN" altLang="en-US" sz="3600">
                <a:sym typeface="+mn-ea"/>
              </a:rPr>
              <a:t>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lǐn lǐn</a:t>
            </a:r>
            <a:r>
              <a:rPr lang="zh-CN" altLang="en-US" sz="3600">
                <a:sym typeface="+mn-ea"/>
              </a:rPr>
              <a:t>）                      众目</a:t>
            </a:r>
            <a:r>
              <a:rPr lang="zh-CN" altLang="en-US" sz="3600">
                <a:solidFill>
                  <a:schemeClr val="accent1"/>
                </a:solidFill>
                <a:sym typeface="+mn-ea"/>
              </a:rPr>
              <a:t>睽睽</a:t>
            </a:r>
            <a:r>
              <a:rPr lang="zh-CN" altLang="en-US" sz="3600">
                <a:sym typeface="+mn-ea"/>
              </a:rPr>
              <a:t>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kuí kuí</a:t>
            </a:r>
            <a:r>
              <a:rPr lang="zh-CN" altLang="en-US" sz="3600">
                <a:sym typeface="+mn-ea"/>
              </a:rPr>
              <a:t>）   </a:t>
            </a:r>
            <a:endParaRPr lang="zh-CN" altLang="en-US" sz="3600">
              <a:sym typeface="+mn-ea"/>
            </a:endParaRPr>
          </a:p>
          <a:p>
            <a:endParaRPr lang="zh-CN" altLang="en-US" sz="3600">
              <a:solidFill>
                <a:schemeClr val="accent1"/>
              </a:solidFill>
              <a:sym typeface="+mn-ea"/>
            </a:endParaRPr>
          </a:p>
          <a:p>
            <a:r>
              <a:rPr lang="zh-CN" altLang="en-US" sz="3600">
                <a:solidFill>
                  <a:schemeClr val="accent1"/>
                </a:solidFill>
                <a:sym typeface="+mn-ea"/>
              </a:rPr>
              <a:t>煞</a:t>
            </a:r>
            <a:r>
              <a:rPr lang="zh-CN" altLang="en-US" sz="3600">
                <a:sym typeface="+mn-ea"/>
              </a:rPr>
              <a:t>有介事（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shà</a:t>
            </a:r>
            <a:r>
              <a:rPr lang="zh-CN" altLang="en-US" sz="3600">
                <a:sym typeface="+mn-ea"/>
              </a:rPr>
              <a:t>）                          废</a:t>
            </a:r>
            <a:r>
              <a:rPr lang="zh-CN" altLang="en-US" sz="3600">
                <a:solidFill>
                  <a:schemeClr val="accent1"/>
                </a:solidFill>
                <a:sym typeface="+mn-ea"/>
              </a:rPr>
              <a:t>寝</a:t>
            </a:r>
            <a:r>
              <a:rPr lang="zh-CN" altLang="en-US" sz="3600">
                <a:sym typeface="+mn-ea"/>
              </a:rPr>
              <a:t>忘食(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qǐn</a:t>
            </a:r>
            <a:r>
              <a:rPr lang="zh-CN" altLang="en-US" sz="3600">
                <a:sym typeface="+mn-ea"/>
              </a:rPr>
              <a:t>)               </a:t>
            </a:r>
            <a:endParaRPr lang="zh-CN" altLang="en-US" sz="3600">
              <a:sym typeface="+mn-ea"/>
            </a:endParaRPr>
          </a:p>
          <a:p>
            <a:endParaRPr lang="zh-CN" altLang="en-US" sz="3600">
              <a:sym typeface="+mn-ea"/>
            </a:endParaRPr>
          </a:p>
          <a:p>
            <a:r>
              <a:rPr lang="zh-CN" altLang="en-US" sz="3600">
                <a:sym typeface="+mn-ea"/>
              </a:rPr>
              <a:t>饥肠</a:t>
            </a:r>
            <a:r>
              <a:rPr lang="zh-CN" altLang="en-US" sz="3600">
                <a:solidFill>
                  <a:schemeClr val="accent1"/>
                </a:solidFill>
                <a:sym typeface="+mn-ea"/>
              </a:rPr>
              <a:t>辘辘</a:t>
            </a:r>
            <a:r>
              <a:rPr lang="zh-CN" altLang="en-US" sz="3600">
                <a:sym typeface="+mn-ea"/>
              </a:rPr>
              <a:t>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lù lù</a:t>
            </a:r>
            <a:r>
              <a:rPr lang="zh-CN" altLang="en-US" sz="3600">
                <a:sym typeface="+mn-ea"/>
              </a:rPr>
              <a:t>） </a:t>
            </a:r>
            <a:endParaRPr lang="zh-CN" altLang="en-US" sz="3600"/>
          </a:p>
          <a:p>
            <a:endParaRPr lang="zh-CN" altLang="en-US" sz="3600">
              <a:solidFill>
                <a:schemeClr val="accent1"/>
              </a:solidFill>
              <a:sym typeface="+mn-ea"/>
            </a:endParaRPr>
          </a:p>
          <a:p>
            <a:r>
              <a:rPr lang="zh-CN" altLang="en-US" sz="3600" b="1">
                <a:sym typeface="+mn-ea"/>
              </a:rPr>
              <a:t>汗</a:t>
            </a:r>
            <a:r>
              <a:rPr lang="zh-CN" altLang="en-US" sz="3600" b="1">
                <a:solidFill>
                  <a:schemeClr val="accent1"/>
                </a:solidFill>
                <a:sym typeface="+mn-ea"/>
              </a:rPr>
              <a:t>涔涔</a:t>
            </a:r>
            <a:r>
              <a:rPr lang="zh-CN" altLang="en-US" sz="3600" b="1">
                <a:sym typeface="+mn-ea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cén cén</a:t>
            </a:r>
            <a:r>
              <a:rPr lang="zh-CN" altLang="en-US" sz="3600" b="1">
                <a:sym typeface="+mn-ea"/>
              </a:rPr>
              <a:t>）</a:t>
            </a:r>
            <a:r>
              <a:rPr lang="zh-CN" altLang="en-US" sz="3600">
                <a:sym typeface="+mn-ea"/>
              </a:rPr>
              <a:t>                       </a:t>
            </a:r>
            <a:r>
              <a:rPr lang="zh-CN" altLang="en-US" sz="3600" b="1">
                <a:solidFill>
                  <a:schemeClr val="accent1"/>
                </a:solidFill>
                <a:sym typeface="+mn-ea"/>
              </a:rPr>
              <a:t>踉</a:t>
            </a:r>
            <a:r>
              <a:rPr lang="zh-CN" altLang="en-US" sz="3600" b="1">
                <a:sym typeface="+mn-ea"/>
              </a:rPr>
              <a:t>踉</a:t>
            </a:r>
            <a:r>
              <a:rPr lang="zh-CN" altLang="en-US" sz="3600" b="1">
                <a:solidFill>
                  <a:schemeClr val="accent1"/>
                </a:solidFill>
                <a:sym typeface="+mn-ea"/>
              </a:rPr>
              <a:t>跄</a:t>
            </a:r>
            <a:r>
              <a:rPr lang="zh-CN" altLang="en-US" sz="3600" b="1">
                <a:sym typeface="+mn-ea"/>
              </a:rPr>
              <a:t>跄(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liàng qiàng</a:t>
            </a:r>
            <a:r>
              <a:rPr lang="zh-CN" altLang="en-US" sz="3600" b="1">
                <a:sym typeface="+mn-ea"/>
              </a:rPr>
              <a:t>)</a:t>
            </a:r>
            <a:endParaRPr lang="zh-CN" altLang="en-US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圆角矩形 6"/>
          <p:cNvSpPr/>
          <p:nvPr/>
        </p:nvSpPr>
        <p:spPr>
          <a:xfrm>
            <a:off x="4688205" y="342900"/>
            <a:ext cx="3267710" cy="86169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39335" y="297180"/>
            <a:ext cx="317690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/>
              <a:t>词语解释</a:t>
            </a:r>
            <a:endParaRPr lang="en-US" altLang="zh-CN" sz="5400"/>
          </a:p>
        </p:txBody>
      </p:sp>
      <p:sp>
        <p:nvSpPr>
          <p:cNvPr id="5" name="文本框 4"/>
          <p:cNvSpPr txBox="1"/>
          <p:nvPr/>
        </p:nvSpPr>
        <p:spPr>
          <a:xfrm>
            <a:off x="678815" y="1431925"/>
            <a:ext cx="10997565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1"/>
                </a:solidFill>
              </a:rPr>
              <a:t>尴尬：</a:t>
            </a:r>
            <a:r>
              <a:rPr lang="zh-CN" altLang="en-US" sz="3200"/>
              <a:t>形容神色、态度不自然。</a:t>
            </a:r>
            <a:endParaRPr lang="en-US" altLang="zh-CN" sz="3200"/>
          </a:p>
          <a:p>
            <a:r>
              <a:rPr lang="zh-CN" altLang="en-US" sz="3200" b="1">
                <a:solidFill>
                  <a:schemeClr val="accent1"/>
                </a:solidFill>
              </a:rPr>
              <a:t>惨淡：</a:t>
            </a:r>
            <a:r>
              <a:rPr lang="zh-CN" altLang="en-US" sz="3200"/>
              <a:t>悲惨凄凉。</a:t>
            </a:r>
            <a:endParaRPr lang="zh-CN" altLang="en-US" sz="3200"/>
          </a:p>
          <a:p>
            <a:r>
              <a:rPr lang="zh-CN" altLang="en-US" sz="3200" b="1">
                <a:solidFill>
                  <a:schemeClr val="accent1"/>
                </a:solidFill>
              </a:rPr>
              <a:t>枉然：</a:t>
            </a:r>
            <a:r>
              <a:rPr lang="zh-CN" altLang="en-US" sz="3200"/>
              <a:t>徒劳无功，浪费时间。得不到任何收获。</a:t>
            </a:r>
            <a:endParaRPr lang="zh-CN" altLang="en-US" sz="3200"/>
          </a:p>
          <a:p>
            <a:r>
              <a:rPr lang="zh-CN" altLang="en-US" sz="3200" b="1">
                <a:solidFill>
                  <a:schemeClr val="accent1"/>
                </a:solidFill>
              </a:rPr>
              <a:t>汗涔涔：</a:t>
            </a:r>
            <a:r>
              <a:rPr lang="zh-CN" altLang="en-US" sz="3200"/>
              <a:t>不断流汗的样子。</a:t>
            </a:r>
            <a:endParaRPr lang="zh-CN" altLang="en-US" sz="3200"/>
          </a:p>
          <a:p>
            <a:r>
              <a:rPr lang="zh-CN" altLang="en-US" sz="3200" b="1">
                <a:solidFill>
                  <a:schemeClr val="accent1"/>
                </a:solidFill>
              </a:rPr>
              <a:t>废寝忘食：</a:t>
            </a:r>
            <a:r>
              <a:rPr lang="zh-CN" altLang="en-US" sz="3200"/>
              <a:t>废：停止。顾不得睡觉，忘记了吃饭。形容专心努力。</a:t>
            </a:r>
            <a:endParaRPr lang="zh-CN" altLang="en-US" sz="3200"/>
          </a:p>
          <a:p>
            <a:r>
              <a:rPr lang="zh-CN" altLang="en-US" sz="3200" b="1">
                <a:solidFill>
                  <a:schemeClr val="accent1"/>
                </a:solidFill>
              </a:rPr>
              <a:t>众目睽睽：</a:t>
            </a:r>
            <a:r>
              <a:rPr lang="zh-CN" altLang="en-US" sz="3200"/>
              <a:t>大家的眼睛都注视着。睽睽形容注视的样子。</a:t>
            </a:r>
            <a:endParaRPr lang="zh-CN" altLang="en-US" sz="3200"/>
          </a:p>
          <a:p>
            <a:r>
              <a:rPr lang="zh-CN" altLang="en-US" sz="3200" b="1">
                <a:solidFill>
                  <a:schemeClr val="accent1"/>
                </a:solidFill>
              </a:rPr>
              <a:t>煞有介事：</a:t>
            </a:r>
            <a:r>
              <a:rPr lang="zh-CN" altLang="en-US" sz="3200"/>
              <a:t>好像真有这回事似的。煞极很。</a:t>
            </a:r>
            <a:endParaRPr lang="zh-CN" altLang="en-US" sz="3200"/>
          </a:p>
          <a:p>
            <a:r>
              <a:rPr lang="zh-CN" altLang="en-US" sz="3200" b="1">
                <a:solidFill>
                  <a:schemeClr val="accent1"/>
                </a:solidFill>
              </a:rPr>
              <a:t>饥肠辘辘：</a:t>
            </a:r>
            <a:r>
              <a:rPr lang="zh-CN" altLang="en-US" sz="3200"/>
              <a:t>形容非常饥饿。辘辘形容肚子饿时发出的声音。</a:t>
            </a:r>
            <a:endParaRPr lang="zh-CN" altLang="en-US" sz="3200"/>
          </a:p>
          <a:p>
            <a:r>
              <a:rPr lang="zh-CN" altLang="en-US" sz="3200" b="1">
                <a:solidFill>
                  <a:schemeClr val="accent1"/>
                </a:solidFill>
              </a:rPr>
              <a:t>踉踉跄跄：</a:t>
            </a:r>
            <a:r>
              <a:rPr lang="zh-CN" altLang="en-US" sz="3200"/>
              <a:t>走路不稳的样子。</a:t>
            </a:r>
            <a:endParaRPr lang="zh-CN" altLang="en-US" sz="3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title"/>
          </p:nvPr>
        </p:nvSpPr>
        <p:spPr>
          <a:xfrm>
            <a:off x="3114675" y="1487488"/>
            <a:ext cx="6221413" cy="773112"/>
          </a:xfrm>
        </p:spPr>
        <p:txBody>
          <a:bodyPr wrap="square" lIns="91440" tIns="45720" rIns="91440" bIns="45720" anchor="ctr"/>
          <a:p>
            <a:r>
              <a:rPr lang="zh-CN" altLang="en-US" kern="1200">
                <a:latin typeface="Arial" panose="020B0604020202020204" pitchFamily="34" charset="0"/>
                <a:ea typeface="黑体" panose="02010609060101010101" charset="-122"/>
                <a:cs typeface="+mj-cs"/>
                <a:sym typeface="Arial" panose="020B0604020202020204" pitchFamily="34" charset="0"/>
              </a:rPr>
              <a:t>解题</a:t>
            </a:r>
            <a:endParaRPr lang="zh-CN" altLang="en-US" kern="1200">
              <a:latin typeface="Arial" panose="020B0604020202020204" pitchFamily="34" charset="0"/>
              <a:ea typeface="黑体" panose="02010609060101010101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23390" y="2393950"/>
            <a:ext cx="8989695" cy="3311525"/>
          </a:xfrm>
        </p:spPr>
        <p:txBody>
          <a:bodyPr>
            <a:normAutofit lnSpcReduction="10000"/>
          </a:bodyPr>
          <a:p>
            <a:pPr fontAlgn="base"/>
            <a:r>
              <a:rPr lang="en-US" altLang="zh-CN" sz="2800" strike="noStrike" noProof="1"/>
              <a:t>“</a:t>
            </a:r>
            <a:r>
              <a:rPr lang="zh-CN" altLang="en-US" sz="2800" strike="noStrike" noProof="1">
                <a:solidFill>
                  <a:srgbClr val="FF0000"/>
                </a:solidFill>
              </a:rPr>
              <a:t>窃</a:t>
            </a:r>
            <a:r>
              <a:rPr lang="en-US" altLang="zh-CN" sz="2800" strike="noStrike" noProof="1"/>
              <a:t>”</a:t>
            </a:r>
            <a:endParaRPr lang="en-US" altLang="zh-CN" sz="2800" strike="noStrike" noProof="1"/>
          </a:p>
          <a:p>
            <a:pPr marL="0" indent="0" fontAlgn="base">
              <a:buNone/>
            </a:pPr>
            <a:r>
              <a:rPr lang="en-US" altLang="zh-CN" sz="2800" strike="noStrike" noProof="1"/>
              <a:t>  </a:t>
            </a:r>
            <a:r>
              <a:rPr lang="en-US" altLang="zh-CN" sz="3200" strike="noStrike" noProof="1">
                <a:latin typeface="楷体" panose="02010609060101010101" charset="-122"/>
                <a:ea typeface="楷体" panose="02010609060101010101" charset="-122"/>
              </a:rPr>
              <a:t>“偷偷地”、“暗中”之意</a:t>
            </a:r>
            <a:r>
              <a:rPr lang="zh-CN" altLang="en-US" sz="3200" strike="noStrike" noProof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en-US" altLang="zh-CN" sz="3200" strike="noStrike" noProof="1">
                <a:latin typeface="楷体" panose="02010609060101010101" charset="-122"/>
                <a:ea typeface="楷体" panose="02010609060101010101" charset="-122"/>
              </a:rPr>
              <a:t>如“窃喜”</a:t>
            </a:r>
            <a:endParaRPr lang="en-US" altLang="zh-CN" sz="3200" strike="noStrike" noProof="1">
              <a:latin typeface="楷体" panose="02010609060101010101" charset="-122"/>
              <a:ea typeface="楷体" panose="02010609060101010101" charset="-122"/>
            </a:endParaRPr>
          </a:p>
          <a:p>
            <a:pPr fontAlgn="base"/>
            <a:r>
              <a:rPr lang="en-US" altLang="zh-CN" sz="2800" strike="noStrike" noProof="1"/>
              <a:t>“</a:t>
            </a:r>
            <a:r>
              <a:rPr lang="zh-CN" altLang="en-US" sz="2800" strike="noStrike" noProof="1">
                <a:solidFill>
                  <a:srgbClr val="FF0000"/>
                </a:solidFill>
              </a:rPr>
              <a:t>窃读</a:t>
            </a:r>
            <a:r>
              <a:rPr lang="en-US" altLang="zh-CN" sz="2800" strike="noStrike" noProof="1"/>
              <a:t>”</a:t>
            </a:r>
            <a:endParaRPr lang="en-US" altLang="zh-CN" sz="2800" strike="noStrike" noProof="1"/>
          </a:p>
          <a:p>
            <a:pPr marL="0" indent="0" fontAlgn="base">
              <a:buNone/>
            </a:pPr>
            <a:r>
              <a:rPr lang="en-US" altLang="zh-CN" sz="2800" strike="noStrike" noProof="1">
                <a:latin typeface="楷体" panose="02010609060101010101" charset="-122"/>
                <a:ea typeface="楷体" panose="02010609060101010101" charset="-122"/>
              </a:rPr>
              <a:t>    假装逛书店，其实是要读书店里的书而不买，趁店员不注意时暗中偷读</a:t>
            </a:r>
            <a:endParaRPr lang="en-US" altLang="zh-CN" sz="2800" strike="noStrike" noProof="1">
              <a:latin typeface="楷体" panose="02010609060101010101" charset="-122"/>
              <a:ea typeface="楷体" panose="02010609060101010101" charset="-122"/>
            </a:endParaRPr>
          </a:p>
          <a:p>
            <a:pPr fontAlgn="base"/>
            <a:r>
              <a:rPr lang="en-US" altLang="zh-CN" sz="2800" strike="noStrike" noProof="1"/>
              <a:t>“</a:t>
            </a:r>
            <a:r>
              <a:rPr lang="zh-CN" altLang="en-US" sz="2800" strike="noStrike" noProof="1">
                <a:solidFill>
                  <a:srgbClr val="FF0000"/>
                </a:solidFill>
              </a:rPr>
              <a:t>记</a:t>
            </a:r>
            <a:r>
              <a:rPr lang="en-US" altLang="zh-CN" sz="2800" strike="noStrike" noProof="1"/>
              <a:t>”</a:t>
            </a:r>
            <a:endParaRPr lang="en-US" altLang="zh-CN" sz="2800" strike="noStrike" noProof="1"/>
          </a:p>
          <a:p>
            <a:pPr marL="0" indent="0" fontAlgn="base">
              <a:buNone/>
            </a:pPr>
            <a:r>
              <a:rPr lang="en-US" altLang="zh-CN" sz="2800" strike="noStrike" noProof="1"/>
              <a:t>    </a:t>
            </a:r>
            <a:r>
              <a:rPr lang="en-US" altLang="zh-CN" sz="2800" strike="noStrike" noProof="1">
                <a:latin typeface="楷体" panose="02010609060101010101" charset="-122"/>
                <a:ea typeface="楷体" panose="02010609060101010101" charset="-122"/>
              </a:rPr>
              <a:t>记载描写事或物的文章。</a:t>
            </a:r>
            <a:r>
              <a:rPr lang="en-US" altLang="zh-CN" strike="noStrike" noProof="1"/>
              <a:t> </a:t>
            </a:r>
            <a:endParaRPr lang="en-US" altLang="zh-CN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charRg st="2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24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9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charRg st="29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charRg st="62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charRg st="62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66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charRg st="66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14930" y="1997075"/>
            <a:ext cx="8126095" cy="1026795"/>
          </a:xfrm>
        </p:spPr>
        <p:txBody>
          <a:bodyPr>
            <a:normAutofit fontScale="25000"/>
          </a:bodyPr>
          <a:p>
            <a:pPr marL="0" indent="0" fontAlgn="base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800" b="1" strike="noStrike" noProof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本文主要讲了一件什么事情？（用一句话概括）</a:t>
            </a:r>
            <a:endParaRPr lang="zh-CN" altLang="en-US" sz="13800" b="1" strike="noStrike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fontAlgn="base" latinLnBrk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3800" b="1" strike="noStrike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fontAlgn="base" latinLnBrk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13800" b="1" strike="noStrike" noProof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indent="0" fontAlgn="base" latinLnBrk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2800" strike="noStrike" noProof="1">
              <a:solidFill>
                <a:srgbClr val="FF0000"/>
              </a:solidFill>
            </a:endParaRPr>
          </a:p>
          <a:p>
            <a:pPr marL="0" indent="0" fontAlgn="base" latinLnBrk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3200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笑脸 3"/>
          <p:cNvSpPr/>
          <p:nvPr/>
        </p:nvSpPr>
        <p:spPr>
          <a:xfrm>
            <a:off x="1770380" y="2192655"/>
            <a:ext cx="754380" cy="831215"/>
          </a:xfrm>
          <a:prstGeom prst="smileyFace">
            <a:avLst/>
          </a:prstGeom>
          <a:solidFill>
            <a:srgbClr val="FFC000">
              <a:alpha val="83000"/>
            </a:srgbClr>
          </a:solidFill>
          <a:ln w="12700" cap="flat" cmpd="sng" algn="ctr">
            <a:solidFill>
              <a:schemeClr val="accent1">
                <a:shade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7625" y="4071620"/>
            <a:ext cx="815340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这篇课文讲的是“我”喜欢读书又没钱买书就经常跑到书店偷偷读书这样一件事情。</a:t>
            </a:r>
            <a:endParaRPr lang="zh-CN" altLang="en-US"/>
          </a:p>
        </p:txBody>
      </p:sp>
      <p:sp>
        <p:nvSpPr>
          <p:cNvPr id="141" name=" 141"/>
          <p:cNvSpPr/>
          <p:nvPr/>
        </p:nvSpPr>
        <p:spPr>
          <a:xfrm>
            <a:off x="1770380" y="4264660"/>
            <a:ext cx="635000" cy="680720"/>
          </a:xfrm>
          <a:custGeom>
            <a:avLst/>
            <a:gdLst>
              <a:gd name="connsiteX0" fmla="*/ 4710315 w 7544313"/>
              <a:gd name="connsiteY0" fmla="*/ 0 h 5784389"/>
              <a:gd name="connsiteX1" fmla="*/ 5164538 w 7544313"/>
              <a:gd name="connsiteY1" fmla="*/ 188144 h 5784389"/>
              <a:gd name="connsiteX2" fmla="*/ 7343753 w 7544313"/>
              <a:gd name="connsiteY2" fmla="*/ 2367358 h 5784389"/>
              <a:gd name="connsiteX3" fmla="*/ 7428050 w 7544313"/>
              <a:gd name="connsiteY3" fmla="*/ 2469120 h 5784389"/>
              <a:gd name="connsiteX4" fmla="*/ 7438311 w 7544313"/>
              <a:gd name="connsiteY4" fmla="*/ 2487626 h 5784389"/>
              <a:gd name="connsiteX5" fmla="*/ 7479289 w 7544313"/>
              <a:gd name="connsiteY5" fmla="*/ 2563973 h 5784389"/>
              <a:gd name="connsiteX6" fmla="*/ 7544313 w 7544313"/>
              <a:gd name="connsiteY6" fmla="*/ 2891210 h 5784389"/>
              <a:gd name="connsiteX7" fmla="*/ 7479289 w 7544313"/>
              <a:gd name="connsiteY7" fmla="*/ 3218447 h 5784389"/>
              <a:gd name="connsiteX8" fmla="*/ 7454433 w 7544313"/>
              <a:gd name="connsiteY8" fmla="*/ 3276193 h 5784389"/>
              <a:gd name="connsiteX9" fmla="*/ 7421357 w 7544313"/>
              <a:gd name="connsiteY9" fmla="*/ 3318247 h 5784389"/>
              <a:gd name="connsiteX10" fmla="*/ 7325947 w 7544313"/>
              <a:gd name="connsiteY10" fmla="*/ 3417030 h 5784389"/>
              <a:gd name="connsiteX11" fmla="*/ 5146732 w 7544313"/>
              <a:gd name="connsiteY11" fmla="*/ 5596244 h 5784389"/>
              <a:gd name="connsiteX12" fmla="*/ 4238287 w 7544313"/>
              <a:gd name="connsiteY12" fmla="*/ 5596244 h 5784389"/>
              <a:gd name="connsiteX13" fmla="*/ 4238287 w 7544313"/>
              <a:gd name="connsiteY13" fmla="*/ 4687801 h 5784389"/>
              <a:gd name="connsiteX14" fmla="*/ 5378425 w 7544313"/>
              <a:gd name="connsiteY14" fmla="*/ 3547663 h 5784389"/>
              <a:gd name="connsiteX15" fmla="*/ 642367 w 7544313"/>
              <a:gd name="connsiteY15" fmla="*/ 3547663 h 5784389"/>
              <a:gd name="connsiteX16" fmla="*/ 0 w 7544313"/>
              <a:gd name="connsiteY16" fmla="*/ 2905296 h 5784389"/>
              <a:gd name="connsiteX17" fmla="*/ 642367 w 7544313"/>
              <a:gd name="connsiteY17" fmla="*/ 2262930 h 5784389"/>
              <a:gd name="connsiteX18" fmla="*/ 5422435 w 7544313"/>
              <a:gd name="connsiteY18" fmla="*/ 2262930 h 5784389"/>
              <a:gd name="connsiteX19" fmla="*/ 4256093 w 7544313"/>
              <a:gd name="connsiteY19" fmla="*/ 1096587 h 5784389"/>
              <a:gd name="connsiteX20" fmla="*/ 4256093 w 7544313"/>
              <a:gd name="connsiteY20" fmla="*/ 188144 h 5784389"/>
              <a:gd name="connsiteX21" fmla="*/ 4710315 w 7544313"/>
              <a:gd name="connsiteY21" fmla="*/ 0 h 5784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544313" h="5784389">
                <a:moveTo>
                  <a:pt x="4710315" y="0"/>
                </a:moveTo>
                <a:cubicBezTo>
                  <a:pt x="4874713" y="0"/>
                  <a:pt x="5039107" y="62713"/>
                  <a:pt x="5164538" y="188144"/>
                </a:cubicBezTo>
                <a:lnTo>
                  <a:pt x="7343753" y="2367358"/>
                </a:lnTo>
                <a:cubicBezTo>
                  <a:pt x="7375110" y="2398716"/>
                  <a:pt x="7403341" y="2432905"/>
                  <a:pt x="7428050" y="2469120"/>
                </a:cubicBezTo>
                <a:lnTo>
                  <a:pt x="7438311" y="2487626"/>
                </a:lnTo>
                <a:lnTo>
                  <a:pt x="7479289" y="2563973"/>
                </a:lnTo>
                <a:cubicBezTo>
                  <a:pt x="7520342" y="2657385"/>
                  <a:pt x="7544313" y="2769994"/>
                  <a:pt x="7544313" y="2891210"/>
                </a:cubicBezTo>
                <a:cubicBezTo>
                  <a:pt x="7544313" y="3012426"/>
                  <a:pt x="7520342" y="3125035"/>
                  <a:pt x="7479289" y="3218447"/>
                </a:cubicBezTo>
                <a:lnTo>
                  <a:pt x="7454433" y="3276193"/>
                </a:lnTo>
                <a:lnTo>
                  <a:pt x="7421357" y="3318247"/>
                </a:lnTo>
                <a:cubicBezTo>
                  <a:pt x="7391886" y="3351882"/>
                  <a:pt x="7357304" y="3385674"/>
                  <a:pt x="7325947" y="3417030"/>
                </a:cubicBezTo>
                <a:lnTo>
                  <a:pt x="5146732" y="5596244"/>
                </a:lnTo>
                <a:cubicBezTo>
                  <a:pt x="4895873" y="5847104"/>
                  <a:pt x="4489147" y="5847104"/>
                  <a:pt x="4238287" y="5596244"/>
                </a:cubicBezTo>
                <a:cubicBezTo>
                  <a:pt x="3987430" y="5345384"/>
                  <a:pt x="3987430" y="4938661"/>
                  <a:pt x="4238287" y="4687801"/>
                </a:cubicBezTo>
                <a:lnTo>
                  <a:pt x="5378425" y="3547663"/>
                </a:lnTo>
                <a:lnTo>
                  <a:pt x="642367" y="3547663"/>
                </a:lnTo>
                <a:cubicBezTo>
                  <a:pt x="287598" y="3547663"/>
                  <a:pt x="0" y="3260065"/>
                  <a:pt x="0" y="2905296"/>
                </a:cubicBezTo>
                <a:cubicBezTo>
                  <a:pt x="0" y="2550527"/>
                  <a:pt x="287598" y="2262930"/>
                  <a:pt x="642367" y="2262930"/>
                </a:cubicBezTo>
                <a:lnTo>
                  <a:pt x="5422435" y="2262930"/>
                </a:lnTo>
                <a:lnTo>
                  <a:pt x="4256093" y="1096587"/>
                </a:lnTo>
                <a:cubicBezTo>
                  <a:pt x="4005235" y="845727"/>
                  <a:pt x="4005235" y="439004"/>
                  <a:pt x="4256093" y="188144"/>
                </a:cubicBezTo>
                <a:cubicBezTo>
                  <a:pt x="4381524" y="62713"/>
                  <a:pt x="4545918" y="0"/>
                  <a:pt x="4710315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1" grpId="0" animBg="1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974850" y="3244850"/>
            <a:ext cx="8773160" cy="2164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第一部分（1-8段）：因“窃读”而被赶出了书店——尴尬无助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第二部分（9-16段）：叙述窃读的缘由及经过（酸甜苦辣）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0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第三部分（17-29段）：得到店员的关心和帮助，读完了一本好书——感动感激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79575" y="1787525"/>
            <a:ext cx="9300845" cy="831215"/>
            <a:chOff x="2645" y="2815"/>
            <a:chExt cx="14647" cy="1309"/>
          </a:xfrm>
        </p:grpSpPr>
        <p:sp>
          <p:nvSpPr>
            <p:cNvPr id="3" name="文本框 2"/>
            <p:cNvSpPr txBox="1"/>
            <p:nvPr/>
          </p:nvSpPr>
          <p:spPr>
            <a:xfrm>
              <a:off x="3833" y="2965"/>
              <a:ext cx="13459" cy="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文章写了几次窃读？怎样划分文章层次？</a:t>
              </a:r>
              <a:endPara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笑脸 5"/>
            <p:cNvSpPr/>
            <p:nvPr/>
          </p:nvSpPr>
          <p:spPr>
            <a:xfrm>
              <a:off x="2645" y="2815"/>
              <a:ext cx="1188" cy="1309"/>
            </a:xfrm>
            <a:prstGeom prst="smileyFace">
              <a:avLst/>
            </a:prstGeom>
            <a:solidFill>
              <a:srgbClr val="FFC000">
                <a:alpha val="83000"/>
              </a:srgbClr>
            </a:solidFill>
            <a:ln w="12700" cap="flat" cmpd="sng" algn="ctr">
              <a:solidFill>
                <a:schemeClr val="accent1">
                  <a:shade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"/>
  <p:tag name="KSO_WM_UNIT_TYPE" val="d"/>
  <p:tag name="KSO_WM_UNIT_INDEX" val="1"/>
  <p:tag name="KSO_WM_UNIT_ID" val="256*d*1"/>
  <p:tag name="KSO_WM_UNIT_CLEAR" val="0"/>
  <p:tag name="KSO_WM_UNIT_LAYERLEVEL" val="1"/>
  <p:tag name="KSO_WM_UNIT_VALUE" val="1327*1990"/>
  <p:tag name="KSO_WM_UNIT_HIGHLIGHT" val="0"/>
  <p:tag name="KSO_WM_UNIT_COMPATIBLE" val="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2580</Words>
  <Application>WPS 演示</Application>
  <PresentationFormat>宽屏</PresentationFormat>
  <Paragraphs>153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黑体</vt:lpstr>
      <vt:lpstr>楷体</vt:lpstr>
      <vt:lpstr>Calibri Light</vt:lpstr>
      <vt:lpstr>Calibri</vt:lpstr>
      <vt:lpstr>微软雅黑</vt:lpstr>
      <vt:lpstr>Office 主题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解题</vt:lpstr>
      <vt:lpstr>PowerPoint 演示文稿</vt:lpstr>
      <vt:lpstr>PowerPoint 演示文稿</vt:lpstr>
      <vt:lpstr>PowerPoint 演示文稿</vt:lpstr>
      <vt:lpstr>PowerPoint 演示文稿</vt:lpstr>
      <vt:lpstr>“窃读”方法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19</cp:revision>
  <dcterms:created xsi:type="dcterms:W3CDTF">2015-05-05T08:02:00Z</dcterms:created>
  <dcterms:modified xsi:type="dcterms:W3CDTF">2016-10-23T13:04:01Z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