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0" r:id="rId5"/>
    <p:sldId id="263" r:id="rId6"/>
    <p:sldId id="273" r:id="rId7"/>
    <p:sldId id="271" r:id="rId8"/>
    <p:sldId id="272" r:id="rId9"/>
    <p:sldId id="261" r:id="rId10"/>
    <p:sldId id="262" r:id="rId11"/>
    <p:sldId id="274" r:id="rId12"/>
    <p:sldId id="266" r:id="rId13"/>
    <p:sldId id="267" r:id="rId14"/>
    <p:sldId id="269" r:id="rId15"/>
    <p:sldId id="270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2021-8-24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40690" y="1651635"/>
            <a:ext cx="11249660" cy="1655445"/>
          </a:xfrm>
        </p:spPr>
        <p:txBody>
          <a:bodyPr>
            <a:normAutofit fontScale="25000" lnSpcReduction="20000"/>
          </a:bodyPr>
          <a:lstStyle/>
          <a:p>
            <a:r>
              <a:rPr lang="zh-CN" altLang="en-US" sz="1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一代豪放词</a:t>
            </a:r>
            <a:r>
              <a:rPr lang="en-US" altLang="zh-CN" sz="1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      </a:t>
            </a:r>
            <a:r>
              <a:rPr lang="zh-CN" altLang="en-US" sz="14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千古风流情</a:t>
            </a:r>
            <a:endParaRPr lang="zh-CN" altLang="en-US" sz="1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endParaRPr lang="en-US" altLang="zh-CN" sz="1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r>
              <a:rPr lang="en-US" altLang="zh-CN" sz="1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——</a:t>
            </a:r>
            <a:r>
              <a:rPr lang="zh-CN" altLang="en-US" sz="1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《念奴娇</a:t>
            </a:r>
            <a:r>
              <a:rPr lang="zh-CN" altLang="en-US" sz="1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·赤壁怀古》和《永遇乐</a:t>
            </a:r>
            <a:r>
              <a:rPr lang="zh-CN" altLang="en-US" sz="1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·京口北固亭怀古》</a:t>
            </a:r>
          </a:p>
          <a:p>
            <a:r>
              <a:rPr lang="zh-CN" altLang="en-US" sz="1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对比阅读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7665" y="1972945"/>
            <a:ext cx="2395220" cy="4351655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绘眼前之景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b="1"/>
              <a:t>怀古人古事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03220" y="1450975"/>
            <a:ext cx="30797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念奴娇·赤壁怀古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7081520" y="1450975"/>
            <a:ext cx="4031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永遇乐·京口北固亭怀古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03220" y="2153285"/>
            <a:ext cx="27070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大江东去</a:t>
            </a:r>
          </a:p>
          <a:p>
            <a:r>
              <a:rPr lang="zh-CN" altLang="en-US" sz="2800" b="1"/>
              <a:t>乱石穿空，惊涛拍岸</a:t>
            </a:r>
          </a:p>
          <a:p>
            <a:r>
              <a:rPr lang="zh-CN" altLang="en-US" sz="2800" b="1"/>
              <a:t>卷起千堆雪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69785" y="2153285"/>
            <a:ext cx="45999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千古江山</a:t>
            </a:r>
          </a:p>
          <a:p>
            <a:r>
              <a:rPr lang="zh-CN" altLang="en-US" sz="2800" b="1">
                <a:solidFill>
                  <a:schemeClr val="accent1"/>
                </a:solidFill>
              </a:rPr>
              <a:t>舞榭歌台</a:t>
            </a:r>
            <a:endParaRPr lang="zh-CN" altLang="en-US" sz="2800" b="1"/>
          </a:p>
          <a:p>
            <a:r>
              <a:rPr lang="zh-CN" altLang="en-US" sz="2800" b="1"/>
              <a:t>斜阳草树，寻常巷陌</a:t>
            </a:r>
          </a:p>
          <a:p>
            <a:r>
              <a:rPr lang="zh-CN" altLang="en-US" sz="28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佛狸祠下，一片神鸦社鼓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03220" y="4526280"/>
            <a:ext cx="2952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三国时吴国周瑜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81520" y="4389755"/>
            <a:ext cx="41097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孙权</a:t>
            </a:r>
            <a:r>
              <a:rPr lang="en-US" altLang="zh-CN" sz="2800" b="1"/>
              <a:t>   </a:t>
            </a:r>
            <a:r>
              <a:rPr lang="zh-CN" altLang="en-US" sz="2800" b="1"/>
              <a:t>南朝宋武帝刘裕</a:t>
            </a:r>
          </a:p>
          <a:p>
            <a:r>
              <a:rPr lang="zh-CN" altLang="en-US" sz="2800" b="1"/>
              <a:t>南朝宋文帝刘义隆</a:t>
            </a:r>
            <a:r>
              <a:rPr lang="en-US" altLang="zh-CN" sz="2800" b="1"/>
              <a:t>      </a:t>
            </a:r>
          </a:p>
          <a:p>
            <a:r>
              <a:rPr lang="zh-CN" altLang="en-US" sz="2800" b="1"/>
              <a:t>战国时赵国名将廉颇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7" grpId="0"/>
      <p:bldP spid="2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07060" y="2015490"/>
            <a:ext cx="2216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文本研读三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07765" y="2587625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三读诗词，品味情感美。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0690" y="14960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/>
              <a:t>             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401320" y="3164205"/>
            <a:ext cx="3158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抒个人之情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42870" y="1962785"/>
            <a:ext cx="3041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ym typeface="+mn-ea"/>
              </a:rPr>
              <a:t>念奴娇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·赤壁怀古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6767195" y="1962785"/>
            <a:ext cx="40316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永遇乐·京口北固亭怀古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94610" y="2774950"/>
            <a:ext cx="384429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故国神游，多情应笑我，早生华发。人生如梦，一尊还酹江月。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6943725" y="2803525"/>
            <a:ext cx="4168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凭谁问：廉颇老矣，尚能饭否？</a:t>
            </a:r>
            <a:endParaRPr lang="zh-CN" altLang="en-US" sz="2800"/>
          </a:p>
        </p:txBody>
      </p:sp>
      <p:sp>
        <p:nvSpPr>
          <p:cNvPr id="11" name="文本框 10"/>
          <p:cNvSpPr txBox="1"/>
          <p:nvPr/>
        </p:nvSpPr>
        <p:spPr>
          <a:xfrm>
            <a:off x="2594610" y="4272280"/>
            <a:ext cx="37960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未建功立业的落寞惆怅</a:t>
            </a:r>
          </a:p>
          <a:p>
            <a:r>
              <a:rPr lang="zh-CN" altLang="en-US" sz="2800" b="1"/>
              <a:t>与江湖为伴的乐观旷达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43725" y="3850640"/>
            <a:ext cx="475678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对英雄的景仰钦佩</a:t>
            </a:r>
          </a:p>
          <a:p>
            <a:r>
              <a:rPr lang="zh-CN" altLang="en-US" sz="2800" b="1"/>
              <a:t>对国家前途的担忧</a:t>
            </a:r>
          </a:p>
          <a:p>
            <a:r>
              <a:rPr lang="zh-CN" altLang="en-US" sz="2800" b="1"/>
              <a:t>对建功立业的渴望</a:t>
            </a:r>
          </a:p>
          <a:p>
            <a:r>
              <a:rPr lang="zh-CN" altLang="en-US" sz="2800" b="1"/>
              <a:t>报国无门的失望</a:t>
            </a:r>
          </a:p>
          <a:p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8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6733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/>
              <a:t>把握情感、朗诵诗词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7130" y="1682750"/>
            <a:ext cx="104260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念奴娇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·赤壁怀古</a:t>
            </a:r>
          </a:p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苏轼</a:t>
            </a:r>
          </a:p>
          <a:p>
            <a:pPr indent="457200" algn="l" fontAlgn="auto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大江东去，浪淘尽，千古风流人物。故垒西边，人道是，三国周郎赤壁。乱石穿空，惊涛拍岸，卷起千堆雪。江山如画，一时多少豪杰。</a:t>
            </a:r>
          </a:p>
          <a:p>
            <a:pPr algn="ctr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遥想公瑾当年，小乔初嫁了，雄姿英发。羽扇纶巾，谈笑间，樯橹灰飞烟灭。故国神游，多情应笑我，早生华发。人生如梦，一尊还酹江月。</a:t>
            </a:r>
          </a:p>
          <a:p>
            <a:pPr algn="ctr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陈熙珵 - 渔樵问答(1)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7250" y="155384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4541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935" y="169100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/>
              <a:t>永遇乐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·京口北固亭怀古</a:t>
            </a:r>
          </a:p>
          <a:p>
            <a:pPr marL="0" indent="0" algn="ctr"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辛弃疾</a:t>
            </a:r>
          </a:p>
          <a:p>
            <a:pPr marL="0" indent="0" algn="l"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千古江山，英雄无觅，孙仲谋处。舞榭歌台，风流总被雨打风吹去。斜阳草树，寻常巷陌，人道寄奴曾住。想当年，金戈铁马，气吞万里如虎。</a:t>
            </a:r>
          </a:p>
          <a:p>
            <a:pPr marL="0" indent="0" algn="l"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元嘉草草，封狼居胥，赢得仓皇北顾。四十三年，望中犹记，烽火扬州路。可堪回首，佛狸祠下，一片神鸦社鼓。凭谁问：廉颇老矣，尚能饭否？</a:t>
            </a:r>
          </a:p>
        </p:txBody>
      </p:sp>
      <p:pic>
        <p:nvPicPr>
          <p:cNvPr id="5" name="陈熙珵 - 平沙落雁"/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0345" y="183388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344545" y="144907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学习目标</a:t>
            </a:r>
            <a:r>
              <a:rPr lang="zh-CN" altLang="en-US" b="1"/>
              <a:t>：</a:t>
            </a:r>
            <a:endParaRPr lang="zh-CN" altLang="en-US"/>
          </a:p>
          <a:p>
            <a:pPr marL="0" indent="0">
              <a:buNone/>
            </a:pPr>
            <a:r>
              <a:rPr lang="en-US" altLang="zh-CN" b="1"/>
              <a:t>1.</a:t>
            </a:r>
            <a:r>
              <a:rPr lang="zh-CN" altLang="en-US" b="1"/>
              <a:t>朗读诗词，感受诗词的韵律美。</a:t>
            </a:r>
          </a:p>
          <a:p>
            <a:pPr marL="0" indent="0">
              <a:buNone/>
            </a:pPr>
            <a:endParaRPr lang="en-US" altLang="zh-CN" b="1"/>
          </a:p>
          <a:p>
            <a:pPr marL="0" indent="0">
              <a:buNone/>
            </a:pPr>
            <a:r>
              <a:rPr lang="en-US" altLang="zh-CN" b="1"/>
              <a:t>2.</a:t>
            </a:r>
            <a:r>
              <a:rPr lang="zh-CN" altLang="en-US" b="1"/>
              <a:t>理解内容，明晰诗词的手法美。</a:t>
            </a:r>
          </a:p>
          <a:p>
            <a:pPr marL="0" indent="0">
              <a:buNone/>
            </a:pPr>
            <a:endParaRPr lang="en-US" altLang="zh-CN" b="1"/>
          </a:p>
          <a:p>
            <a:pPr marL="0" indent="0">
              <a:buNone/>
            </a:pPr>
            <a:r>
              <a:rPr lang="en-US" altLang="zh-CN" b="1"/>
              <a:t>3.</a:t>
            </a:r>
            <a:r>
              <a:rPr lang="zh-CN" altLang="en-US" b="1"/>
              <a:t>把握情感，品味诗词的情感美。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00" y="2829560"/>
            <a:ext cx="10515600" cy="4351338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buNone/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初读诗词，感受诗词的韵律美。</a:t>
            </a:r>
          </a:p>
        </p:txBody>
      </p:sp>
      <p:sp>
        <p:nvSpPr>
          <p:cNvPr id="4" name="矩形 3"/>
          <p:cNvSpPr/>
          <p:nvPr/>
        </p:nvSpPr>
        <p:spPr>
          <a:xfrm>
            <a:off x="5941060" y="2829560"/>
            <a:ext cx="309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0220" y="1961515"/>
            <a:ext cx="2197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文本研读一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7130" y="1682750"/>
            <a:ext cx="1042606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念奴娇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·赤壁怀古</a:t>
            </a:r>
          </a:p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苏轼</a:t>
            </a:r>
          </a:p>
          <a:p>
            <a:pPr indent="457200" algn="l" fontAlgn="auto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大江东去，浪淘尽，千古风流人物。故垒西边，人道是，三国周郎赤壁。乱石穿空，惊涛拍岸，卷起千堆雪。江山如画，一时多少豪杰。</a:t>
            </a:r>
          </a:p>
          <a:p>
            <a:pPr algn="ctr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遥想公瑾当年，小乔初嫁了，雄姿英发。羽扇纶巾，谈笑间，樯橹灰飞烟灭。故国神游，多情应笑我，早生华发。人生如梦，一尊还酹江月。</a:t>
            </a:r>
          </a:p>
          <a:p>
            <a:pPr algn="ctr"/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9935" y="1691005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/>
              <a:t>永遇乐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·京口北固亭怀古</a:t>
            </a:r>
          </a:p>
          <a:p>
            <a:pPr marL="0" indent="0" algn="ctr"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辛弃疾</a:t>
            </a:r>
          </a:p>
          <a:p>
            <a:pPr marL="0" indent="0" algn="l"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千古江山，英雄无觅，孙仲谋处。舞榭歌台，风流总被，雨打风吹去。斜阳草树，寻常巷陌，人道寄奴曾住。想当年，金戈铁马，气吞万里如虎。</a:t>
            </a:r>
          </a:p>
          <a:p>
            <a:pPr marL="0" indent="0" algn="l">
              <a:buNone/>
            </a:pP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元嘉草草，封狼居胥，赢得仓皇北顾。四十三年，望中犹记，烽火扬州路。可堪回首，佛狸祠下，一片神鸦社鼓。凭谁问：廉颇老矣，尚能饭否？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3755" y="2128520"/>
            <a:ext cx="2197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文本研读二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56305" y="2685415"/>
            <a:ext cx="5516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再读诗词，把握内容，明晰手法。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b="1">
                <a:sym typeface="+mn-ea"/>
              </a:rPr>
              <a:t>念奴娇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·赤壁怀古</a:t>
            </a:r>
          </a:p>
          <a:p>
            <a:pPr marL="0" indent="0" algn="ctr">
              <a:buNone/>
            </a:pPr>
            <a:r>
              <a:rPr lang="zh-CN" altLang="en-US" b="1"/>
              <a:t>写作背景</a:t>
            </a:r>
          </a:p>
          <a:p>
            <a:pPr marL="0" indent="0" algn="l">
              <a:buNone/>
            </a:pPr>
            <a:r>
              <a:rPr lang="zh-CN" altLang="en-US" b="1"/>
              <a:t>这首词作于神宗元丰五年（1082年），时因"乌台诗案"被贬黄州已</a:t>
            </a:r>
          </a:p>
          <a:p>
            <a:pPr marL="0" indent="0" algn="l">
              <a:buNone/>
            </a:pPr>
            <a:r>
              <a:rPr lang="zh-CN" altLang="en-US" b="1"/>
              <a:t>两年余。黄州城外的赤壁（鼻）矶风景优美，是文人清赏之地。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b="1">
                <a:sym typeface="+mn-ea"/>
              </a:rPr>
              <a:t>永遇乐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·京口北固亭怀古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buNone/>
            </a:pPr>
            <a:r>
              <a:rPr lang="zh-CN" altLang="en-US" b="1"/>
              <a:t>写作背景</a:t>
            </a:r>
          </a:p>
          <a:p>
            <a:pPr marL="0" indent="0" algn="l">
              <a:buNone/>
            </a:pPr>
            <a:r>
              <a:rPr lang="zh-CN" altLang="en-US" b="1"/>
              <a:t>这首词写于宋宁宗开禧元年，时辛弃疾六十六岁。当时韩侂胄执政，</a:t>
            </a:r>
          </a:p>
          <a:p>
            <a:pPr marL="0" indent="0" algn="l">
              <a:buNone/>
            </a:pPr>
            <a:r>
              <a:rPr lang="zh-CN" altLang="en-US" b="1"/>
              <a:t>正积极筹划北伐，闲置已久的辛弃疾于前一年被起用为浙东安抚使，</a:t>
            </a:r>
          </a:p>
          <a:p>
            <a:pPr marL="0" indent="0" algn="l">
              <a:buNone/>
            </a:pPr>
            <a:r>
              <a:rPr lang="zh-CN" altLang="en-US" b="1"/>
              <a:t>这年春初，又受命担任镇江知府，戍守江防要地京口。从表面看来，</a:t>
            </a:r>
          </a:p>
          <a:p>
            <a:pPr marL="0" indent="0" algn="l">
              <a:buNone/>
            </a:pPr>
            <a:r>
              <a:rPr lang="zh-CN" altLang="en-US" b="1"/>
              <a:t>朝廷对他似乎很重视，然而实际上只不过是利用他那主战派元老的</a:t>
            </a:r>
          </a:p>
          <a:p>
            <a:pPr marL="0" indent="0" algn="l">
              <a:buNone/>
            </a:pPr>
            <a:r>
              <a:rPr lang="zh-CN" altLang="en-US" b="1"/>
              <a:t>招牌作为号召而已。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795780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endParaRPr lang="zh-CN" altLang="en-US" b="1"/>
          </a:p>
          <a:p>
            <a:pPr marL="0" indent="0" algn="ctr">
              <a:buNone/>
            </a:pP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4880610" y="2917190"/>
            <a:ext cx="779399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怀古诗词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4880610" y="3583305"/>
            <a:ext cx="5439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绘眼前之景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80610" y="4288790"/>
            <a:ext cx="1760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怀古人古事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80610" y="4994275"/>
            <a:ext cx="173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抒个人之情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68245" y="2172970"/>
            <a:ext cx="2766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ym typeface="+mn-ea"/>
              </a:rPr>
              <a:t>念奴娇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·赤壁怀古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6120130" y="2172970"/>
            <a:ext cx="40214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ym typeface="+mn-ea"/>
              </a:rPr>
              <a:t>永遇乐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·京口北固亭怀古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824</Words>
  <Application>Microsoft Office PowerPoint</Application>
  <PresentationFormat>自定义</PresentationFormat>
  <Paragraphs>83</Paragraphs>
  <Slides>15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2021-06-27T17:44:57Z</cp:lastPrinted>
  <dcterms:created xsi:type="dcterms:W3CDTF">2021-06-27T17:44:57Z</dcterms:created>
  <dcterms:modified xsi:type="dcterms:W3CDTF">2021-08-24T02:13:57Z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