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</p:sldMasterIdLst>
  <p:notesMasterIdLst>
    <p:notesMasterId r:id="rId6"/>
  </p:notesMasterIdLst>
  <p:sldIdLst>
    <p:sldId id="337" r:id="rId5"/>
    <p:sldId id="398" r:id="rId7"/>
    <p:sldId id="341" r:id="rId8"/>
    <p:sldId id="338" r:id="rId9"/>
    <p:sldId id="339" r:id="rId10"/>
    <p:sldId id="423" r:id="rId11"/>
    <p:sldId id="350" r:id="rId12"/>
    <p:sldId id="544" r:id="rId13"/>
    <p:sldId id="425" r:id="rId14"/>
    <p:sldId id="428" r:id="rId15"/>
    <p:sldId id="545" r:id="rId16"/>
    <p:sldId id="429" r:id="rId17"/>
    <p:sldId id="501" r:id="rId18"/>
    <p:sldId id="502" r:id="rId19"/>
    <p:sldId id="509" r:id="rId20"/>
    <p:sldId id="510" r:id="rId21"/>
    <p:sldId id="495" r:id="rId22"/>
    <p:sldId id="586" r:id="rId23"/>
    <p:sldId id="587" r:id="rId24"/>
    <p:sldId id="588" r:id="rId25"/>
    <p:sldId id="589" r:id="rId26"/>
    <p:sldId id="590" r:id="rId27"/>
    <p:sldId id="591" r:id="rId28"/>
    <p:sldId id="272" r:id="rId29"/>
    <p:sldId id="512" r:id="rId30"/>
    <p:sldId id="592" r:id="rId31"/>
    <p:sldId id="593" r:id="rId32"/>
    <p:sldId id="594" r:id="rId33"/>
    <p:sldId id="366" r:id="rId34"/>
    <p:sldId id="444" r:id="rId35"/>
    <p:sldId id="370" r:id="rId36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ECEF"/>
    <a:srgbClr val="996633"/>
    <a:srgbClr val="FFCC66"/>
    <a:srgbClr val="FF66FF"/>
    <a:srgbClr val="008000"/>
    <a:srgbClr val="0000FF"/>
    <a:srgbClr val="FF9933"/>
    <a:srgbClr val="FF6600"/>
    <a:srgbClr val="FF33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276" y="-72"/>
      </p:cViewPr>
      <p:guideLst>
        <p:guide orient="horz" pos="1990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819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8195" name="日期占位符 8194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8196" name="幻灯片图像占位符 8195"/>
          <p:cNvSpPr>
            <a:spLocks noGrp="1" noRo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8197" name="文本占位符 8196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198" name="页脚占位符 819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8199" name="灯片编号占位符 8198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28673"/>
          <p:cNvSpPr>
            <a:spLocks noRot="1" noTextEdit="1"/>
          </p:cNvSpPr>
          <p:nvPr>
            <p:ph type="sldImg"/>
          </p:nvPr>
        </p:nvSpPr>
        <p:spPr>
          <a:solidFill>
            <a:srgbClr val="FFFFFF"/>
          </a:solidFill>
        </p:spPr>
      </p:sp>
      <p:sp>
        <p:nvSpPr>
          <p:cNvPr id="12291" name="文本占位符 28674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p>
            <a:pPr lvl="0"/>
            <a:endParaRPr dirty="0"/>
          </a:p>
        </p:txBody>
      </p:sp>
      <p:sp>
        <p:nvSpPr>
          <p:cNvPr id="12292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28673"/>
          <p:cNvSpPr>
            <a:spLocks noRot="1" noTextEdit="1"/>
          </p:cNvSpPr>
          <p:nvPr>
            <p:ph type="sldImg"/>
          </p:nvPr>
        </p:nvSpPr>
        <p:spPr>
          <a:solidFill>
            <a:srgbClr val="FFFFFF"/>
          </a:solidFill>
        </p:spPr>
      </p:sp>
      <p:sp>
        <p:nvSpPr>
          <p:cNvPr id="12291" name="文本占位符 28674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p>
            <a:pPr lvl="0"/>
            <a:endParaRPr dirty="0"/>
          </a:p>
        </p:txBody>
      </p:sp>
      <p:sp>
        <p:nvSpPr>
          <p:cNvPr id="12292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914400" y="2825116"/>
            <a:ext cx="10363200" cy="10363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>
                <a:solidFill>
                  <a:srgbClr val="157D53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828800" y="4057650"/>
            <a:ext cx="8534400" cy="7543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400">
                <a:solidFill>
                  <a:srgbClr val="0F6146"/>
                </a:solidFill>
                <a:ea typeface="微软雅黑" panose="020B0503020204020204" charset="-122"/>
              </a:defRPr>
            </a:lvl1pPr>
            <a:lvl2pPr marL="548640" lvl="1" indent="0" algn="ctr">
              <a:buNone/>
              <a:defRPr sz="24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1097280" lvl="2" indent="0" algn="ctr">
              <a:buNone/>
              <a:defRPr sz="24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645920" lvl="3" indent="0" algn="ctr">
              <a:buNone/>
              <a:defRPr sz="24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2194560" lvl="4" indent="0" algn="ctr">
              <a:buNone/>
              <a:defRPr sz="24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4440" indent="0">
              <a:buNone/>
              <a:defRPr sz="1620"/>
            </a:lvl4pPr>
            <a:lvl5pPr marL="1645920" indent="0">
              <a:buNone/>
              <a:defRPr sz="1620"/>
            </a:lvl5pPr>
            <a:lvl6pPr marL="2057400" indent="0">
              <a:buNone/>
              <a:defRPr sz="1620"/>
            </a:lvl6pPr>
            <a:lvl7pPr marL="2468880" indent="0">
              <a:buNone/>
              <a:defRPr sz="1620"/>
            </a:lvl7pPr>
            <a:lvl8pPr marL="2880360" indent="0">
              <a:buNone/>
              <a:defRPr sz="1620"/>
            </a:lvl8pPr>
            <a:lvl9pPr marL="3291840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4440" indent="0">
              <a:buNone/>
              <a:defRPr sz="1620"/>
            </a:lvl4pPr>
            <a:lvl5pPr marL="1645920" indent="0">
              <a:buNone/>
              <a:defRPr sz="1620"/>
            </a:lvl5pPr>
            <a:lvl6pPr marL="2057400" indent="0">
              <a:buNone/>
              <a:defRPr sz="1620"/>
            </a:lvl6pPr>
            <a:lvl7pPr marL="2468880" indent="0">
              <a:buNone/>
              <a:defRPr sz="1620"/>
            </a:lvl7pPr>
            <a:lvl8pPr marL="2880360" indent="0">
              <a:buNone/>
              <a:defRPr sz="1620"/>
            </a:lvl8pPr>
            <a:lvl9pPr marL="3291840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800"/>
            </a:lvl1pPr>
            <a:lvl2pPr marL="411480" indent="0">
              <a:buNone/>
              <a:defRPr sz="1620"/>
            </a:lvl2pPr>
            <a:lvl3pPr marL="822960" indent="0">
              <a:buNone/>
              <a:defRPr sz="1440"/>
            </a:lvl3pPr>
            <a:lvl4pPr marL="1234440" indent="0">
              <a:buNone/>
              <a:defRPr sz="1260"/>
            </a:lvl4pPr>
            <a:lvl5pPr marL="1645920" indent="0">
              <a:buNone/>
              <a:defRPr sz="1260"/>
            </a:lvl5pPr>
            <a:lvl6pPr marL="2057400" indent="0">
              <a:buNone/>
              <a:defRPr sz="1260"/>
            </a:lvl6pPr>
            <a:lvl7pPr marL="2468880" indent="0">
              <a:buNone/>
              <a:defRPr sz="1260"/>
            </a:lvl7pPr>
            <a:lvl8pPr marL="2880360" indent="0">
              <a:buNone/>
              <a:defRPr sz="1260"/>
            </a:lvl8pPr>
            <a:lvl9pPr marL="3291840" indent="0">
              <a:buNone/>
              <a:defRPr sz="126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514350"/>
            <a:ext cx="2743200" cy="561213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14350"/>
            <a:ext cx="8070573" cy="561213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514350"/>
            <a:ext cx="10972800" cy="101346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l" defTabSz="109728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4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lvl="0" indent="-41148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•"/>
        <a:defRPr sz="288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91540" lvl="1" indent="-34290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71600" lvl="2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•"/>
        <a:defRPr sz="216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920240" lvl="3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–"/>
        <a:defRPr sz="192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68880" lvl="4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»"/>
        <a:defRPr sz="14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17520" lvl="5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»"/>
        <a:defRPr sz="14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566160" lvl="6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»"/>
        <a:defRPr sz="14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114800" lvl="7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»"/>
        <a:defRPr sz="14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663440" lvl="8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»"/>
        <a:defRPr sz="14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09728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16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48640" lvl="1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097280" lvl="2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45920" lvl="3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194560" lvl="4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743200" lvl="5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3291840" lvl="6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840480" lvl="7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4389120" lvl="8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2.png"/><Relationship Id="rId3" Type="http://schemas.microsoft.com/office/2007/relationships/media" Target="file:///C:\Users\74096\Documents\&#30334;&#24230;&#20113;&#21516;&#27493;&#30424;\&#21021;&#20013;&#35821;&#25991;\1%20&#19971;&#19978;\&#35838;&#20214;\&#19968;&#29983;&#25152;&#29233;.mp3" TargetMode="External"/><Relationship Id="rId2" Type="http://schemas.openxmlformats.org/officeDocument/2006/relationships/audio" Target="NULL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4.GIF"/><Relationship Id="rId1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4.GIF"/><Relationship Id="rId1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《散步》情景图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-165100"/>
            <a:ext cx="12225020" cy="7415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2199005" y="2649855"/>
            <a:ext cx="2265680" cy="76835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莫怀戚</a:t>
            </a:r>
            <a:endParaRPr lang="zh-CN" altLang="en-US" sz="44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3" name="一生所爱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>
                  <p14:trim end="263126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86755" y="3942715"/>
            <a:ext cx="619125" cy="6191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941060" y="2829560"/>
            <a:ext cx="309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charset="0"/>
                <a:ea typeface="华文行楷" charset="0"/>
              </a:rPr>
              <a:t> 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charset="0"/>
              <a:ea typeface="华文行楷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13865" y="43180"/>
            <a:ext cx="275082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uFillTx/>
                <a:latin typeface="华文行楷" charset="0"/>
                <a:ea typeface="华文行楷" charset="0"/>
              </a:rPr>
              <a:t>散 步</a:t>
            </a:r>
            <a:endParaRPr lang="zh-CN" altLang="en-US" sz="8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FillTx/>
              <a:latin typeface="华文行楷" charset="0"/>
              <a:ea typeface="华文行楷" charset="0"/>
            </a:endParaRPr>
          </a:p>
        </p:txBody>
      </p:sp>
      <p:sp>
        <p:nvSpPr>
          <p:cNvPr id="5" name="日期占位符 2"/>
          <p:cNvSpPr/>
          <p:nvPr/>
        </p:nvSpPr>
        <p:spPr>
          <a:xfrm>
            <a:off x="9340850" y="6016625"/>
            <a:ext cx="2611755" cy="6838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7030A0"/>
                </a:solidFill>
                <a:uFillTx/>
              </a:rPr>
            </a:fld>
            <a:endParaRPr lang="zh-CN" altLang="en-US" sz="3600" b="1" dirty="0">
              <a:solidFill>
                <a:srgbClr val="7030A0"/>
              </a:solidFill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74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07160" y="575628"/>
            <a:ext cx="961136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571500" indent="-571500" algn="l">
              <a:buClr>
                <a:srgbClr val="0000FF"/>
              </a:buClr>
              <a:buSzTx/>
              <a:buFont typeface="Wingdings" panose="05000000000000000000" charset="0"/>
              <a:buChar char=""/>
            </a:pPr>
            <a:r>
              <a:rPr 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在解决分歧时，我为什么会感到责任重大？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2735" y="1194435"/>
            <a:ext cx="92100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我感到责任重大是因为一切都取决于“我”，“我”处于中间，上有老下有小，如果一旦抉择错误，就会伤害家中成员的感情，破坏家庭的和睦，破坏家庭中的浓浓亲情，因此“我”感到责任重大 。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7355" y="3989705"/>
            <a:ext cx="93992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“我”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的决定是什么？为什么会做出这样的选择？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54605" y="5085715"/>
            <a:ext cx="19329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走大路。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99565" y="5669280"/>
            <a:ext cx="92271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ts val="0"/>
              </a:spcBef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因为我伴同儿子的时日还长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，我要尽可能多的孝顺母亲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95450" y="728663"/>
            <a:ext cx="73158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一切都取决于我的原因是什么？</a:t>
            </a:r>
            <a:endParaRPr sz="3600" b="1" dirty="0">
              <a:solidFill>
                <a:srgbClr val="0033CC"/>
              </a:solidFill>
              <a:latin typeface="Tahoma" panose="020B060403050404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66850" y="1374140"/>
            <a:ext cx="94557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母亲听我的 。儿子听我的。妻子在外面也听我的。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5450" y="2819400"/>
            <a:ext cx="9399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“母亲”又为什么改变主意，决定走小路？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95450" y="3614420"/>
            <a:ext cx="92271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疼爱孙子，满足他的想法。相信儿子，能够背她过去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1695450" y="5249228"/>
            <a:ext cx="8382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从他们的选择中，你体会到了什么？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2385695" y="5993130"/>
            <a:ext cx="79571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尊老爱幼，温馨和睦！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5365" grpId="0"/>
      <p:bldP spid="153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867910" y="1388110"/>
            <a:ext cx="15309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主 旨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0520" y="2741930"/>
            <a:ext cx="8205470" cy="2912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ts val="5500"/>
              </a:lnSpc>
              <a:spcBef>
                <a:spcPts val="0"/>
              </a:spcBef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 通过记述一家三代人在田野散步的情形，表现一家人互敬互爱的亲情，颂扬了中华民族尊老爱幼的优良传统。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  <p:pic>
        <p:nvPicPr>
          <p:cNvPr id="5" name="内容占位符 3" descr="IMG_05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3425" y="187325"/>
            <a:ext cx="2334895" cy="31076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2066925" y="1563370"/>
            <a:ext cx="8229600" cy="4525963"/>
          </a:xfrm>
        </p:spPr>
        <p:txBody>
          <a:bodyPr/>
          <a:p>
            <a:pP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假如您有一束美丽的花，请您把它送给文中的某个人物，并请说说理由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3324225" y="617855"/>
            <a:ext cx="5715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70F30"/>
                </a:solidFill>
                <a:latin typeface="Arial" panose="020B0604020202020204" pitchFamily="34" charset="0"/>
              </a:rPr>
              <a:t>鲜花献给可敬的人</a:t>
            </a:r>
            <a:endParaRPr lang="zh-CN" altLang="en-US" sz="4800" b="1" dirty="0">
              <a:solidFill>
                <a:srgbClr val="F70F30"/>
              </a:solidFill>
              <a:latin typeface="Arial" panose="020B0604020202020204" pitchFamily="34" charset="0"/>
            </a:endParaRPr>
          </a:p>
        </p:txBody>
      </p:sp>
      <p:pic>
        <p:nvPicPr>
          <p:cNvPr id="9221" name="图片 9220" descr="590_P_1258707295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0" y="3124200"/>
            <a:ext cx="4572000" cy="3500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92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2904490"/>
            <a:ext cx="4876800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2834" name="文本占位符 632833"/>
          <p:cNvSpPr>
            <a:spLocks noGrp="1"/>
          </p:cNvSpPr>
          <p:nvPr>
            <p:ph type="body" idx="1"/>
          </p:nvPr>
        </p:nvSpPr>
        <p:spPr>
          <a:xfrm>
            <a:off x="3071813" y="333375"/>
            <a:ext cx="8229600" cy="5792788"/>
          </a:xfrm>
        </p:spPr>
        <p:txBody>
          <a:bodyPr/>
          <a:p>
            <a:pPr>
              <a:buNone/>
            </a:pPr>
            <a:endParaRPr lang="en-US" altLang="zh-CN" sz="4400" b="1" dirty="0">
              <a:ea typeface="黑体" panose="02010609060101010101" pitchFamily="2" charset="-122"/>
            </a:endParaRPr>
          </a:p>
          <a:p>
            <a:pPr>
              <a:buNone/>
            </a:pPr>
            <a:endParaRPr lang="en-US" altLang="zh-CN" sz="4000" b="1" dirty="0">
              <a:ea typeface="黑体" panose="02010609060101010101" pitchFamily="2" charset="-122"/>
            </a:endParaRPr>
          </a:p>
        </p:txBody>
      </p:sp>
      <p:sp>
        <p:nvSpPr>
          <p:cNvPr id="632835" name="文本框 632834"/>
          <p:cNvSpPr txBox="1"/>
          <p:nvPr/>
        </p:nvSpPr>
        <p:spPr>
          <a:xfrm>
            <a:off x="3254375" y="190500"/>
            <a:ext cx="36677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buClr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孝敬老人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不宠爱孩子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有家庭责任感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处理事情讲原则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32836" name="左大括号 632835"/>
          <p:cNvSpPr/>
          <p:nvPr/>
        </p:nvSpPr>
        <p:spPr>
          <a:xfrm rot="10800000" flipH="1">
            <a:off x="6585585" y="333375"/>
            <a:ext cx="263525" cy="1944370"/>
          </a:xfrm>
          <a:prstGeom prst="leftBrace">
            <a:avLst>
              <a:gd name="adj1" fmla="val 56399"/>
              <a:gd name="adj2" fmla="val 50000"/>
            </a:avLst>
          </a:prstGeom>
          <a:solidFill>
            <a:schemeClr val="bg1"/>
          </a:solidFill>
          <a:ln w="3810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632837" name="文本框 632836"/>
          <p:cNvSpPr txBox="1"/>
          <p:nvPr/>
        </p:nvSpPr>
        <p:spPr>
          <a:xfrm>
            <a:off x="7085330" y="357505"/>
            <a:ext cx="4352290" cy="2022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020"/>
              </a:lnSpc>
              <a:spcBef>
                <a:spcPts val="0"/>
              </a:spcBef>
              <a:buClrTx/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表现在他的话语中</a:t>
            </a:r>
            <a:endParaRPr lang="zh-CN" altLang="en-US" sz="3600" b="1" dirty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020"/>
              </a:lnSpc>
              <a:spcBef>
                <a:spcPts val="0"/>
              </a:spcBef>
              <a:buClrTx/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表现在他的行动中</a:t>
            </a:r>
            <a:endParaRPr lang="zh-CN" altLang="en-US" sz="3600" b="1" dirty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020"/>
              </a:lnSpc>
              <a:spcBef>
                <a:spcPts val="0"/>
              </a:spcBef>
              <a:buClrTx/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表现在他的心理上</a:t>
            </a:r>
            <a:endParaRPr lang="zh-CN" altLang="en-US" sz="3600" b="1" dirty="0">
              <a:solidFill>
                <a:srgbClr val="C0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32838" name="文本框 632837"/>
          <p:cNvSpPr txBox="1"/>
          <p:nvPr/>
        </p:nvSpPr>
        <p:spPr>
          <a:xfrm>
            <a:off x="3503613" y="2799080"/>
            <a:ext cx="7416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ts val="0"/>
              </a:spcBef>
              <a:buClrTx/>
              <a:buSzTx/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贤惠明理，孝敬老人，尊重丈夫。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32839" name="文本框 632838"/>
          <p:cNvSpPr txBox="1"/>
          <p:nvPr/>
        </p:nvSpPr>
        <p:spPr>
          <a:xfrm>
            <a:off x="3588703" y="4165918"/>
            <a:ext cx="72009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ts val="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慈祥善良，善解人意，疼爱孙子。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32840" name="文本框 632839"/>
          <p:cNvSpPr txBox="1"/>
          <p:nvPr/>
        </p:nvSpPr>
        <p:spPr>
          <a:xfrm>
            <a:off x="3589020" y="5558790"/>
            <a:ext cx="67456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ts val="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活泼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可爱，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聪明听话，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懂事明理。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32841" name="文本框 632840"/>
          <p:cNvSpPr txBox="1"/>
          <p:nvPr/>
        </p:nvSpPr>
        <p:spPr>
          <a:xfrm>
            <a:off x="2063750" y="1072198"/>
            <a:ext cx="10080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我：</a:t>
            </a:r>
            <a:endParaRPr lang="zh-CN" altLang="en-US" sz="4400" b="1" dirty="0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632842" name="文本框 632841"/>
          <p:cNvSpPr txBox="1"/>
          <p:nvPr/>
        </p:nvSpPr>
        <p:spPr>
          <a:xfrm>
            <a:off x="2148840" y="5496878"/>
            <a:ext cx="14398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儿子：</a:t>
            </a:r>
            <a:endParaRPr lang="zh-CN" altLang="en-US" sz="4000" b="1" dirty="0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632843" name="文本框 632842"/>
          <p:cNvSpPr txBox="1"/>
          <p:nvPr/>
        </p:nvSpPr>
        <p:spPr>
          <a:xfrm>
            <a:off x="2063433" y="2798763"/>
            <a:ext cx="14398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妻子：</a:t>
            </a:r>
            <a:endParaRPr lang="zh-CN" altLang="en-US" sz="4000" b="1" dirty="0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632844" name="文本框 632843"/>
          <p:cNvSpPr txBox="1"/>
          <p:nvPr/>
        </p:nvSpPr>
        <p:spPr>
          <a:xfrm>
            <a:off x="2063750" y="4104005"/>
            <a:ext cx="14398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母亲：</a:t>
            </a:r>
            <a:endParaRPr lang="zh-CN" altLang="en-US" sz="4000" b="1" dirty="0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pic>
        <p:nvPicPr>
          <p:cNvPr id="632845" name="图片 632844" descr="107_95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940" y="3882073"/>
            <a:ext cx="815975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2846" name="图片 632845" descr="9542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5196840"/>
            <a:ext cx="1173163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2847" name="图片 632846" descr="mothe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908" y="2608898"/>
            <a:ext cx="1152525" cy="896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2848" name="图片 632847" descr="dadd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70" y="834390"/>
            <a:ext cx="122428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32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32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32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32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32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32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2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2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32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32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2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2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32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32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32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2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32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32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3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6328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32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32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2841" grpId="0"/>
      <p:bldP spid="632843" grpId="0"/>
      <p:bldP spid="632844" grpId="0"/>
      <p:bldP spid="632842" grpId="0"/>
      <p:bldP spid="632836" grpId="0" bldLvl="0" animBg="1"/>
      <p:bldP spid="632837" grpId="0"/>
      <p:bldP spid="632838" grpId="0"/>
      <p:bldP spid="6328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809750" y="1685290"/>
            <a:ext cx="9233535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00B050"/>
              </a:buClr>
              <a:buSzPct val="155000"/>
              <a:buFont typeface="Wingdings" panose="05000000000000000000" charset="0"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）“这南方初春的田野，大块小块的新绿随意地铺着，有的浓，有的淡；树上的嫩芽也密了；田里的冬水也咕咕地起着水泡。这一切都使人想着一样东西——生命。”</a:t>
            </a:r>
            <a:endParaRPr lang="zh-CN" altLang="en-US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961515" y="4233545"/>
            <a:ext cx="8542655" cy="2084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l">
              <a:lnSpc>
                <a:spcPct val="120000"/>
              </a:lnSpc>
              <a:spcBef>
                <a:spcPct val="50000"/>
              </a:spcBef>
              <a:buClr>
                <a:srgbClr val="00B050"/>
              </a:buClr>
              <a:buSzPct val="155000"/>
              <a:buFont typeface="Wingdings" panose="05000000000000000000" charset="0"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景物描写，写出了春天的勃勃生机，这是对生命的高歌，对生命的礼赞。衬托了一家人出来散步的快乐心情。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09750" y="823278"/>
            <a:ext cx="834834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找出文中写景的句子，体会其作用 。</a:t>
            </a:r>
            <a:endParaRPr sz="3600" b="1" dirty="0">
              <a:solidFill>
                <a:srgbClr val="0033CC"/>
              </a:solidFill>
              <a:latin typeface="Tahoma" panose="020B060403050404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品味语言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Picture 6" descr="2007326125332788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02815" y="1797050"/>
            <a:ext cx="7703820" cy="504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2202815" y="2404745"/>
            <a:ext cx="7704455" cy="28613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该段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写景交代了儿子走小路的原因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。正是因为有这样美景春光，我们全家人才决定出来踏青，本以为风平浪静，谁知微风拂过，湖面荡起点点涟漪，我面对一个两难的选择。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202815" y="5672455"/>
            <a:ext cx="3627755" cy="7004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楷体_GB2312" pitchFamily="49" charset="-122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写景顺序：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735955" y="5672455"/>
            <a:ext cx="4170680" cy="7004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由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近到远。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235075" y="598170"/>
            <a:ext cx="9923145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lnSpc>
                <a:spcPct val="100000"/>
              </a:lnSpc>
              <a:buClr>
                <a:srgbClr val="00B050"/>
              </a:buClr>
              <a:buSzPct val="155000"/>
              <a:buFont typeface="Wingdings" panose="05000000000000000000" charset="0"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）“她的眼随小路望去：那里有金色的菜花，两行整齐的桑树，尽头一口水波粼粼的鱼塘。 ”</a:t>
            </a:r>
            <a:endParaRPr lang="zh-CN" altLang="en-US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品味语言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bldLvl="0" animBg="1"/>
      <p:bldP spid="2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矩形 15363"/>
          <p:cNvSpPr/>
          <p:nvPr/>
        </p:nvSpPr>
        <p:spPr>
          <a:xfrm>
            <a:off x="1078865" y="728980"/>
            <a:ext cx="99047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 algn="l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“母亲本不愿出来的。她老了，身体不好，走远一点就觉得很累。我说，正因为如此，才应该多走走。母亲信服地点点头，便去拿外套。”属于什么记叙方式？这一细节描写表现了什么？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1078865" y="3683635"/>
            <a:ext cx="103917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ts val="0"/>
              </a:spcBef>
              <a:buClrTx/>
              <a:buSzTx/>
              <a:buFontTx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插叙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spcBef>
                <a:spcPts val="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“多走走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”对身体好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，这一细节描写充分体现了作者很会替母亲的健康着想，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非常孝顺母亲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spcBef>
                <a:spcPts val="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如果把母亲一个人冷落在家，母亲会很孤独、寂寞。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母亲信服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写出了母子之间浓浓的亲情。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品味语言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矩形 15363"/>
          <p:cNvSpPr/>
          <p:nvPr/>
        </p:nvSpPr>
        <p:spPr>
          <a:xfrm>
            <a:off x="1588770" y="1031240"/>
            <a:ext cx="91674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 algn="l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今年的春天来得太迟，太迟了，有一些老人挺不住。但是春天总算来了。我的母亲又熬过了一个严冬。”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1503680" y="3079115"/>
            <a:ext cx="9721215" cy="2666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ts val="502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“太迟，太迟”运用了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反复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的修辞手法，“熬”含有“忍耐压力、折磨，承受艰苦”之意，富有表现力，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表现了我对母亲健康的担忧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庆幸母亲安然无恙，说明了我孝顺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品味语言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矩形 15363"/>
          <p:cNvSpPr/>
          <p:nvPr/>
        </p:nvSpPr>
        <p:spPr>
          <a:xfrm>
            <a:off x="1588770" y="1031240"/>
            <a:ext cx="91674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 algn="l">
              <a:buFont typeface="Wingdings" panose="05000000000000000000" charset="0"/>
              <a:buChar char="u"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小家伙突然叫起来：‘前面也是妈妈和儿子，后面也是妈妈和儿子’我们都笑了。”儿子的话表现了什么？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1503680" y="3079115"/>
            <a:ext cx="9721215" cy="2666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ts val="502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孩子的话充满了童趣，孩子觉得他得到了一个很大的新发现。这里既表现了小家伙的天真可爱、聪明智慧，又表现了家庭的幸福、温馨。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品味语言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318385" y="822960"/>
            <a:ext cx="8027035" cy="6069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en-US" altLang="zh-CN" sz="3600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知识与能力目标：</a:t>
            </a:r>
            <a:endParaRPr lang="zh-CN" altLang="en-US" sz="3600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3600" dirty="0">
                <a:solidFill>
                  <a:srgbClr val="FF0066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整体感悟课文内容，通过比较阅读提高审美情趣。</a:t>
            </a:r>
            <a:r>
              <a:rPr lang="zh-CN" altLang="en-US" sz="3600" dirty="0">
                <a:solidFill>
                  <a:srgbClr val="FF3399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dirty="0">
              <a:solidFill>
                <a:srgbClr val="FF3399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过程与方法目标：</a:t>
            </a:r>
            <a:endParaRPr lang="zh-CN" altLang="en-US" sz="3600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ea typeface="黑体" panose="02010609060101010101" pitchFamily="2" charset="-122"/>
              </a:rPr>
              <a:t>　　</a:t>
            </a: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学会自主学习的方法，培养正确、有感情的朗读课文的能力。</a:t>
            </a:r>
            <a:endParaRPr lang="zh-CN" altLang="en-US" sz="3600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情感、态度与价值观目标：</a:t>
            </a:r>
            <a:endParaRPr lang="zh-CN" altLang="en-US" sz="3600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lang="zh-CN" altLang="en-US" sz="3600" dirty="0">
                <a:solidFill>
                  <a:srgbClr val="FF0066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培养尊老爱幼、珍爱亲情、珍爱生命的情感。 </a:t>
            </a:r>
            <a:endParaRPr lang="zh-CN" altLang="en-US" sz="3600" dirty="0">
              <a:solidFill>
                <a:srgbClr val="FF0066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学习目标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矩形 15363"/>
          <p:cNvSpPr/>
          <p:nvPr/>
        </p:nvSpPr>
        <p:spPr>
          <a:xfrm>
            <a:off x="1588770" y="1031240"/>
            <a:ext cx="91674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 algn="l"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课文中多处运用了这种对称式的句子，请找找看。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1588770" y="2559685"/>
            <a:ext cx="9721215" cy="3954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ts val="5020"/>
              </a:lnSpc>
              <a:spcBef>
                <a:spcPts val="0"/>
              </a:spcBef>
              <a:buClrTx/>
              <a:buSzTx/>
              <a:buFontTx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这种对举在文中比比皆是，它构成了句式的对称美，同时也是为文章的内容服务：作者站在人生的中点上，一边是长辈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一边是后代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也处在生命之链的关节上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这里既有作者强烈的责任感受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又体现了作者挚爱生活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品尝人生甜美的无穷韵味。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品味语言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5" name="图片 31748" descr="dd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6235" y="1984375"/>
            <a:ext cx="6398895" cy="4799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文本框 15365"/>
          <p:cNvSpPr txBox="1"/>
          <p:nvPr/>
        </p:nvSpPr>
        <p:spPr>
          <a:xfrm>
            <a:off x="1099185" y="2635250"/>
            <a:ext cx="9994265" cy="4149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ts val="4520"/>
              </a:lnSpc>
              <a:spcBef>
                <a:spcPts val="0"/>
              </a:spcBef>
              <a:buClrTx/>
              <a:buSzTx/>
              <a:buFontTx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sz="36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“世界”这个词是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大词小用。</a:t>
            </a:r>
            <a:endParaRPr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4520"/>
              </a:lnSpc>
              <a:spcBef>
                <a:spcPts val="0"/>
              </a:spcBef>
              <a:buClrTx/>
              <a:buSzTx/>
              <a:buFontTx/>
            </a:pPr>
            <a:r>
              <a:rPr sz="36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字面上看，他们走得是小路，走得很小心，惟恐哪一步有闪失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，特别是母亲，是经不起摔的，所以非稳当不可。  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4520"/>
              </a:lnSpc>
              <a:spcBef>
                <a:spcPts val="0"/>
              </a:spcBef>
              <a:buClrTx/>
              <a:buSzTx/>
              <a:buFontTx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又有其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象征意义：突出中年一代责任重大，既要赡养老一代，又要抚养下一代，肩负着承前启后的重大使命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。家庭、民族、国家都是如此。 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4" name="矩形 15363"/>
          <p:cNvSpPr/>
          <p:nvPr/>
        </p:nvSpPr>
        <p:spPr>
          <a:xfrm>
            <a:off x="1099185" y="728980"/>
            <a:ext cx="91674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 algn="l"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“但我和妻子都是慢慢地，稳稳地，走得很仔细，好像我背上的同她背上的加起来，就是整个世界。”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品味语言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矩形 15363"/>
          <p:cNvSpPr/>
          <p:nvPr/>
        </p:nvSpPr>
        <p:spPr>
          <a:xfrm>
            <a:off x="1588770" y="1031240"/>
            <a:ext cx="91674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 algn="l"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找找看，文中还有大词小用的词语吗。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1532255" y="2228850"/>
            <a:ext cx="9721215" cy="3954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ts val="5020"/>
              </a:lnSpc>
              <a:spcBef>
                <a:spcPts val="0"/>
              </a:spcBef>
              <a:buClrTx/>
              <a:buSzTx/>
              <a:buFontTx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“分歧”“重大”“决定”“拆散”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5020"/>
              </a:lnSpc>
              <a:spcBef>
                <a:spcPts val="0"/>
              </a:spcBef>
              <a:buClrTx/>
              <a:buSzTx/>
              <a:buFontTx/>
            </a:pP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5020"/>
              </a:lnSpc>
              <a:spcBef>
                <a:spcPts val="0"/>
              </a:spcBef>
              <a:buClrTx/>
              <a:buSzTx/>
              <a:buFontTx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作用：作者写小事用大词，其用意就在于向读者透露《散步》一文的深意。他想说的意思超出事情本身，是在借散步这件事讲一个道理。是</a:t>
            </a:r>
            <a:r>
              <a:rPr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以小见大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的写法。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品味语言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矩形 15363"/>
          <p:cNvSpPr/>
          <p:nvPr/>
        </p:nvSpPr>
        <p:spPr>
          <a:xfrm>
            <a:off x="1353185" y="965200"/>
            <a:ext cx="91674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 algn="l"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莫怀戚的《散文》是一篇玲珑剔透，秀美隽永、蕴藉丰富的精美散文，也是一曲用580字凝成的真善美的颂歌。你觉得这篇散文美在哪里？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2799080" y="3328670"/>
            <a:ext cx="514731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1、尊老爱幼的人性美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2、景物描写的意境美 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3、平易朴实的语言美</a:t>
            </a:r>
            <a:endParaRPr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品味语言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文本框 25602"/>
          <p:cNvSpPr txBox="1"/>
          <p:nvPr/>
        </p:nvSpPr>
        <p:spPr>
          <a:xfrm>
            <a:off x="1928495" y="3094038"/>
            <a:ext cx="3240088" cy="3138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1、父亲角度：</a:t>
            </a:r>
            <a:endParaRPr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2、散步情节：</a:t>
            </a:r>
            <a:endParaRPr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3、背景角度：</a:t>
            </a:r>
            <a:endParaRPr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4、直指主题：</a:t>
            </a:r>
            <a:endParaRPr lang="zh-CN" altLang="en-US" sz="3600" b="1" dirty="0">
              <a:solidFill>
                <a:srgbClr val="00B05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9" name="矩形 25608"/>
          <p:cNvSpPr/>
          <p:nvPr/>
        </p:nvSpPr>
        <p:spPr>
          <a:xfrm>
            <a:off x="4991735" y="3094355"/>
            <a:ext cx="467995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  <a:buClrTx/>
              <a:buSzTx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《责任》……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spcBef>
                <a:spcPct val="50000"/>
              </a:spcBef>
              <a:buClrTx/>
              <a:buSzTx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《分歧》……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spcBef>
                <a:spcPct val="50000"/>
              </a:spcBef>
              <a:buClrTx/>
              <a:buSzTx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《走向春天》……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11" name="矩形 25610"/>
          <p:cNvSpPr/>
          <p:nvPr/>
        </p:nvSpPr>
        <p:spPr>
          <a:xfrm>
            <a:off x="4991100" y="5596890"/>
            <a:ext cx="72148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atinLnBrk="1">
              <a:spcBef>
                <a:spcPts val="0"/>
              </a:spcBef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《亲情》《爱》《我爱我家》……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4" name="矩形 15363"/>
          <p:cNvSpPr/>
          <p:nvPr/>
        </p:nvSpPr>
        <p:spPr>
          <a:xfrm>
            <a:off x="1512570" y="578485"/>
            <a:ext cx="91674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 algn="l"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题目“散步”是从文章主要事件的角度确定的，可以说是文章的一条主线，你觉得这个标题好吗？请你换一个角度为本文拟一个标题，并说说理由。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1" name="文本占位符 94210"/>
          <p:cNvSpPr>
            <a:spLocks noGrp="1"/>
          </p:cNvSpPr>
          <p:nvPr>
            <p:ph type="body" idx="1"/>
          </p:nvPr>
        </p:nvSpPr>
        <p:spPr>
          <a:xfrm>
            <a:off x="679450" y="824230"/>
            <a:ext cx="11268710" cy="5690870"/>
          </a:xfrm>
        </p:spPr>
        <p:txBody>
          <a:bodyPr>
            <a:noAutofit/>
          </a:bodyPr>
          <a:p>
            <a:pPr indent="0" algn="l" fontAlgn="auto">
              <a:lnSpc>
                <a:spcPts val="4140"/>
              </a:lnSpc>
              <a:spcBef>
                <a:spcPts val="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仿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句。仿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照例句，写两个句子，以构成排比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l" fontAlgn="auto">
              <a:lnSpc>
                <a:spcPts val="414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endParaRPr lang="zh-CN" sz="36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楷体_GB2312" pitchFamily="49" charset="-122"/>
              <a:cs typeface="+mn-ea"/>
            </a:endParaRPr>
          </a:p>
          <a:p>
            <a:pPr marL="0" indent="0" algn="l" fontAlgn="auto">
              <a:lnSpc>
                <a:spcPts val="414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例句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家像大树，为你撑起一片蓝天（遮风挡雨）；</a:t>
            </a:r>
            <a:endParaRPr sz="3600" b="1">
              <a:solidFill>
                <a:srgbClr val="0033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楷体_GB2312" pitchFamily="49" charset="-122"/>
              <a:cs typeface="+mn-ea"/>
            </a:endParaRPr>
          </a:p>
          <a:p>
            <a:pPr marL="0" indent="0" algn="l" fontAlgn="auto">
              <a:lnSpc>
                <a:spcPts val="414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endParaRPr sz="3600" b="1">
              <a:solidFill>
                <a:srgbClr val="0033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楷体_GB2312" pitchFamily="49" charset="-122"/>
              <a:cs typeface="+mn-ea"/>
            </a:endParaRPr>
          </a:p>
          <a:p>
            <a:pPr marL="0" indent="0" algn="l" fontAlgn="auto">
              <a:lnSpc>
                <a:spcPts val="494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家像春风，吹散你心头的阴霾（拂去你心中的愁云）；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l" fontAlgn="auto">
              <a:lnSpc>
                <a:spcPts val="494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家像春雨，滋润你干涸的心田（洗涤你心中的尘埃）；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l" fontAlgn="auto">
              <a:lnSpc>
                <a:spcPts val="494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家像阳光，为你驱散无边的黑暗（消融你心头的坚冰）；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l" fontAlgn="auto">
              <a:lnSpc>
                <a:spcPts val="494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家像灯光，温暖你冰冷的心灵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l" fontAlgn="auto">
              <a:lnSpc>
                <a:spcPts val="494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家像灯塔，为你指明人生的方向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（为你驱散无边的黑暗）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 fontAlgn="auto">
              <a:lnSpc>
                <a:spcPts val="494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1" name="文本占位符 94210"/>
          <p:cNvSpPr>
            <a:spLocks noGrp="1"/>
          </p:cNvSpPr>
          <p:nvPr>
            <p:ph type="body" idx="1"/>
          </p:nvPr>
        </p:nvSpPr>
        <p:spPr>
          <a:xfrm>
            <a:off x="1236345" y="1230630"/>
            <a:ext cx="9690735" cy="1031875"/>
          </a:xfrm>
        </p:spPr>
        <p:txBody>
          <a:bodyPr>
            <a:noAutofit/>
          </a:bodyPr>
          <a:p>
            <a:pPr indent="0" algn="l" fontAlgn="auto">
              <a:lnSpc>
                <a:spcPts val="4140"/>
              </a:lnSpc>
              <a:spcBef>
                <a:spcPts val="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仿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句。仿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照例句，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亲情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为话题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写两个句子，以构成排比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l" fontAlgn="auto">
              <a:lnSpc>
                <a:spcPts val="414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endParaRPr lang="zh-CN" sz="36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楷体_GB2312" pitchFamily="49" charset="-122"/>
              <a:cs typeface="+mn-ea"/>
            </a:endParaRPr>
          </a:p>
          <a:p>
            <a:pPr marL="0" indent="0" algn="l" fontAlgn="auto">
              <a:lnSpc>
                <a:spcPts val="414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2" name="文本占位符 94210"/>
          <p:cNvSpPr>
            <a:spLocks noGrp="1"/>
          </p:cNvSpPr>
          <p:nvPr/>
        </p:nvSpPr>
        <p:spPr>
          <a:xfrm>
            <a:off x="2459990" y="2498725"/>
            <a:ext cx="7244080" cy="26663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亲情是一坛陈年老酒，甜美醇香；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l" fontAlgn="auto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l" fontAlgn="auto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             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占位符 94210"/>
          <p:cNvSpPr>
            <a:spLocks noGrp="1"/>
          </p:cNvSpPr>
          <p:nvPr/>
        </p:nvSpPr>
        <p:spPr>
          <a:xfrm>
            <a:off x="2442210" y="3159760"/>
            <a:ext cx="7308215" cy="17405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亲情是一幅传世名画，精美隽永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l" fontAlgn="auto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亲情是一首经典老歌，轻柔温婉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02870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3" name="文本占位符 94210"/>
          <p:cNvSpPr>
            <a:spLocks noGrp="1"/>
          </p:cNvSpPr>
          <p:nvPr/>
        </p:nvSpPr>
        <p:spPr>
          <a:xfrm>
            <a:off x="1874520" y="1395730"/>
            <a:ext cx="7666990" cy="36023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英国哲学家培根说:“哺育子女是动物也有的本能，赡养父母才是人类的文化之举，这个，全世界数中国人做得最好。”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16" name="Picture 4" descr="7465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5268" y="4098290"/>
            <a:ext cx="2262187" cy="270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3" name="文本占位符 94210"/>
          <p:cNvSpPr>
            <a:spLocks noGrp="1"/>
          </p:cNvSpPr>
          <p:nvPr/>
        </p:nvSpPr>
        <p:spPr>
          <a:xfrm>
            <a:off x="1393190" y="1009015"/>
            <a:ext cx="9538335" cy="48399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ts val="540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charset="0"/>
              <a:buNone/>
            </a:pP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赶快为你的父母尽一份孝心。也许是一处豪宅，也许是一片砖瓦。也许是山珍海味，也许是一枚野果一朵小花。也许是数以万计的金钱，也许只是含着体温的一枚硬币……但在“孝”的天平上，它们等值。</a:t>
            </a:r>
            <a:b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            ---毕淑敏《孝心无价》</a:t>
            </a:r>
            <a:endParaRPr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79" name="图片 30722" descr="200611101243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9353" y="4795838"/>
            <a:ext cx="2771775" cy="1916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9" name="Rectangle 5"/>
          <p:cNvSpPr/>
          <p:nvPr/>
        </p:nvSpPr>
        <p:spPr>
          <a:xfrm>
            <a:off x="2455545" y="1968500"/>
            <a:ext cx="6697663" cy="1600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真行：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为你的长辈做一件你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力所能及的事。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7350" name="Rectangle 6"/>
          <p:cNvSpPr/>
          <p:nvPr/>
        </p:nvSpPr>
        <p:spPr>
          <a:xfrm>
            <a:off x="2371725" y="4003675"/>
            <a:ext cx="7021513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algn="l">
              <a:spcBef>
                <a:spcPct val="20000"/>
              </a:spcBef>
              <a:buClr>
                <a:schemeClr val="tx2"/>
              </a:buClr>
              <a:buSzPct val="7000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2" charset="-122"/>
              </a:rPr>
              <a:t>2、实感：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将这一过程及真实感</a:t>
            </a:r>
            <a:endParaRPr lang="en-US" altLang="zh-CN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tx2"/>
              </a:buClr>
              <a:buSzPct val="7000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受写成一篇300字左右的短文。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23557" name="Picture 7" descr="sub_left_flow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3238" y="0"/>
            <a:ext cx="1274762" cy="281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02870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课后作业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占位符 8194"/>
          <p:cNvSpPr>
            <a:spLocks noGrp="1"/>
          </p:cNvSpPr>
          <p:nvPr>
            <p:ph idx="1"/>
          </p:nvPr>
        </p:nvSpPr>
        <p:spPr/>
        <p:txBody>
          <a:bodyPr vert="horz" wrap="square" anchor="t"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8196" name="图片 8195" descr="8644ebf81a4c510f89442f716059252dd52a2834359b85e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645" y="1086485"/>
            <a:ext cx="4244340" cy="5553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8196"/>
          <p:cNvSpPr/>
          <p:nvPr/>
        </p:nvSpPr>
        <p:spPr>
          <a:xfrm>
            <a:off x="1181100" y="6009640"/>
            <a:ext cx="2440940" cy="6305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 eaLnBrk="1" hangingPunct="1"/>
            <a:r>
              <a:rPr lang="zh-CN" altLang="en-US" sz="3600" b="1">
                <a:solidFill>
                  <a:srgbClr val="00B050"/>
                </a:soli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莫怀戚</a:t>
            </a:r>
            <a:endParaRPr lang="zh-CN" altLang="en-US" sz="3600" b="1">
              <a:solidFill>
                <a:srgbClr val="00B050"/>
              </a:solidFill>
              <a:effectLst>
                <a:outerShdw dist="35921" dir="2699999" algn="ctr" rotWithShape="0">
                  <a:srgbClr val="C0C0C0">
                    <a:alpha val="78998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4979670" y="728980"/>
            <a:ext cx="6448425" cy="5769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atinLnBrk="1">
              <a:lnSpc>
                <a:spcPts val="492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莫怀戚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笔名周平安、章大明。当代作家。中国作家协会会员，重庆作协副主席。1980年开始文学创作。其中篇小说《诗礼人家》曾获“四川文学”奖。著有《莫怀戚中短篇小说选》。1994年获全国庄重文文学奖，散文《散步》被选入中学语文课本教材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作者简介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6" name="文本框 18435"/>
          <p:cNvSpPr txBox="1"/>
          <p:nvPr/>
        </p:nvSpPr>
        <p:spPr>
          <a:xfrm>
            <a:off x="2028508" y="1003935"/>
            <a:ext cx="355092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华文新魏" pitchFamily="2" charset="-122"/>
              </a:rPr>
              <a:t>散步（分歧）</a:t>
            </a:r>
            <a:endParaRPr lang="zh-CN" altLang="en-US" sz="44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8437" name="直接连接符 18436"/>
          <p:cNvSpPr/>
          <p:nvPr/>
        </p:nvSpPr>
        <p:spPr>
          <a:xfrm>
            <a:off x="5641023" y="1387793"/>
            <a:ext cx="1752600" cy="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38" name="文本框 18437"/>
          <p:cNvSpPr txBox="1"/>
          <p:nvPr/>
        </p:nvSpPr>
        <p:spPr>
          <a:xfrm>
            <a:off x="7680325" y="593090"/>
            <a:ext cx="2428240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44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华文新魏" pitchFamily="2" charset="-122"/>
              </a:rPr>
              <a:t>尊老爱幼</a:t>
            </a:r>
            <a:endParaRPr lang="zh-CN" altLang="en-US" sz="44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华文新魏" pitchFamily="2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44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华文新魏" pitchFamily="2" charset="-122"/>
              </a:rPr>
              <a:t>爱是责任</a:t>
            </a:r>
            <a:endParaRPr lang="zh-CN" altLang="en-US" sz="44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8439" name="直接连接符 18438"/>
          <p:cNvSpPr/>
          <p:nvPr/>
        </p:nvSpPr>
        <p:spPr>
          <a:xfrm>
            <a:off x="3481070" y="1893888"/>
            <a:ext cx="0" cy="1008062"/>
          </a:xfrm>
          <a:prstGeom prst="line">
            <a:avLst/>
          </a:prstGeom>
          <a:ln w="34925" cap="flat" cmpd="sng">
            <a:solidFill>
              <a:srgbClr val="00B05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0" name="直接连接符 18439"/>
          <p:cNvSpPr/>
          <p:nvPr/>
        </p:nvSpPr>
        <p:spPr>
          <a:xfrm>
            <a:off x="8894445" y="2038033"/>
            <a:ext cx="0" cy="863600"/>
          </a:xfrm>
          <a:prstGeom prst="line">
            <a:avLst/>
          </a:prstGeom>
          <a:ln w="34925" cap="flat" cmpd="sng">
            <a:solidFill>
              <a:srgbClr val="00B05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1" name="文本框 18440"/>
          <p:cNvSpPr txBox="1"/>
          <p:nvPr/>
        </p:nvSpPr>
        <p:spPr>
          <a:xfrm>
            <a:off x="2423160" y="2901633"/>
            <a:ext cx="23034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华文新魏" pitchFamily="2" charset="-122"/>
              </a:rPr>
              <a:t>小事情</a:t>
            </a:r>
            <a:endParaRPr lang="zh-CN" altLang="en-US" sz="44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8442" name="直接连接符 18441"/>
          <p:cNvSpPr/>
          <p:nvPr/>
        </p:nvSpPr>
        <p:spPr>
          <a:xfrm>
            <a:off x="4440238" y="3308350"/>
            <a:ext cx="3168650" cy="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3" name="文本框 18442"/>
          <p:cNvSpPr txBox="1"/>
          <p:nvPr/>
        </p:nvSpPr>
        <p:spPr>
          <a:xfrm>
            <a:off x="5303838" y="2540000"/>
            <a:ext cx="1719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华文新魏" pitchFamily="2" charset="-122"/>
              </a:rPr>
              <a:t>中   见</a:t>
            </a:r>
            <a:endParaRPr lang="zh-CN" altLang="en-US" sz="4400" dirty="0">
              <a:solidFill>
                <a:srgbClr val="0000FF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7788593" y="2901633"/>
            <a:ext cx="25193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Tx/>
              <a:buSzTx/>
              <a:buFontTx/>
            </a:pPr>
            <a:r>
              <a:rPr lang="zh-CN" altLang="en-US" sz="44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华文新魏" pitchFamily="2" charset="-122"/>
              </a:rPr>
              <a:t>大主题</a:t>
            </a:r>
            <a:endParaRPr lang="zh-CN" altLang="en-US" sz="44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8445" name="文本框 18444"/>
          <p:cNvSpPr txBox="1"/>
          <p:nvPr/>
        </p:nvSpPr>
        <p:spPr>
          <a:xfrm>
            <a:off x="4129088" y="4410075"/>
            <a:ext cx="355092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</a:rPr>
              <a:t>“以小见大”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870" y="22225"/>
            <a:ext cx="131889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板 书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8" grpId="0"/>
      <p:bldP spid="18441" grpId="0"/>
      <p:bldP spid="18443" grpId="0"/>
      <p:bldP spid="18444" grpId="0"/>
      <p:bldP spid="1844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370" y="-883285"/>
            <a:ext cx="12271375" cy="9202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3554"/>
          <p:cNvSpPr txBox="1"/>
          <p:nvPr/>
        </p:nvSpPr>
        <p:spPr>
          <a:xfrm>
            <a:off x="3143250" y="2133600"/>
            <a:ext cx="5832475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0" dirty="0">
                <a:solidFill>
                  <a:srgbClr val="0FECEF"/>
                </a:solidFill>
                <a:uFillTx/>
                <a:latin typeface="Arial" panose="020B0604020202020204" pitchFamily="34" charset="0"/>
                <a:ea typeface="华文行楷" pitchFamily="2" charset="-122"/>
              </a:rPr>
              <a:t>再见</a:t>
            </a:r>
            <a:endParaRPr lang="zh-CN" altLang="en-US" sz="20000" dirty="0">
              <a:solidFill>
                <a:srgbClr val="0FECEF"/>
              </a:solidFill>
              <a:uFillTx/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657985" y="1395413"/>
            <a:ext cx="9404985" cy="48926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0"/>
                <a:cs typeface="+mn-cs"/>
              </a:rPr>
              <a:t>分</a:t>
            </a:r>
            <a:r>
              <a:rPr kumimoji="0" lang="zh-CN" altLang="en-US" sz="4000" b="1" i="0" u="heavy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楷体_GB2312" pitchFamily="49" charset="-122"/>
                <a:cs typeface="+mn-cs"/>
              </a:rPr>
              <a:t>歧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cs typeface="+mn-cs"/>
              </a:rPr>
              <a:t>（ 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0"/>
                <a:cs typeface="+mn-cs"/>
              </a:rPr>
              <a:t>  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cs typeface="+mn-cs"/>
              </a:rPr>
              <a:t>  ）     </a:t>
            </a:r>
            <a:r>
              <a:rPr kumimoji="0" lang="zh-CN" altLang="en-US" sz="4000" b="1" i="0" u="heavy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楷体_GB2312" pitchFamily="49" charset="-122"/>
                <a:cs typeface="+mn-cs"/>
              </a:rPr>
              <a:t>拆散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cs typeface="+mn-cs"/>
              </a:rPr>
              <a:t>（        ）</a:t>
            </a:r>
            <a:endParaRPr kumimoji="0" lang="zh-CN" altLang="en-US" sz="4000" b="1" i="0" u="none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l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heavy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楷体_GB2312" pitchFamily="49" charset="-122"/>
                <a:cs typeface="+mn-cs"/>
              </a:rPr>
              <a:t>霎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cs typeface="+mn-cs"/>
              </a:rPr>
              <a:t>时</a:t>
            </a:r>
            <a:r>
              <a:rPr lang="zh-CN" altLang="en-US" sz="4000" b="1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sym typeface="+mn-ea"/>
              </a:rPr>
              <a:t>（     ）     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cs typeface="+mn-cs"/>
              </a:rPr>
              <a:t>水波</a:t>
            </a:r>
            <a:r>
              <a:rPr kumimoji="0" lang="zh-CN" altLang="en-US" sz="4000" b="1" i="0" u="heavy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楷体_GB2312" pitchFamily="49" charset="-122"/>
                <a:cs typeface="+mn-cs"/>
              </a:rPr>
              <a:t>粼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cs typeface="+mn-cs"/>
              </a:rPr>
              <a:t>粼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cs typeface="+mn-cs"/>
              </a:rPr>
              <a:t>（     ）</a:t>
            </a:r>
            <a:endParaRPr kumimoji="0" lang="zh-CN" altLang="en-US" sz="4000" b="1" i="0" u="none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l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heavy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楷体_GB2312" pitchFamily="49" charset="-122"/>
                <a:cs typeface="+mn-cs"/>
              </a:rPr>
              <a:t>嫩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cs typeface="+mn-cs"/>
              </a:rPr>
              <a:t>芽</a:t>
            </a:r>
            <a:r>
              <a:rPr lang="zh-CN" altLang="en-US" sz="4000" b="1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sym typeface="+mn-ea"/>
              </a:rPr>
              <a:t>（     ）     </a:t>
            </a:r>
            <a:r>
              <a:rPr kumimoji="0" lang="zh-CN" altLang="en-US" sz="4000" b="1" i="0" u="heavy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楷体_GB2312" pitchFamily="49" charset="-122"/>
                <a:cs typeface="+mn-cs"/>
              </a:rPr>
              <a:t>熬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cs typeface="+mn-cs"/>
              </a:rPr>
              <a:t>过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cs typeface="+mn-cs"/>
              </a:rPr>
              <a:t> </a:t>
            </a:r>
            <a:r>
              <a:rPr lang="zh-CN" altLang="en-US" sz="4000" b="1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sym typeface="+mn-ea"/>
              </a:rPr>
              <a:t>（     ）</a:t>
            </a:r>
            <a:endParaRPr kumimoji="0" lang="zh-CN" altLang="en-US" sz="4000" b="1" i="0" u="none" baseline="0" noProof="0" dirty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cs typeface="+mn-cs"/>
            </a:endParaRPr>
          </a:p>
          <a:p>
            <a:pPr marL="0" marR="0" lvl="0" indent="0" algn="l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baseline="0" noProof="0" dirty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cs typeface="+mn-cs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431540" y="1838960"/>
            <a:ext cx="84709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细黑" charset="0"/>
                <a:ea typeface="华文细黑" pitchFamily="2" charset="-122"/>
                <a:cs typeface="+mn-cs"/>
              </a:rPr>
              <a:t> </a:t>
            </a:r>
            <a:r>
              <a:rPr kumimoji="0" lang="zh-CN" altLang="en-US" sz="4000" b="1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0"/>
                <a:cs typeface="+mn-cs"/>
              </a:rPr>
              <a:t>qí</a:t>
            </a:r>
            <a:endParaRPr kumimoji="0" lang="zh-CN" altLang="en-US" sz="4000" b="1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charset="0"/>
              <a:cs typeface="+mn-cs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7802880" y="1838960"/>
            <a:ext cx="3363595" cy="70675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0"/>
                <a:cs typeface="+mn-cs"/>
              </a:rPr>
              <a:t>c</a:t>
            </a:r>
            <a:r>
              <a:rPr kumimoji="0" lang="zh-CN" altLang="en-US" sz="40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0"/>
                <a:cs typeface="+mn-cs"/>
              </a:rPr>
              <a:t>hāi sàn</a:t>
            </a:r>
            <a:endParaRPr kumimoji="0" lang="en-US" altLang="zh-CN" sz="3600" b="1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3453765" y="3054985"/>
            <a:ext cx="998855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zh-CN" altLang="en-US" sz="4000" b="1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0"/>
                <a:sym typeface="+mn-ea"/>
              </a:rPr>
              <a:t>shà</a:t>
            </a:r>
            <a:endParaRPr lang="zh-CN" altLang="en-US" sz="4000" b="1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charset="0"/>
              <a:sym typeface="+mn-ea"/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9050655" y="3075305"/>
            <a:ext cx="1295400" cy="70675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0"/>
                <a:cs typeface="+mn-cs"/>
              </a:rPr>
              <a:t>lín</a:t>
            </a:r>
            <a:endParaRPr kumimoji="0" lang="en-US" altLang="zh-CN" sz="3600" b="1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3531553" y="4329748"/>
            <a:ext cx="1490663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0"/>
                <a:cs typeface="+mn-cs"/>
              </a:rPr>
              <a:t>nèn</a:t>
            </a:r>
            <a:endParaRPr kumimoji="0" lang="zh-CN" altLang="en-US" sz="40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charset="0"/>
              <a:cs typeface="+mn-cs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8487728" y="4272915"/>
            <a:ext cx="1031875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0"/>
                <a:cs typeface="+mn-cs"/>
              </a:rPr>
              <a:t>áo</a:t>
            </a:r>
            <a:endParaRPr kumimoji="0" lang="zh-CN" altLang="en-US" sz="40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charset="0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5305" y="54038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00B050"/>
                </a:solidFill>
                <a:uFillTx/>
                <a:ea typeface="微软雅黑" panose="020B0503020204020204" charset="-122"/>
              </a:rPr>
              <a:t>字音字形</a:t>
            </a:r>
            <a:endParaRPr lang="zh-CN" altLang="en-US" sz="4000" b="1">
              <a:solidFill>
                <a:srgbClr val="00B050"/>
              </a:solidFill>
              <a:uFillTx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  <p:bldP spid="22534" grpId="0" bldLvl="0" animBg="1"/>
      <p:bldP spid="22535" grpId="0" bldLvl="0" animBg="1"/>
      <p:bldP spid="22536" grpId="0" bldLvl="0" animBg="1"/>
      <p:bldP spid="22537" grpId="0" bldLvl="0" animBg="1"/>
      <p:bldP spid="225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1630045" y="1247140"/>
            <a:ext cx="2590800" cy="5105400"/>
          </a:xfrm>
        </p:spPr>
        <p:txBody>
          <a:bodyPr/>
          <a:p>
            <a:pPr marL="0" indent="0">
              <a:lnSpc>
                <a:spcPts val="75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分歧：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>
              <a:lnSpc>
                <a:spcPts val="75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委屈：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水波粼粼：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各得其所：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信服：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熬：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2938780" y="1624965"/>
            <a:ext cx="82588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（思想、意思、记载等等）不一致，有差别；</a:t>
            </a:r>
            <a:endParaRPr lang="zh-CN" altLang="en-US" sz="3200" b="1" dirty="0">
              <a:solidFill>
                <a:srgbClr val="F70F3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3112770" y="2265045"/>
            <a:ext cx="85979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受到不应有的指责或待遇，心里难过，这里是指使儿子受到委屈的意思；</a:t>
            </a:r>
            <a:endParaRPr lang="zh-CN" altLang="en-US" sz="3200" b="1" dirty="0">
              <a:solidFill>
                <a:srgbClr val="F70F3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3886200" y="3437890"/>
            <a:ext cx="4419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形容水波十分明净；</a:t>
            </a:r>
            <a:endParaRPr lang="zh-CN" altLang="en-US" sz="3200" b="1" dirty="0">
              <a:solidFill>
                <a:srgbClr val="F70F3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3886200" y="4253230"/>
            <a:ext cx="7051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每一个人或者事物都得到合适的安排；</a:t>
            </a:r>
            <a:endParaRPr lang="zh-CN" altLang="en-US" sz="3200" b="1" dirty="0">
              <a:solidFill>
                <a:srgbClr val="F70F3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176" name="Text Box 6"/>
          <p:cNvSpPr txBox="1"/>
          <p:nvPr/>
        </p:nvSpPr>
        <p:spPr>
          <a:xfrm>
            <a:off x="3075305" y="5085080"/>
            <a:ext cx="43926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70F30"/>
                </a:solidFill>
                <a:uFillTx/>
                <a:ea typeface="黑体" panose="02010609060101010101" pitchFamily="2" charset="-122"/>
              </a:rPr>
              <a:t>相信并佩服。</a:t>
            </a:r>
            <a:endParaRPr lang="zh-CN" altLang="en-US" sz="3200" b="1" dirty="0">
              <a:solidFill>
                <a:srgbClr val="FF0000"/>
              </a:solidFill>
              <a:uFillTx/>
              <a:latin typeface="Calibri" panose="020F0502020204030204" pitchFamily="34" charset="0"/>
            </a:endParaRPr>
          </a:p>
        </p:txBody>
      </p:sp>
      <p:sp>
        <p:nvSpPr>
          <p:cNvPr id="7177" name="Text Box 8"/>
          <p:cNvSpPr txBox="1"/>
          <p:nvPr/>
        </p:nvSpPr>
        <p:spPr>
          <a:xfrm>
            <a:off x="2642235" y="5917565"/>
            <a:ext cx="88525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70F30"/>
                </a:solidFill>
                <a:uFillTx/>
                <a:ea typeface="黑体" panose="02010609060101010101" pitchFamily="2" charset="-122"/>
              </a:rPr>
              <a:t>忍受，艰苦支持。文中指母亲又挺过了一个冬天。</a:t>
            </a:r>
            <a:endParaRPr lang="zh-CN" altLang="en-US" sz="3200" b="1" dirty="0">
              <a:solidFill>
                <a:srgbClr val="F70F3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5305" y="54038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00B050"/>
                </a:solidFill>
                <a:uFillTx/>
                <a:ea typeface="微软雅黑" panose="020B0503020204020204" charset="-122"/>
              </a:rPr>
              <a:t>词语释义</a:t>
            </a:r>
            <a:endParaRPr lang="zh-CN" altLang="en-US" sz="4000" b="1">
              <a:solidFill>
                <a:srgbClr val="00B050"/>
              </a:solidFill>
              <a:uFillTx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Text Box 3"/>
          <p:cNvSpPr txBox="1"/>
          <p:nvPr/>
        </p:nvSpPr>
        <p:spPr>
          <a:xfrm>
            <a:off x="1798320" y="1268730"/>
            <a:ext cx="38792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、散步的人有：</a:t>
            </a:r>
            <a:r>
              <a:rPr lang="zh-CN" altLang="en-US" sz="3600" b="1" u="sng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　　　    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　　　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5676900" y="1299845"/>
            <a:ext cx="50050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母亲、我、妻子、儿子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5943600" y="2209800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田野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5973763" y="3136900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初春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9" name="Text Box 7"/>
          <p:cNvSpPr txBox="1"/>
          <p:nvPr/>
        </p:nvSpPr>
        <p:spPr>
          <a:xfrm>
            <a:off x="8002905" y="4237355"/>
            <a:ext cx="11106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分歧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83" name="Text Box 11"/>
          <p:cNvSpPr txBox="1"/>
          <p:nvPr/>
        </p:nvSpPr>
        <p:spPr>
          <a:xfrm>
            <a:off x="4340225" y="5644515"/>
            <a:ext cx="66243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解决了分歧后，一家人在田野里温馨地散步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84" name="Rectangle 12"/>
          <p:cNvSpPr/>
          <p:nvPr/>
        </p:nvSpPr>
        <p:spPr>
          <a:xfrm>
            <a:off x="1828800" y="5558790"/>
            <a:ext cx="230060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E、结局：</a:t>
            </a:r>
            <a:endParaRPr lang="zh-CN" altLang="en-US" dirty="0">
              <a:latin typeface="Verdana" panose="020B0604030504040204" pitchFamily="34" charset="0"/>
              <a:ea typeface="幼圆" pitchFamily="1" charset="-122"/>
            </a:endParaRPr>
          </a:p>
        </p:txBody>
      </p:sp>
      <p:sp>
        <p:nvSpPr>
          <p:cNvPr id="3085" name="Text Box 13"/>
          <p:cNvSpPr txBox="1"/>
          <p:nvPr/>
        </p:nvSpPr>
        <p:spPr>
          <a:xfrm>
            <a:off x="1798320" y="2209800"/>
            <a:ext cx="4145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B、散步的地点是：</a:t>
            </a:r>
            <a:endParaRPr lang="zh-CN" altLang="en-US" sz="3600" u="sng" dirty="0">
              <a:solidFill>
                <a:srgbClr val="0000FF"/>
              </a:solidFill>
              <a:latin typeface="Times New Roman" panose="02020603050405020304" pitchFamily="18" charset="0"/>
              <a:ea typeface="幼圆" pitchFamily="1" charset="-122"/>
            </a:endParaRPr>
          </a:p>
        </p:txBody>
      </p:sp>
      <p:sp>
        <p:nvSpPr>
          <p:cNvPr id="3086" name="Text Box 14"/>
          <p:cNvSpPr txBox="1"/>
          <p:nvPr/>
        </p:nvSpPr>
        <p:spPr>
          <a:xfrm>
            <a:off x="1828800" y="3137853"/>
            <a:ext cx="414528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C、散步的季节是：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en-US" altLang="zh-CN" dirty="0">
              <a:latin typeface="Verdana" panose="020B0604030504040204" pitchFamily="34" charset="0"/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828800" y="4237355"/>
            <a:ext cx="604139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l" defTabSz="914400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 kern="1200" cap="none" spc="0" normalizeH="0" baseline="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D、散步的过程中发生了：</a:t>
            </a:r>
            <a:endParaRPr lang="zh-CN" altLang="en-US" sz="3600" b="1" kern="1200" cap="none" spc="0" normalizeH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R="0" algn="l" defTabSz="9144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3600" b="1" kern="1200" cap="none" spc="0" normalizeH="0" baseline="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（用原文中的一个词来回答）</a:t>
            </a:r>
            <a:r>
              <a:rPr kumimoji="0" lang="zh-CN" altLang="en-US" sz="3600" b="1" kern="1200" cap="none" spc="0" normalizeH="0" baseline="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                     </a:t>
            </a:r>
            <a:endParaRPr kumimoji="0" lang="en-US" altLang="zh-CN" kern="1200" cap="none" spc="0" normalizeH="0" baseline="0" noProof="0" dirty="0"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3" name="图片 12292" descr="小男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25" y="4731703"/>
            <a:ext cx="1755775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015740" y="11620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快速抢答 </a:t>
            </a:r>
            <a:endParaRPr lang="zh-CN" altLang="en-US" sz="4000" b="1" noProof="0" smtClean="0">
              <a:ln>
                <a:noFill/>
              </a:ln>
              <a:solidFill>
                <a:srgbClr val="00B05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  <p:bldP spid="3077" grpId="0"/>
      <p:bldP spid="3078" grpId="0"/>
      <p:bldP spid="3079" grpId="0"/>
      <p:bldP spid="3083" grpId="0"/>
      <p:bldP spid="3084" grpId="0"/>
      <p:bldP spid="3085" grpId="0"/>
      <p:bldP spid="3086" grpId="0"/>
      <p:bldP spid="30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3276600" y="304800"/>
            <a:ext cx="45720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lang="zh-CN" altLang="zh-CN" sz="8000" dirty="0">
              <a:solidFill>
                <a:srgbClr val="80008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147" name="Rectangle 6"/>
          <p:cNvSpPr/>
          <p:nvPr/>
        </p:nvSpPr>
        <p:spPr>
          <a:xfrm>
            <a:off x="1859915" y="1049020"/>
            <a:ext cx="8749665" cy="12604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algn="l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速读课文，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回答：这篇文章记叙了一件什么样的事情？</a:t>
            </a:r>
            <a:r>
              <a:rPr lang="zh-CN" altLang="en-US" sz="40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endParaRPr lang="zh-CN" altLang="en-US" sz="40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129" name="Text Box 9"/>
          <p:cNvSpPr txBox="1"/>
          <p:nvPr/>
        </p:nvSpPr>
        <p:spPr>
          <a:xfrm>
            <a:off x="1767205" y="2567940"/>
            <a:ext cx="878205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一家祖孙三代四口人在南方初春的田野散步，路上发生了走大路还是走小路的分歧，最后他们用亲情和爱解决了分歧。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9"/>
          <p:cNvSpPr txBox="1"/>
          <p:nvPr/>
        </p:nvSpPr>
        <p:spPr>
          <a:xfrm>
            <a:off x="2503488" y="5544185"/>
            <a:ext cx="82915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（技巧：人物事件结果）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整体把握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文本框 27650"/>
          <p:cNvSpPr txBox="1"/>
          <p:nvPr/>
        </p:nvSpPr>
        <p:spPr>
          <a:xfrm>
            <a:off x="1945640" y="650875"/>
            <a:ext cx="83000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在文中找出体现“我”孝顺的两处细节描写，并分别用不超过十个字概括？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4770" y="1849755"/>
            <a:ext cx="80022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劝母亲多散步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。    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顺从母亲走大路。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12292" name="图片 12291" descr="老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7135" y="2359025"/>
            <a:ext cx="2195513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 descr="小男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" y="4868863"/>
            <a:ext cx="1755775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94865" y="3211195"/>
            <a:ext cx="81953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l">
              <a:buClr>
                <a:srgbClr val="0000FF"/>
              </a:buClr>
              <a:buSzTx/>
              <a:buFont typeface="Wingdings" panose="05000000000000000000" charset="0"/>
              <a:buChar char=""/>
            </a:pPr>
            <a:r>
              <a:rPr 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散步是件小事，作者却把它写得一波三折，请找出这些波折。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60905" y="4465955"/>
            <a:ext cx="85121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波折一：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母亲本不愿出去——信服地点头。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波折二：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走大路还是走小路发生分歧——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     我决定走大路。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波折三：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母亲顺从孙子走小路。</a:t>
            </a:r>
            <a:r>
              <a:rPr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 </a:t>
            </a:r>
            <a:endParaRPr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文本框 27650"/>
          <p:cNvSpPr txBox="1"/>
          <p:nvPr/>
        </p:nvSpPr>
        <p:spPr>
          <a:xfrm>
            <a:off x="2028825" y="811530"/>
            <a:ext cx="77241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你能具体地说说散步的时候发生了怎样的分歧吗？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11780" y="1980565"/>
            <a:ext cx="8002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母亲要走大路，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儿子要走小路。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12292" name="图片 12291" descr="老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7135" y="2359025"/>
            <a:ext cx="2195513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 descr="小男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" y="4868863"/>
            <a:ext cx="1755775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28825" y="2888615"/>
            <a:ext cx="7724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母亲为什么要走大路？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89760" y="3538220"/>
            <a:ext cx="80022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大路平顺，便于老人行走，况且母亲身体不好。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28825" y="5140325"/>
            <a:ext cx="7724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l">
              <a:buClr>
                <a:srgbClr val="0000FF"/>
              </a:buClr>
              <a:buSzTx/>
              <a:buFont typeface="Wingdings" panose="05000000000000000000" charset="0"/>
              <a:buChar char=""/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儿子为什么要走小路？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89760" y="5803265"/>
            <a:ext cx="89896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>
                <a:srgbClr val="0000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小路有意思。那里有菜花、桑树、鱼塘。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人际关系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微软雅黑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3518</Words>
  <Application>WPS 演示</Application>
  <PresentationFormat>在屏幕上显示</PresentationFormat>
  <Paragraphs>345</Paragraphs>
  <Slides>31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微软雅黑</vt:lpstr>
      <vt:lpstr>黑体</vt:lpstr>
      <vt:lpstr>华文行楷</vt:lpstr>
      <vt:lpstr>楷体_GB2312</vt:lpstr>
      <vt:lpstr>新宋体</vt:lpstr>
      <vt:lpstr>楷体_GB2312</vt:lpstr>
      <vt:lpstr>华文细黑</vt:lpstr>
      <vt:lpstr>华文细黑</vt:lpstr>
      <vt:lpstr>Calibri</vt:lpstr>
      <vt:lpstr>Verdana</vt:lpstr>
      <vt:lpstr>幼圆</vt:lpstr>
      <vt:lpstr>华文行楷</vt:lpstr>
      <vt:lpstr>Wingdings</vt:lpstr>
      <vt:lpstr>方正姚体</vt:lpstr>
      <vt:lpstr>Tahoma</vt:lpstr>
      <vt:lpstr>Arial Unicode MS</vt:lpstr>
      <vt:lpstr>华文新魏</vt:lpstr>
      <vt:lpstr>隶书</vt:lpstr>
      <vt:lpstr>默认设计模板</vt:lpstr>
      <vt:lpstr>默认设计模板_3</vt:lpstr>
      <vt:lpstr>人际关系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75</cp:revision>
  <dcterms:created xsi:type="dcterms:W3CDTF">2007-12-06T00:44:00Z</dcterms:created>
  <dcterms:modified xsi:type="dcterms:W3CDTF">2019-09-12T15:06:55Z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