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69" r:id="rId3"/>
    <p:sldId id="736" r:id="rId4"/>
    <p:sldId id="694" r:id="rId5"/>
    <p:sldId id="498" r:id="rId6"/>
    <p:sldId id="671" r:id="rId7"/>
    <p:sldId id="718" r:id="rId8"/>
    <p:sldId id="537" r:id="rId9"/>
    <p:sldId id="720" r:id="rId10"/>
    <p:sldId id="721" r:id="rId11"/>
    <p:sldId id="722" r:id="rId12"/>
    <p:sldId id="758" r:id="rId13"/>
    <p:sldId id="723" r:id="rId14"/>
    <p:sldId id="724" r:id="rId15"/>
    <p:sldId id="725" r:id="rId16"/>
    <p:sldId id="726" r:id="rId17"/>
    <p:sldId id="727" r:id="rId18"/>
    <p:sldId id="729" r:id="rId19"/>
    <p:sldId id="730" r:id="rId20"/>
    <p:sldId id="731" r:id="rId21"/>
    <p:sldId id="732" r:id="rId22"/>
    <p:sldId id="733" r:id="rId23"/>
    <p:sldId id="734" r:id="rId24"/>
    <p:sldId id="735" r:id="rId25"/>
    <p:sldId id="737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FFFFFF"/>
    <a:srgbClr val="FFF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296"/>
        <p:guide pos="29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177E856-5586-471F-974E-94A8DEE391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
第二级
第三级
第四级
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DAA987B7-7006-44B9-B947-B6F10EBABA6A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ACF948-92F4-4938-A1B5-C893E03D3D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352C1-3500-4D66-A910-239A7B6D44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DA395-E9CB-443E-9935-A56B557FC2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CDFB97-A141-4EED-BE38-A998BD2A26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D256E-AFEE-4EF5-83DC-C0C47D6CC2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026ADE-230E-4FDC-A69E-110E8E2E99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FC47CE-0595-44F9-81CD-AC35A293E6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D6D93A-2871-4ED3-8300-12C6F442D5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5E89D-8740-4D08-AF44-404213A227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EF9180-223A-4B0B-A91F-0286BF219C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D8B31-F518-4875-A4A0-7A03EC2021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F98AE-CB1F-4171-8B93-9D0FC95EAA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96006-EFEB-4E63-A2F7-29729E9E3A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7A277F-7E81-4B88-81D9-92D602B127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BAD07ECF-86F7-4262-85C0-D777A8C2D8E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wmf"/><Relationship Id="rId1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AutoShape 7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flowChartProcess">
            <a:avLst/>
          </a:prstGeom>
          <a:solidFill>
            <a:srgbClr val="008080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 sz="1800"/>
          </a:p>
        </p:txBody>
      </p:sp>
      <p:sp>
        <p:nvSpPr>
          <p:cNvPr id="4101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2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03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4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5" name="MH_SubTitle_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06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7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8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9" name="MH_SubTitle_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10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1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2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13" name="MH_SubTitle_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当堂检测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14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15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4116" name="MH_Other_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17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18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19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4120" name="MH_Other_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21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22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4123" name="MH_Other_1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4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5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7" name="文本框 4130"/>
          <p:cNvSpPr txBox="1">
            <a:spLocks noChangeArrowheads="1"/>
          </p:cNvSpPr>
          <p:nvPr/>
        </p:nvSpPr>
        <p:spPr bwMode="auto">
          <a:xfrm>
            <a:off x="536575" y="2638425"/>
            <a:ext cx="7812088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sz="6000"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en-US" altLang="zh-CN" sz="6000" b="1">
                <a:latin typeface="Times New Roman" panose="02020603050405020304" pitchFamily="18" charset="0"/>
                <a:ea typeface="隶书" panose="02010509060101010101" pitchFamily="49" charset="-122"/>
              </a:rPr>
              <a:t>2  </a:t>
            </a:r>
            <a:r>
              <a:rPr lang="zh-CN" altLang="en-US" sz="6000">
                <a:latin typeface="Times New Roman" panose="02020603050405020304" pitchFamily="18" charset="0"/>
                <a:ea typeface="隶书" panose="02010509060101010101" pitchFamily="49" charset="-122"/>
              </a:rPr>
              <a:t>济南的冬天</a:t>
            </a:r>
            <a:endParaRPr lang="zh-CN" altLang="en-US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2289" descr="userid223409time2011021416212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65325" y="2349500"/>
            <a:ext cx="5700713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12290"/>
          <p:cNvSpPr txBox="1">
            <a:spLocks noChangeArrowheads="1"/>
          </p:cNvSpPr>
          <p:nvPr/>
        </p:nvSpPr>
        <p:spPr bwMode="auto">
          <a:xfrm>
            <a:off x="395288" y="981075"/>
            <a:ext cx="85312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3.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课文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主要写了济南冬天的哪些景物?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2600325" y="1635125"/>
            <a:ext cx="3505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</a:rPr>
              <a:t>山景、水色</a:t>
            </a:r>
            <a:endParaRPr lang="zh-CN" altLang="en-US" sz="2800" b="1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sp>
        <p:nvSpPr>
          <p:cNvPr id="1331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2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pic>
        <p:nvPicPr>
          <p:cNvPr id="14340" name="图片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2"/>
          <p:cNvSpPr txBox="1">
            <a:spLocks noChangeArrowheads="1"/>
          </p:cNvSpPr>
          <p:nvPr/>
        </p:nvSpPr>
        <p:spPr bwMode="auto"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zh-CN" altLang="en-US" sz="3600" b="1">
                <a:solidFill>
                  <a:srgbClr val="196666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精读课文    细节探究</a:t>
            </a:r>
            <a:endParaRPr lang="zh-CN" altLang="en-US" sz="3600" b="1">
              <a:solidFill>
                <a:srgbClr val="196666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15362" descr="课文情景图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7813" y="549275"/>
            <a:ext cx="630555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文本框 15363"/>
          <p:cNvSpPr txBox="1">
            <a:spLocks noChangeArrowheads="1"/>
          </p:cNvSpPr>
          <p:nvPr/>
        </p:nvSpPr>
        <p:spPr bwMode="auto">
          <a:xfrm>
            <a:off x="533400" y="2057400"/>
            <a:ext cx="409575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小山：围  保暖  小摇篮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文本框 15364"/>
          <p:cNvSpPr txBox="1">
            <a:spLocks noChangeArrowheads="1"/>
          </p:cNvSpPr>
          <p:nvPr/>
        </p:nvSpPr>
        <p:spPr bwMode="auto">
          <a:xfrm>
            <a:off x="5045075" y="2420938"/>
            <a:ext cx="3343275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可爱 、充满温情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6" name="矩形 15365"/>
          <p:cNvSpPr>
            <a:spLocks noChangeArrowheads="1" noChangeShapeType="1" noTextEdit="1"/>
          </p:cNvSpPr>
          <p:nvPr/>
        </p:nvSpPr>
        <p:spPr bwMode="auto">
          <a:xfrm>
            <a:off x="381000" y="668338"/>
            <a:ext cx="3505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noFill/>
                  <a:rou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阳光朗照下的山</a:t>
            </a:r>
            <a:endParaRPr lang="zh-CN" altLang="en-US" sz="3600" b="1">
              <a:ln w="9525">
                <a:noFill/>
                <a:rou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7" name="图片 15366" descr="未命名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3500438"/>
            <a:ext cx="6305550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矩形 15367"/>
          <p:cNvSpPr>
            <a:spLocks noChangeArrowheads="1" noChangeShapeType="1" noTextEdit="1"/>
          </p:cNvSpPr>
          <p:nvPr/>
        </p:nvSpPr>
        <p:spPr bwMode="auto">
          <a:xfrm>
            <a:off x="381000" y="3657600"/>
            <a:ext cx="20574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城外远山</a:t>
            </a:r>
            <a:endParaRPr lang="zh-CN" altLang="en-US" sz="3600" b="1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9" name="文本框 15368"/>
          <p:cNvSpPr txBox="1">
            <a:spLocks noChangeArrowheads="1"/>
          </p:cNvSpPr>
          <p:nvPr/>
        </p:nvSpPr>
        <p:spPr bwMode="auto">
          <a:xfrm>
            <a:off x="539750" y="5229225"/>
            <a:ext cx="33845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卧 （小水墨画） 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70" name="文本框 15369"/>
          <p:cNvSpPr txBox="1">
            <a:spLocks noChangeArrowheads="1"/>
          </p:cNvSpPr>
          <p:nvPr/>
        </p:nvSpPr>
        <p:spPr bwMode="auto">
          <a:xfrm>
            <a:off x="5867400" y="5229225"/>
            <a:ext cx="20129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素淡雅致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36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 build="allAtOnce"/>
      <p:bldP spid="15365" grpId="0" animBg="1" build="allAtOnce"/>
      <p:bldP spid="15366" grpId="0" animBg="1"/>
      <p:bldP spid="15368" grpId="0" animBg="1"/>
      <p:bldP spid="15369" grpId="0"/>
      <p:bldP spid="153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6386" descr="未标题-1 复制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9250" y="1174750"/>
            <a:ext cx="3198813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图片 16387" descr="aso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4013" y="4064000"/>
            <a:ext cx="609441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矩形 16388"/>
          <p:cNvSpPr>
            <a:spLocks noChangeArrowheads="1" noChangeShapeType="1" noTextEdit="1"/>
          </p:cNvSpPr>
          <p:nvPr/>
        </p:nvSpPr>
        <p:spPr bwMode="auto">
          <a:xfrm>
            <a:off x="533400" y="579438"/>
            <a:ext cx="3733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薄雪覆盖下的山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6390" name="图片 16389" descr="图片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8900" y="1174750"/>
            <a:ext cx="2898775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7649" descr="未命名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9275" y="860425"/>
            <a:ext cx="3206750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图片 27650" descr="未命名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981075"/>
            <a:ext cx="3103563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27651" descr="未命名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025" y="3714750"/>
            <a:ext cx="3208338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27652" descr="未命名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6975" y="3787775"/>
            <a:ext cx="3103563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文本框 27653"/>
          <p:cNvSpPr txBox="1">
            <a:spLocks noChangeArrowheads="1"/>
          </p:cNvSpPr>
          <p:nvPr/>
        </p:nvSpPr>
        <p:spPr bwMode="auto">
          <a:xfrm>
            <a:off x="323850" y="476250"/>
            <a:ext cx="914400" cy="5191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山上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4" name="文本框 27654"/>
          <p:cNvSpPr txBox="1">
            <a:spLocks noChangeArrowheads="1"/>
          </p:cNvSpPr>
          <p:nvPr/>
        </p:nvSpPr>
        <p:spPr bwMode="auto">
          <a:xfrm>
            <a:off x="4932363" y="487363"/>
            <a:ext cx="990600" cy="51911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山尖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5" name="文本框 27655"/>
          <p:cNvSpPr txBox="1">
            <a:spLocks noChangeArrowheads="1"/>
          </p:cNvSpPr>
          <p:nvPr/>
        </p:nvSpPr>
        <p:spPr bwMode="auto">
          <a:xfrm>
            <a:off x="349250" y="3213100"/>
            <a:ext cx="914400" cy="5191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山坡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6" name="文本框 27656"/>
          <p:cNvSpPr txBox="1">
            <a:spLocks noChangeArrowheads="1"/>
          </p:cNvSpPr>
          <p:nvPr/>
        </p:nvSpPr>
        <p:spPr bwMode="auto">
          <a:xfrm>
            <a:off x="4876800" y="3284538"/>
            <a:ext cx="990600" cy="51911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山腰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7" name="文本框 27657"/>
          <p:cNvSpPr txBox="1">
            <a:spLocks noChangeArrowheads="1"/>
          </p:cNvSpPr>
          <p:nvPr/>
        </p:nvSpPr>
        <p:spPr bwMode="auto">
          <a:xfrm>
            <a:off x="684213" y="892175"/>
            <a:ext cx="37401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—</a:t>
            </a:r>
            <a:r>
              <a:rPr lang="zh-CN" altLang="en-US" sz="2800" b="1">
                <a:latin typeface="宋体" panose="02010600030101010101" pitchFamily="2" charset="-122"/>
              </a:rPr>
              <a:t>顶白花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（像看护妇）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7418" name="文本框 27658"/>
          <p:cNvSpPr txBox="1">
            <a:spLocks noChangeArrowheads="1"/>
          </p:cNvSpPr>
          <p:nvPr/>
        </p:nvSpPr>
        <p:spPr bwMode="auto">
          <a:xfrm>
            <a:off x="5795963" y="476250"/>
            <a:ext cx="26733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—</a:t>
            </a:r>
            <a:r>
              <a:rPr lang="zh-CN" altLang="en-US" sz="2800" b="1">
                <a:latin typeface="宋体" panose="02010600030101010101" pitchFamily="2" charset="-122"/>
              </a:rPr>
              <a:t>全白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（镶银）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7419" name="文本框 27659"/>
          <p:cNvSpPr txBox="1">
            <a:spLocks noChangeArrowheads="1"/>
          </p:cNvSpPr>
          <p:nvPr/>
        </p:nvSpPr>
        <p:spPr bwMode="auto">
          <a:xfrm>
            <a:off x="468313" y="3716338"/>
            <a:ext cx="37401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—</a:t>
            </a:r>
            <a:r>
              <a:rPr lang="zh-CN" altLang="en-US" sz="2800" b="1">
                <a:latin typeface="宋体" panose="02010600030101010101" pitchFamily="2" charset="-122"/>
              </a:rPr>
              <a:t>白雪黄草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（穿花衣）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20" name="文本框 27660"/>
          <p:cNvSpPr txBox="1">
            <a:spLocks noChangeArrowheads="1"/>
          </p:cNvSpPr>
          <p:nvPr/>
        </p:nvSpPr>
        <p:spPr bwMode="auto">
          <a:xfrm>
            <a:off x="6208713" y="4402138"/>
            <a:ext cx="3095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b="1" u="sng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7421" name="文本框 27661"/>
          <p:cNvSpPr txBox="1">
            <a:spLocks noChangeArrowheads="1"/>
          </p:cNvSpPr>
          <p:nvPr/>
        </p:nvSpPr>
        <p:spPr bwMode="auto">
          <a:xfrm>
            <a:off x="5422900" y="3646488"/>
            <a:ext cx="37401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—</a:t>
            </a:r>
            <a:r>
              <a:rPr lang="zh-CN" altLang="en-US" sz="2800" b="1">
                <a:latin typeface="宋体" panose="02010600030101010101" pitchFamily="2" charset="-122"/>
              </a:rPr>
              <a:t>薄雪露粉色（害羞）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742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8673" descr="未命名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68425" y="727075"/>
            <a:ext cx="6661150" cy="494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文本框 28674"/>
          <p:cNvSpPr txBox="1">
            <a:spLocks noChangeArrowheads="1"/>
          </p:cNvSpPr>
          <p:nvPr/>
        </p:nvSpPr>
        <p:spPr bwMode="auto">
          <a:xfrm>
            <a:off x="1514475" y="969963"/>
            <a:ext cx="16065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66FF"/>
                </a:solidFill>
                <a:latin typeface="宋体" panose="02010600030101010101" pitchFamily="2" charset="-122"/>
              </a:rPr>
              <a:t>城外远山</a:t>
            </a:r>
            <a:endParaRPr lang="zh-CN" altLang="en-US" sz="2800" b="1">
              <a:solidFill>
                <a:srgbClr val="3366FF"/>
              </a:solidFill>
              <a:latin typeface="宋体" panose="02010600030101010101" pitchFamily="2" charset="-122"/>
            </a:endParaRPr>
          </a:p>
        </p:txBody>
      </p:sp>
      <p:sp>
        <p:nvSpPr>
          <p:cNvPr id="28676" name="文本框 28675"/>
          <p:cNvSpPr txBox="1">
            <a:spLocks noChangeArrowheads="1"/>
          </p:cNvSpPr>
          <p:nvPr/>
        </p:nvSpPr>
        <p:spPr bwMode="auto">
          <a:xfrm>
            <a:off x="6280150" y="990600"/>
            <a:ext cx="16065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66FF"/>
                </a:solidFill>
                <a:latin typeface="宋体" panose="02010600030101010101" pitchFamily="2" charset="-122"/>
              </a:rPr>
              <a:t>素淡雅致</a:t>
            </a:r>
            <a:endParaRPr lang="zh-CN" altLang="en-US" sz="2800" b="1">
              <a:solidFill>
                <a:srgbClr val="3366FF"/>
              </a:solidFill>
              <a:latin typeface="宋体" panose="0201060003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1492250" y="3781425"/>
            <a:ext cx="6346825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城内－－城外（卧　村庄、雪　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小水墨画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）</a:t>
            </a:r>
            <a:endParaRPr lang="zh-CN" altLang="en-US" sz="2800" b="1" noProof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狭窄　　宽敞</a:t>
            </a:r>
            <a:endParaRPr lang="zh-CN" altLang="en-US" sz="2800" b="1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3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9473" descr="ee4d65036af04148bd914420407cca6a_th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2000" y="1136650"/>
            <a:ext cx="7620000" cy="458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矩形 18434"/>
          <p:cNvSpPr>
            <a:spLocks noChangeArrowheads="1"/>
          </p:cNvSpPr>
          <p:nvPr/>
        </p:nvSpPr>
        <p:spPr bwMode="auto">
          <a:xfrm>
            <a:off x="684213" y="1052513"/>
            <a:ext cx="7772400" cy="990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读思议说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8435"/>
          <p:cNvSpPr txBox="1">
            <a:spLocks noChangeArrowheads="1"/>
          </p:cNvSpPr>
          <p:nvPr/>
        </p:nvSpPr>
        <p:spPr bwMode="auto">
          <a:xfrm>
            <a:off x="1476375" y="3716338"/>
            <a:ext cx="541338" cy="5191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山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37" name="左大括号 18436"/>
          <p:cNvSpPr/>
          <p:nvPr/>
        </p:nvSpPr>
        <p:spPr bwMode="auto">
          <a:xfrm>
            <a:off x="2000250" y="3186113"/>
            <a:ext cx="533400" cy="1676400"/>
          </a:xfrm>
          <a:prstGeom prst="leftBrace">
            <a:avLst>
              <a:gd name="adj1" fmla="val 26089"/>
              <a:gd name="adj2" fmla="val 50000"/>
            </a:avLst>
          </a:prstGeom>
          <a:noFill/>
          <a:ln w="50800" cap="sq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460" name="文本框 18437"/>
          <p:cNvSpPr txBox="1">
            <a:spLocks noChangeArrowheads="1"/>
          </p:cNvSpPr>
          <p:nvPr/>
        </p:nvSpPr>
        <p:spPr bwMode="auto">
          <a:xfrm>
            <a:off x="2520950" y="2974975"/>
            <a:ext cx="2673350" cy="519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阳光朗照下的山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1" name="文本框 18438"/>
          <p:cNvSpPr txBox="1">
            <a:spLocks noChangeArrowheads="1"/>
          </p:cNvSpPr>
          <p:nvPr/>
        </p:nvSpPr>
        <p:spPr bwMode="auto">
          <a:xfrm>
            <a:off x="2555875" y="3694113"/>
            <a:ext cx="2673350" cy="5191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薄雪覆盖下的山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2" name="文本框 18439"/>
          <p:cNvSpPr txBox="1">
            <a:spLocks noChangeArrowheads="1"/>
          </p:cNvSpPr>
          <p:nvPr/>
        </p:nvSpPr>
        <p:spPr bwMode="auto">
          <a:xfrm>
            <a:off x="2627313" y="4518025"/>
            <a:ext cx="1962150" cy="519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城外的远山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441" name="直接连接符 18440"/>
          <p:cNvSpPr>
            <a:spLocks noChangeShapeType="1"/>
          </p:cNvSpPr>
          <p:nvPr/>
        </p:nvSpPr>
        <p:spPr bwMode="auto">
          <a:xfrm>
            <a:off x="5353050" y="3276600"/>
            <a:ext cx="7620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8442" name="直接连接符 18441"/>
          <p:cNvSpPr>
            <a:spLocks noChangeShapeType="1"/>
          </p:cNvSpPr>
          <p:nvPr/>
        </p:nvSpPr>
        <p:spPr bwMode="auto">
          <a:xfrm>
            <a:off x="5353050" y="4038600"/>
            <a:ext cx="7620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8443" name="直接连接符 18442"/>
          <p:cNvSpPr>
            <a:spLocks noChangeShapeType="1"/>
          </p:cNvSpPr>
          <p:nvPr/>
        </p:nvSpPr>
        <p:spPr bwMode="auto">
          <a:xfrm>
            <a:off x="5353050" y="4786313"/>
            <a:ext cx="7620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9466" name="文本框 18443"/>
          <p:cNvSpPr txBox="1">
            <a:spLocks noChangeArrowheads="1"/>
          </p:cNvSpPr>
          <p:nvPr/>
        </p:nvSpPr>
        <p:spPr bwMode="auto">
          <a:xfrm>
            <a:off x="6243638" y="2974975"/>
            <a:ext cx="2649537" cy="519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温暖、可爱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7" name="文本框 18444"/>
          <p:cNvSpPr txBox="1">
            <a:spLocks noChangeArrowheads="1"/>
          </p:cNvSpPr>
          <p:nvPr/>
        </p:nvSpPr>
        <p:spPr bwMode="auto">
          <a:xfrm>
            <a:off x="6313488" y="3743325"/>
            <a:ext cx="2362200" cy="519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秀气、美丽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8" name="文本框 18445"/>
          <p:cNvSpPr txBox="1">
            <a:spLocks noChangeArrowheads="1"/>
          </p:cNvSpPr>
          <p:nvPr/>
        </p:nvSpPr>
        <p:spPr bwMode="auto">
          <a:xfrm>
            <a:off x="6313488" y="4508500"/>
            <a:ext cx="2435225" cy="519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素淡、雅致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70" name="矩形 18446"/>
          <p:cNvSpPr>
            <a:spLocks noChangeArrowheads="1"/>
          </p:cNvSpPr>
          <p:nvPr/>
        </p:nvSpPr>
        <p:spPr bwMode="auto">
          <a:xfrm>
            <a:off x="900113" y="2060575"/>
            <a:ext cx="6305550" cy="519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</a:rPr>
              <a:t>冬天，济南的山有怎样的特点？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7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460" grpId="0" animBg="1"/>
      <p:bldP spid="19461" grpId="0" animBg="1"/>
      <p:bldP spid="19462" grpId="0" animBg="1"/>
      <p:bldP spid="19466" grpId="0" animBg="1"/>
      <p:bldP spid="19467" grpId="0" animBg="1"/>
      <p:bldP spid="1946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481" descr="未命名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46713" y="3741738"/>
            <a:ext cx="3246437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20482" descr="未命名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663575"/>
            <a:ext cx="3944938" cy="302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文本框 20483"/>
          <p:cNvSpPr txBox="1">
            <a:spLocks noChangeArrowheads="1"/>
          </p:cNvSpPr>
          <p:nvPr/>
        </p:nvSpPr>
        <p:spPr bwMode="auto">
          <a:xfrm>
            <a:off x="4675188" y="862013"/>
            <a:ext cx="38100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绿萍、绿水藻、绿柳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5" name="文本框 20484"/>
          <p:cNvSpPr txBox="1">
            <a:spLocks noChangeArrowheads="1"/>
          </p:cNvSpPr>
          <p:nvPr/>
        </p:nvSpPr>
        <p:spPr bwMode="auto">
          <a:xfrm>
            <a:off x="250825" y="4330700"/>
            <a:ext cx="51625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</a:rPr>
              <a:t>澄清、清亮、蓝汪汪（蓝水晶）</a:t>
            </a:r>
            <a:endParaRPr lang="zh-CN" altLang="en-US" sz="2800" b="1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sp>
        <p:nvSpPr>
          <p:cNvPr id="20486" name="文本框 20485"/>
          <p:cNvSpPr txBox="1">
            <a:spLocks noChangeArrowheads="1"/>
          </p:cNvSpPr>
          <p:nvPr/>
        </p:nvSpPr>
        <p:spPr bwMode="auto">
          <a:xfrm>
            <a:off x="479425" y="5214938"/>
            <a:ext cx="40957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清”</a:t>
            </a: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冬水清澈透明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0487" name="文本框 20486"/>
          <p:cNvSpPr txBox="1">
            <a:spLocks noChangeArrowheads="1"/>
          </p:cNvSpPr>
          <p:nvPr/>
        </p:nvSpPr>
        <p:spPr bwMode="auto">
          <a:xfrm>
            <a:off x="4643438" y="2349500"/>
            <a:ext cx="4500562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绿”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latin typeface="宋体" panose="02010600030101010101" pitchFamily="2" charset="-122"/>
              </a:rPr>
              <a:t>冬水温暖多情，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        富于生机。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8" name="文本框 20487"/>
          <p:cNvSpPr txBox="1">
            <a:spLocks noChangeArrowheads="1"/>
          </p:cNvSpPr>
          <p:nvPr/>
        </p:nvSpPr>
        <p:spPr bwMode="auto">
          <a:xfrm>
            <a:off x="5056188" y="1568450"/>
            <a:ext cx="3657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（衬托水的绿）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矩形 20488"/>
          <p:cNvSpPr>
            <a:spLocks noChangeArrowheads="1" noChangeShapeType="1" noTextEdit="1"/>
          </p:cNvSpPr>
          <p:nvPr/>
        </p:nvSpPr>
        <p:spPr bwMode="auto">
          <a:xfrm>
            <a:off x="3779838" y="2420938"/>
            <a:ext cx="1752600" cy="22098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</a:ln>
                <a:gradFill rotWithShape="0">
                  <a:gsLst>
                    <a:gs pos="0">
                      <a:srgbClr val="DDD303"/>
                    </a:gs>
                    <a:gs pos="50000">
                      <a:srgbClr val="FF6600"/>
                    </a:gs>
                    <a:gs pos="100000">
                      <a:srgbClr val="DDD303"/>
                    </a:gs>
                  </a:gsLst>
                  <a:lin ang="2700000" scaled="1"/>
                </a:gradFill>
                <a:latin typeface="隶书" panose="02010509060101010101" pitchFamily="49" charset="-122"/>
                <a:ea typeface="隶书" panose="02010509060101010101" pitchFamily="49" charset="-122"/>
              </a:rPr>
              <a:t>冬水</a:t>
            </a:r>
            <a:endParaRPr lang="zh-CN" altLang="en-US" sz="3600">
              <a:ln w="9525">
                <a:noFill/>
                <a:round/>
              </a:ln>
              <a:gradFill rotWithShape="0">
                <a:gsLst>
                  <a:gs pos="0">
                    <a:srgbClr val="DDD303"/>
                  </a:gs>
                  <a:gs pos="50000">
                    <a:srgbClr val="FF6600"/>
                  </a:gs>
                  <a:gs pos="100000">
                    <a:srgbClr val="DDD303"/>
                  </a:gs>
                </a:gsLst>
                <a:lin ang="2700000" scaled="1"/>
              </a:gra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48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7" grpId="0"/>
      <p:bldP spid="204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1519" descr="48b782f3d3422c5f48c8a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650" y="549275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矩形 21506"/>
          <p:cNvSpPr>
            <a:spLocks noChangeArrowheads="1"/>
          </p:cNvSpPr>
          <p:nvPr/>
        </p:nvSpPr>
        <p:spPr bwMode="auto">
          <a:xfrm>
            <a:off x="3635375" y="5300663"/>
            <a:ext cx="2362200" cy="990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读思议说</a:t>
            </a:r>
            <a:endParaRPr lang="zh-CN" altLang="en-US" sz="4000">
              <a:solidFill>
                <a:schemeClr val="tx2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1507" name="矩形 21507"/>
          <p:cNvSpPr>
            <a:spLocks noChangeArrowheads="1"/>
          </p:cNvSpPr>
          <p:nvPr/>
        </p:nvSpPr>
        <p:spPr bwMode="auto">
          <a:xfrm>
            <a:off x="304800" y="739775"/>
            <a:ext cx="7796213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chemeClr val="tx2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冬天，济南的水有怎样的特点？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21508"/>
          <p:cNvSpPr txBox="1">
            <a:spLocks noChangeArrowheads="1"/>
          </p:cNvSpPr>
          <p:nvPr/>
        </p:nvSpPr>
        <p:spPr bwMode="auto">
          <a:xfrm>
            <a:off x="685800" y="2847975"/>
            <a:ext cx="48895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0099"/>
                </a:solidFill>
                <a:latin typeface="宋体" panose="02010600030101010101" pitchFamily="2" charset="-122"/>
              </a:rPr>
              <a:t>水</a:t>
            </a:r>
            <a:endParaRPr lang="zh-CN" altLang="en-US" b="1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sp>
        <p:nvSpPr>
          <p:cNvPr id="21508" name="左大括号 21509"/>
          <p:cNvSpPr/>
          <p:nvPr/>
        </p:nvSpPr>
        <p:spPr bwMode="auto">
          <a:xfrm>
            <a:off x="1331913" y="1916113"/>
            <a:ext cx="457200" cy="2481262"/>
          </a:xfrm>
          <a:prstGeom prst="leftBrace">
            <a:avLst>
              <a:gd name="adj1" fmla="val 45050"/>
              <a:gd name="adj2" fmla="val 50000"/>
            </a:avLst>
          </a:prstGeom>
          <a:noFill/>
          <a:ln w="50800" cap="sq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1509" name="文本框 21510"/>
          <p:cNvSpPr txBox="1">
            <a:spLocks noChangeArrowheads="1"/>
          </p:cNvSpPr>
          <p:nvPr/>
        </p:nvSpPr>
        <p:spPr bwMode="auto">
          <a:xfrm>
            <a:off x="1974850" y="1820863"/>
            <a:ext cx="323215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>
                <a:latin typeface="宋体" panose="02010600030101010101" pitchFamily="2" charset="-122"/>
              </a:rPr>
              <a:t>反在绿萍上冒着点热气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1512" name="直接连接符 21511"/>
          <p:cNvSpPr>
            <a:spLocks noChangeShapeType="1"/>
          </p:cNvSpPr>
          <p:nvPr/>
        </p:nvSpPr>
        <p:spPr bwMode="auto">
          <a:xfrm>
            <a:off x="6403975" y="2125663"/>
            <a:ext cx="762000" cy="1587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直接连接符 21512"/>
          <p:cNvSpPr>
            <a:spLocks noChangeShapeType="1"/>
          </p:cNvSpPr>
          <p:nvPr/>
        </p:nvSpPr>
        <p:spPr bwMode="auto">
          <a:xfrm>
            <a:off x="6400800" y="3254375"/>
            <a:ext cx="762000" cy="1588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4" name="直接连接符 21513"/>
          <p:cNvSpPr>
            <a:spLocks noChangeShapeType="1"/>
          </p:cNvSpPr>
          <p:nvPr/>
        </p:nvSpPr>
        <p:spPr bwMode="auto">
          <a:xfrm>
            <a:off x="6400800" y="4321175"/>
            <a:ext cx="762000" cy="1588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21514"/>
          <p:cNvSpPr txBox="1">
            <a:spLocks noChangeArrowheads="1"/>
          </p:cNvSpPr>
          <p:nvPr/>
        </p:nvSpPr>
        <p:spPr bwMode="auto">
          <a:xfrm>
            <a:off x="7226300" y="1835150"/>
            <a:ext cx="48895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>
                <a:latin typeface="宋体" panose="02010600030101010101" pitchFamily="2" charset="-122"/>
              </a:rPr>
              <a:t>暖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3" name="文本框 21515"/>
          <p:cNvSpPr txBox="1">
            <a:spLocks noChangeArrowheads="1"/>
          </p:cNvSpPr>
          <p:nvPr/>
        </p:nvSpPr>
        <p:spPr bwMode="auto">
          <a:xfrm>
            <a:off x="1905000" y="2949575"/>
            <a:ext cx="445135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>
                <a:latin typeface="宋体" panose="02010600030101010101" pitchFamily="2" charset="-122"/>
              </a:rPr>
              <a:t>把终年贮蓄的绿色全拿出来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1515" name="文本框 21516"/>
          <p:cNvSpPr txBox="1">
            <a:spLocks noChangeArrowheads="1"/>
          </p:cNvSpPr>
          <p:nvPr/>
        </p:nvSpPr>
        <p:spPr bwMode="auto">
          <a:xfrm>
            <a:off x="1981200" y="4016375"/>
            <a:ext cx="409575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>
                <a:latin typeface="宋体" panose="02010600030101010101" pitchFamily="2" charset="-122"/>
              </a:rPr>
              <a:t>整个的是块空灵的蓝水晶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1516" name="矩形 21517"/>
          <p:cNvSpPr>
            <a:spLocks noChangeArrowheads="1"/>
          </p:cNvSpPr>
          <p:nvPr/>
        </p:nvSpPr>
        <p:spPr bwMode="auto">
          <a:xfrm>
            <a:off x="7239000" y="2949575"/>
            <a:ext cx="53975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>
                <a:latin typeface="宋体" panose="02010600030101010101" pitchFamily="2" charset="-122"/>
              </a:rPr>
              <a:t>绿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1517" name="矩形 21518"/>
          <p:cNvSpPr>
            <a:spLocks noChangeArrowheads="1"/>
          </p:cNvSpPr>
          <p:nvPr/>
        </p:nvSpPr>
        <p:spPr bwMode="auto">
          <a:xfrm>
            <a:off x="7239000" y="4016375"/>
            <a:ext cx="48895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>
                <a:latin typeface="宋体" panose="02010600030101010101" pitchFamily="2" charset="-122"/>
              </a:rPr>
              <a:t>清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151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509" grpId="0" animBg="1"/>
      <p:bldP spid="2" grpId="0" animBg="1"/>
      <p:bldP spid="3" grpId="0" animBg="1"/>
      <p:bldP spid="21515" grpId="0" animBg="1"/>
      <p:bldP spid="21516" grpId="0" animBg="1"/>
      <p:bldP spid="215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22529"/>
          <p:cNvSpPr>
            <a:spLocks noChangeArrowheads="1" noChangeShapeType="1" noTextEdit="1"/>
          </p:cNvSpPr>
          <p:nvPr/>
        </p:nvSpPr>
        <p:spPr bwMode="auto">
          <a:xfrm>
            <a:off x="2339975" y="574675"/>
            <a:ext cx="4319588" cy="11430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2875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0000"/>
                  </a:solidFill>
                  <a:round/>
                </a:ln>
                <a:solidFill>
                  <a:srgbClr val="FFCC00"/>
                </a:solidFill>
                <a:effectLst>
                  <a:outerShdw dist="45791" dir="2021404" algn="ctr" rotWithShape="0">
                    <a:srgbClr val="80808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深层品味</a:t>
            </a:r>
            <a:endParaRPr lang="zh-CN" altLang="en-US" sz="3600" b="1" kern="10">
              <a:ln w="12700">
                <a:solidFill>
                  <a:srgbClr val="000000"/>
                </a:solidFill>
                <a:round/>
              </a:ln>
              <a:solidFill>
                <a:srgbClr val="FFCC00"/>
              </a:solidFill>
              <a:effectLst>
                <a:outerShdw dist="45791" dir="2021404" algn="ctr" rotWithShape="0">
                  <a:srgbClr val="80808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文本框 22530"/>
          <p:cNvSpPr txBox="1">
            <a:spLocks noChangeArrowheads="1"/>
          </p:cNvSpPr>
          <p:nvPr/>
        </p:nvSpPr>
        <p:spPr bwMode="auto">
          <a:xfrm>
            <a:off x="466725" y="2058988"/>
            <a:ext cx="82518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比较下面几组语句的优劣，说说好在哪儿。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1" name="文本框 22531"/>
          <p:cNvSpPr txBox="1">
            <a:spLocks noChangeArrowheads="1"/>
          </p:cNvSpPr>
          <p:nvPr/>
        </p:nvSpPr>
        <p:spPr bwMode="auto">
          <a:xfrm>
            <a:off x="468313" y="2778125"/>
            <a:ext cx="8280400" cy="3508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甲：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这一圈小山在冬天特别可爱，好像是把济南放在一个小摇篮里，它们安静不动地低声说：你们放心吧，这儿准保暖和。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altLang="en-US" sz="2800" b="1">
              <a:solidFill>
                <a:srgbClr val="800000"/>
              </a:solidFill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乙：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这一圈小山围着济南，使济南在冬天也特别暖和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2533" name="文本框 22532"/>
          <p:cNvSpPr txBox="1">
            <a:spLocks noChangeArrowheads="1"/>
          </p:cNvSpPr>
          <p:nvPr/>
        </p:nvSpPr>
        <p:spPr bwMode="auto">
          <a:xfrm>
            <a:off x="468313" y="4149725"/>
            <a:ext cx="7993062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运用了比喻、拟人，把山写得小巧秀丽，充满温情。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0" y="4865688"/>
            <a:ext cx="9144000" cy="1687512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9750" y="1484313"/>
            <a:ext cx="8388350" cy="3084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sym typeface="Arial" panose="020B0604020202020204" pitchFamily="34" charset="0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熟读全文，知道济南的冬天的特点，体会作者赋予</a:t>
            </a:r>
            <a:endParaRPr lang="zh-CN" altLang="en-US" sz="2800" b="1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   景物的深厚感情。</a:t>
            </a:r>
            <a:endParaRPr lang="zh-CN" altLang="en-US" sz="2800" b="1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sym typeface="Arial" panose="020B0604020202020204" pitchFamily="34" charset="0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体会文中比喻、拟人等修辞手法的精妙。</a:t>
            </a:r>
            <a:endParaRPr lang="zh-CN" altLang="en-US" sz="2800" b="1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sym typeface="Arial" panose="020B0604020202020204" pitchFamily="34" charset="0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学习本文由里到外、由山到水的写景顺序。</a:t>
            </a:r>
            <a:endParaRPr lang="zh-CN" altLang="en-US" sz="2800" b="1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sym typeface="Arial" panose="020B0604020202020204" pitchFamily="34" charset="0"/>
              </a:rPr>
              <a:t>4.</a:t>
            </a:r>
            <a:r>
              <a:rPr lang="zh-CN" alt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学习老舍先生的写景方法（情景交融）</a:t>
            </a:r>
            <a:endParaRPr lang="zh-CN" altLang="en-US" sz="2800" b="1"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grpSp>
        <p:nvGrpSpPr>
          <p:cNvPr id="5124" name="组合 3"/>
          <p:cNvGrpSpPr/>
          <p:nvPr/>
        </p:nvGrpSpPr>
        <p:grpSpPr bwMode="auto">
          <a:xfrm>
            <a:off x="552450" y="696913"/>
            <a:ext cx="1714500" cy="500062"/>
            <a:chOff x="1076" y="1998"/>
            <a:chExt cx="2699" cy="788"/>
          </a:xfrm>
        </p:grpSpPr>
        <p:sp>
          <p:nvSpPr>
            <p:cNvPr id="3" name="流程图: 文档 2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rgbClr val="FFFFFF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学习目标</a:t>
              </a:r>
              <a:endParaRPr lang="zh-CN" altLang="en-US" sz="2300" b="1" noProof="1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12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23553"/>
          <p:cNvSpPr txBox="1">
            <a:spLocks noChangeArrowheads="1"/>
          </p:cNvSpPr>
          <p:nvPr/>
        </p:nvSpPr>
        <p:spPr bwMode="auto">
          <a:xfrm>
            <a:off x="300038" y="549275"/>
            <a:ext cx="837565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甲：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等到快日落的时候，微黄的阳光斜射在山腰上，那点薄雪好像忽然害了羞，微微露出点粉色。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乙：快日落时，阳光斜射在山腰上，薄雪露了点粉色。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3555" name="文本框 23554"/>
          <p:cNvSpPr txBox="1">
            <a:spLocks noChangeArrowheads="1"/>
          </p:cNvSpPr>
          <p:nvPr/>
        </p:nvSpPr>
        <p:spPr bwMode="auto">
          <a:xfrm>
            <a:off x="198438" y="2708275"/>
            <a:ext cx="8864600" cy="2227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甲：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天儿越晴，水藻越绿，就凭这些绿的精神，水也不忍得冻上，况且那些长枝的垂柳还要在水里照个影儿呢！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乙：天儿越晴，水藻越绿，水也不结冰，垂柳的长枝倒映在水中。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3556" name="文本框 23555"/>
          <p:cNvSpPr txBox="1">
            <a:spLocks noChangeArrowheads="1"/>
          </p:cNvSpPr>
          <p:nvPr/>
        </p:nvSpPr>
        <p:spPr bwMode="auto">
          <a:xfrm>
            <a:off x="1042988" y="2133600"/>
            <a:ext cx="48641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拟人手法把薄雪写得情态可掬。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557" name="文本框 23556"/>
          <p:cNvSpPr txBox="1">
            <a:spLocks noChangeArrowheads="1"/>
          </p:cNvSpPr>
          <p:nvPr/>
        </p:nvSpPr>
        <p:spPr bwMode="auto">
          <a:xfrm>
            <a:off x="755650" y="5003800"/>
            <a:ext cx="80645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拟人，使水有了灵气，表现了济南冬天的无限生机和在冬天孕育着的朦胧春意。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24581" descr="21ed3901-79c7-4515-ac36-671722d34a3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7363" y="485775"/>
            <a:ext cx="8116887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文本框 24578"/>
          <p:cNvSpPr txBox="1">
            <a:spLocks noChangeArrowheads="1"/>
          </p:cNvSpPr>
          <p:nvPr/>
        </p:nvSpPr>
        <p:spPr bwMode="auto">
          <a:xfrm>
            <a:off x="457200" y="2443163"/>
            <a:ext cx="8077200" cy="201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标题不可以换。因为“济南的冬天”表明所写的是济南这一特定地域的冬天；“冬天的济南”目的在于赞美“冬天”这个特定时令的济南。 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4580" name="矩形 24579"/>
          <p:cNvSpPr>
            <a:spLocks noChangeArrowheads="1"/>
          </p:cNvSpPr>
          <p:nvPr/>
        </p:nvSpPr>
        <p:spPr bwMode="auto">
          <a:xfrm>
            <a:off x="434975" y="1930400"/>
            <a:ext cx="82835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SzPct val="85000"/>
            </a:pPr>
            <a:r>
              <a:rPr lang="zh-CN" altLang="en-US" sz="2800" b="1">
                <a:latin typeface="宋体" panose="02010600030101010101" pitchFamily="2" charset="-122"/>
              </a:rPr>
              <a:t>标题可否换为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冬天的济南</a:t>
            </a:r>
            <a:r>
              <a:rPr lang="en-US" altLang="zh-CN" sz="2800" b="1">
                <a:latin typeface="宋体" panose="02010600030101010101" pitchFamily="2" charset="-122"/>
              </a:rPr>
              <a:t>》?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27" name="对象 25626"/>
          <p:cNvGraphicFramePr>
            <a:graphicFrameLocks noChangeAspect="1"/>
          </p:cNvGraphicFramePr>
          <p:nvPr/>
        </p:nvGraphicFramePr>
        <p:xfrm>
          <a:off x="646113" y="622300"/>
          <a:ext cx="7904162" cy="474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42976800" imgH="17068800" progId="SmartDraw.2">
                  <p:embed/>
                </p:oleObj>
              </mc:Choice>
              <mc:Fallback>
                <p:oleObj name="" r:id="rId1" imgW="42976800" imgH="17068800" progId="SmartDraw.2">
                  <p:embed/>
                  <p:pic>
                    <p:nvPicPr>
                      <p:cNvPr id="0" name="对象 2562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6113" y="622300"/>
                        <a:ext cx="7904162" cy="4743450"/>
                      </a:xfrm>
                      <a:prstGeom prst="rect">
                        <a:avLst/>
                      </a:prstGeom>
                      <a:solidFill>
                        <a:srgbClr val="969696"/>
                      </a:solidFill>
                      <a:ln w="12700" cap="sq" cmpd="sng">
                        <a:solidFill>
                          <a:srgbClr val="00008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28" name="文本框 25627"/>
          <p:cNvSpPr txBox="1">
            <a:spLocks noChangeArrowheads="1"/>
          </p:cNvSpPr>
          <p:nvPr/>
        </p:nvSpPr>
        <p:spPr bwMode="auto">
          <a:xfrm>
            <a:off x="757238" y="5638800"/>
            <a:ext cx="47736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赞济南冬天之美，抒作者喜爱之情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60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课堂小结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26626"/>
          <p:cNvSpPr>
            <a:spLocks noChangeArrowheads="1"/>
          </p:cNvSpPr>
          <p:nvPr/>
        </p:nvSpPr>
        <p:spPr bwMode="auto">
          <a:xfrm>
            <a:off x="2195513" y="890588"/>
            <a:ext cx="6500812" cy="1973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SzPct val="85000"/>
            </a:pP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想一想：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SzPct val="85000"/>
            </a:pP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作者为什么能用如此精妙的语言描绘出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SzPct val="85000"/>
            </a:pP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如此精美的画面？结合朱自清的</a:t>
            </a: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春</a:t>
            </a: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endParaRPr lang="en-US" altLang="zh-CN" sz="28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SzPct val="85000"/>
            </a:pP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谈谈学习收获。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6628" name="直接连接符 26627"/>
          <p:cNvSpPr>
            <a:spLocks noChangeShapeType="1"/>
          </p:cNvSpPr>
          <p:nvPr/>
        </p:nvSpPr>
        <p:spPr bwMode="auto">
          <a:xfrm>
            <a:off x="4743450" y="3409950"/>
            <a:ext cx="1216025" cy="3175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6629" name="矩形 26628"/>
          <p:cNvSpPr>
            <a:spLocks noChangeArrowheads="1"/>
          </p:cNvSpPr>
          <p:nvPr/>
        </p:nvSpPr>
        <p:spPr bwMode="auto">
          <a:xfrm>
            <a:off x="2895600" y="3198813"/>
            <a:ext cx="16129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仔细观察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630" name="矩形 26629"/>
          <p:cNvSpPr>
            <a:spLocks noChangeArrowheads="1"/>
          </p:cNvSpPr>
          <p:nvPr/>
        </p:nvSpPr>
        <p:spPr bwMode="auto">
          <a:xfrm>
            <a:off x="6181725" y="3222625"/>
            <a:ext cx="1828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能绘形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31" name="直接连接符 26630"/>
          <p:cNvSpPr>
            <a:spLocks noChangeShapeType="1"/>
          </p:cNvSpPr>
          <p:nvPr/>
        </p:nvSpPr>
        <p:spPr bwMode="auto">
          <a:xfrm>
            <a:off x="4743450" y="4216400"/>
            <a:ext cx="1216025" cy="3175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6632" name="矩形 26631"/>
          <p:cNvSpPr>
            <a:spLocks noChangeArrowheads="1"/>
          </p:cNvSpPr>
          <p:nvPr/>
        </p:nvSpPr>
        <p:spPr bwMode="auto">
          <a:xfrm>
            <a:off x="2895600" y="3989388"/>
            <a:ext cx="16129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用心揣摩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633" name="矩形 26632"/>
          <p:cNvSpPr>
            <a:spLocks noChangeArrowheads="1"/>
          </p:cNvSpPr>
          <p:nvPr/>
        </p:nvSpPr>
        <p:spPr bwMode="auto">
          <a:xfrm>
            <a:off x="6181725" y="3984625"/>
            <a:ext cx="1255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能显神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34" name="直接连接符 26633"/>
          <p:cNvSpPr>
            <a:spLocks noChangeShapeType="1"/>
          </p:cNvSpPr>
          <p:nvPr/>
        </p:nvSpPr>
        <p:spPr bwMode="auto">
          <a:xfrm>
            <a:off x="4738688" y="5000625"/>
            <a:ext cx="1216025" cy="3175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6635" name="矩形 26634"/>
          <p:cNvSpPr>
            <a:spLocks noChangeArrowheads="1"/>
          </p:cNvSpPr>
          <p:nvPr/>
        </p:nvSpPr>
        <p:spPr bwMode="auto">
          <a:xfrm>
            <a:off x="2900363" y="4751388"/>
            <a:ext cx="16129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情感投入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636" name="矩形 26635"/>
          <p:cNvSpPr>
            <a:spLocks noChangeArrowheads="1"/>
          </p:cNvSpPr>
          <p:nvPr/>
        </p:nvSpPr>
        <p:spPr bwMode="auto">
          <a:xfrm>
            <a:off x="6181725" y="4746625"/>
            <a:ext cx="15557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能感人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26636"/>
          <p:cNvSpPr txBox="1">
            <a:spLocks noChangeArrowheads="1"/>
          </p:cNvSpPr>
          <p:nvPr/>
        </p:nvSpPr>
        <p:spPr bwMode="auto">
          <a:xfrm>
            <a:off x="1022350" y="1490663"/>
            <a:ext cx="611188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学习体会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当堂检测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  <p:bldP spid="26629" grpId="0"/>
      <p:bldP spid="26630" grpId="0"/>
      <p:bldP spid="26632" grpId="0"/>
      <p:bldP spid="26633" grpId="0"/>
      <p:bldP spid="26635" grpId="0"/>
      <p:bldP spid="266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占位符 40963"/>
          <p:cNvSpPr>
            <a:spLocks noGrp="1" noChangeArrowheads="1"/>
          </p:cNvSpPr>
          <p:nvPr/>
        </p:nvSpPr>
        <p:spPr bwMode="auto">
          <a:xfrm>
            <a:off x="684213" y="765175"/>
            <a:ext cx="7772400" cy="5472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老舍是大文豪，一篇</a:t>
            </a:r>
            <a:r>
              <a:rPr lang="en-US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济南的冬天</a:t>
            </a:r>
            <a:r>
              <a:rPr lang="en-US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让众多的文学爱好者仰慕而迷醉，也使得济南市冬天的旅游业火热起来，可见，文笔就是生产力。在座的大家，你对家乡那么熟悉，那么热爱，何不拿起手中的笔，写一写“春来凤城花千树，烟柳碧波漾锦绣。”的盛景片段。希望你结合课文的写作方法，注入你的情感，写好了，也是为家乡做贡献哟！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765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当堂检测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内容占位符 4098" descr="济南全景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16463" y="1484313"/>
            <a:ext cx="40386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内容占位符 4099" descr="济南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3790950"/>
            <a:ext cx="3384550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内容占位符 4100" descr="济南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790950"/>
            <a:ext cx="4103687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矩形 4101"/>
          <p:cNvSpPr>
            <a:spLocks noChangeArrowheads="1"/>
          </p:cNvSpPr>
          <p:nvPr/>
        </p:nvSpPr>
        <p:spPr bwMode="auto">
          <a:xfrm>
            <a:off x="3492500" y="549275"/>
            <a:ext cx="2417763" cy="534988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3200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济南风光</a:t>
            </a:r>
            <a:endParaRPr lang="zh-CN" altLang="en-US" sz="3200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6153" name="图片 6152" descr="908fa0ec08fa513df7b6033d3b6d55fbb2fbd9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1482725"/>
            <a:ext cx="3262312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2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pic>
        <p:nvPicPr>
          <p:cNvPr id="7172" name="图片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2"/>
          <p:cNvSpPr txBox="1">
            <a:spLocks noChangeArrowheads="1"/>
          </p:cNvSpPr>
          <p:nvPr/>
        </p:nvSpPr>
        <p:spPr bwMode="auto"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zh-CN" altLang="en-US" sz="3600" b="1">
                <a:solidFill>
                  <a:srgbClr val="196666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预习课文    相关介绍</a:t>
            </a:r>
            <a:endParaRPr lang="zh-CN" altLang="en-US" sz="3600" b="1">
              <a:solidFill>
                <a:srgbClr val="196666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6147"/>
          <p:cNvGrpSpPr/>
          <p:nvPr/>
        </p:nvGrpSpPr>
        <p:grpSpPr bwMode="auto">
          <a:xfrm>
            <a:off x="325438" y="334963"/>
            <a:ext cx="2232025" cy="793750"/>
            <a:chOff x="0" y="0"/>
            <a:chExt cx="3516" cy="1249"/>
          </a:xfrm>
        </p:grpSpPr>
        <p:sp>
          <p:nvSpPr>
            <p:cNvPr id="8194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5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6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8"/>
              </a:srgbClr>
            </a:solidFill>
            <a:ln w="9525">
              <a:noFill/>
              <a:miter lim="800000"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8197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2530" cy="8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82" charset="2"/>
                  <a:ea typeface="微软雅黑" panose="020B0503020204020204" pitchFamily="82" charset="2"/>
                  <a:sym typeface="宋体" panose="02010600030101010101" pitchFamily="2" charset="-122"/>
                </a:rPr>
                <a:t>检查预习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endParaRPr>
            </a:p>
          </p:txBody>
        </p:sp>
      </p:grpSp>
      <p:sp>
        <p:nvSpPr>
          <p:cNvPr id="819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8199" name="组合 3"/>
          <p:cNvGrpSpPr/>
          <p:nvPr/>
        </p:nvGrpSpPr>
        <p:grpSpPr bwMode="auto">
          <a:xfrm>
            <a:off x="684213" y="1268413"/>
            <a:ext cx="1714500" cy="500062"/>
            <a:chOff x="1076" y="1998"/>
            <a:chExt cx="2699" cy="788"/>
          </a:xfrm>
        </p:grpSpPr>
        <p:sp>
          <p:nvSpPr>
            <p:cNvPr id="3" name="流程图: 文档 2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rgbClr val="FFFFFF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走近作者</a:t>
              </a:r>
              <a:endParaRPr lang="zh-CN" altLang="en-US" sz="2300" b="1" noProof="1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6148" name="图片 614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7525" y="2105025"/>
            <a:ext cx="2365375" cy="348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76600" y="1773238"/>
            <a:ext cx="5503863" cy="3940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sym typeface="Arial" panose="020B0604020202020204" pitchFamily="34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老舍（</a:t>
            </a:r>
            <a:r>
              <a:rPr lang="en-US" altLang="zh-CN" sz="2800" b="1">
                <a:latin typeface="Times New Roman" panose="02020603050405020304" pitchFamily="18" charset="0"/>
                <a:sym typeface="Arial" panose="020B0604020202020204" pitchFamily="34" charset="0"/>
              </a:rPr>
              <a:t>1899-1966</a:t>
            </a:r>
            <a:r>
              <a:rPr lang="zh-CN" alt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），现代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小说家</a:t>
            </a:r>
            <a:r>
              <a:rPr lang="zh-CN" alt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戏剧家</a:t>
            </a:r>
            <a:r>
              <a:rPr lang="zh-CN" alt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。原名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舒庆春</a:t>
            </a:r>
            <a:r>
              <a:rPr lang="zh-CN" alt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，字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舍予</a:t>
            </a:r>
            <a:r>
              <a:rPr lang="zh-CN" alt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，北京人，满族。主要作品有小说</a:t>
            </a:r>
            <a:r>
              <a:rPr lang="en-US" altLang="zh-CN" sz="2800" b="1">
                <a:latin typeface="Times New Roman" panose="02020603050405020304" pitchFamily="18" charset="0"/>
                <a:sym typeface="Arial" panose="020B0604020202020204" pitchFamily="34" charset="0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骆驼祥子</a:t>
            </a:r>
            <a:r>
              <a:rPr lang="en-US" altLang="zh-CN" sz="2800" b="1">
                <a:latin typeface="Times New Roman" panose="02020603050405020304" pitchFamily="18" charset="0"/>
                <a:sym typeface="Arial" panose="020B0604020202020204" pitchFamily="34" charset="0"/>
              </a:rPr>
              <a:t>》《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四世同堂</a:t>
            </a:r>
            <a:r>
              <a:rPr lang="en-US" altLang="zh-CN" sz="2800" b="1">
                <a:latin typeface="Times New Roman" panose="02020603050405020304" pitchFamily="18" charset="0"/>
                <a:sym typeface="Arial" panose="020B0604020202020204" pitchFamily="34" charset="0"/>
              </a:rPr>
              <a:t>》</a:t>
            </a:r>
            <a:r>
              <a:rPr lang="zh-CN" alt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，戏剧</a:t>
            </a:r>
            <a:r>
              <a:rPr lang="en-US" altLang="zh-CN" sz="2800" b="1">
                <a:latin typeface="Times New Roman" panose="02020603050405020304" pitchFamily="18" charset="0"/>
                <a:sym typeface="Arial" panose="020B0604020202020204" pitchFamily="34" charset="0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茶馆</a:t>
            </a:r>
            <a:r>
              <a:rPr lang="en-US" altLang="zh-CN" sz="2800" b="1">
                <a:latin typeface="Times New Roman" panose="02020603050405020304" pitchFamily="18" charset="0"/>
                <a:sym typeface="Arial" panose="020B0604020202020204" pitchFamily="34" charset="0"/>
              </a:rPr>
              <a:t>》 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龙须沟</a:t>
            </a:r>
            <a:r>
              <a:rPr lang="en-US" altLang="zh-CN" sz="2800" b="1">
                <a:latin typeface="Times New Roman" panose="02020603050405020304" pitchFamily="18" charset="0"/>
                <a:sym typeface="Arial" panose="020B0604020202020204" pitchFamily="34" charset="0"/>
              </a:rPr>
              <a:t>》</a:t>
            </a:r>
            <a:r>
              <a:rPr lang="zh-CN" alt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等。被誉为“人民艺术家”。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7170"/>
          <p:cNvSpPr txBox="1">
            <a:spLocks noChangeArrowheads="1"/>
          </p:cNvSpPr>
          <p:nvPr/>
        </p:nvSpPr>
        <p:spPr bwMode="auto">
          <a:xfrm>
            <a:off x="547688" y="2057400"/>
            <a:ext cx="611187" cy="2819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注   音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1908175" y="1268413"/>
            <a:ext cx="6697663" cy="436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济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南（      ）   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着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落（      ）</a:t>
            </a:r>
            <a:endParaRPr lang="zh-CN" altLang="en-US" sz="2800" b="1" noProof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endParaRPr lang="zh-CN" altLang="en-US" sz="2800" b="1" noProof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宽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敞</a:t>
            </a:r>
            <a:r>
              <a:rPr lang="zh-CN" altLang="en-US" sz="2800" b="1" noProof="1">
                <a:latin typeface="宋体" panose="02010600030101010101" pitchFamily="2" charset="-122"/>
                <a:cs typeface="+mn-ea"/>
              </a:rPr>
              <a:t>（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      ）   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贮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蓄（      ）</a:t>
            </a:r>
            <a:endParaRPr lang="zh-CN" altLang="en-US" sz="2800" b="1" noProof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endParaRPr lang="zh-CN" altLang="en-US" sz="2800" b="1" noProof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澄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清（      ）   暖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和</a:t>
            </a:r>
            <a:r>
              <a:rPr lang="zh-CN" altLang="en-US" sz="2800" b="1" noProof="1">
                <a:latin typeface="宋体" panose="02010600030101010101" pitchFamily="2" charset="-122"/>
                <a:cs typeface="+mn-ea"/>
              </a:rPr>
              <a:t>（</a:t>
            </a:r>
            <a:r>
              <a:rPr lang="zh-CN" altLang="en-US" sz="2800" b="1" noProof="1">
                <a:solidFill>
                  <a:schemeClr val="hlink"/>
                </a:solidFill>
                <a:latin typeface="宋体" panose="02010600030101010101" pitchFamily="2" charset="-122"/>
                <a:cs typeface="+mn-ea"/>
              </a:rPr>
              <a:t>      </a:t>
            </a:r>
            <a:r>
              <a:rPr lang="zh-CN" altLang="en-US" sz="2800" b="1" noProof="1">
                <a:latin typeface="宋体" panose="02010600030101010101" pitchFamily="2" charset="-122"/>
                <a:cs typeface="+mn-ea"/>
              </a:rPr>
              <a:t>）</a:t>
            </a:r>
            <a:endParaRPr lang="zh-CN" altLang="en-US" sz="2800" b="1" noProof="1">
              <a:latin typeface="宋体" panose="02010600030101010101" pitchFamily="2" charset="-122"/>
            </a:endParaRPr>
          </a:p>
          <a:p>
            <a:endParaRPr lang="zh-CN" altLang="en-US" sz="2800" b="1" noProof="1">
              <a:solidFill>
                <a:schemeClr val="hlink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发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髻</a:t>
            </a:r>
            <a:r>
              <a:rPr lang="zh-CN" altLang="en-US" sz="2800" b="1" noProof="1">
                <a:latin typeface="宋体" panose="02010600030101010101" pitchFamily="2" charset="-122"/>
                <a:cs typeface="+mn-ea"/>
              </a:rPr>
              <a:t>（ </a:t>
            </a:r>
            <a:r>
              <a:rPr lang="zh-CN" altLang="en-US" sz="2800" b="1" noProof="1">
                <a:solidFill>
                  <a:schemeClr val="hlink"/>
                </a:solidFill>
                <a:latin typeface="宋体" panose="02010600030101010101" pitchFamily="2" charset="-122"/>
                <a:cs typeface="+mn-ea"/>
              </a:rPr>
              <a:t>     </a:t>
            </a:r>
            <a:r>
              <a:rPr lang="zh-CN" altLang="en-US" sz="2800" b="1" noProof="1">
                <a:latin typeface="宋体" panose="02010600030101010101" pitchFamily="2" charset="-122"/>
                <a:cs typeface="+mn-ea"/>
              </a:rPr>
              <a:t>）   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水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藻</a:t>
            </a:r>
            <a:r>
              <a:rPr lang="zh-CN" altLang="en-US" sz="2800" b="1" noProof="1">
                <a:latin typeface="宋体" panose="02010600030101010101" pitchFamily="2" charset="-122"/>
                <a:cs typeface="+mn-ea"/>
              </a:rPr>
              <a:t>（ </a:t>
            </a:r>
            <a:r>
              <a:rPr lang="zh-CN" altLang="en-US" sz="2800" b="1" noProof="1">
                <a:solidFill>
                  <a:schemeClr val="hlink"/>
                </a:solidFill>
                <a:latin typeface="宋体" panose="02010600030101010101" pitchFamily="2" charset="-122"/>
                <a:cs typeface="+mn-ea"/>
              </a:rPr>
              <a:t>     </a:t>
            </a:r>
            <a:r>
              <a:rPr lang="zh-CN" altLang="en-US" sz="2800" b="1" noProof="1">
                <a:latin typeface="宋体" panose="02010600030101010101" pitchFamily="2" charset="-122"/>
                <a:cs typeface="+mn-ea"/>
              </a:rPr>
              <a:t>）</a:t>
            </a:r>
            <a:endParaRPr lang="zh-CN" altLang="en-US" sz="2800" b="1" noProof="1">
              <a:latin typeface="宋体" panose="02010600030101010101" pitchFamily="2" charset="-122"/>
            </a:endParaRPr>
          </a:p>
          <a:p>
            <a:endParaRPr lang="zh-CN" altLang="en-US" sz="2800" b="1" noProof="1">
              <a:latin typeface="宋体" panose="02010600030101010101" pitchFamily="2" charset="-122"/>
            </a:endParaRPr>
          </a:p>
          <a:p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看</a:t>
            </a:r>
            <a:r>
              <a:rPr lang="zh-CN" altLang="en-US" sz="2800" b="1" noProof="1">
                <a:latin typeface="宋体" panose="02010600030101010101" pitchFamily="2" charset="-122"/>
                <a:cs typeface="+mn-ea"/>
              </a:rPr>
              <a:t>护 </a:t>
            </a:r>
            <a:r>
              <a:rPr lang="en-US" altLang="zh-CN" sz="2800" b="1" noProof="1">
                <a:latin typeface="宋体" panose="02010600030101010101" pitchFamily="2" charset="-122"/>
                <a:cs typeface="+mn-ea"/>
              </a:rPr>
              <a:t>(      )    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薄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雪</a:t>
            </a:r>
            <a:r>
              <a:rPr lang="zh-CN" altLang="en-US" sz="2800" b="1" noProof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 </a:t>
            </a:r>
            <a:r>
              <a:rPr lang="en-US" altLang="zh-CN" sz="28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( </a:t>
            </a:r>
            <a:r>
              <a:rPr lang="en-US" altLang="zh-CN" sz="2800" b="1" noProof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     </a:t>
            </a:r>
            <a:r>
              <a:rPr lang="en-US" altLang="zh-CN" sz="2800" noProof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)</a:t>
            </a:r>
            <a:endParaRPr lang="en-US" altLang="zh-CN" sz="2800" noProof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endParaRPr lang="en-US" altLang="zh-CN" sz="2800" noProof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7173" name="矩形 7172"/>
          <p:cNvSpPr>
            <a:spLocks noChangeArrowheads="1"/>
          </p:cNvSpPr>
          <p:nvPr/>
        </p:nvSpPr>
        <p:spPr bwMode="auto">
          <a:xfrm flipH="1">
            <a:off x="3300413" y="1308100"/>
            <a:ext cx="609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jǐ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174" name="矩形 7173"/>
          <p:cNvSpPr>
            <a:spLocks noChangeArrowheads="1"/>
          </p:cNvSpPr>
          <p:nvPr/>
        </p:nvSpPr>
        <p:spPr bwMode="auto">
          <a:xfrm>
            <a:off x="6197600" y="1268413"/>
            <a:ext cx="8953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zhuó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175" name="矩形 7174"/>
          <p:cNvSpPr>
            <a:spLocks noChangeArrowheads="1"/>
          </p:cNvSpPr>
          <p:nvPr/>
        </p:nvSpPr>
        <p:spPr bwMode="auto">
          <a:xfrm>
            <a:off x="3059113" y="2117725"/>
            <a:ext cx="10731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chǎng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176" name="矩形 7175"/>
          <p:cNvSpPr>
            <a:spLocks noChangeArrowheads="1"/>
          </p:cNvSpPr>
          <p:nvPr/>
        </p:nvSpPr>
        <p:spPr bwMode="auto">
          <a:xfrm>
            <a:off x="6227763" y="2046288"/>
            <a:ext cx="13684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zhù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177" name="矩形 7176"/>
          <p:cNvSpPr>
            <a:spLocks noChangeArrowheads="1"/>
          </p:cNvSpPr>
          <p:nvPr/>
        </p:nvSpPr>
        <p:spPr bwMode="auto">
          <a:xfrm>
            <a:off x="3132138" y="2909888"/>
            <a:ext cx="10731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chéng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178" name="矩形 7177"/>
          <p:cNvSpPr>
            <a:spLocks noChangeArrowheads="1"/>
          </p:cNvSpPr>
          <p:nvPr/>
        </p:nvSpPr>
        <p:spPr bwMode="auto">
          <a:xfrm>
            <a:off x="6308725" y="2965450"/>
            <a:ext cx="7175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huó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179" name="矩形 7178"/>
          <p:cNvSpPr>
            <a:spLocks noChangeArrowheads="1"/>
          </p:cNvSpPr>
          <p:nvPr/>
        </p:nvSpPr>
        <p:spPr bwMode="auto">
          <a:xfrm>
            <a:off x="3292475" y="3838575"/>
            <a:ext cx="5397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jì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180" name="矩形 7179"/>
          <p:cNvSpPr>
            <a:spLocks noChangeArrowheads="1"/>
          </p:cNvSpPr>
          <p:nvPr/>
        </p:nvSpPr>
        <p:spPr bwMode="auto">
          <a:xfrm>
            <a:off x="6300788" y="3773488"/>
            <a:ext cx="7175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zǎo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181" name="矩形 7180"/>
          <p:cNvSpPr>
            <a:spLocks noChangeArrowheads="1"/>
          </p:cNvSpPr>
          <p:nvPr/>
        </p:nvSpPr>
        <p:spPr bwMode="auto">
          <a:xfrm>
            <a:off x="6323013" y="4710113"/>
            <a:ext cx="10207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báo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182" name="文本框 7181"/>
          <p:cNvSpPr txBox="1">
            <a:spLocks noChangeArrowheads="1"/>
          </p:cNvSpPr>
          <p:nvPr/>
        </p:nvSpPr>
        <p:spPr bwMode="auto">
          <a:xfrm>
            <a:off x="3276600" y="4638675"/>
            <a:ext cx="10064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kān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22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  <p:bldP spid="7175" grpId="0"/>
      <p:bldP spid="7176" grpId="0"/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2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pic>
        <p:nvPicPr>
          <p:cNvPr id="10244" name="图片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2"/>
          <p:cNvSpPr txBox="1">
            <a:spLocks noChangeArrowheads="1"/>
          </p:cNvSpPr>
          <p:nvPr/>
        </p:nvSpPr>
        <p:spPr bwMode="auto"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zh-CN" altLang="en-US" sz="3600" b="1">
                <a:solidFill>
                  <a:srgbClr val="196666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初读课文    整体感知</a:t>
            </a:r>
            <a:endParaRPr lang="zh-CN" altLang="en-US" sz="3600" b="1">
              <a:solidFill>
                <a:srgbClr val="196666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0241" descr="userid223409time20110214162330at9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6238" y="3429000"/>
            <a:ext cx="3549650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文本框 10242"/>
          <p:cNvSpPr txBox="1">
            <a:spLocks noChangeArrowheads="1"/>
          </p:cNvSpPr>
          <p:nvPr/>
        </p:nvSpPr>
        <p:spPr bwMode="auto">
          <a:xfrm>
            <a:off x="539750" y="1268413"/>
            <a:ext cx="8424863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文中哪一个词写出了济南的冬天独具一格的风貌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4" name="文本框 10243"/>
          <p:cNvSpPr txBox="1">
            <a:spLocks noChangeArrowheads="1"/>
          </p:cNvSpPr>
          <p:nvPr/>
        </p:nvSpPr>
        <p:spPr bwMode="auto">
          <a:xfrm>
            <a:off x="3203575" y="2565400"/>
            <a:ext cx="2667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</a:rPr>
              <a:t>温     晴</a:t>
            </a:r>
            <a:endParaRPr lang="zh-CN" altLang="en-US" sz="2800" b="1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sp>
        <p:nvSpPr>
          <p:cNvPr id="1126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1265"/>
          <p:cNvSpPr txBox="1">
            <a:spLocks noChangeArrowheads="1"/>
          </p:cNvSpPr>
          <p:nvPr/>
        </p:nvSpPr>
        <p:spPr bwMode="auto">
          <a:xfrm>
            <a:off x="539750" y="836613"/>
            <a:ext cx="80660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作者用什么样的方法写出济南冬天的总体特点？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文本框 11266"/>
          <p:cNvSpPr txBox="1">
            <a:spLocks noChangeArrowheads="1"/>
          </p:cNvSpPr>
          <p:nvPr/>
        </p:nvSpPr>
        <p:spPr bwMode="auto">
          <a:xfrm>
            <a:off x="515938" y="2057400"/>
            <a:ext cx="20510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异地之冬： 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2514600" y="3200400"/>
            <a:ext cx="21510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（多风）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9" name="文本框 11268"/>
          <p:cNvSpPr txBox="1">
            <a:spLocks noChangeArrowheads="1"/>
          </p:cNvSpPr>
          <p:nvPr/>
        </p:nvSpPr>
        <p:spPr bwMode="auto">
          <a:xfrm>
            <a:off x="3798888" y="3170238"/>
            <a:ext cx="21336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（多雾）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0" name="文本框 11269"/>
          <p:cNvSpPr txBox="1">
            <a:spLocks noChangeArrowheads="1"/>
          </p:cNvSpPr>
          <p:nvPr/>
        </p:nvSpPr>
        <p:spPr bwMode="auto">
          <a:xfrm>
            <a:off x="5016500" y="3141663"/>
            <a:ext cx="33004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（日光毒，响亮）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1" name="文本框 11270"/>
          <p:cNvSpPr txBox="1">
            <a:spLocks noChangeArrowheads="1"/>
          </p:cNvSpPr>
          <p:nvPr/>
        </p:nvSpPr>
        <p:spPr bwMode="auto">
          <a:xfrm>
            <a:off x="515938" y="4343400"/>
            <a:ext cx="20510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济南冬天： 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2" name="矩形 11271"/>
          <p:cNvSpPr>
            <a:spLocks noChangeArrowheads="1"/>
          </p:cNvSpPr>
          <p:nvPr/>
        </p:nvSpPr>
        <p:spPr bwMode="auto">
          <a:xfrm>
            <a:off x="896938" y="3810000"/>
            <a:ext cx="16938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↓↓</a:t>
            </a:r>
            <a:endParaRPr lang="en-US" altLang="zh-CN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3" name="矩形 11272"/>
          <p:cNvSpPr>
            <a:spLocks noChangeArrowheads="1"/>
          </p:cNvSpPr>
          <p:nvPr/>
        </p:nvSpPr>
        <p:spPr bwMode="auto">
          <a:xfrm>
            <a:off x="896938" y="2743200"/>
            <a:ext cx="13128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↓↓</a:t>
            </a:r>
            <a:endParaRPr lang="en-US" altLang="zh-CN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4" name="文本框 11273"/>
          <p:cNvSpPr txBox="1">
            <a:spLocks noChangeArrowheads="1"/>
          </p:cNvSpPr>
          <p:nvPr/>
        </p:nvSpPr>
        <p:spPr bwMode="auto">
          <a:xfrm>
            <a:off x="609600" y="3276600"/>
            <a:ext cx="20685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对 比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5" name="矩形 11274"/>
          <p:cNvSpPr>
            <a:spLocks noChangeArrowheads="1"/>
          </p:cNvSpPr>
          <p:nvPr/>
        </p:nvSpPr>
        <p:spPr bwMode="auto">
          <a:xfrm>
            <a:off x="2916238" y="2060575"/>
            <a:ext cx="59610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北平       伦敦         热带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1276" name="矩形 11275"/>
          <p:cNvSpPr>
            <a:spLocks noChangeArrowheads="1"/>
          </p:cNvSpPr>
          <p:nvPr/>
        </p:nvSpPr>
        <p:spPr bwMode="auto">
          <a:xfrm>
            <a:off x="2671763" y="4048125"/>
            <a:ext cx="16938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无风声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7" name="文本框 11276"/>
          <p:cNvSpPr txBox="1">
            <a:spLocks noChangeArrowheads="1"/>
          </p:cNvSpPr>
          <p:nvPr/>
        </p:nvSpPr>
        <p:spPr bwMode="auto">
          <a:xfrm>
            <a:off x="4059238" y="4035425"/>
            <a:ext cx="16176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响晴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8" name="文本框 11277"/>
          <p:cNvSpPr txBox="1">
            <a:spLocks noChangeArrowheads="1"/>
          </p:cNvSpPr>
          <p:nvPr/>
        </p:nvSpPr>
        <p:spPr bwMode="auto">
          <a:xfrm>
            <a:off x="5349875" y="4043363"/>
            <a:ext cx="19812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无毒日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9" name="直接连接符 11278"/>
          <p:cNvSpPr>
            <a:spLocks noChangeShapeType="1"/>
          </p:cNvSpPr>
          <p:nvPr/>
        </p:nvSpPr>
        <p:spPr bwMode="auto">
          <a:xfrm>
            <a:off x="2824163" y="4581525"/>
            <a:ext cx="5943600" cy="0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0" name="文本框 11279"/>
          <p:cNvSpPr txBox="1">
            <a:spLocks noChangeArrowheads="1"/>
          </p:cNvSpPr>
          <p:nvPr/>
        </p:nvSpPr>
        <p:spPr bwMode="auto">
          <a:xfrm>
            <a:off x="5122863" y="5692775"/>
            <a:ext cx="2209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宝地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1" name="文本框 11280"/>
          <p:cNvSpPr txBox="1">
            <a:spLocks noChangeArrowheads="1"/>
          </p:cNvSpPr>
          <p:nvPr/>
        </p:nvSpPr>
        <p:spPr bwMode="auto">
          <a:xfrm>
            <a:off x="2514600" y="5724525"/>
            <a:ext cx="1828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温晴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2" name="直接连接符 11281"/>
          <p:cNvSpPr>
            <a:spLocks noChangeShapeType="1"/>
          </p:cNvSpPr>
          <p:nvPr/>
        </p:nvSpPr>
        <p:spPr bwMode="auto">
          <a:xfrm>
            <a:off x="3128963" y="4733925"/>
            <a:ext cx="0" cy="990600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11283" name="直接连接符 11282"/>
          <p:cNvSpPr>
            <a:spLocks noChangeShapeType="1"/>
          </p:cNvSpPr>
          <p:nvPr/>
        </p:nvSpPr>
        <p:spPr bwMode="auto">
          <a:xfrm>
            <a:off x="3890963" y="6029325"/>
            <a:ext cx="1143000" cy="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11284" name="文本框 11283"/>
          <p:cNvSpPr txBox="1">
            <a:spLocks noChangeArrowheads="1"/>
          </p:cNvSpPr>
          <p:nvPr/>
        </p:nvSpPr>
        <p:spPr bwMode="auto">
          <a:xfrm>
            <a:off x="3446463" y="4962525"/>
            <a:ext cx="611187" cy="129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</a:rPr>
              <a:t>特点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11268" grpId="0" build="p"/>
      <p:bldP spid="11269" grpId="0" build="p"/>
      <p:bldP spid="11270" grpId="0" build="p"/>
      <p:bldP spid="11271" grpId="0" build="p"/>
      <p:bldP spid="11272" grpId="0"/>
      <p:bldP spid="11273" grpId="0"/>
      <p:bldP spid="11274" grpId="0" build="p"/>
      <p:bldP spid="11275" grpId="0" build="p"/>
      <p:bldP spid="11276" grpId="0" build="p"/>
      <p:bldP spid="11277" grpId="0" build="p"/>
      <p:bldP spid="11278" grpId="0" build="p"/>
      <p:bldP spid="11280" grpId="0"/>
      <p:bldP spid="11281" grpId="0"/>
      <p:bldP spid="11284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1604</Words>
  <Application>WPS 演示</Application>
  <PresentationFormat>全屏显示(4:3)</PresentationFormat>
  <Paragraphs>286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微软雅黑</vt:lpstr>
      <vt:lpstr>华文细黑</vt:lpstr>
      <vt:lpstr>隶书</vt:lpstr>
      <vt:lpstr>Times New Roman</vt:lpstr>
      <vt:lpstr>幼圆</vt:lpstr>
      <vt:lpstr>方正姚体</vt:lpstr>
      <vt:lpstr>楷体</vt:lpstr>
      <vt:lpstr>Calibri</vt:lpstr>
      <vt:lpstr>黑体</vt:lpstr>
      <vt:lpstr>默认设计模板</vt:lpstr>
      <vt:lpstr>SmartDraw.2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150</cp:revision>
  <dcterms:created xsi:type="dcterms:W3CDTF">2015-07-09T08:14:00Z</dcterms:created>
  <dcterms:modified xsi:type="dcterms:W3CDTF">2017-02-05T06:11:31Z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