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89" r:id="rId3"/>
    <p:sldId id="390" r:id="rId4"/>
    <p:sldId id="391" r:id="rId5"/>
    <p:sldId id="392" r:id="rId6"/>
    <p:sldId id="393" r:id="rId7"/>
    <p:sldId id="394" r:id="rId8"/>
    <p:sldId id="395" r:id="rId9"/>
    <p:sldId id="396" r:id="rId10"/>
    <p:sldId id="397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  <p:sldId id="406" r:id="rId20"/>
    <p:sldId id="407" r:id="rId21"/>
    <p:sldId id="408" r:id="rId22"/>
    <p:sldId id="409" r:id="rId23"/>
    <p:sldId id="410" r:id="rId24"/>
    <p:sldId id="411" r:id="rId25"/>
    <p:sldId id="412" r:id="rId26"/>
    <p:sldId id="413" r:id="rId27"/>
    <p:sldId id="414" r:id="rId28"/>
    <p:sldId id="415" r:id="rId29"/>
    <p:sldId id="416" r:id="rId30"/>
    <p:sldId id="417" r:id="rId31"/>
    <p:sldId id="418" r:id="rId32"/>
    <p:sldId id="419" r:id="rId33"/>
    <p:sldId id="420" r:id="rId34"/>
    <p:sldId id="421" r:id="rId35"/>
    <p:sldId id="422" r:id="rId36"/>
    <p:sldId id="423" r:id="rId37"/>
    <p:sldId id="424" r:id="rId38"/>
    <p:sldId id="425" r:id="rId39"/>
    <p:sldId id="426" r:id="rId40"/>
    <p:sldId id="427" r:id="rId41"/>
    <p:sldId id="428" r:id="rId42"/>
    <p:sldId id="429" r:id="rId43"/>
    <p:sldId id="430" r:id="rId44"/>
    <p:sldId id="431" r:id="rId45"/>
    <p:sldId id="432" r:id="rId46"/>
    <p:sldId id="433" r:id="rId47"/>
    <p:sldId id="434" r:id="rId48"/>
    <p:sldId id="435" r:id="rId49"/>
    <p:sldId id="436" r:id="rId50"/>
    <p:sldId id="437" r:id="rId51"/>
    <p:sldId id="438" r:id="rId52"/>
    <p:sldId id="439" r:id="rId53"/>
    <p:sldId id="440" r:id="rId54"/>
    <p:sldId id="441" r:id="rId55"/>
    <p:sldId id="442" r:id="rId56"/>
    <p:sldId id="443" r:id="rId57"/>
    <p:sldId id="444" r:id="rId58"/>
    <p:sldId id="445" r:id="rId59"/>
  </p:sldIdLst>
  <p:sldSz cx="9144000" cy="6858000" type="screen4x3"/>
  <p:notesSz cx="6858000" cy="9144000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18" autoAdjust="0"/>
    <p:restoredTop sz="94660"/>
  </p:normalViewPr>
  <p:slideViewPr>
    <p:cSldViewPr showGuides="1">
      <p:cViewPr varScale="1">
        <p:scale>
          <a:sx n="92" d="100"/>
          <a:sy n="92" d="100"/>
        </p:scale>
        <p:origin x="66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tags" Target="tags/tag1.xml" /><Relationship Id="rId61" Type="http://schemas.openxmlformats.org/officeDocument/2006/relationships/presProps" Target="presProps.xml" /><Relationship Id="rId62" Type="http://schemas.openxmlformats.org/officeDocument/2006/relationships/viewProps" Target="viewProps.xml" /><Relationship Id="rId63" Type="http://schemas.openxmlformats.org/officeDocument/2006/relationships/theme" Target="theme/theme1.xml" /><Relationship Id="rId64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emf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" Target="../slides/slide1.xml" TargetMode="Internal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" Target="../slides/slide1.xml" TargetMode="Internal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" Target="../slides/slide1.xml" TargetMode="Internal" /><Relationship Id="rId3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目录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/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1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3923928" y="-27384"/>
            <a:ext cx="1999352" cy="880109"/>
            <a:chOff x="11613" y="1584001"/>
            <a:chExt cx="1677992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677992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2" action="ppaction://hlinksldjump"/>
            </p:cNvPr>
            <p:cNvSpPr txBox="1"/>
            <p:nvPr userDrawn="1"/>
          </p:nvSpPr>
          <p:spPr>
            <a:xfrm>
              <a:off x="192915" y="1807573"/>
              <a:ext cx="1274278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课前篇一起预习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796136" y="-27384"/>
            <a:ext cx="1691784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2" action="ppaction://hlinksldjump"/>
            </p:cNvPr>
            <p:cNvSpPr txBox="1"/>
            <p:nvPr userDrawn="1"/>
          </p:nvSpPr>
          <p:spPr>
            <a:xfrm>
              <a:off x="73033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2" action="ppaction://hlinksldjump"/>
            </p:cNvPr>
            <p:cNvSpPr txBox="1"/>
            <p:nvPr userDrawn="1"/>
          </p:nvSpPr>
          <p:spPr>
            <a:xfrm>
              <a:off x="60351" y="2460637"/>
              <a:ext cx="128901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课外篇一起提高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" Target="../slides/slide1.xml" TargetMode="Internal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472136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05631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3599928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/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/>
          <p:nvPr/>
        </p:nvSpPr>
        <p:spPr>
          <a:xfrm>
            <a:off x="458179" y="204663"/>
            <a:ext cx="3465047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b="0" smtClean="0"/>
              <a:t>第</a:t>
            </a:r>
            <a:r>
              <a:rPr lang="en-US" altLang="zh-CN" sz="1600" b="0" smtClean="0"/>
              <a:t>1</a:t>
            </a:r>
            <a:r>
              <a:rPr lang="zh-CN" altLang="en-US" sz="1600" b="0" smtClean="0"/>
              <a:t>课时　子路、曾皙、冉有、</a:t>
            </a:r>
            <a:endParaRPr lang="en-US" altLang="zh-CN" sz="1600" b="0" smtClean="0"/>
          </a:p>
          <a:p>
            <a:pPr algn="l"/>
            <a:r>
              <a:rPr lang="en-US" altLang="zh-CN" sz="1600" b="0" smtClean="0"/>
              <a:t>         </a:t>
            </a:r>
            <a:r>
              <a:rPr lang="zh-CN" altLang="en-US" sz="1600" b="0" smtClean="0"/>
              <a:t>公西华侍坐</a:t>
            </a:r>
            <a:endParaRPr lang="zh-CN" altLang="zh-CN" sz="1600" b="0" kern="1200" smtClean="0">
              <a:solidFill>
                <a:schemeClr val="tx1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4" name="TextBox 24">
            <a:hlinkClick r:id="rId8" action="ppaction://hlinksldjump"/>
          </p:cNvPr>
          <p:cNvSpPr txBox="1"/>
          <p:nvPr userDrawn="1"/>
        </p:nvSpPr>
        <p:spPr>
          <a:xfrm>
            <a:off x="4111186" y="204706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课前篇一起预习</a:t>
            </a:r>
            <a:endParaRPr lang="zh-CN" altLang="en-US" sz="140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24">
            <a:hlinkClick r:id="rId8" action="ppaction://hlinksldjump"/>
          </p:cNvPr>
          <p:cNvSpPr txBox="1"/>
          <p:nvPr userDrawn="1"/>
        </p:nvSpPr>
        <p:spPr>
          <a:xfrm>
            <a:off x="5903518" y="214386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课内篇一起思考</a:t>
            </a:r>
            <a:endParaRPr lang="en-US" altLang="zh-CN" sz="1400" smtClean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9060101010101" pitchFamily="2" charset="-122"/>
          <a:ea typeface="黑体" panose="0201060906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2.docx" TargetMode="Internal" /><Relationship Id="rId4" Type="http://schemas.openxmlformats.org/officeDocument/2006/relationships/image" Target="../media/image5.emf" /><Relationship Id="rId5" Type="http://schemas.openxmlformats.org/officeDocument/2006/relationships/vmlDrawing" Target="../drawings/vmlDrawing2.v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3.docx" TargetMode="Internal" /><Relationship Id="rId4" Type="http://schemas.openxmlformats.org/officeDocument/2006/relationships/image" Target="../media/image6.emf" /><Relationship Id="rId5" Type="http://schemas.openxmlformats.org/officeDocument/2006/relationships/vmlDrawing" Target="../drawings/vmlDrawing3.v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4.docx" TargetMode="Internal" /><Relationship Id="rId4" Type="http://schemas.openxmlformats.org/officeDocument/2006/relationships/image" Target="../media/image7.emf" /><Relationship Id="rId5" Type="http://schemas.openxmlformats.org/officeDocument/2006/relationships/vmlDrawing" Target="../drawings/vmlDrawing4.v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5.docx" TargetMode="Internal" /><Relationship Id="rId4" Type="http://schemas.openxmlformats.org/officeDocument/2006/relationships/image" Target="../media/image8.emf" /><Relationship Id="rId5" Type="http://schemas.openxmlformats.org/officeDocument/2006/relationships/vmlDrawing" Target="../drawings/vmlDrawing5.v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6.docx" TargetMode="Internal" /><Relationship Id="rId4" Type="http://schemas.openxmlformats.org/officeDocument/2006/relationships/image" Target="../media/image9.emf" /><Relationship Id="rId5" Type="http://schemas.openxmlformats.org/officeDocument/2006/relationships/vmlDrawing" Target="../drawings/vmlDrawing6.v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7.docx" TargetMode="Internal" /><Relationship Id="rId4" Type="http://schemas.openxmlformats.org/officeDocument/2006/relationships/image" Target="../media/image10.emf" /><Relationship Id="rId5" Type="http://schemas.openxmlformats.org/officeDocument/2006/relationships/vmlDrawing" Target="../drawings/vmlDrawing7.v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8.docx" TargetMode="Internal" /><Relationship Id="rId4" Type="http://schemas.openxmlformats.org/officeDocument/2006/relationships/image" Target="../media/image11.emf" /><Relationship Id="rId5" Type="http://schemas.openxmlformats.org/officeDocument/2006/relationships/vmlDrawing" Target="../drawings/vmlDrawing8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12.jpeg" /><Relationship Id="rId6" Type="http://schemas.openxmlformats.org/officeDocument/2006/relationships/slide" Target="slide29.xml" TargetMode="In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13.jpeg" /><Relationship Id="rId6" Type="http://schemas.openxmlformats.org/officeDocument/2006/relationships/slide" Target="slide29.xml" TargetMode="In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14.png" /><Relationship Id="rId6" Type="http://schemas.openxmlformats.org/officeDocument/2006/relationships/slide" Target="slide29.xml" TargetMode="Interna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15.png" /><Relationship Id="rId6" Type="http://schemas.openxmlformats.org/officeDocument/2006/relationships/image" Target="../media/image16.png" /><Relationship Id="rId7" Type="http://schemas.openxmlformats.org/officeDocument/2006/relationships/slide" Target="slide29.xml" TargetMode="Interna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17.png" /><Relationship Id="rId6" Type="http://schemas.openxmlformats.org/officeDocument/2006/relationships/slide" Target="slide29.xml" TargetMode="Interna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18.png" /><Relationship Id="rId6" Type="http://schemas.openxmlformats.org/officeDocument/2006/relationships/slide" Target="slide29.xml" TargetMode="Interna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19.png" /><Relationship Id="rId6" Type="http://schemas.openxmlformats.org/officeDocument/2006/relationships/slide" Target="slide29.xml" TargetMode="Interna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20.png" /><Relationship Id="rId6" Type="http://schemas.openxmlformats.org/officeDocument/2006/relationships/slide" Target="slide29.xml" TargetMode="Interna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21.png" /><Relationship Id="rId6" Type="http://schemas.openxmlformats.org/officeDocument/2006/relationships/slide" Target="slide29.xml" TargetMode="Interna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22.png" /><Relationship Id="rId6" Type="http://schemas.openxmlformats.org/officeDocument/2006/relationships/slide" Target="slide29.xml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23.png" /><Relationship Id="rId6" Type="http://schemas.openxmlformats.org/officeDocument/2006/relationships/slide" Target="slide29.xml" TargetMode="Interna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24.png" /><Relationship Id="rId6" Type="http://schemas.openxmlformats.org/officeDocument/2006/relationships/slide" Target="slide29.xml" TargetMode="Interna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25.png" /><Relationship Id="rId6" Type="http://schemas.openxmlformats.org/officeDocument/2006/relationships/slide" Target="slide29.xml" TargetMode="Interna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26.png" /><Relationship Id="rId6" Type="http://schemas.openxmlformats.org/officeDocument/2006/relationships/slide" Target="slide29.xml" TargetMode="Interna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27.png" /><Relationship Id="rId6" Type="http://schemas.openxmlformats.org/officeDocument/2006/relationships/slide" Target="slide29.xml" TargetMode="Interna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28.png" /><Relationship Id="rId6" Type="http://schemas.openxmlformats.org/officeDocument/2006/relationships/slide" Target="slide29.xml" TargetMode="Interna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29.png" /><Relationship Id="rId6" Type="http://schemas.openxmlformats.org/officeDocument/2006/relationships/slide" Target="slide29.xml" TargetMode="Interna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30.png" /><Relationship Id="rId6" Type="http://schemas.openxmlformats.org/officeDocument/2006/relationships/slide" Target="slide29.xml" TargetMode="Interna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31.png" /><Relationship Id="rId6" Type="http://schemas.openxmlformats.org/officeDocument/2006/relationships/slide" Target="slide29.xml" TargetMode="Interna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32.png" /><Relationship Id="rId6" Type="http://schemas.openxmlformats.org/officeDocument/2006/relationships/slide" Target="slide29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33.png" /><Relationship Id="rId6" Type="http://schemas.openxmlformats.org/officeDocument/2006/relationships/image" Target="../media/image34.png" /><Relationship Id="rId7" Type="http://schemas.openxmlformats.org/officeDocument/2006/relationships/slide" Target="slide29.xml" TargetMode="Interna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35.png" /><Relationship Id="rId6" Type="http://schemas.openxmlformats.org/officeDocument/2006/relationships/slide" Target="slide29.xml" TargetMode="Interna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36.png" /><Relationship Id="rId6" Type="http://schemas.openxmlformats.org/officeDocument/2006/relationships/slide" Target="slide29.xml" TargetMode="Interna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37.png" /><Relationship Id="rId6" Type="http://schemas.openxmlformats.org/officeDocument/2006/relationships/slide" Target="slide29.xml" TargetMode="Interna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38.png" /><Relationship Id="rId6" Type="http://schemas.openxmlformats.org/officeDocument/2006/relationships/slide" Target="slide29.xml" TargetMode="Interna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image" Target="../media/image39.png" /><Relationship Id="rId6" Type="http://schemas.openxmlformats.org/officeDocument/2006/relationships/image" Target="../media/image40.png" /><Relationship Id="rId7" Type="http://schemas.openxmlformats.org/officeDocument/2006/relationships/slide" Target="slide29.xml" TargetMode="Interna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29.xml" TargetMode="Internal" /><Relationship Id="rId6" Type="http://schemas.openxmlformats.org/officeDocument/2006/relationships/image" Target="../media/image4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1.docx" TargetMode="Internal" /><Relationship Id="rId4" Type="http://schemas.openxmlformats.org/officeDocument/2006/relationships/image" Target="../media/image4.emf" /><Relationship Id="rId5" Type="http://schemas.openxmlformats.org/officeDocument/2006/relationships/vmlDrawing" Target="../drawings/vmlDrawing1.v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996952"/>
            <a:ext cx="6203032" cy="576064"/>
          </a:xfrm>
        </p:spPr>
        <p:txBody>
          <a:bodyPr/>
          <a:lstStyle/>
          <a:p>
            <a:r>
              <a:rPr lang="en-US" altLang="zh-CN"/>
              <a:t>3</a:t>
            </a:r>
            <a:r>
              <a:rPr lang="zh-CN" altLang="en-US"/>
              <a:t>　鸿门宴</a:t>
            </a:r>
            <a:endParaRPr lang="zh-CN" altLang="en-US"/>
          </a:p>
        </p:txBody>
      </p:sp>
    </p:spTree>
  </p:cSld>
  <p:clrMapOvr>
    <a:masterClrMapping/>
  </p:clrMapOvr>
  <p:transition spd="slow">
    <p:strips dir="ld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776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一词多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8000" y="1911374"/>
          <a:ext cx="8128000" cy="460330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文档" r:id="rId3" imgW="4199890" imgH="2378710" progId="Word.Document.12">
                  <p:embed/>
                </p:oleObj>
              </mc:Choice>
              <mc:Fallback>
                <p:oleObj name="文档" r:id="rId3" imgW="4199890" imgH="237871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911374"/>
                        <a:ext cx="8128000" cy="46033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1446408"/>
          <a:ext cx="8128000" cy="4219184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name="文档" r:id="rId3" imgW="4199890" imgH="2180590" progId="Word.Document.12">
                  <p:embed/>
                </p:oleObj>
              </mc:Choice>
              <mc:Fallback>
                <p:oleObj name="文档" r:id="rId3" imgW="4199890" imgH="218059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446408"/>
                        <a:ext cx="8128000" cy="42191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2213113"/>
          <a:ext cx="8128000" cy="2685774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name="文档" r:id="rId3" imgW="4199890" imgH="1388110" progId="Word.Document.12">
                  <p:embed/>
                </p:oleObj>
              </mc:Choice>
              <mc:Fallback>
                <p:oleObj name="文档" r:id="rId3" imgW="4199890" imgH="138811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213113"/>
                        <a:ext cx="8128000" cy="26857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1715292"/>
          <a:ext cx="8128000" cy="368141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name="文档" r:id="rId3" imgW="4199890" imgH="1903730" progId="Word.Document.12">
                  <p:embed/>
                </p:oleObj>
              </mc:Choice>
              <mc:Fallback>
                <p:oleObj name="文档" r:id="rId3" imgW="4199890" imgH="190373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715292"/>
                        <a:ext cx="8128000" cy="36814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1480209"/>
          <a:ext cx="8128000" cy="4151581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name="文档" r:id="rId3" imgW="4199890" imgH="2147570" progId="Word.Document.12">
                  <p:embed/>
                </p:oleObj>
              </mc:Choice>
              <mc:Fallback>
                <p:oleObj name="文档" r:id="rId3" imgW="4199890" imgH="214757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480209"/>
                        <a:ext cx="8128000" cy="41515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11560" y="1700808"/>
          <a:ext cx="8128000" cy="409934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name="文档" r:id="rId3" imgW="4199890" imgH="2118360" progId="Word.Document.12">
                  <p:embed/>
                </p:oleObj>
              </mc:Choice>
              <mc:Fallback>
                <p:oleObj name="文档" r:id="rId3" imgW="4199890" imgH="21183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560" y="1700808"/>
                        <a:ext cx="8128000" cy="4099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213461" y="2596077"/>
            <a:ext cx="332376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9632" y="2965779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8459" y="3817835"/>
            <a:ext cx="276747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28459" y="4197928"/>
            <a:ext cx="435165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2679" y="5046877"/>
            <a:ext cx="141981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3461" y="5444294"/>
            <a:ext cx="15252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2317594"/>
          <a:ext cx="8128000" cy="247681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name="文档" r:id="rId3" imgW="4199890" imgH="1281430" progId="Word.Document.12">
                  <p:embed/>
                </p:oleObj>
              </mc:Choice>
              <mc:Fallback>
                <p:oleObj name="文档" r:id="rId3" imgW="4199890" imgH="128143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317594"/>
                        <a:ext cx="8128000" cy="2476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952446" y="2821763"/>
            <a:ext cx="10666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8779" y="2821763"/>
            <a:ext cx="80723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2446" y="3198021"/>
            <a:ext cx="10666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08779" y="3198021"/>
            <a:ext cx="80723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7697" y="4048168"/>
            <a:ext cx="137607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32461" y="4430360"/>
            <a:ext cx="137607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楚左尹项伯者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项羽季父也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具告以事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省略句、介词结构后置句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得复见将军于此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籍何以至此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若属皆且为所虏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客何为者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沛公之参乘樊哙者也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大王来何操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沛公安在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吾属今为之虏矣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文化常识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古代一种表示恭敬的礼节。拱手弯腰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两手在胸前合抱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头向前俯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额触双手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如同揖。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再拜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拜两次为再拜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表示礼节之隆重。过去书信末尾也常用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以表示敬意。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顿首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跪而头叩地为顿首。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是稍停的意思。行礼时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头碰地即起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因其头接触地面时间短暂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故称顿首。通常用于下对上及平辈间的敬礼。也常用于书信的开头或末尾。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稽首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古代的一种跪拜礼。跪而头触地作较长时间停留为稽首。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是停留拖延的意思。行礼时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头在地必须停留一段时间。稽首是最隆重的礼节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常为臣子拜见君王时所用。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782060" y="1268760"/>
            <a:ext cx="157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宴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20h08.eps" descr="id:214749535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691680" y="1927799"/>
            <a:ext cx="6068321" cy="2952328"/>
          </a:xfrm>
          <a:prstGeom prst="rect">
            <a:avLst/>
          </a:prstGeom>
        </p:spPr>
      </p:pic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79833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学习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目标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65352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了解司马迁及《史记》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掌握重要文言实词、虚词。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学习文章的叙事技巧。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赏析人物形象及塑造人物形象的方法。</a:t>
            </a:r>
            <a:endParaRPr lang="zh-CN" altLang="en-US" sz="2200"/>
          </a:p>
        </p:txBody>
      </p:sp>
    </p:spTree>
  </p:cSld>
  <p:clrMapOvr>
    <a:masterClrMapping/>
  </p:clrMapOvr>
  <p:transition spd="slow">
    <p:cover dir="lu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本文描写了项羽、刘邦两大政治集团在鸿门宴上的一场激烈的斗争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反映了项羽集团由主动变为被动、刘邦集团则由被动变为主动的斗争过程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从而预示着项羽集团开始由强转弱、由胜转败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刘邦集团则由弱转强、由败转胜的必然趋势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表现了楚汉之间复杂尖锐的矛盾。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【任务一】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理清故事情节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段写了哪几件事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这些事件对故事的展开起了什么作用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写了两件事。第一件事是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曹无伤告密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挑起矛盾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第二件事是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范增进言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使矛盾进一步激化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情节迅速发展。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段主要写了哪几件事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对故事的发展有什么作用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写了两件事。第一件事是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项伯夜访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使一触即发的矛盾出现了转机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第二件事是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张良献策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使项伯受其蒙蔽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导致项羽上当。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鸿门宴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上有哪些惊险而又精彩的情节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请简要概括。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刘邦谢罪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迫于形势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却绝不认错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让人为之捏一把汗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范增举玦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气氛渐紧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千钧系于一发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项庄舞剑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刘邦命悬一线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却节外生枝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气氛又急中有缓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樊哙闯帐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刚刚缓和下来的气氛陡然紧张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而项王不但不怒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反而有敬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实出意外。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在文章第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刘邦脱逃之前作了哪些部署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一是令张良留谢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二是放弃车骑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脱身独骑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只带四个亲信随从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三是叮嘱张良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待其至军中再入谢。这样安排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是担心项羽反悔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目的在于尽快脱离虎口。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470725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双方的攻守形势是如何发生转换的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m10.eps" descr="id:214749537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623915" y="1963328"/>
            <a:ext cx="3502458" cy="204173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05060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宴前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刘邦被动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项羽主动。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刘邦被动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情节跌宕起伏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三起三落。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项羽被动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局势逆转。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【任务二】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分析人物形象及手法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本文在描写人物时善于运用对比手法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使人物形象相互映衬。试以项羽和刘邦这两个人物为例简要分析。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686732"/>
            <a:ext cx="81915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97049" y="3144934"/>
          <a:ext cx="7647305" cy="2538734"/>
        </p:xfrm>
        <a:graphic>
          <a:graphicData uri="http://schemas.openxmlformats.org/drawingml/2006/table">
            <a:tbl>
              <a:tblPr firstRow="1" firstCol="1" bandRow="1"/>
              <a:tblGrid>
                <a:gridCol w="3902710"/>
                <a:gridCol w="3744595"/>
              </a:tblGrid>
              <a:tr h="21558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项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羽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刘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邦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167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处于优势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恃勇骄横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毫无远虑。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处于劣势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忍辱负重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善于保护自己。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167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刚愎自用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拙于应变。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善于采纳意见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随机应变。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167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任人唯亲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谋臣不能施其谋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将士不能效其力。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知人善任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谋臣从容定计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将士见危授命。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167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养痈遗患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自绝敌营内应。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有奸必肃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且能争取敌营内奸。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刘邦谢罪是否诚心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何以见得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刘邦并不诚心。刘邦迫于形势不得不如此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言辞虽恭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称项羽而以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更强调自己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先入关破秦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得复见将军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都出于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不自意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侥幸而已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但绝不认错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还把责任推给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樊哙闯帐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是故事的高潮。课文从哪几方面刻画了樊哙这一人物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11560" y="2469132"/>
          <a:ext cx="7560310" cy="1341120"/>
        </p:xfrm>
        <a:graphic>
          <a:graphicData uri="http://schemas.openxmlformats.org/drawingml/2006/table">
            <a:tbl>
              <a:tblPr firstRow="1" firstCol="1" bandRow="1"/>
              <a:tblGrid>
                <a:gridCol w="1543685"/>
                <a:gridCol w="1543685"/>
                <a:gridCol w="4472940"/>
              </a:tblGrid>
              <a:tr h="0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角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度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具体内容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作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用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语言描写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浓墨重彩写樊哙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既衬托了项羽、刘邦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更突出了张良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行动描写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外貌描写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0050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此迫矣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臣请入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与之同命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带剑拥盾入军门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侧其盾以撞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卫士仆地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立而饮之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拔剑切而啖之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瞋目视项王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头发上指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目眦尽裂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20888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有人认为樊哙在席上的讲话跟刘邦说的一模一样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仅是语句上稍有变化而已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二人的讲话区别在哪里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为什么会有这样的区别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两人讲话的中心大致一样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但侧重点不同。刘邦重在辩解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强调的是自己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不敢倍德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樊哙则是理直气壮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责之以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从策略上看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以攻为守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鸿门宴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的导演是张良与范增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这两个人物各有怎样的特点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张良多谋善断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精通韬略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临变不惊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处事有方。他为刘邦定下了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韬晦之计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不敢倍德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、无意于称王来蒙蔽项伯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欺骗项羽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终于化险为夷。他为刘邦做了精心的部署、周密的准备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从而赢得了斗争的胜利。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范增是项羽的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其地位不同寻常。他的政治观察力、才智谋略绝不逊于张良。但他不了解项羽的妄自尊大的特点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擅自安排项庄舞剑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他既不知人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也不知己。范增与张良的性格形成了鲜明的对照。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鸿门宴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是楚汉相争的序幕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也是刘、项第一次正面交手。在这场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拥兵四十万、自视天下非我莫属的项羽显然败给了只有十万士兵、低声下气的刘邦。仅从眼前的这场宴会看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项羽失败的原因有哪些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091312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项羽缺乏审时度势的能力。从《鸿门宴》中看出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项羽始终未能正确估计形势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未能看出在推翻秦王朝之后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他与刘邦之间的关系已经发生了根本性的变化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因而不能正确理解范增的建议。又如刘邦进入关中后采取的一系列重大决策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欲王关中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但是他在项羽面前把这一动机隐藏下来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说成是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以待将军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。在这个重大问题上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项羽又不能透过现象看本质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完全被刘邦的假象迷惑。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145—?),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西汉夏阳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现陕西韩城南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史学家、文学家。司马迁早年遍游南北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考察风俗。他初任郎中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后继父职任太史令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博览皇家珍藏的大量图书、档案和文献。因替投降匈奴的李陵辩解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他被捕入狱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受腐刑。他出狱后任中书令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发愤著书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完成《史记》。该书开创了纪传体史书的形式。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20H11.eps" descr="id:214749530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677620" y="3626526"/>
            <a:ext cx="2559531" cy="2401046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项羽缺乏处理复杂关系的能力。例如在情义与事业的关系上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项羽过于重义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从项伯的游说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到刘邦上门谢罪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直至樊哙的说辞都是打出了一个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项羽被这些花言巧语迷惑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竟至于把自己在刘邦阵营的内线也供了出来。项羽头脑简单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导致他的事业功败垂成。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项羽缺乏独自决断的能力。项羽性格暴躁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没有主见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能够轻易做出决定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也能够轻易地改变决定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所以容易被人左右。在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鸿门宴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他实际就是被张良、刘邦、范增和项伯左右。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沛公今事有急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亡去不义。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项伯则说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今人有大功而击之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不义也。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请联系课文说说古人心目中的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可作什么样的解释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我们应当如何看待。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685047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古人认为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。人的言行符合一定的道德规范就可称为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反之则为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课文中曹无伤背叛刘邦向项羽告密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项羽置怀王之约于不顾而欲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击破沛公军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范增以下犯上都可以说是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。项伯给张良通风报信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常以身翼蔽沛公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樊哙闯帐护主等等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都可以称之为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。项伯救护刘邦可以称之为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这一行为却违背了楚王的根本利益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则又可以责之为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。可见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是相对的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骨气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不同的时代、不同的阶级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道德标准不同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的内涵也不一样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我们不能以抽象的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作为评判是非的尺度和立身处世的准则。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1628800"/>
            <a:ext cx="8186114" cy="4301323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7492" y="1484784"/>
            <a:ext cx="7585663" cy="5075072"/>
            <a:chOff x="-61335" y="1614714"/>
            <a:chExt cx="9266667" cy="61997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1" y="1614714"/>
              <a:ext cx="9142857" cy="362857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61335" y="5223960"/>
              <a:ext cx="9266667" cy="2590476"/>
            </a:xfrm>
            <a:prstGeom prst="rect">
              <a:avLst/>
            </a:prstGeom>
          </p:spPr>
        </p:pic>
      </p:grp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1556792"/>
            <a:ext cx="8137916" cy="4405235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1556792"/>
            <a:ext cx="8036757" cy="4310400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5" y="1628800"/>
            <a:ext cx="7936178" cy="4315450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1700808"/>
            <a:ext cx="8417905" cy="4473367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1556792"/>
            <a:ext cx="8023051" cy="4417279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5" y="1628800"/>
            <a:ext cx="7989138" cy="4403526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陈胜、吴广在大泽乡起义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各地纷纷响应。同年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项羽、刘邦也相继起兵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共同拥戴楚怀王之孙熊心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芈姓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熊氏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为王。熊心一方面命项羽北上救赵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另一方面命刘邦向西攻秦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并与诸将相约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先破秦入咸阳者王之。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项羽与秦军九战后击败秦军主力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引兵向西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于公元前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月进抵汉中。刘邦早于项羽一个月攻入秦都咸阳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接受了子婴的投降并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约法三章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还军霸上。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项羽率军来到咸阳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驻军于鸿门。当时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项羽兵力是刘邦的四倍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根本不把刘邦放在眼里。当听曹无伤说刘邦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欲王关中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当即下令准备攻打刘邦。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5" y="2132856"/>
            <a:ext cx="8008186" cy="3158739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1628800"/>
            <a:ext cx="8190876" cy="4418315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5" y="1700808"/>
            <a:ext cx="8128392" cy="4367117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805" y="1628800"/>
            <a:ext cx="7902844" cy="4344925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286" y="1916832"/>
            <a:ext cx="8229551" cy="3336537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1628800"/>
            <a:ext cx="8176591" cy="4449903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5" y="1628800"/>
            <a:ext cx="8008186" cy="4362853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163" y="1628800"/>
            <a:ext cx="8118868" cy="4430005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1628800"/>
            <a:ext cx="8084956" cy="4358556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1556792"/>
            <a:ext cx="8024670" cy="4362684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《史记》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《史记》是我国一部纪传体历史文学巨著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也是我国第一部纪传体通史。该书记载了从传说中的黄帝到汉武帝共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余年的历史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包括本纪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篇、世家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篇、列传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篇、书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篇。鲁迅赞誉《史记》为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史家之绝唱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无韵之《离骚》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545" y="1700808"/>
            <a:ext cx="8331873" cy="4464496"/>
            <a:chOff x="-75619" y="2181381"/>
            <a:chExt cx="9295238" cy="4980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75619" y="2181381"/>
              <a:ext cx="9295238" cy="249523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30067" y="4581128"/>
              <a:ext cx="9219048" cy="2580952"/>
            </a:xfrm>
            <a:prstGeom prst="rect">
              <a:avLst/>
            </a:prstGeom>
          </p:spPr>
        </p:pic>
      </p:grp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5" y="1700808"/>
            <a:ext cx="8037337" cy="4361216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1556792"/>
            <a:ext cx="8152781" cy="4443095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076" y="1340768"/>
            <a:ext cx="7581479" cy="5133541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1628800"/>
            <a:ext cx="7908186" cy="4403611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545" y="1340768"/>
            <a:ext cx="7848872" cy="5305549"/>
            <a:chOff x="-8953" y="1590905"/>
            <a:chExt cx="9161905" cy="61931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8953" y="1590905"/>
              <a:ext cx="9161905" cy="367619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8953" y="5250683"/>
              <a:ext cx="6419048" cy="2533333"/>
            </a:xfrm>
            <a:prstGeom prst="rect">
              <a:avLst/>
            </a:prstGeom>
          </p:spPr>
        </p:pic>
      </p:grp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51695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侧面衬托表现人物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司马迁写历史人物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不仅注意正面的描绘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而且善于侧面烘托。这是他刻画人物形象的一种独到的方法。在鸿门宴上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项羽粗疏、自大的性格有着多方面的表现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其中极为重要的一点是不杀刘邦的决策事前未和范增商量。这一点作品虽然未作正面交代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但在宴会过程中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范增之所以多次焦急地用玉玦示意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令项庄拔剑起舞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侍从们之所以蛮横地阻挡樊哙进入宴会场所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都说明自范增以下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没有人了解项羽有了不杀刘邦的新决策。这就从侧面有力地烘托了项羽的刚愎自用、独断专行。与此相类似的写法是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在项庄舞剑、威逼刘邦的紧张时刻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在外面的樊哙一见张良劈头便问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今日之事何如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从这急迫而又短促的问话中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足见樊哙与张良灵犀相通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早已知道内情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并做好了应变的准备。更耐人寻味的是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樊哙面对项羽不仅言语得体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连谎话也和刘邦讲得一模一样。显然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张良等人在定计以后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是曾与有关将领做了周密准备的。这种侧面烘托的写法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扩大了作品的容量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使张良沉着机智的形象更加饱满、生动和真实。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6145485" y="831211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请运用侧面描写手法写一个表现人物的片段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字左右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27398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示例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魔术使人眼花缭乱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双枪刺咽喉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则令人胆战心惊。你看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两位少年阔步上场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向观众行了个礼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然后同时抓起一杆两头带枪尖的铁枪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将枪尖分别对准自己的咽喉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一起用力顶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枪杆成了弧形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一秒、两秒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场内静极了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仿佛连空气都凝滞了。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别玩命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快停下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一位老奶奶带着哭腔喊道。我的心一下子提到了嗓子眼。忽然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两位少年同时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了一声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枪杆竟然被折成了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“U”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字形。人们都惊呆了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过了好一会儿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才醒悟过来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顿时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掌声、叫好声一齐响起来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2598400" y="103124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纪传体与通史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纪传体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以人物为中心的综合性史书体裁叫纪传体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始创于司马迁的《史记》。用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叙述帝王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兼以排比大事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记述王侯封国和特殊人物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记人物、民族及外国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记载典章制度的原委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以统系年代、世系及人物等。此后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历代封建王朝所修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均采用这种体例。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通贯古今的史书。如西汉司马迁的《史记》记载了上自传说中的黄帝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下至汉武帝时代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余年的史实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又如北宋司马光的《资治通鉴》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也是著名的通史。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68760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1560" y="1755317"/>
          <a:ext cx="8128000" cy="469254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3" imgW="4343400" imgH="2508250" progId="Word.Document.12">
                  <p:embed/>
                </p:oleObj>
              </mc:Choice>
              <mc:Fallback>
                <p:oleObj name="文档" r:id="rId3" imgW="4343400" imgH="250825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560" y="1755317"/>
                        <a:ext cx="8128000" cy="46925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成语积累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秋毫无犯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形容军队纪律严明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丝毫不侵犯群众的利益。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劳苦功高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做事勤苦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功劳很大。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项庄舞剑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意在沛公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比喻说话或行动虽然表面上另有名目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其真实意图却在于对某人某事进行威胁或攻击。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人为刀俎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我为鱼肉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比喻人家掌握生杀大权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自己处在被宰割的地位。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0768"/>
            <a:ext cx="8128000" cy="48310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毋内诸侯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据守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接纳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要项伯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邀请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愿伯具言臣之不敢倍德也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旦日不可不蚤自来谢项王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臣与将军戮力而攻秦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令将军与臣有郤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隔阂、嫌怨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3857" y="2060848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3800" y="2060848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27784" y="2060848"/>
            <a:ext cx="57606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7722" y="2397736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47665" y="2397736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41649" y="2397736"/>
            <a:ext cx="57606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9831" y="3072048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39774" y="3072048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33758" y="3072048"/>
            <a:ext cx="57606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33857" y="3744921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33800" y="3744921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37331" y="4417146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37274" y="4417146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3857" y="5082081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533800" y="5082081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26940" y="5754849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26883" y="5754849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648739" y="5757763"/>
            <a:ext cx="141920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384</Paragraphs>
  <Slides>57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baseType="lpstr" size="69">
      <vt:lpstr>Arial</vt:lpstr>
      <vt:lpstr>Calibri</vt:lpstr>
      <vt:lpstr>黑体</vt:lpstr>
      <vt:lpstr>微软雅黑</vt:lpstr>
      <vt:lpstr>Times New Roman</vt:lpstr>
      <vt:lpstr>NEU-BZ-S92</vt:lpstr>
      <vt:lpstr>方正书宋_GBK</vt:lpstr>
      <vt:lpstr>楷体</vt:lpstr>
      <vt:lpstr>方正宋黑_GBK</vt:lpstr>
      <vt:lpstr>宋体</vt:lpstr>
      <vt:lpstr>仿宋</vt:lpstr>
      <vt:lpstr>1</vt:lpstr>
      <vt:lpstr>3　鸿门宴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2021-02-03T18:33:48.823</cp:lastPrinted>
  <dcterms:created xsi:type="dcterms:W3CDTF">2021-02-03T18:33:48Z</dcterms:created>
  <dcterms:modified xsi:type="dcterms:W3CDTF">2021-02-03T10:33:50Z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