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78" r:id="rId4"/>
    <p:sldMasterId id="2147483690" r:id="rId5"/>
    <p:sldMasterId id="2147483694" r:id="rId6"/>
  </p:sldMasterIdLst>
  <p:sldIdLst>
    <p:sldId id="354" r:id="rId7"/>
    <p:sldId id="260" r:id="rId8"/>
    <p:sldId id="314" r:id="rId9"/>
    <p:sldId id="262" r:id="rId10"/>
    <p:sldId id="263" r:id="rId11"/>
    <p:sldId id="356" r:id="rId12"/>
    <p:sldId id="264" r:id="rId13"/>
    <p:sldId id="402" r:id="rId14"/>
    <p:sldId id="403" r:id="rId15"/>
    <p:sldId id="404" r:id="rId16"/>
    <p:sldId id="405" r:id="rId17"/>
    <p:sldId id="406" r:id="rId18"/>
    <p:sldId id="407" r:id="rId19"/>
    <p:sldId id="408" r:id="rId20"/>
    <p:sldId id="389" r:id="rId21"/>
    <p:sldId id="361" r:id="rId22"/>
    <p:sldId id="267" r:id="rId23"/>
    <p:sldId id="268" r:id="rId24"/>
    <p:sldId id="269" r:id="rId25"/>
    <p:sldId id="386" r:id="rId26"/>
    <p:sldId id="376" r:id="rId27"/>
    <p:sldId id="377" r:id="rId28"/>
    <p:sldId id="378" r:id="rId29"/>
    <p:sldId id="416" r:id="rId30"/>
    <p:sldId id="379" r:id="rId31"/>
    <p:sldId id="390" r:id="rId32"/>
    <p:sldId id="392" r:id="rId33"/>
    <p:sldId id="367" r:id="rId34"/>
    <p:sldId id="370" r:id="rId35"/>
    <p:sldId id="372" r:id="rId36"/>
    <p:sldId id="371" r:id="rId37"/>
    <p:sldId id="373" r:id="rId38"/>
    <p:sldId id="401" r:id="rId39"/>
    <p:sldId id="374" r:id="rId40"/>
    <p:sldId id="391" r:id="rId41"/>
    <p:sldId id="330" r:id="rId42"/>
    <p:sldId id="279" r:id="rId43"/>
    <p:sldId id="280" r:id="rId44"/>
    <p:sldId id="281" r:id="rId45"/>
    <p:sldId id="369" r:id="rId46"/>
    <p:sldId id="409" r:id="rId47"/>
    <p:sldId id="294" r:id="rId48"/>
    <p:sldId id="298" r:id="rId49"/>
    <p:sldId id="443" r:id="rId50"/>
    <p:sldId id="445" r:id="rId51"/>
    <p:sldId id="446" r:id="rId52"/>
    <p:sldId id="444" r:id="rId53"/>
    <p:sldId id="447" r:id="rId54"/>
    <p:sldId id="448" r:id="rId55"/>
    <p:sldId id="449" r:id="rId56"/>
    <p:sldId id="353" r:id="rId57"/>
    <p:sldId id="384" r:id="rId58"/>
  </p:sldIdLst>
  <p:sldSz cx="9144000" cy="6858000" type="screen4x3"/>
  <p:notesSz cx="6858000" cy="9144000"/>
  <p:custDataLst>
    <p:tags r:id="rId5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3333FF"/>
    <a:srgbClr val="0000FF"/>
    <a:srgbClr val="CC0000"/>
    <a:srgbClr val="CC0066"/>
    <a:srgbClr val="D60093"/>
    <a:srgbClr val="336699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58" autoAdjust="0"/>
    <p:restoredTop sz="94660"/>
  </p:normalViewPr>
  <p:slideViewPr>
    <p:cSldViewPr>
      <p:cViewPr varScale="1">
        <p:scale>
          <a:sx n="95" d="100"/>
          <a:sy n="95" d="100"/>
        </p:scale>
        <p:origin x="94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ags" Target="tags/tag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52.xml"/><Relationship Id="rId1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5" name="Freeform 3"/>
            <p:cNvSpPr/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/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/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/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7"/>
            <p:cNvSpPr/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8"/>
            <p:cNvSpPr/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9"/>
            <p:cNvSpPr/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0"/>
            <p:cNvSpPr/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Freeform 11"/>
            <p:cNvSpPr/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Freeform 12"/>
            <p:cNvSpPr/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13"/>
            <p:cNvSpPr/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14"/>
            <p:cNvSpPr/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15"/>
            <p:cNvSpPr/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16"/>
            <p:cNvSpPr/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Freeform 17"/>
            <p:cNvSpPr/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Freeform 18"/>
            <p:cNvSpPr/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19"/>
            <p:cNvSpPr/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0"/>
            <p:cNvSpPr/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1"/>
            <p:cNvSpPr/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22"/>
            <p:cNvSpPr/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3"/>
            <p:cNvSpPr/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4"/>
            <p:cNvSpPr/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" name="Group 25"/>
          <p:cNvGrpSpPr/>
          <p:nvPr/>
        </p:nvGrpSpPr>
        <p:grpSpPr bwMode="auto">
          <a:xfrm>
            <a:off x="20638" y="6161088"/>
            <a:ext cx="9169400" cy="138112"/>
            <a:chOff x="0" y="4032"/>
            <a:chExt cx="5776" cy="87"/>
          </a:xfrm>
        </p:grpSpPr>
        <p:sp>
          <p:nvSpPr>
            <p:cNvPr id="28" name="Freeform 26"/>
            <p:cNvSpPr/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7"/>
            <p:cNvSpPr/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28"/>
            <p:cNvSpPr/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1" name="Rectangle 31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" name="Rectangle 3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484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3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70E5B-4BE7-425B-A59A-4D9BF2088F4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CE529-E2DC-4685-ACE4-526BCB292F9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86FDB-31B3-4197-B289-618B2A7E46E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702992"/>
      </p:ext>
    </p:extLst>
  </p:cSld>
  <p:clrMapOvr>
    <a:masterClrMapping/>
  </p:clrMapOvr>
  <p:transition advClick="0" advTm="12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483041"/>
      </p:ext>
    </p:extLst>
  </p:cSld>
  <p:clrMapOvr>
    <a:masterClrMapping/>
  </p:clrMapOvr>
  <p:transition advClick="0" advTm="12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711192"/>
      </p:ext>
    </p:extLst>
  </p:cSld>
  <p:clrMapOvr>
    <a:masterClrMapping/>
  </p:clrMapOvr>
  <p:transition advClick="0" advTm="12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51938"/>
      </p:ext>
    </p:extLst>
  </p:cSld>
  <p:clrMapOvr>
    <a:masterClrMapping/>
  </p:clrMapOvr>
  <p:transition advClick="0" advTm="12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626044"/>
      </p:ext>
    </p:extLst>
  </p:cSld>
  <p:clrMapOvr>
    <a:masterClrMapping/>
  </p:clrMapOvr>
  <p:transition advClick="0" advTm="12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951077"/>
      </p:ext>
    </p:extLst>
  </p:cSld>
  <p:clrMapOvr>
    <a:masterClrMapping/>
  </p:clrMapOvr>
  <p:transition advClick="0" advTm="12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2019/3/24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077538"/>
      </p:ext>
    </p:extLst>
  </p:cSld>
  <p:clrMapOvr>
    <a:masterClrMapping/>
  </p:clrMapOvr>
  <p:transition advClick="0" advTm="12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581152"/>
      </p:ext>
    </p:extLst>
  </p:cSld>
  <p:clrMapOvr>
    <a:masterClrMapping/>
  </p:clrMapOvr>
  <p:transition advClick="0" advTm="1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EC6CD-BF08-4F6D-AED6-5CCF6AAA313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792867"/>
      </p:ext>
    </p:extLst>
  </p:cSld>
  <p:clrMapOvr>
    <a:masterClrMapping/>
  </p:clrMapOvr>
  <p:transition advClick="0" advTm="12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104890"/>
      </p:ext>
    </p:extLst>
  </p:cSld>
  <p:clrMapOvr>
    <a:masterClrMapping/>
  </p:clrMapOvr>
  <p:transition advClick="0" advTm="12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369461"/>
      </p:ext>
    </p:extLst>
  </p:cSld>
  <p:clrMapOvr>
    <a:masterClrMapping/>
  </p:clrMapOvr>
  <p:transition advClick="0" advTm="12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132722"/>
      </p:ext>
    </p:extLst>
  </p:cSld>
  <p:clrMapOvr>
    <a:masterClrMapping/>
  </p:clrMapOvr>
  <p:transition advClick="0" advTm="12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8722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771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79909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未知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/>
            <a:rect l="0" t="0" r="0" b="0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" name="标题 5122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>
            <a:lvl1pPr lvl="0">
              <a:buClrTx/>
              <a:buSzTx/>
              <a:buFontTx/>
              <a:defRPr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4" name="副标题 5123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5125" name="日期占位符 512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6" name="页脚占位符 512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127" name="灯片编号占位符 512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5128" name="组合 5127"/>
          <p:cNvGrpSpPr/>
          <p:nvPr/>
        </p:nvGrpSpPr>
        <p:grpSpPr>
          <a:xfrm>
            <a:off x="195263" y="234950"/>
            <a:ext cx="3787775" cy="1778000"/>
            <a:chOff x="0" y="0"/>
            <a:chExt cx="2386" cy="1120"/>
          </a:xfrm>
        </p:grpSpPr>
        <p:sp>
          <p:nvSpPr>
            <p:cNvPr id="5129" name="未知"/>
            <p:cNvSpPr/>
            <p:nvPr userDrawn="1"/>
          </p:nvSpPr>
          <p:spPr>
            <a:xfrm>
              <a:off x="54" y="29"/>
              <a:ext cx="2250" cy="1017"/>
            </a:xfrm>
            <a:custGeom>
              <a:avLst/>
              <a:gdLst/>
              <a:ahLst/>
              <a:cxnLst/>
              <a:rect l="0" t="0" r="0" b="0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未知"/>
            <p:cNvSpPr/>
            <p:nvPr userDrawn="1"/>
          </p:nvSpPr>
          <p:spPr>
            <a:xfrm>
              <a:off x="43" y="113"/>
              <a:ext cx="2244" cy="1007"/>
            </a:xfrm>
            <a:custGeom>
              <a:avLst/>
              <a:gdLst/>
              <a:ahLst/>
              <a:cxnLst/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未知"/>
            <p:cNvSpPr/>
            <p:nvPr userDrawn="1"/>
          </p:nvSpPr>
          <p:spPr>
            <a:xfrm>
              <a:off x="351" y="196"/>
              <a:ext cx="1488" cy="919"/>
            </a:xfrm>
            <a:custGeom>
              <a:avLst/>
              <a:gdLst/>
              <a:ahLst/>
              <a:cxnLst/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32" name="组合 5131"/>
            <p:cNvGrpSpPr/>
            <p:nvPr userDrawn="1"/>
          </p:nvGrpSpPr>
          <p:grpSpPr>
            <a:xfrm>
              <a:off x="0" y="0"/>
              <a:ext cx="2386" cy="1081"/>
              <a:chOff x="0" y="0"/>
              <a:chExt cx="2386" cy="1081"/>
            </a:xfrm>
          </p:grpSpPr>
          <p:sp>
            <p:nvSpPr>
              <p:cNvPr id="5133" name="未知"/>
              <p:cNvSpPr/>
              <p:nvPr userDrawn="1"/>
            </p:nvSpPr>
            <p:spPr>
              <a:xfrm>
                <a:off x="1882" y="786"/>
                <a:ext cx="212" cy="214"/>
              </a:xfrm>
              <a:custGeom>
                <a:avLst/>
                <a:gdLst/>
                <a:ahLst/>
                <a:cxnLst/>
                <a:rect l="0" t="0" r="0" b="0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" name="未知"/>
              <p:cNvSpPr/>
              <p:nvPr userDrawn="1"/>
            </p:nvSpPr>
            <p:spPr>
              <a:xfrm>
                <a:off x="0" y="0"/>
                <a:ext cx="2386" cy="1081"/>
              </a:xfrm>
              <a:custGeom>
                <a:avLst/>
                <a:gdLst/>
                <a:ahLst/>
                <a:cxnLst/>
                <a:rect l="0" t="0" r="0" b="0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" name="未知"/>
              <p:cNvSpPr/>
              <p:nvPr userDrawn="1"/>
            </p:nvSpPr>
            <p:spPr>
              <a:xfrm>
                <a:off x="201" y="10"/>
                <a:ext cx="1686" cy="614"/>
              </a:xfrm>
              <a:custGeom>
                <a:avLst/>
                <a:gdLst/>
                <a:ahLst/>
                <a:cxnLst/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" name="未知"/>
              <p:cNvSpPr/>
              <p:nvPr userDrawn="1"/>
            </p:nvSpPr>
            <p:spPr>
              <a:xfrm>
                <a:off x="286" y="103"/>
                <a:ext cx="227" cy="410"/>
              </a:xfrm>
              <a:custGeom>
                <a:avLst/>
                <a:gdLst/>
                <a:ahLst/>
                <a:cxnLst/>
                <a:rect l="0" t="0" r="0" b="0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" name="未知"/>
              <p:cNvSpPr/>
              <p:nvPr userDrawn="1"/>
            </p:nvSpPr>
            <p:spPr>
              <a:xfrm>
                <a:off x="723" y="388"/>
                <a:ext cx="691" cy="364"/>
              </a:xfrm>
              <a:custGeom>
                <a:avLst/>
                <a:gdLst/>
                <a:ahLst/>
                <a:cxnLst/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138" name="组合 5137"/>
          <p:cNvGrpSpPr/>
          <p:nvPr/>
        </p:nvGrpSpPr>
        <p:grpSpPr>
          <a:xfrm>
            <a:off x="7915275" y="4368800"/>
            <a:ext cx="742950" cy="1058863"/>
            <a:chOff x="0" y="0"/>
            <a:chExt cx="468" cy="667"/>
          </a:xfrm>
        </p:grpSpPr>
        <p:sp>
          <p:nvSpPr>
            <p:cNvPr id="5139" name="未知"/>
            <p:cNvSpPr/>
            <p:nvPr userDrawn="1"/>
          </p:nvSpPr>
          <p:spPr>
            <a:xfrm rot="7320404">
              <a:off x="-78" y="183"/>
              <a:ext cx="629" cy="293"/>
            </a:xfrm>
            <a:custGeom>
              <a:avLst/>
              <a:gdLst/>
              <a:ahLst/>
              <a:cxnLst/>
              <a:rect l="0" t="0" r="0" b="0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" name="未知"/>
            <p:cNvSpPr/>
            <p:nvPr userDrawn="1"/>
          </p:nvSpPr>
          <p:spPr>
            <a:xfrm rot="7320404">
              <a:off x="-92" y="169"/>
              <a:ext cx="627" cy="290"/>
            </a:xfrm>
            <a:custGeom>
              <a:avLst/>
              <a:gdLst/>
              <a:ahLst/>
              <a:cxnLst/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未知"/>
            <p:cNvSpPr/>
            <p:nvPr userDrawn="1"/>
          </p:nvSpPr>
          <p:spPr>
            <a:xfrm rot="7320404">
              <a:off x="12" y="159"/>
              <a:ext cx="416" cy="265"/>
            </a:xfrm>
            <a:custGeom>
              <a:avLst/>
              <a:gdLst/>
              <a:ahLst/>
              <a:cxnLst/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42" name="组合 5141"/>
            <p:cNvGrpSpPr/>
            <p:nvPr userDrawn="1"/>
          </p:nvGrpSpPr>
          <p:grpSpPr>
            <a:xfrm>
              <a:off x="0" y="0"/>
              <a:ext cx="468" cy="667"/>
              <a:chOff x="0" y="0"/>
              <a:chExt cx="468" cy="667"/>
            </a:xfrm>
          </p:grpSpPr>
          <p:sp>
            <p:nvSpPr>
              <p:cNvPr id="5143" name="未知"/>
              <p:cNvSpPr/>
              <p:nvPr userDrawn="1"/>
            </p:nvSpPr>
            <p:spPr>
              <a:xfrm rot="7320404">
                <a:off x="1" y="437"/>
                <a:ext cx="59" cy="61"/>
              </a:xfrm>
              <a:custGeom>
                <a:avLst/>
                <a:gdLst/>
                <a:ahLst/>
                <a:cxnLst/>
                <a:rect l="0" t="0" r="0" b="0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4" name="未知"/>
              <p:cNvSpPr/>
              <p:nvPr userDrawn="1"/>
            </p:nvSpPr>
            <p:spPr>
              <a:xfrm rot="7320404">
                <a:off x="-100" y="178"/>
                <a:ext cx="667" cy="311"/>
              </a:xfrm>
              <a:custGeom>
                <a:avLst/>
                <a:gdLst/>
                <a:ahLst/>
                <a:cxnLst/>
                <a:rect l="0" t="0" r="0" b="0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5" name="未知"/>
              <p:cNvSpPr/>
              <p:nvPr userDrawn="1"/>
            </p:nvSpPr>
            <p:spPr>
              <a:xfrm rot="7320404">
                <a:off x="76" y="245"/>
                <a:ext cx="472" cy="176"/>
              </a:xfrm>
              <a:custGeom>
                <a:avLst/>
                <a:gdLst/>
                <a:ahLst/>
                <a:cxnLst/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6" name="未知"/>
              <p:cNvSpPr/>
              <p:nvPr userDrawn="1"/>
            </p:nvSpPr>
            <p:spPr>
              <a:xfrm rot="7320404">
                <a:off x="376" y="120"/>
                <a:ext cx="63" cy="118"/>
              </a:xfrm>
              <a:custGeom>
                <a:avLst/>
                <a:gdLst/>
                <a:ahLst/>
                <a:cxnLst/>
                <a:rect l="0" t="0" r="0" b="0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未知"/>
              <p:cNvSpPr/>
              <p:nvPr userDrawn="1"/>
            </p:nvSpPr>
            <p:spPr>
              <a:xfrm rot="7320404">
                <a:off x="149" y="246"/>
                <a:ext cx="193" cy="104"/>
              </a:xfrm>
              <a:custGeom>
                <a:avLst/>
                <a:gdLst/>
                <a:ahLst/>
                <a:cxnLst/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48" name="未知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/>
            <a:rect l="0" t="0" r="0" b="0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9" name="未知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/>
            <a:rect l="0" t="0" r="0" b="0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39069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2392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58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9122B-BC62-42FF-8754-704A410E593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0683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8556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7948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0995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0432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2379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5085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6132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7115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4552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CEEF9-9748-4DAF-831C-69F92F1F445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7488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2118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4212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104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0A8E7-B093-4A19-AE48-107DE5F1D4D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86660-69EA-442C-8E24-26086F4DF07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7EDA8-95EC-486B-844A-9012F5EA249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BA226-03C2-492B-A1C6-534BDAF1336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FF687-2EED-4796-8150-80B20675497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7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7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 bwMode="auto">
          <a:xfrm>
            <a:off x="0" y="0"/>
            <a:ext cx="9156700" cy="757238"/>
            <a:chOff x="0" y="0"/>
            <a:chExt cx="5768" cy="477"/>
          </a:xfrm>
        </p:grpSpPr>
        <p:sp>
          <p:nvSpPr>
            <p:cNvPr id="64515" name="Freeform 3"/>
            <p:cNvSpPr/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6" name="Freeform 4"/>
            <p:cNvSpPr/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7" name="Freeform 5"/>
            <p:cNvSpPr/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8" name="Freeform 6"/>
            <p:cNvSpPr/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9" name="Freeform 7"/>
            <p:cNvSpPr/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0" name="Freeform 8"/>
            <p:cNvSpPr/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1" name="Freeform 9"/>
            <p:cNvSpPr/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2" name="Freeform 10"/>
            <p:cNvSpPr/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3" name="Freeform 11"/>
            <p:cNvSpPr/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4" name="Freeform 12"/>
            <p:cNvSpPr/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5" name="Freeform 13"/>
            <p:cNvSpPr/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6" name="Freeform 14"/>
            <p:cNvSpPr/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7" name="Freeform 15"/>
            <p:cNvSpPr/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8" name="Freeform 16"/>
            <p:cNvSpPr/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9" name="Freeform 17"/>
            <p:cNvSpPr/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0" name="Freeform 18"/>
            <p:cNvSpPr/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1" name="Freeform 19"/>
            <p:cNvSpPr/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2" name="Freeform 20"/>
            <p:cNvSpPr/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3" name="Freeform 21"/>
            <p:cNvSpPr/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4" name="Freeform 22"/>
            <p:cNvSpPr/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5" name="Freeform 23"/>
            <p:cNvSpPr/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6" name="Freeform 24"/>
            <p:cNvSpPr/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051" name="Group 25"/>
          <p:cNvGrpSpPr/>
          <p:nvPr/>
        </p:nvGrpSpPr>
        <p:grpSpPr bwMode="auto">
          <a:xfrm>
            <a:off x="0" y="6180138"/>
            <a:ext cx="9169400" cy="138112"/>
            <a:chOff x="0" y="4032"/>
            <a:chExt cx="5776" cy="87"/>
          </a:xfrm>
        </p:grpSpPr>
        <p:sp>
          <p:nvSpPr>
            <p:cNvPr id="64538" name="Freeform 26"/>
            <p:cNvSpPr/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9" name="Freeform 27"/>
            <p:cNvSpPr/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40" name="Freeform 28"/>
            <p:cNvSpPr/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52" name="Rectangle 2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3" name="Rectangle 3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/>
            </a:lvl1pPr>
          </a:lstStyle>
          <a:p>
            <a:pPr>
              <a:defRPr/>
            </a:pPr>
            <a:fld id="{CE8058E7-2ABD-48F7-A592-1542A31E92AB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4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5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6"/>
        </a:buBlip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7"/>
        </a:buBlip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2019/3/24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9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advClick="0" advTm="12000"/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072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未知"/>
          <p:cNvSpPr/>
          <p:nvPr/>
        </p:nvSpPr>
        <p:spPr>
          <a:xfrm rot="18427436">
            <a:off x="7777163" y="-14287"/>
            <a:ext cx="1162050" cy="2084387"/>
          </a:xfrm>
          <a:custGeom>
            <a:avLst/>
            <a:gdLst/>
            <a:ahLst/>
            <a:cxnLst/>
            <a:rect l="0" t="0" r="0" b="0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9" name="标题 4098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100" name="文本占位符 4099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101" name="日期占位符 4100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4" name="未知"/>
          <p:cNvSpPr/>
          <p:nvPr/>
        </p:nvSpPr>
        <p:spPr>
          <a:xfrm rot="18427436">
            <a:off x="7864475" y="23813"/>
            <a:ext cx="1165225" cy="2097087"/>
          </a:xfrm>
          <a:custGeom>
            <a:avLst/>
            <a:gdLst/>
            <a:ahLst/>
            <a:cxnLst/>
            <a:rect l="0" t="0" r="0" b="0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5" name="未知"/>
          <p:cNvSpPr/>
          <p:nvPr/>
        </p:nvSpPr>
        <p:spPr>
          <a:xfrm rot="18427436">
            <a:off x="7831138" y="192088"/>
            <a:ext cx="1025525" cy="1571625"/>
          </a:xfrm>
          <a:custGeom>
            <a:avLst/>
            <a:gdLst/>
            <a:ahLst/>
            <a:cxnLst/>
            <a:rect l="0" t="0" r="0" b="0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06" name="组合 4105"/>
          <p:cNvGrpSpPr/>
          <p:nvPr/>
        </p:nvGrpSpPr>
        <p:grpSpPr>
          <a:xfrm>
            <a:off x="7938" y="5540375"/>
            <a:ext cx="1784350" cy="1246188"/>
            <a:chOff x="0" y="0"/>
            <a:chExt cx="1124" cy="785"/>
          </a:xfrm>
        </p:grpSpPr>
        <p:sp>
          <p:nvSpPr>
            <p:cNvPr id="4107" name="未知"/>
            <p:cNvSpPr/>
            <p:nvPr userDrawn="1"/>
          </p:nvSpPr>
          <p:spPr>
            <a:xfrm>
              <a:off x="19" y="15"/>
              <a:ext cx="1089" cy="649"/>
            </a:xfrm>
            <a:custGeom>
              <a:avLst/>
              <a:gdLst/>
              <a:ahLst/>
              <a:cxnLst/>
              <a:rect l="0" t="0" r="0" b="0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未知"/>
            <p:cNvSpPr/>
            <p:nvPr userDrawn="1"/>
          </p:nvSpPr>
          <p:spPr>
            <a:xfrm>
              <a:off x="1017" y="92"/>
              <a:ext cx="71" cy="129"/>
            </a:xfrm>
            <a:custGeom>
              <a:avLst/>
              <a:gdLst/>
              <a:ahLst/>
              <a:cxnLst/>
              <a:rect l="0" t="0" r="0" b="0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未知"/>
            <p:cNvSpPr/>
            <p:nvPr userDrawn="1"/>
          </p:nvSpPr>
          <p:spPr>
            <a:xfrm>
              <a:off x="15" y="284"/>
              <a:ext cx="792" cy="410"/>
            </a:xfrm>
            <a:custGeom>
              <a:avLst/>
              <a:gdLst/>
              <a:ahLst/>
              <a:cxnLst/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未知"/>
            <p:cNvSpPr/>
            <p:nvPr userDrawn="1"/>
          </p:nvSpPr>
          <p:spPr>
            <a:xfrm>
              <a:off x="124" y="318"/>
              <a:ext cx="525" cy="374"/>
            </a:xfrm>
            <a:custGeom>
              <a:avLst/>
              <a:gdLst/>
              <a:ahLst/>
              <a:cxnLst/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未知"/>
            <p:cNvSpPr/>
            <p:nvPr userDrawn="1"/>
          </p:nvSpPr>
          <p:spPr>
            <a:xfrm>
              <a:off x="480" y="42"/>
              <a:ext cx="135" cy="121"/>
            </a:xfrm>
            <a:custGeom>
              <a:avLst/>
              <a:gdLst/>
              <a:ahLst/>
              <a:cxnLst/>
              <a:rect l="0" t="0" r="0" b="0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未知"/>
            <p:cNvSpPr/>
            <p:nvPr userDrawn="1"/>
          </p:nvSpPr>
          <p:spPr>
            <a:xfrm>
              <a:off x="636" y="673"/>
              <a:ext cx="76" cy="112"/>
            </a:xfrm>
            <a:custGeom>
              <a:avLst/>
              <a:gdLst/>
              <a:ahLst/>
              <a:cxnLst/>
              <a:rect l="0" t="0" r="0" b="0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未知"/>
            <p:cNvSpPr/>
            <p:nvPr userDrawn="1"/>
          </p:nvSpPr>
          <p:spPr>
            <a:xfrm>
              <a:off x="499" y="117"/>
              <a:ext cx="193" cy="383"/>
            </a:xfrm>
            <a:custGeom>
              <a:avLst/>
              <a:gdLst/>
              <a:ahLst/>
              <a:cxnLst/>
              <a:rect l="0" t="0" r="0" b="0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未知"/>
            <p:cNvSpPr/>
            <p:nvPr userDrawn="1"/>
          </p:nvSpPr>
          <p:spPr>
            <a:xfrm>
              <a:off x="663" y="100"/>
              <a:ext cx="364" cy="174"/>
            </a:xfrm>
            <a:custGeom>
              <a:avLst/>
              <a:gdLst/>
              <a:ahLst/>
              <a:cxnLst/>
              <a:rect l="0" t="0" r="0" b="0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未知"/>
            <p:cNvSpPr/>
            <p:nvPr userDrawn="1"/>
          </p:nvSpPr>
          <p:spPr>
            <a:xfrm>
              <a:off x="342" y="203"/>
              <a:ext cx="156" cy="67"/>
            </a:xfrm>
            <a:custGeom>
              <a:avLst/>
              <a:gdLst/>
              <a:ahLst/>
              <a:cxnLst/>
              <a:rect l="0" t="0" r="0" b="0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16" name="组合 4115"/>
            <p:cNvGrpSpPr/>
            <p:nvPr userDrawn="1"/>
          </p:nvGrpSpPr>
          <p:grpSpPr>
            <a:xfrm>
              <a:off x="0" y="0"/>
              <a:ext cx="1124" cy="780"/>
              <a:chOff x="0" y="0"/>
              <a:chExt cx="1124" cy="780"/>
            </a:xfrm>
          </p:grpSpPr>
          <p:grpSp>
            <p:nvGrpSpPr>
              <p:cNvPr id="4117" name="组合 4116"/>
              <p:cNvGrpSpPr/>
              <p:nvPr userDrawn="1"/>
            </p:nvGrpSpPr>
            <p:grpSpPr>
              <a:xfrm>
                <a:off x="494" y="72"/>
                <a:ext cx="548" cy="708"/>
                <a:chOff x="0" y="0"/>
                <a:chExt cx="548" cy="708"/>
              </a:xfrm>
            </p:grpSpPr>
            <p:sp>
              <p:nvSpPr>
                <p:cNvPr id="4118" name="未知"/>
                <p:cNvSpPr/>
                <p:nvPr userDrawn="1"/>
              </p:nvSpPr>
              <p:spPr>
                <a:xfrm>
                  <a:off x="0" y="25"/>
                  <a:ext cx="157" cy="8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9" name="未知"/>
                <p:cNvSpPr/>
                <p:nvPr userDrawn="1"/>
              </p:nvSpPr>
              <p:spPr>
                <a:xfrm>
                  <a:off x="137" y="575"/>
                  <a:ext cx="115" cy="13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0" name="未知"/>
                <p:cNvSpPr/>
                <p:nvPr userDrawn="1"/>
              </p:nvSpPr>
              <p:spPr>
                <a:xfrm>
                  <a:off x="505" y="0"/>
                  <a:ext cx="43" cy="1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121" name="未知"/>
              <p:cNvSpPr/>
              <p:nvPr userDrawn="1"/>
            </p:nvSpPr>
            <p:spPr>
              <a:xfrm>
                <a:off x="71" y="242"/>
                <a:ext cx="595" cy="250"/>
              </a:xfrm>
              <a:custGeom>
                <a:avLst/>
                <a:gdLst/>
                <a:ahLst/>
                <a:cxnLst/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2" name="未知"/>
              <p:cNvSpPr/>
              <p:nvPr userDrawn="1"/>
            </p:nvSpPr>
            <p:spPr>
              <a:xfrm>
                <a:off x="255" y="396"/>
                <a:ext cx="244" cy="148"/>
              </a:xfrm>
              <a:custGeom>
                <a:avLst/>
                <a:gdLst/>
                <a:ahLst/>
                <a:cxnLst/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3" name="未知"/>
              <p:cNvSpPr/>
              <p:nvPr userDrawn="1"/>
            </p:nvSpPr>
            <p:spPr>
              <a:xfrm>
                <a:off x="560" y="190"/>
                <a:ext cx="107" cy="238"/>
              </a:xfrm>
              <a:custGeom>
                <a:avLst/>
                <a:gdLst/>
                <a:ahLst/>
                <a:cxnLst/>
                <a:rect l="0" t="0" r="0" b="0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124" name="组合 4123"/>
              <p:cNvGrpSpPr/>
              <p:nvPr userDrawn="1"/>
            </p:nvGrpSpPr>
            <p:grpSpPr>
              <a:xfrm>
                <a:off x="0" y="0"/>
                <a:ext cx="1124" cy="678"/>
                <a:chOff x="0" y="0"/>
                <a:chExt cx="1124" cy="678"/>
              </a:xfrm>
            </p:grpSpPr>
            <p:sp>
              <p:nvSpPr>
                <p:cNvPr id="4125" name="未知"/>
                <p:cNvSpPr/>
                <p:nvPr userDrawn="1"/>
              </p:nvSpPr>
              <p:spPr>
                <a:xfrm>
                  <a:off x="664" y="558"/>
                  <a:ext cx="75" cy="8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6" name="未知"/>
                <p:cNvSpPr/>
                <p:nvPr userDrawn="1"/>
              </p:nvSpPr>
              <p:spPr>
                <a:xfrm>
                  <a:off x="0" y="238"/>
                  <a:ext cx="842" cy="4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7" name="未知"/>
                <p:cNvSpPr/>
                <p:nvPr userDrawn="1"/>
              </p:nvSpPr>
              <p:spPr>
                <a:xfrm>
                  <a:off x="101" y="280"/>
                  <a:ext cx="80" cy="16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8" name="未知"/>
                <p:cNvSpPr/>
                <p:nvPr userDrawn="1"/>
              </p:nvSpPr>
              <p:spPr>
                <a:xfrm>
                  <a:off x="444" y="0"/>
                  <a:ext cx="322" cy="59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9" name="未知"/>
                <p:cNvSpPr/>
                <p:nvPr userDrawn="1"/>
              </p:nvSpPr>
              <p:spPr>
                <a:xfrm>
                  <a:off x="573" y="160"/>
                  <a:ext cx="96" cy="25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0" name="未知"/>
                <p:cNvSpPr/>
                <p:nvPr userDrawn="1"/>
              </p:nvSpPr>
              <p:spPr>
                <a:xfrm>
                  <a:off x="323" y="140"/>
                  <a:ext cx="195" cy="13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1" name="未知"/>
                <p:cNvSpPr/>
                <p:nvPr userDrawn="1"/>
              </p:nvSpPr>
              <p:spPr>
                <a:xfrm>
                  <a:off x="653" y="48"/>
                  <a:ext cx="471" cy="2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2" name="未知"/>
                <p:cNvSpPr/>
                <p:nvPr userDrawn="1"/>
              </p:nvSpPr>
              <p:spPr>
                <a:xfrm>
                  <a:off x="712" y="116"/>
                  <a:ext cx="245" cy="8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133" name="组合 4132"/>
          <p:cNvGrpSpPr/>
          <p:nvPr/>
        </p:nvGrpSpPr>
        <p:grpSpPr>
          <a:xfrm>
            <a:off x="8680450" y="2116138"/>
            <a:ext cx="385763" cy="4308475"/>
            <a:chOff x="0" y="0"/>
            <a:chExt cx="243" cy="2714"/>
          </a:xfrm>
        </p:grpSpPr>
        <p:sp>
          <p:nvSpPr>
            <p:cNvPr id="4134" name="未知"/>
            <p:cNvSpPr/>
            <p:nvPr userDrawn="1"/>
          </p:nvSpPr>
          <p:spPr>
            <a:xfrm flipH="1">
              <a:off x="0" y="1287"/>
              <a:ext cx="205" cy="1427"/>
            </a:xfrm>
            <a:custGeom>
              <a:avLst/>
              <a:gdLst/>
              <a:ahLst/>
              <a:cxnLst/>
              <a:rect l="0" t="0" r="0" b="0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未知"/>
            <p:cNvSpPr/>
            <p:nvPr userDrawn="1"/>
          </p:nvSpPr>
          <p:spPr>
            <a:xfrm flipH="1">
              <a:off x="38" y="0"/>
              <a:ext cx="205" cy="1633"/>
            </a:xfrm>
            <a:custGeom>
              <a:avLst/>
              <a:gdLst/>
              <a:ahLst/>
              <a:cxnLst/>
              <a:rect l="0" t="0" r="0" b="0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6" name="组合 4135"/>
          <p:cNvGrpSpPr/>
          <p:nvPr/>
        </p:nvGrpSpPr>
        <p:grpSpPr>
          <a:xfrm>
            <a:off x="7318375" y="90488"/>
            <a:ext cx="2133600" cy="1911350"/>
            <a:chOff x="0" y="0"/>
            <a:chExt cx="1344" cy="1204"/>
          </a:xfrm>
        </p:grpSpPr>
        <p:grpSp>
          <p:nvGrpSpPr>
            <p:cNvPr id="4137" name="组合 4136"/>
            <p:cNvGrpSpPr/>
            <p:nvPr userDrawn="1"/>
          </p:nvGrpSpPr>
          <p:grpSpPr>
            <a:xfrm>
              <a:off x="0" y="0"/>
              <a:ext cx="1344" cy="1204"/>
              <a:chOff x="0" y="0"/>
              <a:chExt cx="1344" cy="1204"/>
            </a:xfrm>
          </p:grpSpPr>
          <p:sp>
            <p:nvSpPr>
              <p:cNvPr id="4138" name="未知"/>
              <p:cNvSpPr/>
              <p:nvPr userDrawn="1"/>
            </p:nvSpPr>
            <p:spPr>
              <a:xfrm rot="18427436">
                <a:off x="820" y="1029"/>
                <a:ext cx="62" cy="288"/>
              </a:xfrm>
              <a:custGeom>
                <a:avLst/>
                <a:gdLst/>
                <a:ahLst/>
                <a:cxnLst/>
                <a:rect l="0" t="0" r="0" b="0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139" name="组合 4138"/>
              <p:cNvGrpSpPr/>
              <p:nvPr userDrawn="1"/>
            </p:nvGrpSpPr>
            <p:grpSpPr>
              <a:xfrm>
                <a:off x="0" y="0"/>
                <a:ext cx="1344" cy="985"/>
                <a:chOff x="0" y="0"/>
                <a:chExt cx="1344" cy="985"/>
              </a:xfrm>
            </p:grpSpPr>
            <p:sp>
              <p:nvSpPr>
                <p:cNvPr id="4140" name="未知"/>
                <p:cNvSpPr/>
                <p:nvPr userDrawn="1"/>
              </p:nvSpPr>
              <p:spPr>
                <a:xfrm rot="18427436">
                  <a:off x="355" y="14"/>
                  <a:ext cx="153" cy="1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1" name="未知"/>
                <p:cNvSpPr/>
                <p:nvPr userDrawn="1"/>
              </p:nvSpPr>
              <p:spPr>
                <a:xfrm rot="18427436">
                  <a:off x="437" y="273"/>
                  <a:ext cx="269" cy="43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2" name="未知"/>
                <p:cNvSpPr/>
                <p:nvPr userDrawn="1"/>
              </p:nvSpPr>
              <p:spPr>
                <a:xfrm rot="18427436">
                  <a:off x="247" y="123"/>
                  <a:ext cx="505" cy="89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3" name="未知"/>
                <p:cNvSpPr/>
                <p:nvPr userDrawn="1"/>
              </p:nvSpPr>
              <p:spPr>
                <a:xfrm rot="18427436">
                  <a:off x="293" y="-76"/>
                  <a:ext cx="758" cy="13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4" name="未知"/>
                <p:cNvSpPr/>
                <p:nvPr userDrawn="1"/>
              </p:nvSpPr>
              <p:spPr>
                <a:xfrm rot="18427436">
                  <a:off x="686" y="838"/>
                  <a:ext cx="169" cy="12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5" name="未知"/>
                <p:cNvSpPr/>
                <p:nvPr userDrawn="1"/>
              </p:nvSpPr>
              <p:spPr>
                <a:xfrm rot="18427436">
                  <a:off x="642" y="747"/>
                  <a:ext cx="181" cy="1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6" name="未知"/>
                <p:cNvSpPr/>
                <p:nvPr userDrawn="1"/>
              </p:nvSpPr>
              <p:spPr>
                <a:xfrm rot="18427436">
                  <a:off x="374" y="152"/>
                  <a:ext cx="181" cy="14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7" name="未知"/>
                <p:cNvSpPr/>
                <p:nvPr userDrawn="1"/>
              </p:nvSpPr>
              <p:spPr>
                <a:xfrm rot="18427436">
                  <a:off x="337" y="83"/>
                  <a:ext cx="179" cy="13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148" name="直接连接符 4147"/>
            <p:cNvSpPr/>
            <p:nvPr userDrawn="1"/>
          </p:nvSpPr>
          <p:spPr>
            <a:xfrm>
              <a:off x="260" y="27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239735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29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378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9.wmf"/><Relationship Id="rId7" Type="http://schemas.openxmlformats.org/officeDocument/2006/relationships/hyperlink" Target="http://www.baidu.com/ir?u=http://njxwjy.njenet.net.cn/school/jxpt_4/jx_sc/xx/xxsx4/jpg/xs405006.jpg&amp;f=http://njxwjy.njenet.net.cn/school/jxpt_4/jx_sc/xx/xxsx4/xxsx_4.htm&amp;c=baidu" TargetMode="External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wmf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ahawang.com/pic/html/zmbz/sjqg/20050606115054(82).htm" TargetMode="External"/><Relationship Id="rId2" Type="http://schemas.openxmlformats.org/officeDocument/2006/relationships/hyperlink" Target="http://www.hahawang.com/pic/html/zmbz/sjqg/20040713155221(2)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0-100.com/200503/ca649127.htm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ctrTitle" sz="quarter"/>
          </p:nvPr>
        </p:nvSpPr>
        <p:spPr>
          <a:xfrm>
            <a:off x="609600" y="1295400"/>
            <a:ext cx="8001000" cy="3694113"/>
          </a:xfrm>
        </p:spPr>
        <p:txBody>
          <a:bodyPr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</a:rPr>
              <a:t>        </a:t>
            </a:r>
            <a:r>
              <a:rPr lang="zh-CN" altLang="en-US" b="1">
                <a:solidFill>
                  <a:srgbClr val="FF0000"/>
                </a:solidFill>
              </a:rPr>
              <a:t>如果有一天，你突然穿越到一个陌生的时空，你不知道自己身处何时何地，你将如何判断季节呢</a:t>
            </a:r>
            <a:r>
              <a:rPr lang="zh-CN" altLang="en-US">
                <a:solidFill>
                  <a:srgbClr val="FF0000"/>
                </a:solidFill>
              </a:rPr>
              <a:t>？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/>
          <p:nvPr/>
        </p:nvSpPr>
        <p:spPr>
          <a:xfrm>
            <a:off x="771525" y="2174875"/>
            <a:ext cx="7600950" cy="3044190"/>
          </a:xfrm>
          <a:prstGeom prst="rect">
            <a:avLst/>
          </a:prstGeom>
          <a:solidFill>
            <a:srgbClr val="FFFFFF">
              <a:alpha val="4196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本文是根据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科学大众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》1963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年第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期的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一门丰产的科学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物候学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一文改写而成。竺可桢写作此文的目的在于普及物候知识，帮助困难时期的农业生产，以提高农作物的产量。</a:t>
            </a:r>
          </a:p>
        </p:txBody>
      </p:sp>
      <p:grpSp>
        <p:nvGrpSpPr>
          <p:cNvPr id="6147" name="组合 1"/>
          <p:cNvGrpSpPr/>
          <p:nvPr/>
        </p:nvGrpSpPr>
        <p:grpSpPr>
          <a:xfrm>
            <a:off x="444500" y="1400175"/>
            <a:ext cx="2249488" cy="574675"/>
            <a:chOff x="251073" y="267494"/>
            <a:chExt cx="2249488" cy="574675"/>
          </a:xfrm>
        </p:grpSpPr>
        <p:sp>
          <p:nvSpPr>
            <p:cNvPr id="6148" name="文本框 13"/>
            <p:cNvSpPr txBox="1"/>
            <p:nvPr/>
          </p:nvSpPr>
          <p:spPr>
            <a:xfrm>
              <a:off x="395536" y="267494"/>
              <a:ext cx="1727200" cy="5530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微软雅黑" charset="-122"/>
                  <a:ea typeface="微软雅黑" charset="-122"/>
                  <a:cs typeface="+mn-cs"/>
                </a:rPr>
                <a:t>背景链接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51073" y="842169"/>
              <a:ext cx="2016125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6150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1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29"/>
                <a:ext cx="652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>
                <a:off x="2478" y="1329"/>
                <a:ext cx="611" cy="424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2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3" name="Freeform 6"/>
              <p:cNvSpPr/>
              <p:nvPr/>
            </p:nvSpPr>
            <p:spPr bwMode="auto">
              <a:xfrm>
                <a:off x="2432" y="1334"/>
                <a:ext cx="634" cy="401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4" name="Freeform 7"/>
              <p:cNvSpPr/>
              <p:nvPr/>
            </p:nvSpPr>
            <p:spPr bwMode="auto">
              <a:xfrm>
                <a:off x="2432" y="1605"/>
                <a:ext cx="100" cy="127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5" name="Freeform 8"/>
              <p:cNvSpPr/>
              <p:nvPr/>
            </p:nvSpPr>
            <p:spPr bwMode="auto">
              <a:xfrm>
                <a:off x="2954" y="1361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6" name="Freeform 9"/>
              <p:cNvSpPr/>
              <p:nvPr/>
            </p:nvSpPr>
            <p:spPr bwMode="auto">
              <a:xfrm>
                <a:off x="2943" y="14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7" name="Freeform 10"/>
              <p:cNvSpPr>
                <a:spLocks noEditPoints="1"/>
              </p:cNvSpPr>
              <p:nvPr/>
            </p:nvSpPr>
            <p:spPr bwMode="auto">
              <a:xfrm>
                <a:off x="2511" y="1361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2"/>
          <p:cNvSpPr txBox="1">
            <a:spLocks noChangeArrowheads="1"/>
          </p:cNvSpPr>
          <p:nvPr/>
        </p:nvSpPr>
        <p:spPr bwMode="auto">
          <a:xfrm>
            <a:off x="4475163" y="3783013"/>
            <a:ext cx="50038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34"/>
          <p:cNvSpPr txBox="1">
            <a:spLocks noChangeArrowheads="1"/>
          </p:cNvSpPr>
          <p:nvPr/>
        </p:nvSpPr>
        <p:spPr bwMode="auto">
          <a:xfrm rot="21319903">
            <a:off x="8066088" y="24844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3" name="文本框 36"/>
          <p:cNvSpPr txBox="1">
            <a:spLocks noChangeArrowheads="1"/>
          </p:cNvSpPr>
          <p:nvPr/>
        </p:nvSpPr>
        <p:spPr bwMode="auto">
          <a:xfrm rot="16249134">
            <a:off x="5861844" y="2174081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4" name="文本框 37"/>
          <p:cNvSpPr txBox="1">
            <a:spLocks noChangeArrowheads="1"/>
          </p:cNvSpPr>
          <p:nvPr/>
        </p:nvSpPr>
        <p:spPr bwMode="auto">
          <a:xfrm rot="17449134">
            <a:off x="5331619" y="2582069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5" name="文本框 45"/>
          <p:cNvSpPr txBox="1">
            <a:spLocks noChangeArrowheads="1"/>
          </p:cNvSpPr>
          <p:nvPr/>
        </p:nvSpPr>
        <p:spPr bwMode="auto">
          <a:xfrm rot="16249134">
            <a:off x="6422231" y="2196306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6" name="文本框 46"/>
          <p:cNvSpPr txBox="1">
            <a:spLocks noChangeArrowheads="1"/>
          </p:cNvSpPr>
          <p:nvPr/>
        </p:nvSpPr>
        <p:spPr bwMode="auto">
          <a:xfrm rot="21175089">
            <a:off x="7067550" y="24272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7" name="文本框 47"/>
          <p:cNvSpPr txBox="1">
            <a:spLocks noChangeArrowheads="1"/>
          </p:cNvSpPr>
          <p:nvPr/>
        </p:nvSpPr>
        <p:spPr bwMode="auto">
          <a:xfrm rot="17449134">
            <a:off x="7655719" y="3356769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8" name="文本框 49"/>
          <p:cNvSpPr txBox="1">
            <a:spLocks noChangeArrowheads="1"/>
          </p:cNvSpPr>
          <p:nvPr/>
        </p:nvSpPr>
        <p:spPr bwMode="auto">
          <a:xfrm rot="657351">
            <a:off x="8405813" y="22050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9" name="文本框 50"/>
          <p:cNvSpPr txBox="1">
            <a:spLocks noChangeArrowheads="1"/>
          </p:cNvSpPr>
          <p:nvPr/>
        </p:nvSpPr>
        <p:spPr bwMode="auto">
          <a:xfrm rot="1480325">
            <a:off x="7391400" y="210185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0" name="文本框 51"/>
          <p:cNvSpPr txBox="1">
            <a:spLocks noChangeArrowheads="1"/>
          </p:cNvSpPr>
          <p:nvPr/>
        </p:nvSpPr>
        <p:spPr bwMode="auto">
          <a:xfrm rot="16249134">
            <a:off x="8366919" y="3572669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1" name="文本框 32"/>
          <p:cNvSpPr txBox="1">
            <a:spLocks noChangeArrowheads="1"/>
          </p:cNvSpPr>
          <p:nvPr/>
        </p:nvSpPr>
        <p:spPr bwMode="auto">
          <a:xfrm>
            <a:off x="3262313" y="4418013"/>
            <a:ext cx="50038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2" name="文本框 34"/>
          <p:cNvSpPr txBox="1">
            <a:spLocks noChangeArrowheads="1"/>
          </p:cNvSpPr>
          <p:nvPr/>
        </p:nvSpPr>
        <p:spPr bwMode="auto">
          <a:xfrm rot="4149897">
            <a:off x="4464050" y="435610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3" name="文本框 36"/>
          <p:cNvSpPr txBox="1">
            <a:spLocks noChangeArrowheads="1"/>
          </p:cNvSpPr>
          <p:nvPr/>
        </p:nvSpPr>
        <p:spPr bwMode="auto">
          <a:xfrm rot="20220000">
            <a:off x="3900488" y="215900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4" name="文本框 37"/>
          <p:cNvSpPr txBox="1">
            <a:spLocks noChangeArrowheads="1"/>
          </p:cNvSpPr>
          <p:nvPr/>
        </p:nvSpPr>
        <p:spPr bwMode="auto">
          <a:xfrm rot="21420000">
            <a:off x="4130675" y="291147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5" name="文本框 45"/>
          <p:cNvSpPr txBox="1">
            <a:spLocks noChangeArrowheads="1"/>
          </p:cNvSpPr>
          <p:nvPr/>
        </p:nvSpPr>
        <p:spPr bwMode="auto">
          <a:xfrm rot="20220000">
            <a:off x="4460875" y="218122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6" name="文本框 46"/>
          <p:cNvSpPr txBox="1">
            <a:spLocks noChangeArrowheads="1"/>
          </p:cNvSpPr>
          <p:nvPr/>
        </p:nvSpPr>
        <p:spPr bwMode="auto">
          <a:xfrm rot="20220000">
            <a:off x="4830763" y="23955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7" name="文本框 47"/>
          <p:cNvSpPr txBox="1">
            <a:spLocks noChangeArrowheads="1"/>
          </p:cNvSpPr>
          <p:nvPr/>
        </p:nvSpPr>
        <p:spPr bwMode="auto">
          <a:xfrm rot="21420000">
            <a:off x="5064125" y="309245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8" name="文本框 49"/>
          <p:cNvSpPr txBox="1">
            <a:spLocks noChangeArrowheads="1"/>
          </p:cNvSpPr>
          <p:nvPr/>
        </p:nvSpPr>
        <p:spPr bwMode="auto">
          <a:xfrm rot="16249134">
            <a:off x="6311106" y="2967831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9" name="文本框 50"/>
          <p:cNvSpPr txBox="1">
            <a:spLocks noChangeArrowheads="1"/>
          </p:cNvSpPr>
          <p:nvPr/>
        </p:nvSpPr>
        <p:spPr bwMode="auto">
          <a:xfrm rot="21429897">
            <a:off x="5589588" y="344805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0" name="文本框 51"/>
          <p:cNvSpPr txBox="1">
            <a:spLocks noChangeArrowheads="1"/>
          </p:cNvSpPr>
          <p:nvPr/>
        </p:nvSpPr>
        <p:spPr bwMode="auto">
          <a:xfrm rot="16249134">
            <a:off x="5845969" y="4291806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1" name="文本框 32"/>
          <p:cNvSpPr txBox="1">
            <a:spLocks noChangeArrowheads="1"/>
          </p:cNvSpPr>
          <p:nvPr/>
        </p:nvSpPr>
        <p:spPr bwMode="auto">
          <a:xfrm rot="1209897">
            <a:off x="1136650" y="4732338"/>
            <a:ext cx="50038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2" name="文本框 34"/>
          <p:cNvSpPr txBox="1">
            <a:spLocks noChangeArrowheads="1"/>
          </p:cNvSpPr>
          <p:nvPr/>
        </p:nvSpPr>
        <p:spPr bwMode="auto">
          <a:xfrm rot="4149897">
            <a:off x="2143125" y="43132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3" name="文本框 36"/>
          <p:cNvSpPr txBox="1">
            <a:spLocks noChangeArrowheads="1"/>
          </p:cNvSpPr>
          <p:nvPr/>
        </p:nvSpPr>
        <p:spPr bwMode="auto">
          <a:xfrm rot="20220000">
            <a:off x="1604963" y="408622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4" name="文本框 37"/>
          <p:cNvSpPr txBox="1">
            <a:spLocks noChangeArrowheads="1"/>
          </p:cNvSpPr>
          <p:nvPr/>
        </p:nvSpPr>
        <p:spPr bwMode="auto">
          <a:xfrm rot="1029897">
            <a:off x="2486025" y="3611563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5" name="文本框 45"/>
          <p:cNvSpPr txBox="1">
            <a:spLocks noChangeArrowheads="1"/>
          </p:cNvSpPr>
          <p:nvPr/>
        </p:nvSpPr>
        <p:spPr bwMode="auto">
          <a:xfrm rot="20220000">
            <a:off x="3162300" y="400367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6" name="文本框 46"/>
          <p:cNvSpPr txBox="1">
            <a:spLocks noChangeArrowheads="1"/>
          </p:cNvSpPr>
          <p:nvPr/>
        </p:nvSpPr>
        <p:spPr bwMode="auto">
          <a:xfrm rot="21429897">
            <a:off x="787400" y="238760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7" name="文本框 47"/>
          <p:cNvSpPr txBox="1">
            <a:spLocks noChangeArrowheads="1"/>
          </p:cNvSpPr>
          <p:nvPr/>
        </p:nvSpPr>
        <p:spPr bwMode="auto">
          <a:xfrm rot="1029897">
            <a:off x="268288" y="4291013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8" name="文本框 49"/>
          <p:cNvSpPr txBox="1">
            <a:spLocks noChangeArrowheads="1"/>
          </p:cNvSpPr>
          <p:nvPr/>
        </p:nvSpPr>
        <p:spPr bwMode="auto">
          <a:xfrm rot="21429897">
            <a:off x="3009900" y="46942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9" name="文本框 50"/>
          <p:cNvSpPr txBox="1">
            <a:spLocks noChangeArrowheads="1"/>
          </p:cNvSpPr>
          <p:nvPr/>
        </p:nvSpPr>
        <p:spPr bwMode="auto">
          <a:xfrm rot="21429897">
            <a:off x="4157663" y="40274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0" name="文本框 51"/>
          <p:cNvSpPr txBox="1">
            <a:spLocks noChangeArrowheads="1"/>
          </p:cNvSpPr>
          <p:nvPr/>
        </p:nvSpPr>
        <p:spPr bwMode="auto">
          <a:xfrm rot="21429897">
            <a:off x="4324350" y="4786313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1" name="文本框 32"/>
          <p:cNvSpPr txBox="1">
            <a:spLocks noChangeArrowheads="1"/>
          </p:cNvSpPr>
          <p:nvPr/>
        </p:nvSpPr>
        <p:spPr bwMode="auto">
          <a:xfrm rot="16529158">
            <a:off x="323056" y="2899569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" name="文本框 34"/>
          <p:cNvSpPr txBox="1">
            <a:spLocks noChangeArrowheads="1"/>
          </p:cNvSpPr>
          <p:nvPr/>
        </p:nvSpPr>
        <p:spPr bwMode="auto">
          <a:xfrm rot="4149897">
            <a:off x="1339850" y="301625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3" name="文本框 36"/>
          <p:cNvSpPr txBox="1">
            <a:spLocks noChangeArrowheads="1"/>
          </p:cNvSpPr>
          <p:nvPr/>
        </p:nvSpPr>
        <p:spPr bwMode="auto">
          <a:xfrm rot="21429897">
            <a:off x="322263" y="219392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4" name="文本框 37"/>
          <p:cNvSpPr txBox="1">
            <a:spLocks noChangeArrowheads="1"/>
          </p:cNvSpPr>
          <p:nvPr/>
        </p:nvSpPr>
        <p:spPr bwMode="auto">
          <a:xfrm rot="1029897">
            <a:off x="1338263" y="25415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5" name="文本框 45"/>
          <p:cNvSpPr txBox="1">
            <a:spLocks noChangeArrowheads="1"/>
          </p:cNvSpPr>
          <p:nvPr/>
        </p:nvSpPr>
        <p:spPr bwMode="auto">
          <a:xfrm rot="20220000">
            <a:off x="2117725" y="200342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6" name="文本框 46"/>
          <p:cNvSpPr txBox="1">
            <a:spLocks noChangeArrowheads="1"/>
          </p:cNvSpPr>
          <p:nvPr/>
        </p:nvSpPr>
        <p:spPr bwMode="auto">
          <a:xfrm rot="20220000">
            <a:off x="2687638" y="21732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7" name="文本框 47"/>
          <p:cNvSpPr txBox="1">
            <a:spLocks noChangeArrowheads="1"/>
          </p:cNvSpPr>
          <p:nvPr/>
        </p:nvSpPr>
        <p:spPr bwMode="auto">
          <a:xfrm rot="21420000">
            <a:off x="2416175" y="273685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8" name="文本框 49"/>
          <p:cNvSpPr txBox="1">
            <a:spLocks noChangeArrowheads="1"/>
          </p:cNvSpPr>
          <p:nvPr/>
        </p:nvSpPr>
        <p:spPr bwMode="auto">
          <a:xfrm rot="20220000">
            <a:off x="3276600" y="23955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9" name="文本框 50"/>
          <p:cNvSpPr txBox="1">
            <a:spLocks noChangeArrowheads="1"/>
          </p:cNvSpPr>
          <p:nvPr/>
        </p:nvSpPr>
        <p:spPr bwMode="auto">
          <a:xfrm rot="20220000">
            <a:off x="2849563" y="2976563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80" name="文本框 51"/>
          <p:cNvSpPr txBox="1">
            <a:spLocks noChangeArrowheads="1"/>
          </p:cNvSpPr>
          <p:nvPr/>
        </p:nvSpPr>
        <p:spPr bwMode="auto">
          <a:xfrm rot="20220000">
            <a:off x="3484563" y="31130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81" name="文本框 32"/>
          <p:cNvSpPr txBox="1">
            <a:spLocks noChangeArrowheads="1"/>
          </p:cNvSpPr>
          <p:nvPr/>
        </p:nvSpPr>
        <p:spPr bwMode="auto">
          <a:xfrm rot="1209897">
            <a:off x="5114925" y="4395788"/>
            <a:ext cx="50038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82" name="文本框 34"/>
          <p:cNvSpPr txBox="1">
            <a:spLocks noChangeArrowheads="1"/>
          </p:cNvSpPr>
          <p:nvPr/>
        </p:nvSpPr>
        <p:spPr bwMode="auto">
          <a:xfrm rot="20569134">
            <a:off x="6313488" y="47513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83" name="文本框 36"/>
          <p:cNvSpPr txBox="1">
            <a:spLocks noChangeArrowheads="1"/>
          </p:cNvSpPr>
          <p:nvPr/>
        </p:nvSpPr>
        <p:spPr bwMode="auto">
          <a:xfrm rot="368503">
            <a:off x="5773738" y="37163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84" name="文本框 37"/>
          <p:cNvSpPr txBox="1">
            <a:spLocks noChangeArrowheads="1"/>
          </p:cNvSpPr>
          <p:nvPr/>
        </p:nvSpPr>
        <p:spPr bwMode="auto">
          <a:xfrm rot="829244">
            <a:off x="5284788" y="4830763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85" name="文本框 45"/>
          <p:cNvSpPr txBox="1">
            <a:spLocks noChangeArrowheads="1"/>
          </p:cNvSpPr>
          <p:nvPr/>
        </p:nvSpPr>
        <p:spPr bwMode="auto">
          <a:xfrm rot="17097278">
            <a:off x="6779419" y="3358356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86" name="文本框 46"/>
          <p:cNvSpPr txBox="1">
            <a:spLocks noChangeArrowheads="1"/>
          </p:cNvSpPr>
          <p:nvPr/>
        </p:nvSpPr>
        <p:spPr bwMode="auto">
          <a:xfrm rot="2702238">
            <a:off x="7568406" y="3920331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87" name="文本框 47"/>
          <p:cNvSpPr txBox="1">
            <a:spLocks noChangeArrowheads="1"/>
          </p:cNvSpPr>
          <p:nvPr/>
        </p:nvSpPr>
        <p:spPr bwMode="auto">
          <a:xfrm rot="18143362">
            <a:off x="6744494" y="4261644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88" name="文本框 49"/>
          <p:cNvSpPr txBox="1">
            <a:spLocks noChangeArrowheads="1"/>
          </p:cNvSpPr>
          <p:nvPr/>
        </p:nvSpPr>
        <p:spPr bwMode="auto">
          <a:xfrm rot="18419577">
            <a:off x="8108156" y="4123531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89" name="文本框 50"/>
          <p:cNvSpPr txBox="1">
            <a:spLocks noChangeArrowheads="1"/>
          </p:cNvSpPr>
          <p:nvPr/>
        </p:nvSpPr>
        <p:spPr bwMode="auto">
          <a:xfrm rot="17959444">
            <a:off x="7262019" y="4764881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90" name="文本框 51"/>
          <p:cNvSpPr txBox="1">
            <a:spLocks noChangeArrowheads="1"/>
          </p:cNvSpPr>
          <p:nvPr/>
        </p:nvSpPr>
        <p:spPr bwMode="auto">
          <a:xfrm rot="1549510">
            <a:off x="8216900" y="456247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20" name="文本框 32"/>
          <p:cNvSpPr txBox="1"/>
          <p:nvPr/>
        </p:nvSpPr>
        <p:spPr>
          <a:xfrm rot="4190103">
            <a:off x="4287838" y="33639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21" name="文本框 34"/>
          <p:cNvSpPr txBox="1"/>
          <p:nvPr/>
        </p:nvSpPr>
        <p:spPr>
          <a:xfrm rot="8340000">
            <a:off x="4922838" y="39957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22" name="文本框 36"/>
          <p:cNvSpPr txBox="1"/>
          <p:nvPr/>
        </p:nvSpPr>
        <p:spPr>
          <a:xfrm rot="-1160763">
            <a:off x="5773738" y="26082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23" name="文本框 37"/>
          <p:cNvSpPr txBox="1"/>
          <p:nvPr/>
        </p:nvSpPr>
        <p:spPr>
          <a:xfrm rot="39237">
            <a:off x="5649913" y="31305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24" name="文本框 45"/>
          <p:cNvSpPr txBox="1"/>
          <p:nvPr/>
        </p:nvSpPr>
        <p:spPr>
          <a:xfrm rot="-1160763">
            <a:off x="6334125" y="26304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25" name="文本框 46"/>
          <p:cNvSpPr txBox="1"/>
          <p:nvPr/>
        </p:nvSpPr>
        <p:spPr>
          <a:xfrm rot="-1160763">
            <a:off x="6704013" y="28448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26" name="文本框 47"/>
          <p:cNvSpPr txBox="1"/>
          <p:nvPr/>
        </p:nvSpPr>
        <p:spPr>
          <a:xfrm rot="39237">
            <a:off x="7185025" y="33147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27" name="文本框 49"/>
          <p:cNvSpPr txBox="1"/>
          <p:nvPr/>
        </p:nvSpPr>
        <p:spPr>
          <a:xfrm rot="-1160763">
            <a:off x="8021638" y="29241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28" name="文本框 50"/>
          <p:cNvSpPr txBox="1"/>
          <p:nvPr/>
        </p:nvSpPr>
        <p:spPr>
          <a:xfrm rot="-1160763">
            <a:off x="7488238" y="27908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29" name="文本框 51"/>
          <p:cNvSpPr txBox="1"/>
          <p:nvPr/>
        </p:nvSpPr>
        <p:spPr>
          <a:xfrm rot="-1160763">
            <a:off x="7964488" y="36512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30" name="文本框 32"/>
          <p:cNvSpPr txBox="1"/>
          <p:nvPr/>
        </p:nvSpPr>
        <p:spPr>
          <a:xfrm rot="4190103">
            <a:off x="2765425" y="41973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31" name="文本框 34"/>
          <p:cNvSpPr txBox="1"/>
          <p:nvPr/>
        </p:nvSpPr>
        <p:spPr>
          <a:xfrm rot="8340000">
            <a:off x="3924300" y="36734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32" name="文本框 36"/>
          <p:cNvSpPr txBox="1"/>
          <p:nvPr/>
        </p:nvSpPr>
        <p:spPr>
          <a:xfrm rot="2810103">
            <a:off x="3813175" y="25923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33" name="文本框 37"/>
          <p:cNvSpPr txBox="1"/>
          <p:nvPr/>
        </p:nvSpPr>
        <p:spPr>
          <a:xfrm rot="4010103">
            <a:off x="3813175" y="31353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34" name="文本框 45"/>
          <p:cNvSpPr txBox="1"/>
          <p:nvPr/>
        </p:nvSpPr>
        <p:spPr>
          <a:xfrm rot="2810103">
            <a:off x="4373563" y="26146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35" name="文本框 46"/>
          <p:cNvSpPr txBox="1"/>
          <p:nvPr/>
        </p:nvSpPr>
        <p:spPr>
          <a:xfrm rot="2810103">
            <a:off x="4743450" y="28289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36" name="文本框 47"/>
          <p:cNvSpPr txBox="1"/>
          <p:nvPr/>
        </p:nvSpPr>
        <p:spPr>
          <a:xfrm rot="4010103">
            <a:off x="4743450" y="33718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37" name="文本框 49"/>
          <p:cNvSpPr txBox="1"/>
          <p:nvPr/>
        </p:nvSpPr>
        <p:spPr>
          <a:xfrm rot="-1160763">
            <a:off x="6224588" y="34020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38" name="文本框 50"/>
          <p:cNvSpPr txBox="1"/>
          <p:nvPr/>
        </p:nvSpPr>
        <p:spPr>
          <a:xfrm rot="4020000">
            <a:off x="5218113" y="34877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39" name="文本框 51"/>
          <p:cNvSpPr txBox="1"/>
          <p:nvPr/>
        </p:nvSpPr>
        <p:spPr>
          <a:xfrm rot="-1160763">
            <a:off x="5599113" y="40767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40" name="文本框 32"/>
          <p:cNvSpPr txBox="1"/>
          <p:nvPr/>
        </p:nvSpPr>
        <p:spPr>
          <a:xfrm rot="5400000">
            <a:off x="1141413" y="4086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41" name="文本框 34"/>
          <p:cNvSpPr txBox="1"/>
          <p:nvPr/>
        </p:nvSpPr>
        <p:spPr>
          <a:xfrm rot="8340000">
            <a:off x="1881188" y="44100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42" name="文本框 36"/>
          <p:cNvSpPr txBox="1"/>
          <p:nvPr/>
        </p:nvSpPr>
        <p:spPr>
          <a:xfrm rot="2810103">
            <a:off x="1862138" y="35893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43" name="文本框 37"/>
          <p:cNvSpPr txBox="1"/>
          <p:nvPr/>
        </p:nvSpPr>
        <p:spPr>
          <a:xfrm rot="5220000">
            <a:off x="2297113" y="38719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44" name="文本框 45"/>
          <p:cNvSpPr txBox="1"/>
          <p:nvPr/>
        </p:nvSpPr>
        <p:spPr>
          <a:xfrm rot="2810103">
            <a:off x="2809875" y="36036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45" name="文本框 46"/>
          <p:cNvSpPr txBox="1"/>
          <p:nvPr/>
        </p:nvSpPr>
        <p:spPr>
          <a:xfrm rot="4020000">
            <a:off x="700088" y="28209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46" name="文本框 47"/>
          <p:cNvSpPr txBox="1"/>
          <p:nvPr/>
        </p:nvSpPr>
        <p:spPr>
          <a:xfrm rot="5220000">
            <a:off x="603250" y="40100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47" name="文本框 49"/>
          <p:cNvSpPr txBox="1"/>
          <p:nvPr/>
        </p:nvSpPr>
        <p:spPr>
          <a:xfrm rot="4020000">
            <a:off x="2463800" y="45974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48" name="文本框 50"/>
          <p:cNvSpPr txBox="1"/>
          <p:nvPr/>
        </p:nvSpPr>
        <p:spPr>
          <a:xfrm rot="4020000">
            <a:off x="3702050" y="42243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49" name="文本框 51"/>
          <p:cNvSpPr txBox="1"/>
          <p:nvPr/>
        </p:nvSpPr>
        <p:spPr>
          <a:xfrm rot="4020000">
            <a:off x="4071938" y="44386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50" name="文本框 32"/>
          <p:cNvSpPr txBox="1"/>
          <p:nvPr/>
        </p:nvSpPr>
        <p:spPr>
          <a:xfrm rot="-880739">
            <a:off x="514350" y="33718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51" name="文本框 34"/>
          <p:cNvSpPr txBox="1"/>
          <p:nvPr/>
        </p:nvSpPr>
        <p:spPr>
          <a:xfrm rot="8340000">
            <a:off x="1254125" y="34496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52" name="文本框 36"/>
          <p:cNvSpPr txBox="1"/>
          <p:nvPr/>
        </p:nvSpPr>
        <p:spPr>
          <a:xfrm rot="4020000">
            <a:off x="1670050" y="23685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53" name="文本框 37"/>
          <p:cNvSpPr txBox="1"/>
          <p:nvPr/>
        </p:nvSpPr>
        <p:spPr>
          <a:xfrm rot="5220000">
            <a:off x="1670050" y="29114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54" name="文本框 45"/>
          <p:cNvSpPr txBox="1"/>
          <p:nvPr/>
        </p:nvSpPr>
        <p:spPr>
          <a:xfrm rot="2810103">
            <a:off x="2230438" y="23907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55" name="文本框 46"/>
          <p:cNvSpPr txBox="1"/>
          <p:nvPr/>
        </p:nvSpPr>
        <p:spPr>
          <a:xfrm rot="2810103">
            <a:off x="2600325" y="26050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56" name="文本框 47"/>
          <p:cNvSpPr txBox="1"/>
          <p:nvPr/>
        </p:nvSpPr>
        <p:spPr>
          <a:xfrm rot="4010103">
            <a:off x="2328863" y="31702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57" name="文本框 49"/>
          <p:cNvSpPr txBox="1"/>
          <p:nvPr/>
        </p:nvSpPr>
        <p:spPr>
          <a:xfrm rot="2810103">
            <a:off x="3187700" y="28289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58" name="文本框 50"/>
          <p:cNvSpPr txBox="1"/>
          <p:nvPr/>
        </p:nvSpPr>
        <p:spPr>
          <a:xfrm rot="2810103">
            <a:off x="3074988" y="32639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59" name="文本框 51"/>
          <p:cNvSpPr txBox="1"/>
          <p:nvPr/>
        </p:nvSpPr>
        <p:spPr>
          <a:xfrm rot="2810103">
            <a:off x="3444875" y="34782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60" name="文本框 32"/>
          <p:cNvSpPr txBox="1"/>
          <p:nvPr/>
        </p:nvSpPr>
        <p:spPr>
          <a:xfrm rot="5400000">
            <a:off x="4751388" y="4540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61" name="文本框 34"/>
          <p:cNvSpPr txBox="1"/>
          <p:nvPr/>
        </p:nvSpPr>
        <p:spPr>
          <a:xfrm rot="3159237">
            <a:off x="5819775" y="48641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62" name="文本框 36"/>
          <p:cNvSpPr txBox="1"/>
          <p:nvPr/>
        </p:nvSpPr>
        <p:spPr>
          <a:xfrm rot="-1160763">
            <a:off x="6237288" y="37830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63" name="文本框 37"/>
          <p:cNvSpPr txBox="1"/>
          <p:nvPr/>
        </p:nvSpPr>
        <p:spPr>
          <a:xfrm rot="39237">
            <a:off x="6237288" y="43259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64" name="文本框 45"/>
          <p:cNvSpPr txBox="1"/>
          <p:nvPr/>
        </p:nvSpPr>
        <p:spPr>
          <a:xfrm rot="-1160763">
            <a:off x="6797675" y="38052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65" name="文本框 46"/>
          <p:cNvSpPr txBox="1"/>
          <p:nvPr/>
        </p:nvSpPr>
        <p:spPr>
          <a:xfrm rot="-1160763">
            <a:off x="7167563" y="40195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66" name="文本框 47"/>
          <p:cNvSpPr txBox="1"/>
          <p:nvPr/>
        </p:nvSpPr>
        <p:spPr>
          <a:xfrm rot="39237">
            <a:off x="6854825" y="45878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67" name="文本框 49"/>
          <p:cNvSpPr txBox="1"/>
          <p:nvPr/>
        </p:nvSpPr>
        <p:spPr>
          <a:xfrm rot="-1160763">
            <a:off x="7688263" y="43100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68" name="文本框 50"/>
          <p:cNvSpPr txBox="1"/>
          <p:nvPr/>
        </p:nvSpPr>
        <p:spPr>
          <a:xfrm rot="-1160763">
            <a:off x="7642225" y="46783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269" name="文本框 51"/>
          <p:cNvSpPr txBox="1"/>
          <p:nvPr/>
        </p:nvSpPr>
        <p:spPr>
          <a:xfrm rot="-1160763">
            <a:off x="8012113" y="48926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9" name="矩形 22"/>
          <p:cNvSpPr/>
          <p:nvPr/>
        </p:nvSpPr>
        <p:spPr>
          <a:xfrm>
            <a:off x="392113" y="2170113"/>
            <a:ext cx="8437562" cy="2676525"/>
          </a:xfrm>
          <a:prstGeom prst="rect">
            <a:avLst/>
          </a:prstGeom>
          <a:solidFill>
            <a:srgbClr val="FFFFFF">
              <a:alpha val="47058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翩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然（    ）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孕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育（    ）   风雪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载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途（    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炎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热（    ）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簌簌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（    ）   物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候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（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（    ）   连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翘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（    ）   悬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（    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纬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度（    ）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经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度（    ）   销声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匿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迹（    ）</a:t>
            </a:r>
          </a:p>
        </p:txBody>
      </p:sp>
      <p:sp>
        <p:nvSpPr>
          <p:cNvPr id="22" name="矩形 21"/>
          <p:cNvSpPr/>
          <p:nvPr/>
        </p:nvSpPr>
        <p:spPr>
          <a:xfrm>
            <a:off x="1495425" y="2238375"/>
            <a:ext cx="9017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piān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15238" y="2255838"/>
            <a:ext cx="7219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zài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74800" y="2898775"/>
            <a:ext cx="7219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yán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49738" y="2255838"/>
            <a:ext cx="7219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yùn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5150" y="2890838"/>
            <a:ext cx="7219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hòu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35788" y="3516313"/>
            <a:ext cx="7219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shū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24350" y="2889250"/>
            <a:ext cx="5422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sù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74800" y="3508375"/>
            <a:ext cx="7219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yàn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81475" y="3525838"/>
            <a:ext cx="9017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qiáo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74800" y="4162425"/>
            <a:ext cx="7219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 panose="02010600030101010101" pitchFamily="2" charset="-122"/>
                <a:cs typeface="+mn-cs"/>
              </a:rPr>
              <a:t>wěi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759700" y="4168775"/>
            <a:ext cx="5422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nì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00525" y="4162425"/>
            <a:ext cx="9017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jīnɡ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grpSp>
        <p:nvGrpSpPr>
          <p:cNvPr id="7283" name="组合 1"/>
          <p:cNvGrpSpPr/>
          <p:nvPr/>
        </p:nvGrpSpPr>
        <p:grpSpPr>
          <a:xfrm>
            <a:off x="393700" y="1139825"/>
            <a:ext cx="2249488" cy="574675"/>
            <a:chOff x="251073" y="267494"/>
            <a:chExt cx="2249488" cy="574675"/>
          </a:xfrm>
        </p:grpSpPr>
        <p:sp>
          <p:nvSpPr>
            <p:cNvPr id="7284" name="文本框 13"/>
            <p:cNvSpPr txBox="1"/>
            <p:nvPr/>
          </p:nvSpPr>
          <p:spPr>
            <a:xfrm>
              <a:off x="395536" y="267494"/>
              <a:ext cx="1727200" cy="5530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微软雅黑" charset="-122"/>
                  <a:ea typeface="微软雅黑" charset="-122"/>
                  <a:cs typeface="+mn-cs"/>
                </a:rPr>
                <a:t>字词学习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51073" y="842169"/>
              <a:ext cx="2016125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7286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3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29"/>
                <a:ext cx="652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36" name="Freeform 5"/>
              <p:cNvSpPr/>
              <p:nvPr/>
            </p:nvSpPr>
            <p:spPr bwMode="auto">
              <a:xfrm>
                <a:off x="2478" y="1329"/>
                <a:ext cx="611" cy="424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2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37" name="Freeform 6"/>
              <p:cNvSpPr/>
              <p:nvPr/>
            </p:nvSpPr>
            <p:spPr bwMode="auto">
              <a:xfrm>
                <a:off x="2432" y="1334"/>
                <a:ext cx="634" cy="401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38" name="Freeform 7"/>
              <p:cNvSpPr/>
              <p:nvPr/>
            </p:nvSpPr>
            <p:spPr bwMode="auto">
              <a:xfrm>
                <a:off x="2432" y="1605"/>
                <a:ext cx="100" cy="127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39" name="Freeform 8"/>
              <p:cNvSpPr/>
              <p:nvPr/>
            </p:nvSpPr>
            <p:spPr bwMode="auto">
              <a:xfrm>
                <a:off x="2954" y="1361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40" name="Freeform 9"/>
              <p:cNvSpPr/>
              <p:nvPr/>
            </p:nvSpPr>
            <p:spPr bwMode="auto">
              <a:xfrm>
                <a:off x="2943" y="14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41" name="Freeform 10"/>
              <p:cNvSpPr>
                <a:spLocks noEditPoints="1"/>
              </p:cNvSpPr>
              <p:nvPr/>
            </p:nvSpPr>
            <p:spPr bwMode="auto">
              <a:xfrm>
                <a:off x="2511" y="1361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/>
          <p:nvPr/>
        </p:nvSpPr>
        <p:spPr>
          <a:xfrm>
            <a:off x="495300" y="1092200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词语解释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23875" y="1589723"/>
            <a:ext cx="8193088" cy="398653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次第：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依次。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翩然：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动作轻快的样子。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孕育：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怀胎生育，比喻既存的事物中酝酿着新事物。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销声匿迹：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本义是不再公开讲话，不再公开露面。这里指昆虫无声无息、无影无踪。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衰草连天：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很多草枯黄败落的样子。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载途：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满路，有遍地的意思。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496888" y="1580515"/>
            <a:ext cx="8172450" cy="342709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周而复始：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一次又一次地循环。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草长莺飞：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形容春天美好的情景。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物候：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生物的周期性现象与季节气候的关系。也指自然界非生物变化与季节气候的关系。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悬殊：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相差很远。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观测：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观察并测量（天文、地理、气象、方向等）。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32"/>
          <p:cNvSpPr txBox="1">
            <a:spLocks noChangeArrowheads="1"/>
          </p:cNvSpPr>
          <p:nvPr/>
        </p:nvSpPr>
        <p:spPr bwMode="auto">
          <a:xfrm>
            <a:off x="4475163" y="3783013"/>
            <a:ext cx="50038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34"/>
          <p:cNvSpPr txBox="1">
            <a:spLocks noChangeArrowheads="1"/>
          </p:cNvSpPr>
          <p:nvPr/>
        </p:nvSpPr>
        <p:spPr bwMode="auto">
          <a:xfrm rot="21319903">
            <a:off x="8066088" y="24844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21" name="文本框 36"/>
          <p:cNvSpPr txBox="1">
            <a:spLocks noChangeArrowheads="1"/>
          </p:cNvSpPr>
          <p:nvPr/>
        </p:nvSpPr>
        <p:spPr bwMode="auto">
          <a:xfrm rot="16249134">
            <a:off x="5861844" y="2174081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22" name="文本框 37"/>
          <p:cNvSpPr txBox="1">
            <a:spLocks noChangeArrowheads="1"/>
          </p:cNvSpPr>
          <p:nvPr/>
        </p:nvSpPr>
        <p:spPr bwMode="auto">
          <a:xfrm rot="17449134">
            <a:off x="5331619" y="2582069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23" name="文本框 45"/>
          <p:cNvSpPr txBox="1">
            <a:spLocks noChangeArrowheads="1"/>
          </p:cNvSpPr>
          <p:nvPr/>
        </p:nvSpPr>
        <p:spPr bwMode="auto">
          <a:xfrm rot="16249134">
            <a:off x="6422231" y="2196306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24" name="文本框 46"/>
          <p:cNvSpPr txBox="1">
            <a:spLocks noChangeArrowheads="1"/>
          </p:cNvSpPr>
          <p:nvPr/>
        </p:nvSpPr>
        <p:spPr bwMode="auto">
          <a:xfrm rot="21175089">
            <a:off x="7067550" y="24272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25" name="文本框 47"/>
          <p:cNvSpPr txBox="1">
            <a:spLocks noChangeArrowheads="1"/>
          </p:cNvSpPr>
          <p:nvPr/>
        </p:nvSpPr>
        <p:spPr bwMode="auto">
          <a:xfrm rot="17449134">
            <a:off x="7655719" y="3356769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26" name="文本框 49"/>
          <p:cNvSpPr txBox="1">
            <a:spLocks noChangeArrowheads="1"/>
          </p:cNvSpPr>
          <p:nvPr/>
        </p:nvSpPr>
        <p:spPr bwMode="auto">
          <a:xfrm rot="657351">
            <a:off x="8405813" y="22050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27" name="文本框 50"/>
          <p:cNvSpPr txBox="1">
            <a:spLocks noChangeArrowheads="1"/>
          </p:cNvSpPr>
          <p:nvPr/>
        </p:nvSpPr>
        <p:spPr bwMode="auto">
          <a:xfrm rot="1480325">
            <a:off x="7391400" y="210185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28" name="文本框 51"/>
          <p:cNvSpPr txBox="1">
            <a:spLocks noChangeArrowheads="1"/>
          </p:cNvSpPr>
          <p:nvPr/>
        </p:nvSpPr>
        <p:spPr bwMode="auto">
          <a:xfrm rot="16249134">
            <a:off x="8366919" y="3572669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29" name="文本框 32"/>
          <p:cNvSpPr txBox="1">
            <a:spLocks noChangeArrowheads="1"/>
          </p:cNvSpPr>
          <p:nvPr/>
        </p:nvSpPr>
        <p:spPr bwMode="auto">
          <a:xfrm>
            <a:off x="3262313" y="4418013"/>
            <a:ext cx="50038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0" name="文本框 34"/>
          <p:cNvSpPr txBox="1">
            <a:spLocks noChangeArrowheads="1"/>
          </p:cNvSpPr>
          <p:nvPr/>
        </p:nvSpPr>
        <p:spPr bwMode="auto">
          <a:xfrm rot="4149897">
            <a:off x="4464050" y="435610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1" name="文本框 36"/>
          <p:cNvSpPr txBox="1">
            <a:spLocks noChangeArrowheads="1"/>
          </p:cNvSpPr>
          <p:nvPr/>
        </p:nvSpPr>
        <p:spPr bwMode="auto">
          <a:xfrm rot="20220000">
            <a:off x="3900488" y="215900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2" name="文本框 37"/>
          <p:cNvSpPr txBox="1">
            <a:spLocks noChangeArrowheads="1"/>
          </p:cNvSpPr>
          <p:nvPr/>
        </p:nvSpPr>
        <p:spPr bwMode="auto">
          <a:xfrm rot="21420000">
            <a:off x="4130675" y="291147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3" name="文本框 45"/>
          <p:cNvSpPr txBox="1">
            <a:spLocks noChangeArrowheads="1"/>
          </p:cNvSpPr>
          <p:nvPr/>
        </p:nvSpPr>
        <p:spPr bwMode="auto">
          <a:xfrm rot="20220000">
            <a:off x="4460875" y="218122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4" name="文本框 46"/>
          <p:cNvSpPr txBox="1">
            <a:spLocks noChangeArrowheads="1"/>
          </p:cNvSpPr>
          <p:nvPr/>
        </p:nvSpPr>
        <p:spPr bwMode="auto">
          <a:xfrm rot="20220000">
            <a:off x="4830763" y="23955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5" name="文本框 47"/>
          <p:cNvSpPr txBox="1">
            <a:spLocks noChangeArrowheads="1"/>
          </p:cNvSpPr>
          <p:nvPr/>
        </p:nvSpPr>
        <p:spPr bwMode="auto">
          <a:xfrm rot="21420000">
            <a:off x="5064125" y="309245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6" name="文本框 49"/>
          <p:cNvSpPr txBox="1">
            <a:spLocks noChangeArrowheads="1"/>
          </p:cNvSpPr>
          <p:nvPr/>
        </p:nvSpPr>
        <p:spPr bwMode="auto">
          <a:xfrm rot="16249134">
            <a:off x="6311106" y="2967831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7" name="文本框 50"/>
          <p:cNvSpPr txBox="1">
            <a:spLocks noChangeArrowheads="1"/>
          </p:cNvSpPr>
          <p:nvPr/>
        </p:nvSpPr>
        <p:spPr bwMode="auto">
          <a:xfrm rot="21429897">
            <a:off x="5589588" y="344805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8" name="文本框 51"/>
          <p:cNvSpPr txBox="1">
            <a:spLocks noChangeArrowheads="1"/>
          </p:cNvSpPr>
          <p:nvPr/>
        </p:nvSpPr>
        <p:spPr bwMode="auto">
          <a:xfrm rot="16249134">
            <a:off x="5845969" y="4291806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9" name="文本框 32"/>
          <p:cNvSpPr txBox="1">
            <a:spLocks noChangeArrowheads="1"/>
          </p:cNvSpPr>
          <p:nvPr/>
        </p:nvSpPr>
        <p:spPr bwMode="auto">
          <a:xfrm rot="1209897">
            <a:off x="1136650" y="4732338"/>
            <a:ext cx="50038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0" name="文本框 34"/>
          <p:cNvSpPr txBox="1">
            <a:spLocks noChangeArrowheads="1"/>
          </p:cNvSpPr>
          <p:nvPr/>
        </p:nvSpPr>
        <p:spPr bwMode="auto">
          <a:xfrm rot="4149897">
            <a:off x="2143125" y="43132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1" name="文本框 36"/>
          <p:cNvSpPr txBox="1">
            <a:spLocks noChangeArrowheads="1"/>
          </p:cNvSpPr>
          <p:nvPr/>
        </p:nvSpPr>
        <p:spPr bwMode="auto">
          <a:xfrm rot="20220000">
            <a:off x="1604963" y="408622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2" name="文本框 37"/>
          <p:cNvSpPr txBox="1">
            <a:spLocks noChangeArrowheads="1"/>
          </p:cNvSpPr>
          <p:nvPr/>
        </p:nvSpPr>
        <p:spPr bwMode="auto">
          <a:xfrm rot="1029897">
            <a:off x="2486025" y="3611563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3" name="文本框 45"/>
          <p:cNvSpPr txBox="1">
            <a:spLocks noChangeArrowheads="1"/>
          </p:cNvSpPr>
          <p:nvPr/>
        </p:nvSpPr>
        <p:spPr bwMode="auto">
          <a:xfrm rot="20220000">
            <a:off x="3162300" y="400367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4" name="文本框 46"/>
          <p:cNvSpPr txBox="1">
            <a:spLocks noChangeArrowheads="1"/>
          </p:cNvSpPr>
          <p:nvPr/>
        </p:nvSpPr>
        <p:spPr bwMode="auto">
          <a:xfrm rot="21429897">
            <a:off x="787400" y="238760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5" name="文本框 47"/>
          <p:cNvSpPr txBox="1">
            <a:spLocks noChangeArrowheads="1"/>
          </p:cNvSpPr>
          <p:nvPr/>
        </p:nvSpPr>
        <p:spPr bwMode="auto">
          <a:xfrm rot="1029897">
            <a:off x="268288" y="4291013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6" name="文本框 49"/>
          <p:cNvSpPr txBox="1">
            <a:spLocks noChangeArrowheads="1"/>
          </p:cNvSpPr>
          <p:nvPr/>
        </p:nvSpPr>
        <p:spPr bwMode="auto">
          <a:xfrm rot="21429897">
            <a:off x="3009900" y="46942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7" name="文本框 50"/>
          <p:cNvSpPr txBox="1">
            <a:spLocks noChangeArrowheads="1"/>
          </p:cNvSpPr>
          <p:nvPr/>
        </p:nvSpPr>
        <p:spPr bwMode="auto">
          <a:xfrm rot="21429897">
            <a:off x="4157663" y="40274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8" name="文本框 51"/>
          <p:cNvSpPr txBox="1">
            <a:spLocks noChangeArrowheads="1"/>
          </p:cNvSpPr>
          <p:nvPr/>
        </p:nvSpPr>
        <p:spPr bwMode="auto">
          <a:xfrm rot="21429897">
            <a:off x="4324350" y="4786313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49" name="文本框 32"/>
          <p:cNvSpPr txBox="1">
            <a:spLocks noChangeArrowheads="1"/>
          </p:cNvSpPr>
          <p:nvPr/>
        </p:nvSpPr>
        <p:spPr bwMode="auto">
          <a:xfrm rot="16529158">
            <a:off x="323056" y="2899569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0" name="文本框 34"/>
          <p:cNvSpPr txBox="1">
            <a:spLocks noChangeArrowheads="1"/>
          </p:cNvSpPr>
          <p:nvPr/>
        </p:nvSpPr>
        <p:spPr bwMode="auto">
          <a:xfrm rot="4149897">
            <a:off x="1339850" y="301625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1" name="文本框 36"/>
          <p:cNvSpPr txBox="1">
            <a:spLocks noChangeArrowheads="1"/>
          </p:cNvSpPr>
          <p:nvPr/>
        </p:nvSpPr>
        <p:spPr bwMode="auto">
          <a:xfrm rot="21429897">
            <a:off x="322263" y="219392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2" name="文本框 37"/>
          <p:cNvSpPr txBox="1">
            <a:spLocks noChangeArrowheads="1"/>
          </p:cNvSpPr>
          <p:nvPr/>
        </p:nvSpPr>
        <p:spPr bwMode="auto">
          <a:xfrm rot="1029897">
            <a:off x="1338263" y="25415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3" name="文本框 45"/>
          <p:cNvSpPr txBox="1">
            <a:spLocks noChangeArrowheads="1"/>
          </p:cNvSpPr>
          <p:nvPr/>
        </p:nvSpPr>
        <p:spPr bwMode="auto">
          <a:xfrm rot="20220000">
            <a:off x="2117725" y="200342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4" name="文本框 46"/>
          <p:cNvSpPr txBox="1">
            <a:spLocks noChangeArrowheads="1"/>
          </p:cNvSpPr>
          <p:nvPr/>
        </p:nvSpPr>
        <p:spPr bwMode="auto">
          <a:xfrm rot="20220000">
            <a:off x="2687638" y="21732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5" name="文本框 47"/>
          <p:cNvSpPr txBox="1">
            <a:spLocks noChangeArrowheads="1"/>
          </p:cNvSpPr>
          <p:nvPr/>
        </p:nvSpPr>
        <p:spPr bwMode="auto">
          <a:xfrm rot="21420000">
            <a:off x="2416175" y="2736850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6" name="文本框 49"/>
          <p:cNvSpPr txBox="1">
            <a:spLocks noChangeArrowheads="1"/>
          </p:cNvSpPr>
          <p:nvPr/>
        </p:nvSpPr>
        <p:spPr bwMode="auto">
          <a:xfrm rot="20220000">
            <a:off x="3276600" y="23955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7" name="文本框 50"/>
          <p:cNvSpPr txBox="1">
            <a:spLocks noChangeArrowheads="1"/>
          </p:cNvSpPr>
          <p:nvPr/>
        </p:nvSpPr>
        <p:spPr bwMode="auto">
          <a:xfrm rot="20220000">
            <a:off x="2849563" y="2976563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8" name="文本框 51"/>
          <p:cNvSpPr txBox="1">
            <a:spLocks noChangeArrowheads="1"/>
          </p:cNvSpPr>
          <p:nvPr/>
        </p:nvSpPr>
        <p:spPr bwMode="auto">
          <a:xfrm rot="20220000">
            <a:off x="3484563" y="31130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9" name="文本框 32"/>
          <p:cNvSpPr txBox="1">
            <a:spLocks noChangeArrowheads="1"/>
          </p:cNvSpPr>
          <p:nvPr/>
        </p:nvSpPr>
        <p:spPr bwMode="auto">
          <a:xfrm rot="1209897">
            <a:off x="5114925" y="4395788"/>
            <a:ext cx="50038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0" name="文本框 34"/>
          <p:cNvSpPr txBox="1">
            <a:spLocks noChangeArrowheads="1"/>
          </p:cNvSpPr>
          <p:nvPr/>
        </p:nvSpPr>
        <p:spPr bwMode="auto">
          <a:xfrm rot="20569134">
            <a:off x="6313488" y="475138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1" name="文本框 36"/>
          <p:cNvSpPr txBox="1">
            <a:spLocks noChangeArrowheads="1"/>
          </p:cNvSpPr>
          <p:nvPr/>
        </p:nvSpPr>
        <p:spPr bwMode="auto">
          <a:xfrm rot="368503">
            <a:off x="5773738" y="3716338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2" name="文本框 37"/>
          <p:cNvSpPr txBox="1">
            <a:spLocks noChangeArrowheads="1"/>
          </p:cNvSpPr>
          <p:nvPr/>
        </p:nvSpPr>
        <p:spPr bwMode="auto">
          <a:xfrm rot="829244">
            <a:off x="5284788" y="4830763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3" name="文本框 45"/>
          <p:cNvSpPr txBox="1">
            <a:spLocks noChangeArrowheads="1"/>
          </p:cNvSpPr>
          <p:nvPr/>
        </p:nvSpPr>
        <p:spPr bwMode="auto">
          <a:xfrm rot="17097278">
            <a:off x="6779419" y="3358356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4" name="文本框 46"/>
          <p:cNvSpPr txBox="1">
            <a:spLocks noChangeArrowheads="1"/>
          </p:cNvSpPr>
          <p:nvPr/>
        </p:nvSpPr>
        <p:spPr bwMode="auto">
          <a:xfrm rot="2702238">
            <a:off x="7568406" y="3920331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5" name="文本框 47"/>
          <p:cNvSpPr txBox="1">
            <a:spLocks noChangeArrowheads="1"/>
          </p:cNvSpPr>
          <p:nvPr/>
        </p:nvSpPr>
        <p:spPr bwMode="auto">
          <a:xfrm rot="18143362">
            <a:off x="6744494" y="4261644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6" name="文本框 49"/>
          <p:cNvSpPr txBox="1">
            <a:spLocks noChangeArrowheads="1"/>
          </p:cNvSpPr>
          <p:nvPr/>
        </p:nvSpPr>
        <p:spPr bwMode="auto">
          <a:xfrm rot="18419577">
            <a:off x="8108156" y="4123531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7" name="文本框 50"/>
          <p:cNvSpPr txBox="1">
            <a:spLocks noChangeArrowheads="1"/>
          </p:cNvSpPr>
          <p:nvPr/>
        </p:nvSpPr>
        <p:spPr bwMode="auto">
          <a:xfrm rot="17959444">
            <a:off x="7262019" y="4764881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68" name="文本框 51"/>
          <p:cNvSpPr txBox="1">
            <a:spLocks noChangeArrowheads="1"/>
          </p:cNvSpPr>
          <p:nvPr/>
        </p:nvSpPr>
        <p:spPr bwMode="auto">
          <a:xfrm rot="1549510">
            <a:off x="8216900" y="4562475"/>
            <a:ext cx="50355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292" name="文本框 32"/>
          <p:cNvSpPr txBox="1"/>
          <p:nvPr/>
        </p:nvSpPr>
        <p:spPr>
          <a:xfrm rot="4190103">
            <a:off x="4287838" y="33639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293" name="文本框 34"/>
          <p:cNvSpPr txBox="1"/>
          <p:nvPr/>
        </p:nvSpPr>
        <p:spPr>
          <a:xfrm rot="8340000">
            <a:off x="4922838" y="39957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294" name="文本框 36"/>
          <p:cNvSpPr txBox="1"/>
          <p:nvPr/>
        </p:nvSpPr>
        <p:spPr>
          <a:xfrm rot="-1160763">
            <a:off x="5773738" y="26082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295" name="文本框 37"/>
          <p:cNvSpPr txBox="1"/>
          <p:nvPr/>
        </p:nvSpPr>
        <p:spPr>
          <a:xfrm rot="39237">
            <a:off x="5649913" y="31305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296" name="文本框 45"/>
          <p:cNvSpPr txBox="1"/>
          <p:nvPr/>
        </p:nvSpPr>
        <p:spPr>
          <a:xfrm rot="-1160763">
            <a:off x="6334125" y="26304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297" name="文本框 46"/>
          <p:cNvSpPr txBox="1"/>
          <p:nvPr/>
        </p:nvSpPr>
        <p:spPr>
          <a:xfrm rot="-1160763">
            <a:off x="6704013" y="28448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298" name="文本框 47"/>
          <p:cNvSpPr txBox="1"/>
          <p:nvPr/>
        </p:nvSpPr>
        <p:spPr>
          <a:xfrm rot="39237">
            <a:off x="7185025" y="33147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299" name="文本框 49"/>
          <p:cNvSpPr txBox="1"/>
          <p:nvPr/>
        </p:nvSpPr>
        <p:spPr>
          <a:xfrm rot="-1160763">
            <a:off x="8021638" y="29241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00" name="文本框 50"/>
          <p:cNvSpPr txBox="1"/>
          <p:nvPr/>
        </p:nvSpPr>
        <p:spPr>
          <a:xfrm rot="-1160763">
            <a:off x="7488238" y="27908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01" name="文本框 51"/>
          <p:cNvSpPr txBox="1"/>
          <p:nvPr/>
        </p:nvSpPr>
        <p:spPr>
          <a:xfrm rot="-1160763">
            <a:off x="7964488" y="36512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02" name="文本框 32"/>
          <p:cNvSpPr txBox="1"/>
          <p:nvPr/>
        </p:nvSpPr>
        <p:spPr>
          <a:xfrm rot="4190103">
            <a:off x="2765425" y="41973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03" name="文本框 34"/>
          <p:cNvSpPr txBox="1"/>
          <p:nvPr/>
        </p:nvSpPr>
        <p:spPr>
          <a:xfrm rot="8340000">
            <a:off x="3924300" y="36734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04" name="文本框 36"/>
          <p:cNvSpPr txBox="1"/>
          <p:nvPr/>
        </p:nvSpPr>
        <p:spPr>
          <a:xfrm rot="2810103">
            <a:off x="3813175" y="25923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05" name="文本框 37"/>
          <p:cNvSpPr txBox="1"/>
          <p:nvPr/>
        </p:nvSpPr>
        <p:spPr>
          <a:xfrm rot="4010103">
            <a:off x="3813175" y="31353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06" name="文本框 45"/>
          <p:cNvSpPr txBox="1"/>
          <p:nvPr/>
        </p:nvSpPr>
        <p:spPr>
          <a:xfrm rot="2810103">
            <a:off x="4373563" y="26146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07" name="文本框 46"/>
          <p:cNvSpPr txBox="1"/>
          <p:nvPr/>
        </p:nvSpPr>
        <p:spPr>
          <a:xfrm rot="2810103">
            <a:off x="4743450" y="28289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08" name="文本框 47"/>
          <p:cNvSpPr txBox="1"/>
          <p:nvPr/>
        </p:nvSpPr>
        <p:spPr>
          <a:xfrm rot="4010103">
            <a:off x="4743450" y="33718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09" name="文本框 49"/>
          <p:cNvSpPr txBox="1"/>
          <p:nvPr/>
        </p:nvSpPr>
        <p:spPr>
          <a:xfrm rot="-1160763">
            <a:off x="6224588" y="34020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10" name="文本框 50"/>
          <p:cNvSpPr txBox="1"/>
          <p:nvPr/>
        </p:nvSpPr>
        <p:spPr>
          <a:xfrm rot="4020000">
            <a:off x="5218113" y="34877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11" name="文本框 51"/>
          <p:cNvSpPr txBox="1"/>
          <p:nvPr/>
        </p:nvSpPr>
        <p:spPr>
          <a:xfrm rot="-1160763">
            <a:off x="5599113" y="40767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12" name="文本框 32"/>
          <p:cNvSpPr txBox="1"/>
          <p:nvPr/>
        </p:nvSpPr>
        <p:spPr>
          <a:xfrm rot="5400000">
            <a:off x="1141413" y="4086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13" name="文本框 34"/>
          <p:cNvSpPr txBox="1"/>
          <p:nvPr/>
        </p:nvSpPr>
        <p:spPr>
          <a:xfrm rot="8340000">
            <a:off x="1881188" y="44100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14" name="文本框 36"/>
          <p:cNvSpPr txBox="1"/>
          <p:nvPr/>
        </p:nvSpPr>
        <p:spPr>
          <a:xfrm rot="2810103">
            <a:off x="1862138" y="35893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15" name="文本框 37"/>
          <p:cNvSpPr txBox="1"/>
          <p:nvPr/>
        </p:nvSpPr>
        <p:spPr>
          <a:xfrm rot="5220000">
            <a:off x="2297113" y="38719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16" name="文本框 45"/>
          <p:cNvSpPr txBox="1"/>
          <p:nvPr/>
        </p:nvSpPr>
        <p:spPr>
          <a:xfrm rot="2810103">
            <a:off x="2809875" y="36036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17" name="文本框 46"/>
          <p:cNvSpPr txBox="1"/>
          <p:nvPr/>
        </p:nvSpPr>
        <p:spPr>
          <a:xfrm rot="4020000">
            <a:off x="700088" y="28209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18" name="文本框 47"/>
          <p:cNvSpPr txBox="1"/>
          <p:nvPr/>
        </p:nvSpPr>
        <p:spPr>
          <a:xfrm rot="5220000">
            <a:off x="603250" y="40100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19" name="文本框 49"/>
          <p:cNvSpPr txBox="1"/>
          <p:nvPr/>
        </p:nvSpPr>
        <p:spPr>
          <a:xfrm rot="4020000">
            <a:off x="2463800" y="45974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20" name="文本框 50"/>
          <p:cNvSpPr txBox="1"/>
          <p:nvPr/>
        </p:nvSpPr>
        <p:spPr>
          <a:xfrm rot="4020000">
            <a:off x="3702050" y="42243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21" name="文本框 51"/>
          <p:cNvSpPr txBox="1"/>
          <p:nvPr/>
        </p:nvSpPr>
        <p:spPr>
          <a:xfrm rot="4020000">
            <a:off x="4071938" y="44386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22" name="文本框 32"/>
          <p:cNvSpPr txBox="1"/>
          <p:nvPr/>
        </p:nvSpPr>
        <p:spPr>
          <a:xfrm rot="-880739">
            <a:off x="514350" y="33718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23" name="文本框 34"/>
          <p:cNvSpPr txBox="1"/>
          <p:nvPr/>
        </p:nvSpPr>
        <p:spPr>
          <a:xfrm rot="8340000">
            <a:off x="1254125" y="34496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24" name="文本框 36"/>
          <p:cNvSpPr txBox="1"/>
          <p:nvPr/>
        </p:nvSpPr>
        <p:spPr>
          <a:xfrm rot="4020000">
            <a:off x="1670050" y="23685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25" name="文本框 37"/>
          <p:cNvSpPr txBox="1"/>
          <p:nvPr/>
        </p:nvSpPr>
        <p:spPr>
          <a:xfrm rot="5220000">
            <a:off x="1670050" y="29114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26" name="文本框 45"/>
          <p:cNvSpPr txBox="1"/>
          <p:nvPr/>
        </p:nvSpPr>
        <p:spPr>
          <a:xfrm rot="2810103">
            <a:off x="2230438" y="23907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27" name="文本框 46"/>
          <p:cNvSpPr txBox="1"/>
          <p:nvPr/>
        </p:nvSpPr>
        <p:spPr>
          <a:xfrm rot="2810103">
            <a:off x="2600325" y="26050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28" name="文本框 47"/>
          <p:cNvSpPr txBox="1"/>
          <p:nvPr/>
        </p:nvSpPr>
        <p:spPr>
          <a:xfrm rot="4010103">
            <a:off x="2328863" y="31702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29" name="文本框 49"/>
          <p:cNvSpPr txBox="1"/>
          <p:nvPr/>
        </p:nvSpPr>
        <p:spPr>
          <a:xfrm rot="2810103">
            <a:off x="3187700" y="28289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30" name="文本框 50"/>
          <p:cNvSpPr txBox="1"/>
          <p:nvPr/>
        </p:nvSpPr>
        <p:spPr>
          <a:xfrm rot="2810103">
            <a:off x="3074988" y="32639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31" name="文本框 51"/>
          <p:cNvSpPr txBox="1"/>
          <p:nvPr/>
        </p:nvSpPr>
        <p:spPr>
          <a:xfrm rot="2810103">
            <a:off x="3444875" y="34782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32" name="文本框 32"/>
          <p:cNvSpPr txBox="1"/>
          <p:nvPr/>
        </p:nvSpPr>
        <p:spPr>
          <a:xfrm rot="5400000">
            <a:off x="4751388" y="4540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33" name="文本框 34"/>
          <p:cNvSpPr txBox="1"/>
          <p:nvPr/>
        </p:nvSpPr>
        <p:spPr>
          <a:xfrm rot="3159237">
            <a:off x="5819775" y="48641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34" name="文本框 36"/>
          <p:cNvSpPr txBox="1"/>
          <p:nvPr/>
        </p:nvSpPr>
        <p:spPr>
          <a:xfrm rot="-1160763">
            <a:off x="6237288" y="37830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35" name="文本框 37"/>
          <p:cNvSpPr txBox="1"/>
          <p:nvPr/>
        </p:nvSpPr>
        <p:spPr>
          <a:xfrm rot="39237">
            <a:off x="6237288" y="43259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36" name="文本框 45"/>
          <p:cNvSpPr txBox="1"/>
          <p:nvPr/>
        </p:nvSpPr>
        <p:spPr>
          <a:xfrm rot="-1160763">
            <a:off x="6797675" y="38052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37" name="文本框 46"/>
          <p:cNvSpPr txBox="1"/>
          <p:nvPr/>
        </p:nvSpPr>
        <p:spPr>
          <a:xfrm rot="-1160763">
            <a:off x="7167563" y="40195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38" name="文本框 47"/>
          <p:cNvSpPr txBox="1"/>
          <p:nvPr/>
        </p:nvSpPr>
        <p:spPr>
          <a:xfrm rot="39237">
            <a:off x="6854825" y="45878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39" name="文本框 49"/>
          <p:cNvSpPr txBox="1"/>
          <p:nvPr/>
        </p:nvSpPr>
        <p:spPr>
          <a:xfrm rot="-1160763">
            <a:off x="7688263" y="43100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40" name="文本框 50"/>
          <p:cNvSpPr txBox="1"/>
          <p:nvPr/>
        </p:nvSpPr>
        <p:spPr>
          <a:xfrm rot="-1160763">
            <a:off x="7642225" y="46783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0341" name="文本框 51"/>
          <p:cNvSpPr txBox="1"/>
          <p:nvPr/>
        </p:nvSpPr>
        <p:spPr>
          <a:xfrm rot="-1160763">
            <a:off x="8012113" y="48926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2" name="矩形 1"/>
          <p:cNvSpPr/>
          <p:nvPr/>
        </p:nvSpPr>
        <p:spPr>
          <a:xfrm>
            <a:off x="1162050" y="2160588"/>
            <a:ext cx="6305550" cy="21647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认真读课文，完成任务：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/>
              <a:ea typeface="黑体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  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理清文章的结构层次。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/>
              <a:ea typeface="黑体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  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文章运用了什么说明顺序。</a:t>
            </a:r>
          </a:p>
        </p:txBody>
      </p:sp>
      <p:sp>
        <p:nvSpPr>
          <p:cNvPr id="4" name="矩形 3"/>
          <p:cNvSpPr/>
          <p:nvPr/>
        </p:nvSpPr>
        <p:spPr>
          <a:xfrm>
            <a:off x="3476625" y="4413250"/>
            <a:ext cx="24749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逻辑顺序</a:t>
            </a:r>
          </a:p>
        </p:txBody>
      </p:sp>
      <p:grpSp>
        <p:nvGrpSpPr>
          <p:cNvPr id="10344" name="组合 1"/>
          <p:cNvGrpSpPr/>
          <p:nvPr/>
        </p:nvGrpSpPr>
        <p:grpSpPr>
          <a:xfrm>
            <a:off x="393700" y="1139825"/>
            <a:ext cx="2249488" cy="574675"/>
            <a:chOff x="251073" y="267494"/>
            <a:chExt cx="2249488" cy="574675"/>
          </a:xfrm>
        </p:grpSpPr>
        <p:sp>
          <p:nvSpPr>
            <p:cNvPr id="10345" name="文本框 13"/>
            <p:cNvSpPr txBox="1"/>
            <p:nvPr/>
          </p:nvSpPr>
          <p:spPr>
            <a:xfrm>
              <a:off x="395536" y="267494"/>
              <a:ext cx="1727200" cy="5530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微软雅黑" charset="-122"/>
                  <a:ea typeface="微软雅黑" charset="-122"/>
                  <a:cs typeface="+mn-cs"/>
                </a:rPr>
                <a:t>整体感知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51073" y="842169"/>
              <a:ext cx="2016125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10347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1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29"/>
                <a:ext cx="652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3" name="Freeform 5"/>
              <p:cNvSpPr/>
              <p:nvPr/>
            </p:nvSpPr>
            <p:spPr bwMode="auto">
              <a:xfrm>
                <a:off x="2478" y="1329"/>
                <a:ext cx="611" cy="424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2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4" name="Freeform 6"/>
              <p:cNvSpPr/>
              <p:nvPr/>
            </p:nvSpPr>
            <p:spPr bwMode="auto">
              <a:xfrm>
                <a:off x="2432" y="1334"/>
                <a:ext cx="634" cy="401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5" name="Freeform 7"/>
              <p:cNvSpPr/>
              <p:nvPr/>
            </p:nvSpPr>
            <p:spPr bwMode="auto">
              <a:xfrm>
                <a:off x="2432" y="1605"/>
                <a:ext cx="100" cy="127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6" name="Freeform 8"/>
              <p:cNvSpPr/>
              <p:nvPr/>
            </p:nvSpPr>
            <p:spPr bwMode="auto">
              <a:xfrm>
                <a:off x="2954" y="1361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7" name="Freeform 9"/>
              <p:cNvSpPr/>
              <p:nvPr/>
            </p:nvSpPr>
            <p:spPr bwMode="auto">
              <a:xfrm>
                <a:off x="2943" y="14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8" name="Freeform 10"/>
              <p:cNvSpPr>
                <a:spLocks noEditPoints="1"/>
              </p:cNvSpPr>
              <p:nvPr/>
            </p:nvSpPr>
            <p:spPr bwMode="auto">
              <a:xfrm>
                <a:off x="2511" y="1361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</p:grpSp>
      </p:grpSp>
      <p:pic>
        <p:nvPicPr>
          <p:cNvPr id="5" name="5 大自然的语言（朗读）">
            <a:hlinkClick r:id="" action="ppaction://media"/>
            <a:extLst>
              <a:ext uri="{FF2B5EF4-FFF2-40B4-BE49-F238E27FC236}">
                <a16:creationId xmlns:a16="http://schemas.microsoft.com/office/drawing/2014/main" id="{8D3B9B07-5B47-4886-AEA8-CDEA76CD633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5264" y="821236"/>
            <a:ext cx="7569147" cy="504609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435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R_03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/>
            <a:r>
              <a:rPr lang="zh-CN" sz="6000" b="1" u="sng">
                <a:solidFill>
                  <a:srgbClr val="9966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理清说明顺序</a:t>
            </a:r>
            <a:endParaRPr lang="zh-CN" sz="6000" b="1" u="sng">
              <a:solidFill>
                <a:srgbClr val="9966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引出物候和物候学  1-3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物候观测对农业生产的重要性。4-5</a:t>
            </a:r>
          </a:p>
          <a:p>
            <a:pPr>
              <a:buFontTx/>
              <a:buNone/>
            </a:pPr>
            <a:endParaRPr lang="zh-CN" altLang="en-US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决定物候现象来临的因素 6-10    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1371600"/>
            <a:ext cx="1146175" cy="487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思路清晰，层次分明。</a:t>
            </a:r>
          </a:p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4342" name="AutoShape 6"/>
          <p:cNvSpPr/>
          <p:nvPr/>
        </p:nvSpPr>
        <p:spPr bwMode="auto">
          <a:xfrm>
            <a:off x="990600" y="1752600"/>
            <a:ext cx="76200" cy="3200400"/>
          </a:xfrm>
          <a:prstGeom prst="leftBrace">
            <a:avLst>
              <a:gd name="adj1" fmla="val 350000"/>
              <a:gd name="adj2" fmla="val 50000"/>
            </a:avLst>
          </a:prstGeom>
          <a:solidFill>
            <a:srgbClr val="FFCC00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524000" y="5105400"/>
            <a:ext cx="5181600" cy="1373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启示</a:t>
            </a:r>
            <a:r>
              <a:rPr 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：写说明文要有条理，</a:t>
            </a:r>
          </a:p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做到思路清晰，层次分明。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143000" y="4114800"/>
            <a:ext cx="5410200" cy="1895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研究物候学的意义。11-12</a:t>
            </a:r>
          </a:p>
          <a:p>
            <a:pPr>
              <a:spcBef>
                <a:spcPct val="20000"/>
              </a:spcBef>
            </a:pPr>
            <a:endParaRPr lang="zh-CN" altLang="en-US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ea typeface="宋体" panose="02010600030101010101" pitchFamily="2" charset="-122"/>
            </a:endParaRPr>
          </a:p>
        </p:txBody>
      </p:sp>
      <p:grpSp>
        <p:nvGrpSpPr>
          <p:cNvPr id="2" name="Group 9"/>
          <p:cNvGrpSpPr/>
          <p:nvPr/>
        </p:nvGrpSpPr>
        <p:grpSpPr bwMode="auto">
          <a:xfrm>
            <a:off x="6400800" y="2590800"/>
            <a:ext cx="2438400" cy="1844675"/>
            <a:chOff x="0" y="0"/>
            <a:chExt cx="1536" cy="1162"/>
          </a:xfrm>
        </p:grpSpPr>
        <p:sp>
          <p:nvSpPr>
            <p:cNvPr id="14346" name="Text Box 10"/>
            <p:cNvSpPr txBox="1">
              <a:spLocks noChangeArrowheads="1"/>
            </p:cNvSpPr>
            <p:nvPr/>
          </p:nvSpPr>
          <p:spPr bwMode="auto">
            <a:xfrm>
              <a:off x="144" y="269"/>
              <a:ext cx="1296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3200" b="1">
                  <a:solidFill>
                    <a:srgbClr val="009900"/>
                  </a:solidFill>
                </a:rPr>
                <a:t>经度差异</a:t>
              </a:r>
            </a:p>
          </p:txBody>
        </p:sp>
        <p:sp>
          <p:nvSpPr>
            <p:cNvPr id="14347" name="Text Box 11"/>
            <p:cNvSpPr txBox="1">
              <a:spLocks noChangeArrowheads="1"/>
            </p:cNvSpPr>
            <p:nvPr/>
          </p:nvSpPr>
          <p:spPr bwMode="auto">
            <a:xfrm>
              <a:off x="144" y="0"/>
              <a:ext cx="1200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3200" b="1">
                  <a:solidFill>
                    <a:srgbClr val="009900"/>
                  </a:solidFill>
                </a:rPr>
                <a:t>纬度</a:t>
              </a:r>
            </a:p>
          </p:txBody>
        </p:sp>
        <p:sp>
          <p:nvSpPr>
            <p:cNvPr id="14348" name="Text Box 12"/>
            <p:cNvSpPr txBox="1">
              <a:spLocks noChangeArrowheads="1"/>
            </p:cNvSpPr>
            <p:nvPr/>
          </p:nvSpPr>
          <p:spPr bwMode="auto">
            <a:xfrm>
              <a:off x="144" y="528"/>
              <a:ext cx="1344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3200" b="1">
                  <a:solidFill>
                    <a:srgbClr val="009900"/>
                  </a:solidFill>
                </a:rPr>
                <a:t>高下差异</a:t>
              </a:r>
            </a:p>
          </p:txBody>
        </p:sp>
        <p:sp>
          <p:nvSpPr>
            <p:cNvPr id="14349" name="Text Box 13"/>
            <p:cNvSpPr txBox="1">
              <a:spLocks noChangeArrowheads="1"/>
            </p:cNvSpPr>
            <p:nvPr/>
          </p:nvSpPr>
          <p:spPr bwMode="auto">
            <a:xfrm>
              <a:off x="144" y="797"/>
              <a:ext cx="1392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3200" b="1">
                  <a:solidFill>
                    <a:srgbClr val="009900"/>
                  </a:solidFill>
                </a:rPr>
                <a:t>古今差异</a:t>
              </a:r>
            </a:p>
          </p:txBody>
        </p:sp>
        <p:sp>
          <p:nvSpPr>
            <p:cNvPr id="14350" name="AutoShape 14"/>
            <p:cNvSpPr/>
            <p:nvPr/>
          </p:nvSpPr>
          <p:spPr bwMode="auto">
            <a:xfrm>
              <a:off x="0" y="125"/>
              <a:ext cx="144" cy="960"/>
            </a:xfrm>
            <a:prstGeom prst="leftBrace">
              <a:avLst>
                <a:gd name="adj1" fmla="val 55556"/>
                <a:gd name="adj2" fmla="val 50000"/>
              </a:avLst>
            </a:prstGeom>
            <a:solidFill>
              <a:srgbClr val="FFCC00"/>
            </a:solidFill>
            <a:ln w="9525" cmpd="sng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51" name="AutoShape 15"/>
          <p:cNvSpPr/>
          <p:nvPr/>
        </p:nvSpPr>
        <p:spPr bwMode="auto">
          <a:xfrm>
            <a:off x="8229600" y="2133600"/>
            <a:ext cx="381000" cy="2514600"/>
          </a:xfrm>
          <a:prstGeom prst="rightBrace">
            <a:avLst>
              <a:gd name="adj1" fmla="val 55000"/>
              <a:gd name="adj2" fmla="val 50000"/>
            </a:avLst>
          </a:prstGeom>
          <a:noFill/>
          <a:ln w="25400" cmpd="sng">
            <a:solidFill>
              <a:srgbClr val="FF99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2" name="WordArt 16"/>
          <p:cNvSpPr>
            <a:spLocks noChangeArrowheads="1" noChangeShapeType="1"/>
          </p:cNvSpPr>
          <p:nvPr/>
        </p:nvSpPr>
        <p:spPr bwMode="auto">
          <a:xfrm rot="5400000">
            <a:off x="8001000" y="3124200"/>
            <a:ext cx="182880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>
                <a:ln w="9525" cmpd="sng">
                  <a:solidFill>
                    <a:schemeClr val="tx1"/>
                  </a:solidFill>
                  <a:round/>
                </a:ln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逻辑顺序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utoUpdateAnimBg="0"/>
      <p:bldP spid="14342" grpId="0" bldLvl="0" animBg="1" autoUpdateAnimBg="0"/>
      <p:bldP spid="14343" grpId="0" bldLvl="0" autoUpdateAnimBg="0"/>
      <p:bldP spid="14351" grpId="0" animBg="1"/>
      <p:bldP spid="1435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752600" y="1676400"/>
            <a:ext cx="4114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/>
              <a:t>提出说明对象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1828800" y="5486400"/>
            <a:ext cx="4191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/>
              <a:t>研究的意义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1752600" y="2971800"/>
            <a:ext cx="4114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/>
              <a:t>说明它的重要性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1752600" y="4267200"/>
            <a:ext cx="4038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/>
              <a:t>它取决于什么因素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0902" name="AutoShape 6"/>
          <p:cNvSpPr>
            <a:spLocks noChangeArrowheads="1"/>
          </p:cNvSpPr>
          <p:nvPr/>
        </p:nvSpPr>
        <p:spPr bwMode="auto">
          <a:xfrm>
            <a:off x="2895600" y="24384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3366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3" name="AutoShape 7"/>
          <p:cNvSpPr>
            <a:spLocks noChangeArrowheads="1"/>
          </p:cNvSpPr>
          <p:nvPr/>
        </p:nvSpPr>
        <p:spPr bwMode="auto">
          <a:xfrm>
            <a:off x="2895600" y="36576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4" name="AutoShape 8"/>
          <p:cNvSpPr>
            <a:spLocks noChangeArrowheads="1"/>
          </p:cNvSpPr>
          <p:nvPr/>
        </p:nvSpPr>
        <p:spPr bwMode="auto">
          <a:xfrm>
            <a:off x="2895600" y="49530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5" name="WordArt 9"/>
          <p:cNvSpPr>
            <a:spLocks noChangeArrowheads="1" noChangeShapeType="1" noTextEdit="1"/>
          </p:cNvSpPr>
          <p:nvPr/>
        </p:nvSpPr>
        <p:spPr bwMode="auto">
          <a:xfrm rot="5400000">
            <a:off x="5791200" y="1600200"/>
            <a:ext cx="9144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 dirty="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现象</a:t>
            </a:r>
          </a:p>
        </p:txBody>
      </p:sp>
      <p:sp>
        <p:nvSpPr>
          <p:cNvPr id="80906" name="WordArt 10"/>
          <p:cNvSpPr>
            <a:spLocks noChangeArrowheads="1" noChangeShapeType="1" noTextEdit="1"/>
          </p:cNvSpPr>
          <p:nvPr/>
        </p:nvSpPr>
        <p:spPr bwMode="auto">
          <a:xfrm rot="5400000">
            <a:off x="5829300" y="5524500"/>
            <a:ext cx="914400" cy="685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本质</a:t>
            </a:r>
          </a:p>
        </p:txBody>
      </p:sp>
      <p:sp>
        <p:nvSpPr>
          <p:cNvPr id="80907" name="Line 11"/>
          <p:cNvSpPr>
            <a:spLocks noChangeShapeType="1"/>
          </p:cNvSpPr>
          <p:nvPr/>
        </p:nvSpPr>
        <p:spPr bwMode="auto">
          <a:xfrm flipH="1">
            <a:off x="6324600" y="2590800"/>
            <a:ext cx="1588" cy="27416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08" name="WordArt 12"/>
          <p:cNvSpPr>
            <a:spLocks noChangeArrowheads="1" noChangeShapeType="1" noTextEdit="1"/>
          </p:cNvSpPr>
          <p:nvPr/>
        </p:nvSpPr>
        <p:spPr bwMode="auto">
          <a:xfrm rot="5400000">
            <a:off x="6094413" y="3582987"/>
            <a:ext cx="3124200" cy="6826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逻辑顺序</a:t>
            </a:r>
          </a:p>
        </p:txBody>
      </p:sp>
      <p:sp>
        <p:nvSpPr>
          <p:cNvPr id="18445" name="WordArt 13"/>
          <p:cNvSpPr>
            <a:spLocks noChangeArrowheads="1" noChangeShapeType="1" noTextEdit="1"/>
          </p:cNvSpPr>
          <p:nvPr/>
        </p:nvSpPr>
        <p:spPr bwMode="auto">
          <a:xfrm>
            <a:off x="2895600" y="457200"/>
            <a:ext cx="3352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大自然的语言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autoUpdateAnimBg="0"/>
      <p:bldP spid="80899" grpId="0" autoUpdateAnimBg="0"/>
      <p:bldP spid="80900" grpId="0" autoUpdateAnimBg="0"/>
      <p:bldP spid="80901" grpId="0" autoUpdateAnimBg="0"/>
      <p:bldP spid="80902" grpId="0" animBg="1"/>
      <p:bldP spid="80903" grpId="0" animBg="1"/>
      <p:bldP spid="80904" grpId="0" animBg="1"/>
      <p:bldP spid="80905" grpId="0" animBg="1"/>
      <p:bldP spid="80906" grpId="0" animBg="1"/>
      <p:bldP spid="80907" grpId="0" animBg="1"/>
      <p:bldP spid="8090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447800" y="2362200"/>
            <a:ext cx="6545263" cy="354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4C1FDD"/>
                </a:solidFill>
                <a:ea typeface="华文中宋" pitchFamily="2" charset="-122"/>
              </a:rPr>
              <a:t>1</a:t>
            </a:r>
            <a:r>
              <a:rPr lang="zh-CN" altLang="en-US" sz="3200" b="1">
                <a:solidFill>
                  <a:srgbClr val="4C1FDD"/>
                </a:solidFill>
                <a:ea typeface="华文中宋" pitchFamily="2" charset="-122"/>
              </a:rPr>
              <a:t>、什么叫物候？什么是物候学？</a:t>
            </a:r>
          </a:p>
          <a:p>
            <a:endParaRPr lang="zh-CN" altLang="en-US" sz="3200" b="1">
              <a:solidFill>
                <a:srgbClr val="4C1FDD"/>
              </a:solidFill>
              <a:ea typeface="华文中宋" pitchFamily="2" charset="-122"/>
            </a:endParaRPr>
          </a:p>
          <a:p>
            <a:r>
              <a:rPr lang="en-US" altLang="zh-CN" sz="3200" b="1">
                <a:solidFill>
                  <a:srgbClr val="4C1FDD"/>
                </a:solidFill>
                <a:ea typeface="华文中宋" pitchFamily="2" charset="-122"/>
              </a:rPr>
              <a:t>2</a:t>
            </a:r>
            <a:r>
              <a:rPr lang="zh-CN" altLang="en-US" sz="3200" b="1">
                <a:solidFill>
                  <a:srgbClr val="4C1FDD"/>
                </a:solidFill>
                <a:ea typeface="华文中宋" pitchFamily="2" charset="-122"/>
              </a:rPr>
              <a:t>、物候观测对农业有什么重要性？</a:t>
            </a:r>
          </a:p>
          <a:p>
            <a:endParaRPr lang="zh-CN" altLang="en-US" sz="3200" b="1">
              <a:solidFill>
                <a:srgbClr val="4C1FDD"/>
              </a:solidFill>
              <a:ea typeface="华文中宋" pitchFamily="2" charset="-122"/>
            </a:endParaRPr>
          </a:p>
          <a:p>
            <a:r>
              <a:rPr lang="en-US" altLang="zh-CN" sz="3200" b="1">
                <a:solidFill>
                  <a:srgbClr val="4C1FDD"/>
                </a:solidFill>
                <a:ea typeface="华文中宋" pitchFamily="2" charset="-122"/>
              </a:rPr>
              <a:t>3</a:t>
            </a:r>
            <a:r>
              <a:rPr lang="zh-CN" altLang="en-US" sz="3200" b="1">
                <a:solidFill>
                  <a:srgbClr val="4C1FDD"/>
                </a:solidFill>
                <a:ea typeface="华文中宋" pitchFamily="2" charset="-122"/>
              </a:rPr>
              <a:t>、决定物候观测的因素有哪些？</a:t>
            </a:r>
          </a:p>
          <a:p>
            <a:endParaRPr lang="zh-CN" altLang="en-US" sz="3200" b="1">
              <a:solidFill>
                <a:srgbClr val="4C1FDD"/>
              </a:solidFill>
              <a:ea typeface="华文中宋" pitchFamily="2" charset="-122"/>
            </a:endParaRPr>
          </a:p>
          <a:p>
            <a:r>
              <a:rPr lang="en-US" altLang="zh-CN" sz="3200" b="1">
                <a:solidFill>
                  <a:srgbClr val="4C1FDD"/>
                </a:solidFill>
                <a:ea typeface="华文中宋" pitchFamily="2" charset="-122"/>
              </a:rPr>
              <a:t>4</a:t>
            </a:r>
            <a:r>
              <a:rPr lang="zh-CN" altLang="en-US" sz="3200" b="1">
                <a:solidFill>
                  <a:srgbClr val="4C1FDD"/>
                </a:solidFill>
                <a:ea typeface="华文中宋" pitchFamily="2" charset="-122"/>
              </a:rPr>
              <a:t>、研究物候学有什么意义？</a:t>
            </a:r>
          </a:p>
        </p:txBody>
      </p:sp>
      <p:pic>
        <p:nvPicPr>
          <p:cNvPr id="1945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4267200"/>
            <a:ext cx="15430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114800"/>
            <a:ext cx="10017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28600" y="838200"/>
            <a:ext cx="83058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3399"/>
                </a:solidFill>
                <a:ea typeface="华文行楷" pitchFamily="2" charset="-122"/>
              </a:rPr>
              <a:t> </a:t>
            </a:r>
            <a:r>
              <a:rPr lang="zh-CN" altLang="en-US" sz="3600" b="1">
                <a:solidFill>
                  <a:srgbClr val="003399"/>
                </a:solidFill>
                <a:ea typeface="华文行楷" pitchFamily="2" charset="-122"/>
              </a:rPr>
              <a:t>比比哪组快：</a:t>
            </a:r>
            <a:r>
              <a:rPr lang="zh-CN" altLang="en-US" sz="3600" b="1">
                <a:solidFill>
                  <a:srgbClr val="CC9900"/>
                </a:solidFill>
                <a:ea typeface="华文行楷" pitchFamily="2" charset="-122"/>
              </a:rPr>
              <a:t>快速阅读课文，准确地筛选出所需要的信息：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52400" y="457200"/>
            <a:ext cx="4943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  <a:r>
              <a:rPr kumimoji="0"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、什么叫物候和物候学？</a:t>
            </a: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755650" y="854075"/>
            <a:ext cx="6684963" cy="2652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0"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</a:p>
          <a:p>
            <a:r>
              <a:rPr kumimoji="0"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草木荣枯、候鸟去来等自然现</a:t>
            </a: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象，古代劳动人民称之为物候；</a:t>
            </a: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       利用物候来研究农业生产的科学</a:t>
            </a: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叫物候学。 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28600" y="3733800"/>
            <a:ext cx="7415213" cy="584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  <a:r>
              <a:rPr kumimoji="0"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、物候观测对农业生产有什么重要性？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838200" y="4525963"/>
            <a:ext cx="7162800" cy="16779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0"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     </a:t>
            </a:r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物候反映气候条件对生物的影响，</a:t>
            </a: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比较简便，容易掌握，可以广泛应用</a:t>
            </a: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在农业生产上。</a:t>
            </a:r>
            <a:r>
              <a:rPr kumimoji="0" lang="zh-CN" altLang="en-US" sz="3600" b="1">
                <a:solidFill>
                  <a:srgbClr val="1B1B2F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5334000" y="457200"/>
            <a:ext cx="18764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1~3</a:t>
            </a:r>
            <a:r>
              <a:rPr kumimoji="0"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7239000" y="3733800"/>
            <a:ext cx="1752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4~5)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utoUpdateAnimBg="0"/>
      <p:bldP spid="76805" grpId="0" autoUpdateAnimBg="0"/>
      <p:bldP spid="76806" grpId="0" autoUpdateAnimBg="0"/>
      <p:bldP spid="7680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52400" y="762000"/>
            <a:ext cx="78533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  <a:r>
              <a:rPr kumimoji="0"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、决定物候现象来临的因素有哪些？</a:t>
            </a: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533400" y="1524000"/>
            <a:ext cx="7696200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纬度、经度、高下的差异和古今的差异。 </a:t>
            </a:r>
          </a:p>
        </p:txBody>
      </p:sp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7315200" y="762000"/>
            <a:ext cx="21304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6~10</a:t>
            </a:r>
            <a:r>
              <a:rPr kumimoji="0"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autoUpdateAnimBg="0"/>
      <p:bldP spid="7783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1128712545_2b9c70c6e3d472231c6c4a59c0b47ab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019800" y="1143000"/>
            <a:ext cx="2057400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春  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68313" y="476250"/>
            <a:ext cx="684053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838200" y="609600"/>
            <a:ext cx="8064500" cy="1247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zh-CN" sz="3600" b="1">
                <a:solidFill>
                  <a:srgbClr val="0000CC"/>
                </a:solidFill>
                <a:latin typeface="黑体" panose="02010600030101010101" pitchFamily="49" charset="-122"/>
                <a:hlinkClick r:id="rId2" action="ppaction://hlinksldjump"/>
              </a:rPr>
              <a:t>3</a:t>
            </a:r>
            <a:r>
              <a:rPr lang="zh-CN" sz="3600" b="1">
                <a:solidFill>
                  <a:srgbClr val="0000CC"/>
                </a:solidFill>
                <a:latin typeface="黑体" panose="02010600030101010101" pitchFamily="49" charset="-122"/>
              </a:rPr>
              <a:t>、决定物候现象来临的因素有哪些？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zh-CN" sz="3600" b="1">
              <a:solidFill>
                <a:srgbClr val="0000CC"/>
              </a:solidFill>
              <a:latin typeface="黑体" panose="02010600030101010101" pitchFamily="49" charset="-122"/>
            </a:endParaRPr>
          </a:p>
        </p:txBody>
      </p:sp>
      <p:sp>
        <p:nvSpPr>
          <p:cNvPr id="8196" name="Text 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62000" y="4191000"/>
            <a:ext cx="4419600" cy="533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zh-CN" sz="3600" b="1">
                <a:solidFill>
                  <a:srgbClr val="000066"/>
                </a:solidFill>
                <a:latin typeface="Times New Roman" panose="02020603050405020304" pitchFamily="18" charset="0"/>
              </a:rPr>
              <a:t>4</a:t>
            </a:r>
            <a:r>
              <a:rPr lang="zh-CN" sz="3600" b="1">
                <a:solidFill>
                  <a:srgbClr val="000066"/>
                </a:solidFill>
                <a:latin typeface="Times New Roman" panose="02020603050405020304" pitchFamily="18" charset="0"/>
              </a:rPr>
              <a:t>、古今的差异。</a:t>
            </a:r>
            <a:endParaRPr 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Rectangl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2000" y="1905000"/>
            <a:ext cx="2265363" cy="639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66"/>
                </a:solidFill>
              </a:rPr>
              <a:t>1</a:t>
            </a:r>
            <a:r>
              <a:rPr lang="zh-CN" sz="3600" b="1">
                <a:solidFill>
                  <a:srgbClr val="000066"/>
                </a:solidFill>
              </a:rPr>
              <a:t>、纬度；</a:t>
            </a:r>
          </a:p>
        </p:txBody>
      </p:sp>
      <p:sp>
        <p:nvSpPr>
          <p:cNvPr id="8198" name="Rectangle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8200" y="2667000"/>
            <a:ext cx="36385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</a:rPr>
              <a:t>2、经度的差异；</a:t>
            </a:r>
          </a:p>
        </p:txBody>
      </p:sp>
      <p:sp>
        <p:nvSpPr>
          <p:cNvPr id="8199" name="Rectangl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62000" y="3505200"/>
            <a:ext cx="364966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66"/>
                </a:solidFill>
              </a:rPr>
              <a:t>3</a:t>
            </a:r>
            <a:r>
              <a:rPr lang="zh-CN" sz="3600" b="1">
                <a:solidFill>
                  <a:srgbClr val="000066"/>
                </a:solidFill>
              </a:rPr>
              <a:t>、高下的差异；</a:t>
            </a:r>
          </a:p>
        </p:txBody>
      </p:sp>
      <p:sp>
        <p:nvSpPr>
          <p:cNvPr id="8200" name="AutoShape 8"/>
          <p:cNvSpPr/>
          <p:nvPr/>
        </p:nvSpPr>
        <p:spPr bwMode="auto">
          <a:xfrm>
            <a:off x="4267200" y="2057400"/>
            <a:ext cx="76200" cy="2133600"/>
          </a:xfrm>
          <a:prstGeom prst="rightBrace">
            <a:avLst>
              <a:gd name="adj1" fmla="val 233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343400" y="2362200"/>
            <a:ext cx="609600" cy="166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solidFill>
                  <a:srgbClr val="CC00FF"/>
                </a:solidFill>
                <a:sym typeface="Arial" panose="020B0604020202020204" pitchFamily="34" charset="0"/>
              </a:rPr>
              <a:t>空间顺序</a:t>
            </a:r>
          </a:p>
        </p:txBody>
      </p:sp>
      <p:sp>
        <p:nvSpPr>
          <p:cNvPr id="8202" name="AutoShape 10"/>
          <p:cNvSpPr/>
          <p:nvPr/>
        </p:nvSpPr>
        <p:spPr bwMode="auto">
          <a:xfrm>
            <a:off x="4267200" y="4343400"/>
            <a:ext cx="76200" cy="304800"/>
          </a:xfrm>
          <a:prstGeom prst="rightBrace">
            <a:avLst>
              <a:gd name="adj1" fmla="val 33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4268788" y="4294188"/>
            <a:ext cx="487362" cy="110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2000">
                <a:solidFill>
                  <a:srgbClr val="CC00FF"/>
                </a:solidFill>
              </a:rPr>
              <a:t>时间顺序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248400" y="1981200"/>
            <a:ext cx="8937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33FF"/>
                </a:solidFill>
              </a:rPr>
              <a:t>主要</a:t>
            </a:r>
          </a:p>
        </p:txBody>
      </p:sp>
      <p:sp>
        <p:nvSpPr>
          <p:cNvPr id="8205" name="箭头 226"/>
          <p:cNvSpPr>
            <a:spLocks noChangeShapeType="1"/>
          </p:cNvSpPr>
          <p:nvPr/>
        </p:nvSpPr>
        <p:spPr bwMode="auto">
          <a:xfrm>
            <a:off x="6629400" y="2514600"/>
            <a:ext cx="0" cy="2133600"/>
          </a:xfrm>
          <a:prstGeom prst="line">
            <a:avLst/>
          </a:prstGeom>
          <a:noFill/>
          <a:ln w="38100" cap="flat" cmpd="sng">
            <a:solidFill>
              <a:schemeClr val="tx1"/>
            </a:solidFill>
            <a:rou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248400" y="4724400"/>
            <a:ext cx="8937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33FF"/>
                </a:solidFill>
              </a:rPr>
              <a:t>次要</a:t>
            </a:r>
          </a:p>
        </p:txBody>
      </p:sp>
      <p:sp>
        <p:nvSpPr>
          <p:cNvPr id="8207" name="AutoShape 15"/>
          <p:cNvSpPr/>
          <p:nvPr/>
        </p:nvSpPr>
        <p:spPr bwMode="auto">
          <a:xfrm flipH="1">
            <a:off x="609600" y="2057400"/>
            <a:ext cx="152400" cy="2667000"/>
          </a:xfrm>
          <a:prstGeom prst="rightBrace">
            <a:avLst>
              <a:gd name="adj1" fmla="val 1458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-76200" y="2513013"/>
            <a:ext cx="450850" cy="219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zh-CN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0" y="2286000"/>
            <a:ext cx="669925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</a:rPr>
              <a:t>不能调换位置</a:t>
            </a:r>
          </a:p>
        </p:txBody>
      </p:sp>
      <p:sp>
        <p:nvSpPr>
          <p:cNvPr id="8210" name="AutoShape 18"/>
          <p:cNvSpPr/>
          <p:nvPr/>
        </p:nvSpPr>
        <p:spPr bwMode="auto">
          <a:xfrm>
            <a:off x="4953000" y="2209800"/>
            <a:ext cx="76200" cy="3048000"/>
          </a:xfrm>
          <a:prstGeom prst="rightBrace">
            <a:avLst>
              <a:gd name="adj1" fmla="val 333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5181600" y="2895600"/>
            <a:ext cx="669925" cy="171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3200">
                <a:solidFill>
                  <a:schemeClr val="folHlink"/>
                </a:solidFill>
              </a:rPr>
              <a:t>逻辑顺序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7" grpId="0" autoUpdateAnimBg="0"/>
      <p:bldP spid="8198" grpId="0" autoUpdateAnimBg="0"/>
      <p:bldP spid="8199" grpId="0" autoUpdateAnimBg="0"/>
      <p:bldP spid="8200" grpId="0" animBg="1"/>
      <p:bldP spid="8201" grpId="0" bldLvl="0" autoUpdateAnimBg="0"/>
      <p:bldP spid="8202" grpId="0" animBg="1"/>
      <p:bldP spid="8203" grpId="0" bldLvl="0" autoUpdateAnimBg="0"/>
      <p:bldP spid="8205" grpId="0" animBg="1"/>
      <p:bldP spid="8207" grpId="0" animBg="1"/>
      <p:bldP spid="8210" grpId="0" animBg="1"/>
      <p:bldP spid="8211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纬度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371600"/>
            <a:ext cx="3200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381000" y="5791200"/>
            <a:ext cx="42862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三月的内蒙古草原</a:t>
            </a:r>
          </a:p>
        </p:txBody>
      </p:sp>
      <p:pic>
        <p:nvPicPr>
          <p:cNvPr id="22532" name="Picture 5" descr="纬度南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371600"/>
            <a:ext cx="3352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5219700" y="5805488"/>
            <a:ext cx="27320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三月的海南</a:t>
            </a: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1835150" y="549275"/>
            <a:ext cx="42608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纬度对物候的影响</a:t>
            </a:r>
          </a:p>
        </p:txBody>
      </p:sp>
      <p:sp>
        <p:nvSpPr>
          <p:cNvPr id="22535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534400" y="6400800"/>
            <a:ext cx="6096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chemeClr val="hlink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286000" y="685800"/>
            <a:ext cx="42862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经度对物候的影响</a:t>
            </a:r>
          </a:p>
        </p:txBody>
      </p:sp>
      <p:pic>
        <p:nvPicPr>
          <p:cNvPr id="23555" name="Picture 3" descr="经度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676400"/>
            <a:ext cx="3124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经度外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676400"/>
            <a:ext cx="3200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23850" y="5661025"/>
            <a:ext cx="42608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四月的内蒙古草原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003800" y="5661025"/>
            <a:ext cx="27320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四月的大连</a:t>
            </a:r>
          </a:p>
        </p:txBody>
      </p:sp>
      <p:sp>
        <p:nvSpPr>
          <p:cNvPr id="23559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0" y="6324600"/>
            <a:ext cx="381000" cy="533400"/>
          </a:xfrm>
          <a:prstGeom prst="actionButtonForwardNex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560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400800"/>
            <a:ext cx="6096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chemeClr val="hlink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600200" y="762000"/>
            <a:ext cx="582453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fol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高下的差异对物候的影响</a:t>
            </a:r>
          </a:p>
        </p:txBody>
      </p:sp>
      <p:pic>
        <p:nvPicPr>
          <p:cNvPr id="24579" name="Picture 3" descr="高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28800"/>
            <a:ext cx="3581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高下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828800"/>
            <a:ext cx="3276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744663" y="5607050"/>
            <a:ext cx="52800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fol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天山山顶和山腰的差异</a:t>
            </a:r>
          </a:p>
        </p:txBody>
      </p:sp>
      <p:sp>
        <p:nvSpPr>
          <p:cNvPr id="24582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chemeClr val="hlink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">
            <a:extLst>
              <a:ext uri="{FF2B5EF4-FFF2-40B4-BE49-F238E27FC236}">
                <a16:creationId xmlns:a16="http://schemas.microsoft.com/office/drawing/2014/main" id="{E775E69E-4DDB-4D46-B8C7-2D3B4E17BF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063" y="1276351"/>
            <a:ext cx="4991100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高下的差异对物候的影响</a:t>
            </a:r>
          </a:p>
        </p:txBody>
      </p:sp>
      <p:sp>
        <p:nvSpPr>
          <p:cNvPr id="89093" name="文本框 5">
            <a:extLst>
              <a:ext uri="{FF2B5EF4-FFF2-40B4-BE49-F238E27FC236}">
                <a16:creationId xmlns:a16="http://schemas.microsoft.com/office/drawing/2014/main" id="{7DE2C19A-6619-4419-AF7B-C8921EFC4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1013" y="5000625"/>
            <a:ext cx="373221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山顶和山下的差异</a:t>
            </a:r>
          </a:p>
        </p:txBody>
      </p:sp>
      <p:pic>
        <p:nvPicPr>
          <p:cNvPr id="79874" name="Picture 2" descr="http://img.sqkk.com/static/images/2014/5/4/be83fde984814f4aaeed20c4d07eacf1/7902a006bdc444ae967cf6a271383bfa/2014/5/13/2d86196936eb43308ef364fe4f55583a.jpg">
            <a:extLst>
              <a:ext uri="{FF2B5EF4-FFF2-40B4-BE49-F238E27FC236}">
                <a16:creationId xmlns:a16="http://schemas.microsoft.com/office/drawing/2014/main" id="{8497A8E6-25BF-47F5-90B9-6C519207A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2168526"/>
            <a:ext cx="407035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Picture 4" descr="http://img0.ph.126.net/wz9OAspt6Sx9vqY8EMF85A==/6597690990727404888.jpg">
            <a:extLst>
              <a:ext uri="{FF2B5EF4-FFF2-40B4-BE49-F238E27FC236}">
                <a16:creationId xmlns:a16="http://schemas.microsoft.com/office/drawing/2014/main" id="{F96B89B0-A7C2-4A51-8C66-9B3FE395E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38" y="2168526"/>
            <a:ext cx="42037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889125" y="801688"/>
            <a:ext cx="5280025" cy="701675"/>
          </a:xfrm>
          <a:prstGeom prst="rect">
            <a:avLst/>
          </a:prstGeom>
          <a:solidFill>
            <a:srgbClr val="62D46D"/>
          </a:solidFill>
          <a:ln w="9525">
            <a:noFill/>
            <a:miter lim="800000"/>
          </a:ln>
          <a:effectLst>
            <a:outerShdw dist="99190" dir="13811666" algn="ctr" rotWithShape="0">
              <a:srgbClr val="858585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D60093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古今差异对物候的影响</a:t>
            </a:r>
          </a:p>
        </p:txBody>
      </p:sp>
      <p:pic>
        <p:nvPicPr>
          <p:cNvPr id="25603" name="Picture 3" descr="长城古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752600"/>
            <a:ext cx="3505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长城今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828800"/>
            <a:ext cx="3581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762000" y="5851525"/>
            <a:ext cx="37512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D60093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古代三月的长城</a:t>
            </a: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4724400" y="5867400"/>
            <a:ext cx="37512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D60093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现代三月的长城</a:t>
            </a:r>
          </a:p>
        </p:txBody>
      </p:sp>
      <p:sp>
        <p:nvSpPr>
          <p:cNvPr id="25607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4572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rgbClr val="FF00FF"/>
            </a:solidFill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28600" y="990600"/>
            <a:ext cx="59436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、研究物候学有什么意义？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57200" y="2057400"/>
            <a:ext cx="8001000" cy="3016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0" lang="en-US" altLang="zh-CN" sz="3200" b="1" dirty="0">
                <a:solidFill>
                  <a:srgbClr val="1B1B2F"/>
                </a:solidFill>
                <a:latin typeface="Arial" panose="020B0604020202020204" pitchFamily="34" charset="0"/>
              </a:rPr>
              <a:t>1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anose="020B0604020202020204" pitchFamily="34" charset="0"/>
              </a:rPr>
              <a:t>、预报农时，安排播种日期；</a:t>
            </a: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anose="020B0604020202020204" pitchFamily="34" charset="0"/>
              </a:rPr>
              <a:t>2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anose="020B0604020202020204" pitchFamily="34" charset="0"/>
              </a:rPr>
              <a:t>、安排农作物区划，确定造林和采集种子                        的日期；</a:t>
            </a: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anose="020B0604020202020204" pitchFamily="34" charset="0"/>
              </a:rPr>
              <a:t>3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anose="020B0604020202020204" pitchFamily="34" charset="0"/>
              </a:rPr>
              <a:t>、引种植物到气候条件相同的地区；</a:t>
            </a: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anose="020B0604020202020204" pitchFamily="34" charset="0"/>
              </a:rPr>
              <a:t>4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anose="020B0604020202020204" pitchFamily="34" charset="0"/>
              </a:rPr>
              <a:t>、避免或减轻害虫的侵害；</a:t>
            </a: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anose="020B0604020202020204" pitchFamily="34" charset="0"/>
              </a:rPr>
              <a:t>5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anose="020B0604020202020204" pitchFamily="34" charset="0"/>
              </a:rPr>
              <a:t>、便利山区的农业发展。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096000" y="1143000"/>
            <a:ext cx="23844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0"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kumimoji="0"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11~12</a:t>
            </a:r>
            <a:r>
              <a:rPr kumimoji="0"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964612" cy="492442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 dirty="0"/>
              <a:t>1</a:t>
            </a:r>
            <a:r>
              <a:rPr lang="zh-CN" sz="2800" b="1" dirty="0"/>
              <a:t>、到了近代，利用物候知识来研究农业生产，已经发展为一门科学，就是物候学。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 dirty="0"/>
              <a:t>2</a:t>
            </a:r>
            <a:r>
              <a:rPr lang="zh-CN" sz="2800" b="1" dirty="0"/>
              <a:t>、北京的物候记录，</a:t>
            </a:r>
            <a:r>
              <a:rPr lang="zh-CN" altLang="zh-CN" sz="2800" b="1" dirty="0"/>
              <a:t>1962</a:t>
            </a:r>
            <a:r>
              <a:rPr lang="zh-CN" sz="2800" b="1" dirty="0"/>
              <a:t>年的山桃、杏花、苹果、榆叶梅、西府海棠、丁香、刺槐的花期比</a:t>
            </a:r>
            <a:r>
              <a:rPr lang="zh-CN" altLang="zh-CN" sz="2800" b="1" dirty="0"/>
              <a:t>1961</a:t>
            </a:r>
            <a:r>
              <a:rPr lang="zh-CN" sz="2800" b="1" dirty="0"/>
              <a:t>年迟十天左右，比</a:t>
            </a:r>
            <a:r>
              <a:rPr lang="zh-CN" altLang="zh-CN" sz="2800" b="1" dirty="0"/>
              <a:t>1960</a:t>
            </a:r>
            <a:r>
              <a:rPr lang="zh-CN" sz="2800" b="1" dirty="0"/>
              <a:t>年迟五六天。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 dirty="0"/>
              <a:t>3</a:t>
            </a:r>
            <a:r>
              <a:rPr lang="zh-CN" sz="2800" b="1" dirty="0"/>
              <a:t>、第</a:t>
            </a:r>
            <a:r>
              <a:rPr lang="en-US" altLang="zh-CN" sz="2800" b="1" dirty="0"/>
              <a:t>7</a:t>
            </a:r>
            <a:r>
              <a:rPr lang="zh-CN" sz="2800" b="1" dirty="0"/>
              <a:t>－</a:t>
            </a:r>
            <a:r>
              <a:rPr lang="en-US" altLang="zh-CN" sz="2800" b="1" dirty="0"/>
              <a:t>10</a:t>
            </a:r>
            <a:r>
              <a:rPr lang="zh-CN" sz="2800" b="1" dirty="0"/>
              <a:t>段总体上来看，运用了什么说明方法？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zh-CN" sz="2800" b="1" dirty="0"/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 dirty="0"/>
              <a:t>4</a:t>
            </a:r>
            <a:r>
              <a:rPr lang="zh-CN" sz="2800" b="1" dirty="0"/>
              <a:t>、在春天，早春也跟晚春不相同。如在早春三四月间，南京桃花要比北京早开</a:t>
            </a:r>
            <a:r>
              <a:rPr lang="zh-CN" altLang="zh-CN" sz="2800" b="1" dirty="0"/>
              <a:t>20</a:t>
            </a:r>
            <a:r>
              <a:rPr lang="zh-CN" sz="2800" b="1" dirty="0"/>
              <a:t>天，但是到晚春五月初，南京刺槐开花只比北京早</a:t>
            </a:r>
            <a:r>
              <a:rPr lang="zh-CN" altLang="zh-CN" sz="2800" b="1" dirty="0"/>
              <a:t>10</a:t>
            </a:r>
            <a:r>
              <a:rPr lang="zh-CN" sz="2800" b="1" dirty="0"/>
              <a:t>天。</a:t>
            </a:r>
          </a:p>
          <a:p>
            <a:pPr>
              <a:lnSpc>
                <a:spcPct val="90000"/>
              </a:lnSpc>
            </a:pPr>
            <a:endParaRPr lang="zh-CN" altLang="zh-CN" sz="2800" b="1" dirty="0"/>
          </a:p>
        </p:txBody>
      </p:sp>
      <p:sp>
        <p:nvSpPr>
          <p:cNvPr id="20483" name="Text Box 3"/>
          <p:cNvSpPr txBox="1">
            <a:spLocks noGrp="1" noChangeArrowheads="1"/>
          </p:cNvSpPr>
          <p:nvPr>
            <p:ph type="title"/>
          </p:nvPr>
        </p:nvSpPr>
        <p:spPr>
          <a:xfrm>
            <a:off x="228600" y="381000"/>
            <a:ext cx="7772400" cy="1143000"/>
          </a:xfrm>
          <a:noFill/>
        </p:spPr>
        <p:txBody>
          <a:bodyPr/>
          <a:lstStyle/>
          <a:p>
            <a:pPr algn="l"/>
            <a:r>
              <a:rPr lang="zh-CN" altLang="zh-CN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判断说明方法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003800" y="6338887"/>
            <a:ext cx="4140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62E7A"/>
                </a:solidFill>
                <a:latin typeface="Times New Roman" panose="02020603050405020304" pitchFamily="18" charset="0"/>
                <a:ea typeface="隶书" pitchFamily="49" charset="-122"/>
              </a:rPr>
              <a:t>举例子、列数字、作比较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859338" y="1989138"/>
            <a:ext cx="20574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62E7A"/>
                </a:solidFill>
                <a:latin typeface="Times New Roman" panose="02020603050405020304" pitchFamily="18" charset="0"/>
                <a:ea typeface="隶书" pitchFamily="49" charset="-122"/>
              </a:rPr>
              <a:t>下定义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716463" y="3357563"/>
            <a:ext cx="59436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62E7A"/>
                </a:solidFill>
                <a:latin typeface="Times New Roman" panose="02020603050405020304" pitchFamily="18" charset="0"/>
                <a:ea typeface="隶书" pitchFamily="49" charset="-122"/>
              </a:rPr>
              <a:t>举例子、列数字、作比较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5148263" y="4365625"/>
            <a:ext cx="17526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62E7A"/>
                </a:solidFill>
                <a:latin typeface="Times New Roman" panose="02020603050405020304" pitchFamily="18" charset="0"/>
                <a:ea typeface="隶书" pitchFamily="49" charset="-122"/>
              </a:rPr>
              <a:t>分类别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  <p:bldP spid="20485" grpId="0" autoUpdateAnimBg="0"/>
      <p:bldP spid="20486" grpId="0" autoUpdateAnimBg="0"/>
      <p:bldP spid="2048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754063"/>
            <a:ext cx="8062913" cy="2819400"/>
          </a:xfrm>
          <a:noFill/>
        </p:spPr>
        <p:txBody>
          <a:bodyPr anchor="ctr"/>
          <a:lstStyle/>
          <a:p>
            <a:pPr algn="l" eaLnBrk="1" hangingPunct="1"/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如在早春三四月间，南京桃花要比北京早开</a:t>
            </a: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</a:rPr>
              <a:t>20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天，但是到晚春五月初，南京刺槐开花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只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比北京早</a:t>
            </a: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天。所以在华北常感觉到春季短促，冬天结束，夏天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就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到了。 </a:t>
            </a:r>
            <a:b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</a:b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</a:rPr>
              <a:t>“</a:t>
            </a:r>
            <a:r>
              <a:rPr lang="zh-CN" altLang="en-US" sz="2800" b="1"/>
              <a:t>只</a:t>
            </a:r>
            <a:r>
              <a:rPr lang="zh-CN" altLang="en-US" sz="2800" b="1">
                <a:latin typeface="Times New Roman" panose="02020603050405020304" pitchFamily="18" charset="0"/>
              </a:rPr>
              <a:t>”“</a:t>
            </a:r>
            <a:r>
              <a:rPr lang="zh-CN" altLang="en-US" sz="2800" b="1"/>
              <a:t>就</a:t>
            </a:r>
            <a:r>
              <a:rPr lang="zh-CN" altLang="en-US" sz="2800" b="1">
                <a:latin typeface="Times New Roman" panose="02020603050405020304" pitchFamily="18" charset="0"/>
              </a:rPr>
              <a:t>”</a:t>
            </a:r>
            <a:r>
              <a:rPr lang="zh-CN" altLang="en-US" sz="2800" b="1"/>
              <a:t>二字可删除吗？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3276600"/>
            <a:ext cx="7558088" cy="29305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zh-CN" altLang="en-US" sz="2800" b="1">
              <a:solidFill>
                <a:srgbClr val="3333FF"/>
              </a:solidFill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ea typeface="楷体_GB2312" panose="02010609030101010101" pitchFamily="49" charset="-122"/>
              </a:rPr>
              <a:t>只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”突出</a:t>
            </a:r>
            <a:r>
              <a:rPr lang="zh-CN" altLang="en-US" sz="2800" b="1">
                <a:solidFill>
                  <a:srgbClr val="CC0000"/>
                </a:solidFill>
                <a:ea typeface="楷体_GB2312" panose="02010609030101010101" pitchFamily="49" charset="-122"/>
              </a:rPr>
              <a:t>相差较少</a:t>
            </a:r>
            <a:r>
              <a:rPr lang="zh-CN" altLang="en-US" sz="2800" b="1">
                <a:solidFill>
                  <a:srgbClr val="3333FF"/>
                </a:solidFill>
                <a:ea typeface="楷体_GB2312" panose="02010609030101010101" pitchFamily="49" charset="-122"/>
              </a:rPr>
              <a:t>，不可删除。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ea typeface="楷体_GB2312" panose="02010609030101010101" pitchFamily="49" charset="-122"/>
              </a:rPr>
              <a:t>就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ea typeface="楷体_GB2312" panose="02010609030101010101" pitchFamily="49" charset="-122"/>
              </a:rPr>
              <a:t>表示</a:t>
            </a:r>
            <a:r>
              <a:rPr lang="zh-CN" altLang="en-US" sz="2800" b="1">
                <a:solidFill>
                  <a:srgbClr val="CC0000"/>
                </a:solidFill>
                <a:ea typeface="楷体_GB2312" panose="02010609030101010101" pitchFamily="49" charset="-122"/>
              </a:rPr>
              <a:t>春天短促</a:t>
            </a:r>
            <a:r>
              <a:rPr lang="zh-CN" altLang="en-US" sz="2800" b="1">
                <a:solidFill>
                  <a:srgbClr val="3333FF"/>
                </a:solidFill>
                <a:ea typeface="楷体_GB2312" panose="02010609030101010101" pitchFamily="49" charset="-122"/>
              </a:rPr>
              <a:t>，也不可删除。</a:t>
            </a:r>
            <a:endParaRPr lang="en-US" altLang="zh-CN" sz="2800" b="1">
              <a:solidFill>
                <a:srgbClr val="3333FF"/>
              </a:solidFill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800" b="1">
                <a:solidFill>
                  <a:srgbClr val="FF0000"/>
                </a:solidFill>
                <a:ea typeface="楷体_GB2312" panose="02010609030101010101" pitchFamily="49" charset="-122"/>
              </a:rPr>
              <a:t>语言特点：准确严密</a:t>
            </a:r>
            <a:endParaRPr lang="en-US" altLang="zh-CN" sz="4800" b="1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b="1">
              <a:solidFill>
                <a:srgbClr val="3333FF"/>
              </a:solidFill>
              <a:ea typeface="楷体_GB2312" panose="02010609030101010101" pitchFamily="49" charset="-122"/>
            </a:endParaRPr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304800" y="152400"/>
            <a:ext cx="7543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再读课文，品味语言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68313" y="1268413"/>
            <a:ext cx="7389812" cy="3378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过后，大地渐渐从沉睡中    过来。冰雪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  ，草木    ，各种花    开放。再过两个月，燕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子    归来。不久，布谷鸟也来了。于是转入    的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夏季，这是植物孕育果实的时期。到了秋天，果实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 ，植物的叶子渐渐变黄，在秋风中    地落下来。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北雁南飞，活跃在田间草际的昆虫也都        。到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处呈现出一片        的景象，准备迎接        的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寒冬。在地球上温带和亚热带区域里，        ，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    。</a:t>
            </a:r>
          </a:p>
        </p:txBody>
      </p:sp>
      <p:sp>
        <p:nvSpPr>
          <p:cNvPr id="31747" name="AutoShape 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153400" y="6324600"/>
            <a:ext cx="509588" cy="5334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8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533400" cy="533400"/>
          </a:xfrm>
          <a:prstGeom prst="actionButtonForwardNex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1749" name="Group 5"/>
          <p:cNvGrpSpPr/>
          <p:nvPr/>
        </p:nvGrpSpPr>
        <p:grpSpPr bwMode="auto">
          <a:xfrm>
            <a:off x="468313" y="1268413"/>
            <a:ext cx="7194550" cy="3429000"/>
            <a:chOff x="240" y="912"/>
            <a:chExt cx="4532" cy="2160"/>
          </a:xfrm>
        </p:grpSpPr>
        <p:sp>
          <p:nvSpPr>
            <p:cNvPr id="31750" name="Rectangle 6"/>
            <p:cNvSpPr>
              <a:spLocks noChangeArrowheads="1"/>
            </p:cNvSpPr>
            <p:nvPr/>
          </p:nvSpPr>
          <p:spPr bwMode="auto">
            <a:xfrm>
              <a:off x="768" y="960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立春</a:t>
              </a:r>
            </a:p>
          </p:txBody>
        </p:sp>
        <p:sp>
          <p:nvSpPr>
            <p:cNvPr id="31751" name="Rectangle 7"/>
            <p:cNvSpPr>
              <a:spLocks noChangeArrowheads="1"/>
            </p:cNvSpPr>
            <p:nvPr/>
          </p:nvSpPr>
          <p:spPr bwMode="auto">
            <a:xfrm>
              <a:off x="3312" y="91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苏醒</a:t>
              </a:r>
            </a:p>
          </p:txBody>
        </p:sp>
        <p:sp>
          <p:nvSpPr>
            <p:cNvPr id="31752" name="Rectangle 8"/>
            <p:cNvSpPr>
              <a:spLocks noChangeArrowheads="1"/>
            </p:cNvSpPr>
            <p:nvPr/>
          </p:nvSpPr>
          <p:spPr bwMode="auto">
            <a:xfrm>
              <a:off x="240" y="1200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融化</a:t>
              </a:r>
            </a:p>
          </p:txBody>
        </p:sp>
        <p:sp>
          <p:nvSpPr>
            <p:cNvPr id="31753" name="Rectangle 9"/>
            <p:cNvSpPr>
              <a:spLocks noChangeArrowheads="1"/>
            </p:cNvSpPr>
            <p:nvPr/>
          </p:nvSpPr>
          <p:spPr bwMode="auto">
            <a:xfrm>
              <a:off x="1248" y="1200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萌发</a:t>
              </a:r>
            </a:p>
          </p:txBody>
        </p:sp>
        <p:sp>
          <p:nvSpPr>
            <p:cNvPr id="31754" name="Rectangle 10"/>
            <p:cNvSpPr>
              <a:spLocks noChangeArrowheads="1"/>
            </p:cNvSpPr>
            <p:nvPr/>
          </p:nvSpPr>
          <p:spPr bwMode="auto">
            <a:xfrm>
              <a:off x="2352" y="115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次第</a:t>
              </a:r>
            </a:p>
          </p:txBody>
        </p:sp>
        <p:sp>
          <p:nvSpPr>
            <p:cNvPr id="31755" name="Rectangle 11"/>
            <p:cNvSpPr>
              <a:spLocks noChangeArrowheads="1"/>
            </p:cNvSpPr>
            <p:nvPr/>
          </p:nvSpPr>
          <p:spPr bwMode="auto">
            <a:xfrm>
              <a:off x="432" y="139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翩然</a:t>
              </a:r>
            </a:p>
          </p:txBody>
        </p:sp>
        <p:sp>
          <p:nvSpPr>
            <p:cNvPr id="31756" name="Rectangle 12"/>
            <p:cNvSpPr>
              <a:spLocks noChangeArrowheads="1"/>
            </p:cNvSpPr>
            <p:nvPr/>
          </p:nvSpPr>
          <p:spPr bwMode="auto">
            <a:xfrm>
              <a:off x="4032" y="139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炎热</a:t>
              </a:r>
            </a:p>
          </p:txBody>
        </p:sp>
        <p:sp>
          <p:nvSpPr>
            <p:cNvPr id="31757" name="Rectangle 13"/>
            <p:cNvSpPr>
              <a:spLocks noChangeArrowheads="1"/>
            </p:cNvSpPr>
            <p:nvPr/>
          </p:nvSpPr>
          <p:spPr bwMode="auto">
            <a:xfrm>
              <a:off x="4464" y="1632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成</a:t>
              </a:r>
            </a:p>
          </p:txBody>
        </p:sp>
        <p:sp>
          <p:nvSpPr>
            <p:cNvPr id="31758" name="Rectangle 14"/>
            <p:cNvSpPr>
              <a:spLocks noChangeArrowheads="1"/>
            </p:cNvSpPr>
            <p:nvPr/>
          </p:nvSpPr>
          <p:spPr bwMode="auto">
            <a:xfrm>
              <a:off x="288" y="1872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熟</a:t>
              </a:r>
            </a:p>
          </p:txBody>
        </p:sp>
        <p:sp>
          <p:nvSpPr>
            <p:cNvPr id="31759" name="Rectangle 15"/>
            <p:cNvSpPr>
              <a:spLocks noChangeArrowheads="1"/>
            </p:cNvSpPr>
            <p:nvPr/>
          </p:nvSpPr>
          <p:spPr bwMode="auto">
            <a:xfrm>
              <a:off x="3408" y="187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簌簌</a:t>
              </a:r>
            </a:p>
          </p:txBody>
        </p:sp>
        <p:sp>
          <p:nvSpPr>
            <p:cNvPr id="31760" name="Rectangle 16"/>
            <p:cNvSpPr>
              <a:spLocks noChangeArrowheads="1"/>
            </p:cNvSpPr>
            <p:nvPr/>
          </p:nvSpPr>
          <p:spPr bwMode="auto">
            <a:xfrm>
              <a:off x="3504" y="2112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销声匿迹</a:t>
              </a:r>
            </a:p>
          </p:txBody>
        </p:sp>
        <p:sp>
          <p:nvSpPr>
            <p:cNvPr id="31761" name="Rectangle 17"/>
            <p:cNvSpPr>
              <a:spLocks noChangeArrowheads="1"/>
            </p:cNvSpPr>
            <p:nvPr/>
          </p:nvSpPr>
          <p:spPr bwMode="auto">
            <a:xfrm>
              <a:off x="1392" y="2352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衰草连天</a:t>
              </a:r>
            </a:p>
          </p:txBody>
        </p:sp>
        <p:sp>
          <p:nvSpPr>
            <p:cNvPr id="31762" name="Rectangle 18"/>
            <p:cNvSpPr>
              <a:spLocks noChangeArrowheads="1"/>
            </p:cNvSpPr>
            <p:nvPr/>
          </p:nvSpPr>
          <p:spPr bwMode="auto">
            <a:xfrm>
              <a:off x="3696" y="2304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风雪载途</a:t>
              </a:r>
            </a:p>
          </p:txBody>
        </p:sp>
        <p:sp>
          <p:nvSpPr>
            <p:cNvPr id="31763" name="Rectangle 19"/>
            <p:cNvSpPr>
              <a:spLocks noChangeArrowheads="1"/>
            </p:cNvSpPr>
            <p:nvPr/>
          </p:nvSpPr>
          <p:spPr bwMode="auto">
            <a:xfrm>
              <a:off x="3456" y="2544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年年如是</a:t>
              </a:r>
            </a:p>
          </p:txBody>
        </p:sp>
        <p:sp>
          <p:nvSpPr>
            <p:cNvPr id="31764" name="Rectangle 20"/>
            <p:cNvSpPr>
              <a:spLocks noChangeArrowheads="1"/>
            </p:cNvSpPr>
            <p:nvPr/>
          </p:nvSpPr>
          <p:spPr bwMode="auto">
            <a:xfrm>
              <a:off x="4416" y="2544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周</a:t>
              </a:r>
            </a:p>
          </p:txBody>
        </p:sp>
        <p:sp>
          <p:nvSpPr>
            <p:cNvPr id="31765" name="Rectangle 21"/>
            <p:cNvSpPr>
              <a:spLocks noChangeArrowheads="1"/>
            </p:cNvSpPr>
            <p:nvPr/>
          </p:nvSpPr>
          <p:spPr bwMode="auto">
            <a:xfrm>
              <a:off x="240" y="2784"/>
              <a:ext cx="695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而复始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图片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48000" y="304800"/>
            <a:ext cx="289560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夏   天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2"/>
          <p:cNvSpPr txBox="1">
            <a:spLocks noChangeArrowheads="1"/>
          </p:cNvSpPr>
          <p:nvPr/>
        </p:nvSpPr>
        <p:spPr bwMode="auto">
          <a:xfrm>
            <a:off x="990600" y="1038225"/>
            <a:ext cx="3856038" cy="295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  <a:ea typeface="隶书" pitchFamily="49" charset="-122"/>
              </a:rPr>
              <a:t>描写一年四季的词语</a:t>
            </a:r>
          </a:p>
          <a:p>
            <a:endParaRPr lang="zh-CN" altLang="en-US" sz="2800" b="1"/>
          </a:p>
          <a:p>
            <a:r>
              <a:rPr lang="zh-CN" altLang="en-US" sz="3200" b="1">
                <a:solidFill>
                  <a:srgbClr val="488B33"/>
                </a:solidFill>
                <a:ea typeface="华文隶书" pitchFamily="2" charset="-122"/>
              </a:rPr>
              <a:t>春</a:t>
            </a:r>
          </a:p>
          <a:p>
            <a:r>
              <a:rPr lang="zh-CN" altLang="en-US" sz="3200" b="1">
                <a:solidFill>
                  <a:srgbClr val="E64457"/>
                </a:solidFill>
                <a:ea typeface="华文隶书" pitchFamily="2" charset="-122"/>
              </a:rPr>
              <a:t>夏</a:t>
            </a:r>
          </a:p>
          <a:p>
            <a:r>
              <a:rPr lang="zh-CN" altLang="en-US" sz="3200" b="1">
                <a:solidFill>
                  <a:srgbClr val="FF9900"/>
                </a:solidFill>
                <a:ea typeface="华文隶书" pitchFamily="2" charset="-122"/>
              </a:rPr>
              <a:t>秋</a:t>
            </a:r>
          </a:p>
          <a:p>
            <a:r>
              <a:rPr lang="zh-CN" altLang="en-US" sz="3200" b="1">
                <a:solidFill>
                  <a:srgbClr val="4C1FDD"/>
                </a:solidFill>
                <a:ea typeface="华文隶书" pitchFamily="2" charset="-122"/>
              </a:rPr>
              <a:t>冬</a:t>
            </a: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2286000" y="1981200"/>
            <a:ext cx="66119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D60093"/>
                </a:solidFill>
              </a:rPr>
              <a:t>苏醒      冰雪融化     草木萌发     各种花次第开放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2209800" y="2514600"/>
            <a:ext cx="3505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488B33"/>
                </a:solidFill>
              </a:rPr>
              <a:t>炎热       孕育果实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2209800" y="3048000"/>
            <a:ext cx="571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B6E63"/>
                </a:solidFill>
              </a:rPr>
              <a:t>果实成熟      叶子渐渐变黄     簌簌的落下</a:t>
            </a: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2362200" y="3581400"/>
            <a:ext cx="5334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3399FF"/>
                </a:solidFill>
              </a:rPr>
              <a:t>销声匿迹      衰草连天     风雪载途</a:t>
            </a: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2590800" y="4572000"/>
            <a:ext cx="5791200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FF"/>
                </a:solidFill>
                <a:latin typeface="华文琥珀" pitchFamily="2" charset="-122"/>
                <a:ea typeface="华文琥珀" pitchFamily="2" charset="-122"/>
              </a:rPr>
              <a:t>说明文中穿插描写的好处：使文章生动形象，如一幅四季风光画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utoUpdateAnimBg="0"/>
      <p:bldP spid="93187" grpId="0" autoUpdateAnimBg="0"/>
      <p:bldP spid="93188" grpId="0" autoUpdateAnimBg="0"/>
      <p:bldP spid="93189" grpId="0" autoUpdateAnimBg="0"/>
      <p:bldP spid="93190" grpId="0" autoUpdateAnimBg="0"/>
      <p:bldP spid="93191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14425"/>
            <a:ext cx="7772400" cy="2514600"/>
          </a:xfrm>
          <a:noFill/>
        </p:spPr>
        <p:txBody>
          <a:bodyPr anchor="ctr"/>
          <a:lstStyle/>
          <a:p>
            <a:pPr algn="l" eaLnBrk="1" hangingPunct="1"/>
            <a:r>
              <a:rPr lang="en-US" altLang="zh-CN" sz="2800">
                <a:solidFill>
                  <a:srgbClr val="0000FF"/>
                </a:solidFill>
              </a:rPr>
              <a:t>     </a:t>
            </a:r>
            <a:r>
              <a:rPr lang="zh-CN" altLang="en-US" sz="2800" b="1">
                <a:solidFill>
                  <a:srgbClr val="0000FF"/>
                </a:solidFill>
              </a:rPr>
              <a:t>杏花开了，就好像大自然在</a:t>
            </a:r>
            <a:r>
              <a:rPr lang="zh-CN" altLang="en-US" sz="2800" b="1">
                <a:solidFill>
                  <a:srgbClr val="CC0000"/>
                </a:solidFill>
              </a:rPr>
              <a:t>传语</a:t>
            </a:r>
            <a:r>
              <a:rPr lang="zh-CN" altLang="en-US" sz="2800" b="1">
                <a:solidFill>
                  <a:srgbClr val="0000FF"/>
                </a:solidFill>
              </a:rPr>
              <a:t>要赶快耕地；桃花开了，又好像在</a:t>
            </a:r>
            <a:r>
              <a:rPr lang="zh-CN" altLang="en-US" sz="2800" b="1">
                <a:solidFill>
                  <a:srgbClr val="CC0000"/>
                </a:solidFill>
              </a:rPr>
              <a:t>暗示</a:t>
            </a:r>
            <a:r>
              <a:rPr lang="zh-CN" altLang="en-US" sz="2800" b="1">
                <a:solidFill>
                  <a:srgbClr val="0000FF"/>
                </a:solidFill>
              </a:rPr>
              <a:t>要赶快种谷子。布谷鸟开始</a:t>
            </a:r>
            <a:r>
              <a:rPr lang="zh-CN" altLang="en-US" sz="2800" b="1">
                <a:solidFill>
                  <a:srgbClr val="CC0000"/>
                </a:solidFill>
              </a:rPr>
              <a:t>唱歌</a:t>
            </a:r>
            <a:r>
              <a:rPr lang="zh-CN" altLang="en-US" sz="2800" b="1">
                <a:solidFill>
                  <a:srgbClr val="0000FF"/>
                </a:solidFill>
              </a:rPr>
              <a:t>，劳动人民懂得它在唱什么：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0000FF"/>
                </a:solidFill>
              </a:rPr>
              <a:t>阿公阿婆，割麦插禾。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>
                <a:solidFill>
                  <a:srgbClr val="0000FF"/>
                </a:solidFill>
              </a:rPr>
              <a:t> </a:t>
            </a:r>
            <a:br>
              <a:rPr lang="zh-CN" altLang="en-US" sz="2800">
                <a:solidFill>
                  <a:srgbClr val="0000FF"/>
                </a:solidFill>
              </a:rPr>
            </a:br>
            <a:r>
              <a:rPr lang="zh-CN" altLang="en-US" sz="2800"/>
              <a:t>加红色的词语好在哪里？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084638"/>
            <a:ext cx="7772400" cy="18510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  <a:ea typeface="楷体_GB2312" panose="02010609030101010101" pitchFamily="49" charset="-122"/>
              </a:rPr>
              <a:t>都是</a:t>
            </a:r>
            <a:r>
              <a:rPr lang="zh-CN" altLang="en-US" sz="2800">
                <a:solidFill>
                  <a:srgbClr val="CC0000"/>
                </a:solidFill>
                <a:ea typeface="楷体_GB2312" panose="02010609030101010101" pitchFamily="49" charset="-122"/>
              </a:rPr>
              <a:t>拟人</a:t>
            </a:r>
            <a:r>
              <a:rPr lang="zh-CN" altLang="en-US" sz="2800">
                <a:solidFill>
                  <a:srgbClr val="0000FF"/>
                </a:solidFill>
                <a:ea typeface="楷体_GB2312" panose="02010609030101010101" pitchFamily="49" charset="-122"/>
              </a:rPr>
              <a:t>手法，好像这几种动植物都有人的思想感情，在为农民操心，惟恐他们误农事，因而大大增强了文章的生动性和可读性。 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>
          <a:xfrm>
            <a:off x="0" y="533400"/>
            <a:ext cx="8839200" cy="1295400"/>
          </a:xfrm>
        </p:spPr>
        <p:txBody>
          <a:bodyPr/>
          <a:lstStyle/>
          <a:p>
            <a:pPr algn="l" eaLnBrk="1" hangingPunct="1"/>
            <a:r>
              <a:rPr lang="zh-CN" altLang="en-US"/>
              <a:t>比较阅读：</a:t>
            </a:r>
            <a:r>
              <a:rPr lang="zh-CN" altLang="en-US" sz="3600" b="1">
                <a:solidFill>
                  <a:srgbClr val="3333FF"/>
                </a:solidFill>
              </a:rPr>
              <a:t>以下内容与课文相比，语言的运用哪个更好</a:t>
            </a:r>
            <a:r>
              <a:rPr lang="zh-CN" altLang="en-US" sz="3600">
                <a:solidFill>
                  <a:srgbClr val="3333FF"/>
                </a:solidFill>
              </a:rPr>
              <a:t>？</a:t>
            </a:r>
          </a:p>
        </p:txBody>
      </p:sp>
      <p:sp>
        <p:nvSpPr>
          <p:cNvPr id="348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latinLnBrk="1" hangingPunct="1">
              <a:buFontTx/>
              <a:buNone/>
            </a:pPr>
            <a:r>
              <a:rPr lang="en-US" altLang="zh-CN"/>
              <a:t>                   </a:t>
            </a:r>
            <a:r>
              <a:rPr lang="zh-CN" altLang="en-US" b="1"/>
              <a:t>简单物候学</a:t>
            </a:r>
            <a:endParaRPr lang="en-US" altLang="zh-CN" b="1"/>
          </a:p>
          <a:p>
            <a:pPr eaLnBrk="1" latinLnBrk="1" hangingPunct="1">
              <a:buFontTx/>
              <a:buNone/>
            </a:pPr>
            <a:r>
              <a:rPr lang="en-US" altLang="zh-CN" b="1"/>
              <a:t>1</a:t>
            </a:r>
            <a:r>
              <a:rPr lang="zh-CN" altLang="en-US" b="1"/>
              <a:t>、一年有四季</a:t>
            </a:r>
            <a:r>
              <a:rPr lang="en-US" altLang="zh-CN" b="1"/>
              <a:t>,</a:t>
            </a:r>
            <a:r>
              <a:rPr lang="zh-CN" altLang="en-US" b="1"/>
              <a:t>春夏秋冬</a:t>
            </a:r>
            <a:r>
              <a:rPr lang="en-US" altLang="zh-CN" b="1"/>
              <a:t>,</a:t>
            </a:r>
            <a:r>
              <a:rPr lang="zh-CN" altLang="en-US" b="1"/>
              <a:t>周而复始。每个季节都有独特的自然景观。</a:t>
            </a:r>
          </a:p>
          <a:p>
            <a:pPr eaLnBrk="1" latinLnBrk="1" hangingPunct="1">
              <a:buFontTx/>
              <a:buNone/>
            </a:pPr>
            <a:r>
              <a:rPr lang="en-US" altLang="zh-CN" b="1"/>
              <a:t>2</a:t>
            </a:r>
            <a:r>
              <a:rPr lang="zh-CN" altLang="en-US" b="1"/>
              <a:t>、几千年来</a:t>
            </a:r>
            <a:r>
              <a:rPr lang="en-US" altLang="zh-CN" b="1"/>
              <a:t>,</a:t>
            </a:r>
            <a:r>
              <a:rPr lang="zh-CN" altLang="en-US" b="1"/>
              <a:t>劳动人民注意了自然现象同气候的关系</a:t>
            </a:r>
            <a:r>
              <a:rPr lang="en-US" altLang="zh-CN" b="1"/>
              <a:t>,</a:t>
            </a:r>
            <a:r>
              <a:rPr lang="zh-CN" altLang="en-US" b="1"/>
              <a:t>据以安排农事。</a:t>
            </a:r>
          </a:p>
          <a:p>
            <a:pPr eaLnBrk="1" hangingPunct="1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4876800"/>
            <a:ext cx="73152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C00000"/>
                </a:solidFill>
                <a:latin typeface="Calibri" panose="020F0502020204030204" charset="0"/>
              </a:rPr>
              <a:t>改文：简洁</a:t>
            </a:r>
            <a:r>
              <a:rPr kumimoji="0" lang="en-US" altLang="zh-CN" sz="3600" b="1">
                <a:solidFill>
                  <a:srgbClr val="C00000"/>
                </a:solidFill>
                <a:latin typeface="Calibri" panose="020F0502020204030204" charset="0"/>
              </a:rPr>
              <a:t>,</a:t>
            </a:r>
            <a:r>
              <a:rPr kumimoji="0" lang="zh-CN" altLang="en-US" sz="3600" b="1">
                <a:solidFill>
                  <a:srgbClr val="C00000"/>
                </a:solidFill>
                <a:latin typeface="Calibri" panose="020F0502020204030204" charset="0"/>
              </a:rPr>
              <a:t>直白</a:t>
            </a:r>
            <a:r>
              <a:rPr kumimoji="0" lang="en-US" altLang="zh-CN" sz="3600" b="1">
                <a:solidFill>
                  <a:srgbClr val="C00000"/>
                </a:solidFill>
                <a:latin typeface="Calibri" panose="020F0502020204030204" charset="0"/>
              </a:rPr>
              <a:t>,</a:t>
            </a:r>
            <a:r>
              <a:rPr kumimoji="0" lang="zh-CN" altLang="en-US" sz="3600" b="1">
                <a:solidFill>
                  <a:srgbClr val="C00000"/>
                </a:solidFill>
                <a:latin typeface="Calibri" panose="020F0502020204030204" charset="0"/>
              </a:rPr>
              <a:t>缺乏吸引力。</a:t>
            </a:r>
            <a:endParaRPr kumimoji="0" lang="en-US" altLang="zh-CN" sz="3600" b="1">
              <a:solidFill>
                <a:srgbClr val="C00000"/>
              </a:solidFill>
              <a:latin typeface="Calibri" panose="020F0502020204030204" charset="0"/>
            </a:endParaRPr>
          </a:p>
          <a:p>
            <a:r>
              <a:rPr kumimoji="0" lang="zh-CN" altLang="en-US" sz="3600" b="1">
                <a:solidFill>
                  <a:srgbClr val="C00000"/>
                </a:solidFill>
                <a:latin typeface="Calibri" panose="020F0502020204030204" charset="0"/>
              </a:rPr>
              <a:t>原文：用语形象生动</a:t>
            </a:r>
            <a:r>
              <a:rPr kumimoji="0" lang="en-US" altLang="zh-CN" sz="3600" b="1">
                <a:solidFill>
                  <a:srgbClr val="C00000"/>
                </a:solidFill>
                <a:latin typeface="Calibri" panose="020F0502020204030204" charset="0"/>
              </a:rPr>
              <a:t>,</a:t>
            </a:r>
            <a:r>
              <a:rPr kumimoji="0" lang="zh-CN" altLang="en-US" sz="3600" b="1">
                <a:solidFill>
                  <a:srgbClr val="C00000"/>
                </a:solidFill>
                <a:latin typeface="Calibri" panose="020F0502020204030204" charset="0"/>
              </a:rPr>
              <a:t>富有表现力。</a:t>
            </a:r>
            <a:endParaRPr kumimoji="0" lang="zh-CN" altLang="en-US" sz="3600" b="1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2">
            <a:extLst>
              <a:ext uri="{FF2B5EF4-FFF2-40B4-BE49-F238E27FC236}">
                <a16:creationId xmlns:a16="http://schemas.microsoft.com/office/drawing/2014/main" id="{87F7E405-A217-44F5-A4A0-41E1DE749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5164" y="3783013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en-US" sz="500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  <a:endParaRPr kumimoji="0" lang="zh-CN" altLang="zh-CN" sz="500" dirty="0">
              <a:solidFill>
                <a:prstClr val="white">
                  <a:lumMod val="9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34">
            <a:extLst>
              <a:ext uri="{FF2B5EF4-FFF2-40B4-BE49-F238E27FC236}">
                <a16:creationId xmlns:a16="http://schemas.microsoft.com/office/drawing/2014/main" id="{5F14BD3D-D73C-40D9-90CD-F2E2A8E84774}"/>
              </a:ext>
            </a:extLst>
          </p:cNvPr>
          <p:cNvSpPr txBox="1">
            <a:spLocks noChangeArrowheads="1"/>
          </p:cNvSpPr>
          <p:nvPr/>
        </p:nvSpPr>
        <p:spPr bwMode="auto">
          <a:xfrm rot="21319903">
            <a:off x="8066088" y="2484439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6" name="文本框 36">
            <a:extLst>
              <a:ext uri="{FF2B5EF4-FFF2-40B4-BE49-F238E27FC236}">
                <a16:creationId xmlns:a16="http://schemas.microsoft.com/office/drawing/2014/main" id="{85FFDEA0-A58E-4898-BE21-6155E0EDEA2B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61845" y="217408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7" name="文本框 37">
            <a:extLst>
              <a:ext uri="{FF2B5EF4-FFF2-40B4-BE49-F238E27FC236}">
                <a16:creationId xmlns:a16="http://schemas.microsoft.com/office/drawing/2014/main" id="{3A340C60-9015-42C3-BD9E-CEA225DF555C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5331620" y="258207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8" name="文本框 45">
            <a:extLst>
              <a:ext uri="{FF2B5EF4-FFF2-40B4-BE49-F238E27FC236}">
                <a16:creationId xmlns:a16="http://schemas.microsoft.com/office/drawing/2014/main" id="{B0B61C36-E18D-4D35-9599-163E4B607CFB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422232" y="2196307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9" name="文本框 46">
            <a:extLst>
              <a:ext uri="{FF2B5EF4-FFF2-40B4-BE49-F238E27FC236}">
                <a16:creationId xmlns:a16="http://schemas.microsoft.com/office/drawing/2014/main" id="{1A389B2C-08A4-4427-B9CA-882314B4E370}"/>
              </a:ext>
            </a:extLst>
          </p:cNvPr>
          <p:cNvSpPr txBox="1">
            <a:spLocks noChangeArrowheads="1"/>
          </p:cNvSpPr>
          <p:nvPr/>
        </p:nvSpPr>
        <p:spPr bwMode="auto">
          <a:xfrm rot="21175089">
            <a:off x="7067551" y="242728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0" name="文本框 47">
            <a:extLst>
              <a:ext uri="{FF2B5EF4-FFF2-40B4-BE49-F238E27FC236}">
                <a16:creationId xmlns:a16="http://schemas.microsoft.com/office/drawing/2014/main" id="{97895419-9E87-4D3A-9F11-309B518D1471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7655720" y="335677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1" name="文本框 49">
            <a:extLst>
              <a:ext uri="{FF2B5EF4-FFF2-40B4-BE49-F238E27FC236}">
                <a16:creationId xmlns:a16="http://schemas.microsoft.com/office/drawing/2014/main" id="{06B02222-F7E7-4F4F-A75C-151ACC196779}"/>
              </a:ext>
            </a:extLst>
          </p:cNvPr>
          <p:cNvSpPr txBox="1">
            <a:spLocks noChangeArrowheads="1"/>
          </p:cNvSpPr>
          <p:nvPr/>
        </p:nvSpPr>
        <p:spPr bwMode="auto">
          <a:xfrm rot="657351">
            <a:off x="8405813" y="2205039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2" name="文本框 50">
            <a:extLst>
              <a:ext uri="{FF2B5EF4-FFF2-40B4-BE49-F238E27FC236}">
                <a16:creationId xmlns:a16="http://schemas.microsoft.com/office/drawing/2014/main" id="{1B706141-BAFF-41EE-81EB-D47FDFD444C5}"/>
              </a:ext>
            </a:extLst>
          </p:cNvPr>
          <p:cNvSpPr txBox="1">
            <a:spLocks noChangeArrowheads="1"/>
          </p:cNvSpPr>
          <p:nvPr/>
        </p:nvSpPr>
        <p:spPr bwMode="auto">
          <a:xfrm rot="1480325">
            <a:off x="7391401" y="2101851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3" name="文本框 51">
            <a:extLst>
              <a:ext uri="{FF2B5EF4-FFF2-40B4-BE49-F238E27FC236}">
                <a16:creationId xmlns:a16="http://schemas.microsoft.com/office/drawing/2014/main" id="{78B77A6E-70F8-43C3-A22C-F2BCAA8407C3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8366920" y="357267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" name="文本框 32">
            <a:extLst>
              <a:ext uri="{FF2B5EF4-FFF2-40B4-BE49-F238E27FC236}">
                <a16:creationId xmlns:a16="http://schemas.microsoft.com/office/drawing/2014/main" id="{97B00EAF-1F4D-4B39-916A-71BD0D0D7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14" y="44180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5" name="文本框 34">
            <a:extLst>
              <a:ext uri="{FF2B5EF4-FFF2-40B4-BE49-F238E27FC236}">
                <a16:creationId xmlns:a16="http://schemas.microsoft.com/office/drawing/2014/main" id="{8AB429D0-F406-4A65-A4E4-E7BAA307E48F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4464051" y="4356101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6" name="文本框 36">
            <a:extLst>
              <a:ext uri="{FF2B5EF4-FFF2-40B4-BE49-F238E27FC236}">
                <a16:creationId xmlns:a16="http://schemas.microsoft.com/office/drawing/2014/main" id="{6C4C7787-4F31-42E7-8DE2-43EEFFB4B66B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900488" y="215900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7" name="文本框 37">
            <a:extLst>
              <a:ext uri="{FF2B5EF4-FFF2-40B4-BE49-F238E27FC236}">
                <a16:creationId xmlns:a16="http://schemas.microsoft.com/office/drawing/2014/main" id="{40F22EB1-F620-459A-9599-D2757801625B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4130676" y="2911476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8" name="文本框 45">
            <a:extLst>
              <a:ext uri="{FF2B5EF4-FFF2-40B4-BE49-F238E27FC236}">
                <a16:creationId xmlns:a16="http://schemas.microsoft.com/office/drawing/2014/main" id="{5D3AF7B7-D0F0-46BD-944E-3E78EF64B9B6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460876" y="2181226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9" name="文本框 46">
            <a:extLst>
              <a:ext uri="{FF2B5EF4-FFF2-40B4-BE49-F238E27FC236}">
                <a16:creationId xmlns:a16="http://schemas.microsoft.com/office/drawing/2014/main" id="{23350EFF-A019-4D6C-8246-17D9D62D1D7C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830763" y="2395539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0" name="文本框 47">
            <a:extLst>
              <a:ext uri="{FF2B5EF4-FFF2-40B4-BE49-F238E27FC236}">
                <a16:creationId xmlns:a16="http://schemas.microsoft.com/office/drawing/2014/main" id="{A87FCC93-888E-4C78-B697-D87905EB36A8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5064126" y="3092451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1" name="文本框 49">
            <a:extLst>
              <a:ext uri="{FF2B5EF4-FFF2-40B4-BE49-F238E27FC236}">
                <a16:creationId xmlns:a16="http://schemas.microsoft.com/office/drawing/2014/main" id="{BC220E75-2440-4C93-A8DC-4810F43726D9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311107" y="296783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2" name="文本框 50">
            <a:extLst>
              <a:ext uri="{FF2B5EF4-FFF2-40B4-BE49-F238E27FC236}">
                <a16:creationId xmlns:a16="http://schemas.microsoft.com/office/drawing/2014/main" id="{9ACB033C-B452-4BA9-A597-D83199899B98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5589588" y="344805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3" name="文本框 51">
            <a:extLst>
              <a:ext uri="{FF2B5EF4-FFF2-40B4-BE49-F238E27FC236}">
                <a16:creationId xmlns:a16="http://schemas.microsoft.com/office/drawing/2014/main" id="{B6D13856-F6E4-463C-880D-AA972BC6D969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45970" y="4291807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4" name="文本框 32">
            <a:extLst>
              <a:ext uri="{FF2B5EF4-FFF2-40B4-BE49-F238E27FC236}">
                <a16:creationId xmlns:a16="http://schemas.microsoft.com/office/drawing/2014/main" id="{F9C3F72D-27B2-40CD-B444-76E39C041D96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1136651" y="473233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5" name="文本框 34">
            <a:extLst>
              <a:ext uri="{FF2B5EF4-FFF2-40B4-BE49-F238E27FC236}">
                <a16:creationId xmlns:a16="http://schemas.microsoft.com/office/drawing/2014/main" id="{32B19795-276E-475E-85E6-54C08F593DB3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2143126" y="431323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6" name="文本框 36">
            <a:extLst>
              <a:ext uri="{FF2B5EF4-FFF2-40B4-BE49-F238E27FC236}">
                <a16:creationId xmlns:a16="http://schemas.microsoft.com/office/drawing/2014/main" id="{24E0E3EC-EBE8-46CF-8037-AB26AC606EEC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1604963" y="408622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" name="文本框 37">
            <a:extLst>
              <a:ext uri="{FF2B5EF4-FFF2-40B4-BE49-F238E27FC236}">
                <a16:creationId xmlns:a16="http://schemas.microsoft.com/office/drawing/2014/main" id="{D300824A-AFD2-48B3-A932-7374D63A003D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2486026" y="361156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8" name="文本框 45">
            <a:extLst>
              <a:ext uri="{FF2B5EF4-FFF2-40B4-BE49-F238E27FC236}">
                <a16:creationId xmlns:a16="http://schemas.microsoft.com/office/drawing/2014/main" id="{15617148-AE27-44A3-8E94-E59B0C3E7175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162301" y="4003676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9" name="文本框 46">
            <a:extLst>
              <a:ext uri="{FF2B5EF4-FFF2-40B4-BE49-F238E27FC236}">
                <a16:creationId xmlns:a16="http://schemas.microsoft.com/office/drawing/2014/main" id="{90429C53-A4AF-4BE5-8B4D-6354F159E16F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787401" y="2387601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0" name="文本框 47">
            <a:extLst>
              <a:ext uri="{FF2B5EF4-FFF2-40B4-BE49-F238E27FC236}">
                <a16:creationId xmlns:a16="http://schemas.microsoft.com/office/drawing/2014/main" id="{0B992F03-9331-4DA2-9D9B-04771D2DF4C1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268288" y="4291014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" name="文本框 49">
            <a:extLst>
              <a:ext uri="{FF2B5EF4-FFF2-40B4-BE49-F238E27FC236}">
                <a16:creationId xmlns:a16="http://schemas.microsoft.com/office/drawing/2014/main" id="{2B2EC054-8CAE-4C79-93F9-AAFC5C2403E8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3009901" y="469423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2" name="文本框 50">
            <a:extLst>
              <a:ext uri="{FF2B5EF4-FFF2-40B4-BE49-F238E27FC236}">
                <a16:creationId xmlns:a16="http://schemas.microsoft.com/office/drawing/2014/main" id="{FA625C50-7183-428F-995F-62F515B8835F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157663" y="4027489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3" name="文本框 51">
            <a:extLst>
              <a:ext uri="{FF2B5EF4-FFF2-40B4-BE49-F238E27FC236}">
                <a16:creationId xmlns:a16="http://schemas.microsoft.com/office/drawing/2014/main" id="{0B4E90DB-0E60-4D98-91A5-1591832E211D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324351" y="478631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4" name="文本框 32">
            <a:extLst>
              <a:ext uri="{FF2B5EF4-FFF2-40B4-BE49-F238E27FC236}">
                <a16:creationId xmlns:a16="http://schemas.microsoft.com/office/drawing/2014/main" id="{E9502A48-C3CD-4BF8-9387-9780B129B6FA}"/>
              </a:ext>
            </a:extLst>
          </p:cNvPr>
          <p:cNvSpPr txBox="1">
            <a:spLocks noChangeArrowheads="1"/>
          </p:cNvSpPr>
          <p:nvPr/>
        </p:nvSpPr>
        <p:spPr bwMode="auto">
          <a:xfrm rot="16529158">
            <a:off x="323057" y="289957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8F09926-95D6-4AD3-BC49-8A141133BE15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1339851" y="3016251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6" name="文本框 36">
            <a:extLst>
              <a:ext uri="{FF2B5EF4-FFF2-40B4-BE49-F238E27FC236}">
                <a16:creationId xmlns:a16="http://schemas.microsoft.com/office/drawing/2014/main" id="{CD2FDDB1-B5BC-47FC-A89B-560D2412FF86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322263" y="219392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7" name="文本框 37">
            <a:extLst>
              <a:ext uri="{FF2B5EF4-FFF2-40B4-BE49-F238E27FC236}">
                <a16:creationId xmlns:a16="http://schemas.microsoft.com/office/drawing/2014/main" id="{DD8E11EC-58BA-49EF-8A47-0E7E4DEFCC50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1338263" y="2541589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8" name="文本框 45">
            <a:extLst>
              <a:ext uri="{FF2B5EF4-FFF2-40B4-BE49-F238E27FC236}">
                <a16:creationId xmlns:a16="http://schemas.microsoft.com/office/drawing/2014/main" id="{42E225C0-9F2B-4A4F-BDA9-5C65FD123B02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117726" y="2003426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9" name="文本框 46">
            <a:extLst>
              <a:ext uri="{FF2B5EF4-FFF2-40B4-BE49-F238E27FC236}">
                <a16:creationId xmlns:a16="http://schemas.microsoft.com/office/drawing/2014/main" id="{CFBBA775-4119-4DB4-8D62-AD7C394F6DD9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687638" y="2173289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0" name="文本框 47">
            <a:extLst>
              <a:ext uri="{FF2B5EF4-FFF2-40B4-BE49-F238E27FC236}">
                <a16:creationId xmlns:a16="http://schemas.microsoft.com/office/drawing/2014/main" id="{827467B1-3A45-4700-84E5-6048B89EE038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2416176" y="2736851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1" name="文本框 49">
            <a:extLst>
              <a:ext uri="{FF2B5EF4-FFF2-40B4-BE49-F238E27FC236}">
                <a16:creationId xmlns:a16="http://schemas.microsoft.com/office/drawing/2014/main" id="{ECB9C60C-9089-44DF-94A4-87AB184F8E0A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276601" y="239553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2" name="文本框 50">
            <a:extLst>
              <a:ext uri="{FF2B5EF4-FFF2-40B4-BE49-F238E27FC236}">
                <a16:creationId xmlns:a16="http://schemas.microsoft.com/office/drawing/2014/main" id="{BA4C75A5-E39A-4029-8E38-D8E94EE83E50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849563" y="2976564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3" name="文本框 51">
            <a:extLst>
              <a:ext uri="{FF2B5EF4-FFF2-40B4-BE49-F238E27FC236}">
                <a16:creationId xmlns:a16="http://schemas.microsoft.com/office/drawing/2014/main" id="{82B6D595-0EFB-464A-9BDC-4B20528EC240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484563" y="3113089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4" name="文本框 32">
            <a:extLst>
              <a:ext uri="{FF2B5EF4-FFF2-40B4-BE49-F238E27FC236}">
                <a16:creationId xmlns:a16="http://schemas.microsoft.com/office/drawing/2014/main" id="{EEEC3B5B-C833-45A6-AF2C-5E0839B2B377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5114926" y="439578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" name="文本框 34">
            <a:extLst>
              <a:ext uri="{FF2B5EF4-FFF2-40B4-BE49-F238E27FC236}">
                <a16:creationId xmlns:a16="http://schemas.microsoft.com/office/drawing/2014/main" id="{73F06B72-CBDC-4C5E-98C7-CDEC1EFFD8F7}"/>
              </a:ext>
            </a:extLst>
          </p:cNvPr>
          <p:cNvSpPr txBox="1">
            <a:spLocks noChangeArrowheads="1"/>
          </p:cNvSpPr>
          <p:nvPr/>
        </p:nvSpPr>
        <p:spPr bwMode="auto">
          <a:xfrm rot="20569134">
            <a:off x="6313488" y="4751389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6" name="文本框 36">
            <a:extLst>
              <a:ext uri="{FF2B5EF4-FFF2-40B4-BE49-F238E27FC236}">
                <a16:creationId xmlns:a16="http://schemas.microsoft.com/office/drawing/2014/main" id="{F5CDBF5B-E924-46B0-97A1-768458EEE45B}"/>
              </a:ext>
            </a:extLst>
          </p:cNvPr>
          <p:cNvSpPr txBox="1">
            <a:spLocks noChangeArrowheads="1"/>
          </p:cNvSpPr>
          <p:nvPr/>
        </p:nvSpPr>
        <p:spPr bwMode="auto">
          <a:xfrm rot="368503">
            <a:off x="5773738" y="3716339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7" name="文本框 37">
            <a:extLst>
              <a:ext uri="{FF2B5EF4-FFF2-40B4-BE49-F238E27FC236}">
                <a16:creationId xmlns:a16="http://schemas.microsoft.com/office/drawing/2014/main" id="{5984004E-1682-4865-B7BB-661B97071248}"/>
              </a:ext>
            </a:extLst>
          </p:cNvPr>
          <p:cNvSpPr txBox="1">
            <a:spLocks noChangeArrowheads="1"/>
          </p:cNvSpPr>
          <p:nvPr/>
        </p:nvSpPr>
        <p:spPr bwMode="auto">
          <a:xfrm rot="829244">
            <a:off x="5284788" y="4830764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8" name="文本框 45">
            <a:extLst>
              <a:ext uri="{FF2B5EF4-FFF2-40B4-BE49-F238E27FC236}">
                <a16:creationId xmlns:a16="http://schemas.microsoft.com/office/drawing/2014/main" id="{CCBD0FEA-40A2-4C88-BEF9-7ACC6C936145}"/>
              </a:ext>
            </a:extLst>
          </p:cNvPr>
          <p:cNvSpPr txBox="1">
            <a:spLocks noChangeArrowheads="1"/>
          </p:cNvSpPr>
          <p:nvPr/>
        </p:nvSpPr>
        <p:spPr bwMode="auto">
          <a:xfrm rot="17097278">
            <a:off x="6779420" y="3358357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9" name="文本框 46">
            <a:extLst>
              <a:ext uri="{FF2B5EF4-FFF2-40B4-BE49-F238E27FC236}">
                <a16:creationId xmlns:a16="http://schemas.microsoft.com/office/drawing/2014/main" id="{08C042C7-1E6E-4FC2-A792-5C8E43A65CF4}"/>
              </a:ext>
            </a:extLst>
          </p:cNvPr>
          <p:cNvSpPr txBox="1">
            <a:spLocks noChangeArrowheads="1"/>
          </p:cNvSpPr>
          <p:nvPr/>
        </p:nvSpPr>
        <p:spPr bwMode="auto">
          <a:xfrm rot="2702238">
            <a:off x="7568407" y="392033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50" name="文本框 47">
            <a:extLst>
              <a:ext uri="{FF2B5EF4-FFF2-40B4-BE49-F238E27FC236}">
                <a16:creationId xmlns:a16="http://schemas.microsoft.com/office/drawing/2014/main" id="{261E076A-9650-4316-9BB5-D416639AC961}"/>
              </a:ext>
            </a:extLst>
          </p:cNvPr>
          <p:cNvSpPr txBox="1">
            <a:spLocks noChangeArrowheads="1"/>
          </p:cNvSpPr>
          <p:nvPr/>
        </p:nvSpPr>
        <p:spPr bwMode="auto">
          <a:xfrm rot="18143362">
            <a:off x="6744495" y="426164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51" name="文本框 49">
            <a:extLst>
              <a:ext uri="{FF2B5EF4-FFF2-40B4-BE49-F238E27FC236}">
                <a16:creationId xmlns:a16="http://schemas.microsoft.com/office/drawing/2014/main" id="{8A67A6AF-2ECF-4323-8BD3-F01085A8EC01}"/>
              </a:ext>
            </a:extLst>
          </p:cNvPr>
          <p:cNvSpPr txBox="1">
            <a:spLocks noChangeArrowheads="1"/>
          </p:cNvSpPr>
          <p:nvPr/>
        </p:nvSpPr>
        <p:spPr bwMode="auto">
          <a:xfrm rot="18419577">
            <a:off x="8108157" y="412353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52" name="文本框 50">
            <a:extLst>
              <a:ext uri="{FF2B5EF4-FFF2-40B4-BE49-F238E27FC236}">
                <a16:creationId xmlns:a16="http://schemas.microsoft.com/office/drawing/2014/main" id="{2DE5F85B-88A8-4939-8EAE-6DF9F5FBF4E2}"/>
              </a:ext>
            </a:extLst>
          </p:cNvPr>
          <p:cNvSpPr txBox="1">
            <a:spLocks noChangeArrowheads="1"/>
          </p:cNvSpPr>
          <p:nvPr/>
        </p:nvSpPr>
        <p:spPr bwMode="auto">
          <a:xfrm rot="17959444">
            <a:off x="7262020" y="476488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53" name="文本框 51">
            <a:extLst>
              <a:ext uri="{FF2B5EF4-FFF2-40B4-BE49-F238E27FC236}">
                <a16:creationId xmlns:a16="http://schemas.microsoft.com/office/drawing/2014/main" id="{1B788AD8-8E52-4352-8572-4883FEB74C93}"/>
              </a:ext>
            </a:extLst>
          </p:cNvPr>
          <p:cNvSpPr txBox="1">
            <a:spLocks noChangeArrowheads="1"/>
          </p:cNvSpPr>
          <p:nvPr/>
        </p:nvSpPr>
        <p:spPr bwMode="auto">
          <a:xfrm rot="1549510">
            <a:off x="8216901" y="4562476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zh-CN" sz="5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795" name="文本框 32">
            <a:extLst>
              <a:ext uri="{FF2B5EF4-FFF2-40B4-BE49-F238E27FC236}">
                <a16:creationId xmlns:a16="http://schemas.microsoft.com/office/drawing/2014/main" id="{0BBFAD1E-6080-4771-87AB-00E5EBE22107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4287839" y="33639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796" name="文本框 34">
            <a:extLst>
              <a:ext uri="{FF2B5EF4-FFF2-40B4-BE49-F238E27FC236}">
                <a16:creationId xmlns:a16="http://schemas.microsoft.com/office/drawing/2014/main" id="{6C0152B9-E591-4657-92B5-1DFDFA7DFF61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4922838" y="3995739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797" name="文本框 36">
            <a:extLst>
              <a:ext uri="{FF2B5EF4-FFF2-40B4-BE49-F238E27FC236}">
                <a16:creationId xmlns:a16="http://schemas.microsoft.com/office/drawing/2014/main" id="{6750505B-386F-405C-8684-6FDB8FB4C6E4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773738" y="2608264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798" name="文本框 37">
            <a:extLst>
              <a:ext uri="{FF2B5EF4-FFF2-40B4-BE49-F238E27FC236}">
                <a16:creationId xmlns:a16="http://schemas.microsoft.com/office/drawing/2014/main" id="{B66D2FB4-B9D0-48CC-B369-46FF98B5E49A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5649913" y="313055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799" name="文本框 45">
            <a:extLst>
              <a:ext uri="{FF2B5EF4-FFF2-40B4-BE49-F238E27FC236}">
                <a16:creationId xmlns:a16="http://schemas.microsoft.com/office/drawing/2014/main" id="{69776B01-0951-4346-88C1-63187B9C9E31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334126" y="263048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00" name="文本框 46">
            <a:extLst>
              <a:ext uri="{FF2B5EF4-FFF2-40B4-BE49-F238E27FC236}">
                <a16:creationId xmlns:a16="http://schemas.microsoft.com/office/drawing/2014/main" id="{D10BE51D-CC43-4C98-A6A6-5C883088EEBE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04013" y="284480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01" name="文本框 47">
            <a:extLst>
              <a:ext uri="{FF2B5EF4-FFF2-40B4-BE49-F238E27FC236}">
                <a16:creationId xmlns:a16="http://schemas.microsoft.com/office/drawing/2014/main" id="{7FA501A6-E3DE-43FF-9B9D-2E66B2C460E5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7185026" y="3314701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02" name="文本框 49">
            <a:extLst>
              <a:ext uri="{FF2B5EF4-FFF2-40B4-BE49-F238E27FC236}">
                <a16:creationId xmlns:a16="http://schemas.microsoft.com/office/drawing/2014/main" id="{597D9FFA-137D-4919-A65F-1D933D067B1C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8021638" y="292417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03" name="文本框 50">
            <a:extLst>
              <a:ext uri="{FF2B5EF4-FFF2-40B4-BE49-F238E27FC236}">
                <a16:creationId xmlns:a16="http://schemas.microsoft.com/office/drawing/2014/main" id="{540AAEE6-651F-443D-9EB1-288B1DE81465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488238" y="279082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04" name="文本框 51">
            <a:extLst>
              <a:ext uri="{FF2B5EF4-FFF2-40B4-BE49-F238E27FC236}">
                <a16:creationId xmlns:a16="http://schemas.microsoft.com/office/drawing/2014/main" id="{550EA4DA-57AB-4496-949F-FF5CE6C4207F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964488" y="365125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05" name="文本框 32">
            <a:extLst>
              <a:ext uri="{FF2B5EF4-FFF2-40B4-BE49-F238E27FC236}">
                <a16:creationId xmlns:a16="http://schemas.microsoft.com/office/drawing/2014/main" id="{EC8717BA-D600-4706-B473-74814E872128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2764632" y="4196557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06" name="文本框 34">
            <a:extLst>
              <a:ext uri="{FF2B5EF4-FFF2-40B4-BE49-F238E27FC236}">
                <a16:creationId xmlns:a16="http://schemas.microsoft.com/office/drawing/2014/main" id="{D3F7541F-1112-4248-9167-3146896CDABB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3924300" y="3673476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07" name="文本框 36">
            <a:extLst>
              <a:ext uri="{FF2B5EF4-FFF2-40B4-BE49-F238E27FC236}">
                <a16:creationId xmlns:a16="http://schemas.microsoft.com/office/drawing/2014/main" id="{707D8E4C-EA2E-4C71-A135-D82D50688FA2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812382" y="259159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08" name="文本框 37">
            <a:extLst>
              <a:ext uri="{FF2B5EF4-FFF2-40B4-BE49-F238E27FC236}">
                <a16:creationId xmlns:a16="http://schemas.microsoft.com/office/drawing/2014/main" id="{2691E5BA-A175-482D-91DB-50CBC7FB6852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3812382" y="313452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09" name="文本框 45">
            <a:extLst>
              <a:ext uri="{FF2B5EF4-FFF2-40B4-BE49-F238E27FC236}">
                <a16:creationId xmlns:a16="http://schemas.microsoft.com/office/drawing/2014/main" id="{F392779E-23F6-49FF-9271-A45C45492D1A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373564" y="26146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10" name="文本框 46">
            <a:extLst>
              <a:ext uri="{FF2B5EF4-FFF2-40B4-BE49-F238E27FC236}">
                <a16:creationId xmlns:a16="http://schemas.microsoft.com/office/drawing/2014/main" id="{FF108E4F-341B-4BF1-9BA9-22CB387C0672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742657" y="282813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11" name="文本框 47">
            <a:extLst>
              <a:ext uri="{FF2B5EF4-FFF2-40B4-BE49-F238E27FC236}">
                <a16:creationId xmlns:a16="http://schemas.microsoft.com/office/drawing/2014/main" id="{ACCD1894-CFD4-4BC5-A9FA-312DF92F0EAA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4742657" y="3371057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12" name="文本框 49">
            <a:extLst>
              <a:ext uri="{FF2B5EF4-FFF2-40B4-BE49-F238E27FC236}">
                <a16:creationId xmlns:a16="http://schemas.microsoft.com/office/drawing/2014/main" id="{D35CE49E-AE87-4ED1-BE49-6CB7CBA8FDDD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24588" y="3402014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13" name="文本框 50">
            <a:extLst>
              <a:ext uri="{FF2B5EF4-FFF2-40B4-BE49-F238E27FC236}">
                <a16:creationId xmlns:a16="http://schemas.microsoft.com/office/drawing/2014/main" id="{4FF2FCE0-D677-4718-B65B-3453060BF3C7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5218114" y="3487739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14" name="文本框 51">
            <a:extLst>
              <a:ext uri="{FF2B5EF4-FFF2-40B4-BE49-F238E27FC236}">
                <a16:creationId xmlns:a16="http://schemas.microsoft.com/office/drawing/2014/main" id="{C3C9CF45-A4DB-4E26-909D-FF3DEDAB5F7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599113" y="407670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15" name="文本框 32">
            <a:extLst>
              <a:ext uri="{FF2B5EF4-FFF2-40B4-BE49-F238E27FC236}">
                <a16:creationId xmlns:a16="http://schemas.microsoft.com/office/drawing/2014/main" id="{AC7C829B-4F0F-42E8-A97F-09DBC7CCD6F9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140620" y="408543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16" name="文本框 34">
            <a:extLst>
              <a:ext uri="{FF2B5EF4-FFF2-40B4-BE49-F238E27FC236}">
                <a16:creationId xmlns:a16="http://schemas.microsoft.com/office/drawing/2014/main" id="{3D214A6B-AF29-4EE6-88A7-9697A5E641B8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881188" y="4410076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17" name="文本框 36">
            <a:extLst>
              <a:ext uri="{FF2B5EF4-FFF2-40B4-BE49-F238E27FC236}">
                <a16:creationId xmlns:a16="http://schemas.microsoft.com/office/drawing/2014/main" id="{2CB77377-D183-4553-A8F9-3E3035253008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1862139" y="3589339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18" name="文本框 37">
            <a:extLst>
              <a:ext uri="{FF2B5EF4-FFF2-40B4-BE49-F238E27FC236}">
                <a16:creationId xmlns:a16="http://schemas.microsoft.com/office/drawing/2014/main" id="{C4614C69-EFF5-4B4A-84C3-B64ACC15B25D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2297114" y="38719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19" name="文本框 45">
            <a:extLst>
              <a:ext uri="{FF2B5EF4-FFF2-40B4-BE49-F238E27FC236}">
                <a16:creationId xmlns:a16="http://schemas.microsoft.com/office/drawing/2014/main" id="{6EFC93F3-3C3D-428B-977E-9C2FB954AB50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809082" y="360283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20" name="文本框 46">
            <a:extLst>
              <a:ext uri="{FF2B5EF4-FFF2-40B4-BE49-F238E27FC236}">
                <a16:creationId xmlns:a16="http://schemas.microsoft.com/office/drawing/2014/main" id="{2937750E-4B59-4B14-990A-69BCF3F358FB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700089" y="2820989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21" name="文本框 47">
            <a:extLst>
              <a:ext uri="{FF2B5EF4-FFF2-40B4-BE49-F238E27FC236}">
                <a16:creationId xmlns:a16="http://schemas.microsoft.com/office/drawing/2014/main" id="{1EA72FF1-204B-4D57-AC72-4953773DCB33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602457" y="400923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22" name="文本框 49">
            <a:extLst>
              <a:ext uri="{FF2B5EF4-FFF2-40B4-BE49-F238E27FC236}">
                <a16:creationId xmlns:a16="http://schemas.microsoft.com/office/drawing/2014/main" id="{8889D1EE-5088-44D4-AEAA-735AABE6DBCE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2463007" y="4596607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23" name="文本框 50">
            <a:extLst>
              <a:ext uri="{FF2B5EF4-FFF2-40B4-BE49-F238E27FC236}">
                <a16:creationId xmlns:a16="http://schemas.microsoft.com/office/drawing/2014/main" id="{AF285A5D-BE10-4DD0-90C7-5E23A1902356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3701257" y="422354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24" name="文本框 51">
            <a:extLst>
              <a:ext uri="{FF2B5EF4-FFF2-40B4-BE49-F238E27FC236}">
                <a16:creationId xmlns:a16="http://schemas.microsoft.com/office/drawing/2014/main" id="{CC440955-08A0-4641-B347-7E1B70077B35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4071145" y="4437857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25" name="文本框 32">
            <a:extLst>
              <a:ext uri="{FF2B5EF4-FFF2-40B4-BE49-F238E27FC236}">
                <a16:creationId xmlns:a16="http://schemas.microsoft.com/office/drawing/2014/main" id="{401BD4B9-A4D6-4517-B13A-612DC83F2666}"/>
              </a:ext>
            </a:extLst>
          </p:cNvPr>
          <p:cNvSpPr txBox="1">
            <a:spLocks noChangeArrowheads="1"/>
          </p:cNvSpPr>
          <p:nvPr/>
        </p:nvSpPr>
        <p:spPr bwMode="auto">
          <a:xfrm rot="20719261">
            <a:off x="514351" y="3371851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26" name="文本框 34">
            <a:extLst>
              <a:ext uri="{FF2B5EF4-FFF2-40B4-BE49-F238E27FC236}">
                <a16:creationId xmlns:a16="http://schemas.microsoft.com/office/drawing/2014/main" id="{6C99BF2C-5A79-4B47-8968-AAA37ABF9917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254125" y="3449639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27" name="文本框 36">
            <a:extLst>
              <a:ext uri="{FF2B5EF4-FFF2-40B4-BE49-F238E27FC236}">
                <a16:creationId xmlns:a16="http://schemas.microsoft.com/office/drawing/2014/main" id="{65E24651-3CC6-4629-960E-CE3203ACCCB0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1669257" y="2367757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28" name="文本框 37">
            <a:extLst>
              <a:ext uri="{FF2B5EF4-FFF2-40B4-BE49-F238E27FC236}">
                <a16:creationId xmlns:a16="http://schemas.microsoft.com/office/drawing/2014/main" id="{C3E5508B-6D78-42A4-8BD0-17C72D97DC68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1669257" y="291068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29" name="文本框 45">
            <a:extLst>
              <a:ext uri="{FF2B5EF4-FFF2-40B4-BE49-F238E27FC236}">
                <a16:creationId xmlns:a16="http://schemas.microsoft.com/office/drawing/2014/main" id="{F658E9DB-2B04-4368-8156-F64C00377103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229645" y="238998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30" name="文本框 46">
            <a:extLst>
              <a:ext uri="{FF2B5EF4-FFF2-40B4-BE49-F238E27FC236}">
                <a16:creationId xmlns:a16="http://schemas.microsoft.com/office/drawing/2014/main" id="{D82B83FA-768E-41DB-90A8-D6D5442B528F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599532" y="260429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31" name="文本框 47">
            <a:extLst>
              <a:ext uri="{FF2B5EF4-FFF2-40B4-BE49-F238E27FC236}">
                <a16:creationId xmlns:a16="http://schemas.microsoft.com/office/drawing/2014/main" id="{46AAF9F7-FC09-474D-9020-18D24AC4814C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2328864" y="3170239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32" name="文本框 49">
            <a:extLst>
              <a:ext uri="{FF2B5EF4-FFF2-40B4-BE49-F238E27FC236}">
                <a16:creationId xmlns:a16="http://schemas.microsoft.com/office/drawing/2014/main" id="{D7FB6625-8DB9-48CB-A79B-9C926BAA81AB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186907" y="2828132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33" name="文本框 50">
            <a:extLst>
              <a:ext uri="{FF2B5EF4-FFF2-40B4-BE49-F238E27FC236}">
                <a16:creationId xmlns:a16="http://schemas.microsoft.com/office/drawing/2014/main" id="{303AC514-E0D1-45A7-A3D0-D6944A3077FE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074195" y="3263107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34" name="文本框 51">
            <a:extLst>
              <a:ext uri="{FF2B5EF4-FFF2-40B4-BE49-F238E27FC236}">
                <a16:creationId xmlns:a16="http://schemas.microsoft.com/office/drawing/2014/main" id="{DDAD7EC4-FDCA-4543-8EA0-E7E90FCFA300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444082" y="347742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35" name="文本框 32">
            <a:extLst>
              <a:ext uri="{FF2B5EF4-FFF2-40B4-BE49-F238E27FC236}">
                <a16:creationId xmlns:a16="http://schemas.microsoft.com/office/drawing/2014/main" id="{0A68E203-A342-4150-A42B-7815A879052E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4750595" y="4539457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36" name="文本框 34">
            <a:extLst>
              <a:ext uri="{FF2B5EF4-FFF2-40B4-BE49-F238E27FC236}">
                <a16:creationId xmlns:a16="http://schemas.microsoft.com/office/drawing/2014/main" id="{00B36545-0EE2-4E5D-B607-51C5324D95B9}"/>
              </a:ext>
            </a:extLst>
          </p:cNvPr>
          <p:cNvSpPr txBox="1">
            <a:spLocks noChangeArrowheads="1"/>
          </p:cNvSpPr>
          <p:nvPr/>
        </p:nvSpPr>
        <p:spPr bwMode="auto">
          <a:xfrm rot="3159237">
            <a:off x="5819776" y="4864101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37" name="文本框 36">
            <a:extLst>
              <a:ext uri="{FF2B5EF4-FFF2-40B4-BE49-F238E27FC236}">
                <a16:creationId xmlns:a16="http://schemas.microsoft.com/office/drawing/2014/main" id="{24159721-211F-4168-80F9-A4461D8786F4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37288" y="3783014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38" name="文本框 37">
            <a:extLst>
              <a:ext uri="{FF2B5EF4-FFF2-40B4-BE49-F238E27FC236}">
                <a16:creationId xmlns:a16="http://schemas.microsoft.com/office/drawing/2014/main" id="{E0A1F067-3D81-4D10-80F5-9677A7F0DA04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237288" y="4325939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39" name="文本框 45">
            <a:extLst>
              <a:ext uri="{FF2B5EF4-FFF2-40B4-BE49-F238E27FC236}">
                <a16:creationId xmlns:a16="http://schemas.microsoft.com/office/drawing/2014/main" id="{4E7B393F-45C8-483D-800E-407353359896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97676" y="380523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40" name="文本框 46">
            <a:extLst>
              <a:ext uri="{FF2B5EF4-FFF2-40B4-BE49-F238E27FC236}">
                <a16:creationId xmlns:a16="http://schemas.microsoft.com/office/drawing/2014/main" id="{9A5A1BD4-BA78-4AF4-A508-777B11C09B00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167563" y="401955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41" name="文本框 47">
            <a:extLst>
              <a:ext uri="{FF2B5EF4-FFF2-40B4-BE49-F238E27FC236}">
                <a16:creationId xmlns:a16="http://schemas.microsoft.com/office/drawing/2014/main" id="{2029636A-1BAC-49B4-B0F2-E285BE99CBB7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854826" y="4587876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42" name="文本框 49">
            <a:extLst>
              <a:ext uri="{FF2B5EF4-FFF2-40B4-BE49-F238E27FC236}">
                <a16:creationId xmlns:a16="http://schemas.microsoft.com/office/drawing/2014/main" id="{B9DB11F9-CB42-4551-8C88-344E5E5DAFE9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88263" y="4310064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43" name="文本框 50">
            <a:extLst>
              <a:ext uri="{FF2B5EF4-FFF2-40B4-BE49-F238E27FC236}">
                <a16:creationId xmlns:a16="http://schemas.microsoft.com/office/drawing/2014/main" id="{1D72BED1-C59D-4875-83ED-1DFC2019ABF5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42226" y="467836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44" name="文本框 51">
            <a:extLst>
              <a:ext uri="{FF2B5EF4-FFF2-40B4-BE49-F238E27FC236}">
                <a16:creationId xmlns:a16="http://schemas.microsoft.com/office/drawing/2014/main" id="{454886CC-EC01-442F-B31A-8AD9CAA1B3FD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8012113" y="489267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0" lang="zh-CN" altLang="zh-CN" sz="500" b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31845" name="文本框 2">
            <a:extLst>
              <a:ext uri="{FF2B5EF4-FFF2-40B4-BE49-F238E27FC236}">
                <a16:creationId xmlns:a16="http://schemas.microsoft.com/office/drawing/2014/main" id="{FFD1F79A-FEE9-4CC5-ADB7-D7F19F3C56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763" y="1485901"/>
            <a:ext cx="8121650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如果把文章的标题改为</a:t>
            </a:r>
            <a:r>
              <a:rPr kumimoji="0"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0"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一门丰产的科学</a:t>
            </a:r>
            <a:r>
              <a:rPr kumimoji="0"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kumimoji="0"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物候学</a:t>
            </a:r>
            <a:r>
              <a:rPr kumimoji="0"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0"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，好不好？文章标题用“大自然的语言”有什么好处？</a:t>
            </a:r>
          </a:p>
        </p:txBody>
      </p:sp>
      <p:sp>
        <p:nvSpPr>
          <p:cNvPr id="93187" name="文本框 4">
            <a:extLst>
              <a:ext uri="{FF2B5EF4-FFF2-40B4-BE49-F238E27FC236}">
                <a16:creationId xmlns:a16="http://schemas.microsoft.com/office/drawing/2014/main" id="{44A551B3-681E-4F5E-B208-5152E1DC9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588" y="3140075"/>
            <a:ext cx="8121650" cy="233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不好。   </a:t>
            </a:r>
          </a:p>
          <a:p>
            <a:pPr>
              <a:lnSpc>
                <a:spcPct val="130000"/>
              </a:lnSpc>
            </a:pPr>
            <a:r>
              <a:rPr kumimoji="0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0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大自然的语言</a:t>
            </a:r>
            <a:r>
              <a:rPr kumimoji="0"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0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将大自然拟人化，把物侯现象说得生动而有情趣，切合读者的好奇心和求知欲望，具有启发性。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33400"/>
            <a:ext cx="8229600" cy="1714500"/>
          </a:xfrm>
        </p:spPr>
        <p:txBody>
          <a:bodyPr/>
          <a:lstStyle/>
          <a:p>
            <a:pPr eaLnBrk="1" hangingPunct="1"/>
            <a:br>
              <a:rPr lang="zh-CN" altLang="en-US" sz="3200" b="1"/>
            </a:br>
            <a:r>
              <a:rPr lang="zh-CN" altLang="en-US" sz="3200" b="1">
                <a:latin typeface="Times New Roman" panose="02020603050405020304" pitchFamily="18" charset="0"/>
              </a:rPr>
              <a:t>“</a:t>
            </a:r>
            <a:r>
              <a:rPr lang="zh-CN" altLang="en-US" sz="3200" b="1"/>
              <a:t>大自然的语言</a:t>
            </a:r>
            <a:r>
              <a:rPr lang="zh-CN" altLang="en-US" sz="3200" b="1">
                <a:latin typeface="Times New Roman" panose="02020603050405020304" pitchFamily="18" charset="0"/>
              </a:rPr>
              <a:t>”</a:t>
            </a:r>
            <a:r>
              <a:rPr lang="zh-CN" altLang="en-US" sz="3200" b="1"/>
              <a:t>指的是什么？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590800"/>
            <a:ext cx="8153400" cy="2416175"/>
          </a:xfrm>
        </p:spPr>
        <p:txBody>
          <a:bodyPr/>
          <a:lstStyle/>
          <a:p>
            <a:pPr eaLnBrk="1" hangingPunct="1"/>
            <a:r>
              <a:rPr lang="en-US" altLang="zh-CN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b="1" dirty="0">
                <a:solidFill>
                  <a:srgbClr val="CC0000"/>
                </a:solidFill>
                <a:ea typeface="楷体_GB2312" panose="02010609030101010101" pitchFamily="49" charset="-122"/>
              </a:rPr>
              <a:t>大自然的语言</a:t>
            </a:r>
            <a:r>
              <a:rPr lang="zh-CN" altLang="en-US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lang="zh-CN" altLang="en-US" b="1" dirty="0">
                <a:solidFill>
                  <a:srgbClr val="CC0000"/>
                </a:solidFill>
                <a:ea typeface="楷体_GB2312" panose="02010609030101010101" pitchFamily="49" charset="-122"/>
              </a:rPr>
              <a:t> 指的是</a:t>
            </a:r>
            <a:r>
              <a:rPr lang="zh-CN" altLang="en-US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b="1" dirty="0">
                <a:solidFill>
                  <a:srgbClr val="CC0000"/>
                </a:solidFill>
                <a:ea typeface="楷体_GB2312" panose="02010609030101010101" pitchFamily="49" charset="-122"/>
              </a:rPr>
              <a:t>物候现象</a:t>
            </a:r>
            <a:r>
              <a:rPr lang="zh-CN" altLang="en-US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lang="zh-CN" altLang="en-US" b="1" dirty="0">
                <a:solidFill>
                  <a:srgbClr val="CC0000"/>
                </a:solidFill>
                <a:ea typeface="楷体_GB2312" panose="02010609030101010101" pitchFamily="49" charset="-122"/>
              </a:rPr>
              <a:t> 。</a:t>
            </a: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ea typeface="楷体_GB2312" panose="02010609030101010101" pitchFamily="49" charset="-122"/>
              </a:rPr>
              <a:t>这是比喻的说法，也把大自然拟人化了，显得新颖而有情趣，引起读者的好奇心和阅读兴趣。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6"/>
          <p:cNvSpPr>
            <a:spLocks noChangeArrowheads="1"/>
          </p:cNvSpPr>
          <p:nvPr/>
        </p:nvSpPr>
        <p:spPr bwMode="auto">
          <a:xfrm>
            <a:off x="0" y="333375"/>
            <a:ext cx="2916238" cy="1223963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27" name="Oval 7"/>
          <p:cNvSpPr>
            <a:spLocks noChangeArrowheads="1"/>
          </p:cNvSpPr>
          <p:nvPr/>
        </p:nvSpPr>
        <p:spPr bwMode="auto">
          <a:xfrm>
            <a:off x="250825" y="188913"/>
            <a:ext cx="2449513" cy="1346200"/>
          </a:xfrm>
          <a:prstGeom prst="ellipse">
            <a:avLst/>
          </a:prstGeom>
          <a:noFill/>
          <a:ln w="9525">
            <a:noFill/>
            <a:round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</a:rPr>
              <a:t>你能用物候知识解释它吗？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3333FF"/>
                </a:solidFill>
                <a:ea typeface="黑体" panose="02010600030101010101" pitchFamily="49" charset="-122"/>
              </a:rPr>
              <a:t>                  大林寺桃花</a:t>
            </a:r>
            <a:br>
              <a:rPr lang="zh-CN" altLang="en-US" b="1">
                <a:solidFill>
                  <a:srgbClr val="3333FF"/>
                </a:solidFill>
                <a:ea typeface="楷体_GB2312" panose="02010609030101010101" pitchFamily="49" charset="-122"/>
              </a:rPr>
            </a:br>
            <a:r>
              <a:rPr lang="zh-CN" altLang="en-US" b="1">
                <a:solidFill>
                  <a:srgbClr val="3333FF"/>
                </a:solidFill>
              </a:rPr>
              <a:t>                                   </a:t>
            </a:r>
            <a:r>
              <a:rPr lang="zh-CN" altLang="en-US" sz="2400" b="1">
                <a:solidFill>
                  <a:srgbClr val="3333FF"/>
                </a:solidFill>
              </a:rPr>
              <a:t>白居易</a:t>
            </a:r>
            <a:endParaRPr lang="en-US" altLang="zh-CN" b="1">
              <a:solidFill>
                <a:srgbClr val="3333FF"/>
              </a:solidFill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3333FF"/>
                </a:solidFill>
                <a:ea typeface="楷体_GB2312" panose="02010609030101010101" pitchFamily="49" charset="-122"/>
              </a:rPr>
              <a:t>   人间四月芳菲尽，山寺桃花始盛开。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3333FF"/>
                </a:solidFill>
                <a:ea typeface="楷体_GB2312" panose="02010609030101010101" pitchFamily="49" charset="-122"/>
              </a:rPr>
              <a:t>   长恨春归无觅处，不知转入此中来。</a:t>
            </a:r>
          </a:p>
          <a:p>
            <a:pPr eaLnBrk="1" hangingPunct="1">
              <a:lnSpc>
                <a:spcPct val="90000"/>
              </a:lnSpc>
            </a:pPr>
            <a:endParaRPr lang="zh-CN" altLang="en-US">
              <a:solidFill>
                <a:schemeClr val="hlink"/>
              </a:solidFill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/>
              <a:t>     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0" y="476250"/>
            <a:ext cx="3025775" cy="7699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学以致用</a:t>
            </a:r>
          </a:p>
        </p:txBody>
      </p:sp>
      <p:sp>
        <p:nvSpPr>
          <p:cNvPr id="26631" name="Oval 5"/>
          <p:cNvSpPr>
            <a:spLocks noChangeArrowheads="1"/>
          </p:cNvSpPr>
          <p:nvPr/>
        </p:nvSpPr>
        <p:spPr bwMode="auto">
          <a:xfrm>
            <a:off x="250825" y="260350"/>
            <a:ext cx="2665413" cy="1081088"/>
          </a:xfrm>
          <a:prstGeom prst="ellipse">
            <a:avLst/>
          </a:prstGeom>
          <a:noFill/>
          <a:ln w="9525">
            <a:noFill/>
            <a:round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2000" y="3810000"/>
            <a:ext cx="7848600" cy="193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诗人在初夏时节游览大林寺，四月，平地已是春归芳菲尽，但是诗人却意外发现这高山古寺中竟有刚盛开的桃花。这首诗正好说明了课文中影响物候的第三个因素</a:t>
            </a:r>
            <a:r>
              <a:rPr lang="en-US" altLang="zh-CN" b="1"/>
              <a:t>——</a:t>
            </a:r>
            <a:r>
              <a:rPr lang="zh-CN" altLang="en-US" b="1"/>
              <a:t>高下的差异：“植物的抽青 ，开花等物候现象在春夏两季越往高处越迟。”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395288" y="476250"/>
            <a:ext cx="8229600" cy="1143000"/>
          </a:xfrm>
          <a:ln/>
        </p:spPr>
        <p:txBody>
          <a:bodyPr anchor="b"/>
          <a:lstStyle/>
          <a:p>
            <a:r>
              <a:rPr lang="zh-CN" altLang="en-US" sz="5400" b="1"/>
              <a:t>四、拓展延伸</a:t>
            </a: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539750" y="2492375"/>
            <a:ext cx="8229600" cy="4525963"/>
          </a:xfrm>
          <a:ln/>
        </p:spPr>
        <p:txBody>
          <a:bodyPr/>
          <a:lstStyle/>
          <a:p>
            <a:r>
              <a:rPr lang="zh-CN" altLang="en-US" sz="4400" b="1">
                <a:solidFill>
                  <a:srgbClr val="0000FF"/>
                </a:solidFill>
              </a:rPr>
              <a:t>展示课下收集的农谚或有关物候的诗文。</a:t>
            </a:r>
          </a:p>
        </p:txBody>
      </p:sp>
      <p:pic>
        <p:nvPicPr>
          <p:cNvPr id="26628" name="图片 2662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9563" y="4076700"/>
            <a:ext cx="1001712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/>
          <p:nvPr/>
        </p:nvSpPr>
        <p:spPr>
          <a:xfrm>
            <a:off x="685800" y="228600"/>
            <a:ext cx="7696200" cy="5765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    麻雀囤食要落雪。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　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   蚂蚁垒窝要落雨。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   燕子低飞要落雨。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0" y="685800"/>
            <a:ext cx="762000" cy="5030788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琥珀" pitchFamily="2" charset="-122"/>
                <a:cs typeface="+mn-cs"/>
              </a:rPr>
              <a:t>古代农谚选粹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琥珀" pitchFamily="2" charset="-122"/>
              <a:cs typeface="+mn-cs"/>
            </a:endParaRPr>
          </a:p>
        </p:txBody>
      </p:sp>
      <p:pic>
        <p:nvPicPr>
          <p:cNvPr id="27652" name="图片 27651" descr="AN04129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066800"/>
            <a:ext cx="1600200" cy="126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图片 27652" descr="SO00257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1143000"/>
            <a:ext cx="1452563" cy="159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直接连接符 27653"/>
          <p:cNvSpPr/>
          <p:nvPr/>
        </p:nvSpPr>
        <p:spPr>
          <a:xfrm>
            <a:off x="3352800" y="1676400"/>
            <a:ext cx="1828800" cy="0"/>
          </a:xfrm>
          <a:prstGeom prst="line">
            <a:avLst/>
          </a:prstGeom>
          <a:ln w="762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27655" name="图片 27654" descr="NA01598_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4821238"/>
            <a:ext cx="1673225" cy="203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6" name="图片 27655" descr="j007926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800" y="3067050"/>
            <a:ext cx="1370013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7" name="图片 27656" descr="AN04187_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0" y="3206750"/>
            <a:ext cx="1524000" cy="75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8" name="直接连接符 27657"/>
          <p:cNvSpPr/>
          <p:nvPr/>
        </p:nvSpPr>
        <p:spPr>
          <a:xfrm>
            <a:off x="3810000" y="3733800"/>
            <a:ext cx="1828800" cy="0"/>
          </a:xfrm>
          <a:prstGeom prst="line">
            <a:avLst/>
          </a:prstGeom>
          <a:ln w="762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59" name="直接连接符 27658"/>
          <p:cNvSpPr/>
          <p:nvPr/>
        </p:nvSpPr>
        <p:spPr>
          <a:xfrm>
            <a:off x="3505200" y="6019800"/>
            <a:ext cx="1828800" cy="0"/>
          </a:xfrm>
          <a:prstGeom prst="line">
            <a:avLst/>
          </a:prstGeom>
          <a:ln w="762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27660" name="图片 27659" descr="xs405006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03350" y="5516563"/>
            <a:ext cx="1493838" cy="1076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8673" descr="BD15336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00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28674"/>
          <p:cNvSpPr txBox="1"/>
          <p:nvPr/>
        </p:nvSpPr>
        <p:spPr>
          <a:xfrm>
            <a:off x="0" y="685800"/>
            <a:ext cx="762000" cy="5030788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琥珀" pitchFamily="2" charset="-122"/>
                <a:cs typeface="+mn-cs"/>
              </a:rPr>
              <a:t>古代农谚选粹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琥珀" pitchFamily="2" charset="-122"/>
              <a:cs typeface="+mn-cs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1219200" y="401638"/>
            <a:ext cx="7620000" cy="6456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癞蛤蟆出洞，下雨靠得稳。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龟背潮，下雨兆。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蚯蚓爬上路，雨水乱如麻。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泥鳅静，天气睛。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鸡迟宿，鸭欢叫，风雨不久到。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新魏" pitchFamily="2" charset="-122"/>
              <a:cs typeface="+mn-cs"/>
            </a:endParaRPr>
          </a:p>
        </p:txBody>
      </p:sp>
      <p:pic>
        <p:nvPicPr>
          <p:cNvPr id="28677" name="图片 28676" descr="AN04380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0"/>
            <a:ext cx="857250" cy="979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图片 28677" descr="AG00434_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133600"/>
            <a:ext cx="2819400" cy="202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图片 28678" descr="AG00433_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3124200"/>
            <a:ext cx="1463675" cy="1154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图片 28679" descr="AN01150_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0200" y="1219200"/>
            <a:ext cx="1379538" cy="111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1" name="图片 28680" descr="BD00128_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6400" y="5562600"/>
            <a:ext cx="1828800" cy="927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2" name="图片 28681" descr="AG00205_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90800" y="5334000"/>
            <a:ext cx="1063625" cy="1131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 descr="BD15006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7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/>
        </p:nvSpPr>
        <p:spPr>
          <a:xfrm>
            <a:off x="685800" y="838200"/>
            <a:ext cx="7696200" cy="584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Times New Roman" panose="02020603050405020304" pitchFamily="18" charset="0"/>
                <a:ea typeface="华文琥珀" pitchFamily="2" charset="-122"/>
                <a:cs typeface="+mn-cs"/>
              </a:rPr>
              <a:t>二十四节气歌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　　</a:t>
            </a: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春雨惊春清谷天，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　　夏满芒夏暑相连。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　　秋露露秋寒霜降，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　　冬雪雪冬小大寒。</a:t>
            </a:r>
          </a:p>
        </p:txBody>
      </p:sp>
      <p:pic>
        <p:nvPicPr>
          <p:cNvPr id="29700" name="图片 29699" descr="SO02972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4267200"/>
            <a:ext cx="1558925" cy="239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29700" descr="BD05406_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1066800"/>
            <a:ext cx="1828800" cy="177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图片 29701" descr="IN01124_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10000"/>
            <a:ext cx="2209800" cy="192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图片 29702" descr="j00788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263775" cy="202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3" descr="2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19" name="AutoShape 5" descr="2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0" name="AutoShape 7" descr="ml0082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1" name="AutoShape 9" descr="ml0082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222" name="Picture 11" descr="200509112206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000" y="1295400"/>
            <a:ext cx="26670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秋  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30721"/>
          <p:cNvGrpSpPr>
            <a:grpSpLocks noChangeAspect="1"/>
          </p:cNvGrpSpPr>
          <p:nvPr/>
        </p:nvGrpSpPr>
        <p:grpSpPr>
          <a:xfrm>
            <a:off x="-150812" y="0"/>
            <a:ext cx="5103812" cy="6858000"/>
            <a:chOff x="0" y="0"/>
            <a:chExt cx="5760" cy="4320"/>
          </a:xfrm>
        </p:grpSpPr>
        <p:pic>
          <p:nvPicPr>
            <p:cNvPr id="30723" name="图片 30722" descr="pic_2276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760" cy="23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24" name="图片 30723" descr="pic_2276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112"/>
              <a:ext cx="5760" cy="22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25" name="矩形 30724"/>
          <p:cNvSpPr/>
          <p:nvPr/>
        </p:nvSpPr>
        <p:spPr>
          <a:xfrm>
            <a:off x="4343400" y="1066800"/>
            <a:ext cx="41148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/>
                <a:uLnTx/>
                <a:uFillTx/>
                <a:latin typeface="华文细黑" charset="0"/>
                <a:ea typeface="华文细黑" charset="0"/>
                <a:cs typeface="+mn-cs"/>
              </a:rPr>
              <a:t>你看那水中的蝌蚪，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/>
                <a:uLnTx/>
                <a:uFillTx/>
                <a:latin typeface="华文细黑" charset="0"/>
                <a:ea typeface="华文细黑" charset="0"/>
                <a:cs typeface="+mn-cs"/>
              </a:rPr>
              <a:t>不就像游动的逗点？</a:t>
            </a:r>
          </a:p>
        </p:txBody>
      </p:sp>
      <p:sp>
        <p:nvSpPr>
          <p:cNvPr id="30726" name="矩形 30725"/>
          <p:cNvSpPr/>
          <p:nvPr/>
        </p:nvSpPr>
        <p:spPr>
          <a:xfrm>
            <a:off x="4343400" y="2286000"/>
            <a:ext cx="4572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/>
                <a:uLnTx/>
                <a:uFillTx/>
                <a:latin typeface="华文细黑" charset="0"/>
                <a:ea typeface="华文细黑" charset="0"/>
                <a:cs typeface="+mn-cs"/>
              </a:rPr>
              <a:t>大自然在水面上写着：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/>
                <a:uLnTx/>
                <a:uFillTx/>
                <a:latin typeface="华文细黑" charset="0"/>
                <a:ea typeface="华文细黑" charset="0"/>
                <a:cs typeface="+mn-cs"/>
              </a:rPr>
              <a:t>春天已到人间。</a:t>
            </a:r>
          </a:p>
        </p:txBody>
      </p:sp>
      <p:pic>
        <p:nvPicPr>
          <p:cNvPr id="30727" name="图片 30726" descr="pic_227630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3657600"/>
            <a:ext cx="3581400" cy="279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31745" descr="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31746"/>
          <p:cNvSpPr txBox="1"/>
          <p:nvPr/>
        </p:nvSpPr>
        <p:spPr>
          <a:xfrm>
            <a:off x="0" y="0"/>
            <a:ext cx="5181600" cy="2774950"/>
          </a:xfrm>
          <a:prstGeom prst="rect">
            <a:avLst/>
          </a:prstGeom>
          <a:solidFill>
            <a:schemeClr val="bg1">
              <a:alpha val="56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你看那天空飞翔的大雁，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不就像省略号一串？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大自然在蓝天上写着：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秋天就在眼前。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2769"/>
          <p:cNvSpPr txBox="1"/>
          <p:nvPr/>
        </p:nvSpPr>
        <p:spPr>
          <a:xfrm>
            <a:off x="304800" y="914400"/>
            <a:ext cx="49530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0030101010101" pitchFamily="49" charset="-122"/>
                <a:cs typeface="+mn-cs"/>
              </a:rPr>
              <a:t>你看那天上的云彩，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0030101010101" pitchFamily="49" charset="-122"/>
                <a:cs typeface="+mn-cs"/>
              </a:rPr>
              <a:t>就是大自然的语言。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0030101010101" pitchFamily="49" charset="-122"/>
                <a:cs typeface="+mn-cs"/>
              </a:rPr>
              <a:t>白云飘得高高，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0030101010101" pitchFamily="49" charset="-122"/>
                <a:cs typeface="+mn-cs"/>
              </a:rPr>
              <a:t>明儿准是晴天。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黑体" panose="0201060003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3793"/>
          <p:cNvSpPr txBox="1"/>
          <p:nvPr/>
        </p:nvSpPr>
        <p:spPr>
          <a:xfrm>
            <a:off x="1447800" y="2743200"/>
            <a:ext cx="7696200" cy="3021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0030101010101" pitchFamily="49" charset="-122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1" charset="-122"/>
                <a:cs typeface="+mn-cs"/>
              </a:rPr>
              <a:t>同学们，用你们的慧眼、灵心去发现、倾听大自然，用你们的妙笔去记录身边的物候现象吧！请用准确生动富有科学性的语言写一篇观察日记。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0030101010101" pitchFamily="49" charset="-122"/>
              <a:cs typeface="+mn-cs"/>
            </a:endParaRPr>
          </a:p>
        </p:txBody>
      </p:sp>
      <p:pic>
        <p:nvPicPr>
          <p:cNvPr id="33795" name="图片 33794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53000"/>
            <a:ext cx="9144000" cy="194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矩形 33795"/>
          <p:cNvSpPr/>
          <p:nvPr/>
        </p:nvSpPr>
        <p:spPr>
          <a:xfrm>
            <a:off x="1066800" y="304800"/>
            <a:ext cx="7924800" cy="1981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1" charset="-122"/>
                <a:cs typeface="+mn-cs"/>
              </a:rPr>
              <a:t>       本文是一篇事理说明文，作者用秒笔把一门科学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1" charset="-122"/>
                <a:cs typeface="+mn-cs"/>
              </a:rPr>
              <a:t>——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1" charset="-122"/>
                <a:cs typeface="+mn-cs"/>
              </a:rPr>
              <a:t>物候学介绍得浅显易懂，条理清晰，语言生动。</a:t>
            </a:r>
          </a:p>
        </p:txBody>
      </p:sp>
      <p:sp>
        <p:nvSpPr>
          <p:cNvPr id="33797" name="矩形 33796"/>
          <p:cNvSpPr/>
          <p:nvPr/>
        </p:nvSpPr>
        <p:spPr>
          <a:xfrm>
            <a:off x="228600" y="228600"/>
            <a:ext cx="1433513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852"/>
              </a:avLst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小结</a:t>
            </a:r>
          </a:p>
        </p:txBody>
      </p:sp>
      <p:sp>
        <p:nvSpPr>
          <p:cNvPr id="33798" name="矩形 33797"/>
          <p:cNvSpPr/>
          <p:nvPr/>
        </p:nvSpPr>
        <p:spPr>
          <a:xfrm>
            <a:off x="0" y="2514600"/>
            <a:ext cx="1828800" cy="923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1269"/>
              </a:avLst>
            </a:prstTxWarp>
            <a:normAutofit fontScale="9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>
                <a:ln>
                  <a:noFill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作业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Box 1">
            <a:extLst>
              <a:ext uri="{FF2B5EF4-FFF2-40B4-BE49-F238E27FC236}">
                <a16:creationId xmlns:a16="http://schemas.microsoft.com/office/drawing/2014/main" id="{00F0702B-E1B2-4A62-BBAC-BBC123456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550" y="1500189"/>
            <a:ext cx="8066088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  说明事理有许多方法，如举例子、作比较、列数字、引用等。试从课文中各找出一个例子，说说其作用。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3280C49-BC9F-48F1-917F-39735FB2D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1" y="3143250"/>
            <a:ext cx="812641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参考答案：</a:t>
            </a:r>
            <a:endParaRPr kumimoji="0"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到了近代，利用物候知识来研究农业生产，已经发展为一门科学，就是物候学。</a:t>
            </a:r>
            <a:r>
              <a:rPr kumimoji="0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（下定义。更具体、更科学、更概括的说明了什么是物候学。）</a:t>
            </a:r>
            <a:endParaRPr kumimoji="0"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2">
            <a:extLst>
              <a:ext uri="{FF2B5EF4-FFF2-40B4-BE49-F238E27FC236}">
                <a16:creationId xmlns:a16="http://schemas.microsoft.com/office/drawing/2014/main" id="{39F19EF7-1BEE-42B2-8F1D-C1B3CE9F1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" y="1327150"/>
            <a:ext cx="78486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物候观测使用的是“活的仪器”，是活生生的生物。</a:t>
            </a:r>
            <a:r>
              <a:rPr kumimoji="0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（打比方。把活生生的生物比作“活的仪器”，生动形象的说明了物候观测的重要性，增强了文章的趣味性。）</a:t>
            </a:r>
            <a:endParaRPr kumimoji="0"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北京的物候记录，</a:t>
            </a: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1962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年的山桃、杏花、苹果、榆叶梅、西府海棠、丁香、刺槐的花期比</a:t>
            </a: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1961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年迟十天左右，比</a:t>
            </a: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1960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年迟五六天。</a:t>
            </a:r>
            <a:r>
              <a:rPr kumimoji="0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（作比较。突出强调了物候现象对农业的影响。）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2">
            <a:extLst>
              <a:ext uri="{FF2B5EF4-FFF2-40B4-BE49-F238E27FC236}">
                <a16:creationId xmlns:a16="http://schemas.microsoft.com/office/drawing/2014/main" id="{F4F3B239-5371-4F57-8131-F0A7DF9D60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1" y="1482725"/>
            <a:ext cx="8431213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4.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影响物候的四个因素</a:t>
            </a: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分类别。条理清楚地说明了影响物候的因素有哪些，主次关系如何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。）</a:t>
            </a:r>
            <a:endParaRPr kumimoji="0"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5.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如大连纬度在北京以南约</a:t>
            </a: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1°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，但是在大连，连翘和榆叶梅的盛开都比北京要迟一个星期。又如济南苹果开花在四月中或谷雨节，烟台要到立夏。两地纬度相差无几，但烟台靠海，春天便来得迟了。（</a:t>
            </a:r>
            <a:r>
              <a:rPr kumimoji="0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举列子。更具体、更真切了说明了经度的差异也是影响物候的因素之一，使文章更有说服力。）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Box 1">
            <a:extLst>
              <a:ext uri="{FF2B5EF4-FFF2-40B4-BE49-F238E27FC236}">
                <a16:creationId xmlns:a16="http://schemas.microsoft.com/office/drawing/2014/main" id="{0D6E0BB7-D9A6-45CD-A7BC-BF7F97B0B5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5" y="1766889"/>
            <a:ext cx="7766050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  比较下列两段文字的不同特点，体会说明语言的生动性和准确性。</a:t>
            </a:r>
            <a:endParaRPr kumimoji="0" lang="en-US" altLang="zh-CN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000"/>
              </a:spcBef>
            </a:pPr>
            <a:r>
              <a:rPr kumimoji="0"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    1.</a:t>
            </a:r>
            <a:r>
              <a:rPr kumimoji="0"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杏花开了，就好像大自然在传语要赶快耕地；桃花开了，又好像在暗示要赶快种谷子。布谷鸟开始唱歌，劳动人民懂得它在唱什么：“阿公阿婆，割麦插禾。”</a:t>
            </a:r>
            <a:endParaRPr kumimoji="0" lang="en-US" altLang="zh-CN" sz="28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Box 1">
            <a:extLst>
              <a:ext uri="{FF2B5EF4-FFF2-40B4-BE49-F238E27FC236}">
                <a16:creationId xmlns:a16="http://schemas.microsoft.com/office/drawing/2014/main" id="{91CD8BAD-146B-453B-ADE6-AADC58640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175" y="2173289"/>
            <a:ext cx="83629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    2.</a:t>
            </a:r>
            <a:r>
              <a:rPr kumimoji="0"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此外，物候现象来临的迟早还有古今的差异。根据英国南部物候的一种长期记录，拿</a:t>
            </a:r>
            <a:r>
              <a:rPr kumimoji="0"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1741</a:t>
            </a:r>
            <a:r>
              <a:rPr kumimoji="0"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到</a:t>
            </a:r>
            <a:r>
              <a:rPr kumimoji="0"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1750</a:t>
            </a:r>
            <a:r>
              <a:rPr kumimoji="0"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年十年平均的春初七种乔木抽青和开花日期同</a:t>
            </a:r>
            <a:r>
              <a:rPr kumimoji="0"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1921</a:t>
            </a:r>
            <a:r>
              <a:rPr kumimoji="0"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到</a:t>
            </a:r>
            <a:r>
              <a:rPr kumimoji="0"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1930</a:t>
            </a:r>
            <a:r>
              <a:rPr kumimoji="0"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年十年的平均值相比较，可以看出后者比前者早九天。就是说，春天提前九天。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矩形 2">
            <a:extLst>
              <a:ext uri="{FF2B5EF4-FFF2-40B4-BE49-F238E27FC236}">
                <a16:creationId xmlns:a16="http://schemas.microsoft.com/office/drawing/2014/main" id="{36E25F53-7012-4BDA-B069-4339B5B4EE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75" y="1573214"/>
            <a:ext cx="7715250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参考答案：</a:t>
            </a:r>
            <a:endParaRPr kumimoji="0"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kumimoji="0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语言生动、优美。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这样写既生动、形象地说明了花草鸟虫的变化规律和气候的关系，也出色地勾画了大自然的迷人色彩；既以多姿多彩的画面激起阅读的兴趣，也为下文讲解做好了充分的渲染和有力的铺垫。</a:t>
            </a:r>
            <a:endParaRPr kumimoji="0"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运用举例子、作比较的说明方法，准确、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3400" y="838200"/>
            <a:ext cx="25146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</a:rPr>
              <a:t>冬 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矩形 2">
            <a:extLst>
              <a:ext uri="{FF2B5EF4-FFF2-40B4-BE49-F238E27FC236}">
                <a16:creationId xmlns:a16="http://schemas.microsoft.com/office/drawing/2014/main" id="{43EBEC82-7BD3-4C97-959F-AD5C405F1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63" y="1458913"/>
            <a:ext cx="770255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具体、有力地说明了古今差异对物候的影响，</a:t>
            </a:r>
            <a:r>
              <a:rPr kumimoji="0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体现了说明文语言的准确性和科学性。“此外”一</a:t>
            </a:r>
          </a:p>
          <a:p>
            <a:pPr>
              <a:lnSpc>
                <a:spcPct val="120000"/>
              </a:lnSpc>
            </a:pPr>
            <a:r>
              <a:rPr kumimoji="0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词说程度，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表明古今差异对物候的影响是除了经度、纬度、高下差异以外居于次要地位的又一因素。</a:t>
            </a:r>
            <a:r>
              <a:rPr kumimoji="0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“平均”一词说范围，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表明文中所述的提早日期是十年的统筹情况，并非专指某一年。</a:t>
            </a:r>
            <a:r>
              <a:rPr kumimoji="0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“七种”“十年”“九天”所指明晰，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准确说明了古今差异对物候的显著影响。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FR_0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>
          <a:xfrm>
            <a:off x="4191000" y="1066800"/>
            <a:ext cx="3657600" cy="1143000"/>
          </a:xfrm>
        </p:spPr>
        <p:txBody>
          <a:bodyPr/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作 业 一</a:t>
            </a:r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95600" y="1828800"/>
            <a:ext cx="5638800" cy="3886200"/>
          </a:xfrm>
        </p:spPr>
        <p:txBody>
          <a:bodyPr/>
          <a:lstStyle/>
          <a:p>
            <a:pPr eaLnBrk="1" hangingPunct="1"/>
            <a:endParaRPr lang="en-US" altLang="zh-CN" sz="2400"/>
          </a:p>
          <a:p>
            <a:pPr eaLnBrk="1" hangingPunct="1">
              <a:buFontTx/>
              <a:buNone/>
            </a:pPr>
            <a:r>
              <a:rPr lang="en-US" altLang="zh-CN" sz="3600" b="1">
                <a:solidFill>
                  <a:srgbClr val="3366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4400" b="1">
                <a:solidFill>
                  <a:srgbClr val="3366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本文使用了哪些说明方法，请举例说明。（至少写三种）</a:t>
            </a:r>
          </a:p>
        </p:txBody>
      </p:sp>
    </p:spTree>
  </p:cSld>
  <p:clrMapOvr>
    <a:masterClrMapping/>
  </p:clrMapOvr>
  <p:transition>
    <p:split orient="vert"/>
    <p:sndAc>
      <p:stSnd>
        <p:snd r:embed="rId2" name="chimes.wav"/>
      </p:stSnd>
    </p:sndAc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FR_0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>
          <a:xfrm>
            <a:off x="4191000" y="1066800"/>
            <a:ext cx="3657600" cy="1143000"/>
          </a:xfrm>
        </p:spPr>
        <p:txBody>
          <a:bodyPr/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作 业 二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95600" y="1828800"/>
            <a:ext cx="5638800" cy="3886200"/>
          </a:xfrm>
        </p:spPr>
        <p:txBody>
          <a:bodyPr/>
          <a:lstStyle/>
          <a:p>
            <a:pPr eaLnBrk="1" hangingPunct="1"/>
            <a:endParaRPr lang="en-US" altLang="zh-CN" sz="2400"/>
          </a:p>
          <a:p>
            <a:pPr eaLnBrk="1" hangingPunct="1">
              <a:buFontTx/>
              <a:buNone/>
            </a:pPr>
            <a:r>
              <a:rPr lang="en-US" altLang="zh-CN" sz="4000" b="1">
                <a:solidFill>
                  <a:srgbClr val="336600"/>
                </a:solidFill>
              </a:rPr>
              <a:t>        </a:t>
            </a:r>
            <a:r>
              <a:rPr lang="zh-CN" altLang="en-US" sz="4000" b="1">
                <a:solidFill>
                  <a:srgbClr val="336600"/>
                </a:solidFill>
              </a:rPr>
              <a:t>收集一些有关物候的农谚供同学们欣赏。</a:t>
            </a:r>
          </a:p>
          <a:p>
            <a:pPr eaLnBrk="1" hangingPunct="1">
              <a:buFontTx/>
              <a:buNone/>
            </a:pPr>
            <a:r>
              <a:rPr lang="zh-CN" altLang="en-US" sz="4000" b="1">
                <a:solidFill>
                  <a:srgbClr val="336600"/>
                </a:solidFill>
              </a:rPr>
              <a:t>        谈谈你对本课学习的感受。</a:t>
            </a:r>
            <a:endParaRPr lang="en-US" altLang="zh-CN" sz="4000" b="1">
              <a:solidFill>
                <a:srgbClr val="336600"/>
              </a:solidFill>
            </a:endParaRPr>
          </a:p>
          <a:p>
            <a:pPr eaLnBrk="1" hangingPunct="1">
              <a:buFontTx/>
              <a:buNone/>
            </a:pPr>
            <a:endParaRPr lang="zh-CN" altLang="en-US" sz="3600" b="1">
              <a:solidFill>
                <a:srgbClr val="3366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685800" y="685800"/>
            <a:ext cx="7772400" cy="5410200"/>
          </a:xfrm>
        </p:spPr>
        <p:txBody>
          <a:bodyPr/>
          <a:lstStyle/>
          <a:p>
            <a:pPr eaLnBrk="1" latinLnBrk="1" hangingPunct="1">
              <a:buFontTx/>
              <a:buNone/>
            </a:pPr>
            <a:endParaRPr lang="zh-CN" altLang="en-US"/>
          </a:p>
          <a:p>
            <a:pPr eaLnBrk="1" hangingPunct="1"/>
            <a:endParaRPr lang="en-US" altLang="zh-CN"/>
          </a:p>
          <a:p>
            <a:pPr eaLnBrk="1" hangingPunct="1"/>
            <a:r>
              <a:rPr lang="zh-CN" altLang="en-US" b="1"/>
              <a:t>这些都是大自然告诉我们的。</a:t>
            </a:r>
            <a:endParaRPr lang="en-US" altLang="zh-CN" b="1"/>
          </a:p>
          <a:p>
            <a:pPr eaLnBrk="1" hangingPunct="1"/>
            <a:endParaRPr lang="en-US" altLang="zh-CN" b="1"/>
          </a:p>
          <a:p>
            <a:pPr eaLnBrk="1" hangingPunct="1">
              <a:buFontTx/>
              <a:buNone/>
            </a:pPr>
            <a:r>
              <a:rPr lang="en-US" altLang="zh-CN" b="1"/>
              <a:t>   </a:t>
            </a:r>
            <a:r>
              <a:rPr lang="zh-CN" altLang="en-US" b="1"/>
              <a:t>一年四季，春夏秋冬各具神韵，大自然以它独特的语言向我们展示了它丰富多彩的内涵。今天就让我们一起来学习一篇关于物候学知识的说明文。</a:t>
            </a:r>
            <a:endParaRPr lang="en-US" altLang="zh-CN" b="1"/>
          </a:p>
          <a:p>
            <a:pPr eaLnBrk="1" hangingPunct="1">
              <a:buFontTx/>
              <a:buNone/>
            </a:pPr>
            <a:r>
              <a:rPr lang="en-US" altLang="zh-CN" b="1"/>
              <a:t>   </a:t>
            </a:r>
            <a:r>
              <a:rPr lang="zh-CN" altLang="en-US" b="1"/>
              <a:t>它就是</a:t>
            </a:r>
            <a:r>
              <a:rPr lang="en-US" altLang="zh-CN" b="1"/>
              <a:t>——</a:t>
            </a:r>
            <a:endParaRPr lang="zh-CN" altLang="en-US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japan213"/>
          <p:cNvPicPr>
            <a:picLocks noChangeAspect="1" noChangeArrowheads="1"/>
          </p:cNvPicPr>
          <p:nvPr/>
        </p:nvPicPr>
        <p:blipFill>
          <a:blip r:embed="rId2" cstate="print">
            <a:lum bright="4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371600" y="1905000"/>
            <a:ext cx="6477000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990000"/>
                </a:solidFill>
                <a:ea typeface="华文行楷" pitchFamily="2" charset="-122"/>
              </a:rPr>
              <a:t>大自然的语言</a:t>
            </a: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6248400" y="3352800"/>
            <a:ext cx="1905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990000"/>
                </a:solidFill>
                <a:ea typeface="华文行楷" pitchFamily="2" charset="-122"/>
              </a:rPr>
              <a:t>竺可桢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534988" y="1893888"/>
            <a:ext cx="8086725" cy="3449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了解物候学的有关知识，理清文章的说明顺序。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重点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体会课文准确严谨、生动形象的语言，分析文中的说明方法及其作用。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难点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激发热爱科学、探索科学奥秘的兴趣，培养注重观察、讲究实证的科学态度。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重点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)</a:t>
            </a:r>
          </a:p>
        </p:txBody>
      </p:sp>
      <p:grpSp>
        <p:nvGrpSpPr>
          <p:cNvPr id="4099" name="组合 1"/>
          <p:cNvGrpSpPr/>
          <p:nvPr/>
        </p:nvGrpSpPr>
        <p:grpSpPr>
          <a:xfrm>
            <a:off x="393700" y="1139825"/>
            <a:ext cx="2249488" cy="574675"/>
            <a:chOff x="251073" y="267494"/>
            <a:chExt cx="2249488" cy="574675"/>
          </a:xfrm>
        </p:grpSpPr>
        <p:sp>
          <p:nvSpPr>
            <p:cNvPr id="4100" name="文本框 13"/>
            <p:cNvSpPr txBox="1"/>
            <p:nvPr/>
          </p:nvSpPr>
          <p:spPr>
            <a:xfrm>
              <a:off x="395536" y="267494"/>
              <a:ext cx="1727200" cy="5530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微软雅黑" charset="-122"/>
                  <a:ea typeface="微软雅黑" charset="-122"/>
                  <a:cs typeface="+mn-cs"/>
                </a:rPr>
                <a:t>学习目标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51073" y="842169"/>
              <a:ext cx="2016125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4102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1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29"/>
                <a:ext cx="652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1" name="Freeform 5"/>
              <p:cNvSpPr/>
              <p:nvPr/>
            </p:nvSpPr>
            <p:spPr bwMode="auto">
              <a:xfrm>
                <a:off x="2478" y="1329"/>
                <a:ext cx="611" cy="424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2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2" name="Freeform 6"/>
              <p:cNvSpPr/>
              <p:nvPr/>
            </p:nvSpPr>
            <p:spPr bwMode="auto">
              <a:xfrm>
                <a:off x="2432" y="1334"/>
                <a:ext cx="634" cy="401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3" name="Freeform 7"/>
              <p:cNvSpPr/>
              <p:nvPr/>
            </p:nvSpPr>
            <p:spPr bwMode="auto">
              <a:xfrm>
                <a:off x="2432" y="1605"/>
                <a:ext cx="100" cy="127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>
                <a:off x="2954" y="1361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5" name="Freeform 9"/>
              <p:cNvSpPr/>
              <p:nvPr/>
            </p:nvSpPr>
            <p:spPr bwMode="auto">
              <a:xfrm>
                <a:off x="2943" y="14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6" name="Freeform 10"/>
              <p:cNvSpPr>
                <a:spLocks noEditPoints="1"/>
              </p:cNvSpPr>
              <p:nvPr/>
            </p:nvSpPr>
            <p:spPr bwMode="auto">
              <a:xfrm>
                <a:off x="2511" y="1361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8175" y="1874838"/>
            <a:ext cx="6757988" cy="3449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竺可桢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1890—1974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），字藕舫，浙江上虞人。中国科学院院士，中国近代气象学家、地理学家、教育家。他是中国近代地理学和气象学的奠基者，是中国物候学的创始人。主要著作有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物候学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》《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中国近五千年来气候变迁的初步研究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等。</a:t>
            </a:r>
          </a:p>
        </p:txBody>
      </p:sp>
      <p:pic>
        <p:nvPicPr>
          <p:cNvPr id="5123" name="Picture 7" descr="D:\戴龙静\新建文件夹\人八语大课堂正文\HZH13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13" y="2409825"/>
            <a:ext cx="1508125" cy="20558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4" name="组合 1"/>
          <p:cNvGrpSpPr/>
          <p:nvPr/>
        </p:nvGrpSpPr>
        <p:grpSpPr>
          <a:xfrm>
            <a:off x="393700" y="1139825"/>
            <a:ext cx="2249488" cy="574675"/>
            <a:chOff x="251073" y="267494"/>
            <a:chExt cx="2249488" cy="574675"/>
          </a:xfrm>
        </p:grpSpPr>
        <p:sp>
          <p:nvSpPr>
            <p:cNvPr id="5125" name="文本框 13"/>
            <p:cNvSpPr txBox="1"/>
            <p:nvPr/>
          </p:nvSpPr>
          <p:spPr>
            <a:xfrm>
              <a:off x="395536" y="267494"/>
              <a:ext cx="1727200" cy="5530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微软雅黑" charset="-122"/>
                  <a:ea typeface="微软雅黑" charset="-122"/>
                  <a:cs typeface="+mn-cs"/>
                </a:rPr>
                <a:t>走近作者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51073" y="842169"/>
              <a:ext cx="2016125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5127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1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29"/>
                <a:ext cx="652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>
                <a:off x="2478" y="1329"/>
                <a:ext cx="611" cy="424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2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3" name="Freeform 6"/>
              <p:cNvSpPr/>
              <p:nvPr/>
            </p:nvSpPr>
            <p:spPr bwMode="auto">
              <a:xfrm>
                <a:off x="2432" y="1334"/>
                <a:ext cx="634" cy="401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4" name="Freeform 7"/>
              <p:cNvSpPr/>
              <p:nvPr/>
            </p:nvSpPr>
            <p:spPr bwMode="auto">
              <a:xfrm>
                <a:off x="2432" y="1605"/>
                <a:ext cx="100" cy="127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5" name="Freeform 8"/>
              <p:cNvSpPr/>
              <p:nvPr/>
            </p:nvSpPr>
            <p:spPr bwMode="auto">
              <a:xfrm>
                <a:off x="2954" y="1361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6" name="Freeform 9"/>
              <p:cNvSpPr/>
              <p:nvPr/>
            </p:nvSpPr>
            <p:spPr bwMode="auto">
              <a:xfrm>
                <a:off x="2943" y="14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  <p:sp>
            <p:nvSpPr>
              <p:cNvPr id="17" name="Freeform 10"/>
              <p:cNvSpPr>
                <a:spLocks noEditPoints="1"/>
              </p:cNvSpPr>
              <p:nvPr/>
            </p:nvSpPr>
            <p:spPr bwMode="auto">
              <a:xfrm>
                <a:off x="2511" y="1361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宋体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d6d41de-fb7b-4bff-9747-cd9734d6bc51}"/>
</p:tagLst>
</file>

<file path=ppt/theme/theme1.xml><?xml version="1.0" encoding="utf-8"?>
<a:theme xmlns:a="http://schemas.openxmlformats.org/drawingml/2006/main" name="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Designs\Sumi Painting.pot</Template>
  <TotalTime>35</TotalTime>
  <Words>3427</Words>
  <Application>Microsoft Office PowerPoint</Application>
  <PresentationFormat>全屏显示(4:3)</PresentationFormat>
  <Paragraphs>561</Paragraphs>
  <Slides>52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52</vt:i4>
      </vt:variant>
    </vt:vector>
  </HeadingPairs>
  <TitlesOfParts>
    <vt:vector size="72" baseType="lpstr">
      <vt:lpstr>黑体</vt:lpstr>
      <vt:lpstr>华文琥珀</vt:lpstr>
      <vt:lpstr>华文细黑</vt:lpstr>
      <vt:lpstr>华文新魏</vt:lpstr>
      <vt:lpstr>楷体</vt:lpstr>
      <vt:lpstr>楷体_GB2312</vt:lpstr>
      <vt:lpstr>宋体</vt:lpstr>
      <vt:lpstr>微软雅黑</vt:lpstr>
      <vt:lpstr>Arial</vt:lpstr>
      <vt:lpstr>Calibri</vt:lpstr>
      <vt:lpstr>Comic Sans MS</vt:lpstr>
      <vt:lpstr>Tahoma</vt:lpstr>
      <vt:lpstr>Times New Roman</vt:lpstr>
      <vt:lpstr>Wingdings</vt:lpstr>
      <vt:lpstr>Sumi Painting</vt:lpstr>
      <vt:lpstr>默认设计模板</vt:lpstr>
      <vt:lpstr>Office 主题​​</vt:lpstr>
      <vt:lpstr>Crayons</vt:lpstr>
      <vt:lpstr>1_Office 主题​​</vt:lpstr>
      <vt:lpstr>2_Office 主题​​</vt:lpstr>
      <vt:lpstr>        如果有一天，你突然穿越到一个陌生的时空，你不知道自己身处何时何地，你将如何判断季节呢？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理清说明顺序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判断说明方法</vt:lpstr>
      <vt:lpstr>    如在早春三四月间，南京桃花要比北京早开20天，但是到晚春五月初，南京刺槐开花只比北京早10天。所以在华北常感觉到春季短促，冬天结束，夏天就到了。      “只”“就”二字可删除吗？</vt:lpstr>
      <vt:lpstr>PowerPoint 演示文稿</vt:lpstr>
      <vt:lpstr>PowerPoint 演示文稿</vt:lpstr>
      <vt:lpstr>     杏花开了，就好像大自然在传语要赶快耕地；桃花开了，又好像在暗示要赶快种谷子。布谷鸟开始唱歌，劳动人民懂得它在唱什么：“阿公阿婆，割麦插禾。”  加红色的词语好在哪里？</vt:lpstr>
      <vt:lpstr>比较阅读：以下内容与课文相比，语言的运用哪个更好？</vt:lpstr>
      <vt:lpstr>PowerPoint 演示文稿</vt:lpstr>
      <vt:lpstr> “大自然的语言”指的是什么？</vt:lpstr>
      <vt:lpstr>你能用物候知识解释它吗？</vt:lpstr>
      <vt:lpstr>四、拓展延伸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 业 一</vt:lpstr>
      <vt:lpstr>作 业 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薛 艳玲</cp:lastModifiedBy>
  <cp:revision>42</cp:revision>
  <cp:lastPrinted>2113-01-01T00:00:00Z</cp:lastPrinted>
  <dcterms:created xsi:type="dcterms:W3CDTF">2113-01-01T00:00:00Z</dcterms:created>
  <dcterms:modified xsi:type="dcterms:W3CDTF">2019-03-24T00:22:29Z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2052-11.1.0.8527</vt:lpwstr>
  </property>
</Properties>
</file>