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522" r:id="rId3"/>
    <p:sldId id="632" r:id="rId4"/>
    <p:sldId id="631" r:id="rId5"/>
    <p:sldId id="459" r:id="rId6"/>
    <p:sldId id="633" r:id="rId7"/>
    <p:sldId id="560" r:id="rId8"/>
    <p:sldId id="642" r:id="rId9"/>
    <p:sldId id="643" r:id="rId10"/>
    <p:sldId id="644" r:id="rId11"/>
    <p:sldId id="645" r:id="rId12"/>
    <p:sldId id="646" r:id="rId13"/>
    <p:sldId id="647" r:id="rId14"/>
    <p:sldId id="648" r:id="rId15"/>
    <p:sldId id="649" r:id="rId16"/>
    <p:sldId id="650" r:id="rId17"/>
    <p:sldId id="561" r:id="rId18"/>
    <p:sldId id="562" r:id="rId19"/>
    <p:sldId id="563" r:id="rId20"/>
    <p:sldId id="585" r:id="rId21"/>
    <p:sldId id="565" r:id="rId22"/>
    <p:sldId id="566" r:id="rId23"/>
    <p:sldId id="567" r:id="rId24"/>
    <p:sldId id="651" r:id="rId25"/>
    <p:sldId id="652" r:id="rId26"/>
    <p:sldId id="569" r:id="rId27"/>
    <p:sldId id="619" r:id="rId28"/>
    <p:sldId id="620" r:id="rId29"/>
    <p:sldId id="621" r:id="rId30"/>
    <p:sldId id="622" r:id="rId31"/>
    <p:sldId id="623" r:id="rId32"/>
    <p:sldId id="624" r:id="rId33"/>
    <p:sldId id="625" r:id="rId34"/>
    <p:sldId id="626" r:id="rId35"/>
    <p:sldId id="634" r:id="rId36"/>
    <p:sldId id="638" r:id="rId37"/>
    <p:sldId id="639" r:id="rId38"/>
    <p:sldId id="641" r:id="rId39"/>
  </p:sldIdLst>
  <p:sldSz cx="12190095" cy="6859270"/>
  <p:notesSz cx="6858000" cy="9144000"/>
  <p:defaultText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14AC"/>
    <a:srgbClr val="99CC00"/>
    <a:srgbClr val="0000FF"/>
    <a:srgbClr val="0315BD"/>
    <a:srgbClr val="339966"/>
    <a:srgbClr val="E46C0A"/>
    <a:srgbClr val="161B88"/>
    <a:srgbClr val="98B954"/>
    <a:srgbClr val="FFFFCC"/>
    <a:srgbClr val="CC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07" autoAdjust="0"/>
    <p:restoredTop sz="98667" autoAdjust="0"/>
  </p:normalViewPr>
  <p:slideViewPr>
    <p:cSldViewPr>
      <p:cViewPr>
        <p:scale>
          <a:sx n="100" d="100"/>
          <a:sy n="100" d="100"/>
        </p:scale>
        <p:origin x="-966" y="-264"/>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notesMaster" Target="notesMasters/notesMaster1.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6_标题幻灯片">
    <p:bg>
      <p:bgPr>
        <a:solidFill>
          <a:srgbClr val="F3EFE5"/>
        </a:solidFill>
        <a:effectLst/>
      </p:bgPr>
    </p:bg>
    <p:spTree>
      <p:nvGrpSpPr>
        <p:cNvPr id="1" name=""/>
        <p:cNvGrpSpPr/>
        <p:nvPr/>
      </p:nvGrpSpPr>
      <p:grpSpPr>
        <a:xfrm>
          <a:off x="0" y="0"/>
          <a:ext cx="0" cy="0"/>
          <a:chOff x="0" y="0"/>
          <a:chExt cx="0" cy="0"/>
        </a:xfrm>
      </p:grpSpPr>
      <p:sp>
        <p:nvSpPr>
          <p:cNvPr id="3" name="矩形 2"/>
          <p:cNvSpPr/>
          <p:nvPr userDrawn="1"/>
        </p:nvSpPr>
        <p:spPr>
          <a:xfrm>
            <a:off x="0" y="2314153"/>
            <a:ext cx="12190413" cy="212375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slide" Target="slid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 Target="slide3.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slide" Target="slide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2.png"/><Relationship Id="rId3" Type="http://schemas.openxmlformats.org/officeDocument/2006/relationships/slide" Target="slide26.xml"/><Relationship Id="rId2" Type="http://schemas.openxmlformats.org/officeDocument/2006/relationships/slide" Target="slide16.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slide" Target="slide3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slide" Target="slide3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slide" Target="slide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hyperlink" Target="http://www.91taoke.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40639" y="2768005"/>
            <a:ext cx="11051511" cy="969645"/>
          </a:xfrm>
          <a:prstGeom prst="rect">
            <a:avLst/>
          </a:prstGeom>
        </p:spPr>
        <p:txBody>
          <a:bodyPr wrap="square" lIns="91438" tIns="45719" rIns="91438" bIns="45719">
            <a:spAutoFit/>
          </a:bodyPr>
          <a:lstStyle/>
          <a:p>
            <a:pPr>
              <a:lnSpc>
                <a:spcPct val="130000"/>
              </a:lnSpc>
            </a:pPr>
            <a:r>
              <a:rPr lang="zh-CN" altLang="en-US" sz="4400" b="1" dirty="0">
                <a:solidFill>
                  <a:schemeClr val="bg1"/>
                </a:solidFill>
                <a:latin typeface="微软雅黑" panose="020B0503020204020204" pitchFamily="34" charset="-122"/>
                <a:ea typeface="微软雅黑" panose="020B0503020204020204" pitchFamily="34" charset="-122"/>
              </a:rPr>
              <a:t>微</a:t>
            </a:r>
            <a:r>
              <a:rPr lang="zh-CN" altLang="en-US" sz="4400" b="1" dirty="0" smtClean="0">
                <a:solidFill>
                  <a:schemeClr val="bg1"/>
                </a:solidFill>
                <a:latin typeface="微软雅黑" panose="020B0503020204020204" pitchFamily="34" charset="-122"/>
                <a:ea typeface="微软雅黑" panose="020B0503020204020204" pitchFamily="34" charset="-122"/>
              </a:rPr>
              <a:t>训练二    妙</a:t>
            </a:r>
            <a:r>
              <a:rPr lang="zh-CN" altLang="en-US" sz="4400" b="1" dirty="0">
                <a:solidFill>
                  <a:schemeClr val="bg1"/>
                </a:solidFill>
                <a:latin typeface="微软雅黑" panose="020B0503020204020204" pitchFamily="34" charset="-122"/>
                <a:ea typeface="微软雅黑" panose="020B0503020204020204" pitchFamily="34" charset="-122"/>
              </a:rPr>
              <a:t>拟标题</a:t>
            </a:r>
            <a:r>
              <a:rPr lang="zh-CN" altLang="en-US" sz="4400" b="1" dirty="0">
                <a:solidFill>
                  <a:schemeClr val="bg1"/>
                </a:solidFill>
                <a:latin typeface="+mj-ea"/>
                <a:ea typeface="+mj-ea"/>
              </a:rPr>
              <a:t>，</a:t>
            </a:r>
            <a:r>
              <a:rPr lang="zh-CN" altLang="en-US" sz="4400" b="1" dirty="0">
                <a:solidFill>
                  <a:schemeClr val="bg1"/>
                </a:solidFill>
                <a:latin typeface="微软雅黑" panose="020B0503020204020204" pitchFamily="34" charset="-122"/>
                <a:ea typeface="微软雅黑" panose="020B0503020204020204" pitchFamily="34" charset="-122"/>
              </a:rPr>
              <a:t>一鸣惊人 </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33987" y="1892851"/>
            <a:ext cx="7775852" cy="447298"/>
          </a:xfrm>
          <a:prstGeom prst="rect">
            <a:avLst/>
          </a:prstGeom>
        </p:spPr>
        <p:txBody>
          <a:bodyPr wrap="square" lIns="121917" tIns="60958" rIns="121917" bIns="60958">
            <a:spAutoFit/>
          </a:bodyPr>
          <a:lstStyle/>
          <a:p>
            <a:pPr>
              <a:lnSpc>
                <a:spcPct val="130000"/>
              </a:lnSpc>
            </a:pPr>
            <a:r>
              <a:rPr lang="zh-CN" altLang="en-US" sz="1800" b="1" dirty="0">
                <a:solidFill>
                  <a:schemeClr val="bg1">
                    <a:lumMod val="65000"/>
                  </a:schemeClr>
                </a:solidFill>
                <a:latin typeface="Times New Roman" panose="02020603050405020304" pitchFamily="18" charset="0"/>
                <a:ea typeface="微软雅黑" panose="020B0503020204020204" pitchFamily="34" charset="-122"/>
                <a:cs typeface="Times New Roman" panose="02020603050405020304" pitchFamily="18" charset="0"/>
              </a:rPr>
              <a:t>写作微训练</a:t>
            </a:r>
            <a:endParaRPr lang="zh-CN" altLang="en-US" sz="1800" b="1" dirty="0">
              <a:solidFill>
                <a:schemeClr val="bg1">
                  <a:lumMod val="6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7" name="Picture 2" descr="C:\Users\Administrator\Desktop\t0169a619e4b2521f71.jpg"/>
          <p:cNvPicPr>
            <a:picLocks noChangeAspect="1" noChangeArrowheads="1"/>
          </p:cNvPicPr>
          <p:nvPr/>
        </p:nvPicPr>
        <p:blipFill rotWithShape="1">
          <a:blip r:embed="rId1">
            <a:extLst>
              <a:ext uri="{28A0092B-C50C-407E-A947-70E740481C1C}">
                <a14:useLocalDpi xmlns:a14="http://schemas.microsoft.com/office/drawing/2010/main" val="0"/>
              </a:ext>
            </a:extLst>
          </a:blip>
          <a:srcRect b="8832"/>
          <a:stretch>
            <a:fillRect/>
          </a:stretch>
        </p:blipFill>
        <p:spPr bwMode="auto">
          <a:xfrm>
            <a:off x="-1" y="2311574"/>
            <a:ext cx="3434307" cy="2124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4856" y="548434"/>
            <a:ext cx="11457847" cy="3241400"/>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6.</a:t>
            </a:r>
            <a:r>
              <a:rPr lang="zh-CN" altLang="zh-CN" sz="2800" kern="100" dirty="0">
                <a:latin typeface="Times New Roman" panose="02020603050405020304"/>
                <a:ea typeface="华文细黑" panose="02010600040101010101" charset="-122"/>
                <a:cs typeface="Times New Roman" panose="02020603050405020304"/>
              </a:rPr>
              <a:t>借风唤花醒，聊赠一枝春</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湖南卷，湖南一考生</a:t>
            </a:r>
            <a:r>
              <a:rPr lang="en-US" altLang="zh-CN" sz="2800" kern="100" dirty="0">
                <a:latin typeface="Times New Roman" panose="02020603050405020304"/>
                <a:ea typeface="华文细黑" panose="02010600040101010101" charset="-122"/>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赏析：</a:t>
            </a:r>
            <a:r>
              <a:rPr lang="zh-CN" altLang="zh-CN" sz="2800" kern="100" dirty="0">
                <a:latin typeface="Times New Roman" panose="02020603050405020304"/>
                <a:ea typeface="华文细黑" panose="02010600040101010101" charset="-122"/>
                <a:cs typeface="Times New Roman" panose="02020603050405020304"/>
              </a:rPr>
              <a:t>光看标题，顿觉诗意盎然，再看正文，方知作者借此标题形象地表达了借助他人智慧把花香吹满世界的观点。标题用了拟人手法，化用南北朝诗人陆凯</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江南无所有，聊赠一枝春</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的诗句，显示了作者非凡的文学功底。</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7567" y="1053530"/>
            <a:ext cx="11572425" cy="2677656"/>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真题回放</a:t>
            </a:r>
            <a:r>
              <a:rPr lang="zh-CN" altLang="zh-CN" sz="2800" kern="100" dirty="0">
                <a:latin typeface="Times New Roman" panose="02020603050405020304"/>
                <a:ea typeface="华文细黑" panose="02010600040101010101" charset="-122"/>
                <a:cs typeface="Times New Roman" panose="02020603050405020304"/>
              </a:rPr>
              <a:t>　</a:t>
            </a:r>
            <a:r>
              <a:rPr lang="en-US" altLang="zh-CN" sz="2800" kern="100" dirty="0">
                <a:latin typeface="Times New Roman" panose="02020603050405020304"/>
                <a:ea typeface="华文细黑" panose="02010600040101010101" charset="-122"/>
                <a:cs typeface="Courier New" panose="02070309020205020404"/>
              </a:rPr>
              <a:t>(2015·</a:t>
            </a:r>
            <a:r>
              <a:rPr lang="zh-CN" altLang="zh-CN" sz="2800" kern="100" dirty="0">
                <a:latin typeface="Times New Roman" panose="02020603050405020304"/>
                <a:ea typeface="华文细黑" panose="02010600040101010101" charset="-122"/>
                <a:cs typeface="Times New Roman" panose="02020603050405020304"/>
              </a:rPr>
              <a:t>江苏</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根据以下材料，选取角度，自拟题目，写一篇不少于</a:t>
            </a:r>
            <a:r>
              <a:rPr lang="en-US" altLang="zh-CN" sz="2800" kern="100" dirty="0">
                <a:latin typeface="Times New Roman" panose="02020603050405020304"/>
                <a:ea typeface="华文细黑" panose="02010600040101010101" charset="-122"/>
                <a:cs typeface="Courier New" panose="02070309020205020404"/>
              </a:rPr>
              <a:t>800</a:t>
            </a:r>
            <a:r>
              <a:rPr lang="zh-CN" altLang="zh-CN" sz="2800" kern="100" dirty="0">
                <a:latin typeface="Times New Roman" panose="02020603050405020304"/>
                <a:ea typeface="华文细黑" panose="02010600040101010101" charset="-122"/>
                <a:cs typeface="Times New Roman" panose="02020603050405020304"/>
              </a:rPr>
              <a:t>字的文章；文体不限，诗歌除外。</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smtClean="0">
                <a:latin typeface="Times New Roman" panose="02020603050405020304"/>
                <a:ea typeface="华文细黑" panose="02010600040101010101" charset="-122"/>
                <a:cs typeface="Times New Roman" panose="02020603050405020304"/>
              </a:rPr>
              <a:t>        </a:t>
            </a:r>
            <a:r>
              <a:rPr lang="zh-CN" altLang="zh-CN" sz="2800" kern="100" smtClean="0">
                <a:latin typeface="Times New Roman" panose="02020603050405020304"/>
                <a:ea typeface="华文细黑" panose="02010600040101010101" charset="-122"/>
                <a:cs typeface="Times New Roman" panose="02020603050405020304"/>
              </a:rPr>
              <a:t>智慧</a:t>
            </a:r>
            <a:r>
              <a:rPr lang="zh-CN" altLang="zh-CN" sz="2800" kern="100" dirty="0">
                <a:latin typeface="Times New Roman" panose="02020603050405020304"/>
                <a:ea typeface="华文细黑" panose="02010600040101010101" charset="-122"/>
                <a:cs typeface="Times New Roman" panose="02020603050405020304"/>
              </a:rPr>
              <a:t>是一种经验，一种能力，一种境界</a:t>
            </a:r>
            <a:r>
              <a:rPr lang="en-US" altLang="zh-CN" sz="2800" kern="100" dirty="0">
                <a:latin typeface="宋体" panose="02010600030101010101" pitchFamily="2" charset="-122"/>
                <a:ea typeface="华文细黑" panose="02010600040101010101" charset="-122"/>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smtClean="0">
                <a:latin typeface="Times New Roman" panose="02020603050405020304"/>
                <a:ea typeface="华文细黑" panose="02010600040101010101" charset="-122"/>
                <a:cs typeface="Times New Roman" panose="02020603050405020304"/>
              </a:rPr>
              <a:t>        </a:t>
            </a:r>
            <a:r>
              <a:rPr lang="zh-CN" altLang="zh-CN" sz="2800" kern="100" smtClean="0">
                <a:latin typeface="Times New Roman" panose="02020603050405020304"/>
                <a:ea typeface="华文细黑" panose="02010600040101010101" charset="-122"/>
                <a:cs typeface="Times New Roman" panose="02020603050405020304"/>
              </a:rPr>
              <a:t>如同</a:t>
            </a:r>
            <a:r>
              <a:rPr lang="zh-CN" altLang="zh-CN" sz="2800" kern="100" dirty="0">
                <a:latin typeface="Times New Roman" panose="02020603050405020304"/>
                <a:ea typeface="华文细黑" panose="02010600040101010101" charset="-122"/>
                <a:cs typeface="Times New Roman" panose="02020603050405020304"/>
              </a:rPr>
              <a:t>大自然一样，智慧也有其自身的景象</a:t>
            </a:r>
            <a:r>
              <a:rPr lang="zh-CN" altLang="zh-CN" sz="2800" kern="100" dirty="0" smtClean="0">
                <a:latin typeface="Times New Roman" panose="02020603050405020304"/>
                <a:ea typeface="华文细黑" panose="02010600040101010101" charset="-122"/>
                <a:cs typeface="Times New Roman" panose="02020603050405020304"/>
              </a:rPr>
              <a:t>。</a:t>
            </a:r>
            <a:r>
              <a:rPr lang="en-US" altLang="zh-CN" sz="2800" kern="100" dirty="0" smtClean="0">
                <a:latin typeface="Times New Roman" panose="02020603050405020304"/>
                <a:ea typeface="华文细黑" panose="02010600040101010101" charset="-122"/>
                <a:cs typeface="Times New Roman" panose="02020603050405020304"/>
              </a:rPr>
              <a:t> </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8986220" y="-26590"/>
            <a:ext cx="3204193" cy="768263"/>
          </a:xfrm>
          <a:prstGeom prst="rect">
            <a:avLst/>
          </a:prstGeom>
          <a:solidFill>
            <a:srgbClr val="FF6400"/>
          </a:solidFill>
          <a:ln>
            <a:solidFill>
              <a:schemeClr val="bg1"/>
            </a:solidFill>
          </a:ln>
        </p:spPr>
        <p:style>
          <a:lnRef idx="1">
            <a:schemeClr val="accent3"/>
          </a:lnRef>
          <a:fillRef idx="3">
            <a:schemeClr val="accent3"/>
          </a:fillRef>
          <a:effectRef idx="2">
            <a:schemeClr val="accent3"/>
          </a:effectRef>
          <a:fontRef idx="minor">
            <a:schemeClr val="lt1"/>
          </a:fontRef>
        </p:style>
        <p:txBody>
          <a:bodyPr lIns="121917" tIns="60958" rIns="121917" bIns="60958" rtlCol="0" anchor="ctr"/>
          <a:lstStyle/>
          <a:p>
            <a:pPr>
              <a:lnSpc>
                <a:spcPct val="130000"/>
              </a:lnSpc>
            </a:pPr>
            <a:r>
              <a:rPr lang="zh-CN" altLang="en-US" sz="3200" b="1" kern="100" dirty="0">
                <a:latin typeface="微软雅黑" panose="020B0503020204020204" pitchFamily="34" charset="-122"/>
                <a:ea typeface="微软雅黑" panose="020B0503020204020204" pitchFamily="34" charset="-122"/>
                <a:cs typeface="Courier New" panose="02070309020205020404"/>
              </a:rPr>
              <a:t>二、佳作品读</a:t>
            </a:r>
            <a:endParaRPr lang="zh-CN" altLang="zh-CN" sz="3200" b="1" kern="100" dirty="0">
              <a:latin typeface="微软雅黑" panose="020B0503020204020204" pitchFamily="34" charset="-122"/>
              <a:ea typeface="微软雅黑" panose="020B0503020204020204" pitchFamily="34"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9705" y="117426"/>
            <a:ext cx="11688149" cy="6555641"/>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满分佳作</a:t>
            </a:r>
            <a:endParaRPr lang="zh-CN" altLang="zh-CN" sz="2800" kern="100" dirty="0">
              <a:latin typeface="宋体" panose="02010600030101010101" pitchFamily="2" charset="-122"/>
              <a:cs typeface="Courier New" panose="02070309020205020404"/>
            </a:endParaRPr>
          </a:p>
          <a:p>
            <a:pPr algn="ctr">
              <a:lnSpc>
                <a:spcPct val="150000"/>
              </a:lnSpc>
              <a:spcAft>
                <a:spcPts val="0"/>
              </a:spcAft>
            </a:pPr>
            <a:r>
              <a:rPr lang="zh-CN" altLang="zh-CN" sz="2800" kern="100" dirty="0">
                <a:latin typeface="Times New Roman" panose="02020603050405020304"/>
                <a:ea typeface="华文细黑" panose="02010600040101010101" charset="-122"/>
                <a:cs typeface="Times New Roman" panose="02020603050405020304"/>
              </a:rPr>
              <a:t>左手粪叉，右手笔杆</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爷爷</a:t>
            </a:r>
            <a:r>
              <a:rPr lang="zh-CN" altLang="zh-CN" sz="2800" kern="100" dirty="0">
                <a:latin typeface="Times New Roman" panose="02020603050405020304"/>
                <a:ea typeface="华文细黑" panose="02010600040101010101" charset="-122"/>
                <a:cs typeface="Times New Roman" panose="02020603050405020304"/>
              </a:rPr>
              <a:t>的手，拿得起粪叉，舞得了笔杆。</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爷爷</a:t>
            </a:r>
            <a:r>
              <a:rPr lang="zh-CN" altLang="zh-CN" sz="2800" kern="100" dirty="0">
                <a:latin typeface="Times New Roman" panose="02020603050405020304"/>
                <a:ea typeface="华文细黑" panose="02010600040101010101" charset="-122"/>
                <a:cs typeface="Times New Roman" panose="02020603050405020304"/>
              </a:rPr>
              <a:t>是一个农人，他常常</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晨兴理荒秽，带月荷锄归</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，却从没有过</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草盛豆苗稀</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因为他精通耕种之道，不滑不懒；最重要的是，他施用农家肥。每天晨曦初露，爷爷便背一竹篓，操一粪叉，游走于村头巷尾，捡拾牲畜秽物。及至天一放亮，村郊不上不下地被飘来的炊烟裹住，爷爷就回家。奶奶摆好了早饭，小米粥、馒头、青椒、拍黄瓜！呼噜呼噜喝完汤，顺便踢走死缠脚下的巴儿狗</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偶尔奶奶也夸一夸爷爷捡来的大粪：</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这肥好，臭！</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老头儿老太太对视一眼，笑了</a:t>
            </a:r>
            <a:r>
              <a:rPr lang="zh-CN" altLang="zh-CN" sz="2800" kern="100" dirty="0" smtClean="0">
                <a:latin typeface="Times New Roman" panose="02020603050405020304"/>
                <a:ea typeface="华文细黑" panose="02010600040101010101" charset="-122"/>
                <a:cs typeface="Times New Roman" panose="02020603050405020304"/>
              </a:rPr>
              <a:t>。</a:t>
            </a:r>
            <a:r>
              <a:rPr lang="en-US" altLang="zh-CN" sz="2800" kern="100" dirty="0" smtClean="0">
                <a:latin typeface="Times New Roman" panose="02020603050405020304"/>
                <a:ea typeface="华文细黑" panose="02010600040101010101" charset="-122"/>
                <a:cs typeface="Times New Roman" panose="02020603050405020304"/>
              </a:rPr>
              <a:t> </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7567" y="117426"/>
            <a:ext cx="11572425" cy="6656181"/>
          </a:xfrm>
          <a:prstGeom prst="rect">
            <a:avLst/>
          </a:prstGeom>
        </p:spPr>
        <p:txBody>
          <a:bodyPr>
            <a:spAutoFit/>
          </a:bodyPr>
          <a:lstStyle/>
          <a:p>
            <a:pPr algn="just">
              <a:lnSpc>
                <a:spcPct val="14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spc="-100" dirty="0" smtClean="0">
                <a:latin typeface="Times New Roman" panose="02020603050405020304"/>
                <a:ea typeface="华文细黑" panose="02010600040101010101" charset="-122"/>
                <a:cs typeface="Times New Roman" panose="02020603050405020304"/>
              </a:rPr>
              <a:t>爷爷</a:t>
            </a:r>
            <a:r>
              <a:rPr lang="zh-CN" altLang="zh-CN" sz="2800" kern="100" spc="-100" dirty="0">
                <a:latin typeface="Times New Roman" panose="02020603050405020304"/>
                <a:ea typeface="华文细黑" panose="02010600040101010101" charset="-122"/>
                <a:cs typeface="Times New Roman" panose="02020603050405020304"/>
              </a:rPr>
              <a:t>曾是个大学生，当官的，有过出息。太爷爷共有六子，本来都该安安分分做个小农民，但爷爷不。他天分异常好，私学，中学，及至大学，都是一路直上。后来当了小官，虽不大，但在镇上也算是有头有脸了，在村里更是红极一时。眼看升官在望，爷爷却收拾行囊，携家带口，回了村里。村里人都表示理解：</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对喽，农民好嘛，看看庄稼看看草，啥都不愁。</a:t>
            </a:r>
            <a:r>
              <a:rPr lang="en-US" altLang="zh-CN" sz="2800" kern="100" spc="-100" dirty="0">
                <a:latin typeface="宋体" panose="02010600030101010101" pitchFamily="2" charset="-122"/>
                <a:ea typeface="华文细黑" panose="02010600040101010101" charset="-122"/>
                <a:cs typeface="Times New Roman" panose="02020603050405020304"/>
              </a:rPr>
              <a:t>”</a:t>
            </a:r>
            <a:endParaRPr lang="zh-CN" altLang="zh-CN" sz="2800" kern="100" spc="-100" dirty="0">
              <a:latin typeface="宋体" panose="02010600030101010101" pitchFamily="2" charset="-122"/>
              <a:cs typeface="Courier New" panose="02070309020205020404"/>
            </a:endParaRPr>
          </a:p>
          <a:p>
            <a:pPr algn="just">
              <a:lnSpc>
                <a:spcPct val="14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村里人</a:t>
            </a:r>
            <a:r>
              <a:rPr lang="zh-CN" altLang="zh-CN" sz="2800" kern="100" dirty="0">
                <a:latin typeface="Times New Roman" panose="02020603050405020304"/>
                <a:ea typeface="华文细黑" panose="02010600040101010101" charset="-122"/>
                <a:cs typeface="Times New Roman" panose="02020603050405020304"/>
              </a:rPr>
              <a:t>称赞爷爷的农活，还敬佩爷爷的书法。逢年过节，红白大事儿，都找爷爷来写字儿。不必狼毫，不必端砚，更不必宣纸</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乡下人也不懂欣赏这个，但他们都知道爷爷见多识广，高文凭，有技艺。对于求字之人，爷爷总是来者不拒，放下粪叉，洗手执笔，挥洒而下。当淳朴的邻人拿到字后，喜悦之情全溢于脸上，总想夸一夸这字儿</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就像汪曾祺笔下的乡亲们一样：</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这字儿好，真黑！</a:t>
            </a:r>
            <a:r>
              <a:rPr lang="en-US" altLang="zh-CN" sz="2800" kern="100" dirty="0" smtClean="0">
                <a:latin typeface="宋体" panose="02010600030101010101" pitchFamily="2" charset="-122"/>
                <a:ea typeface="华文细黑" panose="02010600040101010101" charset="-122"/>
                <a:cs typeface="Times New Roman" panose="02020603050405020304"/>
              </a:rPr>
              <a:t>” </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3421" y="117426"/>
            <a:ext cx="11572425" cy="6555641"/>
          </a:xfrm>
          <a:prstGeom prst="rect">
            <a:avLst/>
          </a:prstGeom>
        </p:spPr>
        <p:txBody>
          <a:bodyPr>
            <a:spAutoFit/>
          </a:bodyPr>
          <a:lstStyle/>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我</a:t>
            </a:r>
            <a:r>
              <a:rPr lang="zh-CN" altLang="zh-CN" sz="2800" kern="100" dirty="0">
                <a:latin typeface="Times New Roman" panose="02020603050405020304"/>
                <a:ea typeface="华文细黑" panose="02010600040101010101" charset="-122"/>
                <a:cs typeface="Times New Roman" panose="02020603050405020304"/>
              </a:rPr>
              <a:t>是爷爷的长孙，却去之远矣！常问爷爷：</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您咋就愿意做个农民呢？</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他总会拿他喜欢的文人汪曾祺做例子：</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你看啊，老汪这人写文章写得好。俗而不厌，多而不滥。为啥？他虽是文人，却也近于农人。勤恳、淳朴、达观。</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我点头：</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是啦，他也掏过粪，而您是叉粪。又都是执笔之人，又都上过大学。您和汪先生差不多嘛！</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爷爷很得意我的说法，却仍摆手不赞同：</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有一点不一样，他种地不如我。</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奶奶看我们爷孙俩笑闹，总是很无奈，叹道：</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这老头子。</a:t>
            </a:r>
            <a:r>
              <a:rPr lang="en-US" altLang="zh-CN" sz="2800" kern="100" dirty="0" smtClean="0">
                <a:latin typeface="宋体" panose="02010600030101010101" pitchFamily="2" charset="-122"/>
                <a:ea typeface="华文细黑" panose="02010600040101010101" charset="-122"/>
                <a:cs typeface="Times New Roman" panose="02020603050405020304"/>
              </a:rPr>
              <a:t>” </a:t>
            </a:r>
            <a:endParaRPr lang="en-US" altLang="zh-CN" sz="2800" kern="100" dirty="0" smtClean="0">
              <a:latin typeface="宋体" panose="02010600030101010101" pitchFamily="2" charset="-122"/>
              <a:ea typeface="华文细黑" panose="02010600040101010101" charset="-122"/>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我</a:t>
            </a:r>
            <a:r>
              <a:rPr lang="zh-CN" altLang="zh-CN" sz="2800" kern="100" dirty="0">
                <a:latin typeface="Times New Roman" panose="02020603050405020304"/>
                <a:ea typeface="华文细黑" panose="02010600040101010101" charset="-122"/>
                <a:cs typeface="Times New Roman" panose="02020603050405020304"/>
              </a:rPr>
              <a:t>不知道我何时会有这种高度，更不知道爷爷眼里的世界是怎样的，但我深知，爷爷表现的那些，才是人们应该追求的粪叉和笔杆共存的境界。</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平淡</a:t>
            </a:r>
            <a:r>
              <a:rPr lang="zh-CN" altLang="zh-CN" sz="2800" kern="100" dirty="0">
                <a:latin typeface="Times New Roman" panose="02020603050405020304"/>
                <a:ea typeface="华文细黑" panose="02010600040101010101" charset="-122"/>
                <a:cs typeface="Times New Roman" panose="02020603050405020304"/>
              </a:rPr>
              <a:t>而知足，是爷爷的智慧</a:t>
            </a:r>
            <a:r>
              <a:rPr lang="zh-CN" altLang="zh-CN" sz="2800" kern="100" dirty="0" smtClean="0">
                <a:latin typeface="Times New Roman" panose="02020603050405020304"/>
                <a:ea typeface="华文细黑" panose="02010600040101010101" charset="-122"/>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1264" y="765498"/>
            <a:ext cx="11805030" cy="4616648"/>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出彩理由　</a:t>
            </a:r>
            <a:r>
              <a:rPr lang="zh-CN" altLang="zh-CN" sz="2800" kern="100" dirty="0">
                <a:latin typeface="Times New Roman" panose="02020603050405020304"/>
                <a:ea typeface="华文细黑" panose="02010600040101010101" charset="-122"/>
                <a:cs typeface="Times New Roman" panose="02020603050405020304"/>
              </a:rPr>
              <a:t>本文有着淡淡的传奇色彩，爷爷的</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夫子气</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和</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农人味</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天然融合，妙趣横生。有些笔墨十分精彩，如奶奶夸爷爷捡来的大粪：</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这肥好，臭！</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又如邻里夸爷爷的墨宝：</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这字儿好，真黑</a:t>
            </a:r>
            <a:r>
              <a:rPr lang="zh-CN" altLang="zh-CN" sz="2800" kern="100">
                <a:latin typeface="Times New Roman" panose="02020603050405020304"/>
                <a:ea typeface="华文细黑" panose="02010600040101010101" charset="-122"/>
                <a:cs typeface="Times New Roman" panose="02020603050405020304"/>
              </a:rPr>
              <a:t>！</a:t>
            </a:r>
            <a:r>
              <a:rPr lang="en-US" altLang="zh-CN" sz="2800" kern="100" smtClean="0">
                <a:latin typeface="宋体" panose="02010600030101010101" pitchFamily="2" charset="-122"/>
                <a:ea typeface="华文细黑" panose="02010600040101010101" charset="-122"/>
                <a:cs typeface="Times New Roman" panose="02020603050405020304"/>
              </a:rPr>
              <a:t>”</a:t>
            </a:r>
            <a:endParaRPr lang="en-US" altLang="zh-CN" sz="2800" kern="100" smtClean="0">
              <a:latin typeface="宋体" panose="02010600030101010101" pitchFamily="2" charset="-122"/>
              <a:ea typeface="华文细黑" panose="02010600040101010101" charset="-122"/>
              <a:cs typeface="Times New Roman" panose="02020603050405020304"/>
            </a:endParaRPr>
          </a:p>
          <a:p>
            <a:pPr algn="r">
              <a:lnSpc>
                <a:spcPct val="150000"/>
              </a:lnSpc>
              <a:spcAft>
                <a:spcPts val="0"/>
              </a:spcAft>
            </a:pPr>
            <a:r>
              <a:rPr lang="en-US" altLang="zh-CN" sz="2800" kern="100">
                <a:latin typeface="宋体" panose="02010600030101010101" pitchFamily="2" charset="-122"/>
                <a:ea typeface="华文细黑" panose="02010600040101010101" charset="-122"/>
                <a:cs typeface="Times New Roman" panose="02020603050405020304"/>
              </a:rPr>
              <a:t> </a:t>
            </a:r>
            <a:r>
              <a:rPr lang="en-US" altLang="zh-CN" sz="2800" kern="100" smtClean="0">
                <a:latin typeface="宋体" panose="02010600030101010101" pitchFamily="2" charset="-122"/>
                <a:ea typeface="华文细黑" panose="02010600040101010101" charset="-122"/>
                <a:cs typeface="Times New Roman" panose="02020603050405020304"/>
              </a:rPr>
              <a:t>                                                     </a:t>
            </a:r>
            <a:r>
              <a:rPr lang="en-US" altLang="zh-CN" sz="2800" kern="100" smtClean="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阅卷专家组</a:t>
            </a:r>
            <a:r>
              <a:rPr lang="en-US" altLang="zh-CN" sz="2800" kern="100" dirty="0">
                <a:latin typeface="Times New Roman" panose="02020603050405020304"/>
                <a:ea typeface="华文细黑" panose="02010600040101010101" charset="-122"/>
                <a:cs typeface="Courier New" panose="02070309020205020404"/>
              </a:rPr>
              <a:t>)</a:t>
            </a:r>
            <a:endParaRPr lang="zh-CN" altLang="zh-CN" sz="2800" kern="100" dirty="0">
              <a:latin typeface="宋体" panose="02010600030101010101" pitchFamily="2" charset="-122"/>
              <a:cs typeface="Courier New" panose="02070309020205020404"/>
            </a:endParaRPr>
          </a:p>
          <a:p>
            <a:pPr>
              <a:lnSpc>
                <a:spcPct val="150000"/>
              </a:lnSpc>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本文</a:t>
            </a:r>
            <a:r>
              <a:rPr lang="zh-CN" altLang="zh-CN" sz="2800" kern="100" dirty="0">
                <a:latin typeface="Times New Roman" panose="02020603050405020304"/>
                <a:ea typeface="华文细黑" panose="02010600040101010101" charset="-122"/>
                <a:cs typeface="Times New Roman" panose="02020603050405020304"/>
              </a:rPr>
              <a:t>标题拟得巧妙、形象。借用当代流行体</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左手</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右手</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点出了爷爷集</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夫子气</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与</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农人味</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于一身的特点，而且行文中不断点题，如开头点题多</a:t>
            </a:r>
            <a:r>
              <a:rPr lang="zh-CN" altLang="zh-CN" sz="2800" kern="100">
                <a:latin typeface="Times New Roman" panose="02020603050405020304"/>
                <a:ea typeface="华文细黑" panose="02010600040101010101" charset="-122"/>
                <a:cs typeface="Times New Roman" panose="02020603050405020304"/>
              </a:rPr>
              <a:t>巧妙</a:t>
            </a:r>
            <a:r>
              <a:rPr lang="zh-CN" altLang="zh-CN" sz="2800" kern="100" smtClean="0">
                <a:latin typeface="Times New Roman" panose="02020603050405020304"/>
                <a:ea typeface="华文细黑" panose="02010600040101010101" charset="-122"/>
                <a:cs typeface="Times New Roman" panose="02020603050405020304"/>
              </a:rPr>
              <a:t>。</a:t>
            </a:r>
            <a:r>
              <a:rPr lang="en-US" altLang="zh-CN" sz="2800" kern="100">
                <a:latin typeface="Times New Roman" panose="02020603050405020304"/>
                <a:ea typeface="华文细黑" panose="02010600040101010101" charset="-122"/>
                <a:cs typeface="Times New Roman" panose="02020603050405020304"/>
              </a:rPr>
              <a:t> </a:t>
            </a:r>
            <a:r>
              <a:rPr lang="en-US" altLang="zh-CN" sz="2800" kern="100" smtClean="0">
                <a:latin typeface="Times New Roman" panose="02020603050405020304"/>
                <a:ea typeface="华文细黑" panose="02010600040101010101" charset="-122"/>
                <a:cs typeface="Times New Roman" panose="02020603050405020304"/>
              </a:rPr>
              <a:t>                                                                                   </a:t>
            </a:r>
            <a:r>
              <a:rPr lang="en-US" altLang="zh-CN" sz="2800" kern="100" smtClean="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编者</a:t>
            </a:r>
            <a:r>
              <a:rPr lang="en-US" altLang="zh-CN" sz="2800" kern="100" dirty="0" smtClean="0">
                <a:latin typeface="Times New Roman" panose="02020603050405020304"/>
                <a:ea typeface="华文细黑" panose="02010600040101010101" charset="-122"/>
                <a:cs typeface="Courier New" panose="02070309020205020404"/>
              </a:rPr>
              <a:t>) </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rgbClr val="8FB5E5"/>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charset="-122"/>
              <a:cs typeface="Times New Roman" panose="02020603050405020304" pitchFamily="18" charset="0"/>
            </a:endParaRPr>
          </a:p>
        </p:txBody>
      </p:sp>
      <p:sp>
        <p:nvSpPr>
          <p:cNvPr id="5" name="圆角矩形 4">
            <a:hlinkClick r:id="rId1" action="ppaction://hlinksldjump"/>
          </p:cNvPr>
          <p:cNvSpPr/>
          <p:nvPr/>
        </p:nvSpPr>
        <p:spPr>
          <a:xfrm>
            <a:off x="11435976" y="6649571"/>
            <a:ext cx="752732" cy="215702"/>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0000FF"/>
                </a:solidFill>
                <a:latin typeface="黑体" panose="02010609060101010101" pitchFamily="2" charset="-122"/>
                <a:ea typeface="黑体" panose="02010609060101010101" pitchFamily="2" charset="-122"/>
                <a:sym typeface="微软雅黑" panose="020B0503020204020204" pitchFamily="34" charset="-122"/>
              </a:rPr>
              <a:t>返回</a:t>
            </a:r>
            <a:endParaRPr lang="zh-CN" altLang="en-US" sz="1400" dirty="0">
              <a:solidFill>
                <a:srgbClr val="0000FF"/>
              </a:solidFill>
              <a:latin typeface="黑体" panose="02010609060101010101" pitchFamily="2" charset="-122"/>
              <a:ea typeface="黑体" panose="02010609060101010101" pitchFamily="2"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C6E7FC"/>
          </a:solidFill>
          <a:ln>
            <a:gradFill flip="none" rotWithShape="1">
              <a:gsLst>
                <a:gs pos="0">
                  <a:schemeClr val="accent1">
                    <a:tint val="66000"/>
                    <a:satMod val="160000"/>
                    <a:lumMod val="59000"/>
                    <a:lumOff val="41000"/>
                  </a:schemeClr>
                </a:gs>
                <a:gs pos="40000">
                  <a:schemeClr val="accent1">
                    <a:tint val="44500"/>
                    <a:satMod val="160000"/>
                  </a:schemeClr>
                </a:gs>
                <a:gs pos="100000">
                  <a:schemeClr val="accent1">
                    <a:tint val="23500"/>
                    <a:satMod val="160000"/>
                  </a:schemeClr>
                </a:gs>
              </a:gsLst>
              <a:path path="rect">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710830" y="2493690"/>
            <a:ext cx="6453043" cy="917555"/>
          </a:xfrm>
          <a:prstGeom prst="rect">
            <a:avLst/>
          </a:prstGeom>
        </p:spPr>
        <p:txBody>
          <a:bodyPr wrap="none" lIns="121917" tIns="60958" rIns="121917" bIns="60958">
            <a:spAutoFit/>
          </a:bodyPr>
          <a:lstStyle/>
          <a:p>
            <a:pPr algn="ctr">
              <a:lnSpc>
                <a:spcPct val="130000"/>
              </a:lnSpc>
            </a:pPr>
            <a:r>
              <a:rPr lang="zh-CN" altLang="en-US" sz="4400" b="1" dirty="0">
                <a:solidFill>
                  <a:schemeClr val="tx2">
                    <a:lumMod val="75000"/>
                  </a:schemeClr>
                </a:solidFill>
                <a:latin typeface="微软雅黑" panose="020B0503020204020204" pitchFamily="34" charset="-122"/>
                <a:ea typeface="微软雅黑" panose="020B0503020204020204" pitchFamily="34" charset="-122"/>
              </a:rPr>
              <a:t>指点技巧</a:t>
            </a:r>
            <a:r>
              <a:rPr lang="zh-CN" altLang="en-US" sz="4400" b="1" dirty="0">
                <a:solidFill>
                  <a:schemeClr val="tx2">
                    <a:lumMod val="75000"/>
                  </a:schemeClr>
                </a:solidFill>
                <a:latin typeface="+mj-ea"/>
                <a:ea typeface="+mj-ea"/>
              </a:rPr>
              <a:t>，</a:t>
            </a:r>
            <a:r>
              <a:rPr lang="zh-CN" altLang="en-US" sz="4400" b="1" dirty="0">
                <a:solidFill>
                  <a:schemeClr val="tx2">
                    <a:lumMod val="75000"/>
                  </a:schemeClr>
                </a:solidFill>
                <a:latin typeface="微软雅黑" panose="020B0503020204020204" pitchFamily="34" charset="-122"/>
                <a:ea typeface="微软雅黑" panose="020B0503020204020204" pitchFamily="34" charset="-122"/>
              </a:rPr>
              <a:t>找到提升门径</a:t>
            </a:r>
            <a:endParaRPr lang="zh-CN" altLang="zh-CN" sz="4400" b="1" dirty="0">
              <a:solidFill>
                <a:schemeClr val="tx2">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550" y="436072"/>
            <a:ext cx="11688149" cy="6093976"/>
          </a:xfrm>
          <a:prstGeom prst="rect">
            <a:avLst/>
          </a:prstGeom>
        </p:spPr>
        <p:txBody>
          <a:bodyPr>
            <a:spAutoFit/>
          </a:bodyPr>
          <a:lstStyle/>
          <a:p>
            <a:pPr algn="just">
              <a:lnSpc>
                <a:spcPct val="150000"/>
              </a:lnSpc>
              <a:spcAft>
                <a:spcPts val="0"/>
              </a:spcAft>
            </a:pPr>
            <a:r>
              <a:rPr lang="en-US" altLang="zh-CN" sz="2600" kern="100" dirty="0" smtClean="0">
                <a:latin typeface="Times New Roman" panose="02020603050405020304"/>
                <a:ea typeface="华文细黑" panose="02010600040101010101" charset="-122"/>
                <a:cs typeface="Times New Roman" panose="02020603050405020304"/>
              </a:rPr>
              <a:t>        </a:t>
            </a:r>
            <a:r>
              <a:rPr lang="zh-CN" altLang="zh-CN" sz="2600" kern="100" dirty="0" smtClean="0">
                <a:latin typeface="Times New Roman" panose="02020603050405020304"/>
                <a:ea typeface="华文细黑" panose="02010600040101010101" charset="-122"/>
                <a:cs typeface="Times New Roman" panose="02020603050405020304"/>
              </a:rPr>
              <a:t>新材料</a:t>
            </a:r>
            <a:r>
              <a:rPr lang="zh-CN" altLang="zh-CN" sz="2600" kern="100" dirty="0">
                <a:latin typeface="Times New Roman" panose="02020603050405020304"/>
                <a:ea typeface="华文细黑" panose="02010600040101010101" charset="-122"/>
                <a:cs typeface="Times New Roman" panose="02020603050405020304"/>
              </a:rPr>
              <a:t>作文的拟题是材料作文写作之重、之难。言其</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重</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重</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在它是架设在</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材料</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与</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作文</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之间的桥梁，一头连着材料，一头连着作文，起沟通二者的作用。对学生而言，是从审题立意走向行文表达的必经之路，是对作文主题、立意的一种提示、指引。对于阅卷老师而言，又起到传递第一印象的重要作用，影响其评判文章优劣的第一感，所谓</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印象有时比事实还重要</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en-US" altLang="zh-CN" sz="2600" kern="100" dirty="0" smtClean="0">
                <a:latin typeface="Times New Roman" panose="02020603050405020304"/>
                <a:ea typeface="华文细黑" panose="02010600040101010101" charset="-122"/>
                <a:cs typeface="Times New Roman" panose="02020603050405020304"/>
              </a:rPr>
              <a:t>        </a:t>
            </a:r>
            <a:r>
              <a:rPr lang="zh-CN" altLang="zh-CN" sz="2600" kern="100" dirty="0" smtClean="0">
                <a:latin typeface="Times New Roman" panose="02020603050405020304"/>
                <a:ea typeface="华文细黑" panose="02010600040101010101" charset="-122"/>
                <a:cs typeface="Times New Roman" panose="02020603050405020304"/>
              </a:rPr>
              <a:t>说</a:t>
            </a:r>
            <a:r>
              <a:rPr lang="zh-CN" altLang="zh-CN" sz="2600" kern="100" dirty="0">
                <a:latin typeface="Times New Roman" panose="02020603050405020304"/>
                <a:ea typeface="华文细黑" panose="02010600040101010101" charset="-122"/>
                <a:cs typeface="Times New Roman" panose="02020603050405020304"/>
              </a:rPr>
              <a:t>其</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难</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，则在于考生要在极短的时间内，用简练、准确、优美的文字，把自己心中所想最</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适切</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地表达出来。叶圣陶先生指出：</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在意思的全部里必然有论断或主张之类，在情感的全部里至少有一个集注点：这些统称为中心。把这些中心写出简约的文字，不就是题目吗？</a:t>
            </a:r>
            <a:r>
              <a:rPr lang="en-US" altLang="zh-CN" sz="2600" kern="100" dirty="0">
                <a:latin typeface="宋体" panose="02010600030101010101" pitchFamily="2" charset="-122"/>
                <a:ea typeface="华文细黑" panose="02010600040101010101" charset="-122"/>
                <a:cs typeface="Times New Roman" panose="02020603050405020304"/>
              </a:rPr>
              <a:t>……</a:t>
            </a:r>
            <a:r>
              <a:rPr lang="zh-CN" altLang="zh-CN" sz="2600" kern="100" dirty="0">
                <a:latin typeface="Times New Roman" panose="02020603050405020304"/>
                <a:ea typeface="华文细黑" panose="02010600040101010101" charset="-122"/>
                <a:cs typeface="Times New Roman" panose="02020603050405020304"/>
              </a:rPr>
              <a:t>作者在努力写作之外，不惮斟酌尽善，把中心写成个适切的题目。</a:t>
            </a:r>
            <a:r>
              <a:rPr lang="en-US" altLang="zh-CN" sz="2600" kern="100" dirty="0">
                <a:latin typeface="宋体" panose="02010600030101010101" pitchFamily="2" charset="-122"/>
                <a:ea typeface="华文细黑" panose="02010600040101010101" charset="-122"/>
                <a:cs typeface="Times New Roman" panose="02020603050405020304"/>
              </a:rPr>
              <a:t>”</a:t>
            </a:r>
            <a:r>
              <a:rPr lang="en-US" altLang="zh-CN" sz="2600" kern="100" dirty="0">
                <a:latin typeface="Times New Roman" panose="02020603050405020304"/>
                <a:ea typeface="华文细黑" panose="02010600040101010101" charset="-122"/>
                <a:cs typeface="Courier New" panose="02070309020205020404"/>
              </a:rPr>
              <a:t>(</a:t>
            </a:r>
            <a:r>
              <a:rPr lang="zh-CN" altLang="zh-CN" sz="2600" kern="100" dirty="0">
                <a:latin typeface="Times New Roman" panose="02020603050405020304"/>
                <a:ea typeface="华文细黑" panose="02010600040101010101" charset="-122"/>
                <a:cs typeface="Times New Roman" panose="02020603050405020304"/>
              </a:rPr>
              <a:t>《作文论》</a:t>
            </a:r>
            <a:r>
              <a:rPr lang="en-US" altLang="zh-CN" sz="2600" kern="100" dirty="0" smtClean="0">
                <a:latin typeface="Times New Roman" panose="02020603050405020304"/>
                <a:ea typeface="华文细黑" panose="02010600040101010101" charset="-122"/>
                <a:cs typeface="Courier New" panose="02070309020205020404"/>
              </a:rPr>
              <a:t>) </a:t>
            </a:r>
            <a:endParaRPr lang="zh-CN" altLang="zh-CN" sz="26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0419" y="837506"/>
            <a:ext cx="11572425" cy="5885295"/>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1.</a:t>
            </a:r>
            <a:r>
              <a:rPr lang="zh-CN" altLang="zh-CN" sz="2800" kern="100" spc="-100" dirty="0">
                <a:latin typeface="Times New Roman" panose="02020603050405020304"/>
                <a:ea typeface="华文细黑" panose="02010600040101010101" charset="-122"/>
                <a:cs typeface="Times New Roman" panose="02020603050405020304"/>
              </a:rPr>
              <a:t>扣住材料，切合文意。这里的</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扣</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与</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合</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，不是完全地</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扣</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与</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合</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，可以扣住材料中的一两个关键词，如</a:t>
            </a:r>
            <a:r>
              <a:rPr lang="en-US" altLang="zh-CN" sz="2800" kern="100" spc="-100" dirty="0">
                <a:latin typeface="Times New Roman" panose="02020603050405020304"/>
                <a:ea typeface="华文细黑" panose="02010600040101010101" charset="-122"/>
                <a:cs typeface="Courier New" panose="02070309020205020404"/>
              </a:rPr>
              <a:t>2015</a:t>
            </a:r>
            <a:r>
              <a:rPr lang="zh-CN" altLang="zh-CN" sz="2800" kern="100" spc="-100" dirty="0">
                <a:latin typeface="Times New Roman" panose="02020603050405020304"/>
                <a:ea typeface="华文细黑" panose="02010600040101010101" charset="-122"/>
                <a:cs typeface="Times New Roman" panose="02020603050405020304"/>
              </a:rPr>
              <a:t>年高考广东卷一考生作文拟题</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远观流云近嗅花</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远</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近</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就扣住、切合了材料中的</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远</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近</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；这里的</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扣</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与</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合</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，可以是明</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扣</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明</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合</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，也可以暗</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扣</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暗</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合</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，如</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借风唤花醒，聊赠一枝春</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就是暗</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扣</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暗</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合</a:t>
            </a:r>
            <a:r>
              <a:rPr lang="en-US" altLang="zh-CN" sz="2800" kern="100" spc="-100" dirty="0">
                <a:latin typeface="宋体" panose="02010600030101010101" pitchFamily="2" charset="-122"/>
                <a:ea typeface="华文细黑" panose="02010600040101010101" charset="-122"/>
                <a:cs typeface="Times New Roman" panose="02020603050405020304"/>
              </a:rPr>
              <a:t>”</a:t>
            </a:r>
            <a:r>
              <a:rPr lang="zh-CN" altLang="zh-CN" sz="2800" kern="100" spc="-100" dirty="0">
                <a:latin typeface="Times New Roman" panose="02020603050405020304"/>
                <a:ea typeface="华文细黑" panose="02010600040101010101" charset="-122"/>
                <a:cs typeface="Times New Roman" panose="02020603050405020304"/>
              </a:rPr>
              <a:t>。</a:t>
            </a:r>
            <a:endParaRPr lang="zh-CN" altLang="zh-CN" sz="2800" kern="100" spc="-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2.</a:t>
            </a:r>
            <a:r>
              <a:rPr lang="zh-CN" altLang="zh-CN" sz="2800" kern="100" dirty="0">
                <a:latin typeface="Times New Roman" panose="02020603050405020304"/>
                <a:ea typeface="华文细黑" panose="02010600040101010101" charset="-122"/>
                <a:cs typeface="Times New Roman" panose="02020603050405020304"/>
              </a:rPr>
              <a:t>要能明白显示文章，不劳读者猜测。也就是说，要稍有含蓄，过于晦涩也不好。</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3.</a:t>
            </a:r>
            <a:r>
              <a:rPr lang="zh-CN" altLang="zh-CN" sz="2800" kern="100" dirty="0">
                <a:latin typeface="Times New Roman" panose="02020603050405020304"/>
                <a:ea typeface="华文细黑" panose="02010600040101010101" charset="-122"/>
                <a:cs typeface="Times New Roman" panose="02020603050405020304"/>
              </a:rPr>
              <a:t>要能引人入胜，使读者看到题目就想知道内容。</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4.</a:t>
            </a:r>
            <a:r>
              <a:rPr lang="zh-CN" altLang="zh-CN" sz="2800" kern="100" dirty="0">
                <a:latin typeface="Times New Roman" panose="02020603050405020304"/>
                <a:ea typeface="华文细黑" panose="02010600040101010101" charset="-122"/>
                <a:cs typeface="Times New Roman" panose="02020603050405020304"/>
              </a:rPr>
              <a:t>注意音节和谐，过长过短都不太好。</a:t>
            </a:r>
            <a:endParaRPr lang="zh-CN" altLang="zh-CN" sz="2800" kern="100" dirty="0">
              <a:effectLst/>
              <a:latin typeface="宋体" panose="02010600030101010101" pitchFamily="2" charset="-122"/>
              <a:cs typeface="Courier New" panose="02070309020205020404"/>
            </a:endParaRPr>
          </a:p>
        </p:txBody>
      </p:sp>
      <p:sp>
        <p:nvSpPr>
          <p:cNvPr id="5" name="矩形 4"/>
          <p:cNvSpPr/>
          <p:nvPr/>
        </p:nvSpPr>
        <p:spPr>
          <a:xfrm>
            <a:off x="9277510" y="-26590"/>
            <a:ext cx="2912903" cy="768263"/>
          </a:xfrm>
          <a:prstGeom prst="rect">
            <a:avLst/>
          </a:prstGeom>
          <a:solidFill>
            <a:srgbClr val="FF6400"/>
          </a:solidFill>
          <a:ln>
            <a:solidFill>
              <a:schemeClr val="bg1"/>
            </a:solidFill>
          </a:ln>
        </p:spPr>
        <p:style>
          <a:lnRef idx="1">
            <a:schemeClr val="accent3"/>
          </a:lnRef>
          <a:fillRef idx="3">
            <a:schemeClr val="accent3"/>
          </a:fillRef>
          <a:effectRef idx="2">
            <a:schemeClr val="accent3"/>
          </a:effectRef>
          <a:fontRef idx="minor">
            <a:schemeClr val="lt1"/>
          </a:fontRef>
        </p:style>
        <p:txBody>
          <a:bodyPr lIns="121917" tIns="60958" rIns="121917" bIns="60958" rtlCol="0" anchor="ctr"/>
          <a:lstStyle/>
          <a:p>
            <a:pPr>
              <a:lnSpc>
                <a:spcPct val="130000"/>
              </a:lnSpc>
            </a:pPr>
            <a:r>
              <a:rPr lang="zh-CN" altLang="en-US" sz="3200" b="1" kern="100" smtClean="0">
                <a:latin typeface="微软雅黑" panose="020B0503020204020204" pitchFamily="34" charset="-122"/>
                <a:ea typeface="微软雅黑" panose="020B0503020204020204" pitchFamily="34" charset="-122"/>
                <a:cs typeface="Courier New" panose="02070309020205020404"/>
              </a:rPr>
              <a:t>一、拟题原则</a:t>
            </a:r>
            <a:endParaRPr lang="zh-CN" altLang="zh-CN" sz="3200" b="1" kern="100" dirty="0">
              <a:latin typeface="微软雅黑" panose="020B0503020204020204" pitchFamily="34" charset="-122"/>
              <a:ea typeface="微软雅黑" panose="020B0503020204020204" pitchFamily="34"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7999" y="837506"/>
            <a:ext cx="11457847" cy="3021806"/>
          </a:xfrm>
          <a:prstGeom prst="rect">
            <a:avLst/>
          </a:prstGeom>
        </p:spPr>
        <p:txBody>
          <a:bodyPr>
            <a:spAutoFit/>
          </a:bodyPr>
          <a:lstStyle/>
          <a:p>
            <a:pPr algn="just">
              <a:lnSpc>
                <a:spcPct val="150000"/>
              </a:lnSpc>
              <a:spcAft>
                <a:spcPts val="0"/>
              </a:spcAft>
            </a:pPr>
            <a:r>
              <a:rPr lang="en-US" altLang="zh-CN" sz="2800" b="1" kern="100" dirty="0">
                <a:solidFill>
                  <a:srgbClr val="C00000"/>
                </a:solidFill>
                <a:latin typeface="Times New Roman" panose="02020603050405020304"/>
                <a:ea typeface="华文细黑" panose="02010600040101010101" charset="-122"/>
                <a:cs typeface="Courier New" panose="02070309020205020404"/>
              </a:rPr>
              <a:t>1.</a:t>
            </a:r>
            <a:r>
              <a:rPr lang="zh-CN" altLang="zh-CN" sz="2800" b="1" kern="100" dirty="0">
                <a:solidFill>
                  <a:srgbClr val="C00000"/>
                </a:solidFill>
                <a:latin typeface="Times New Roman" panose="02020603050405020304"/>
                <a:ea typeface="华文细黑" panose="02010600040101010101" charset="-122"/>
                <a:cs typeface="Times New Roman" panose="02020603050405020304"/>
              </a:rPr>
              <a:t>立意法拟题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立意</a:t>
            </a:r>
            <a:r>
              <a:rPr lang="zh-CN" altLang="zh-CN" sz="2800" kern="100" dirty="0">
                <a:latin typeface="Times New Roman" panose="02020603050405020304"/>
                <a:ea typeface="华文细黑" panose="02010600040101010101" charset="-122"/>
                <a:cs typeface="Times New Roman" panose="02020603050405020304"/>
              </a:rPr>
              <a:t>法就是把文章的立意中心概括为标题，这是最常用的方法。如：虽是凡星，亦可闪耀</a:t>
            </a:r>
            <a:r>
              <a:rPr lang="en-US" altLang="zh-CN" sz="2800" kern="100" dirty="0">
                <a:latin typeface="Times New Roman" panose="02020603050405020304"/>
                <a:ea typeface="华文细黑" panose="02010600040101010101" charset="-122"/>
                <a:cs typeface="Courier New" panose="02070309020205020404"/>
              </a:rPr>
              <a:t>(2015</a:t>
            </a:r>
            <a:r>
              <a:rPr lang="zh-CN" altLang="zh-CN" sz="2800" kern="100" dirty="0">
                <a:latin typeface="Times New Roman" panose="02020603050405020304"/>
                <a:ea typeface="华文细黑" panose="02010600040101010101" charset="-122"/>
                <a:cs typeface="Times New Roman" panose="02020603050405020304"/>
              </a:rPr>
              <a:t>年高考全国卷</a:t>
            </a:r>
            <a:r>
              <a:rPr lang="en-US" altLang="zh-CN" sz="2800" kern="100" dirty="0">
                <a:latin typeface="宋体" panose="02010600030101010101" pitchFamily="2" charset="-122"/>
                <a:ea typeface="华文细黑" panose="02010600040101010101" charset="-122"/>
                <a:cs typeface="Times New Roman" panose="02020603050405020304"/>
              </a:rPr>
              <a:t>Ⅱ</a:t>
            </a:r>
            <a:r>
              <a:rPr lang="zh-CN" altLang="zh-CN" sz="2800" kern="100" dirty="0">
                <a:latin typeface="Times New Roman" panose="02020603050405020304"/>
                <a:ea typeface="华文细黑" panose="02010600040101010101" charset="-122"/>
                <a:cs typeface="Times New Roman" panose="02020603050405020304"/>
              </a:rPr>
              <a:t>辽宁考生</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；顺其自然，功到自成</a:t>
            </a:r>
            <a:r>
              <a:rPr lang="en-US" altLang="zh-CN" sz="2800" kern="100" dirty="0">
                <a:latin typeface="Times New Roman" panose="02020603050405020304"/>
                <a:ea typeface="华文细黑" panose="02010600040101010101" charset="-122"/>
                <a:cs typeface="Courier New" panose="02070309020205020404"/>
              </a:rPr>
              <a:t>(2015</a:t>
            </a:r>
            <a:r>
              <a:rPr lang="zh-CN" altLang="zh-CN" sz="2800" kern="100" dirty="0">
                <a:latin typeface="Times New Roman" panose="02020603050405020304"/>
                <a:ea typeface="华文细黑" panose="02010600040101010101" charset="-122"/>
                <a:cs typeface="Times New Roman" panose="02020603050405020304"/>
              </a:rPr>
              <a:t>年高考山东卷考生</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；做聪明的老实人</a:t>
            </a:r>
            <a:r>
              <a:rPr lang="en-US" altLang="zh-CN" sz="2800" kern="100" dirty="0">
                <a:latin typeface="Times New Roman" panose="02020603050405020304"/>
                <a:ea typeface="华文细黑" panose="02010600040101010101" charset="-122"/>
                <a:cs typeface="Courier New" panose="02070309020205020404"/>
              </a:rPr>
              <a:t>(2015</a:t>
            </a:r>
            <a:r>
              <a:rPr lang="zh-CN" altLang="zh-CN" sz="2800" kern="100" dirty="0">
                <a:latin typeface="Times New Roman" panose="02020603050405020304"/>
                <a:ea typeface="华文细黑" panose="02010600040101010101" charset="-122"/>
                <a:cs typeface="Times New Roman" panose="02020603050405020304"/>
              </a:rPr>
              <a:t>年高考四川卷考生</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smtClean="0">
                <a:latin typeface="Times New Roman" panose="02020603050405020304"/>
                <a:ea typeface="华文细黑" panose="02010600040101010101" charset="-122"/>
                <a:cs typeface="Times New Roman" panose="02020603050405020304"/>
              </a:rPr>
              <a:t>。</a:t>
            </a:r>
            <a:r>
              <a:rPr lang="en-US" altLang="zh-CN" sz="2800" kern="100" dirty="0" smtClean="0">
                <a:latin typeface="Times New Roman" panose="02020603050405020304"/>
                <a:ea typeface="华文细黑" panose="02010600040101010101" charset="-122"/>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9277510" y="-26590"/>
            <a:ext cx="2912903" cy="768263"/>
          </a:xfrm>
          <a:prstGeom prst="rect">
            <a:avLst/>
          </a:prstGeom>
          <a:solidFill>
            <a:srgbClr val="FF6400"/>
          </a:solidFill>
          <a:ln>
            <a:solidFill>
              <a:schemeClr val="bg1"/>
            </a:solidFill>
          </a:ln>
        </p:spPr>
        <p:style>
          <a:lnRef idx="1">
            <a:schemeClr val="accent3"/>
          </a:lnRef>
          <a:fillRef idx="3">
            <a:schemeClr val="accent3"/>
          </a:fillRef>
          <a:effectRef idx="2">
            <a:schemeClr val="accent3"/>
          </a:effectRef>
          <a:fontRef idx="minor">
            <a:schemeClr val="lt1"/>
          </a:fontRef>
        </p:style>
        <p:txBody>
          <a:bodyPr lIns="121917" tIns="60958" rIns="121917" bIns="60958" rtlCol="0" anchor="ctr"/>
          <a:lstStyle/>
          <a:p>
            <a:pPr>
              <a:lnSpc>
                <a:spcPct val="130000"/>
              </a:lnSpc>
            </a:pPr>
            <a:r>
              <a:rPr lang="zh-CN" altLang="en-US" sz="3200" b="1" kern="100" dirty="0">
                <a:latin typeface="微软雅黑" panose="020B0503020204020204" pitchFamily="34" charset="-122"/>
                <a:ea typeface="微软雅黑" panose="020B0503020204020204" pitchFamily="34" charset="-122"/>
                <a:cs typeface="Courier New" panose="02070309020205020404"/>
              </a:rPr>
              <a:t>二、拟题方法</a:t>
            </a:r>
            <a:endParaRPr lang="zh-CN" altLang="zh-CN" sz="3200" b="1" kern="100" dirty="0">
              <a:latin typeface="微软雅黑" panose="020B0503020204020204" pitchFamily="34" charset="-122"/>
              <a:ea typeface="微软雅黑" panose="020B0503020204020204" pitchFamily="34"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909514"/>
            <a:ext cx="12190413" cy="558762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8" name="TextBox 7"/>
          <p:cNvSpPr txBox="1"/>
          <p:nvPr/>
        </p:nvSpPr>
        <p:spPr>
          <a:xfrm>
            <a:off x="365702" y="909514"/>
            <a:ext cx="11457546" cy="5293753"/>
          </a:xfrm>
          <a:prstGeom prst="rect">
            <a:avLst/>
          </a:prstGeom>
          <a:noFill/>
        </p:spPr>
        <p:txBody>
          <a:bodyPr wrap="square" lIns="121917" tIns="60958" rIns="121917" bIns="60958" rtlCol="0">
            <a:spAutoFit/>
          </a:bodyPr>
          <a:lstStyle/>
          <a:p>
            <a:pPr algn="just">
              <a:lnSpc>
                <a:spcPct val="150000"/>
              </a:lnSpc>
              <a:spcAft>
                <a:spcPts val="0"/>
              </a:spcAft>
            </a:pPr>
            <a:r>
              <a:rPr lang="en-US" altLang="zh-CN" sz="2800" kern="100" smtClean="0">
                <a:latin typeface="Times New Roman" panose="02020603050405020304"/>
                <a:ea typeface="华文细黑" panose="02010600040101010101" charset="-122"/>
                <a:cs typeface="Times New Roman" panose="02020603050405020304"/>
              </a:rPr>
              <a:t>        </a:t>
            </a:r>
            <a:r>
              <a:rPr lang="zh-CN" altLang="zh-CN" sz="2800" kern="100" smtClean="0">
                <a:latin typeface="Times New Roman" panose="02020603050405020304"/>
                <a:ea typeface="华文细黑" panose="02010600040101010101" charset="-122"/>
                <a:cs typeface="Times New Roman" panose="02020603050405020304"/>
              </a:rPr>
              <a:t>在</a:t>
            </a:r>
            <a:r>
              <a:rPr lang="zh-CN" altLang="zh-CN" sz="2800" kern="100" dirty="0">
                <a:latin typeface="Times New Roman" panose="02020603050405020304"/>
                <a:ea typeface="华文细黑" panose="02010600040101010101" charset="-122"/>
                <a:cs typeface="Times New Roman" panose="02020603050405020304"/>
              </a:rPr>
              <a:t>新材料作文命题</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一统天下</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之际，考生在考场上总有这样的写作习惯：写好正文后匆忙起个标题。这里，拟题的先后并不重要，问题是仓促拟题，也只能拟个大众化的题目，根本起不到</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抢眼</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亮眼</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的效果。</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题好一半文</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眼睛有神龙会飞，标题有神文添彩</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这些格言俗语固然说明了标题对于文章的重要性，但更重要的是，考生上述习惯暴露出未把标题当成文章写作的有机组成部分的大问题，甚至说在深层意识里根本没有把拟题当回事。因此，本训练试图唤醒你的拟题意识，与你一道探讨妙拟标题之法，以期让你的文章标题</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抢眼</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亮眼</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grpSp>
        <p:nvGrpSpPr>
          <p:cNvPr id="12" name="组合 11"/>
          <p:cNvGrpSpPr/>
          <p:nvPr/>
        </p:nvGrpSpPr>
        <p:grpSpPr>
          <a:xfrm>
            <a:off x="10036559" y="-26590"/>
            <a:ext cx="1891295" cy="880109"/>
            <a:chOff x="11613" y="920823"/>
            <a:chExt cx="1443037" cy="733424"/>
          </a:xfrm>
        </p:grpSpPr>
        <p:pic>
          <p:nvPicPr>
            <p:cNvPr id="13" name="图片 1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14" name="TextBox 13">
              <a:hlinkClick r:id="rId2" action="ppaction://hlinksldjump"/>
            </p:cNvPr>
            <p:cNvSpPr txBox="1"/>
            <p:nvPr userDrawn="1"/>
          </p:nvSpPr>
          <p:spPr>
            <a:xfrm>
              <a:off x="26176" y="991413"/>
              <a:ext cx="1315049" cy="461665"/>
            </a:xfrm>
            <a:prstGeom prst="rect">
              <a:avLst/>
            </a:prstGeom>
            <a:noFill/>
          </p:spPr>
          <p:txBody>
            <a:bodyPr wrap="none" rtlCol="0">
              <a:spAutoFit/>
            </a:bodyPr>
            <a:lstStyle/>
            <a:p>
              <a:r>
                <a:rPr lang="zh-CN" altLang="en-US" sz="3000" dirty="0">
                  <a:solidFill>
                    <a:schemeClr val="bg1"/>
                  </a:solidFill>
                  <a:latin typeface="黑体" panose="02010609060101010101" pitchFamily="2" charset="-122"/>
                  <a:ea typeface="黑体" panose="02010609060101010101" pitchFamily="2" charset="-122"/>
                </a:rPr>
                <a:t>训练微语</a:t>
              </a:r>
              <a:endParaRPr lang="zh-CN" altLang="en-US" sz="30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66" y="45418"/>
            <a:ext cx="11457847" cy="6545906"/>
          </a:xfrm>
          <a:prstGeom prst="rect">
            <a:avLst/>
          </a:prstGeom>
        </p:spPr>
        <p:txBody>
          <a:bodyPr>
            <a:spAutoFit/>
          </a:bodyPr>
          <a:lstStyle/>
          <a:p>
            <a:pPr algn="just">
              <a:lnSpc>
                <a:spcPct val="150000"/>
              </a:lnSpc>
              <a:spcAft>
                <a:spcPts val="0"/>
              </a:spcAft>
            </a:pPr>
            <a:r>
              <a:rPr lang="en-US" altLang="zh-CN" sz="2600" b="1" kern="100" dirty="0">
                <a:solidFill>
                  <a:srgbClr val="C00000"/>
                </a:solidFill>
                <a:latin typeface="Times New Roman" panose="02020603050405020304"/>
                <a:ea typeface="华文细黑" panose="02010600040101010101" charset="-122"/>
                <a:cs typeface="Courier New" panose="02070309020205020404"/>
              </a:rPr>
              <a:t>2.</a:t>
            </a:r>
            <a:r>
              <a:rPr lang="zh-CN" altLang="zh-CN" sz="2600" b="1" kern="100" dirty="0">
                <a:solidFill>
                  <a:srgbClr val="C00000"/>
                </a:solidFill>
                <a:latin typeface="Times New Roman" panose="02020603050405020304"/>
                <a:ea typeface="华文细黑" panose="02010600040101010101" charset="-122"/>
                <a:cs typeface="Times New Roman" panose="02020603050405020304"/>
              </a:rPr>
              <a:t>修辞法拟题</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zh-CN" altLang="zh-CN" sz="2600" kern="100" dirty="0">
                <a:latin typeface="Times New Roman" panose="02020603050405020304"/>
                <a:ea typeface="华文细黑" panose="02010600040101010101" charset="-122"/>
                <a:cs typeface="Times New Roman" panose="02020603050405020304"/>
              </a:rPr>
              <a:t>在标题中运用修辞手法，显得既简明生动，又新颖别致，对读者极富吸引力。常用的方法有：</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en-US" altLang="zh-CN" sz="2600" kern="100" dirty="0">
                <a:latin typeface="宋体" panose="02010600030101010101" pitchFamily="2" charset="-122"/>
                <a:ea typeface="华文细黑" panose="02010600040101010101" charset="-122"/>
                <a:cs typeface="Times New Roman" panose="02020603050405020304"/>
              </a:rPr>
              <a:t>①</a:t>
            </a:r>
            <a:r>
              <a:rPr lang="zh-CN" altLang="zh-CN" sz="2600" kern="100" dirty="0">
                <a:latin typeface="Times New Roman" panose="02020603050405020304"/>
                <a:ea typeface="华文细黑" panose="02010600040101010101" charset="-122"/>
                <a:cs typeface="Times New Roman" panose="02020603050405020304"/>
              </a:rPr>
              <a:t>比喻。如：春风始处是理解</a:t>
            </a:r>
            <a:r>
              <a:rPr lang="en-US" altLang="zh-CN" sz="2600" kern="100" dirty="0">
                <a:latin typeface="Times New Roman" panose="02020603050405020304"/>
                <a:ea typeface="华文细黑" panose="02010600040101010101" charset="-122"/>
                <a:cs typeface="Courier New" panose="02070309020205020404"/>
              </a:rPr>
              <a:t>(2015</a:t>
            </a:r>
            <a:r>
              <a:rPr lang="zh-CN" altLang="zh-CN" sz="2600" kern="100" dirty="0">
                <a:latin typeface="Times New Roman" panose="02020603050405020304"/>
                <a:ea typeface="华文细黑" panose="02010600040101010101" charset="-122"/>
                <a:cs typeface="Times New Roman" panose="02020603050405020304"/>
              </a:rPr>
              <a:t>年高考湖北卷考生</a:t>
            </a:r>
            <a:r>
              <a:rPr lang="en-US" altLang="zh-CN" sz="2600" kern="100" dirty="0">
                <a:latin typeface="Times New Roman" panose="02020603050405020304"/>
                <a:ea typeface="华文细黑" panose="02010600040101010101" charset="-122"/>
                <a:cs typeface="Courier New" panose="02070309020205020404"/>
              </a:rPr>
              <a:t>)</a:t>
            </a:r>
            <a:r>
              <a:rPr lang="zh-CN" altLang="zh-CN" sz="2600" kern="100" dirty="0">
                <a:latin typeface="Times New Roman" panose="02020603050405020304"/>
                <a:ea typeface="华文细黑" panose="02010600040101010101" charset="-122"/>
                <a:cs typeface="Times New Roman" panose="02020603050405020304"/>
              </a:rPr>
              <a:t>；锻造翅膀，等待阳光</a:t>
            </a:r>
            <a:r>
              <a:rPr lang="en-US" altLang="zh-CN" sz="2600" kern="100" dirty="0">
                <a:latin typeface="Times New Roman" panose="02020603050405020304"/>
                <a:ea typeface="华文细黑" panose="02010600040101010101" charset="-122"/>
                <a:cs typeface="Courier New" panose="02070309020205020404"/>
              </a:rPr>
              <a:t>(2015</a:t>
            </a:r>
            <a:r>
              <a:rPr lang="zh-CN" altLang="zh-CN" sz="2600" kern="100" dirty="0">
                <a:latin typeface="Times New Roman" panose="02020603050405020304"/>
                <a:ea typeface="华文细黑" panose="02010600040101010101" charset="-122"/>
                <a:cs typeface="Times New Roman" panose="02020603050405020304"/>
              </a:rPr>
              <a:t>年高考安徽卷考生</a:t>
            </a:r>
            <a:r>
              <a:rPr lang="en-US" altLang="zh-CN" sz="2600" kern="100" dirty="0">
                <a:latin typeface="Times New Roman" panose="02020603050405020304"/>
                <a:ea typeface="华文细黑" panose="02010600040101010101" charset="-122"/>
                <a:cs typeface="Courier New" panose="02070309020205020404"/>
              </a:rPr>
              <a:t>)</a:t>
            </a:r>
            <a:r>
              <a:rPr lang="zh-CN" altLang="zh-CN" sz="2600" kern="100" dirty="0">
                <a:latin typeface="Times New Roman" panose="02020603050405020304"/>
                <a:ea typeface="华文细黑" panose="02010600040101010101" charset="-122"/>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en-US" altLang="zh-CN" sz="2600" kern="100" dirty="0">
                <a:latin typeface="宋体" panose="02010600030101010101" pitchFamily="2" charset="-122"/>
                <a:ea typeface="华文细黑" panose="02010600040101010101" charset="-122"/>
                <a:cs typeface="Times New Roman" panose="02020603050405020304"/>
              </a:rPr>
              <a:t>②</a:t>
            </a:r>
            <a:r>
              <a:rPr lang="zh-CN" altLang="zh-CN" sz="2600" kern="100" dirty="0">
                <a:latin typeface="Times New Roman" panose="02020603050405020304"/>
                <a:ea typeface="华文细黑" panose="02010600040101010101" charset="-122"/>
                <a:cs typeface="Times New Roman" panose="02020603050405020304"/>
              </a:rPr>
              <a:t>拟人。如：中国，咱们慢慢来</a:t>
            </a:r>
            <a:r>
              <a:rPr lang="en-US" altLang="zh-CN" sz="2600" kern="100" dirty="0">
                <a:latin typeface="Times New Roman" panose="02020603050405020304"/>
                <a:ea typeface="华文细黑" panose="02010600040101010101" charset="-122"/>
                <a:cs typeface="Courier New" panose="02070309020205020404"/>
              </a:rPr>
              <a:t>(2015</a:t>
            </a:r>
            <a:r>
              <a:rPr lang="zh-CN" altLang="zh-CN" sz="2600" kern="100" dirty="0">
                <a:latin typeface="Times New Roman" panose="02020603050405020304"/>
                <a:ea typeface="华文细黑" panose="02010600040101010101" charset="-122"/>
                <a:cs typeface="Times New Roman" panose="02020603050405020304"/>
              </a:rPr>
              <a:t>年高考江苏卷考生</a:t>
            </a:r>
            <a:r>
              <a:rPr lang="en-US" altLang="zh-CN" sz="2600" kern="100" dirty="0">
                <a:latin typeface="Times New Roman" panose="02020603050405020304"/>
                <a:ea typeface="华文细黑" panose="02010600040101010101" charset="-122"/>
                <a:cs typeface="Courier New" panose="02070309020205020404"/>
              </a:rPr>
              <a:t>)</a:t>
            </a:r>
            <a:r>
              <a:rPr lang="zh-CN" altLang="zh-CN" sz="2600" kern="100" dirty="0">
                <a:latin typeface="Times New Roman" panose="02020603050405020304"/>
                <a:ea typeface="华文细黑" panose="02010600040101010101" charset="-122"/>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en-US" altLang="zh-CN" sz="2600" kern="100" dirty="0">
                <a:latin typeface="宋体" panose="02010600030101010101" pitchFamily="2" charset="-122"/>
                <a:ea typeface="华文细黑" panose="02010600040101010101" charset="-122"/>
                <a:cs typeface="Times New Roman" panose="02020603050405020304"/>
              </a:rPr>
              <a:t>③</a:t>
            </a:r>
            <a:r>
              <a:rPr lang="zh-CN" altLang="zh-CN" sz="2600" kern="100" dirty="0">
                <a:latin typeface="Times New Roman" panose="02020603050405020304"/>
                <a:ea typeface="华文细黑" panose="02010600040101010101" charset="-122"/>
                <a:cs typeface="Times New Roman" panose="02020603050405020304"/>
              </a:rPr>
              <a:t>呼告。如：功利主义可以休矣</a:t>
            </a:r>
            <a:r>
              <a:rPr lang="en-US" altLang="zh-CN" sz="2600" kern="100" dirty="0">
                <a:latin typeface="Times New Roman" panose="02020603050405020304"/>
                <a:ea typeface="华文细黑" panose="02010600040101010101" charset="-122"/>
                <a:cs typeface="Courier New" panose="02070309020205020404"/>
              </a:rPr>
              <a:t>(2015</a:t>
            </a:r>
            <a:r>
              <a:rPr lang="zh-CN" altLang="zh-CN" sz="2600" kern="100" dirty="0">
                <a:latin typeface="Times New Roman" panose="02020603050405020304"/>
                <a:ea typeface="华文细黑" panose="02010600040101010101" charset="-122"/>
                <a:cs typeface="Times New Roman" panose="02020603050405020304"/>
              </a:rPr>
              <a:t>年高考山东卷考生</a:t>
            </a:r>
            <a:r>
              <a:rPr lang="en-US" altLang="zh-CN" sz="2600" kern="100" dirty="0">
                <a:latin typeface="Times New Roman" panose="02020603050405020304"/>
                <a:ea typeface="华文细黑" panose="02010600040101010101" charset="-122"/>
                <a:cs typeface="Courier New" panose="02070309020205020404"/>
              </a:rPr>
              <a:t>)</a:t>
            </a:r>
            <a:r>
              <a:rPr lang="zh-CN" altLang="zh-CN" sz="2600" kern="100" dirty="0" smtClean="0">
                <a:latin typeface="Times New Roman" panose="02020603050405020304"/>
                <a:ea typeface="华文细黑" panose="02010600040101010101" charset="-122"/>
                <a:cs typeface="Times New Roman" panose="02020603050405020304"/>
              </a:rPr>
              <a:t>。</a:t>
            </a:r>
            <a:r>
              <a:rPr lang="en-US" altLang="zh-CN" sz="2600" kern="100" dirty="0" smtClean="0">
                <a:latin typeface="Times New Roman" panose="02020603050405020304"/>
                <a:ea typeface="华文细黑" panose="02010600040101010101" charset="-122"/>
                <a:cs typeface="Times New Roman" panose="02020603050405020304"/>
              </a:rPr>
              <a:t> </a:t>
            </a:r>
            <a:endParaRPr lang="en-US" altLang="zh-CN" sz="2600" kern="100" dirty="0" smtClean="0">
              <a:latin typeface="Times New Roman" panose="02020603050405020304"/>
              <a:ea typeface="华文细黑" panose="02010600040101010101" charset="-122"/>
              <a:cs typeface="Times New Roman" panose="02020603050405020304"/>
            </a:endParaRPr>
          </a:p>
          <a:p>
            <a:pPr algn="just">
              <a:lnSpc>
                <a:spcPct val="150000"/>
              </a:lnSpc>
              <a:spcAft>
                <a:spcPts val="0"/>
              </a:spcAft>
            </a:pPr>
            <a:r>
              <a:rPr lang="en-US" altLang="zh-CN" sz="2600" kern="100" dirty="0">
                <a:latin typeface="宋体" panose="02010600030101010101" pitchFamily="2" charset="-122"/>
                <a:ea typeface="华文细黑" panose="02010600040101010101" charset="-122"/>
                <a:cs typeface="Times New Roman" panose="02020603050405020304"/>
              </a:rPr>
              <a:t>④</a:t>
            </a:r>
            <a:r>
              <a:rPr lang="zh-CN" altLang="zh-CN" sz="2600" kern="100" dirty="0">
                <a:latin typeface="Times New Roman" panose="02020603050405020304"/>
                <a:ea typeface="华文细黑" panose="02010600040101010101" charset="-122"/>
                <a:cs typeface="Times New Roman" panose="02020603050405020304"/>
              </a:rPr>
              <a:t>反问。如：谁的心中不曾有过远方？</a:t>
            </a:r>
            <a:r>
              <a:rPr lang="en-US" altLang="zh-CN" sz="2600" kern="100" dirty="0">
                <a:latin typeface="Times New Roman" panose="02020603050405020304"/>
                <a:ea typeface="华文细黑" panose="02010600040101010101" charset="-122"/>
                <a:cs typeface="Courier New" panose="02070309020205020404"/>
              </a:rPr>
              <a:t>(2015</a:t>
            </a:r>
            <a:r>
              <a:rPr lang="zh-CN" altLang="zh-CN" sz="2600" kern="100" dirty="0">
                <a:latin typeface="Times New Roman" panose="02020603050405020304"/>
                <a:ea typeface="华文细黑" panose="02010600040101010101" charset="-122"/>
                <a:cs typeface="Times New Roman" panose="02020603050405020304"/>
              </a:rPr>
              <a:t>年高考湖南卷考生</a:t>
            </a:r>
            <a:r>
              <a:rPr lang="en-US" altLang="zh-CN" sz="2600" kern="100" dirty="0">
                <a:latin typeface="Times New Roman" panose="02020603050405020304"/>
                <a:ea typeface="华文细黑" panose="02010600040101010101" charset="-122"/>
                <a:cs typeface="Courier New" panose="02070309020205020404"/>
              </a:rPr>
              <a:t>)</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en-US" altLang="zh-CN" sz="2600" kern="100" dirty="0">
                <a:latin typeface="宋体" panose="02010600030101010101" pitchFamily="2" charset="-122"/>
                <a:ea typeface="华文细黑" panose="02010600040101010101" charset="-122"/>
                <a:cs typeface="Times New Roman" panose="02020603050405020304"/>
              </a:rPr>
              <a:t>⑤</a:t>
            </a:r>
            <a:r>
              <a:rPr lang="zh-CN" altLang="zh-CN" sz="2600" kern="100" dirty="0">
                <a:latin typeface="Times New Roman" panose="02020603050405020304"/>
                <a:ea typeface="华文细黑" panose="02010600040101010101" charset="-122"/>
                <a:cs typeface="Times New Roman" panose="02020603050405020304"/>
              </a:rPr>
              <a:t>对偶。如：拥有个性，活出精彩</a:t>
            </a:r>
            <a:r>
              <a:rPr lang="en-US" altLang="zh-CN" sz="2600" kern="100" dirty="0">
                <a:latin typeface="Times New Roman" panose="02020603050405020304"/>
                <a:ea typeface="华文细黑" panose="02010600040101010101" charset="-122"/>
                <a:cs typeface="Courier New" panose="02070309020205020404"/>
              </a:rPr>
              <a:t>(2015</a:t>
            </a:r>
            <a:r>
              <a:rPr lang="zh-CN" altLang="zh-CN" sz="2600" kern="100" dirty="0">
                <a:latin typeface="Times New Roman" panose="02020603050405020304"/>
                <a:ea typeface="华文细黑" panose="02010600040101010101" charset="-122"/>
                <a:cs typeface="Times New Roman" panose="02020603050405020304"/>
              </a:rPr>
              <a:t>年高考安徽卷考生</a:t>
            </a:r>
            <a:r>
              <a:rPr lang="en-US" altLang="zh-CN" sz="2600" kern="100" dirty="0">
                <a:latin typeface="Times New Roman" panose="02020603050405020304"/>
                <a:ea typeface="华文细黑" panose="02010600040101010101" charset="-122"/>
                <a:cs typeface="Courier New" panose="02070309020205020404"/>
              </a:rPr>
              <a:t>)</a:t>
            </a:r>
            <a:r>
              <a:rPr lang="zh-CN" altLang="zh-CN" sz="2600" kern="100" dirty="0">
                <a:latin typeface="Times New Roman" panose="02020603050405020304"/>
                <a:ea typeface="华文细黑" panose="02010600040101010101" charset="-122"/>
                <a:cs typeface="Times New Roman" panose="02020603050405020304"/>
              </a:rPr>
              <a:t>；忆它容颜，明它心性</a:t>
            </a:r>
            <a:r>
              <a:rPr lang="en-US" altLang="zh-CN" sz="2600" kern="100" dirty="0">
                <a:latin typeface="Times New Roman" panose="02020603050405020304"/>
                <a:ea typeface="华文细黑" panose="02010600040101010101" charset="-122"/>
                <a:cs typeface="Courier New" panose="02070309020205020404"/>
              </a:rPr>
              <a:t>(2015</a:t>
            </a:r>
            <a:r>
              <a:rPr lang="zh-CN" altLang="zh-CN" sz="2600" kern="100" dirty="0">
                <a:latin typeface="Times New Roman" panose="02020603050405020304"/>
                <a:ea typeface="华文细黑" panose="02010600040101010101" charset="-122"/>
                <a:cs typeface="Times New Roman" panose="02020603050405020304"/>
              </a:rPr>
              <a:t>年高考广东卷考生</a:t>
            </a:r>
            <a:r>
              <a:rPr lang="en-US" altLang="zh-CN" sz="2600" kern="100" dirty="0">
                <a:latin typeface="Times New Roman" panose="02020603050405020304"/>
                <a:ea typeface="华文细黑" panose="02010600040101010101" charset="-122"/>
                <a:cs typeface="Courier New" panose="02070309020205020404"/>
              </a:rPr>
              <a:t>)</a:t>
            </a:r>
            <a:r>
              <a:rPr lang="zh-CN" altLang="zh-CN" sz="2600" kern="100" dirty="0">
                <a:latin typeface="Times New Roman" panose="02020603050405020304"/>
                <a:ea typeface="华文细黑" panose="02010600040101010101" charset="-122"/>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r>
              <a:rPr lang="en-US" altLang="zh-CN" sz="2600" kern="100" dirty="0">
                <a:latin typeface="宋体" panose="02010600030101010101" pitchFamily="2" charset="-122"/>
                <a:ea typeface="华文细黑" panose="02010600040101010101" charset="-122"/>
                <a:cs typeface="Times New Roman" panose="02020603050405020304"/>
              </a:rPr>
              <a:t>⑥</a:t>
            </a:r>
            <a:r>
              <a:rPr lang="zh-CN" altLang="zh-CN" sz="2600" kern="100" dirty="0">
                <a:latin typeface="Times New Roman" panose="02020603050405020304"/>
                <a:ea typeface="华文细黑" panose="02010600040101010101" charset="-122"/>
                <a:cs typeface="Times New Roman" panose="02020603050405020304"/>
              </a:rPr>
              <a:t>对比。如：近的是自然，远的是人心</a:t>
            </a:r>
            <a:r>
              <a:rPr lang="en-US" altLang="zh-CN" sz="2600" kern="100" dirty="0">
                <a:latin typeface="Times New Roman" panose="02020603050405020304"/>
                <a:ea typeface="华文细黑" panose="02010600040101010101" charset="-122"/>
                <a:cs typeface="Courier New" panose="02070309020205020404"/>
              </a:rPr>
              <a:t>(2015</a:t>
            </a:r>
            <a:r>
              <a:rPr lang="zh-CN" altLang="zh-CN" sz="2600" kern="100" dirty="0">
                <a:latin typeface="Times New Roman" panose="02020603050405020304"/>
                <a:ea typeface="华文细黑" panose="02010600040101010101" charset="-122"/>
                <a:cs typeface="Times New Roman" panose="02020603050405020304"/>
              </a:rPr>
              <a:t>年高考广东卷考生</a:t>
            </a:r>
            <a:r>
              <a:rPr lang="en-US" altLang="zh-CN" sz="2600" kern="100" dirty="0">
                <a:latin typeface="Times New Roman" panose="02020603050405020304"/>
                <a:ea typeface="华文细黑" panose="02010600040101010101" charset="-122"/>
                <a:cs typeface="Courier New" panose="02070309020205020404"/>
              </a:rPr>
              <a:t>)</a:t>
            </a:r>
            <a:r>
              <a:rPr lang="zh-CN" altLang="zh-CN" sz="2600" kern="100" dirty="0">
                <a:latin typeface="Times New Roman" panose="02020603050405020304"/>
                <a:ea typeface="华文细黑" panose="02010600040101010101" charset="-122"/>
                <a:cs typeface="Times New Roman" panose="02020603050405020304"/>
              </a:rPr>
              <a:t>。</a:t>
            </a:r>
            <a:endParaRPr lang="zh-CN" altLang="zh-CN" sz="2600" kern="100" dirty="0">
              <a:latin typeface="宋体" panose="02010600030101010101" pitchFamily="2" charset="-122"/>
              <a:cs typeface="Courier New" panose="02070309020205020404"/>
            </a:endParaRPr>
          </a:p>
          <a:p>
            <a:pPr algn="just">
              <a:lnSpc>
                <a:spcPct val="150000"/>
              </a:lnSpc>
              <a:spcAft>
                <a:spcPts val="0"/>
              </a:spcAft>
            </a:pPr>
            <a:endParaRPr lang="zh-CN" altLang="zh-CN" sz="26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86521"/>
            <a:ext cx="11120873" cy="6555641"/>
          </a:xfrm>
          <a:prstGeom prst="rect">
            <a:avLst/>
          </a:prstGeom>
        </p:spPr>
        <p:txBody>
          <a:bodyPr>
            <a:spAutoFit/>
          </a:bodyPr>
          <a:lstStyle/>
          <a:p>
            <a:pPr algn="just">
              <a:lnSpc>
                <a:spcPct val="150000"/>
              </a:lnSpc>
              <a:spcAft>
                <a:spcPts val="0"/>
              </a:spcAft>
            </a:pPr>
            <a:r>
              <a:rPr lang="en-US" altLang="zh-CN" sz="2800" b="1" kern="100" dirty="0">
                <a:solidFill>
                  <a:srgbClr val="C00000"/>
                </a:solidFill>
                <a:latin typeface="Times New Roman" panose="02020603050405020304"/>
                <a:ea typeface="华文细黑" panose="02010600040101010101" charset="-122"/>
                <a:cs typeface="Courier New" panose="02070309020205020404"/>
              </a:rPr>
              <a:t>3.</a:t>
            </a:r>
            <a:r>
              <a:rPr lang="zh-CN" altLang="zh-CN" sz="2800" b="1" kern="100" dirty="0">
                <a:solidFill>
                  <a:srgbClr val="C00000"/>
                </a:solidFill>
                <a:latin typeface="Times New Roman" panose="02020603050405020304"/>
                <a:ea typeface="华文细黑" panose="02010600040101010101" charset="-122"/>
                <a:cs typeface="Times New Roman" panose="02020603050405020304"/>
              </a:rPr>
              <a:t>引用法拟题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panose="02010600040101010101" charset="-122"/>
                <a:cs typeface="Times New Roman" panose="02020603050405020304"/>
              </a:rPr>
              <a:t>引用法就是引用或化用古诗文名句、名言警句、成语、俗语、歌词、广告词、文学作品、影视剧题目</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这样做往往能化俗为雅、化拙为巧，增强文章的文化气息，彰显作者的人文素养。借他山之石，来包装润色自己文章的标题。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panose="02010600040101010101" charset="-122"/>
                <a:cs typeface="Times New Roman" panose="02020603050405020304"/>
              </a:rPr>
              <a:t>运用引用法拟题，通俗明了，妥帖自然，并为大家所喜闻乐见。平时多背些古诗词名句，多积累歌曲、俗语、歇后语等知识，不但可以丰富我们的文学素养，同时对作文拟题也有帮助</a:t>
            </a:r>
            <a:r>
              <a:rPr lang="zh-CN" altLang="zh-CN" sz="2800" kern="100" dirty="0" smtClean="0">
                <a:latin typeface="Times New Roman" panose="02020603050405020304"/>
                <a:ea typeface="华文细黑" panose="02010600040101010101" charset="-122"/>
                <a:cs typeface="Times New Roman" panose="02020603050405020304"/>
              </a:rPr>
              <a:t>。</a:t>
            </a:r>
            <a:endParaRPr lang="zh-CN" altLang="zh-CN" sz="2800" kern="100" dirty="0" smtClean="0">
              <a:latin typeface="Times New Roman" panose="02020603050405020304"/>
              <a:ea typeface="华文细黑" panose="02010600040101010101" charset="-122"/>
              <a:cs typeface="Times New Roman" panose="02020603050405020304"/>
            </a:endParaRPr>
          </a:p>
          <a:p>
            <a:pPr algn="just">
              <a:lnSpc>
                <a:spcPct val="150000"/>
              </a:lnSpc>
              <a:spcAft>
                <a:spcPts val="0"/>
              </a:spcAft>
            </a:pPr>
            <a:r>
              <a:rPr lang="en-US" altLang="zh-CN" sz="2800" kern="100" dirty="0" smtClean="0">
                <a:latin typeface="宋体" panose="02010600030101010101" pitchFamily="2" charset="-122"/>
                <a:ea typeface="华文细黑" panose="02010600040101010101" charset="-122"/>
                <a:cs typeface="Times New Roman" panose="02020603050405020304"/>
              </a:rPr>
              <a:t>①</a:t>
            </a:r>
            <a:r>
              <a:rPr lang="zh-CN" altLang="zh-CN" sz="2800" kern="100" dirty="0" smtClean="0">
                <a:latin typeface="Times New Roman" panose="02020603050405020304"/>
                <a:ea typeface="华文细黑" panose="02010600040101010101" charset="-122"/>
                <a:cs typeface="Times New Roman" panose="02020603050405020304"/>
              </a:rPr>
              <a:t>直接引用。如：看似寻常最奇崛</a:t>
            </a:r>
            <a:r>
              <a:rPr lang="en-US" altLang="zh-CN" sz="2800" kern="100" dirty="0" smtClean="0">
                <a:latin typeface="Times New Roman" panose="02020603050405020304"/>
                <a:ea typeface="华文细黑" panose="02010600040101010101" charset="-122"/>
                <a:cs typeface="Courier New" panose="02070309020205020404"/>
              </a:rPr>
              <a:t>(2015</a:t>
            </a:r>
            <a:r>
              <a:rPr lang="zh-CN" altLang="zh-CN" sz="2800" kern="100" dirty="0" smtClean="0">
                <a:latin typeface="Times New Roman" panose="02020603050405020304"/>
                <a:ea typeface="华文细黑" panose="02010600040101010101" charset="-122"/>
                <a:cs typeface="Times New Roman" panose="02020603050405020304"/>
              </a:rPr>
              <a:t>年高考江苏卷考生</a:t>
            </a:r>
            <a:r>
              <a:rPr lang="en-US" altLang="zh-CN" sz="2800" kern="100" dirty="0" smtClean="0">
                <a:latin typeface="Times New Roman" panose="02020603050405020304"/>
                <a:ea typeface="华文细黑" panose="02010600040101010101" charset="-122"/>
                <a:cs typeface="Courier New" panose="02070309020205020404"/>
              </a:rPr>
              <a:t>)</a:t>
            </a:r>
            <a:r>
              <a:rPr lang="zh-CN" altLang="zh-CN" sz="2800" kern="100" dirty="0" smtClean="0">
                <a:latin typeface="Times New Roman" panose="02020603050405020304"/>
                <a:ea typeface="华文细黑" panose="02010600040101010101" charset="-122"/>
                <a:cs typeface="Times New Roman" panose="02020603050405020304"/>
              </a:rPr>
              <a:t>；苟日新，又日新，日日新</a:t>
            </a:r>
            <a:r>
              <a:rPr lang="en-US" altLang="zh-CN" sz="2800" kern="100" dirty="0" smtClean="0">
                <a:latin typeface="Times New Roman" panose="02020603050405020304"/>
                <a:ea typeface="华文细黑" panose="02010600040101010101" charset="-122"/>
                <a:cs typeface="Courier New" panose="02070309020205020404"/>
              </a:rPr>
              <a:t>(2015</a:t>
            </a:r>
            <a:r>
              <a:rPr lang="zh-CN" altLang="zh-CN" sz="2800" kern="100" dirty="0" smtClean="0">
                <a:latin typeface="Times New Roman" panose="02020603050405020304"/>
                <a:ea typeface="华文细黑" panose="02010600040101010101" charset="-122"/>
                <a:cs typeface="Times New Roman" panose="02020603050405020304"/>
              </a:rPr>
              <a:t>年高考湖南卷考生</a:t>
            </a:r>
            <a:r>
              <a:rPr lang="en-US" altLang="zh-CN" sz="2800" kern="100" dirty="0" smtClean="0">
                <a:latin typeface="Times New Roman" panose="02020603050405020304"/>
                <a:ea typeface="华文细黑" panose="02010600040101010101" charset="-122"/>
                <a:cs typeface="Courier New" panose="02070309020205020404"/>
              </a:rPr>
              <a:t>)</a:t>
            </a:r>
            <a:r>
              <a:rPr lang="zh-CN" altLang="zh-CN" sz="2800" kern="100" dirty="0" smtClean="0">
                <a:latin typeface="Times New Roman" panose="02020603050405020304"/>
                <a:ea typeface="华文细黑" panose="02010600040101010101" charset="-122"/>
                <a:cs typeface="Times New Roman" panose="02020603050405020304"/>
              </a:rPr>
              <a:t>。</a:t>
            </a:r>
            <a:endParaRPr lang="zh-CN" altLang="zh-CN" sz="1050" kern="100" dirty="0" smtClean="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5429" y="256788"/>
            <a:ext cx="11572425" cy="4616648"/>
          </a:xfrm>
          <a:prstGeom prst="rect">
            <a:avLst/>
          </a:prstGeom>
        </p:spPr>
        <p:txBody>
          <a:bodyPr>
            <a:spAutoFit/>
          </a:bodyPr>
          <a:lstStyle/>
          <a:p>
            <a:pPr lvl="0" algn="just">
              <a:lnSpc>
                <a:spcPct val="150000"/>
              </a:lnSpc>
            </a:pPr>
            <a:r>
              <a:rPr lang="en-US" altLang="zh-CN" sz="2800" kern="100" dirty="0">
                <a:solidFill>
                  <a:prstClr val="black"/>
                </a:solidFill>
                <a:latin typeface="宋体" panose="02010600030101010101" pitchFamily="2" charset="-122"/>
                <a:ea typeface="华文细黑" panose="02010600040101010101" charset="-122"/>
                <a:cs typeface="Times New Roman" panose="02020603050405020304"/>
              </a:rPr>
              <a:t>②</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间接引用</a:t>
            </a:r>
            <a:r>
              <a:rPr lang="en-US" altLang="zh-CN" sz="2800" kern="100" dirty="0">
                <a:solidFill>
                  <a:prstClr val="black"/>
                </a:solidFill>
                <a:latin typeface="Times New Roman" panose="02020603050405020304"/>
                <a:ea typeface="华文细黑" panose="02010600040101010101" charset="-122"/>
                <a:cs typeface="Courier New" panose="02070309020205020404"/>
              </a:rPr>
              <a:t>(</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化用</a:t>
            </a:r>
            <a:r>
              <a:rPr lang="en-US" altLang="zh-CN" sz="2800" kern="100" dirty="0">
                <a:solidFill>
                  <a:prstClr val="black"/>
                </a:solidFill>
                <a:latin typeface="Times New Roman" panose="02020603050405020304"/>
                <a:ea typeface="华文细黑" panose="02010600040101010101" charset="-122"/>
                <a:cs typeface="Courier New" panose="02070309020205020404"/>
              </a:rPr>
              <a:t>)</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。如：存天理，明人欲</a:t>
            </a:r>
            <a:r>
              <a:rPr lang="en-US" altLang="zh-CN" sz="2800" kern="100" dirty="0">
                <a:solidFill>
                  <a:prstClr val="black"/>
                </a:solidFill>
                <a:latin typeface="Times New Roman" panose="02020603050405020304"/>
                <a:ea typeface="华文细黑" panose="02010600040101010101" charset="-122"/>
                <a:cs typeface="Courier New" panose="02070309020205020404"/>
              </a:rPr>
              <a:t>(2015</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年高考上海卷考生，化用宋朝理学家朱熹名句</a:t>
            </a:r>
            <a:r>
              <a:rPr lang="en-US" altLang="zh-CN" sz="2800" kern="100" dirty="0">
                <a:solidFill>
                  <a:prstClr val="black"/>
                </a:solidFill>
                <a:latin typeface="宋体" panose="02010600030101010101" pitchFamily="2" charset="-122"/>
                <a:ea typeface="华文细黑" panose="02010600040101010101" charset="-122"/>
                <a:cs typeface="Times New Roman" panose="02020603050405020304"/>
              </a:rPr>
              <a:t>“</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存天理，灭人欲</a:t>
            </a:r>
            <a:r>
              <a:rPr lang="en-US" altLang="zh-CN" sz="2800" kern="100" dirty="0">
                <a:solidFill>
                  <a:prstClr val="black"/>
                </a:solidFill>
                <a:latin typeface="宋体" panose="02010600030101010101" pitchFamily="2" charset="-122"/>
                <a:ea typeface="华文细黑" panose="02010600040101010101" charset="-122"/>
                <a:cs typeface="Times New Roman" panose="02020603050405020304"/>
              </a:rPr>
              <a:t>”</a:t>
            </a:r>
            <a:r>
              <a:rPr lang="en-US" altLang="zh-CN" sz="2800" kern="100" dirty="0">
                <a:solidFill>
                  <a:prstClr val="black"/>
                </a:solidFill>
                <a:latin typeface="Times New Roman" panose="02020603050405020304"/>
                <a:ea typeface="华文细黑" panose="02010600040101010101" charset="-122"/>
                <a:cs typeface="Courier New" panose="02070309020205020404"/>
              </a:rPr>
              <a:t>)</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；我在，故路在</a:t>
            </a:r>
            <a:r>
              <a:rPr lang="en-US" altLang="zh-CN" sz="2800" kern="100" dirty="0">
                <a:solidFill>
                  <a:prstClr val="black"/>
                </a:solidFill>
                <a:latin typeface="Times New Roman" panose="02020603050405020304"/>
                <a:ea typeface="华文细黑" panose="02010600040101010101" charset="-122"/>
                <a:cs typeface="Courier New" panose="02070309020205020404"/>
              </a:rPr>
              <a:t>(2015</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年高考福建卷考生，化用法国哲学家笛卡尔名句</a:t>
            </a:r>
            <a:r>
              <a:rPr lang="en-US" altLang="zh-CN" sz="2800" kern="100" dirty="0">
                <a:solidFill>
                  <a:prstClr val="black"/>
                </a:solidFill>
                <a:latin typeface="宋体" panose="02010600030101010101" pitchFamily="2" charset="-122"/>
                <a:ea typeface="华文细黑" panose="02010600040101010101" charset="-122"/>
                <a:cs typeface="Times New Roman" panose="02020603050405020304"/>
              </a:rPr>
              <a:t>“</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我思，故我在</a:t>
            </a:r>
            <a:r>
              <a:rPr lang="en-US" altLang="zh-CN" sz="2800" kern="100" dirty="0">
                <a:solidFill>
                  <a:prstClr val="black"/>
                </a:solidFill>
                <a:latin typeface="宋体" panose="02010600030101010101" pitchFamily="2" charset="-122"/>
                <a:ea typeface="华文细黑" panose="02010600040101010101" charset="-122"/>
                <a:cs typeface="Times New Roman" panose="02020603050405020304"/>
              </a:rPr>
              <a:t>”</a:t>
            </a:r>
            <a:r>
              <a:rPr lang="en-US" altLang="zh-CN" sz="2800" kern="100" dirty="0">
                <a:solidFill>
                  <a:prstClr val="black"/>
                </a:solidFill>
                <a:latin typeface="Times New Roman" panose="02020603050405020304"/>
                <a:ea typeface="华文细黑" panose="02010600040101010101" charset="-122"/>
                <a:cs typeface="Courier New" panose="02070309020205020404"/>
              </a:rPr>
              <a:t>)</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a:t>
            </a:r>
            <a:endParaRPr lang="zh-CN" altLang="zh-CN" sz="2800" kern="100" dirty="0">
              <a:solidFill>
                <a:prstClr val="black"/>
              </a:solidFill>
              <a:latin typeface="宋体" panose="02010600030101010101" pitchFamily="2" charset="-122"/>
              <a:cs typeface="Courier New" panose="02070309020205020404"/>
            </a:endParaRPr>
          </a:p>
          <a:p>
            <a:pPr lvl="0" algn="just">
              <a:lnSpc>
                <a:spcPct val="150000"/>
              </a:lnSpc>
            </a:pPr>
            <a:r>
              <a:rPr lang="zh-CN" altLang="zh-CN" sz="2800" kern="100" dirty="0">
                <a:solidFill>
                  <a:prstClr val="black"/>
                </a:solidFill>
                <a:latin typeface="Times New Roman" panose="02020603050405020304"/>
                <a:ea typeface="华文细黑" panose="02010600040101010101" charset="-122"/>
                <a:cs typeface="Times New Roman" panose="02020603050405020304"/>
              </a:rPr>
              <a:t>需要指出的是上面三种拟题方法是最常见最常用的；文章是分文体的，但拟题不分文体，不同文体的拟题方法之间也是互通互融的。当然，拟题时也可以区别文体，如记叙文多用时间、地点、人物、事件、意象等方式，议论文多用</a:t>
            </a:r>
            <a:r>
              <a:rPr lang="en-US" altLang="zh-CN" sz="2800" kern="100" dirty="0">
                <a:solidFill>
                  <a:prstClr val="black"/>
                </a:solidFill>
                <a:latin typeface="宋体" panose="02010600030101010101" pitchFamily="2" charset="-122"/>
                <a:ea typeface="华文细黑" panose="02010600040101010101" charset="-122"/>
                <a:cs typeface="Times New Roman" panose="02020603050405020304"/>
              </a:rPr>
              <a:t>“</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谈</a:t>
            </a:r>
            <a:r>
              <a:rPr lang="en-US" altLang="zh-CN" sz="2800" kern="100" dirty="0">
                <a:solidFill>
                  <a:prstClr val="black"/>
                </a:solidFill>
                <a:latin typeface="宋体" panose="02010600030101010101" pitchFamily="2" charset="-122"/>
                <a:ea typeface="华文细黑" panose="02010600040101010101" charset="-122"/>
                <a:cs typeface="Times New Roman" panose="02020603050405020304"/>
              </a:rPr>
              <a:t>……”“</a:t>
            </a:r>
            <a:r>
              <a:rPr lang="en-US" altLang="zh-CN" sz="2800" kern="100" dirty="0">
                <a:solidFill>
                  <a:prstClr val="black"/>
                </a:solidFill>
                <a:latin typeface="Times New Roman" panose="02020603050405020304"/>
                <a:ea typeface="华文细黑" panose="02010600040101010101" charset="-122"/>
                <a:cs typeface="Courier New" panose="02070309020205020404"/>
              </a:rPr>
              <a:t>A</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与</a:t>
            </a:r>
            <a:r>
              <a:rPr lang="en-US" altLang="zh-CN" sz="2800" kern="100" dirty="0">
                <a:solidFill>
                  <a:prstClr val="black"/>
                </a:solidFill>
                <a:latin typeface="Times New Roman" panose="02020603050405020304"/>
                <a:ea typeface="华文细黑" panose="02010600040101010101" charset="-122"/>
                <a:cs typeface="Courier New" panose="02070309020205020404"/>
              </a:rPr>
              <a:t>B</a:t>
            </a:r>
            <a:r>
              <a:rPr lang="en-US" altLang="zh-CN" sz="2800" kern="100" dirty="0">
                <a:solidFill>
                  <a:prstClr val="black"/>
                </a:solidFill>
                <a:latin typeface="宋体" panose="02010600030101010101" pitchFamily="2" charset="-122"/>
                <a:ea typeface="华文细黑" panose="02010600040101010101" charset="-122"/>
                <a:cs typeface="Times New Roman" panose="02020603050405020304"/>
              </a:rPr>
              <a:t>”</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等方式</a:t>
            </a:r>
            <a:r>
              <a:rPr lang="zh-CN" altLang="zh-CN" sz="2800" kern="100">
                <a:solidFill>
                  <a:prstClr val="black"/>
                </a:solidFill>
                <a:latin typeface="Times New Roman" panose="02020603050405020304"/>
                <a:ea typeface="华文细黑" panose="02010600040101010101" charset="-122"/>
                <a:cs typeface="Times New Roman" panose="02020603050405020304"/>
              </a:rPr>
              <a:t>。</a:t>
            </a:r>
            <a:r>
              <a:rPr lang="en-US" altLang="zh-CN" sz="2800" kern="100">
                <a:solidFill>
                  <a:prstClr val="black"/>
                </a:solidFill>
                <a:latin typeface="Times New Roman" panose="02020603050405020304"/>
                <a:ea typeface="华文细黑" panose="02010600040101010101" charset="-122"/>
                <a:cs typeface="Times New Roman" panose="02020603050405020304"/>
              </a:rPr>
              <a:t>  </a:t>
            </a:r>
            <a:endParaRPr lang="en-US" altLang="zh-CN" sz="2800" kern="100" dirty="0" smtClean="0">
              <a:solidFill>
                <a:prstClr val="black"/>
              </a:solidFill>
              <a:latin typeface="Times New Roman" panose="02020603050405020304"/>
              <a:ea typeface="华文细黑" panose="02010600040101010101"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550" y="261442"/>
            <a:ext cx="11747753" cy="5909310"/>
          </a:xfrm>
          <a:prstGeom prst="rect">
            <a:avLst/>
          </a:prstGeom>
        </p:spPr>
        <p:txBody>
          <a:bodyPr wrap="square">
            <a:spAutoFit/>
          </a:bodyPr>
          <a:lstStyle/>
          <a:p>
            <a:pPr algn="just">
              <a:lnSpc>
                <a:spcPct val="150000"/>
              </a:lnSpc>
            </a:pPr>
            <a:r>
              <a:rPr lang="zh-CN" altLang="zh-CN" sz="2800" kern="100">
                <a:latin typeface="Times New Roman" panose="02020603050405020304"/>
                <a:ea typeface="华文细黑" panose="02010600040101010101" charset="-122"/>
                <a:cs typeface="Times New Roman" panose="02020603050405020304"/>
              </a:rPr>
              <a:t>其实，上面介绍的方法只是</a:t>
            </a:r>
            <a:r>
              <a:rPr lang="en-US" altLang="zh-CN" sz="2800" kern="100">
                <a:latin typeface="宋体" panose="02010600030101010101" pitchFamily="2" charset="-122"/>
                <a:ea typeface="华文细黑" panose="02010600040101010101" charset="-122"/>
                <a:cs typeface="Times New Roman" panose="02020603050405020304"/>
              </a:rPr>
              <a:t>“</a:t>
            </a:r>
            <a:r>
              <a:rPr lang="zh-CN" altLang="zh-CN" sz="2800" kern="100">
                <a:latin typeface="Times New Roman" panose="02020603050405020304"/>
                <a:ea typeface="华文细黑" panose="02010600040101010101" charset="-122"/>
                <a:cs typeface="Times New Roman" panose="02020603050405020304"/>
              </a:rPr>
              <a:t>题面拟题</a:t>
            </a:r>
            <a:r>
              <a:rPr lang="en-US" altLang="zh-CN" sz="2800" kern="100">
                <a:latin typeface="宋体" panose="02010600030101010101" pitchFamily="2" charset="-122"/>
                <a:ea typeface="华文细黑" panose="02010600040101010101" charset="-122"/>
                <a:cs typeface="Times New Roman" panose="02020603050405020304"/>
              </a:rPr>
              <a:t>”</a:t>
            </a:r>
            <a:r>
              <a:rPr lang="zh-CN" altLang="zh-CN" sz="2800" kern="100">
                <a:latin typeface="Times New Roman" panose="02020603050405020304"/>
                <a:ea typeface="华文细黑" panose="02010600040101010101" charset="-122"/>
                <a:cs typeface="Times New Roman" panose="02020603050405020304"/>
              </a:rPr>
              <a:t>，只关乎语言文字的修辞层面，而拟题更涉及作者的思维层面，因为拟题与审题立意甚至行文是一个</a:t>
            </a:r>
            <a:r>
              <a:rPr lang="zh-CN" altLang="zh-CN" sz="2800" kern="100" smtClean="0">
                <a:latin typeface="Times New Roman" panose="02020603050405020304"/>
                <a:ea typeface="华文细黑" panose="02010600040101010101" charset="-122"/>
                <a:cs typeface="Times New Roman" panose="02020603050405020304"/>
              </a:rPr>
              <a:t>写作</a:t>
            </a:r>
            <a:r>
              <a:rPr lang="zh-CN" altLang="zh-CN" sz="2800" kern="100" smtClean="0">
                <a:solidFill>
                  <a:prstClr val="black"/>
                </a:solidFill>
                <a:latin typeface="Times New Roman" panose="02020603050405020304"/>
                <a:ea typeface="华文细黑" panose="02010600040101010101" charset="-122"/>
                <a:cs typeface="Times New Roman" panose="02020603050405020304"/>
              </a:rPr>
              <a:t>思维</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连贯的过程，是一个写作整体；从某种意义上说，拟题，是写作者在阅读理解揣摩考题材料后，借以表达自己文意的</a:t>
            </a:r>
            <a:r>
              <a:rPr lang="en-US" altLang="zh-CN" sz="2800" kern="100" dirty="0">
                <a:solidFill>
                  <a:prstClr val="black"/>
                </a:solidFill>
                <a:latin typeface="宋体" panose="02010600030101010101" pitchFamily="2" charset="-122"/>
                <a:ea typeface="华文细黑" panose="02010600040101010101" charset="-122"/>
                <a:cs typeface="Times New Roman" panose="02020603050405020304"/>
              </a:rPr>
              <a:t>“</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适切</a:t>
            </a:r>
            <a:r>
              <a:rPr lang="en-US" altLang="zh-CN" sz="2800" kern="100" dirty="0">
                <a:solidFill>
                  <a:prstClr val="black"/>
                </a:solidFill>
                <a:latin typeface="宋体" panose="02010600030101010101" pitchFamily="2" charset="-122"/>
                <a:ea typeface="华文细黑" panose="02010600040101010101" charset="-122"/>
                <a:cs typeface="Times New Roman" panose="02020603050405020304"/>
              </a:rPr>
              <a:t>”</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形式的过程，而标题，则是写作者思想感情、论断或主张的体现，是写作者审题立意思维的直接的文字表现形式。下面介绍一种从思维层面来扣题的方法</a:t>
            </a:r>
            <a:r>
              <a:rPr lang="en-US" altLang="zh-CN" sz="2800" kern="100" dirty="0">
                <a:solidFill>
                  <a:prstClr val="black"/>
                </a:solidFill>
                <a:latin typeface="Times New Roman" panose="02020603050405020304"/>
                <a:ea typeface="华文细黑" panose="02010600040101010101" charset="-122"/>
                <a:cs typeface="Courier New" panose="02070309020205020404"/>
              </a:rPr>
              <a:t>——</a:t>
            </a:r>
            <a:r>
              <a:rPr lang="zh-CN" altLang="zh-CN" sz="2800" kern="100" dirty="0">
                <a:solidFill>
                  <a:prstClr val="black"/>
                </a:solidFill>
                <a:latin typeface="Times New Roman" panose="02020603050405020304"/>
                <a:ea typeface="华文细黑" panose="02010600040101010101" charset="-122"/>
                <a:cs typeface="Times New Roman" panose="02020603050405020304"/>
              </a:rPr>
              <a:t>断语式</a:t>
            </a:r>
            <a:r>
              <a:rPr lang="zh-CN" altLang="zh-CN" sz="2800" kern="100" dirty="0" smtClean="0">
                <a:solidFill>
                  <a:prstClr val="black"/>
                </a:solidFill>
                <a:latin typeface="Times New Roman" panose="02020603050405020304"/>
                <a:ea typeface="华文细黑" panose="02010600040101010101" charset="-122"/>
                <a:cs typeface="Times New Roman" panose="02020603050405020304"/>
              </a:rPr>
              <a:t>。</a:t>
            </a:r>
            <a:r>
              <a:rPr lang="en-US" altLang="zh-CN" sz="2800" kern="100" dirty="0" smtClean="0">
                <a:solidFill>
                  <a:prstClr val="black"/>
                </a:solidFill>
                <a:latin typeface="Times New Roman" panose="02020603050405020304"/>
                <a:ea typeface="华文细黑" panose="02010600040101010101" charset="-122"/>
                <a:cs typeface="Times New Roman" panose="02020603050405020304"/>
              </a:rPr>
              <a:t> </a:t>
            </a:r>
            <a:endParaRPr lang="en-US" altLang="zh-CN" sz="2800" kern="100" dirty="0" smtClean="0">
              <a:solidFill>
                <a:prstClr val="black"/>
              </a:solidFill>
              <a:latin typeface="Times New Roman" panose="02020603050405020304"/>
              <a:ea typeface="华文细黑" panose="02010600040101010101" charset="-122"/>
              <a:cs typeface="Times New Roman" panose="02020603050405020304"/>
            </a:endParaRPr>
          </a:p>
          <a:p>
            <a:pPr lvl="0" algn="just">
              <a:lnSpc>
                <a:spcPct val="150000"/>
              </a:lnSpc>
            </a:pPr>
            <a:r>
              <a:rPr lang="zh-CN" altLang="zh-CN" sz="2800" kern="100" dirty="0">
                <a:latin typeface="Times New Roman" panose="02020603050405020304"/>
                <a:ea typeface="华文细黑" panose="02010600040101010101" charset="-122"/>
                <a:cs typeface="Times New Roman" panose="02020603050405020304"/>
              </a:rPr>
              <a:t>所谓断语式，就是</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甲是乙</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或</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甲非乙</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这种形式。一般要具备两个要素：一是断定对象，二是断定态度</a:t>
            </a:r>
            <a:r>
              <a:rPr lang="en-US" altLang="zh-CN" sz="2800" kern="100" dirty="0">
                <a:latin typeface="Times New Roman" panose="02020603050405020304"/>
                <a:ea typeface="华文细黑" panose="02010600040101010101" charset="-122"/>
              </a:rPr>
              <a:t>(</a:t>
            </a:r>
            <a:r>
              <a:rPr lang="zh-CN" altLang="zh-CN" sz="2800" kern="100" dirty="0">
                <a:latin typeface="Times New Roman" panose="02020603050405020304"/>
                <a:ea typeface="华文细黑" panose="02010600040101010101" charset="-122"/>
                <a:cs typeface="Times New Roman" panose="02020603050405020304"/>
              </a:rPr>
              <a:t>肯定或否定</a:t>
            </a:r>
            <a:r>
              <a:rPr lang="en-US" altLang="zh-CN" sz="2800" kern="100" dirty="0">
                <a:latin typeface="Times New Roman" panose="02020603050405020304"/>
                <a:ea typeface="华文细黑" panose="02010600040101010101" charset="-122"/>
              </a:rPr>
              <a:t>)</a:t>
            </a:r>
            <a:r>
              <a:rPr lang="zh-CN" altLang="zh-CN" sz="2800" kern="100" dirty="0">
                <a:latin typeface="Times New Roman" panose="02020603050405020304"/>
                <a:ea typeface="华文细黑" panose="02010600040101010101" charset="-122"/>
                <a:cs typeface="Times New Roman" panose="02020603050405020304"/>
              </a:rPr>
              <a:t>。有常式与变式两种。</a:t>
            </a:r>
            <a:endParaRPr lang="zh-CN" altLang="zh-CN" sz="280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550" y="477466"/>
            <a:ext cx="11688149" cy="5181162"/>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1.</a:t>
            </a:r>
            <a:r>
              <a:rPr lang="zh-CN" altLang="zh-CN" sz="2800" kern="100" dirty="0">
                <a:latin typeface="Times New Roman" panose="02020603050405020304"/>
                <a:ea typeface="华文细黑" panose="02010600040101010101" charset="-122"/>
                <a:cs typeface="Times New Roman" panose="02020603050405020304"/>
              </a:rPr>
              <a:t>常式</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采用</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是</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字句形式</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。如：等待是最真诚的善良</a:t>
            </a:r>
            <a:r>
              <a:rPr lang="en-US" altLang="zh-CN" sz="2800" kern="100" dirty="0">
                <a:latin typeface="Times New Roman" panose="02020603050405020304"/>
                <a:ea typeface="华文细黑" panose="02010600040101010101" charset="-122"/>
                <a:cs typeface="Courier New" panose="02070309020205020404"/>
              </a:rPr>
              <a:t>(2015</a:t>
            </a:r>
            <a:r>
              <a:rPr lang="zh-CN" altLang="zh-CN" sz="2800" kern="100" dirty="0">
                <a:latin typeface="Times New Roman" panose="02020603050405020304"/>
                <a:ea typeface="华文细黑" panose="02010600040101010101" charset="-122"/>
                <a:cs typeface="Times New Roman" panose="02020603050405020304"/>
              </a:rPr>
              <a:t>年高考重庆卷考生</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，智慧是一间寂寞空屋</a:t>
            </a:r>
            <a:r>
              <a:rPr lang="en-US" altLang="zh-CN" sz="2800" kern="100" dirty="0">
                <a:latin typeface="Times New Roman" panose="02020603050405020304"/>
                <a:ea typeface="华文细黑" panose="02010600040101010101" charset="-122"/>
                <a:cs typeface="Courier New" panose="02070309020205020404"/>
              </a:rPr>
              <a:t>(2015</a:t>
            </a:r>
            <a:r>
              <a:rPr lang="zh-CN" altLang="zh-CN" sz="2800" kern="100" dirty="0">
                <a:latin typeface="Times New Roman" panose="02020603050405020304"/>
                <a:ea typeface="华文细黑" panose="02010600040101010101" charset="-122"/>
                <a:cs typeface="Times New Roman" panose="02020603050405020304"/>
              </a:rPr>
              <a:t>年高考江苏卷考生</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2.</a:t>
            </a:r>
            <a:r>
              <a:rPr lang="zh-CN" altLang="zh-CN" sz="2800" kern="100" dirty="0">
                <a:latin typeface="Times New Roman" panose="02020603050405020304"/>
                <a:ea typeface="华文细黑" panose="02010600040101010101" charset="-122"/>
                <a:cs typeface="Times New Roman" panose="02020603050405020304"/>
              </a:rPr>
              <a:t>变式</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采用非</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是</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字句形式，有时省略主语而采用动宾结构</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。如：自信展现风范</a:t>
            </a:r>
            <a:r>
              <a:rPr lang="en-US" altLang="zh-CN" sz="2800" kern="100" dirty="0">
                <a:latin typeface="Times New Roman" panose="02020603050405020304"/>
                <a:ea typeface="华文细黑" panose="02010600040101010101" charset="-122"/>
                <a:cs typeface="Courier New" panose="02070309020205020404"/>
              </a:rPr>
              <a:t>(2015</a:t>
            </a:r>
            <a:r>
              <a:rPr lang="zh-CN" altLang="zh-CN" sz="2800" kern="100" dirty="0">
                <a:latin typeface="Times New Roman" panose="02020603050405020304"/>
                <a:ea typeface="华文细黑" panose="02010600040101010101" charset="-122"/>
                <a:cs typeface="Times New Roman" panose="02020603050405020304"/>
              </a:rPr>
              <a:t>年高考天津卷考生</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，走在通往智慧的路上</a:t>
            </a:r>
            <a:r>
              <a:rPr lang="en-US" altLang="zh-CN" sz="2800" kern="100" dirty="0">
                <a:latin typeface="Times New Roman" panose="02020603050405020304"/>
                <a:ea typeface="华文细黑" panose="02010600040101010101" charset="-122"/>
                <a:cs typeface="Courier New" panose="02070309020205020404"/>
              </a:rPr>
              <a:t>(2015</a:t>
            </a:r>
            <a:r>
              <a:rPr lang="zh-CN" altLang="zh-CN" sz="2800" kern="100" dirty="0">
                <a:latin typeface="Times New Roman" panose="02020603050405020304"/>
                <a:ea typeface="华文细黑" panose="02010600040101010101" charset="-122"/>
                <a:cs typeface="Times New Roman" panose="02020603050405020304"/>
              </a:rPr>
              <a:t>年高考江苏卷考生</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，发掘本质</a:t>
            </a:r>
            <a:r>
              <a:rPr lang="en-US" altLang="zh-CN" sz="2800" kern="100" dirty="0">
                <a:latin typeface="Times New Roman" panose="02020603050405020304"/>
                <a:ea typeface="华文细黑" panose="02010600040101010101" charset="-122"/>
                <a:cs typeface="Courier New" panose="02070309020205020404"/>
              </a:rPr>
              <a:t>(2015</a:t>
            </a:r>
            <a:r>
              <a:rPr lang="zh-CN" altLang="zh-CN" sz="2800" kern="100" dirty="0">
                <a:latin typeface="Times New Roman" panose="02020603050405020304"/>
                <a:ea typeface="华文细黑" panose="02010600040101010101" charset="-122"/>
                <a:cs typeface="Times New Roman" panose="02020603050405020304"/>
              </a:rPr>
              <a:t>年高考安徽卷考生</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，通过词气辨格调</a:t>
            </a:r>
            <a:r>
              <a:rPr lang="en-US" altLang="zh-CN" sz="2800" kern="100" dirty="0">
                <a:latin typeface="Times New Roman" panose="02020603050405020304"/>
                <a:ea typeface="华文细黑" panose="02010600040101010101" charset="-122"/>
                <a:cs typeface="Courier New" panose="02070309020205020404"/>
              </a:rPr>
              <a:t>(2015</a:t>
            </a:r>
            <a:r>
              <a:rPr lang="zh-CN" altLang="zh-CN" sz="2800" kern="100" dirty="0">
                <a:latin typeface="Times New Roman" panose="02020603050405020304"/>
                <a:ea typeface="华文细黑" panose="02010600040101010101" charset="-122"/>
                <a:cs typeface="Times New Roman" panose="02020603050405020304"/>
              </a:rPr>
              <a:t>年高考浙江卷考生</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panose="02010600040101010101" charset="-122"/>
                <a:cs typeface="Times New Roman" panose="02020603050405020304"/>
              </a:rPr>
              <a:t>断语式标题的思维过程可分三步：先确定断定对象，再表明断定态度</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肯定或否定</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，后用</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断语词</a:t>
            </a:r>
            <a:r>
              <a:rPr lang="en-US" altLang="zh-CN" sz="2800" kern="100" dirty="0">
                <a:latin typeface="宋体" panose="02010600030101010101" pitchFamily="2" charset="-122"/>
                <a:ea typeface="华文细黑" panose="02010600040101010101" charset="-122"/>
                <a:cs typeface="Times New Roman" panose="02020603050405020304"/>
              </a:rPr>
              <a:t>”</a:t>
            </a:r>
            <a:r>
              <a:rPr lang="en-US" altLang="zh-CN" sz="2800" kern="100" dirty="0">
                <a:latin typeface="Times New Roman" panose="02020603050405020304"/>
                <a:ea typeface="华文细黑" panose="02010600040101010101" charset="-122"/>
                <a:cs typeface="Courier New" panose="02070309020205020404"/>
              </a:rPr>
              <a:t>(</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是</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或其他联结词</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把二者联结起来。</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3273" y="1193023"/>
            <a:ext cx="11688149" cy="2031325"/>
          </a:xfrm>
          <a:prstGeom prst="rect">
            <a:avLst/>
          </a:prstGeom>
        </p:spPr>
        <p:txBody>
          <a:bodyPr>
            <a:spAutoFit/>
          </a:bodyPr>
          <a:lstStyle/>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拟</a:t>
            </a:r>
            <a:r>
              <a:rPr lang="zh-CN" altLang="zh-CN" sz="2800" kern="100" dirty="0">
                <a:latin typeface="Times New Roman" panose="02020603050405020304"/>
                <a:ea typeface="华文细黑" panose="02010600040101010101" charset="-122"/>
                <a:cs typeface="Times New Roman" panose="02020603050405020304"/>
              </a:rPr>
              <a:t>制好标题后似乎就结束了，其实，尚需向前走一步：在文中应不断地点题呼应，尤其在首尾呼应好标题。这样，拟出的标题不仅好看，而且灵动，给正文注入一股新鲜的血液，带来一股灵动之风</a:t>
            </a:r>
            <a:r>
              <a:rPr lang="zh-CN" altLang="zh-CN" sz="2800" kern="100" dirty="0" smtClean="0">
                <a:latin typeface="Times New Roman" panose="02020603050405020304"/>
                <a:ea typeface="华文细黑" panose="02010600040101010101" charset="-122"/>
                <a:cs typeface="Times New Roman" panose="02020603050405020304"/>
              </a:rPr>
              <a:t>。</a:t>
            </a:r>
            <a:r>
              <a:rPr lang="en-US" altLang="zh-CN" sz="2800" kern="100" dirty="0" smtClean="0">
                <a:latin typeface="Times New Roman" panose="02020603050405020304"/>
                <a:ea typeface="华文细黑" panose="02010600040101010101" charset="-122"/>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9277510" y="-26590"/>
            <a:ext cx="2912903" cy="768263"/>
          </a:xfrm>
          <a:prstGeom prst="rect">
            <a:avLst/>
          </a:prstGeom>
          <a:solidFill>
            <a:srgbClr val="FF6400"/>
          </a:solidFill>
          <a:ln>
            <a:solidFill>
              <a:schemeClr val="bg1"/>
            </a:solidFill>
          </a:ln>
        </p:spPr>
        <p:style>
          <a:lnRef idx="1">
            <a:schemeClr val="accent3"/>
          </a:lnRef>
          <a:fillRef idx="3">
            <a:schemeClr val="accent3"/>
          </a:fillRef>
          <a:effectRef idx="2">
            <a:schemeClr val="accent3"/>
          </a:effectRef>
          <a:fontRef idx="minor">
            <a:schemeClr val="lt1"/>
          </a:fontRef>
        </p:style>
        <p:txBody>
          <a:bodyPr lIns="121917" tIns="60958" rIns="121917" bIns="60958" rtlCol="0" anchor="ctr"/>
          <a:lstStyle/>
          <a:p>
            <a:pPr>
              <a:lnSpc>
                <a:spcPct val="130000"/>
              </a:lnSpc>
            </a:pPr>
            <a:r>
              <a:rPr lang="zh-CN" altLang="en-US" sz="3200" b="1" kern="100" dirty="0">
                <a:latin typeface="微软雅黑" panose="020B0503020204020204" pitchFamily="34" charset="-122"/>
                <a:ea typeface="微软雅黑" panose="020B0503020204020204" pitchFamily="34" charset="-122"/>
                <a:cs typeface="Courier New" panose="02070309020205020404"/>
              </a:rPr>
              <a:t>三、标题使用</a:t>
            </a:r>
            <a:endParaRPr lang="zh-CN" altLang="zh-CN" sz="3200" b="1" kern="100" dirty="0">
              <a:latin typeface="微软雅黑" panose="020B0503020204020204" pitchFamily="34" charset="-122"/>
              <a:ea typeface="微软雅黑" panose="020B0503020204020204" pitchFamily="34" charset="-122"/>
              <a:cs typeface="Courier New" panose="02070309020205020404"/>
            </a:endParaRPr>
          </a:p>
        </p:txBody>
      </p:sp>
      <p:sp>
        <p:nvSpPr>
          <p:cNvPr id="5" name="矩形 4"/>
          <p:cNvSpPr/>
          <p:nvPr/>
        </p:nvSpPr>
        <p:spPr>
          <a:xfrm>
            <a:off x="0" y="6663993"/>
            <a:ext cx="12194933" cy="194007"/>
          </a:xfrm>
          <a:prstGeom prst="rect">
            <a:avLst/>
          </a:prstGeom>
          <a:solidFill>
            <a:srgbClr val="8FB5E5"/>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charset="-122"/>
              <a:cs typeface="Times New Roman" panose="02020603050405020304" pitchFamily="18" charset="0"/>
            </a:endParaRPr>
          </a:p>
        </p:txBody>
      </p:sp>
      <p:sp>
        <p:nvSpPr>
          <p:cNvPr id="6" name="圆角矩形 5">
            <a:hlinkClick r:id="rId1" action="ppaction://hlinksldjump"/>
          </p:cNvPr>
          <p:cNvSpPr/>
          <p:nvPr/>
        </p:nvSpPr>
        <p:spPr>
          <a:xfrm>
            <a:off x="11435976" y="6649571"/>
            <a:ext cx="752732" cy="215702"/>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0000FF"/>
                </a:solidFill>
                <a:latin typeface="黑体" panose="02010609060101010101" pitchFamily="2" charset="-122"/>
                <a:ea typeface="黑体" panose="02010609060101010101" pitchFamily="2" charset="-122"/>
                <a:sym typeface="微软雅黑" panose="020B0503020204020204" pitchFamily="34" charset="-122"/>
              </a:rPr>
              <a:t>返回</a:t>
            </a:r>
            <a:endParaRPr lang="zh-CN" altLang="en-US" sz="1400" dirty="0">
              <a:solidFill>
                <a:srgbClr val="0000FF"/>
              </a:solidFill>
              <a:latin typeface="黑体" panose="02010609060101010101" pitchFamily="2" charset="-122"/>
              <a:ea typeface="黑体" panose="02010609060101010101" pitchFamily="2"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9588"/>
          </a:xfrm>
          <a:prstGeom prst="rect">
            <a:avLst/>
          </a:prstGeom>
          <a:solidFill>
            <a:srgbClr val="C6E7FC"/>
          </a:solidFill>
          <a:ln>
            <a:gradFill flip="none" rotWithShape="1">
              <a:gsLst>
                <a:gs pos="0">
                  <a:schemeClr val="accent1">
                    <a:tint val="66000"/>
                    <a:satMod val="160000"/>
                    <a:lumMod val="59000"/>
                    <a:lumOff val="41000"/>
                  </a:schemeClr>
                </a:gs>
                <a:gs pos="40000">
                  <a:schemeClr val="accent1">
                    <a:tint val="44500"/>
                    <a:satMod val="160000"/>
                  </a:schemeClr>
                </a:gs>
                <a:gs pos="100000">
                  <a:schemeClr val="accent1">
                    <a:tint val="23500"/>
                    <a:satMod val="160000"/>
                  </a:schemeClr>
                </a:gs>
              </a:gsLst>
              <a:path path="rect">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10515" y="2512239"/>
            <a:ext cx="6453043" cy="917555"/>
          </a:xfrm>
          <a:prstGeom prst="rect">
            <a:avLst/>
          </a:prstGeom>
        </p:spPr>
        <p:txBody>
          <a:bodyPr wrap="none" lIns="121917" tIns="60958" rIns="121917" bIns="60958">
            <a:spAutoFit/>
          </a:bodyPr>
          <a:lstStyle/>
          <a:p>
            <a:pPr algn="ctr">
              <a:lnSpc>
                <a:spcPct val="130000"/>
              </a:lnSpc>
            </a:pPr>
            <a:r>
              <a:rPr lang="zh-CN" altLang="en-US" sz="4400" b="1" dirty="0">
                <a:solidFill>
                  <a:schemeClr val="tx2">
                    <a:lumMod val="75000"/>
                  </a:schemeClr>
                </a:solidFill>
                <a:latin typeface="微软雅黑" panose="020B0503020204020204" pitchFamily="34" charset="-122"/>
                <a:ea typeface="微软雅黑" panose="020B0503020204020204" pitchFamily="34" charset="-122"/>
              </a:rPr>
              <a:t>实战演练</a:t>
            </a:r>
            <a:r>
              <a:rPr lang="zh-CN" altLang="en-US" sz="4400" b="1" dirty="0">
                <a:solidFill>
                  <a:schemeClr val="tx2">
                    <a:lumMod val="75000"/>
                  </a:schemeClr>
                </a:solidFill>
                <a:latin typeface="+mj-ea"/>
                <a:ea typeface="+mj-ea"/>
              </a:rPr>
              <a:t>，</a:t>
            </a:r>
            <a:r>
              <a:rPr lang="zh-CN" altLang="en-US" sz="4400" b="1" dirty="0">
                <a:solidFill>
                  <a:schemeClr val="tx2">
                    <a:lumMod val="75000"/>
                  </a:schemeClr>
                </a:solidFill>
                <a:latin typeface="微软雅黑" panose="020B0503020204020204" pitchFamily="34" charset="-122"/>
                <a:ea typeface="微软雅黑" panose="020B0503020204020204" pitchFamily="34" charset="-122"/>
              </a:rPr>
              <a:t>练出写作实效</a:t>
            </a:r>
            <a:endParaRPr lang="zh-CN" altLang="zh-CN" sz="4400" b="1" dirty="0">
              <a:solidFill>
                <a:schemeClr val="tx2">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608" y="837506"/>
            <a:ext cx="11639246" cy="5262979"/>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1.</a:t>
            </a:r>
            <a:r>
              <a:rPr lang="zh-CN" altLang="zh-CN" sz="2800" kern="100" dirty="0">
                <a:latin typeface="Times New Roman" panose="02020603050405020304"/>
                <a:ea typeface="华文细黑" panose="02010600040101010101" charset="-122"/>
                <a:cs typeface="Times New Roman" panose="02020603050405020304"/>
              </a:rPr>
              <a:t>阅读下面的材料，比较两组标题，看看哪组好，并说明一下理由。</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在</a:t>
            </a:r>
            <a:r>
              <a:rPr lang="zh-CN" altLang="zh-CN" sz="2800" kern="100" dirty="0">
                <a:latin typeface="Times New Roman" panose="02020603050405020304"/>
                <a:ea typeface="华文细黑" panose="02010600040101010101" charset="-122"/>
                <a:cs typeface="Times New Roman" panose="02020603050405020304"/>
              </a:rPr>
              <a:t>青春的路口，曾经有那么一条小路若隐若现，召唤着我。母亲拦住我：</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那条路走不得。</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我不信。</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我就是从那条路走过来的，你还有什么不信的？</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既然你能从那条路上走过来，我为什么不能？</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我不想让你走弯路。</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但是我喜欢，而且我不怕。</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母亲心疼地看我好久，然后叹口气：</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好吧，你这个倔强的孩子，那条路很难走，一路小心。</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上路后，我发现母亲没有骗我，那的确是条弯路，我碰壁，摔跟头，有时磕得头破血流，但我不停地走，终于走过来了</a:t>
            </a:r>
            <a:r>
              <a:rPr lang="zh-CN" altLang="zh-CN" sz="2800" kern="100" dirty="0" smtClean="0">
                <a:latin typeface="Times New Roman" panose="02020603050405020304"/>
                <a:ea typeface="华文细黑" panose="02010600040101010101" charset="-122"/>
                <a:cs typeface="Times New Roman" panose="02020603050405020304"/>
              </a:rPr>
              <a:t>。</a:t>
            </a:r>
            <a:r>
              <a:rPr lang="en-US" altLang="zh-CN" sz="2800" kern="100" dirty="0" smtClean="0">
                <a:latin typeface="Times New Roman" panose="02020603050405020304"/>
                <a:ea typeface="华文细黑" panose="02010600040101010101" charset="-122"/>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9277510" y="-26590"/>
            <a:ext cx="2912903" cy="768263"/>
          </a:xfrm>
          <a:prstGeom prst="rect">
            <a:avLst/>
          </a:prstGeom>
          <a:solidFill>
            <a:srgbClr val="FF6400"/>
          </a:solidFill>
          <a:ln>
            <a:solidFill>
              <a:schemeClr val="bg1"/>
            </a:solidFill>
          </a:ln>
        </p:spPr>
        <p:style>
          <a:lnRef idx="1">
            <a:schemeClr val="accent3"/>
          </a:lnRef>
          <a:fillRef idx="3">
            <a:schemeClr val="accent3"/>
          </a:fillRef>
          <a:effectRef idx="2">
            <a:schemeClr val="accent3"/>
          </a:effectRef>
          <a:fontRef idx="minor">
            <a:schemeClr val="lt1"/>
          </a:fontRef>
        </p:style>
        <p:txBody>
          <a:bodyPr lIns="121917" tIns="60958" rIns="121917" bIns="60958" rtlCol="0" anchor="ctr"/>
          <a:lstStyle/>
          <a:p>
            <a:pPr>
              <a:lnSpc>
                <a:spcPct val="130000"/>
              </a:lnSpc>
            </a:pPr>
            <a:r>
              <a:rPr lang="zh-CN" altLang="en-US" sz="3200" b="1" kern="100" dirty="0">
                <a:latin typeface="微软雅黑" panose="020B0503020204020204" pitchFamily="34" charset="-122"/>
                <a:ea typeface="微软雅黑" panose="020B0503020204020204" pitchFamily="34" charset="-122"/>
                <a:cs typeface="Courier New" panose="02070309020205020404"/>
              </a:rPr>
              <a:t>一、针对训练</a:t>
            </a:r>
            <a:endParaRPr lang="zh-CN" altLang="zh-CN" sz="3200" b="1" kern="100" dirty="0">
              <a:latin typeface="微软雅黑" panose="020B0503020204020204" pitchFamily="34" charset="-122"/>
              <a:ea typeface="微软雅黑" panose="020B0503020204020204" pitchFamily="34" charset="-122"/>
              <a:cs typeface="Courier New" panose="02070309020205020404"/>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0415" y="543079"/>
            <a:ext cx="11296938" cy="5262979"/>
          </a:xfrm>
          <a:prstGeom prst="rect">
            <a:avLst/>
          </a:prstGeom>
        </p:spPr>
        <p:txBody>
          <a:bodyPr>
            <a:spAutoFit/>
          </a:bodyPr>
          <a:lstStyle/>
          <a:p>
            <a:pPr algn="just">
              <a:lnSpc>
                <a:spcPct val="150000"/>
              </a:lnSpc>
              <a:spcAft>
                <a:spcPts val="0"/>
              </a:spcAft>
            </a:pPr>
            <a:r>
              <a:rPr lang="zh-CN" altLang="zh-CN" sz="2800" b="1" kern="100" dirty="0">
                <a:latin typeface="Times New Roman" panose="02020603050405020304"/>
                <a:ea typeface="华文细黑" panose="02010600040101010101" charset="-122"/>
                <a:cs typeface="Times New Roman" panose="02020603050405020304"/>
              </a:rPr>
              <a:t>第一组：</a:t>
            </a:r>
            <a:r>
              <a:rPr lang="en-US" altLang="zh-CN" sz="2800" b="1" kern="100" dirty="0">
                <a:latin typeface="Times New Roman" panose="02020603050405020304"/>
                <a:ea typeface="华文细黑" panose="02010600040101010101" charset="-122"/>
                <a:cs typeface="Courier New" panose="02070309020205020404"/>
              </a:rPr>
              <a:t>                                    </a:t>
            </a:r>
            <a:r>
              <a:rPr lang="en-US" altLang="zh-CN" sz="2800" b="1" kern="100" dirty="0" smtClean="0">
                <a:latin typeface="Times New Roman" panose="02020603050405020304"/>
                <a:ea typeface="华文细黑" panose="02010600040101010101" charset="-122"/>
                <a:cs typeface="Courier New" panose="02070309020205020404"/>
              </a:rPr>
              <a:t>			</a:t>
            </a:r>
            <a:r>
              <a:rPr lang="zh-CN" altLang="zh-CN" sz="2800" b="1" kern="100" dirty="0" smtClean="0">
                <a:latin typeface="Times New Roman" panose="02020603050405020304"/>
                <a:ea typeface="华文细黑" panose="02010600040101010101" charset="-122"/>
                <a:cs typeface="Times New Roman" panose="02020603050405020304"/>
              </a:rPr>
              <a:t>第二</a:t>
            </a:r>
            <a:r>
              <a:rPr lang="zh-CN" altLang="zh-CN" sz="2800" b="1" kern="100" dirty="0">
                <a:latin typeface="Times New Roman" panose="02020603050405020304"/>
                <a:ea typeface="华文细黑" panose="02010600040101010101" charset="-122"/>
                <a:cs typeface="Times New Roman" panose="02020603050405020304"/>
              </a:rPr>
              <a:t>组：</a:t>
            </a:r>
            <a:endParaRPr lang="zh-CN" altLang="zh-CN" sz="2800" b="1"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panose="02010600040101010101" charset="-122"/>
                <a:cs typeface="Times New Roman" panose="02020603050405020304"/>
              </a:rPr>
              <a:t>走自己的路，让别人说去吧</a:t>
            </a:r>
            <a:r>
              <a:rPr lang="en-US" altLang="zh-CN" sz="2800" kern="100" dirty="0">
                <a:latin typeface="Times New Roman" panose="02020603050405020304"/>
                <a:ea typeface="华文细黑" panose="02010600040101010101" charset="-122"/>
                <a:cs typeface="Courier New" panose="02070309020205020404"/>
              </a:rPr>
              <a:t>				</a:t>
            </a:r>
            <a:r>
              <a:rPr lang="zh-CN" altLang="zh-CN" sz="2800" kern="100" dirty="0" smtClean="0">
                <a:latin typeface="Times New Roman" panose="02020603050405020304"/>
                <a:ea typeface="华文细黑" panose="02010600040101010101" charset="-122"/>
                <a:cs typeface="Times New Roman" panose="02020603050405020304"/>
              </a:rPr>
              <a:t>走弯路</a:t>
            </a:r>
            <a:r>
              <a:rPr lang="zh-CN" altLang="zh-CN" sz="2800" kern="100" dirty="0">
                <a:latin typeface="Times New Roman" panose="02020603050405020304"/>
                <a:ea typeface="华文细黑" panose="02010600040101010101" charset="-122"/>
                <a:cs typeface="Times New Roman" panose="02020603050405020304"/>
              </a:rPr>
              <a:t>，奔成功</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panose="02010600040101010101" charset="-122"/>
                <a:cs typeface="Times New Roman" panose="02020603050405020304"/>
              </a:rPr>
              <a:t>选错也是人生的经历</a:t>
            </a:r>
            <a:r>
              <a:rPr lang="en-US" altLang="zh-CN" sz="2800" kern="100" dirty="0">
                <a:latin typeface="Times New Roman" panose="02020603050405020304"/>
                <a:ea typeface="华文细黑" panose="02010600040101010101" charset="-122"/>
                <a:cs typeface="Courier New" panose="02070309020205020404"/>
              </a:rPr>
              <a:t>					</a:t>
            </a:r>
            <a:r>
              <a:rPr lang="zh-CN" altLang="zh-CN" sz="2800" kern="100" dirty="0" smtClean="0">
                <a:latin typeface="Times New Roman" panose="02020603050405020304"/>
                <a:ea typeface="华文细黑" panose="02010600040101010101" charset="-122"/>
                <a:cs typeface="Times New Roman" panose="02020603050405020304"/>
              </a:rPr>
              <a:t>敢</a:t>
            </a:r>
            <a:r>
              <a:rPr lang="zh-CN" altLang="zh-CN" sz="2800" kern="100" dirty="0">
                <a:latin typeface="Times New Roman" panose="02020603050405020304"/>
                <a:ea typeface="华文细黑" panose="02010600040101010101" charset="-122"/>
                <a:cs typeface="Times New Roman" panose="02020603050405020304"/>
              </a:rPr>
              <a:t>走弯路，磨炼自我</a:t>
            </a:r>
            <a:r>
              <a:rPr lang="zh-CN" altLang="zh-CN" sz="2800" kern="100" dirty="0">
                <a:latin typeface="宋体" panose="02010600030101010101" pitchFamily="2" charset="-122"/>
                <a:ea typeface="Times New Roman" panose="02020603050405020304"/>
                <a:cs typeface="Courier New" panose="02070309020205020404"/>
              </a:rPr>
              <a:t> </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panose="02010600040101010101" charset="-122"/>
                <a:cs typeface="Times New Roman" panose="02020603050405020304"/>
              </a:rPr>
              <a:t>再不疯狂我们就老了</a:t>
            </a:r>
            <a:r>
              <a:rPr lang="en-US" altLang="zh-CN" sz="2800" kern="100" dirty="0">
                <a:latin typeface="Times New Roman" panose="02020603050405020304"/>
                <a:ea typeface="华文细黑" panose="02010600040101010101" charset="-122"/>
                <a:cs typeface="Courier New" panose="02070309020205020404"/>
              </a:rPr>
              <a:t>					</a:t>
            </a:r>
            <a:r>
              <a:rPr lang="zh-CN" altLang="zh-CN" sz="2800" kern="100" dirty="0" smtClean="0">
                <a:latin typeface="Times New Roman" panose="02020603050405020304"/>
                <a:ea typeface="华文细黑" panose="02010600040101010101" charset="-122"/>
                <a:cs typeface="Times New Roman" panose="02020603050405020304"/>
              </a:rPr>
              <a:t>经历</a:t>
            </a:r>
            <a:r>
              <a:rPr lang="zh-CN" altLang="zh-CN" sz="2800" kern="100" dirty="0">
                <a:latin typeface="Times New Roman" panose="02020603050405020304"/>
                <a:ea typeface="华文细黑" panose="02010600040101010101" charset="-122"/>
                <a:cs typeface="Times New Roman" panose="02020603050405020304"/>
              </a:rPr>
              <a:t>弯路</a:t>
            </a:r>
            <a:r>
              <a:rPr lang="en-US" altLang="zh-CN" sz="2800" kern="100" dirty="0">
                <a:latin typeface="Times New Roman" panose="02020603050405020304"/>
                <a:ea typeface="华文细黑" panose="02010600040101010101" charset="-122"/>
                <a:cs typeface="Courier New" panose="02070309020205020404"/>
              </a:rPr>
              <a:t>, </a:t>
            </a:r>
            <a:r>
              <a:rPr lang="zh-CN" altLang="zh-CN" sz="2800" kern="100" dirty="0">
                <a:latin typeface="Times New Roman" panose="02020603050405020304"/>
                <a:ea typeface="华文细黑" panose="02010600040101010101" charset="-122"/>
                <a:cs typeface="Times New Roman" panose="02020603050405020304"/>
              </a:rPr>
              <a:t>才有收获</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panose="02010600040101010101" charset="-122"/>
                <a:cs typeface="Times New Roman" panose="02020603050405020304"/>
              </a:rPr>
              <a:t>逆境成就未来</a:t>
            </a:r>
            <a:r>
              <a:rPr lang="en-US" altLang="zh-CN" sz="2800" kern="100" dirty="0">
                <a:latin typeface="Times New Roman" panose="02020603050405020304"/>
                <a:ea typeface="华文细黑" panose="02010600040101010101" charset="-122"/>
                <a:cs typeface="Courier New" panose="02070309020205020404"/>
              </a:rPr>
              <a:t>						</a:t>
            </a:r>
            <a:r>
              <a:rPr lang="zh-CN" altLang="zh-CN" sz="2800" kern="100" dirty="0" smtClean="0">
                <a:latin typeface="Times New Roman" panose="02020603050405020304"/>
                <a:ea typeface="华文细黑" panose="02010600040101010101" charset="-122"/>
                <a:cs typeface="Times New Roman" panose="02020603050405020304"/>
              </a:rPr>
              <a:t>不</a:t>
            </a:r>
            <a:r>
              <a:rPr lang="zh-CN" altLang="zh-CN" sz="2800" kern="100" dirty="0">
                <a:latin typeface="Times New Roman" panose="02020603050405020304"/>
                <a:ea typeface="华文细黑" panose="02010600040101010101" charset="-122"/>
                <a:cs typeface="Times New Roman" panose="02020603050405020304"/>
              </a:rPr>
              <a:t>走弯路枉青年</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panose="02010600040101010101" charset="-122"/>
                <a:cs typeface="Times New Roman" panose="02020603050405020304"/>
              </a:rPr>
              <a:t>让弯路变直路</a:t>
            </a:r>
            <a:r>
              <a:rPr lang="en-US" altLang="zh-CN" sz="2800" kern="100" dirty="0">
                <a:latin typeface="Times New Roman" panose="02020603050405020304"/>
                <a:ea typeface="华文细黑" panose="02010600040101010101" charset="-122"/>
                <a:cs typeface="Courier New" panose="02070309020205020404"/>
              </a:rPr>
              <a:t>						</a:t>
            </a:r>
            <a:r>
              <a:rPr lang="zh-CN" altLang="zh-CN" sz="2800" kern="100" dirty="0" smtClean="0">
                <a:latin typeface="Times New Roman" panose="02020603050405020304"/>
                <a:ea typeface="华文细黑" panose="02010600040101010101" charset="-122"/>
                <a:cs typeface="Times New Roman" panose="02020603050405020304"/>
              </a:rPr>
              <a:t>踏</a:t>
            </a:r>
            <a:r>
              <a:rPr lang="zh-CN" altLang="zh-CN" sz="2800" kern="100" dirty="0">
                <a:latin typeface="Times New Roman" panose="02020603050405020304"/>
                <a:ea typeface="华文细黑" panose="02010600040101010101" charset="-122"/>
                <a:cs typeface="Times New Roman" panose="02020603050405020304"/>
              </a:rPr>
              <a:t>过弯路是成熟</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panose="02010600040101010101" charset="-122"/>
                <a:cs typeface="Times New Roman" panose="02020603050405020304"/>
              </a:rPr>
              <a:t>做出正确的选择</a:t>
            </a:r>
            <a:r>
              <a:rPr lang="en-US" altLang="zh-CN" sz="2800" kern="100" dirty="0">
                <a:latin typeface="Times New Roman" panose="02020603050405020304"/>
                <a:ea typeface="华文细黑" panose="02010600040101010101" charset="-122"/>
                <a:cs typeface="Courier New" panose="02070309020205020404"/>
              </a:rPr>
              <a:t>						</a:t>
            </a:r>
            <a:r>
              <a:rPr lang="zh-CN" altLang="zh-CN" sz="2800" kern="100" dirty="0" smtClean="0">
                <a:latin typeface="Times New Roman" panose="02020603050405020304"/>
                <a:ea typeface="华文细黑" panose="02010600040101010101" charset="-122"/>
                <a:cs typeface="Times New Roman" panose="02020603050405020304"/>
              </a:rPr>
              <a:t>走过</a:t>
            </a:r>
            <a:r>
              <a:rPr lang="zh-CN" altLang="zh-CN" sz="2800" kern="100" dirty="0">
                <a:latin typeface="Times New Roman" panose="02020603050405020304"/>
                <a:ea typeface="华文细黑" panose="02010600040101010101" charset="-122"/>
                <a:cs typeface="Times New Roman" panose="02020603050405020304"/>
              </a:rPr>
              <a:t>弯路方懂得</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panose="02010600040101010101" charset="-122"/>
                <a:cs typeface="Times New Roman" panose="02020603050405020304"/>
              </a:rPr>
              <a:t>青春无悔</a:t>
            </a:r>
            <a:r>
              <a:rPr lang="en-US" altLang="zh-CN" sz="2800" kern="100" dirty="0">
                <a:latin typeface="Times New Roman" panose="02020603050405020304"/>
                <a:ea typeface="华文细黑" panose="02010600040101010101" charset="-122"/>
                <a:cs typeface="Courier New" panose="02070309020205020404"/>
              </a:rPr>
              <a:t>							</a:t>
            </a:r>
            <a:r>
              <a:rPr lang="zh-CN" altLang="zh-CN" sz="2800" kern="100" dirty="0" smtClean="0">
                <a:latin typeface="Times New Roman" panose="02020603050405020304"/>
                <a:ea typeface="华文细黑" panose="02010600040101010101" charset="-122"/>
                <a:cs typeface="Times New Roman" panose="02020603050405020304"/>
              </a:rPr>
              <a:t>求索</a:t>
            </a:r>
            <a:r>
              <a:rPr lang="zh-CN" altLang="zh-CN" sz="2800" kern="100" dirty="0">
                <a:latin typeface="Times New Roman" panose="02020603050405020304"/>
                <a:ea typeface="华文细黑" panose="02010600040101010101" charset="-122"/>
                <a:cs typeface="Times New Roman" panose="02020603050405020304"/>
              </a:rPr>
              <a:t>在青春的弯路</a:t>
            </a:r>
            <a:r>
              <a:rPr lang="zh-CN" altLang="zh-CN" sz="2800" kern="100" dirty="0" smtClean="0">
                <a:latin typeface="Times New Roman" panose="02020603050405020304"/>
                <a:ea typeface="华文细黑" panose="02010600040101010101" charset="-122"/>
                <a:cs typeface="Times New Roman" panose="02020603050405020304"/>
              </a:rPr>
              <a:t>上</a:t>
            </a:r>
            <a:r>
              <a:rPr lang="en-US" altLang="zh-CN" sz="2800" kern="100" dirty="0" smtClean="0">
                <a:latin typeface="Times New Roman" panose="02020603050405020304"/>
                <a:ea typeface="华文细黑" panose="02010600040101010101" charset="-122"/>
                <a:cs typeface="Times New Roman" panose="02020603050405020304"/>
              </a:rPr>
              <a:t> </a:t>
            </a:r>
            <a:endParaRPr lang="zh-CN" altLang="zh-CN" sz="280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rgbClr val="8FB5E5"/>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charset="-122"/>
              <a:cs typeface="Times New Roman" panose="02020603050405020304" pitchFamily="18" charset="0"/>
            </a:endParaRPr>
          </a:p>
        </p:txBody>
      </p:sp>
      <p:sp>
        <p:nvSpPr>
          <p:cNvPr id="4" name="圆角矩形 3">
            <a:hlinkClick r:id="rId1" action="ppaction://hlinksldjump"/>
          </p:cNvPr>
          <p:cNvSpPr/>
          <p:nvPr/>
        </p:nvSpPr>
        <p:spPr>
          <a:xfrm>
            <a:off x="11435976" y="6649571"/>
            <a:ext cx="752732" cy="215702"/>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2" charset="-122"/>
                <a:ea typeface="黑体" panose="02010609060101010101" pitchFamily="2" charset="-122"/>
                <a:sym typeface="微软雅黑" panose="020B0503020204020204" pitchFamily="34" charset="-122"/>
              </a:rPr>
              <a:t>答案</a:t>
            </a:r>
            <a:endParaRPr lang="zh-CN" altLang="en-US" sz="1400" dirty="0">
              <a:solidFill>
                <a:srgbClr val="C00000"/>
              </a:solidFill>
              <a:latin typeface="黑体" panose="02010609060101010101" pitchFamily="2" charset="-122"/>
              <a:ea typeface="黑体" panose="02010609060101010101" pitchFamily="2"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96379" y="894413"/>
            <a:ext cx="11185087" cy="2031325"/>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宋体" panose="02010600030101010101" pitchFamily="2" charset="-122"/>
                <a:ea typeface="黑体" panose="02010609060101010101" pitchFamily="2" charset="-122"/>
                <a:cs typeface="Times New Roman" panose="02020603050405020304"/>
              </a:rPr>
              <a:t>答案</a:t>
            </a:r>
            <a:r>
              <a:rPr lang="zh-CN" altLang="zh-CN" sz="2800" b="1" kern="100" dirty="0">
                <a:solidFill>
                  <a:srgbClr val="C00000"/>
                </a:solidFill>
                <a:latin typeface="宋体" panose="02010600030101010101" pitchFamily="2" charset="-122"/>
                <a:ea typeface="黑体" panose="02010609060101010101" pitchFamily="2" charset="-122"/>
                <a:cs typeface="Times New Roman" panose="02020603050405020304"/>
              </a:rPr>
              <a:t>　</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第二组</a:t>
            </a:r>
            <a:r>
              <a:rPr lang="zh-CN" altLang="zh-CN" sz="2800" kern="100">
                <a:solidFill>
                  <a:srgbClr val="C00000"/>
                </a:solidFill>
                <a:latin typeface="Times New Roman" panose="02020603050405020304"/>
                <a:ea typeface="华文细黑" panose="02010600040101010101" charset="-122"/>
                <a:cs typeface="Times New Roman" panose="02020603050405020304"/>
              </a:rPr>
              <a:t>较好</a:t>
            </a:r>
            <a:r>
              <a:rPr lang="zh-CN" altLang="zh-CN" sz="2800" kern="100" smtClean="0">
                <a:solidFill>
                  <a:srgbClr val="C00000"/>
                </a:solidFill>
                <a:latin typeface="Times New Roman" panose="02020603050405020304"/>
                <a:ea typeface="华文细黑" panose="02010600040101010101" charset="-122"/>
                <a:cs typeface="Times New Roman" panose="02020603050405020304"/>
              </a:rPr>
              <a:t>。</a:t>
            </a:r>
            <a:endParaRPr lang="en-US" altLang="zh-CN" sz="2800" kern="100" smtClean="0">
              <a:solidFill>
                <a:srgbClr val="C00000"/>
              </a:solidFill>
              <a:latin typeface="Times New Roman" panose="02020603050405020304"/>
              <a:ea typeface="华文细黑" panose="02010600040101010101" charset="-122"/>
              <a:cs typeface="Times New Roman" panose="02020603050405020304"/>
            </a:endParaRPr>
          </a:p>
          <a:p>
            <a:pPr algn="just">
              <a:lnSpc>
                <a:spcPct val="150000"/>
              </a:lnSpc>
              <a:spcAft>
                <a:spcPts val="0"/>
              </a:spcAft>
            </a:pPr>
            <a:r>
              <a:rPr lang="zh-CN" altLang="zh-CN" sz="2800" kern="100" smtClean="0">
                <a:solidFill>
                  <a:srgbClr val="C00000"/>
                </a:solidFill>
                <a:latin typeface="Times New Roman" panose="02020603050405020304"/>
                <a:ea typeface="华文细黑" panose="02010600040101010101" charset="-122"/>
                <a:cs typeface="Times New Roman" panose="02020603050405020304"/>
              </a:rPr>
              <a:t>理由</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a:t>
            </a:r>
            <a:r>
              <a:rPr lang="en-US" altLang="zh-CN" sz="2800" kern="100" dirty="0">
                <a:solidFill>
                  <a:srgbClr val="C00000"/>
                </a:solidFill>
                <a:latin typeface="宋体" panose="02010600030101010101" pitchFamily="2" charset="-122"/>
                <a:ea typeface="华文细黑" panose="02010600040101010101" charset="-122"/>
                <a:cs typeface="Times New Roman" panose="02020603050405020304"/>
              </a:rPr>
              <a:t>①</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紧扣材料，切合题旨，再好的标题首先要</a:t>
            </a:r>
            <a:r>
              <a:rPr lang="en-US" altLang="zh-CN" sz="2800" kern="100" dirty="0">
                <a:solidFill>
                  <a:srgbClr val="C00000"/>
                </a:solidFill>
                <a:latin typeface="宋体" panose="02010600030101010101" pitchFamily="2" charset="-122"/>
                <a:ea typeface="华文细黑" panose="02010600040101010101" charset="-122"/>
                <a:cs typeface="Times New Roman" panose="020206030504050203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扣</a:t>
            </a:r>
            <a:r>
              <a:rPr lang="en-US" altLang="zh-CN" sz="2800" kern="100" dirty="0">
                <a:solidFill>
                  <a:srgbClr val="C00000"/>
                </a:solidFill>
                <a:latin typeface="宋体" panose="02010600030101010101" pitchFamily="2" charset="-122"/>
                <a:ea typeface="华文细黑" panose="02010600040101010101" charset="-122"/>
                <a:cs typeface="Times New Roman" panose="020206030504050203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合</a:t>
            </a:r>
            <a:r>
              <a:rPr lang="en-US" altLang="zh-CN" sz="2800" kern="100" dirty="0">
                <a:solidFill>
                  <a:srgbClr val="C00000"/>
                </a:solidFill>
                <a:latin typeface="宋体" panose="02010600030101010101" pitchFamily="2" charset="-122"/>
                <a:ea typeface="华文细黑" panose="02010600040101010101" charset="-122"/>
                <a:cs typeface="Times New Roman" panose="020206030504050203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材料</a:t>
            </a:r>
            <a:r>
              <a:rPr lang="zh-CN" altLang="zh-CN" sz="2800" kern="100" dirty="0" smtClean="0">
                <a:solidFill>
                  <a:srgbClr val="C00000"/>
                </a:solidFill>
                <a:latin typeface="Times New Roman" panose="02020603050405020304"/>
                <a:ea typeface="华文细黑" panose="02010600040101010101" charset="-122"/>
                <a:cs typeface="Times New Roman" panose="02020603050405020304"/>
              </a:rPr>
              <a:t>；</a:t>
            </a:r>
            <a:endParaRPr lang="en-US" altLang="zh-CN" sz="2800" kern="100" dirty="0" smtClean="0">
              <a:solidFill>
                <a:srgbClr val="C00000"/>
              </a:solidFill>
              <a:latin typeface="Times New Roman" panose="02020603050405020304"/>
              <a:ea typeface="华文细黑" panose="02010600040101010101" charset="-122"/>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panose="02010600040101010101" charset="-122"/>
                <a:cs typeface="Times New Roman" panose="02020603050405020304"/>
              </a:rPr>
              <a:t>②</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形象生动，耐人寻味。</a:t>
            </a:r>
            <a:endParaRPr lang="zh-CN" altLang="zh-CN" sz="1050"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80" y="1701202"/>
            <a:ext cx="12200994" cy="4248872"/>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2400"/>
          </a:p>
        </p:txBody>
      </p:sp>
      <p:cxnSp>
        <p:nvCxnSpPr>
          <p:cNvPr id="3" name="直接连接符 2"/>
          <p:cNvCxnSpPr/>
          <p:nvPr/>
        </p:nvCxnSpPr>
        <p:spPr>
          <a:xfrm flipV="1">
            <a:off x="2350790" y="3009464"/>
            <a:ext cx="6276210" cy="2"/>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2350790" y="3916185"/>
            <a:ext cx="6285749"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a:hlinkClick r:id="rId1" action="ppaction://hlinksldjump"/>
          </p:cNvPr>
          <p:cNvSpPr/>
          <p:nvPr/>
        </p:nvSpPr>
        <p:spPr>
          <a:xfrm>
            <a:off x="2350790" y="2205658"/>
            <a:ext cx="4761875" cy="763282"/>
          </a:xfrm>
          <a:prstGeom prst="rect">
            <a:avLst/>
          </a:prstGeom>
        </p:spPr>
        <p:txBody>
          <a:bodyPr wrap="none" lIns="121917" tIns="60958" rIns="121917" bIns="60958">
            <a:spAutoFit/>
          </a:bodyPr>
          <a:lstStyle/>
          <a:p>
            <a:pPr>
              <a:lnSpc>
                <a:spcPct val="130000"/>
              </a:lnSpc>
            </a:pPr>
            <a:r>
              <a:rPr lang="zh-CN" altLang="en-US" sz="3200" b="1" dirty="0">
                <a:solidFill>
                  <a:srgbClr val="03706D"/>
                </a:solidFill>
                <a:latin typeface="微软雅黑" panose="020B0503020204020204" pitchFamily="34" charset="-122"/>
                <a:ea typeface="微软雅黑" panose="020B0503020204020204" pitchFamily="34" charset="-122"/>
              </a:rPr>
              <a:t>品读佳作</a:t>
            </a:r>
            <a:r>
              <a:rPr lang="zh-CN" altLang="en-US" sz="3200" b="1" dirty="0">
                <a:solidFill>
                  <a:srgbClr val="03706D"/>
                </a:solidFill>
                <a:latin typeface="+mj-ea"/>
                <a:ea typeface="+mj-ea"/>
              </a:rPr>
              <a:t>，</a:t>
            </a:r>
            <a:r>
              <a:rPr lang="zh-CN" altLang="en-US" sz="3200" b="1" dirty="0">
                <a:solidFill>
                  <a:srgbClr val="03706D"/>
                </a:solidFill>
                <a:latin typeface="微软雅黑" panose="020B0503020204020204" pitchFamily="34" charset="-122"/>
                <a:ea typeface="微软雅黑" panose="020B0503020204020204" pitchFamily="34" charset="-122"/>
              </a:rPr>
              <a:t>体悟出彩理由</a:t>
            </a:r>
            <a:endParaRPr lang="zh-CN" altLang="zh-CN" sz="3200" b="1" dirty="0">
              <a:solidFill>
                <a:srgbClr val="03706D"/>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2350790" y="3141762"/>
            <a:ext cx="4761875" cy="763282"/>
          </a:xfrm>
          <a:prstGeom prst="rect">
            <a:avLst/>
          </a:prstGeom>
        </p:spPr>
        <p:txBody>
          <a:bodyPr wrap="none" lIns="121917" tIns="60958" rIns="121917" bIns="60958">
            <a:spAutoFit/>
          </a:bodyPr>
          <a:lstStyle/>
          <a:p>
            <a:pPr>
              <a:lnSpc>
                <a:spcPct val="130000"/>
              </a:lnSpc>
            </a:pPr>
            <a:r>
              <a:rPr lang="zh-CN" altLang="en-US" sz="3200" b="1" dirty="0">
                <a:solidFill>
                  <a:srgbClr val="03706D"/>
                </a:solidFill>
                <a:latin typeface="微软雅黑" panose="020B0503020204020204" pitchFamily="34" charset="-122"/>
                <a:ea typeface="微软雅黑" panose="020B0503020204020204" pitchFamily="34" charset="-122"/>
              </a:rPr>
              <a:t>指点技巧</a:t>
            </a:r>
            <a:r>
              <a:rPr lang="zh-CN" altLang="en-US" sz="3200" b="1" dirty="0">
                <a:solidFill>
                  <a:srgbClr val="03706D"/>
                </a:solidFill>
                <a:latin typeface="+mj-ea"/>
                <a:ea typeface="+mj-ea"/>
              </a:rPr>
              <a:t>，</a:t>
            </a:r>
            <a:r>
              <a:rPr lang="zh-CN" altLang="en-US" sz="3200" b="1" dirty="0">
                <a:solidFill>
                  <a:srgbClr val="03706D"/>
                </a:solidFill>
                <a:latin typeface="微软雅黑" panose="020B0503020204020204" pitchFamily="34" charset="-122"/>
                <a:ea typeface="微软雅黑" panose="020B0503020204020204" pitchFamily="34" charset="-122"/>
              </a:rPr>
              <a:t>找到提升门径</a:t>
            </a:r>
            <a:endParaRPr lang="zh-CN" altLang="zh-CN" sz="3200" b="1" dirty="0">
              <a:solidFill>
                <a:srgbClr val="03706D"/>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2350790" y="4019098"/>
            <a:ext cx="4761875" cy="763282"/>
          </a:xfrm>
          <a:prstGeom prst="rect">
            <a:avLst/>
          </a:prstGeom>
        </p:spPr>
        <p:txBody>
          <a:bodyPr wrap="none" lIns="121917" tIns="60958" rIns="121917" bIns="60958">
            <a:spAutoFit/>
          </a:bodyPr>
          <a:lstStyle/>
          <a:p>
            <a:pPr>
              <a:lnSpc>
                <a:spcPct val="130000"/>
              </a:lnSpc>
            </a:pPr>
            <a:r>
              <a:rPr lang="zh-CN" altLang="en-US" sz="3200" b="1" dirty="0">
                <a:solidFill>
                  <a:srgbClr val="03706D"/>
                </a:solidFill>
                <a:latin typeface="微软雅黑" panose="020B0503020204020204" pitchFamily="34" charset="-122"/>
                <a:ea typeface="微软雅黑" panose="020B0503020204020204" pitchFamily="34" charset="-122"/>
              </a:rPr>
              <a:t>实战演练</a:t>
            </a:r>
            <a:r>
              <a:rPr lang="zh-CN" altLang="en-US" sz="3200" b="1" dirty="0">
                <a:solidFill>
                  <a:srgbClr val="03706D"/>
                </a:solidFill>
                <a:latin typeface="+mj-ea"/>
                <a:ea typeface="+mj-ea"/>
              </a:rPr>
              <a:t>，</a:t>
            </a:r>
            <a:r>
              <a:rPr lang="zh-CN" altLang="en-US" sz="3200" b="1" dirty="0">
                <a:solidFill>
                  <a:srgbClr val="03706D"/>
                </a:solidFill>
                <a:latin typeface="微软雅黑" panose="020B0503020204020204" pitchFamily="34" charset="-122"/>
                <a:ea typeface="微软雅黑" panose="020B0503020204020204" pitchFamily="34" charset="-122"/>
              </a:rPr>
              <a:t>练出写作实效</a:t>
            </a:r>
            <a:endParaRPr lang="zh-CN" altLang="zh-CN" sz="3200" b="1" dirty="0">
              <a:solidFill>
                <a:srgbClr val="03706D"/>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2350790" y="4903862"/>
            <a:ext cx="6285749"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0036559" y="-26590"/>
            <a:ext cx="1891295" cy="880109"/>
            <a:chOff x="11613" y="920823"/>
            <a:chExt cx="1443037" cy="733424"/>
          </a:xfrm>
        </p:grpSpPr>
        <p:pic>
          <p:nvPicPr>
            <p:cNvPr id="15" name="图片 1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16" name="TextBox 15">
              <a:hlinkClick r:id="rId5" action="ppaction://hlinksldjump"/>
            </p:cNvPr>
            <p:cNvSpPr txBox="1"/>
            <p:nvPr userDrawn="1"/>
          </p:nvSpPr>
          <p:spPr>
            <a:xfrm>
              <a:off x="26176" y="991413"/>
              <a:ext cx="1315049" cy="461665"/>
            </a:xfrm>
            <a:prstGeom prst="rect">
              <a:avLst/>
            </a:prstGeom>
            <a:noFill/>
          </p:spPr>
          <p:txBody>
            <a:bodyPr wrap="none" rtlCol="0">
              <a:spAutoFit/>
            </a:bodyPr>
            <a:lstStyle/>
            <a:p>
              <a:r>
                <a:rPr lang="zh-CN" altLang="en-US" sz="3000" dirty="0" smtClean="0">
                  <a:solidFill>
                    <a:schemeClr val="bg1"/>
                  </a:solidFill>
                  <a:latin typeface="黑体" panose="02010609060101010101" pitchFamily="2" charset="-122"/>
                  <a:ea typeface="黑体" panose="02010609060101010101" pitchFamily="2" charset="-122"/>
                </a:rPr>
                <a:t>栏目索引</a:t>
              </a:r>
              <a:endParaRPr lang="zh-CN" altLang="en-US" sz="30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90550" y="808260"/>
            <a:ext cx="11755638" cy="4662820"/>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审题指导</a:t>
            </a:r>
            <a:r>
              <a:rPr lang="zh-CN" altLang="zh-CN" sz="2800" kern="100" dirty="0">
                <a:latin typeface="Times New Roman" panose="02020603050405020304"/>
                <a:ea typeface="华文细黑" panose="02010600040101010101" charset="-122"/>
                <a:cs typeface="Times New Roman" panose="02020603050405020304"/>
              </a:rPr>
              <a:t>　何谓</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青春的弯路</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？主要是指年轻时走偏、走错、走曲折的路。那为什么青春非要走弯路呢？我们可以从以下几个角度论述：</a:t>
            </a:r>
            <a:r>
              <a:rPr lang="en-US" altLang="zh-CN" sz="2800" kern="100" dirty="0">
                <a:latin typeface="Times New Roman" panose="02020603050405020304"/>
                <a:ea typeface="华文细黑" panose="02010600040101010101" charset="-122"/>
                <a:cs typeface="Courier New" panose="02070309020205020404"/>
              </a:rPr>
              <a:t>(1)</a:t>
            </a:r>
            <a:r>
              <a:rPr lang="zh-CN" altLang="zh-CN" sz="2800" kern="100" dirty="0">
                <a:latin typeface="Times New Roman" panose="02020603050405020304"/>
                <a:ea typeface="华文细黑" panose="02010600040101010101" charset="-122"/>
                <a:cs typeface="Times New Roman" panose="02020603050405020304"/>
              </a:rPr>
              <a:t>年轻有为，怀揣梦想，为梦想去闯世界、看风景，即使走过许多弯路，但无怨无悔，因为年轻，所以输得起；</a:t>
            </a:r>
            <a:r>
              <a:rPr lang="en-US" altLang="zh-CN" sz="2800" kern="100" dirty="0">
                <a:latin typeface="Times New Roman" panose="02020603050405020304"/>
                <a:ea typeface="华文细黑" panose="02010600040101010101" charset="-122"/>
                <a:cs typeface="Courier New" panose="02070309020205020404"/>
              </a:rPr>
              <a:t>(2)</a:t>
            </a:r>
            <a:r>
              <a:rPr lang="zh-CN" altLang="zh-CN" sz="2800" kern="100" dirty="0">
                <a:latin typeface="Times New Roman" panose="02020603050405020304"/>
                <a:ea typeface="华文细黑" panose="02010600040101010101" charset="-122"/>
                <a:cs typeface="Times New Roman" panose="02020603050405020304"/>
              </a:rPr>
              <a:t>年少轻狂，不听别人劝告，非要走自己的路不可，虽然走不通，虽然磕得头破血流，但也是一份经历，一份收获；</a:t>
            </a:r>
            <a:r>
              <a:rPr lang="en-US" altLang="zh-CN" sz="2800" kern="100" dirty="0">
                <a:latin typeface="Times New Roman" panose="02020603050405020304"/>
                <a:ea typeface="华文细黑" panose="02010600040101010101" charset="-122"/>
                <a:cs typeface="Courier New" panose="02070309020205020404"/>
              </a:rPr>
              <a:t>(3)</a:t>
            </a:r>
            <a:r>
              <a:rPr lang="zh-CN" altLang="zh-CN" sz="2800" kern="100" dirty="0">
                <a:latin typeface="Times New Roman" panose="02020603050405020304"/>
                <a:ea typeface="华文细黑" panose="02010600040101010101" charset="-122"/>
                <a:cs typeface="Times New Roman" panose="02020603050405020304"/>
              </a:rPr>
              <a:t>年轻浅薄，迷失了方向，误入了歧途，但也认识了自我，汲取了教训；</a:t>
            </a:r>
            <a:r>
              <a:rPr lang="en-US" altLang="zh-CN" sz="2800" kern="100" dirty="0">
                <a:latin typeface="Times New Roman" panose="02020603050405020304"/>
                <a:ea typeface="华文细黑" panose="02010600040101010101" charset="-122"/>
                <a:cs typeface="Courier New" panose="02070309020205020404"/>
              </a:rPr>
              <a:t>(4)</a:t>
            </a:r>
            <a:r>
              <a:rPr lang="zh-CN" altLang="zh-CN" sz="2800" kern="100" dirty="0">
                <a:latin typeface="Times New Roman" panose="02020603050405020304"/>
                <a:ea typeface="华文细黑" panose="02010600040101010101" charset="-122"/>
                <a:cs typeface="Times New Roman" panose="02020603050405020304"/>
              </a:rPr>
              <a:t>年轻的我们需要磨炼，走过弯路，我们变得坚强和成熟。</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3" y="333450"/>
            <a:ext cx="11319699" cy="5909310"/>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2.</a:t>
            </a:r>
            <a:r>
              <a:rPr lang="zh-CN" altLang="zh-CN" sz="2800" kern="100" dirty="0">
                <a:latin typeface="Times New Roman" panose="02020603050405020304"/>
                <a:ea typeface="华文细黑" panose="02010600040101010101" charset="-122"/>
                <a:cs typeface="Times New Roman" panose="02020603050405020304"/>
              </a:rPr>
              <a:t>阅读下面的材料，根据你对文题的理解，运用修辞法拟出三个标题。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长颈鹿</a:t>
            </a:r>
            <a:r>
              <a:rPr lang="zh-CN" altLang="zh-CN" sz="2800" kern="100" dirty="0">
                <a:latin typeface="Times New Roman" panose="02020603050405020304"/>
                <a:ea typeface="华文细黑" panose="02010600040101010101" charset="-122"/>
                <a:cs typeface="Times New Roman" panose="02020603050405020304"/>
              </a:rPr>
              <a:t>母亲生下小长颈鹿后，会做一件看似不合常理的事</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抬起长长的脚，踢向它的孩子，让小长颈鹿翻一个跟斗，四肢摊开。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如果</a:t>
            </a:r>
            <a:r>
              <a:rPr lang="zh-CN" altLang="zh-CN" sz="2800" kern="100" dirty="0">
                <a:latin typeface="Times New Roman" panose="02020603050405020304"/>
                <a:ea typeface="华文细黑" panose="02010600040101010101" charset="-122"/>
                <a:cs typeface="Times New Roman" panose="02020603050405020304"/>
              </a:rPr>
              <a:t>小长颈鹿不能站起身，这个粗暴的动作就被长颈鹿母亲不断地重复。小长颈鹿为了站起来，会拼命努力。疲倦时，小长颈鹿有时会停止努力。母亲看到后，就会再次踢向它，迫使它继续努力。最后，小长颈鹿终于颤抖着站起身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这时</a:t>
            </a:r>
            <a:r>
              <a:rPr lang="zh-CN" altLang="zh-CN" sz="2800" kern="100" dirty="0">
                <a:latin typeface="Times New Roman" panose="02020603050405020304"/>
                <a:ea typeface="华文细黑" panose="02010600040101010101" charset="-122"/>
                <a:cs typeface="Times New Roman" panose="02020603050405020304"/>
              </a:rPr>
              <a:t>，长颈鹿母亲会做出更不合常理的举动</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再次把小长颈鹿踢倒</a:t>
            </a:r>
            <a:r>
              <a:rPr lang="zh-CN" altLang="zh-CN" sz="2800" kern="100" dirty="0" smtClean="0">
                <a:latin typeface="Times New Roman" panose="02020603050405020304"/>
                <a:ea typeface="华文细黑" panose="02010600040101010101" charset="-122"/>
                <a:cs typeface="Times New Roman" panose="02020603050405020304"/>
              </a:rPr>
              <a:t>。</a:t>
            </a:r>
            <a:r>
              <a:rPr lang="en-US" altLang="zh-CN" sz="2800" kern="100" dirty="0" smtClean="0">
                <a:latin typeface="Times New Roman" panose="02020603050405020304"/>
                <a:ea typeface="华文细黑" panose="02010600040101010101" charset="-122"/>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rgbClr val="8FB5E5"/>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charset="-122"/>
              <a:cs typeface="Times New Roman" panose="02020603050405020304" pitchFamily="18" charset="0"/>
            </a:endParaRPr>
          </a:p>
        </p:txBody>
      </p:sp>
      <p:sp>
        <p:nvSpPr>
          <p:cNvPr id="5" name="圆角矩形 4">
            <a:hlinkClick r:id="rId1" action="ppaction://hlinksldjump"/>
          </p:cNvPr>
          <p:cNvSpPr/>
          <p:nvPr/>
        </p:nvSpPr>
        <p:spPr>
          <a:xfrm>
            <a:off x="11435976" y="6649571"/>
            <a:ext cx="752732" cy="215702"/>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2" charset="-122"/>
                <a:ea typeface="黑体" panose="02010609060101010101" pitchFamily="2" charset="-122"/>
                <a:sym typeface="微软雅黑" panose="020B0503020204020204" pitchFamily="34" charset="-122"/>
              </a:rPr>
              <a:t>答案</a:t>
            </a:r>
            <a:endParaRPr lang="zh-CN" altLang="en-US" sz="1400" dirty="0">
              <a:solidFill>
                <a:srgbClr val="C00000"/>
              </a:solidFill>
              <a:latin typeface="黑体" panose="02010609060101010101" pitchFamily="2" charset="-122"/>
              <a:ea typeface="黑体" panose="02010609060101010101" pitchFamily="2"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301923" y="534373"/>
            <a:ext cx="11409907" cy="2031325"/>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宋体" panose="02010600030101010101" pitchFamily="2" charset="-122"/>
                <a:ea typeface="黑体" panose="02010609060101010101" pitchFamily="2" charset="-122"/>
                <a:cs typeface="Times New Roman" panose="02020603050405020304"/>
              </a:rPr>
              <a:t>答案</a:t>
            </a:r>
            <a:r>
              <a:rPr lang="zh-CN" altLang="zh-CN" sz="2800" kern="100" dirty="0">
                <a:latin typeface="Times New Roman" panose="02020603050405020304"/>
                <a:ea typeface="华文细黑" panose="02010600040101010101" charset="-122"/>
                <a:cs typeface="Times New Roman" panose="02020603050405020304"/>
              </a:rPr>
              <a:t>　</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示例</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en-US" altLang="zh-CN" sz="2800" kern="100" dirty="0">
                <a:solidFill>
                  <a:srgbClr val="C00000"/>
                </a:solidFill>
                <a:latin typeface="宋体" panose="02010600030101010101" pitchFamily="2" charset="-122"/>
                <a:ea typeface="华文细黑" panose="02010600040101010101" charset="-122"/>
                <a:cs typeface="Times New Roman" panose="02020603050405020304"/>
              </a:rPr>
              <a:t>①</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扬起自立的风帆，吹响自强的号角</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对偶</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smtClean="0">
                <a:solidFill>
                  <a:srgbClr val="C00000"/>
                </a:solidFill>
                <a:latin typeface="Times New Roman" panose="02020603050405020304"/>
                <a:ea typeface="华文细黑" panose="02010600040101010101" charset="-122"/>
                <a:cs typeface="Times New Roman" panose="02020603050405020304"/>
              </a:rPr>
              <a:t>；</a:t>
            </a:r>
            <a:endParaRPr lang="en-US" altLang="zh-CN" sz="2800" kern="100" dirty="0" smtClean="0">
              <a:solidFill>
                <a:srgbClr val="C00000"/>
              </a:solidFill>
              <a:latin typeface="Times New Roman" panose="02020603050405020304"/>
              <a:ea typeface="华文细黑" panose="02010600040101010101" charset="-122"/>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panose="02010600040101010101" charset="-122"/>
                <a:cs typeface="Times New Roman" panose="02020603050405020304"/>
              </a:rPr>
              <a:t>②</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痛之深，爱之切</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对比</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smtClean="0">
                <a:solidFill>
                  <a:srgbClr val="C00000"/>
                </a:solidFill>
                <a:latin typeface="Times New Roman" panose="02020603050405020304"/>
                <a:ea typeface="华文细黑" panose="02010600040101010101" charset="-122"/>
                <a:cs typeface="Times New Roman" panose="02020603050405020304"/>
              </a:rPr>
              <a:t>；</a:t>
            </a:r>
            <a:endParaRPr lang="en-US" altLang="zh-CN" sz="2800" kern="100" dirty="0" smtClean="0">
              <a:solidFill>
                <a:srgbClr val="C00000"/>
              </a:solidFill>
              <a:latin typeface="Times New Roman" panose="02020603050405020304"/>
              <a:ea typeface="华文细黑" panose="02010600040101010101" charset="-122"/>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panose="02010600040101010101" charset="-122"/>
                <a:cs typeface="Times New Roman" panose="02020603050405020304"/>
              </a:rPr>
              <a:t>③</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让自立在严格的天空中飞翔</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拟人</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a:t>
            </a:r>
            <a:endParaRPr lang="zh-CN" altLang="zh-CN" sz="1050"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linds(horizontal)">
                                      <p:cBhvr>
                                        <p:cTn id="11" dur="750"/>
                                        <p:tgtEl>
                                          <p:spTgt spid="5">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75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05723" y="695932"/>
            <a:ext cx="11590545" cy="4534062"/>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3.</a:t>
            </a:r>
            <a:r>
              <a:rPr lang="zh-CN" altLang="zh-CN" sz="2800" kern="100" dirty="0">
                <a:latin typeface="Times New Roman" panose="02020603050405020304"/>
                <a:ea typeface="华文细黑" panose="02010600040101010101" charset="-122"/>
                <a:cs typeface="Times New Roman" panose="02020603050405020304"/>
              </a:rPr>
              <a:t>阅读下面的材料，根据你对文题的理解，运用引用法拟出三个标题。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常</a:t>
            </a:r>
            <a:r>
              <a:rPr lang="zh-CN" altLang="zh-CN" sz="2800" kern="100" dirty="0">
                <a:latin typeface="Times New Roman" panose="02020603050405020304"/>
                <a:ea typeface="华文细黑" panose="02010600040101010101" charset="-122"/>
                <a:cs typeface="Times New Roman" panose="02020603050405020304"/>
              </a:rPr>
              <a:t>怀感激之心，这是生活的艺术，更是一种境界。当你饥饿难耐时，放学回家，一进门发现妈妈已经为你准备好一桌可口的饭菜；当你为一个学习问题抓耳挠腮，百思不得其解时，老师精妙的启发点拨，让你豁然开朗；当你跑得气喘吁吁追上一辆公共汽车时，司机把已经关上的车门重新为你打开</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在现实生活中，许多人给予你的也许是微不足道的帮助，但对你来说却很重要，这些司空见惯的小事，你在意过吗，动心过吗</a:t>
            </a:r>
            <a:r>
              <a:rPr lang="zh-CN" altLang="zh-CN" sz="2800" kern="100" dirty="0" smtClean="0">
                <a:latin typeface="Times New Roman" panose="02020603050405020304"/>
                <a:ea typeface="华文细黑" panose="02010600040101010101" charset="-122"/>
                <a:cs typeface="Times New Roman" panose="02020603050405020304"/>
              </a:rPr>
              <a:t>？</a:t>
            </a:r>
            <a:r>
              <a:rPr lang="en-US" altLang="zh-CN" sz="2800" kern="100" dirty="0" smtClean="0">
                <a:latin typeface="Times New Roman" panose="02020603050405020304"/>
                <a:ea typeface="华文细黑" panose="02010600040101010101" charset="-122"/>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0" y="6663993"/>
            <a:ext cx="12194933" cy="194007"/>
          </a:xfrm>
          <a:prstGeom prst="rect">
            <a:avLst/>
          </a:prstGeom>
          <a:solidFill>
            <a:srgbClr val="8FB5E5"/>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b="1" kern="100" dirty="0">
              <a:solidFill>
                <a:srgbClr val="0000CC"/>
              </a:solidFill>
              <a:latin typeface="Times New Roman" panose="02020603050405020304" pitchFamily="18" charset="0"/>
              <a:ea typeface="华文细黑" panose="02010600040101010101" charset="-122"/>
              <a:cs typeface="Times New Roman" panose="02020603050405020304" pitchFamily="18" charset="0"/>
            </a:endParaRPr>
          </a:p>
        </p:txBody>
      </p:sp>
      <p:sp>
        <p:nvSpPr>
          <p:cNvPr id="4" name="圆角矩形 3">
            <a:hlinkClick r:id="rId1" action="ppaction://hlinksldjump"/>
          </p:cNvPr>
          <p:cNvSpPr/>
          <p:nvPr/>
        </p:nvSpPr>
        <p:spPr>
          <a:xfrm>
            <a:off x="11435976" y="6649571"/>
            <a:ext cx="752732" cy="215702"/>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b="1" dirty="0" smtClean="0">
                <a:solidFill>
                  <a:srgbClr val="C00000"/>
                </a:solidFill>
                <a:latin typeface="黑体" panose="02010609060101010101" pitchFamily="2" charset="-122"/>
                <a:ea typeface="黑体" panose="02010609060101010101" pitchFamily="2" charset="-122"/>
                <a:sym typeface="微软雅黑" panose="020B0503020204020204" pitchFamily="34" charset="-122"/>
              </a:rPr>
              <a:t>答案</a:t>
            </a:r>
            <a:endParaRPr lang="zh-CN" altLang="en-US" sz="1400" b="1" dirty="0">
              <a:solidFill>
                <a:srgbClr val="C00000"/>
              </a:solidFill>
              <a:latin typeface="黑体" panose="02010609060101010101" pitchFamily="2" charset="-122"/>
              <a:ea typeface="黑体" panose="02010609060101010101" pitchFamily="2"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45939" y="465847"/>
            <a:ext cx="11409907" cy="3323987"/>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宋体" panose="02010600030101010101" pitchFamily="2" charset="-122"/>
                <a:ea typeface="黑体" panose="02010609060101010101" pitchFamily="2" charset="-122"/>
                <a:cs typeface="Times New Roman" panose="02020603050405020304"/>
              </a:rPr>
              <a:t>答案</a:t>
            </a:r>
            <a:r>
              <a:rPr lang="zh-CN" altLang="zh-CN" sz="2800" b="1" kern="100" dirty="0">
                <a:solidFill>
                  <a:srgbClr val="C00000"/>
                </a:solidFill>
                <a:latin typeface="宋体" panose="02010600030101010101" pitchFamily="2" charset="-122"/>
                <a:ea typeface="黑体" panose="02010609060101010101" pitchFamily="2" charset="-122"/>
                <a:cs typeface="Times New Roman" panose="02020603050405020304"/>
              </a:rPr>
              <a:t>　</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示例</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en-US" altLang="zh-CN" sz="2800" kern="100" dirty="0">
                <a:solidFill>
                  <a:srgbClr val="C00000"/>
                </a:solidFill>
                <a:latin typeface="宋体" panose="02010600030101010101" pitchFamily="2" charset="-122"/>
                <a:ea typeface="华文细黑" panose="02010600040101010101" charset="-122"/>
                <a:cs typeface="Times New Roman" panose="02020603050405020304"/>
              </a:rPr>
              <a:t>①</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白发亲娘</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歌曲名</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smtClean="0">
                <a:solidFill>
                  <a:srgbClr val="C00000"/>
                </a:solidFill>
                <a:latin typeface="Times New Roman" panose="02020603050405020304"/>
                <a:ea typeface="华文细黑" panose="02010600040101010101" charset="-122"/>
                <a:cs typeface="Times New Roman" panose="02020603050405020304"/>
              </a:rPr>
              <a:t>；</a:t>
            </a:r>
            <a:endParaRPr lang="en-US" altLang="zh-CN" sz="2800" kern="100" dirty="0" smtClean="0">
              <a:solidFill>
                <a:srgbClr val="C00000"/>
              </a:solidFill>
              <a:latin typeface="Times New Roman" panose="02020603050405020304"/>
              <a:ea typeface="华文细黑" panose="02010600040101010101" charset="-122"/>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panose="02010600040101010101" charset="-122"/>
                <a:cs typeface="Times New Roman" panose="02020603050405020304"/>
              </a:rPr>
              <a:t>②</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月亮代表我的心</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歌曲名</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smtClean="0">
                <a:solidFill>
                  <a:srgbClr val="C00000"/>
                </a:solidFill>
                <a:latin typeface="Times New Roman" panose="02020603050405020304"/>
                <a:ea typeface="华文细黑" panose="02010600040101010101" charset="-122"/>
                <a:cs typeface="Times New Roman" panose="02020603050405020304"/>
              </a:rPr>
              <a:t>；</a:t>
            </a:r>
            <a:endParaRPr lang="en-US" altLang="zh-CN" sz="2800" kern="100" dirty="0" smtClean="0">
              <a:solidFill>
                <a:srgbClr val="C00000"/>
              </a:solidFill>
              <a:latin typeface="Times New Roman" panose="02020603050405020304"/>
              <a:ea typeface="华文细黑" panose="02010600040101010101" charset="-122"/>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panose="02010600040101010101" charset="-122"/>
                <a:cs typeface="Times New Roman" panose="02020603050405020304"/>
              </a:rPr>
              <a:t>③</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生命诚可贵，感激价更高</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化用名句</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smtClean="0">
                <a:solidFill>
                  <a:srgbClr val="C00000"/>
                </a:solidFill>
                <a:latin typeface="Times New Roman" panose="02020603050405020304"/>
                <a:ea typeface="华文细黑" panose="02010600040101010101" charset="-122"/>
                <a:cs typeface="Times New Roman" panose="02020603050405020304"/>
              </a:rPr>
              <a:t>；</a:t>
            </a:r>
            <a:endParaRPr lang="en-US" altLang="zh-CN" sz="2800" kern="100" dirty="0" smtClean="0">
              <a:solidFill>
                <a:srgbClr val="C00000"/>
              </a:solidFill>
              <a:latin typeface="Times New Roman" panose="02020603050405020304"/>
              <a:ea typeface="华文细黑" panose="02010600040101010101" charset="-122"/>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panose="02010600040101010101" charset="-122"/>
                <a:cs typeface="Times New Roman" panose="02020603050405020304"/>
              </a:rPr>
              <a:t>④</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满纸平凡事，一把感激泪</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化用名句</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smtClean="0">
                <a:solidFill>
                  <a:srgbClr val="C00000"/>
                </a:solidFill>
                <a:latin typeface="Times New Roman" panose="02020603050405020304"/>
                <a:ea typeface="华文细黑" panose="02010600040101010101" charset="-122"/>
                <a:cs typeface="Times New Roman" panose="02020603050405020304"/>
              </a:rPr>
              <a:t>；</a:t>
            </a:r>
            <a:endParaRPr lang="en-US" altLang="zh-CN" sz="2800" kern="100" dirty="0" smtClean="0">
              <a:solidFill>
                <a:srgbClr val="C00000"/>
              </a:solidFill>
              <a:latin typeface="Times New Roman" panose="02020603050405020304"/>
              <a:ea typeface="华文细黑" panose="02010600040101010101" charset="-122"/>
              <a:cs typeface="Times New Roman" panose="02020603050405020304"/>
            </a:endParaRPr>
          </a:p>
          <a:p>
            <a:pPr algn="just">
              <a:lnSpc>
                <a:spcPct val="150000"/>
              </a:lnSpc>
              <a:spcAft>
                <a:spcPts val="0"/>
              </a:spcAft>
            </a:pPr>
            <a:r>
              <a:rPr lang="en-US" altLang="zh-CN" sz="2800" kern="100" dirty="0" smtClean="0">
                <a:solidFill>
                  <a:srgbClr val="C00000"/>
                </a:solidFill>
                <a:latin typeface="宋体" panose="02010600030101010101" pitchFamily="2" charset="-122"/>
                <a:ea typeface="华文细黑" panose="02010600040101010101" charset="-122"/>
                <a:cs typeface="Times New Roman" panose="02020603050405020304"/>
              </a:rPr>
              <a:t>⑤</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咬住感激不放松，无限风光任西东</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a:solidFill>
                  <a:srgbClr val="C00000"/>
                </a:solidFill>
                <a:latin typeface="Times New Roman" panose="02020603050405020304"/>
                <a:ea typeface="华文细黑" panose="02010600040101010101" charset="-122"/>
                <a:cs typeface="Times New Roman" panose="02020603050405020304"/>
              </a:rPr>
              <a:t>化用名句</a:t>
            </a:r>
            <a:r>
              <a:rPr lang="en-US" altLang="zh-CN" sz="2800" kern="100" dirty="0">
                <a:solidFill>
                  <a:srgbClr val="C00000"/>
                </a:solidFill>
                <a:latin typeface="Times New Roman" panose="02020603050405020304"/>
                <a:ea typeface="华文细黑" panose="02010600040101010101" charset="-122"/>
                <a:cs typeface="Courier New" panose="02070309020205020404"/>
              </a:rPr>
              <a:t>)</a:t>
            </a:r>
            <a:r>
              <a:rPr lang="zh-CN" altLang="zh-CN" sz="2800" kern="100" dirty="0" smtClean="0">
                <a:solidFill>
                  <a:srgbClr val="C00000"/>
                </a:solidFill>
                <a:latin typeface="Times New Roman" panose="02020603050405020304"/>
                <a:ea typeface="华文细黑" panose="02010600040101010101" charset="-122"/>
                <a:cs typeface="Times New Roman" panose="02020603050405020304"/>
              </a:rPr>
              <a:t>。</a:t>
            </a:r>
            <a:r>
              <a:rPr lang="en-US" altLang="zh-CN" sz="2800" kern="100" dirty="0" smtClean="0">
                <a:solidFill>
                  <a:srgbClr val="C00000"/>
                </a:solidFill>
                <a:latin typeface="Times New Roman" panose="02020603050405020304"/>
                <a:ea typeface="华文细黑" panose="02010600040101010101" charset="-122"/>
                <a:cs typeface="Times New Roman" panose="02020603050405020304"/>
              </a:rPr>
              <a:t> </a:t>
            </a:r>
            <a:endParaRPr lang="zh-CN" altLang="zh-CN" sz="1050"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409" y="913697"/>
            <a:ext cx="11524006" cy="4534062"/>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4.</a:t>
            </a:r>
            <a:r>
              <a:rPr lang="zh-CN" altLang="zh-CN" sz="2800" kern="100" dirty="0">
                <a:latin typeface="Times New Roman" panose="02020603050405020304"/>
                <a:ea typeface="华文细黑" panose="02010600040101010101" charset="-122"/>
                <a:cs typeface="Times New Roman" panose="02020603050405020304"/>
              </a:rPr>
              <a:t>阅读下面的材料，根据要求写一篇不少于</a:t>
            </a:r>
            <a:r>
              <a:rPr lang="en-US" altLang="zh-CN" sz="2800" kern="100" dirty="0">
                <a:latin typeface="Times New Roman" panose="02020603050405020304"/>
                <a:ea typeface="华文细黑" panose="02010600040101010101" charset="-122"/>
                <a:cs typeface="Courier New" panose="02070309020205020404"/>
              </a:rPr>
              <a:t>800</a:t>
            </a:r>
            <a:r>
              <a:rPr lang="zh-CN" altLang="zh-CN" sz="2800" kern="100" dirty="0">
                <a:latin typeface="Times New Roman" panose="02020603050405020304"/>
                <a:ea typeface="华文细黑" panose="02010600040101010101" charset="-122"/>
                <a:cs typeface="Times New Roman" panose="02020603050405020304"/>
              </a:rPr>
              <a:t>字的文章。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一</a:t>
            </a:r>
            <a:r>
              <a:rPr lang="zh-CN" altLang="zh-CN" sz="2800" kern="100" dirty="0">
                <a:latin typeface="Times New Roman" panose="02020603050405020304"/>
                <a:ea typeface="华文细黑" panose="02010600040101010101" charset="-122"/>
                <a:cs typeface="Times New Roman" panose="02020603050405020304"/>
              </a:rPr>
              <a:t>片荒无人烟的大漠中有一棵枯死的老树，老树的枝头有一个简陋的鸟巢，鸟巢里有一只鸟儿终日忍饥挨饿，艰难度日。一日，大漠刮起了沙暴，那棵枯树被连根拔起卷走了。那只可怜的鸟儿为了寻找新的藏身之处，不得不长途飞行，终于，鸟儿发现了一片绿洲，绿洲上小河潺潺，绿树成荫，甜美的果实缀满枝头。</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panose="02010600040101010101" charset="-122"/>
                <a:cs typeface="Times New Roman" panose="02020603050405020304"/>
              </a:rPr>
              <a:t>        </a:t>
            </a:r>
            <a:r>
              <a:rPr lang="zh-CN" altLang="zh-CN" sz="2800" kern="100" dirty="0" smtClean="0">
                <a:latin typeface="Times New Roman" panose="02020603050405020304"/>
                <a:ea typeface="华文细黑" panose="02010600040101010101" charset="-122"/>
                <a:cs typeface="Times New Roman" panose="02020603050405020304"/>
              </a:rPr>
              <a:t>要求</a:t>
            </a:r>
            <a:r>
              <a:rPr lang="zh-CN" altLang="zh-CN" sz="2800" kern="100" dirty="0">
                <a:latin typeface="Times New Roman" panose="02020603050405020304"/>
                <a:ea typeface="华文细黑" panose="02010600040101010101" charset="-122"/>
                <a:cs typeface="Times New Roman" panose="02020603050405020304"/>
              </a:rPr>
              <a:t>：文体自定，标题自拟，立意明确，不要套作，不得抄袭</a:t>
            </a:r>
            <a:r>
              <a:rPr lang="zh-CN" altLang="zh-CN" sz="2800" kern="100" dirty="0" smtClean="0">
                <a:latin typeface="Times New Roman" panose="02020603050405020304"/>
                <a:ea typeface="华文细黑" panose="02010600040101010101" charset="-122"/>
                <a:cs typeface="Times New Roman" panose="02020603050405020304"/>
              </a:rPr>
              <a:t>。</a:t>
            </a:r>
            <a:r>
              <a:rPr lang="en-US" altLang="zh-CN" sz="2800" kern="100" dirty="0" smtClean="0">
                <a:latin typeface="Times New Roman" panose="02020603050405020304"/>
                <a:ea typeface="华文细黑" panose="02010600040101010101" charset="-122"/>
                <a:cs typeface="Times New Roman" panose="02020603050405020304"/>
              </a:rPr>
              <a:t> </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9277510" y="-26590"/>
            <a:ext cx="2912903" cy="768263"/>
          </a:xfrm>
          <a:prstGeom prst="rect">
            <a:avLst/>
          </a:prstGeom>
          <a:solidFill>
            <a:srgbClr val="FF6400"/>
          </a:solidFill>
          <a:ln>
            <a:solidFill>
              <a:schemeClr val="bg1"/>
            </a:solidFill>
          </a:ln>
        </p:spPr>
        <p:style>
          <a:lnRef idx="1">
            <a:schemeClr val="accent3"/>
          </a:lnRef>
          <a:fillRef idx="3">
            <a:schemeClr val="accent3"/>
          </a:fillRef>
          <a:effectRef idx="2">
            <a:schemeClr val="accent3"/>
          </a:effectRef>
          <a:fontRef idx="minor">
            <a:schemeClr val="lt1"/>
          </a:fontRef>
        </p:style>
        <p:txBody>
          <a:bodyPr lIns="121917" tIns="60958" rIns="121917" bIns="60958" rtlCol="0" anchor="ctr"/>
          <a:lstStyle/>
          <a:p>
            <a:pPr>
              <a:lnSpc>
                <a:spcPct val="130000"/>
              </a:lnSpc>
            </a:pPr>
            <a:r>
              <a:rPr lang="zh-CN" altLang="en-US" sz="3200" b="1" kern="100" smtClean="0">
                <a:latin typeface="微软雅黑" panose="020B0503020204020204" pitchFamily="34" charset="-122"/>
                <a:ea typeface="微软雅黑" panose="020B0503020204020204" pitchFamily="34" charset="-122"/>
                <a:cs typeface="Courier New" panose="02070309020205020404"/>
              </a:rPr>
              <a:t>二、整篇训练</a:t>
            </a:r>
            <a:endParaRPr lang="zh-CN" altLang="zh-CN" sz="3200" b="1" kern="100" dirty="0">
              <a:latin typeface="微软雅黑" panose="020B0503020204020204" pitchFamily="34" charset="-122"/>
              <a:ea typeface="微软雅黑" panose="020B0503020204020204" pitchFamily="34" charset="-122"/>
              <a:cs typeface="Courier New" panose="02070309020205020404"/>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550" y="45418"/>
            <a:ext cx="11524006" cy="6473054"/>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写作提示</a:t>
            </a:r>
            <a:r>
              <a:rPr lang="zh-CN" altLang="zh-CN" sz="2800" kern="100" dirty="0">
                <a:latin typeface="Times New Roman" panose="02020603050405020304"/>
                <a:ea typeface="华文细黑" panose="02010600040101010101" charset="-122"/>
                <a:cs typeface="Times New Roman" panose="02020603050405020304"/>
              </a:rPr>
              <a:t>　可从以下几方面立意：</a:t>
            </a:r>
            <a:r>
              <a:rPr lang="en-US" altLang="zh-CN" sz="2800" kern="100" dirty="0">
                <a:latin typeface="宋体" panose="02010600030101010101" pitchFamily="2" charset="-122"/>
                <a:ea typeface="华文细黑" panose="02010600040101010101" charset="-122"/>
                <a:cs typeface="Times New Roman" panose="02020603050405020304"/>
              </a:rPr>
              <a:t>①</a:t>
            </a:r>
            <a:r>
              <a:rPr lang="zh-CN" altLang="zh-CN" sz="2800" kern="100" dirty="0">
                <a:latin typeface="Times New Roman" panose="02020603050405020304"/>
                <a:ea typeface="华文细黑" panose="02010600040101010101" charset="-122"/>
                <a:cs typeface="Times New Roman" panose="02020603050405020304"/>
              </a:rPr>
              <a:t>除旧布新，推陈出新。要丢弃禁锢自己的老思想，打破固有的生活模式，冲破原有的生活圈子，走出一条属于自己的新的生活道路，开创一片新天地。</a:t>
            </a:r>
            <a:r>
              <a:rPr lang="en-US" altLang="zh-CN" sz="2800" kern="100" dirty="0">
                <a:latin typeface="宋体" panose="02010600030101010101" pitchFamily="2" charset="-122"/>
                <a:ea typeface="华文细黑" panose="02010600040101010101" charset="-122"/>
                <a:cs typeface="Times New Roman" panose="02020603050405020304"/>
              </a:rPr>
              <a:t>②</a:t>
            </a:r>
            <a:r>
              <a:rPr lang="zh-CN" altLang="zh-CN" sz="2800" kern="100" dirty="0">
                <a:latin typeface="Times New Roman" panose="02020603050405020304"/>
                <a:ea typeface="华文细黑" panose="02010600040101010101" charset="-122"/>
                <a:cs typeface="Times New Roman" panose="02020603050405020304"/>
              </a:rPr>
              <a:t>要不懈追求，不能安于现状。当鸟儿安于现状的时候，只能艰难度日；当它被迫寻求安身之地时，却发现了绿洲，找到了更适合生活的地方。</a:t>
            </a:r>
            <a:r>
              <a:rPr lang="en-US" altLang="zh-CN" sz="2800" kern="100" dirty="0">
                <a:latin typeface="宋体" panose="02010600030101010101" pitchFamily="2" charset="-122"/>
                <a:ea typeface="华文细黑" panose="02010600040101010101" charset="-122"/>
                <a:cs typeface="Times New Roman" panose="02020603050405020304"/>
              </a:rPr>
              <a:t>③</a:t>
            </a:r>
            <a:r>
              <a:rPr lang="zh-CN" altLang="zh-CN" sz="2800" kern="100" dirty="0">
                <a:latin typeface="Times New Roman" panose="02020603050405020304"/>
                <a:ea typeface="华文细黑" panose="02010600040101010101" charset="-122"/>
                <a:cs typeface="Times New Roman" panose="02020603050405020304"/>
              </a:rPr>
              <a:t>苦难是人生最好的学校，逆境和挫折是磨砺人的最好利器。当鸟儿赖以生存的老树被连根拔起以致走投无路的时候，它反而有机会去开辟另一片天地。</a:t>
            </a:r>
            <a:r>
              <a:rPr lang="en-US" altLang="zh-CN" sz="2800" kern="100" dirty="0">
                <a:latin typeface="宋体" panose="02010600030101010101" pitchFamily="2" charset="-122"/>
                <a:ea typeface="华文细黑" panose="02010600040101010101" charset="-122"/>
                <a:cs typeface="Times New Roman" panose="02020603050405020304"/>
              </a:rPr>
              <a:t>④</a:t>
            </a:r>
            <a:r>
              <a:rPr lang="zh-CN" altLang="zh-CN" sz="2800" kern="100" dirty="0">
                <a:latin typeface="Times New Roman" panose="02020603050405020304"/>
                <a:ea typeface="华文细黑" panose="02010600040101010101" charset="-122"/>
                <a:cs typeface="Times New Roman" panose="02020603050405020304"/>
              </a:rPr>
              <a:t>生活最终要靠自己过，不要依赖别人，人要靠自己奋斗。鸟儿依赖老树，其结果是当老树被连根拔起时它失去了安身之所；而当它历尽艰辛长途飞行后，却发现了一片绿洲。所以，只有发挥自己的主观能动性，才能无往不胜。</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rgbClr val="8FB5E5"/>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charset="-122"/>
              <a:cs typeface="Times New Roman" panose="02020603050405020304" pitchFamily="18" charset="0"/>
            </a:endParaRPr>
          </a:p>
        </p:txBody>
      </p:sp>
      <p:sp>
        <p:nvSpPr>
          <p:cNvPr id="5" name="圆角矩形 4">
            <a:hlinkClick r:id="rId1" action="ppaction://hlinksldjump"/>
          </p:cNvPr>
          <p:cNvSpPr/>
          <p:nvPr/>
        </p:nvSpPr>
        <p:spPr>
          <a:xfrm>
            <a:off x="11435976" y="6649571"/>
            <a:ext cx="752732" cy="215702"/>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0000FF"/>
                </a:solidFill>
                <a:latin typeface="黑体" panose="02010609060101010101" pitchFamily="2" charset="-122"/>
                <a:ea typeface="黑体" panose="02010609060101010101" pitchFamily="2" charset="-122"/>
                <a:sym typeface="微软雅黑" panose="020B0503020204020204" pitchFamily="34" charset="-122"/>
              </a:rPr>
              <a:t>返回</a:t>
            </a:r>
            <a:endParaRPr lang="zh-CN" altLang="en-US" sz="1400" dirty="0">
              <a:solidFill>
                <a:srgbClr val="0000FF"/>
              </a:solidFill>
              <a:latin typeface="黑体" panose="02010609060101010101" pitchFamily="2" charset="-122"/>
              <a:ea typeface="黑体" panose="02010609060101010101" pitchFamily="2"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43" y="2290102"/>
            <a:ext cx="12190413" cy="2003627"/>
          </a:xfrm>
          <a:prstGeom prst="rect">
            <a:avLst/>
          </a:prstGeom>
          <a:solidFill>
            <a:srgbClr val="00B0F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1" name="矩形 10"/>
          <p:cNvSpPr/>
          <p:nvPr/>
        </p:nvSpPr>
        <p:spPr>
          <a:xfrm>
            <a:off x="3957850" y="2205658"/>
            <a:ext cx="3935925" cy="1410370"/>
          </a:xfrm>
          <a:prstGeom prst="rect">
            <a:avLst/>
          </a:prstGeom>
        </p:spPr>
        <p:txBody>
          <a:bodyPr wrap="square" lIns="91424" tIns="45712" rIns="91424" bIns="45712">
            <a:spAutoFit/>
          </a:bodyPr>
          <a:lstStyle/>
          <a:p>
            <a:pPr>
              <a:lnSpc>
                <a:spcPct val="130000"/>
              </a:lnSpc>
              <a:defRPr/>
            </a:pPr>
            <a:r>
              <a:rPr lang="zh-CN" altLang="en-US" sz="7300" b="1" dirty="0" smtClean="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本课结束</a:t>
            </a:r>
            <a:endParaRPr lang="zh-CN" altLang="en-US" sz="7300" b="1" dirty="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2" name="标题 1"/>
          <p:cNvSpPr txBox="1"/>
          <p:nvPr/>
        </p:nvSpPr>
        <p:spPr>
          <a:xfrm>
            <a:off x="2793174" y="3364898"/>
            <a:ext cx="5471896" cy="1215276"/>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lumMod val="50000"/>
                  </a:schemeClr>
                </a:solidFill>
                <a:latin typeface="微软雅黑" panose="020B0503020204020204" pitchFamily="34" charset="-122"/>
                <a:ea typeface="微软雅黑" panose="020B0503020204020204" pitchFamily="34" charset="-122"/>
              </a:rPr>
              <a:t>更多精彩内容请登录：</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标题 1">
            <a:hlinkClick r:id="rId1"/>
          </p:cNvPr>
          <p:cNvSpPr txBox="1"/>
          <p:nvPr/>
        </p:nvSpPr>
        <p:spPr>
          <a:xfrm>
            <a:off x="5896101" y="3357786"/>
            <a:ext cx="3968431" cy="1215276"/>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700" b="1" dirty="0">
                <a:solidFill>
                  <a:schemeClr val="bg1">
                    <a:lumMod val="50000"/>
                  </a:schemeClr>
                </a:solidFill>
                <a:latin typeface="微软雅黑" panose="020B0503020204020204" pitchFamily="34" charset="-122"/>
                <a:ea typeface="微软雅黑" panose="020B0503020204020204" pitchFamily="34" charset="-122"/>
              </a:rPr>
              <a:t>www.91taoke.com</a:t>
            </a:r>
            <a:endParaRPr lang="zh-CN" altLang="en-US" sz="2700" b="1"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435">
                                          <p:stCondLst>
                                            <p:cond delay="0"/>
                                          </p:stCondLst>
                                        </p:cTn>
                                        <p:tgtEl>
                                          <p:spTgt spid="12"/>
                                        </p:tgtEl>
                                      </p:cBhvr>
                                    </p:animEffect>
                                    <p:anim calcmode="lin" valueType="num">
                                      <p:cBhvr>
                                        <p:cTn id="8" dur="1367"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2"/>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2"/>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2"/>
                                        </p:tgtEl>
                                        <p:attrNameLst>
                                          <p:attrName>ppt_y</p:attrName>
                                        </p:attrNameLst>
                                      </p:cBhvr>
                                      <p:tavLst>
                                        <p:tav tm="0" fmla="#ppt_y-sin(pi*$)/81">
                                          <p:val>
                                            <p:fltVal val="0"/>
                                          </p:val>
                                        </p:tav>
                                        <p:tav tm="100000">
                                          <p:val>
                                            <p:fltVal val="1"/>
                                          </p:val>
                                        </p:tav>
                                      </p:tavLst>
                                    </p:anim>
                                    <p:animScale>
                                      <p:cBhvr>
                                        <p:cTn id="13" dur="20">
                                          <p:stCondLst>
                                            <p:cond delay="487"/>
                                          </p:stCondLst>
                                        </p:cTn>
                                        <p:tgtEl>
                                          <p:spTgt spid="12"/>
                                        </p:tgtEl>
                                      </p:cBhvr>
                                      <p:to x="100000" y="60000"/>
                                    </p:animScale>
                                    <p:animScale>
                                      <p:cBhvr>
                                        <p:cTn id="14" dur="124" decel="50000">
                                          <p:stCondLst>
                                            <p:cond delay="507"/>
                                          </p:stCondLst>
                                        </p:cTn>
                                        <p:tgtEl>
                                          <p:spTgt spid="12"/>
                                        </p:tgtEl>
                                      </p:cBhvr>
                                      <p:to x="100000" y="100000"/>
                                    </p:animScale>
                                    <p:animScale>
                                      <p:cBhvr>
                                        <p:cTn id="15" dur="20">
                                          <p:stCondLst>
                                            <p:cond delay="984"/>
                                          </p:stCondLst>
                                        </p:cTn>
                                        <p:tgtEl>
                                          <p:spTgt spid="12"/>
                                        </p:tgtEl>
                                      </p:cBhvr>
                                      <p:to x="100000" y="80000"/>
                                    </p:animScale>
                                    <p:animScale>
                                      <p:cBhvr>
                                        <p:cTn id="16" dur="124" decel="50000">
                                          <p:stCondLst>
                                            <p:cond delay="1004"/>
                                          </p:stCondLst>
                                        </p:cTn>
                                        <p:tgtEl>
                                          <p:spTgt spid="12"/>
                                        </p:tgtEl>
                                      </p:cBhvr>
                                      <p:to x="100000" y="100000"/>
                                    </p:animScale>
                                    <p:animScale>
                                      <p:cBhvr>
                                        <p:cTn id="17" dur="20">
                                          <p:stCondLst>
                                            <p:cond delay="1231"/>
                                          </p:stCondLst>
                                        </p:cTn>
                                        <p:tgtEl>
                                          <p:spTgt spid="12"/>
                                        </p:tgtEl>
                                      </p:cBhvr>
                                      <p:to x="100000" y="90000"/>
                                    </p:animScale>
                                    <p:animScale>
                                      <p:cBhvr>
                                        <p:cTn id="18" dur="124" decel="50000">
                                          <p:stCondLst>
                                            <p:cond delay="1251"/>
                                          </p:stCondLst>
                                        </p:cTn>
                                        <p:tgtEl>
                                          <p:spTgt spid="12"/>
                                        </p:tgtEl>
                                      </p:cBhvr>
                                      <p:to x="100000" y="100000"/>
                                    </p:animScale>
                                    <p:animScale>
                                      <p:cBhvr>
                                        <p:cTn id="19" dur="20">
                                          <p:stCondLst>
                                            <p:cond delay="1356"/>
                                          </p:stCondLst>
                                        </p:cTn>
                                        <p:tgtEl>
                                          <p:spTgt spid="12"/>
                                        </p:tgtEl>
                                      </p:cBhvr>
                                      <p:to x="100000" y="95000"/>
                                    </p:animScale>
                                    <p:animScale>
                                      <p:cBhvr>
                                        <p:cTn id="20" dur="124" decel="50000">
                                          <p:stCondLst>
                                            <p:cond delay="1376"/>
                                          </p:stCondLst>
                                        </p:cTn>
                                        <p:tgtEl>
                                          <p:spTgt spid="1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435">
                                          <p:stCondLst>
                                            <p:cond delay="0"/>
                                          </p:stCondLst>
                                        </p:cTn>
                                        <p:tgtEl>
                                          <p:spTgt spid="13"/>
                                        </p:tgtEl>
                                      </p:cBhvr>
                                    </p:animEffect>
                                    <p:anim calcmode="lin" valueType="num">
                                      <p:cBhvr>
                                        <p:cTn id="24"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29" dur="20">
                                          <p:stCondLst>
                                            <p:cond delay="487"/>
                                          </p:stCondLst>
                                        </p:cTn>
                                        <p:tgtEl>
                                          <p:spTgt spid="13"/>
                                        </p:tgtEl>
                                      </p:cBhvr>
                                      <p:to x="100000" y="60000"/>
                                    </p:animScale>
                                    <p:animScale>
                                      <p:cBhvr>
                                        <p:cTn id="30" dur="124" decel="50000">
                                          <p:stCondLst>
                                            <p:cond delay="507"/>
                                          </p:stCondLst>
                                        </p:cTn>
                                        <p:tgtEl>
                                          <p:spTgt spid="13"/>
                                        </p:tgtEl>
                                      </p:cBhvr>
                                      <p:to x="100000" y="100000"/>
                                    </p:animScale>
                                    <p:animScale>
                                      <p:cBhvr>
                                        <p:cTn id="31" dur="20">
                                          <p:stCondLst>
                                            <p:cond delay="984"/>
                                          </p:stCondLst>
                                        </p:cTn>
                                        <p:tgtEl>
                                          <p:spTgt spid="13"/>
                                        </p:tgtEl>
                                      </p:cBhvr>
                                      <p:to x="100000" y="80000"/>
                                    </p:animScale>
                                    <p:animScale>
                                      <p:cBhvr>
                                        <p:cTn id="32" dur="124" decel="50000">
                                          <p:stCondLst>
                                            <p:cond delay="1004"/>
                                          </p:stCondLst>
                                        </p:cTn>
                                        <p:tgtEl>
                                          <p:spTgt spid="13"/>
                                        </p:tgtEl>
                                      </p:cBhvr>
                                      <p:to x="100000" y="100000"/>
                                    </p:animScale>
                                    <p:animScale>
                                      <p:cBhvr>
                                        <p:cTn id="33" dur="20">
                                          <p:stCondLst>
                                            <p:cond delay="1231"/>
                                          </p:stCondLst>
                                        </p:cTn>
                                        <p:tgtEl>
                                          <p:spTgt spid="13"/>
                                        </p:tgtEl>
                                      </p:cBhvr>
                                      <p:to x="100000" y="90000"/>
                                    </p:animScale>
                                    <p:animScale>
                                      <p:cBhvr>
                                        <p:cTn id="34" dur="124" decel="50000">
                                          <p:stCondLst>
                                            <p:cond delay="1251"/>
                                          </p:stCondLst>
                                        </p:cTn>
                                        <p:tgtEl>
                                          <p:spTgt spid="13"/>
                                        </p:tgtEl>
                                      </p:cBhvr>
                                      <p:to x="100000" y="100000"/>
                                    </p:animScale>
                                    <p:animScale>
                                      <p:cBhvr>
                                        <p:cTn id="35" dur="20">
                                          <p:stCondLst>
                                            <p:cond delay="1356"/>
                                          </p:stCondLst>
                                        </p:cTn>
                                        <p:tgtEl>
                                          <p:spTgt spid="13"/>
                                        </p:tgtEl>
                                      </p:cBhvr>
                                      <p:to x="100000" y="95000"/>
                                    </p:animScale>
                                    <p:animScale>
                                      <p:cBhvr>
                                        <p:cTn id="36" dur="124" decel="50000">
                                          <p:stCondLst>
                                            <p:cond delay="1376"/>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0413" cy="6859588"/>
          </a:xfrm>
          <a:prstGeom prst="rect">
            <a:avLst/>
          </a:prstGeom>
          <a:solidFill>
            <a:srgbClr val="C6E7FC"/>
          </a:solidFill>
          <a:ln>
            <a:gradFill flip="none" rotWithShape="1">
              <a:gsLst>
                <a:gs pos="0">
                  <a:schemeClr val="accent1">
                    <a:tint val="66000"/>
                    <a:satMod val="160000"/>
                    <a:lumMod val="59000"/>
                    <a:lumOff val="41000"/>
                  </a:schemeClr>
                </a:gs>
                <a:gs pos="40000">
                  <a:schemeClr val="accent1">
                    <a:tint val="44500"/>
                    <a:satMod val="160000"/>
                  </a:schemeClr>
                </a:gs>
                <a:gs pos="100000">
                  <a:schemeClr val="accent1">
                    <a:tint val="23500"/>
                    <a:satMod val="160000"/>
                  </a:schemeClr>
                </a:gs>
              </a:gsLst>
              <a:path path="rect">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22483" y="2512239"/>
            <a:ext cx="6453043" cy="917555"/>
          </a:xfrm>
          <a:prstGeom prst="rect">
            <a:avLst/>
          </a:prstGeom>
        </p:spPr>
        <p:txBody>
          <a:bodyPr wrap="none" lIns="121917" tIns="60958" rIns="121917" bIns="60958">
            <a:spAutoFit/>
          </a:bodyPr>
          <a:lstStyle/>
          <a:p>
            <a:pPr algn="ctr">
              <a:lnSpc>
                <a:spcPct val="130000"/>
              </a:lnSpc>
            </a:pPr>
            <a:r>
              <a:rPr lang="zh-CN" altLang="en-US" sz="4400" b="1" dirty="0">
                <a:solidFill>
                  <a:schemeClr val="tx2">
                    <a:lumMod val="75000"/>
                  </a:schemeClr>
                </a:solidFill>
                <a:latin typeface="微软雅黑" panose="020B0503020204020204" pitchFamily="34" charset="-122"/>
                <a:ea typeface="微软雅黑" panose="020B0503020204020204" pitchFamily="34" charset="-122"/>
              </a:rPr>
              <a:t>品读佳作</a:t>
            </a:r>
            <a:r>
              <a:rPr lang="zh-CN" altLang="en-US" sz="4400" b="1" dirty="0">
                <a:solidFill>
                  <a:schemeClr val="tx2">
                    <a:lumMod val="75000"/>
                  </a:schemeClr>
                </a:solidFill>
                <a:latin typeface="+mj-ea"/>
                <a:ea typeface="+mj-ea"/>
              </a:rPr>
              <a:t>，</a:t>
            </a:r>
            <a:r>
              <a:rPr lang="zh-CN" altLang="en-US" sz="4400" b="1" dirty="0">
                <a:solidFill>
                  <a:schemeClr val="tx2">
                    <a:lumMod val="75000"/>
                  </a:schemeClr>
                </a:solidFill>
                <a:latin typeface="微软雅黑" panose="020B0503020204020204" pitchFamily="34" charset="-122"/>
                <a:ea typeface="微软雅黑" panose="020B0503020204020204" pitchFamily="34" charset="-122"/>
              </a:rPr>
              <a:t>体悟出彩理由</a:t>
            </a:r>
            <a:endParaRPr lang="zh-CN" altLang="en-US" sz="4400" b="1" dirty="0">
              <a:solidFill>
                <a:schemeClr val="tx2">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9601" y="1196506"/>
            <a:ext cx="11518253" cy="3323987"/>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1.</a:t>
            </a:r>
            <a:r>
              <a:rPr lang="zh-CN" altLang="zh-CN" sz="2800" kern="100" dirty="0">
                <a:latin typeface="Times New Roman" panose="02020603050405020304"/>
                <a:ea typeface="华文细黑" panose="02010600040101010101" charset="-122"/>
                <a:cs typeface="Times New Roman" panose="02020603050405020304"/>
              </a:rPr>
              <a:t>数风采人物，还看大李</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全国卷</a:t>
            </a:r>
            <a:r>
              <a:rPr lang="en-US" altLang="zh-CN" sz="2800" kern="100" dirty="0">
                <a:latin typeface="宋体" panose="02010600030101010101" pitchFamily="2" charset="-122"/>
                <a:ea typeface="华文细黑" panose="02010600040101010101" charset="-122"/>
                <a:cs typeface="Times New Roman" panose="02020603050405020304"/>
              </a:rPr>
              <a:t>Ⅱ</a:t>
            </a:r>
            <a:r>
              <a:rPr lang="zh-CN" altLang="zh-CN" sz="2800" kern="100" dirty="0">
                <a:latin typeface="Times New Roman" panose="02020603050405020304"/>
                <a:ea typeface="华文细黑" panose="02010600040101010101" charset="-122"/>
                <a:cs typeface="Times New Roman" panose="02020603050405020304"/>
              </a:rPr>
              <a:t>，辽宁一考生</a:t>
            </a:r>
            <a:r>
              <a:rPr lang="en-US" altLang="zh-CN" sz="2800" kern="100" dirty="0">
                <a:latin typeface="Times New Roman" panose="02020603050405020304"/>
                <a:ea typeface="华文细黑" panose="02010600040101010101" charset="-122"/>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赏析：</a:t>
            </a:r>
            <a:r>
              <a:rPr lang="zh-CN" altLang="zh-CN" sz="2800" kern="100" dirty="0">
                <a:latin typeface="Times New Roman" panose="02020603050405020304"/>
                <a:ea typeface="华文细黑" panose="02010600040101010101" charset="-122"/>
                <a:cs typeface="Times New Roman" panose="02020603050405020304"/>
              </a:rPr>
              <a:t>该标题化用了毛泽东词句</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数风流人物，还看今朝</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，巧妙点出了材料关键词</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风采</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风采</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与</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风流</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一字之差，可以看出该考生化用之准。更鲜明地表明自己的情感倾向：在材料</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大李</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老王</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小刘</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三人中，更看好</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大李</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5946349" y="-26590"/>
            <a:ext cx="6244064" cy="768263"/>
          </a:xfrm>
          <a:prstGeom prst="rect">
            <a:avLst/>
          </a:prstGeom>
          <a:solidFill>
            <a:srgbClr val="FF6400"/>
          </a:solidFill>
          <a:ln>
            <a:solidFill>
              <a:schemeClr val="bg1"/>
            </a:solidFill>
          </a:ln>
        </p:spPr>
        <p:style>
          <a:lnRef idx="1">
            <a:schemeClr val="accent3"/>
          </a:lnRef>
          <a:fillRef idx="3">
            <a:schemeClr val="accent3"/>
          </a:fillRef>
          <a:effectRef idx="2">
            <a:schemeClr val="accent3"/>
          </a:effectRef>
          <a:fontRef idx="minor">
            <a:schemeClr val="lt1"/>
          </a:fontRef>
        </p:style>
        <p:txBody>
          <a:bodyPr lIns="121917" tIns="60958" rIns="121917" bIns="60958" rtlCol="0" anchor="ctr"/>
          <a:lstStyle/>
          <a:p>
            <a:pPr>
              <a:lnSpc>
                <a:spcPct val="130000"/>
              </a:lnSpc>
            </a:pPr>
            <a:r>
              <a:rPr lang="zh-CN" altLang="en-US" sz="3200" b="1" kern="100" dirty="0">
                <a:latin typeface="微软雅黑" panose="020B0503020204020204" pitchFamily="34" charset="-122"/>
                <a:ea typeface="微软雅黑" panose="020B0503020204020204" pitchFamily="34" charset="-122"/>
                <a:cs typeface="Courier New" panose="02070309020205020404"/>
              </a:rPr>
              <a:t>一</a:t>
            </a:r>
            <a:r>
              <a:rPr lang="zh-CN" altLang="en-US" sz="3200" b="1" kern="100" dirty="0">
                <a:latin typeface="Times New Roman" panose="02020603050405020304" pitchFamily="18" charset="0"/>
                <a:ea typeface="微软雅黑" panose="020B0503020204020204" pitchFamily="34" charset="-122"/>
                <a:cs typeface="Courier New" panose="02070309020205020404"/>
              </a:rPr>
              <a:t>、</a:t>
            </a:r>
            <a:r>
              <a:rPr lang="en-US" altLang="zh-CN" sz="3200" b="1" kern="100" dirty="0">
                <a:latin typeface="Times New Roman" panose="02020603050405020304" pitchFamily="18" charset="0"/>
                <a:ea typeface="微软雅黑" panose="020B0503020204020204" pitchFamily="34" charset="-122"/>
                <a:cs typeface="Courier New" panose="02070309020205020404"/>
              </a:rPr>
              <a:t>2015</a:t>
            </a:r>
            <a:r>
              <a:rPr lang="zh-CN" altLang="en-US" sz="3200" b="1" kern="100" dirty="0">
                <a:latin typeface="微软雅黑" panose="020B0503020204020204" pitchFamily="34" charset="-122"/>
                <a:ea typeface="微软雅黑" panose="020B0503020204020204" pitchFamily="34" charset="-122"/>
                <a:cs typeface="Courier New" panose="02070309020205020404"/>
              </a:rPr>
              <a:t>年高考作文佳题赏析</a:t>
            </a:r>
            <a:endParaRPr lang="zh-CN" altLang="zh-CN" sz="3200" b="1" kern="100" dirty="0">
              <a:latin typeface="微软雅黑" panose="020B0503020204020204" pitchFamily="34" charset="-122"/>
              <a:ea typeface="微软雅黑" panose="020B0503020204020204" pitchFamily="34"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4856" y="261442"/>
            <a:ext cx="11457847" cy="2569375"/>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2.</a:t>
            </a:r>
            <a:r>
              <a:rPr lang="zh-CN" altLang="zh-CN" sz="2800" kern="100" dirty="0">
                <a:latin typeface="Times New Roman" panose="02020603050405020304"/>
                <a:ea typeface="华文细黑" panose="02010600040101010101" charset="-122"/>
                <a:cs typeface="Times New Roman" panose="02020603050405020304"/>
              </a:rPr>
              <a:t>追逐又怎样，千里又何妨？</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全国卷</a:t>
            </a:r>
            <a:r>
              <a:rPr lang="en-US" altLang="zh-CN" sz="2800" kern="100" dirty="0">
                <a:latin typeface="宋体" panose="02010600030101010101" pitchFamily="2" charset="-122"/>
                <a:ea typeface="华文细黑" panose="02010600040101010101" charset="-122"/>
                <a:cs typeface="Times New Roman" panose="02020603050405020304"/>
              </a:rPr>
              <a:t>Ⅱ</a:t>
            </a:r>
            <a:r>
              <a:rPr lang="zh-CN" altLang="zh-CN" sz="2800" kern="100" dirty="0">
                <a:latin typeface="Times New Roman" panose="02020603050405020304"/>
                <a:ea typeface="华文细黑" panose="02010600040101010101" charset="-122"/>
                <a:cs typeface="Times New Roman" panose="02020603050405020304"/>
              </a:rPr>
              <a:t>，云南一考生</a:t>
            </a:r>
            <a:r>
              <a:rPr lang="en-US" altLang="zh-CN" sz="2800" kern="100" dirty="0">
                <a:latin typeface="Times New Roman" panose="02020603050405020304"/>
                <a:ea typeface="华文细黑" panose="02010600040101010101" charset="-122"/>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赏析：</a:t>
            </a:r>
            <a:r>
              <a:rPr lang="zh-CN" altLang="zh-CN" sz="2800" kern="100" dirty="0">
                <a:latin typeface="Times New Roman" panose="02020603050405020304"/>
                <a:ea typeface="华文细黑" panose="02010600040101010101" charset="-122"/>
                <a:cs typeface="Times New Roman" panose="02020603050405020304"/>
              </a:rPr>
              <a:t>文章标题吸引眼球，</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追逐又怎样，千里又何妨</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，似乎有一种玩世不恭的矛盾在其中，但连续反问，似乎在矛盾中又鲜明地表达了自己的挑战意味。含意丰富，手法巧妙，是难得的一佳题。</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7567" y="474685"/>
            <a:ext cx="11572425" cy="2595069"/>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3.</a:t>
            </a:r>
            <a:r>
              <a:rPr lang="zh-CN" altLang="zh-CN" sz="2800" kern="100" dirty="0">
                <a:latin typeface="Times New Roman" panose="02020603050405020304"/>
                <a:ea typeface="华文细黑" panose="02010600040101010101" charset="-122"/>
                <a:cs typeface="Times New Roman" panose="02020603050405020304"/>
              </a:rPr>
              <a:t>仙人掌般的心</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上海卷，上海一考生</a:t>
            </a:r>
            <a:r>
              <a:rPr lang="en-US" altLang="zh-CN" sz="2800" kern="100" dirty="0">
                <a:latin typeface="Times New Roman" panose="02020603050405020304"/>
                <a:ea typeface="华文细黑" panose="02010600040101010101" charset="-122"/>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赏析：</a:t>
            </a:r>
            <a:r>
              <a:rPr lang="zh-CN" altLang="zh-CN" sz="2800" kern="100" dirty="0">
                <a:latin typeface="Times New Roman" panose="02020603050405020304"/>
                <a:ea typeface="华文细黑" panose="02010600040101010101" charset="-122"/>
                <a:cs typeface="Times New Roman" panose="02020603050405020304"/>
              </a:rPr>
              <a:t>新颖别致，仙人掌有着看似坚硬的外表，又有着柔嫩多汁的温柔的内心。这个题目用了比喻，不仅形象生动，而且已经暗含材料中的</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坚硬</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与</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柔软</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这两大关键词。</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7567" y="402677"/>
            <a:ext cx="11572425" cy="2595069"/>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4.</a:t>
            </a:r>
            <a:r>
              <a:rPr lang="zh-CN" altLang="zh-CN" sz="2800" kern="100" dirty="0">
                <a:latin typeface="Times New Roman" panose="02020603050405020304"/>
                <a:ea typeface="华文细黑" panose="02010600040101010101" charset="-122"/>
                <a:cs typeface="Times New Roman" panose="02020603050405020304"/>
              </a:rPr>
              <a:t>花若盛开，阳光自在</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安徽卷，安徽一考生</a:t>
            </a:r>
            <a:r>
              <a:rPr lang="en-US" altLang="zh-CN" sz="2800" kern="100" dirty="0">
                <a:latin typeface="Times New Roman" panose="02020603050405020304"/>
                <a:ea typeface="华文细黑" panose="02010600040101010101" charset="-122"/>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赏析：</a:t>
            </a:r>
            <a:r>
              <a:rPr lang="zh-CN" altLang="zh-CN" sz="2800" kern="100" dirty="0">
                <a:latin typeface="Times New Roman" panose="02020603050405020304"/>
                <a:ea typeface="华文细黑" panose="02010600040101010101" charset="-122"/>
                <a:cs typeface="Times New Roman" panose="02020603050405020304"/>
              </a:rPr>
              <a:t>富有诗意，让人眼睛为之一亮。用比喻义暗扣</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成功需靠自身努力，也需借助外界条件</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的主旨；</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开</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与</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在</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又押韵。整体来看，该标题新颖、灵动，有深意，有诗意。</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7567" y="333450"/>
            <a:ext cx="11572425" cy="2595069"/>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panose="02010600040101010101" charset="-122"/>
                <a:cs typeface="Courier New" panose="02070309020205020404"/>
              </a:rPr>
              <a:t>5.</a:t>
            </a:r>
            <a:r>
              <a:rPr lang="zh-CN" altLang="zh-CN" sz="2800" kern="100" dirty="0">
                <a:latin typeface="Times New Roman" panose="02020603050405020304"/>
                <a:ea typeface="华文细黑" panose="02010600040101010101" charset="-122"/>
                <a:cs typeface="Times New Roman" panose="02020603050405020304"/>
              </a:rPr>
              <a:t>近林问烟尘，赏十里桃花</a:t>
            </a:r>
            <a:r>
              <a:rPr lang="en-US" altLang="zh-CN" sz="2800" kern="100" dirty="0">
                <a:latin typeface="Times New Roman" panose="02020603050405020304"/>
                <a:ea typeface="华文细黑" panose="02010600040101010101" charset="-122"/>
                <a:cs typeface="Courier New" panose="02070309020205020404"/>
              </a:rPr>
              <a:t>(</a:t>
            </a:r>
            <a:r>
              <a:rPr lang="zh-CN" altLang="zh-CN" sz="2800" kern="100" dirty="0">
                <a:latin typeface="Times New Roman" panose="02020603050405020304"/>
                <a:ea typeface="华文细黑" panose="02010600040101010101" charset="-122"/>
                <a:cs typeface="Times New Roman" panose="02020603050405020304"/>
              </a:rPr>
              <a:t>广东卷，广东一考生</a:t>
            </a:r>
            <a:r>
              <a:rPr lang="en-US" altLang="zh-CN" sz="2800" kern="100" dirty="0">
                <a:latin typeface="Times New Roman" panose="02020603050405020304"/>
                <a:ea typeface="华文细黑" panose="02010600040101010101" charset="-122"/>
                <a:cs typeface="Courier New" panose="02070309020205020404"/>
              </a:rPr>
              <a:t>)</a:t>
            </a:r>
            <a:endParaRPr lang="zh-CN" altLang="zh-CN" sz="280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solidFill>
                  <a:srgbClr val="C00000"/>
                </a:solidFill>
                <a:latin typeface="Times New Roman" panose="02020603050405020304"/>
                <a:ea typeface="微软雅黑" panose="020B0503020204020204" pitchFamily="34" charset="-122"/>
                <a:cs typeface="Times New Roman" panose="02020603050405020304"/>
              </a:rPr>
              <a:t>赏析：</a:t>
            </a:r>
            <a:r>
              <a:rPr lang="zh-CN" altLang="zh-CN" sz="2800" kern="100" dirty="0">
                <a:latin typeface="Times New Roman" panose="02020603050405020304"/>
                <a:ea typeface="华文细黑" panose="02010600040101010101" charset="-122"/>
                <a:cs typeface="Times New Roman" panose="02020603050405020304"/>
              </a:rPr>
              <a:t>该标题用诗意的笔触表达了亲近自然、感知自然的愿望。</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近</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字一语双关，既是</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亲近</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意，又关联材料关键词</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近</a:t>
            </a:r>
            <a:r>
              <a:rPr lang="en-US" altLang="zh-CN" sz="2800" kern="100" dirty="0">
                <a:latin typeface="宋体" panose="02010600030101010101" pitchFamily="2" charset="-122"/>
                <a:ea typeface="华文细黑" panose="02010600040101010101" charset="-122"/>
                <a:cs typeface="Times New Roman" panose="02020603050405020304"/>
              </a:rPr>
              <a:t>”</a:t>
            </a:r>
            <a:r>
              <a:rPr lang="zh-CN" altLang="zh-CN" sz="2800" kern="100" dirty="0">
                <a:latin typeface="Times New Roman" panose="02020603050405020304"/>
                <a:ea typeface="华文细黑" panose="02010600040101010101" charset="-122"/>
                <a:cs typeface="Times New Roman" panose="02020603050405020304"/>
              </a:rPr>
              <a:t>；采用对偶句，为文章增添了文采，创设了诗境。</a:t>
            </a:r>
            <a:endParaRPr lang="zh-CN" altLang="zh-CN" sz="280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6391</Words>
  <Application>WPS 演示</Application>
  <PresentationFormat>自定义</PresentationFormat>
  <Paragraphs>172</Paragraphs>
  <Slides>37</Slides>
  <Notes>0</Notes>
  <HiddenSlides>3</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37</vt:i4>
      </vt:variant>
    </vt:vector>
  </HeadingPairs>
  <TitlesOfParts>
    <vt:vector size="49" baseType="lpstr">
      <vt:lpstr>Arial</vt:lpstr>
      <vt:lpstr>宋体</vt:lpstr>
      <vt:lpstr>Wingdings</vt:lpstr>
      <vt:lpstr>微软雅黑</vt:lpstr>
      <vt:lpstr>Times New Roman</vt:lpstr>
      <vt:lpstr>Times New Roman</vt:lpstr>
      <vt:lpstr>华文细黑</vt:lpstr>
      <vt:lpstr>Courier New</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赵影</cp:lastModifiedBy>
  <cp:revision>1</cp:revision>
  <dcterms:created xsi:type="dcterms:W3CDTF">2018-09-25T01:21:27Z</dcterms:created>
  <dcterms:modified xsi:type="dcterms:W3CDTF">2018-09-25T01:21:27Z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2052-10.1.0.7521</vt:lpwstr>
  </property>
</Properties>
</file>