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</p:sldIdLst>
  <p:sldSz cx="10972800" cy="8229600" type="B4JIS"/>
  <p:notesSz cx="10972800" cy="82296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82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blipFill dpi="0" rotWithShape="1">
          <a:blip r:embed="rId2">
            <a:lum/>
          </a:blip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610736" y="3536569"/>
            <a:ext cx="3751326" cy="731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45920" y="4608576"/>
            <a:ext cx="768096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rgbClr val="252525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48640" y="1892808"/>
            <a:ext cx="4773168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50992" y="1892808"/>
            <a:ext cx="4773168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12/10/2021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0285" y="1030985"/>
            <a:ext cx="9552228" cy="426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86968" y="2420239"/>
            <a:ext cx="9198863" cy="47009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252525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730752" y="7653528"/>
            <a:ext cx="3511296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48640" y="7653528"/>
            <a:ext cx="2523744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00416" y="7653528"/>
            <a:ext cx="2523744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2514600" y="3400781"/>
            <a:ext cx="690486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pc="2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作文训练</a:t>
            </a:r>
            <a:r>
              <a:rPr spc="20" smtClean="0"/>
              <a:t>“</a:t>
            </a:r>
            <a:r>
              <a:rPr spc="20"/>
              <a:t>以小见大”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14140" y="4562728"/>
            <a:ext cx="409511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>
                <a:latin typeface="微软雅黑"/>
                <a:cs typeface="微软雅黑"/>
              </a:rPr>
              <a:t>用</a:t>
            </a:r>
            <a:r>
              <a:rPr sz="3200">
                <a:solidFill>
                  <a:srgbClr val="FF0000"/>
                </a:solidFill>
                <a:latin typeface="微软雅黑"/>
                <a:cs typeface="微软雅黑"/>
              </a:rPr>
              <a:t>小</a:t>
            </a:r>
            <a:r>
              <a:rPr sz="3200">
                <a:latin typeface="微软雅黑"/>
                <a:cs typeface="微软雅黑"/>
              </a:rPr>
              <a:t>事物表达宏</a:t>
            </a:r>
            <a:r>
              <a:rPr sz="3200">
                <a:solidFill>
                  <a:srgbClr val="FF0000"/>
                </a:solidFill>
                <a:latin typeface="微软雅黑"/>
                <a:cs typeface="微软雅黑"/>
              </a:rPr>
              <a:t>大</a:t>
            </a:r>
            <a:r>
              <a:rPr sz="3200">
                <a:latin typeface="微软雅黑"/>
                <a:cs typeface="微软雅黑"/>
              </a:rPr>
              <a:t>思考</a:t>
            </a:r>
          </a:p>
        </p:txBody>
      </p:sp>
      <p:sp>
        <p:nvSpPr>
          <p:cNvPr id="4" name="object 2"/>
          <p:cNvSpPr txBox="1"/>
          <p:nvPr/>
        </p:nvSpPr>
        <p:spPr>
          <a:xfrm>
            <a:off x="990600" y="2146502"/>
            <a:ext cx="952500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800" b="1" i="0">
                <a:solidFill>
                  <a:schemeClr val="tx1"/>
                </a:solidFill>
                <a:latin typeface="微软雅黑"/>
                <a:ea typeface="+mj-ea"/>
                <a:cs typeface="微软雅黑"/>
              </a:defRPr>
            </a:lvl1pPr>
          </a:lstStyle>
          <a:p>
            <a:pPr marL="12700"/>
            <a:r>
              <a:rPr lang="en-US" altLang="zh-CN" sz="5400" kern="0" spc="20" smtClean="0"/>
              <a:t>2022</a:t>
            </a:r>
            <a:r>
              <a:rPr lang="zh-CN" altLang="en-US" sz="5400" kern="0" spc="20" smtClean="0"/>
              <a:t>初中</a:t>
            </a:r>
            <a:r>
              <a:rPr lang="zh-CN" altLang="en-US" sz="5400" kern="0" spc="20" dirty="0" smtClean="0"/>
              <a:t>语文中考一轮复习</a:t>
            </a:r>
            <a:endParaRPr lang="zh-CN" altLang="en-US" sz="5400" kern="0" spc="2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95800" y="2819400"/>
            <a:ext cx="1825625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-5">
                <a:latin typeface="Arial Narrow"/>
                <a:cs typeface="Arial Narrow"/>
              </a:rPr>
              <a:t>“</a:t>
            </a:r>
            <a:r>
              <a:rPr sz="4000" spc="-5">
                <a:latin typeface="微软雅黑"/>
                <a:cs typeface="微软雅黑"/>
              </a:rPr>
              <a:t>辩证</a:t>
            </a:r>
            <a:r>
              <a:rPr sz="4000" spc="-10">
                <a:latin typeface="微软雅黑"/>
                <a:cs typeface="微软雅黑"/>
              </a:rPr>
              <a:t>法</a:t>
            </a:r>
            <a:r>
              <a:rPr sz="4000" spc="-5">
                <a:latin typeface="Arial Narrow"/>
                <a:cs typeface="Arial Narrow"/>
              </a:rPr>
              <a:t>”</a:t>
            </a:r>
            <a:endParaRPr sz="4000">
              <a:latin typeface="Arial Narrow"/>
              <a:cs typeface="Arial Narro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07511" y="5007864"/>
            <a:ext cx="4225925" cy="698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>
                <a:latin typeface="微软雅黑"/>
                <a:cs typeface="微软雅黑"/>
              </a:rPr>
              <a:t>因为有了劣势</a:t>
            </a:r>
            <a:r>
              <a:rPr sz="1800">
                <a:latin typeface="MS Reference Sans Serif"/>
                <a:cs typeface="MS Reference Sans Serif"/>
              </a:rPr>
              <a:t>A</a:t>
            </a:r>
            <a:r>
              <a:rPr sz="1800">
                <a:latin typeface="微软雅黑"/>
                <a:cs typeface="微软雅黑"/>
              </a:rPr>
              <a:t>，所有才有了优势</a:t>
            </a:r>
            <a:r>
              <a:rPr sz="1800">
                <a:latin typeface="MS Reference Sans Serif"/>
                <a:cs typeface="MS Reference Sans Serif"/>
              </a:rPr>
              <a:t>B</a:t>
            </a: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sz="1800" spc="-5">
                <a:latin typeface="微软雅黑"/>
                <a:cs typeface="微软雅黑"/>
              </a:rPr>
              <a:t>虽然他有缺点</a:t>
            </a:r>
            <a:r>
              <a:rPr sz="1800" spc="-5">
                <a:latin typeface="MS Reference Sans Serif"/>
                <a:cs typeface="MS Reference Sans Serif"/>
              </a:rPr>
              <a:t>A</a:t>
            </a:r>
            <a:r>
              <a:rPr sz="1800" spc="-5">
                <a:latin typeface="微软雅黑"/>
                <a:cs typeface="微软雅黑"/>
              </a:rPr>
              <a:t>，但是优点</a:t>
            </a:r>
            <a:r>
              <a:rPr sz="1800" spc="-5">
                <a:latin typeface="MS Reference Sans Serif"/>
                <a:cs typeface="MS Reference Sans Serif"/>
              </a:rPr>
              <a:t>B</a:t>
            </a:r>
            <a:r>
              <a:rPr sz="1800" spc="-5">
                <a:latin typeface="微软雅黑"/>
                <a:cs typeface="微软雅黑"/>
              </a:rPr>
              <a:t>弥补了这一点</a:t>
            </a:r>
            <a:endParaRPr sz="18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6576" y="1763394"/>
            <a:ext cx="9014460" cy="4473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</a:pPr>
            <a:r>
              <a:rPr sz="2800" spc="-5">
                <a:latin typeface="宋体"/>
                <a:cs typeface="宋体"/>
              </a:rPr>
              <a:t>其实美工刀里只装了一个刀片，如果刀刃钝了怎么办？  聪明的发明家在刀片上做了许多刻痕，所以当前一段钝  了的时候，只要沿着刻痕折断，下面那一段就又变得锋  利如新了。这样，每一寸刀片都能物尽其用。</a:t>
            </a:r>
            <a:r>
              <a:rPr sz="2800" u="heavy" spc="-5">
                <a:latin typeface="宋体"/>
                <a:cs typeface="宋体"/>
              </a:rPr>
              <a:t>同样的道  理，许多人用时间没有计划，虽然时间不少，却只利用  了极少的一段，其他大部分被浪费了，还不如事先作好  </a:t>
            </a:r>
            <a:r>
              <a:rPr sz="2800" u="heavy">
                <a:latin typeface="宋体"/>
                <a:cs typeface="宋体"/>
              </a:rPr>
              <a:t>规划、分阶段办事来得有效率。</a:t>
            </a:r>
            <a:endParaRPr sz="2800">
              <a:latin typeface="宋体"/>
              <a:cs typeface="宋体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40714" y="741933"/>
            <a:ext cx="5426075" cy="62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0" spc="-5">
                <a:latin typeface="微软雅黑"/>
                <a:cs typeface="微软雅黑"/>
              </a:rPr>
              <a:t>当然，思路还有很多</a:t>
            </a:r>
            <a:r>
              <a:rPr sz="4000" b="0" spc="-10">
                <a:latin typeface="Arial Narrow"/>
                <a:cs typeface="Arial Narrow"/>
              </a:rPr>
              <a:t>……</a:t>
            </a:r>
            <a:endParaRPr sz="4000">
              <a:latin typeface="Arial Narrow"/>
              <a:cs typeface="Arial Narrow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8319" y="1394205"/>
            <a:ext cx="10156825" cy="5113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</a:pPr>
            <a:r>
              <a:rPr sz="2800" spc="-5">
                <a:latin typeface="宋体"/>
                <a:cs typeface="宋体"/>
              </a:rPr>
              <a:t>小时候，每次走过电影院前的广告看板.上面有圆形的图案，  父亲总会指着说:“你信不信?在每个圆的中间，都能找到一个  小小的洞眼，那是圆心，是画广告的人为了画圆，必须先固定  的。有时候他们的圆规不够大，就先在圆心钉一根钉子，再拴  上线，线的一端绑支笔，拉着绕一圈，就能画出漂亮的圈。”  听父亲说这话到如今，已经许多年了，但是每次我经过那样的  广告看板都会想到他的话，还有他说的:</a:t>
            </a:r>
            <a:r>
              <a:rPr sz="2800" u="heavy" spc="-5">
                <a:latin typeface="宋体"/>
                <a:cs typeface="宋体"/>
              </a:rPr>
              <a:t>“一个人做事要有计划，  </a:t>
            </a:r>
            <a:r>
              <a:rPr sz="2800" u="heavy">
                <a:latin typeface="宋体"/>
                <a:cs typeface="宋体"/>
              </a:rPr>
              <a:t>要有心，想画个人生的圆吗?先定下你的心!”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798" cy="82295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758695"/>
            <a:ext cx="10972800" cy="4932045"/>
          </a:xfrm>
          <a:custGeom>
            <a:avLst/>
            <a:gdLst/>
            <a:ahLst/>
            <a:cxnLst/>
            <a:rect l="l" t="t" r="r" b="b"/>
            <a:pathLst>
              <a:path w="10972800" h="4932045">
                <a:moveTo>
                  <a:pt x="0" y="0"/>
                </a:moveTo>
                <a:lnTo>
                  <a:pt x="0" y="4931664"/>
                </a:lnTo>
                <a:lnTo>
                  <a:pt x="10972799" y="4931664"/>
                </a:lnTo>
                <a:lnTo>
                  <a:pt x="10972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41165" y="2578734"/>
            <a:ext cx="3221355" cy="43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“以小见大”写感悟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64001" y="3478021"/>
            <a:ext cx="4794885" cy="1210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spc="-5">
                <a:solidFill>
                  <a:srgbClr val="FF0000"/>
                </a:solidFill>
                <a:latin typeface="微软雅黑"/>
                <a:cs typeface="微软雅黑"/>
              </a:rPr>
              <a:t>物件——特点——感悟</a:t>
            </a:r>
            <a:endParaRPr sz="3600">
              <a:latin typeface="微软雅黑"/>
              <a:cs typeface="微软雅黑"/>
            </a:endParaRPr>
          </a:p>
          <a:p>
            <a:pPr marL="12700">
              <a:lnSpc>
                <a:spcPts val="2555"/>
              </a:lnSpc>
              <a:spcBef>
                <a:spcPts val="2655"/>
              </a:spcBef>
              <a:tabLst>
                <a:tab pos="1985645" algn="l"/>
                <a:tab pos="3958590" algn="l"/>
              </a:tabLst>
            </a:pPr>
            <a:r>
              <a:rPr sz="2150" spc="10">
                <a:latin typeface="宋体"/>
                <a:cs typeface="宋体"/>
              </a:rPr>
              <a:t>物件新	特点新	感悟新</a:t>
            </a:r>
            <a:endParaRPr sz="2150">
              <a:latin typeface="宋体"/>
              <a:cs typeface="宋体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66872" y="4986528"/>
            <a:ext cx="4602480" cy="257810"/>
          </a:xfrm>
          <a:custGeom>
            <a:avLst/>
            <a:gdLst/>
            <a:ahLst/>
            <a:cxnLst/>
            <a:rect l="l" t="t" r="r" b="b"/>
            <a:pathLst>
              <a:path w="4602480" h="257810">
                <a:moveTo>
                  <a:pt x="4602480" y="0"/>
                </a:moveTo>
                <a:lnTo>
                  <a:pt x="4600787" y="50051"/>
                </a:lnTo>
                <a:lnTo>
                  <a:pt x="4596177" y="90947"/>
                </a:lnTo>
                <a:lnTo>
                  <a:pt x="4589353" y="118532"/>
                </a:lnTo>
                <a:lnTo>
                  <a:pt x="4581017" y="128651"/>
                </a:lnTo>
                <a:lnTo>
                  <a:pt x="2322703" y="128651"/>
                </a:lnTo>
                <a:lnTo>
                  <a:pt x="2314366" y="138751"/>
                </a:lnTo>
                <a:lnTo>
                  <a:pt x="2307542" y="166306"/>
                </a:lnTo>
                <a:lnTo>
                  <a:pt x="2302932" y="207196"/>
                </a:lnTo>
                <a:lnTo>
                  <a:pt x="2301240" y="257302"/>
                </a:lnTo>
                <a:lnTo>
                  <a:pt x="2299547" y="207196"/>
                </a:lnTo>
                <a:lnTo>
                  <a:pt x="2294937" y="166306"/>
                </a:lnTo>
                <a:lnTo>
                  <a:pt x="2288113" y="138751"/>
                </a:lnTo>
                <a:lnTo>
                  <a:pt x="2279777" y="128651"/>
                </a:lnTo>
                <a:lnTo>
                  <a:pt x="21462" y="128651"/>
                </a:lnTo>
                <a:lnTo>
                  <a:pt x="13126" y="118532"/>
                </a:lnTo>
                <a:lnTo>
                  <a:pt x="6302" y="90947"/>
                </a:lnTo>
                <a:lnTo>
                  <a:pt x="1692" y="50051"/>
                </a:lnTo>
                <a:lnTo>
                  <a:pt x="0" y="0"/>
                </a:lnTo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19625" y="5535548"/>
            <a:ext cx="1673225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三新必占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其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一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6047" y="1597355"/>
            <a:ext cx="1047115" cy="532130"/>
          </a:xfrm>
          <a:custGeom>
            <a:avLst/>
            <a:gdLst/>
            <a:ahLst/>
            <a:cxnLst/>
            <a:rect l="l" t="t" r="r" b="b"/>
            <a:pathLst>
              <a:path w="1047114" h="532130">
                <a:moveTo>
                  <a:pt x="0" y="531545"/>
                </a:moveTo>
                <a:lnTo>
                  <a:pt x="1046670" y="531545"/>
                </a:lnTo>
                <a:lnTo>
                  <a:pt x="1046670" y="0"/>
                </a:lnTo>
                <a:lnTo>
                  <a:pt x="0" y="0"/>
                </a:lnTo>
                <a:lnTo>
                  <a:pt x="0" y="53154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42692" y="1597355"/>
            <a:ext cx="6208395" cy="532130"/>
          </a:xfrm>
          <a:custGeom>
            <a:avLst/>
            <a:gdLst/>
            <a:ahLst/>
            <a:cxnLst/>
            <a:rect l="l" t="t" r="r" b="b"/>
            <a:pathLst>
              <a:path w="6208395" h="532130">
                <a:moveTo>
                  <a:pt x="0" y="531545"/>
                </a:moveTo>
                <a:lnTo>
                  <a:pt x="6208013" y="531545"/>
                </a:lnTo>
                <a:lnTo>
                  <a:pt x="6208013" y="0"/>
                </a:lnTo>
                <a:lnTo>
                  <a:pt x="0" y="0"/>
                </a:lnTo>
                <a:lnTo>
                  <a:pt x="0" y="53154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50833" y="1597355"/>
            <a:ext cx="1538605" cy="532130"/>
          </a:xfrm>
          <a:custGeom>
            <a:avLst/>
            <a:gdLst/>
            <a:ahLst/>
            <a:cxnLst/>
            <a:rect l="l" t="t" r="r" b="b"/>
            <a:pathLst>
              <a:path w="1538604" h="532130">
                <a:moveTo>
                  <a:pt x="0" y="531545"/>
                </a:moveTo>
                <a:lnTo>
                  <a:pt x="1538224" y="531545"/>
                </a:lnTo>
                <a:lnTo>
                  <a:pt x="1538224" y="0"/>
                </a:lnTo>
                <a:lnTo>
                  <a:pt x="0" y="0"/>
                </a:lnTo>
                <a:lnTo>
                  <a:pt x="0" y="53154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96047" y="2128773"/>
            <a:ext cx="1047115" cy="1512570"/>
          </a:xfrm>
          <a:custGeom>
            <a:avLst/>
            <a:gdLst/>
            <a:ahLst/>
            <a:cxnLst/>
            <a:rect l="l" t="t" r="r" b="b"/>
            <a:pathLst>
              <a:path w="1047114" h="1512570">
                <a:moveTo>
                  <a:pt x="0" y="1512062"/>
                </a:moveTo>
                <a:lnTo>
                  <a:pt x="1046670" y="1512062"/>
                </a:lnTo>
                <a:lnTo>
                  <a:pt x="1046670" y="0"/>
                </a:lnTo>
                <a:lnTo>
                  <a:pt x="0" y="0"/>
                </a:lnTo>
                <a:lnTo>
                  <a:pt x="0" y="15120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42692" y="2128773"/>
            <a:ext cx="6208395" cy="1512570"/>
          </a:xfrm>
          <a:custGeom>
            <a:avLst/>
            <a:gdLst/>
            <a:ahLst/>
            <a:cxnLst/>
            <a:rect l="l" t="t" r="r" b="b"/>
            <a:pathLst>
              <a:path w="6208395" h="1512570">
                <a:moveTo>
                  <a:pt x="0" y="1512062"/>
                </a:moveTo>
                <a:lnTo>
                  <a:pt x="6208013" y="1512062"/>
                </a:lnTo>
                <a:lnTo>
                  <a:pt x="6208013" y="0"/>
                </a:lnTo>
                <a:lnTo>
                  <a:pt x="0" y="0"/>
                </a:lnTo>
                <a:lnTo>
                  <a:pt x="0" y="15120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50833" y="2128773"/>
            <a:ext cx="1538605" cy="1512570"/>
          </a:xfrm>
          <a:custGeom>
            <a:avLst/>
            <a:gdLst/>
            <a:ahLst/>
            <a:cxnLst/>
            <a:rect l="l" t="t" r="r" b="b"/>
            <a:pathLst>
              <a:path w="1538604" h="1512570">
                <a:moveTo>
                  <a:pt x="0" y="1512062"/>
                </a:moveTo>
                <a:lnTo>
                  <a:pt x="1538224" y="1512062"/>
                </a:lnTo>
                <a:lnTo>
                  <a:pt x="1538224" y="0"/>
                </a:lnTo>
                <a:lnTo>
                  <a:pt x="0" y="0"/>
                </a:lnTo>
                <a:lnTo>
                  <a:pt x="0" y="15120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96047" y="3640835"/>
            <a:ext cx="1047115" cy="1512570"/>
          </a:xfrm>
          <a:custGeom>
            <a:avLst/>
            <a:gdLst/>
            <a:ahLst/>
            <a:cxnLst/>
            <a:rect l="l" t="t" r="r" b="b"/>
            <a:pathLst>
              <a:path w="1047114" h="1512570">
                <a:moveTo>
                  <a:pt x="0" y="1512062"/>
                </a:moveTo>
                <a:lnTo>
                  <a:pt x="1046670" y="1512062"/>
                </a:lnTo>
                <a:lnTo>
                  <a:pt x="1046670" y="0"/>
                </a:lnTo>
                <a:lnTo>
                  <a:pt x="0" y="0"/>
                </a:lnTo>
                <a:lnTo>
                  <a:pt x="0" y="15120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42692" y="3640835"/>
            <a:ext cx="6208395" cy="1512570"/>
          </a:xfrm>
          <a:custGeom>
            <a:avLst/>
            <a:gdLst/>
            <a:ahLst/>
            <a:cxnLst/>
            <a:rect l="l" t="t" r="r" b="b"/>
            <a:pathLst>
              <a:path w="6208395" h="1512570">
                <a:moveTo>
                  <a:pt x="0" y="1512062"/>
                </a:moveTo>
                <a:lnTo>
                  <a:pt x="6208013" y="1512062"/>
                </a:lnTo>
                <a:lnTo>
                  <a:pt x="6208013" y="0"/>
                </a:lnTo>
                <a:lnTo>
                  <a:pt x="0" y="0"/>
                </a:lnTo>
                <a:lnTo>
                  <a:pt x="0" y="15120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50833" y="3640835"/>
            <a:ext cx="1538605" cy="1512570"/>
          </a:xfrm>
          <a:custGeom>
            <a:avLst/>
            <a:gdLst/>
            <a:ahLst/>
            <a:cxnLst/>
            <a:rect l="l" t="t" r="r" b="b"/>
            <a:pathLst>
              <a:path w="1538604" h="1512570">
                <a:moveTo>
                  <a:pt x="0" y="1512062"/>
                </a:moveTo>
                <a:lnTo>
                  <a:pt x="1538224" y="1512062"/>
                </a:lnTo>
                <a:lnTo>
                  <a:pt x="1538224" y="0"/>
                </a:lnTo>
                <a:lnTo>
                  <a:pt x="0" y="0"/>
                </a:lnTo>
                <a:lnTo>
                  <a:pt x="0" y="15120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96047" y="5152771"/>
            <a:ext cx="1047115" cy="1512570"/>
          </a:xfrm>
          <a:custGeom>
            <a:avLst/>
            <a:gdLst/>
            <a:ahLst/>
            <a:cxnLst/>
            <a:rect l="l" t="t" r="r" b="b"/>
            <a:pathLst>
              <a:path w="1047114" h="1512570">
                <a:moveTo>
                  <a:pt x="0" y="1512061"/>
                </a:moveTo>
                <a:lnTo>
                  <a:pt x="1046670" y="1512061"/>
                </a:lnTo>
                <a:lnTo>
                  <a:pt x="1046670" y="0"/>
                </a:lnTo>
                <a:lnTo>
                  <a:pt x="0" y="0"/>
                </a:lnTo>
                <a:lnTo>
                  <a:pt x="0" y="15120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42692" y="5152771"/>
            <a:ext cx="6208395" cy="1512570"/>
          </a:xfrm>
          <a:custGeom>
            <a:avLst/>
            <a:gdLst/>
            <a:ahLst/>
            <a:cxnLst/>
            <a:rect l="l" t="t" r="r" b="b"/>
            <a:pathLst>
              <a:path w="6208395" h="1512570">
                <a:moveTo>
                  <a:pt x="0" y="1512061"/>
                </a:moveTo>
                <a:lnTo>
                  <a:pt x="6208013" y="1512061"/>
                </a:lnTo>
                <a:lnTo>
                  <a:pt x="6208013" y="0"/>
                </a:lnTo>
                <a:lnTo>
                  <a:pt x="0" y="0"/>
                </a:lnTo>
                <a:lnTo>
                  <a:pt x="0" y="15120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450833" y="5152771"/>
            <a:ext cx="1538605" cy="1512570"/>
          </a:xfrm>
          <a:custGeom>
            <a:avLst/>
            <a:gdLst/>
            <a:ahLst/>
            <a:cxnLst/>
            <a:rect l="l" t="t" r="r" b="b"/>
            <a:pathLst>
              <a:path w="1538604" h="1512570">
                <a:moveTo>
                  <a:pt x="0" y="1512061"/>
                </a:moveTo>
                <a:lnTo>
                  <a:pt x="1538224" y="1512061"/>
                </a:lnTo>
                <a:lnTo>
                  <a:pt x="1538224" y="0"/>
                </a:lnTo>
                <a:lnTo>
                  <a:pt x="0" y="0"/>
                </a:lnTo>
                <a:lnTo>
                  <a:pt x="0" y="15120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1189697" y="1590928"/>
          <a:ext cx="8792882" cy="5067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664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0"/>
                    </a:ext>
                  </a:extLst>
                </a:gridCol>
                <a:gridCol w="6208140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1"/>
                    </a:ext>
                  </a:extLst>
                </a:gridCol>
                <a:gridCol w="153809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2"/>
                    </a:ext>
                  </a:extLst>
                </a:gridCol>
              </a:tblGrid>
              <a:tr h="531622">
                <a:tc>
                  <a:txBody>
                    <a:bodyPr/>
                    <a:lstStyle/>
                    <a:p>
                      <a:pPr marL="32384" algn="ctr">
                        <a:lnSpc>
                          <a:spcPct val="100000"/>
                        </a:lnSpc>
                        <a:spcBef>
                          <a:spcPts val="1165"/>
                        </a:spcBef>
                      </a:pPr>
                      <a:r>
                        <a:rPr sz="1600" b="1" spc="5">
                          <a:latin typeface="Microsoft JhengHei"/>
                          <a:cs typeface="Microsoft JhengHei"/>
                        </a:rPr>
                        <a:t>植物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70840" algn="ctr">
                        <a:lnSpc>
                          <a:spcPct val="100000"/>
                        </a:lnSpc>
                        <a:spcBef>
                          <a:spcPts val="1165"/>
                        </a:spcBef>
                      </a:pPr>
                      <a:r>
                        <a:rPr sz="1600" b="1" spc="5">
                          <a:latin typeface="Microsoft JhengHei"/>
                          <a:cs typeface="Microsoft JhengHei"/>
                        </a:rPr>
                        <a:t>特点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165"/>
                        </a:spcBef>
                      </a:pPr>
                      <a:r>
                        <a:rPr sz="1600" b="1" spc="5">
                          <a:latin typeface="Microsoft JhengHei"/>
                          <a:cs typeface="Microsoft JhengHei"/>
                        </a:rPr>
                        <a:t>感悟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0"/>
                  </a:ext>
                </a:extLst>
              </a:tr>
              <a:tr h="15119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r>
                        <a:rPr sz="1600" b="1" spc="5">
                          <a:latin typeface="Microsoft JhengHei"/>
                          <a:cs typeface="Microsoft JhengHei"/>
                        </a:rPr>
                        <a:t>吊兰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marL="62230" marR="240029">
                        <a:lnSpc>
                          <a:spcPct val="150000"/>
                        </a:lnSpc>
                      </a:pPr>
                      <a:r>
                        <a:rPr sz="1600">
                          <a:latin typeface="宋体"/>
                          <a:cs typeface="宋体"/>
                        </a:rPr>
                        <a:t>尽管吊兰的枝叶下面生长着许多小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吊</a:t>
                      </a:r>
                      <a:r>
                        <a:rPr sz="1600">
                          <a:latin typeface="宋体"/>
                          <a:cs typeface="宋体"/>
                        </a:rPr>
                        <a:t>兰，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但</a:t>
                      </a:r>
                      <a:r>
                        <a:rPr sz="1600">
                          <a:latin typeface="宋体"/>
                          <a:cs typeface="宋体"/>
                        </a:rPr>
                        <a:t>是它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的</a:t>
                      </a:r>
                      <a:r>
                        <a:rPr sz="1600">
                          <a:latin typeface="宋体"/>
                          <a:cs typeface="宋体"/>
                        </a:rPr>
                        <a:t>每根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茎</a:t>
                      </a:r>
                      <a:r>
                        <a:rPr sz="1600">
                          <a:latin typeface="宋体"/>
                          <a:cs typeface="宋体"/>
                        </a:rPr>
                        <a:t>都是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直</a:t>
                      </a:r>
                      <a:r>
                        <a:rPr sz="1600">
                          <a:latin typeface="宋体"/>
                          <a:cs typeface="宋体"/>
                        </a:rPr>
                        <a:t>直  </a:t>
                      </a:r>
                      <a:r>
                        <a:rPr sz="1600" spc="-5">
                          <a:latin typeface="宋体"/>
                          <a:cs typeface="宋体"/>
                        </a:rPr>
                        <a:t>的、挺拔向上的。越是有困难和压力，它就越奋力向上生长。</a:t>
                      </a:r>
                      <a:endParaRPr sz="16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236220" algn="just">
                        <a:lnSpc>
                          <a:spcPct val="150000"/>
                        </a:lnSpc>
                        <a:spcBef>
                          <a:spcPts val="1185"/>
                        </a:spcBef>
                      </a:pPr>
                      <a:r>
                        <a:rPr sz="1600">
                          <a:latin typeface="宋体"/>
                          <a:cs typeface="宋体"/>
                        </a:rPr>
                        <a:t>遇到压力后发  现</a:t>
                      </a:r>
                      <a:r>
                        <a:rPr sz="1600" spc="10">
                          <a:latin typeface="MS Mincho"/>
                          <a:cs typeface="MS Mincho"/>
                        </a:rPr>
                        <a:t>➡</a:t>
                      </a:r>
                      <a:r>
                        <a:rPr sz="1600">
                          <a:latin typeface="MS Mincho"/>
                          <a:cs typeface="MS Mincho"/>
                        </a:rPr>
                        <a:t>️</a:t>
                      </a:r>
                      <a:r>
                        <a:rPr sz="1600">
                          <a:latin typeface="宋体"/>
                          <a:cs typeface="宋体"/>
                        </a:rPr>
                        <a:t>不畏压  </a:t>
                      </a:r>
                      <a:r>
                        <a:rPr sz="1600" spc="-5">
                          <a:latin typeface="宋体"/>
                          <a:cs typeface="宋体"/>
                        </a:rPr>
                        <a:t>力和困难</a:t>
                      </a:r>
                      <a:endParaRPr sz="16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1"/>
                  </a:ext>
                </a:extLst>
              </a:tr>
              <a:tr h="15120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1600" b="1">
                          <a:latin typeface="Microsoft JhengHei"/>
                          <a:cs typeface="Microsoft JhengHei"/>
                        </a:rPr>
                        <a:t>爬山虎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2230" marR="33020">
                        <a:lnSpc>
                          <a:spcPts val="2880"/>
                        </a:lnSpc>
                        <a:spcBef>
                          <a:spcPts val="5"/>
                        </a:spcBef>
                      </a:pPr>
                      <a:r>
                        <a:rPr sz="1600" spc="-5">
                          <a:latin typeface="宋体"/>
                          <a:cs typeface="宋体"/>
                        </a:rPr>
                        <a:t>爬山虎的脚要是没触着墙，不几天就萎了，后来连痕迹也没有了。  触着墙的，细丝和小圆片逐渐变成灰色。不要瞧不起那些灰色的脚，</a:t>
                      </a:r>
                      <a:endParaRPr sz="1600">
                        <a:latin typeface="宋体"/>
                        <a:cs typeface="宋体"/>
                      </a:endParaRPr>
                    </a:p>
                    <a:p>
                      <a:pPr marL="62230" marR="240029">
                        <a:lnSpc>
                          <a:spcPts val="2880"/>
                        </a:lnSpc>
                      </a:pPr>
                      <a:r>
                        <a:rPr sz="1600">
                          <a:latin typeface="宋体"/>
                          <a:cs typeface="宋体"/>
                        </a:rPr>
                        <a:t>那些脚巴在墙上相当牢固，要是你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的</a:t>
                      </a:r>
                      <a:r>
                        <a:rPr sz="1600">
                          <a:latin typeface="宋体"/>
                          <a:cs typeface="宋体"/>
                        </a:rPr>
                        <a:t>手指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不</a:t>
                      </a:r>
                      <a:r>
                        <a:rPr sz="1600">
                          <a:latin typeface="宋体"/>
                          <a:cs typeface="宋体"/>
                        </a:rPr>
                        <a:t>费一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点</a:t>
                      </a:r>
                      <a:r>
                        <a:rPr sz="1600">
                          <a:latin typeface="宋体"/>
                          <a:cs typeface="宋体"/>
                        </a:rPr>
                        <a:t>儿劲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，</a:t>
                      </a:r>
                      <a:r>
                        <a:rPr sz="1600">
                          <a:latin typeface="宋体"/>
                          <a:cs typeface="宋体"/>
                        </a:rPr>
                        <a:t>休想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拉</a:t>
                      </a:r>
                      <a:r>
                        <a:rPr sz="1600">
                          <a:latin typeface="宋体"/>
                          <a:cs typeface="宋体"/>
                        </a:rPr>
                        <a:t>下  </a:t>
                      </a:r>
                      <a:r>
                        <a:rPr sz="1600" spc="-5">
                          <a:latin typeface="宋体"/>
                          <a:cs typeface="宋体"/>
                        </a:rPr>
                        <a:t>爬山虎的一根茎。</a:t>
                      </a:r>
                      <a:endParaRPr sz="16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236220" algn="just">
                        <a:lnSpc>
                          <a:spcPct val="150100"/>
                        </a:lnSpc>
                        <a:spcBef>
                          <a:spcPts val="1185"/>
                        </a:spcBef>
                      </a:pPr>
                      <a:r>
                        <a:rPr sz="1600">
                          <a:latin typeface="宋体"/>
                          <a:cs typeface="宋体"/>
                        </a:rPr>
                        <a:t>遇到困难抉择  </a:t>
                      </a:r>
                      <a:r>
                        <a:rPr sz="1600" spc="-5">
                          <a:latin typeface="宋体"/>
                          <a:cs typeface="宋体"/>
                        </a:rPr>
                        <a:t>时</a:t>
                      </a:r>
                      <a:r>
                        <a:rPr sz="1600" spc="5">
                          <a:latin typeface="MS Mincho"/>
                          <a:cs typeface="MS Mincho"/>
                        </a:rPr>
                        <a:t>➡</a:t>
                      </a:r>
                      <a:r>
                        <a:rPr sz="1600" spc="-5">
                          <a:latin typeface="MS Mincho"/>
                          <a:cs typeface="MS Mincho"/>
                        </a:rPr>
                        <a:t>️</a:t>
                      </a:r>
                      <a:r>
                        <a:rPr sz="1600" spc="-5">
                          <a:latin typeface="宋体"/>
                          <a:cs typeface="宋体"/>
                        </a:rPr>
                        <a:t>外柔内  刚、不妥协</a:t>
                      </a:r>
                      <a:endParaRPr sz="16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2"/>
                  </a:ext>
                </a:extLst>
              </a:tr>
              <a:tr h="15119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1600" b="1" spc="5">
                          <a:latin typeface="Microsoft JhengHei"/>
                          <a:cs typeface="Microsoft JhengHei"/>
                        </a:rPr>
                        <a:t>艾叶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2230" marR="240029" algn="just">
                        <a:lnSpc>
                          <a:spcPct val="150000"/>
                        </a:lnSpc>
                        <a:spcBef>
                          <a:spcPts val="1190"/>
                        </a:spcBef>
                      </a:pPr>
                      <a:r>
                        <a:rPr sz="1600">
                          <a:latin typeface="宋体"/>
                          <a:cs typeface="宋体"/>
                        </a:rPr>
                        <a:t>艾虽然长不很高，但秆都长得像毛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笔</a:t>
                      </a:r>
                      <a:r>
                        <a:rPr sz="1600">
                          <a:latin typeface="宋体"/>
                          <a:cs typeface="宋体"/>
                        </a:rPr>
                        <a:t>的笔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杆</a:t>
                      </a:r>
                      <a:r>
                        <a:rPr sz="1600">
                          <a:latin typeface="宋体"/>
                          <a:cs typeface="宋体"/>
                        </a:rPr>
                        <a:t>一样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。</a:t>
                      </a:r>
                      <a:r>
                        <a:rPr sz="1600">
                          <a:latin typeface="宋体"/>
                          <a:cs typeface="宋体"/>
                        </a:rPr>
                        <a:t>不知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是</a:t>
                      </a:r>
                      <a:r>
                        <a:rPr sz="1600">
                          <a:latin typeface="宋体"/>
                          <a:cs typeface="宋体"/>
                        </a:rPr>
                        <a:t>因为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人</a:t>
                      </a:r>
                      <a:r>
                        <a:rPr sz="1600">
                          <a:latin typeface="宋体"/>
                          <a:cs typeface="宋体"/>
                        </a:rPr>
                        <a:t>工  的原因，还是艾的习性，艾与艾之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间</a:t>
                      </a:r>
                      <a:r>
                        <a:rPr sz="1600">
                          <a:latin typeface="宋体"/>
                          <a:cs typeface="宋体"/>
                        </a:rPr>
                        <a:t>，总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是</a:t>
                      </a:r>
                      <a:r>
                        <a:rPr sz="1600">
                          <a:latin typeface="宋体"/>
                          <a:cs typeface="宋体"/>
                        </a:rPr>
                        <a:t>适当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地</a:t>
                      </a:r>
                      <a:r>
                        <a:rPr sz="1600">
                          <a:latin typeface="宋体"/>
                          <a:cs typeface="宋体"/>
                        </a:rPr>
                        <a:t>保持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着</a:t>
                      </a:r>
                      <a:r>
                        <a:rPr sz="1600">
                          <a:latin typeface="宋体"/>
                          <a:cs typeface="宋体"/>
                        </a:rPr>
                        <a:t>距离</a:t>
                      </a:r>
                      <a:r>
                        <a:rPr sz="1600" spc="10">
                          <a:latin typeface="宋体"/>
                          <a:cs typeface="宋体"/>
                        </a:rPr>
                        <a:t>，</a:t>
                      </a:r>
                      <a:r>
                        <a:rPr sz="1600">
                          <a:latin typeface="宋体"/>
                          <a:cs typeface="宋体"/>
                        </a:rPr>
                        <a:t>既  </a:t>
                      </a:r>
                      <a:r>
                        <a:rPr sz="1600" spc="-5">
                          <a:latin typeface="宋体"/>
                          <a:cs typeface="宋体"/>
                        </a:rPr>
                        <a:t>不过于稠密，也不过于疏远。</a:t>
                      </a:r>
                      <a:endParaRPr sz="16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234950" algn="just">
                        <a:lnSpc>
                          <a:spcPct val="150000"/>
                        </a:lnSpc>
                        <a:spcBef>
                          <a:spcPts val="1190"/>
                        </a:spcBef>
                      </a:pPr>
                      <a:r>
                        <a:rPr sz="1600">
                          <a:latin typeface="宋体"/>
                          <a:cs typeface="宋体"/>
                        </a:rPr>
                        <a:t>与朋友发生争  执后发现</a:t>
                      </a:r>
                      <a:r>
                        <a:rPr sz="1600" spc="10">
                          <a:latin typeface="MS Mincho"/>
                          <a:cs typeface="MS Mincho"/>
                        </a:rPr>
                        <a:t>➡️  </a:t>
                      </a:r>
                      <a:r>
                        <a:rPr sz="1600" spc="-5">
                          <a:latin typeface="宋体"/>
                          <a:cs typeface="宋体"/>
                        </a:rPr>
                        <a:t>正直、原则</a:t>
                      </a:r>
                      <a:endParaRPr sz="16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19854" y="3501009"/>
            <a:ext cx="3078480" cy="1506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4445">
              <a:lnSpc>
                <a:spcPct val="100000"/>
              </a:lnSpc>
            </a:pPr>
            <a:r>
              <a:rPr sz="4000">
                <a:latin typeface="宋体"/>
                <a:cs typeface="宋体"/>
              </a:rPr>
              <a:t>“</a:t>
            </a:r>
            <a:r>
              <a:rPr sz="4000" spc="-5">
                <a:latin typeface="宋体"/>
                <a:cs typeface="宋体"/>
              </a:rPr>
              <a:t>以小</a:t>
            </a:r>
            <a:r>
              <a:rPr sz="4000">
                <a:latin typeface="宋体"/>
                <a:cs typeface="宋体"/>
              </a:rPr>
              <a:t>见</a:t>
            </a:r>
            <a:r>
              <a:rPr sz="4000" spc="-5">
                <a:latin typeface="宋体"/>
                <a:cs typeface="宋体"/>
              </a:rPr>
              <a:t>大”</a:t>
            </a:r>
            <a:endParaRPr sz="4000">
              <a:latin typeface="宋体"/>
              <a:cs typeface="宋体"/>
            </a:endParaRPr>
          </a:p>
          <a:p>
            <a:pPr marL="12700">
              <a:lnSpc>
                <a:spcPts val="4660"/>
              </a:lnSpc>
              <a:spcBef>
                <a:spcPts val="2400"/>
              </a:spcBef>
            </a:pPr>
            <a:r>
              <a:rPr sz="4000" b="1" spc="5">
                <a:latin typeface="微软雅黑"/>
                <a:cs typeface="微软雅黑"/>
              </a:rPr>
              <a:t>琐</a:t>
            </a:r>
            <a:r>
              <a:rPr sz="4000" b="1" spc="-5">
                <a:latin typeface="微软雅黑"/>
                <a:cs typeface="微软雅黑"/>
              </a:rPr>
              <a:t>事</a:t>
            </a:r>
            <a:r>
              <a:rPr sz="4000" b="1" spc="5">
                <a:latin typeface="微软雅黑"/>
                <a:cs typeface="微软雅黑"/>
              </a:rPr>
              <a:t>中的</a:t>
            </a:r>
            <a:r>
              <a:rPr sz="4000" b="1" spc="-5">
                <a:latin typeface="微软雅黑"/>
                <a:cs typeface="微软雅黑"/>
              </a:rPr>
              <a:t>亲情</a:t>
            </a:r>
            <a:endParaRPr sz="40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45157" y="1616709"/>
            <a:ext cx="7490459" cy="4772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60000"/>
              </a:lnSpc>
            </a:pPr>
            <a:r>
              <a:rPr sz="2800">
                <a:latin typeface="宋体"/>
                <a:cs typeface="宋体"/>
              </a:rPr>
              <a:t>升</a:t>
            </a:r>
            <a:r>
              <a:rPr sz="2800" spc="-5">
                <a:latin typeface="宋体"/>
                <a:cs typeface="宋体"/>
              </a:rPr>
              <a:t>初三以</a:t>
            </a:r>
            <a:r>
              <a:rPr sz="2800">
                <a:latin typeface="宋体"/>
                <a:cs typeface="宋体"/>
              </a:rPr>
              <a:t>来</a:t>
            </a:r>
            <a:r>
              <a:rPr sz="2800" spc="-5">
                <a:latin typeface="宋体"/>
                <a:cs typeface="宋体"/>
              </a:rPr>
              <a:t>，作业</a:t>
            </a:r>
            <a:r>
              <a:rPr sz="2800">
                <a:latin typeface="宋体"/>
                <a:cs typeface="宋体"/>
              </a:rPr>
              <a:t>骤</a:t>
            </a:r>
            <a:r>
              <a:rPr sz="2800" spc="-5">
                <a:latin typeface="宋体"/>
                <a:cs typeface="宋体"/>
              </a:rPr>
              <a:t>增，好</a:t>
            </a:r>
            <a:r>
              <a:rPr sz="2800">
                <a:latin typeface="宋体"/>
                <a:cs typeface="宋体"/>
              </a:rPr>
              <a:t>几</a:t>
            </a:r>
            <a:r>
              <a:rPr sz="2800" spc="-5">
                <a:latin typeface="宋体"/>
                <a:cs typeface="宋体"/>
              </a:rPr>
              <a:t>个夜晚</a:t>
            </a:r>
            <a:r>
              <a:rPr sz="2800">
                <a:latin typeface="宋体"/>
                <a:cs typeface="宋体"/>
              </a:rPr>
              <a:t>我</a:t>
            </a:r>
            <a:r>
              <a:rPr sz="2800" spc="-5">
                <a:latin typeface="宋体"/>
                <a:cs typeface="宋体"/>
              </a:rPr>
              <a:t>都需要学  </a:t>
            </a:r>
            <a:r>
              <a:rPr sz="2800">
                <a:latin typeface="宋体"/>
                <a:cs typeface="宋体"/>
              </a:rPr>
              <a:t>习</a:t>
            </a:r>
            <a:r>
              <a:rPr sz="2800" spc="-5">
                <a:latin typeface="宋体"/>
                <a:cs typeface="宋体"/>
              </a:rPr>
              <a:t>到凌晨</a:t>
            </a:r>
            <a:r>
              <a:rPr sz="2800">
                <a:latin typeface="宋体"/>
                <a:cs typeface="宋体"/>
              </a:rPr>
              <a:t>。</a:t>
            </a:r>
            <a:r>
              <a:rPr sz="2800" spc="-5">
                <a:latin typeface="宋体"/>
                <a:cs typeface="宋体"/>
              </a:rPr>
              <a:t>令我很</a:t>
            </a:r>
            <a:r>
              <a:rPr sz="2800">
                <a:latin typeface="宋体"/>
                <a:cs typeface="宋体"/>
              </a:rPr>
              <a:t>纳</a:t>
            </a:r>
            <a:r>
              <a:rPr sz="2800" spc="-5">
                <a:latin typeface="宋体"/>
                <a:cs typeface="宋体"/>
              </a:rPr>
              <a:t>闷的是</a:t>
            </a:r>
            <a:r>
              <a:rPr sz="2800">
                <a:latin typeface="宋体"/>
                <a:cs typeface="宋体"/>
              </a:rPr>
              <a:t>，</a:t>
            </a:r>
            <a:r>
              <a:rPr sz="2800" spc="-5">
                <a:latin typeface="宋体"/>
                <a:cs typeface="宋体"/>
              </a:rPr>
              <a:t>一向早</a:t>
            </a:r>
            <a:r>
              <a:rPr sz="2800">
                <a:latin typeface="宋体"/>
                <a:cs typeface="宋体"/>
              </a:rPr>
              <a:t>睡</a:t>
            </a:r>
            <a:r>
              <a:rPr sz="2800" spc="-5">
                <a:latin typeface="宋体"/>
                <a:cs typeface="宋体"/>
              </a:rPr>
              <a:t>的父亲，  </a:t>
            </a:r>
            <a:r>
              <a:rPr sz="2800">
                <a:latin typeface="宋体"/>
                <a:cs typeface="宋体"/>
              </a:rPr>
              <a:t>却</a:t>
            </a:r>
            <a:r>
              <a:rPr sz="2800" spc="-5">
                <a:latin typeface="宋体"/>
                <a:cs typeface="宋体"/>
              </a:rPr>
              <a:t>天天窝</a:t>
            </a:r>
            <a:r>
              <a:rPr sz="2800">
                <a:latin typeface="宋体"/>
                <a:cs typeface="宋体"/>
              </a:rPr>
              <a:t>在</a:t>
            </a:r>
            <a:r>
              <a:rPr sz="2800" spc="-5">
                <a:latin typeface="宋体"/>
                <a:cs typeface="宋体"/>
              </a:rPr>
              <a:t>电视机</a:t>
            </a:r>
            <a:r>
              <a:rPr sz="2800">
                <a:latin typeface="宋体"/>
                <a:cs typeface="宋体"/>
              </a:rPr>
              <a:t>前</a:t>
            </a:r>
            <a:r>
              <a:rPr sz="2800" spc="-5">
                <a:latin typeface="宋体"/>
                <a:cs typeface="宋体"/>
              </a:rPr>
              <a:t>的沙发</a:t>
            </a:r>
            <a:r>
              <a:rPr sz="2800">
                <a:latin typeface="宋体"/>
                <a:cs typeface="宋体"/>
              </a:rPr>
              <a:t>里</a:t>
            </a:r>
            <a:r>
              <a:rPr sz="2800" spc="-5">
                <a:latin typeface="宋体"/>
                <a:cs typeface="宋体"/>
              </a:rPr>
              <a:t>，守着</a:t>
            </a:r>
            <a:r>
              <a:rPr sz="2800">
                <a:latin typeface="宋体"/>
                <a:cs typeface="宋体"/>
              </a:rPr>
              <a:t>中</a:t>
            </a:r>
            <a:r>
              <a:rPr sz="2800" spc="-5">
                <a:latin typeface="宋体"/>
                <a:cs typeface="宋体"/>
              </a:rPr>
              <a:t>央一台的  </a:t>
            </a:r>
            <a:r>
              <a:rPr sz="2800">
                <a:latin typeface="宋体"/>
                <a:cs typeface="宋体"/>
              </a:rPr>
              <a:t>电</a:t>
            </a:r>
            <a:r>
              <a:rPr sz="2800" spc="-5">
                <a:latin typeface="宋体"/>
                <a:cs typeface="宋体"/>
              </a:rPr>
              <a:t>视剧。</a:t>
            </a:r>
            <a:r>
              <a:rPr sz="2800">
                <a:latin typeface="宋体"/>
                <a:cs typeface="宋体"/>
              </a:rPr>
              <a:t>有</a:t>
            </a:r>
            <a:r>
              <a:rPr sz="2800" spc="-5">
                <a:latin typeface="宋体"/>
                <a:cs typeface="宋体"/>
              </a:rPr>
              <a:t>时候我</a:t>
            </a:r>
            <a:r>
              <a:rPr sz="2800">
                <a:latin typeface="宋体"/>
                <a:cs typeface="宋体"/>
              </a:rPr>
              <a:t>伏</a:t>
            </a:r>
            <a:r>
              <a:rPr sz="2800" spc="-5">
                <a:latin typeface="宋体"/>
                <a:cs typeface="宋体"/>
              </a:rPr>
              <a:t>案奋笔</a:t>
            </a:r>
            <a:r>
              <a:rPr sz="2800">
                <a:latin typeface="宋体"/>
                <a:cs typeface="宋体"/>
              </a:rPr>
              <a:t>疾</a:t>
            </a:r>
            <a:r>
              <a:rPr sz="2800" spc="-5">
                <a:latin typeface="宋体"/>
                <a:cs typeface="宋体"/>
              </a:rPr>
              <a:t>书累了</a:t>
            </a:r>
            <a:r>
              <a:rPr sz="2800">
                <a:latin typeface="宋体"/>
                <a:cs typeface="宋体"/>
              </a:rPr>
              <a:t>，</a:t>
            </a:r>
            <a:r>
              <a:rPr sz="2800" spc="-5">
                <a:latin typeface="宋体"/>
                <a:cs typeface="宋体"/>
              </a:rPr>
              <a:t>扭头向客  </a:t>
            </a:r>
            <a:r>
              <a:rPr sz="2800">
                <a:latin typeface="宋体"/>
                <a:cs typeface="宋体"/>
              </a:rPr>
              <a:t>厅</a:t>
            </a:r>
            <a:r>
              <a:rPr sz="2800" spc="-5">
                <a:latin typeface="宋体"/>
                <a:cs typeface="宋体"/>
              </a:rPr>
              <a:t>看去，一束温暖的灯光照进我的屋</a:t>
            </a:r>
            <a:r>
              <a:rPr sz="2800">
                <a:latin typeface="宋体"/>
                <a:cs typeface="宋体"/>
              </a:rPr>
              <a:t>子</a:t>
            </a:r>
            <a:r>
              <a:rPr sz="2800" spc="-5">
                <a:latin typeface="宋体"/>
                <a:cs typeface="宋体"/>
              </a:rPr>
              <a:t>，似乎把  </a:t>
            </a:r>
            <a:r>
              <a:rPr sz="2800">
                <a:latin typeface="宋体"/>
                <a:cs typeface="宋体"/>
              </a:rPr>
              <a:t>我</a:t>
            </a:r>
            <a:r>
              <a:rPr sz="2800" spc="-5">
                <a:latin typeface="宋体"/>
                <a:cs typeface="宋体"/>
              </a:rPr>
              <a:t>和父亲</a:t>
            </a:r>
            <a:r>
              <a:rPr sz="2800">
                <a:latin typeface="宋体"/>
                <a:cs typeface="宋体"/>
              </a:rPr>
              <a:t>连</a:t>
            </a:r>
            <a:r>
              <a:rPr sz="2800" spc="-5">
                <a:latin typeface="宋体"/>
                <a:cs typeface="宋体"/>
              </a:rPr>
              <a:t>在了一</a:t>
            </a:r>
            <a:r>
              <a:rPr sz="2800">
                <a:latin typeface="宋体"/>
                <a:cs typeface="宋体"/>
              </a:rPr>
              <a:t>起</a:t>
            </a:r>
            <a:r>
              <a:rPr sz="2800" spc="-5">
                <a:latin typeface="宋体"/>
                <a:cs typeface="宋体"/>
              </a:rPr>
              <a:t>。看着</a:t>
            </a:r>
            <a:r>
              <a:rPr sz="2800">
                <a:latin typeface="宋体"/>
                <a:cs typeface="宋体"/>
              </a:rPr>
              <a:t>电</a:t>
            </a:r>
            <a:r>
              <a:rPr sz="2800" spc="-5">
                <a:latin typeface="宋体"/>
                <a:cs typeface="宋体"/>
              </a:rPr>
              <a:t>视机前</a:t>
            </a:r>
            <a:r>
              <a:rPr sz="2800">
                <a:latin typeface="宋体"/>
                <a:cs typeface="宋体"/>
              </a:rPr>
              <a:t>连</a:t>
            </a:r>
            <a:r>
              <a:rPr sz="2800" spc="-5">
                <a:latin typeface="宋体"/>
                <a:cs typeface="宋体"/>
              </a:rPr>
              <a:t>连打哈欠  的父亲，我心里觉得安定许多。</a:t>
            </a:r>
            <a:endParaRPr sz="2800">
              <a:latin typeface="宋体"/>
              <a:cs typeface="宋体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1052830"/>
            <a:ext cx="940435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>
                <a:latin typeface="微软雅黑"/>
                <a:cs typeface="微软雅黑"/>
              </a:rPr>
              <a:t>亲情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30576" y="1172336"/>
            <a:ext cx="3042920" cy="340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spc="5">
                <a:solidFill>
                  <a:srgbClr val="FF0000"/>
                </a:solidFill>
                <a:latin typeface="微软雅黑"/>
                <a:cs typeface="微软雅黑"/>
              </a:rPr>
              <a:t>爸爸为什么熬夜看电视？</a:t>
            </a:r>
            <a:endParaRPr sz="215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00705" y="3255009"/>
            <a:ext cx="5707380" cy="43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这么小的细节，如何写成一篇作文？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7452" y="1365503"/>
            <a:ext cx="10598150" cy="4993005"/>
          </a:xfrm>
          <a:custGeom>
            <a:avLst/>
            <a:gdLst/>
            <a:ahLst/>
            <a:cxnLst/>
            <a:rect l="l" t="t" r="r" b="b"/>
            <a:pathLst>
              <a:path w="10598150" h="4993005">
                <a:moveTo>
                  <a:pt x="0" y="4992624"/>
                </a:moveTo>
                <a:lnTo>
                  <a:pt x="10597896" y="4992624"/>
                </a:lnTo>
                <a:lnTo>
                  <a:pt x="10597896" y="0"/>
                </a:lnTo>
                <a:lnTo>
                  <a:pt x="0" y="0"/>
                </a:lnTo>
                <a:lnTo>
                  <a:pt x="0" y="49926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6496" y="1335659"/>
            <a:ext cx="10389870" cy="4384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他，一副细框眼镜背后，是一双明亮的眼睛和慈爱的脸庞；一身笔挺的中  山装背后，是一副学者的身躯。从小，我就被他的一身</a:t>
            </a:r>
            <a:r>
              <a:rPr sz="2400" spc="5">
                <a:latin typeface="宋体"/>
                <a:cs typeface="宋体"/>
              </a:rPr>
              <a:t>“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书生气</a:t>
            </a:r>
            <a:r>
              <a:rPr sz="2400">
                <a:latin typeface="宋体"/>
                <a:cs typeface="宋体"/>
              </a:rPr>
              <a:t>”所影响，他  给予我学习的启蒙、教导与陪伴。他，就是我的姥爷。</a:t>
            </a:r>
          </a:p>
          <a:p>
            <a:pPr marL="4699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小时候，每当我吃早饭时，他总会细致地帮我整理书包，每一本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书</a:t>
            </a:r>
            <a:r>
              <a:rPr sz="2400">
                <a:latin typeface="宋体"/>
                <a:cs typeface="宋体"/>
              </a:rPr>
              <a:t>，都戳</a:t>
            </a:r>
          </a:p>
          <a:p>
            <a:pPr marL="12700" algn="just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/>
                <a:cs typeface="宋体"/>
              </a:rPr>
              <a:t>得整整齐齐；每一只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笔</a:t>
            </a:r>
            <a:r>
              <a:rPr sz="2400" spc="-5">
                <a:latin typeface="宋体"/>
                <a:cs typeface="宋体"/>
              </a:rPr>
              <a:t>，都削得尖尖，安静地躺在铅笔盒中。待我一下饭桌，</a:t>
            </a:r>
            <a:endParaRPr sz="2400">
              <a:latin typeface="宋体"/>
              <a:cs typeface="宋体"/>
            </a:endParaRPr>
          </a:p>
          <a:p>
            <a:pPr marL="12700" marR="5715" algn="just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他就会把书包递给我。在我走出家门之前，他总会帮我抚平校服上的褶皱，然  后摸摸我的小脑袋，笑着对我说：“去上学吧，好好读书！”而我也将这句话  </a:t>
            </a:r>
            <a:r>
              <a:rPr sz="2400" spc="-5">
                <a:latin typeface="宋体"/>
                <a:cs typeface="宋体"/>
              </a:rPr>
              <a:t>悄悄地埋进心里，并感受到他对我学习的期许。我暗下决心，我要成为像姥爷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6496" y="5908547"/>
            <a:ext cx="30734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>
                <a:latin typeface="宋体"/>
                <a:cs typeface="宋体"/>
              </a:rPr>
              <a:t>一样有“学问”的人！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8663" y="406272"/>
            <a:ext cx="939800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>
                <a:latin typeface="微软雅黑"/>
                <a:cs typeface="微软雅黑"/>
              </a:rPr>
              <a:t>亲情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279140" y="1007109"/>
            <a:ext cx="4471035" cy="438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02969" algn="l"/>
              </a:tabLst>
            </a:pPr>
            <a:r>
              <a:rPr b="0" u="heavy" spc="-5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b="0" spc="-5">
                <a:solidFill>
                  <a:srgbClr val="FF0000"/>
                </a:solidFill>
                <a:latin typeface="宋体"/>
                <a:cs typeface="宋体"/>
              </a:rPr>
              <a:t>描写，写出姥爷有学问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33140" y="6132703"/>
            <a:ext cx="4469765" cy="438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02969" algn="l"/>
              </a:tabLst>
            </a:pPr>
            <a:r>
              <a:rPr sz="2800" u="heavy" spc="-5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描</a:t>
            </a:r>
            <a:r>
              <a:rPr sz="2800">
                <a:solidFill>
                  <a:srgbClr val="FF0000"/>
                </a:solidFill>
                <a:latin typeface="宋体"/>
                <a:cs typeface="宋体"/>
              </a:rPr>
              <a:t>写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，写出</a:t>
            </a:r>
            <a:r>
              <a:rPr sz="2800">
                <a:solidFill>
                  <a:srgbClr val="FF0000"/>
                </a:solidFill>
                <a:latin typeface="宋体"/>
                <a:cs typeface="宋体"/>
              </a:rPr>
              <a:t>姥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爷有学问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7452" y="1330452"/>
            <a:ext cx="10598150" cy="6101080"/>
          </a:xfrm>
          <a:custGeom>
            <a:avLst/>
            <a:gdLst/>
            <a:ahLst/>
            <a:cxnLst/>
            <a:rect l="l" t="t" r="r" b="b"/>
            <a:pathLst>
              <a:path w="10598150" h="6101080">
                <a:moveTo>
                  <a:pt x="0" y="6100572"/>
                </a:moveTo>
                <a:lnTo>
                  <a:pt x="10597896" y="6100572"/>
                </a:lnTo>
                <a:lnTo>
                  <a:pt x="10597896" y="0"/>
                </a:lnTo>
                <a:lnTo>
                  <a:pt x="0" y="0"/>
                </a:lnTo>
                <a:lnTo>
                  <a:pt x="0" y="61005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6496" y="1483486"/>
            <a:ext cx="10693400" cy="2006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457200">
              <a:lnSpc>
                <a:spcPct val="100000"/>
              </a:lnSpc>
            </a:pPr>
            <a:r>
              <a:rPr sz="2400">
                <a:latin typeface="宋体"/>
                <a:cs typeface="宋体"/>
              </a:rPr>
              <a:t>每晚做作业时，姥爷总是会捧着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报纸</a:t>
            </a:r>
            <a:r>
              <a:rPr sz="2400">
                <a:latin typeface="宋体"/>
                <a:cs typeface="宋体"/>
              </a:rPr>
              <a:t>，安静地坐在我的身边，全神贯注地</a:t>
            </a:r>
          </a:p>
          <a:p>
            <a:pPr marL="12700" marR="508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阅读。每当我走神时，不经意地瞥向姥爷，他那笃定有力的眼神与专心的态度，  都让我羞愧不已。我马上低下头，拿起书本，又投入到学习当中。我在姥爷的  言传身教中，养成了自觉学习的好习惯。这一习惯，使我在今后的学习生活中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66496" y="3678301"/>
            <a:ext cx="15494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>
                <a:latin typeface="宋体"/>
                <a:cs typeface="宋体"/>
              </a:rPr>
              <a:t>受益匪浅。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66496" y="4044060"/>
            <a:ext cx="10388600" cy="3287395"/>
          </a:xfrm>
          <a:prstGeom prst="rect">
            <a:avLst/>
          </a:prstGeom>
        </p:spPr>
        <p:txBody>
          <a:bodyPr vert="horz" wrap="square" lIns="0" tIns="18288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/>
                <a:cs typeface="宋体"/>
              </a:rPr>
              <a:t>经过姥爷六年的小学陪伴，我进入到理想的八十中学习，并顺利考进了实</a:t>
            </a:r>
            <a:endParaRPr sz="2400">
              <a:latin typeface="宋体"/>
              <a:cs typeface="宋体"/>
            </a:endParaRPr>
          </a:p>
          <a:p>
            <a:pPr marL="12700" marR="5080" algn="just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验班。当我捧着录取通知书骄傲地站在姥爷面前等待他表扬的时候，姥爷先是  沉默，接着慢慢开启了那紧闭的双唇：“我的好孙女儿，这是什么？快给姥爷  </a:t>
            </a:r>
            <a:r>
              <a:rPr sz="2400" spc="-5">
                <a:latin typeface="宋体"/>
                <a:cs typeface="宋体"/>
              </a:rPr>
              <a:t>读一读”顿时，我心中一震。上面的字很大，姥爷应该能看清呀，我满心疑惑  </a:t>
            </a:r>
            <a:r>
              <a:rPr sz="2400">
                <a:latin typeface="宋体"/>
                <a:cs typeface="宋体"/>
              </a:rPr>
              <a:t>地看着姥爷。姥爷仿佛读懂了我的内心，额头上泛起一层汉珠，像个做错事的  孩子慢慢说到：“其实，我识字不多，只能认识很少的字！”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4279" y="452373"/>
            <a:ext cx="939800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spc="-5">
                <a:latin typeface="微软雅黑"/>
                <a:cs typeface="微软雅黑"/>
              </a:rPr>
              <a:t>亲情</a:t>
            </a:r>
            <a:endParaRPr sz="3600">
              <a:latin typeface="微软雅黑"/>
              <a:cs typeface="微软雅黑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98394" y="3702558"/>
            <a:ext cx="2870200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我为什么能考好？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9600" y="1373124"/>
            <a:ext cx="9741535" cy="5631180"/>
          </a:xfrm>
          <a:custGeom>
            <a:avLst/>
            <a:gdLst/>
            <a:ahLst/>
            <a:cxnLst/>
            <a:rect l="l" t="t" r="r" b="b"/>
            <a:pathLst>
              <a:path w="9741535" h="5631180">
                <a:moveTo>
                  <a:pt x="0" y="5631180"/>
                </a:moveTo>
                <a:lnTo>
                  <a:pt x="9741408" y="5631180"/>
                </a:lnTo>
                <a:lnTo>
                  <a:pt x="9741408" y="0"/>
                </a:lnTo>
                <a:lnTo>
                  <a:pt x="0" y="0"/>
                </a:lnTo>
                <a:lnTo>
                  <a:pt x="0" y="56311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" y="1373124"/>
            <a:ext cx="9741535" cy="5631180"/>
          </a:xfrm>
          <a:custGeom>
            <a:avLst/>
            <a:gdLst/>
            <a:ahLst/>
            <a:cxnLst/>
            <a:rect l="l" t="t" r="r" b="b"/>
            <a:pathLst>
              <a:path w="9741535" h="5631180">
                <a:moveTo>
                  <a:pt x="0" y="5631180"/>
                </a:moveTo>
                <a:lnTo>
                  <a:pt x="9741408" y="5631180"/>
                </a:lnTo>
                <a:lnTo>
                  <a:pt x="9741408" y="0"/>
                </a:lnTo>
                <a:lnTo>
                  <a:pt x="0" y="0"/>
                </a:lnTo>
                <a:lnTo>
                  <a:pt x="0" y="5631180"/>
                </a:lnTo>
                <a:close/>
              </a:path>
            </a:pathLst>
          </a:custGeom>
          <a:ln w="12192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71957" y="281305"/>
            <a:ext cx="9800590" cy="6543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>
                <a:latin typeface="Microsoft JhengHei"/>
                <a:cs typeface="Microsoft JhengHei"/>
              </a:rPr>
              <a:t>雁</a:t>
            </a:r>
            <a:endParaRPr sz="24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350">
              <a:latin typeface="Times New Roman"/>
              <a:cs typeface="Times New Roman"/>
            </a:endParaRPr>
          </a:p>
          <a:p>
            <a:pPr marL="328930" marR="5080" indent="4572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前年的秋天，来得较早，晨起，院里已落满秋红，天阴沉而萧深，  与前些日子相比，天已无了那种碧蓝透彻的朗润，一切都是苍凉而沉郁  </a:t>
            </a:r>
            <a:r>
              <a:rPr sz="2400" spc="-5">
                <a:latin typeface="宋体"/>
                <a:cs typeface="宋体"/>
              </a:rPr>
              <a:t>的罢。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（开篇写景，景中含？）</a:t>
            </a:r>
            <a:endParaRPr sz="2400">
              <a:latin typeface="宋体"/>
              <a:cs typeface="宋体"/>
            </a:endParaRPr>
          </a:p>
          <a:p>
            <a:pPr marL="78613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我在院里，不觉清爽，一股沉闷之气，笼罩在胸间，映着干涸而发</a:t>
            </a:r>
          </a:p>
          <a:p>
            <a:pPr marL="328930" algn="just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黄的土地，心中倒是多了一丝不可名状的忧愁，在秋风中回荡。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还是到</a:t>
            </a:r>
            <a:endParaRPr sz="2400">
              <a:latin typeface="宋体"/>
              <a:cs typeface="宋体"/>
            </a:endParaRPr>
          </a:p>
          <a:p>
            <a:pPr marL="328930" marR="5080" algn="just">
              <a:lnSpc>
                <a:spcPct val="150000"/>
              </a:lnSpc>
            </a:pP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田间走走罢</a:t>
            </a:r>
            <a:r>
              <a:rPr sz="2400" spc="-5">
                <a:latin typeface="宋体"/>
                <a:cs typeface="宋体"/>
              </a:rPr>
              <a:t>，祖父与我，沿着阡陌，默然地行走在落叶之上，嗅了嗅吹  </a:t>
            </a:r>
            <a:r>
              <a:rPr sz="2400">
                <a:latin typeface="宋体"/>
                <a:cs typeface="宋体"/>
              </a:rPr>
              <a:t>来的风，里面，倒是多了一层湿润，似乎谁在风中洒下了漂泊的泪滴。  风中的稻粱摇曳着略显发黑的绿叶，稻穗散出淡淡的清香来。多好！沉  闷的气氛里似乎多了丰收的欣然，一切，都在粲然地等待一年劳累的结  晶，这个秋天，又是有几分欢喜的罢！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7452" y="1121663"/>
            <a:ext cx="10598150" cy="6616065"/>
          </a:xfrm>
          <a:custGeom>
            <a:avLst/>
            <a:gdLst/>
            <a:ahLst/>
            <a:cxnLst/>
            <a:rect l="l" t="t" r="r" b="b"/>
            <a:pathLst>
              <a:path w="10598150" h="6616065">
                <a:moveTo>
                  <a:pt x="0" y="6615683"/>
                </a:moveTo>
                <a:lnTo>
                  <a:pt x="10597896" y="6615683"/>
                </a:lnTo>
                <a:lnTo>
                  <a:pt x="10597896" y="0"/>
                </a:lnTo>
                <a:lnTo>
                  <a:pt x="0" y="0"/>
                </a:lnTo>
                <a:lnTo>
                  <a:pt x="0" y="66156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6496" y="5793994"/>
            <a:ext cx="7011034" cy="331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10"/>
              </a:lnSpc>
            </a:pPr>
            <a:r>
              <a:rPr sz="2200" spc="-5">
                <a:latin typeface="宋体"/>
                <a:cs typeface="宋体"/>
              </a:rPr>
              <a:t>讲一天中经历的事已成为我每日生活中最重要的一部分。</a:t>
            </a:r>
            <a:endParaRPr sz="2200">
              <a:latin typeface="宋体"/>
              <a:cs typeface="宋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6496" y="6129654"/>
            <a:ext cx="10259695" cy="1002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</a:pPr>
            <a:r>
              <a:rPr sz="2200" spc="-5">
                <a:latin typeface="宋体"/>
                <a:cs typeface="宋体"/>
              </a:rPr>
              <a:t>有人说“陪伴是最常情的告白”，无论是岁月的摩擦，还是明光的漂流，都冲不  走我们对彼此深深的爱。</a:t>
            </a:r>
            <a:endParaRPr sz="2200">
              <a:latin typeface="宋体"/>
              <a:cs typeface="宋体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3696" y="7303109"/>
            <a:ext cx="10088880" cy="331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10"/>
              </a:lnSpc>
            </a:pPr>
            <a:r>
              <a:rPr sz="2200">
                <a:latin typeface="宋体"/>
                <a:cs typeface="宋体"/>
              </a:rPr>
              <a:t>姥</a:t>
            </a:r>
            <a:r>
              <a:rPr sz="2200" spc="-5">
                <a:latin typeface="宋体"/>
                <a:cs typeface="宋体"/>
              </a:rPr>
              <a:t>爷，你永</a:t>
            </a:r>
            <a:r>
              <a:rPr sz="2200">
                <a:latin typeface="宋体"/>
                <a:cs typeface="宋体"/>
              </a:rPr>
              <a:t>远</a:t>
            </a:r>
            <a:r>
              <a:rPr sz="2200" spc="-5">
                <a:latin typeface="宋体"/>
                <a:cs typeface="宋体"/>
              </a:rPr>
              <a:t>是我心目</a:t>
            </a:r>
            <a:r>
              <a:rPr sz="2200">
                <a:latin typeface="宋体"/>
                <a:cs typeface="宋体"/>
              </a:rPr>
              <a:t>中</a:t>
            </a:r>
            <a:r>
              <a:rPr sz="2200" spc="-5">
                <a:latin typeface="宋体"/>
                <a:cs typeface="宋体"/>
              </a:rPr>
              <a:t>最有“学</a:t>
            </a:r>
            <a:r>
              <a:rPr sz="2200">
                <a:latin typeface="宋体"/>
                <a:cs typeface="宋体"/>
              </a:rPr>
              <a:t>问</a:t>
            </a:r>
            <a:r>
              <a:rPr sz="2200" spc="-5">
                <a:latin typeface="宋体"/>
                <a:cs typeface="宋体"/>
              </a:rPr>
              <a:t>”的那个</a:t>
            </a:r>
            <a:r>
              <a:rPr sz="2200">
                <a:latin typeface="宋体"/>
                <a:cs typeface="宋体"/>
              </a:rPr>
              <a:t>人</a:t>
            </a:r>
            <a:r>
              <a:rPr sz="2200" spc="-5">
                <a:latin typeface="宋体"/>
                <a:cs typeface="宋体"/>
              </a:rPr>
              <a:t>，有你的</a:t>
            </a:r>
            <a:r>
              <a:rPr sz="2200">
                <a:latin typeface="宋体"/>
                <a:cs typeface="宋体"/>
              </a:rPr>
              <a:t>陪</a:t>
            </a:r>
            <a:r>
              <a:rPr sz="2200" spc="-5">
                <a:latin typeface="宋体"/>
                <a:cs typeface="宋体"/>
              </a:rPr>
              <a:t>伴，我永</a:t>
            </a:r>
            <a:r>
              <a:rPr sz="2200">
                <a:latin typeface="宋体"/>
                <a:cs typeface="宋体"/>
              </a:rPr>
              <a:t>不</a:t>
            </a:r>
            <a:r>
              <a:rPr sz="2200" spc="-5">
                <a:latin typeface="宋体"/>
                <a:cs typeface="宋体"/>
              </a:rPr>
              <a:t>孤</a:t>
            </a:r>
            <a:r>
              <a:rPr sz="2200" spc="20">
                <a:latin typeface="宋体"/>
                <a:cs typeface="宋体"/>
              </a:rPr>
              <a:t>单</a:t>
            </a:r>
            <a:r>
              <a:rPr sz="2200">
                <a:latin typeface="宋体"/>
                <a:cs typeface="宋体"/>
              </a:rPr>
              <a:t>…</a:t>
            </a:r>
            <a:r>
              <a:rPr sz="2200" spc="-10">
                <a:latin typeface="宋体"/>
                <a:cs typeface="宋体"/>
              </a:rPr>
              <a:t>…</a:t>
            </a:r>
            <a:r>
              <a:rPr sz="2200" spc="-5">
                <a:latin typeface="宋体"/>
                <a:cs typeface="宋体"/>
              </a:rPr>
              <a:t>。</a:t>
            </a:r>
            <a:endParaRPr sz="220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4279" y="452373"/>
            <a:ext cx="939800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spc="-5">
                <a:latin typeface="微软雅黑"/>
                <a:cs typeface="微软雅黑"/>
              </a:rPr>
              <a:t>亲情</a:t>
            </a:r>
            <a:endParaRPr sz="3600">
              <a:latin typeface="微软雅黑"/>
              <a:cs typeface="微软雅黑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6496" y="1099185"/>
            <a:ext cx="10640060" cy="4523740"/>
          </a:xfrm>
          <a:prstGeom prst="rect">
            <a:avLst/>
          </a:prstGeom>
        </p:spPr>
        <p:txBody>
          <a:bodyPr vert="horz" wrap="square" lIns="0" tIns="16764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320"/>
              </a:spcBef>
            </a:pPr>
            <a:r>
              <a:rPr sz="2200" spc="-5">
                <a:latin typeface="宋体"/>
                <a:cs typeface="宋体"/>
              </a:rPr>
              <a:t>我的眼眶在那一瞬间湿润了！往事一幕幕像幻灯片一样回放在我的眼前。难以想</a:t>
            </a:r>
            <a:endParaRPr sz="2200">
              <a:latin typeface="宋体"/>
              <a:cs typeface="宋体"/>
            </a:endParaRPr>
          </a:p>
          <a:p>
            <a:pPr marL="12700" marR="280670">
              <a:lnSpc>
                <a:spcPct val="150000"/>
              </a:lnSpc>
            </a:pPr>
            <a:r>
              <a:rPr sz="2200" spc="-5">
                <a:latin typeface="宋体"/>
                <a:cs typeface="宋体"/>
              </a:rPr>
              <a:t>象，不识字的姥爷在我身上付出了多少心血，寄予了多大期望，才能每天说出那句  “好好读书”的话语；难以想象，每天晚上，不识字的姥爷拿着对于他就像“天书”  一样的报纸，是如何度过这漫长的夜晚；难以想象，姥爷在我身上究竟花费了多少精  力，才能有我今天的成绩。只有我知道，姥爷看纸空谈的艰辛；只有我了解，他那不  辞辛劳陪我走过六年光阴的无私的爱。我一下扑进姥爷的怀里，痛哭起来。</a:t>
            </a:r>
            <a:endParaRPr sz="2200">
              <a:latin typeface="宋体"/>
              <a:cs typeface="宋体"/>
            </a:endParaRPr>
          </a:p>
          <a:p>
            <a:pPr marR="290195" algn="r">
              <a:lnSpc>
                <a:spcPts val="1730"/>
              </a:lnSpc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我为什么哭？</a:t>
            </a:r>
            <a:endParaRPr sz="2400">
              <a:latin typeface="宋体"/>
              <a:cs typeface="宋体"/>
            </a:endParaRPr>
          </a:p>
          <a:p>
            <a:pPr marL="12700" indent="457200">
              <a:lnSpc>
                <a:spcPts val="2230"/>
              </a:lnSpc>
            </a:pPr>
            <a:r>
              <a:rPr sz="2200">
                <a:latin typeface="宋体"/>
                <a:cs typeface="宋体"/>
              </a:rPr>
              <a:t>现在，姥爷年岁已高，但他又找到了一种新的方式陪伴我学习——看“无声电</a:t>
            </a:r>
          </a:p>
          <a:p>
            <a:pPr marL="12700" marR="5080">
              <a:lnSpc>
                <a:spcPct val="150000"/>
              </a:lnSpc>
            </a:pPr>
            <a:r>
              <a:rPr sz="2200" spc="-5">
                <a:latin typeface="宋体"/>
                <a:cs typeface="宋体"/>
              </a:rPr>
              <a:t>视”。每当我学习时，他就坐在客厅，把电视音量调到最低，只通过动画艰难辨识，  但姥爷无怨无悔。如今的我已逐渐长大，我也在用我的方式陪伴着姥爷，为他读报纸，</a:t>
            </a:r>
            <a:endParaRPr sz="2200">
              <a:latin typeface="宋体"/>
              <a:cs typeface="宋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72376" y="5989954"/>
            <a:ext cx="3454400" cy="273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800">
                <a:solidFill>
                  <a:srgbClr val="FF0000"/>
                </a:solidFill>
                <a:latin typeface="宋体"/>
                <a:cs typeface="宋体"/>
              </a:rPr>
              <a:t>姥爷装读书、看无声电视辛苦吗？</a:t>
            </a:r>
            <a:endParaRPr sz="18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1957" y="283844"/>
            <a:ext cx="3418204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pc="5">
                <a:solidFill>
                  <a:srgbClr val="FF0000"/>
                </a:solidFill>
                <a:latin typeface="Microsoft JhengHei"/>
                <a:cs typeface="Microsoft JhengHei"/>
              </a:rPr>
              <a:t>以小见大</a:t>
            </a:r>
            <a:r>
              <a:rPr spc="5">
                <a:solidFill>
                  <a:srgbClr val="FF0000"/>
                </a:solidFill>
                <a:latin typeface="Palatino Linotype"/>
                <a:cs typeface="Palatino Linotype"/>
              </a:rPr>
              <a:t>+</a:t>
            </a:r>
            <a:r>
              <a:rPr spc="5">
                <a:solidFill>
                  <a:srgbClr val="FF0000"/>
                </a:solidFill>
                <a:latin typeface="Microsoft JhengHei"/>
                <a:cs typeface="Microsoft JhengHei"/>
              </a:rPr>
              <a:t>剧情反转法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47916" y="2096770"/>
          <a:ext cx="10213731" cy="44500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410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0"/>
                    </a:ext>
                  </a:extLst>
                </a:gridCol>
                <a:gridCol w="3834891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1"/>
                    </a:ext>
                  </a:extLst>
                </a:gridCol>
                <a:gridCol w="1839594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2"/>
                    </a:ext>
                  </a:extLst>
                </a:gridCol>
                <a:gridCol w="3525139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3"/>
                    </a:ext>
                  </a:extLst>
                </a:gridCol>
              </a:tblGrid>
              <a:tr h="944879">
                <a:tc>
                  <a:txBody>
                    <a:bodyPr/>
                    <a:lstStyle/>
                    <a:p>
                      <a:pPr marL="142875" marR="13335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b="1" spc="25">
                          <a:latin typeface="Microsoft JhengHei"/>
                          <a:cs typeface="Microsoft JhengHei"/>
                        </a:rPr>
                        <a:t>情感  主题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85"/>
                        </a:spcBef>
                      </a:pPr>
                      <a:r>
                        <a:rPr sz="2800" b="1">
                          <a:latin typeface="Microsoft JhengHei"/>
                          <a:cs typeface="Microsoft JhengHei"/>
                        </a:rPr>
                        <a:t>形象解读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3305">
                        <a:lnSpc>
                          <a:spcPct val="100000"/>
                        </a:lnSpc>
                        <a:spcBef>
                          <a:spcPts val="2085"/>
                        </a:spcBef>
                      </a:pPr>
                      <a:r>
                        <a:rPr sz="2800" b="1">
                          <a:latin typeface="Microsoft JhengHei"/>
                          <a:cs typeface="Microsoft JhengHei"/>
                        </a:rPr>
                        <a:t>作文结构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0"/>
                  </a:ext>
                </a:extLst>
              </a:tr>
              <a:tr h="223964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4700">
                        <a:latin typeface="Times New Roman"/>
                        <a:cs typeface="Times New Roman"/>
                      </a:endParaRPr>
                    </a:p>
                    <a:p>
                      <a:pPr marL="271145" marR="264795">
                        <a:lnSpc>
                          <a:spcPct val="100000"/>
                        </a:lnSpc>
                      </a:pPr>
                      <a:r>
                        <a:rPr sz="3600">
                          <a:latin typeface="宋体"/>
                          <a:cs typeface="宋体"/>
                        </a:rPr>
                        <a:t>亲  情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85090" marR="17462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spc="5">
                          <a:latin typeface="宋体"/>
                          <a:cs typeface="宋体"/>
                        </a:rPr>
                        <a:t>姥</a:t>
                      </a:r>
                      <a:r>
                        <a:rPr sz="2800">
                          <a:latin typeface="宋体"/>
                          <a:cs typeface="宋体"/>
                        </a:rPr>
                        <a:t>爷一身“学者”装扮  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姥</a:t>
                      </a:r>
                      <a:r>
                        <a:rPr sz="2800">
                          <a:latin typeface="宋体"/>
                          <a:cs typeface="宋体"/>
                        </a:rPr>
                        <a:t>爷收拾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文</a:t>
                      </a:r>
                      <a:r>
                        <a:rPr sz="2800">
                          <a:latin typeface="宋体"/>
                          <a:cs typeface="宋体"/>
                        </a:rPr>
                        <a:t>具、书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包</a:t>
                      </a:r>
                      <a:r>
                        <a:rPr sz="2800">
                          <a:latin typeface="宋体"/>
                          <a:cs typeface="宋体"/>
                        </a:rPr>
                        <a:t>一  </a:t>
                      </a:r>
                      <a:r>
                        <a:rPr sz="2800" spc="-5">
                          <a:latin typeface="宋体"/>
                          <a:cs typeface="宋体"/>
                        </a:rPr>
                        <a:t>丝不苟；  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姥</a:t>
                      </a:r>
                      <a:r>
                        <a:rPr sz="2800">
                          <a:latin typeface="宋体"/>
                          <a:cs typeface="宋体"/>
                        </a:rPr>
                        <a:t>爷捧着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报</a:t>
                      </a:r>
                      <a:r>
                        <a:rPr sz="2800">
                          <a:latin typeface="宋体"/>
                          <a:cs typeface="宋体"/>
                        </a:rPr>
                        <a:t>纸陪我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“</a:t>
                      </a:r>
                      <a:r>
                        <a:rPr sz="2800">
                          <a:latin typeface="宋体"/>
                          <a:cs typeface="宋体"/>
                        </a:rPr>
                        <a:t>读  </a:t>
                      </a:r>
                      <a:r>
                        <a:rPr sz="2800" spc="-5">
                          <a:latin typeface="宋体"/>
                          <a:cs typeface="宋体"/>
                        </a:rPr>
                        <a:t>完”小学六年；  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姥</a:t>
                      </a:r>
                      <a:r>
                        <a:rPr sz="2800">
                          <a:latin typeface="宋体"/>
                          <a:cs typeface="宋体"/>
                        </a:rPr>
                        <a:t>爷连录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取</a:t>
                      </a:r>
                      <a:r>
                        <a:rPr sz="2800">
                          <a:latin typeface="宋体"/>
                          <a:cs typeface="宋体"/>
                        </a:rPr>
                        <a:t>通知书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都</a:t>
                      </a:r>
                      <a:r>
                        <a:rPr sz="2800">
                          <a:latin typeface="宋体"/>
                          <a:cs typeface="宋体"/>
                        </a:rPr>
                        <a:t>认  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不全</a:t>
                      </a:r>
                      <a:endParaRPr sz="2800">
                        <a:latin typeface="宋体"/>
                        <a:cs typeface="宋体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800" spc="-5">
                          <a:latin typeface="宋体"/>
                          <a:cs typeface="宋体"/>
                        </a:rPr>
                        <a:t>姥爷看无声电视</a:t>
                      </a:r>
                      <a:endParaRPr sz="28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>
                          <a:latin typeface="宋体"/>
                          <a:cs typeface="宋体"/>
                        </a:rPr>
                        <a:t>；</a:t>
                      </a:r>
                    </a:p>
                    <a:p>
                      <a:pPr marL="24765" marR="17145" indent="650240">
                        <a:lnSpc>
                          <a:spcPct val="100000"/>
                        </a:lnSpc>
                        <a:spcBef>
                          <a:spcPts val="1740"/>
                        </a:spcBef>
                      </a:pPr>
                      <a:r>
                        <a:rPr sz="2800" spc="-5">
                          <a:latin typeface="宋体"/>
                          <a:cs typeface="宋体"/>
                        </a:rPr>
                        <a:t>姥爷  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“</a:t>
                      </a:r>
                      <a:r>
                        <a:rPr sz="2800">
                          <a:latin typeface="宋体"/>
                          <a:cs typeface="宋体"/>
                        </a:rPr>
                        <a:t>有文化”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85725" marR="368300">
                        <a:lnSpc>
                          <a:spcPct val="100000"/>
                        </a:lnSpc>
                      </a:pPr>
                      <a:r>
                        <a:rPr sz="2400">
                          <a:latin typeface="宋体"/>
                          <a:cs typeface="宋体"/>
                        </a:rPr>
                        <a:t>第一部分：引出并介绍  人物</a:t>
                      </a:r>
                    </a:p>
                    <a:p>
                      <a:pPr marL="85725" marR="521970">
                        <a:lnSpc>
                          <a:spcPct val="100000"/>
                        </a:lnSpc>
                      </a:pPr>
                      <a:r>
                        <a:rPr sz="2400">
                          <a:latin typeface="宋体"/>
                          <a:cs typeface="宋体"/>
                        </a:rPr>
                        <a:t>第二部分：场景  第三部分：影响；  第四部分：反转  第五部分：感悟  第六部分：后</a:t>
                      </a:r>
                      <a:r>
                        <a:rPr sz="2400" spc="-15">
                          <a:latin typeface="宋体"/>
                          <a:cs typeface="宋体"/>
                        </a:rPr>
                        <a:t>续</a:t>
                      </a:r>
                      <a:r>
                        <a:rPr sz="2400">
                          <a:latin typeface="宋体"/>
                          <a:cs typeface="宋体"/>
                        </a:rPr>
                        <a:t>+点题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1"/>
                  </a:ext>
                </a:extLst>
              </a:tr>
              <a:tr h="12655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 marR="17145" indent="650240">
                        <a:lnSpc>
                          <a:spcPct val="100000"/>
                        </a:lnSpc>
                        <a:spcBef>
                          <a:spcPts val="1670"/>
                        </a:spcBef>
                      </a:pPr>
                      <a:r>
                        <a:rPr sz="2800" spc="-5">
                          <a:latin typeface="宋体"/>
                          <a:cs typeface="宋体"/>
                        </a:rPr>
                        <a:t>姥爷  </a:t>
                      </a:r>
                      <a:r>
                        <a:rPr sz="2800" spc="5">
                          <a:latin typeface="宋体"/>
                          <a:cs typeface="宋体"/>
                        </a:rPr>
                        <a:t>“</a:t>
                      </a:r>
                      <a:r>
                        <a:rPr sz="2800">
                          <a:latin typeface="宋体"/>
                          <a:cs typeface="宋体"/>
                        </a:rPr>
                        <a:t>没文化”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798" cy="82295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700783"/>
            <a:ext cx="10972800" cy="4977765"/>
          </a:xfrm>
          <a:custGeom>
            <a:avLst/>
            <a:gdLst/>
            <a:ahLst/>
            <a:cxnLst/>
            <a:rect l="l" t="t" r="r" b="b"/>
            <a:pathLst>
              <a:path w="10972800" h="4977765">
                <a:moveTo>
                  <a:pt x="0" y="4977384"/>
                </a:moveTo>
                <a:lnTo>
                  <a:pt x="10972800" y="4977384"/>
                </a:lnTo>
                <a:lnTo>
                  <a:pt x="10972800" y="0"/>
                </a:lnTo>
                <a:lnTo>
                  <a:pt x="0" y="0"/>
                </a:lnTo>
                <a:lnTo>
                  <a:pt x="0" y="49773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53208" y="2038350"/>
            <a:ext cx="7132955" cy="3926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>
                <a:latin typeface="微软雅黑"/>
                <a:cs typeface="微软雅黑"/>
              </a:rPr>
              <a:t>以小见大+剧情反转法</a:t>
            </a:r>
            <a:endParaRPr sz="2800">
              <a:latin typeface="微软雅黑"/>
              <a:cs typeface="微软雅黑"/>
            </a:endParaRPr>
          </a:p>
          <a:p>
            <a:pPr marL="12700" marR="5080">
              <a:lnSpc>
                <a:spcPct val="150000"/>
              </a:lnSpc>
              <a:spcBef>
                <a:spcPts val="2415"/>
              </a:spcBef>
            </a:pPr>
            <a:r>
              <a:rPr sz="2800" spc="-5">
                <a:latin typeface="宋体"/>
                <a:cs typeface="宋体"/>
              </a:rPr>
              <a:t>第一部分：外貌描写引出人物  </a:t>
            </a:r>
            <a:r>
              <a:rPr sz="2800">
                <a:latin typeface="宋体"/>
                <a:cs typeface="宋体"/>
              </a:rPr>
              <a:t>第</a:t>
            </a:r>
            <a:r>
              <a:rPr sz="2800" spc="-5">
                <a:latin typeface="宋体"/>
                <a:cs typeface="宋体"/>
              </a:rPr>
              <a:t>二部分</a:t>
            </a:r>
            <a:r>
              <a:rPr sz="2800">
                <a:latin typeface="宋体"/>
                <a:cs typeface="宋体"/>
              </a:rPr>
              <a:t>：</a:t>
            </a:r>
            <a:r>
              <a:rPr sz="2800" spc="-5">
                <a:latin typeface="宋体"/>
                <a:cs typeface="宋体"/>
              </a:rPr>
              <a:t>场景描</a:t>
            </a:r>
            <a:r>
              <a:rPr sz="2800">
                <a:latin typeface="宋体"/>
                <a:cs typeface="宋体"/>
              </a:rPr>
              <a:t>写</a:t>
            </a:r>
            <a:r>
              <a:rPr sz="2800" spc="-5">
                <a:latin typeface="宋体"/>
                <a:cs typeface="宋体"/>
              </a:rPr>
              <a:t>写出人</a:t>
            </a:r>
            <a:r>
              <a:rPr sz="2800">
                <a:latin typeface="宋体"/>
                <a:cs typeface="宋体"/>
              </a:rPr>
              <a:t>物</a:t>
            </a:r>
            <a:r>
              <a:rPr sz="2800" spc="-5">
                <a:latin typeface="宋体"/>
                <a:cs typeface="宋体"/>
              </a:rPr>
              <a:t>行为及</a:t>
            </a:r>
            <a:r>
              <a:rPr sz="2800">
                <a:latin typeface="宋体"/>
                <a:cs typeface="宋体"/>
              </a:rPr>
              <a:t>对</a:t>
            </a:r>
            <a:r>
              <a:rPr sz="2800" spc="-5">
                <a:latin typeface="宋体"/>
                <a:cs typeface="宋体"/>
              </a:rPr>
              <a:t>我影响  第三部分：我的成功，剧情反转，点题  第四部分：尾声，细节描写  第五部分：结尾点题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6582" y="700785"/>
            <a:ext cx="9361170" cy="5066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>
                <a:latin typeface="微软雅黑"/>
                <a:cs typeface="微软雅黑"/>
              </a:rPr>
              <a:t>老师我情节描写能力不足，反转法我害pia</a:t>
            </a:r>
            <a:endParaRPr sz="28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b="1" spc="-10">
                <a:latin typeface="微软雅黑"/>
                <a:cs typeface="微软雅黑"/>
              </a:rPr>
              <a:t>还有更简便的方法吗？？</a:t>
            </a:r>
            <a:endParaRPr sz="28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00">
              <a:latin typeface="Times New Roman"/>
              <a:cs typeface="Times New Roman"/>
            </a:endParaRPr>
          </a:p>
          <a:p>
            <a:pPr marL="723900" marR="99695" indent="1949450">
              <a:lnSpc>
                <a:spcPct val="150000"/>
              </a:lnSpc>
            </a:pPr>
            <a:r>
              <a:rPr sz="2800" b="1">
                <a:latin typeface="微软雅黑"/>
                <a:cs typeface="微软雅黑"/>
              </a:rPr>
              <a:t>有一种力量，让人泪流满面  </a:t>
            </a:r>
            <a:r>
              <a:rPr sz="2800">
                <a:latin typeface="宋体"/>
                <a:cs typeface="宋体"/>
              </a:rPr>
              <a:t>喜</a:t>
            </a:r>
            <a:r>
              <a:rPr sz="2800" spc="-5">
                <a:latin typeface="宋体"/>
                <a:cs typeface="宋体"/>
              </a:rPr>
              <a:t>欢在夜</a:t>
            </a:r>
            <a:r>
              <a:rPr sz="2800">
                <a:latin typeface="宋体"/>
                <a:cs typeface="宋体"/>
              </a:rPr>
              <a:t>深</a:t>
            </a:r>
            <a:r>
              <a:rPr sz="2800" spc="-5">
                <a:latin typeface="宋体"/>
                <a:cs typeface="宋体"/>
              </a:rPr>
              <a:t>人静时</a:t>
            </a:r>
            <a:r>
              <a:rPr sz="2800">
                <a:latin typeface="宋体"/>
                <a:cs typeface="宋体"/>
              </a:rPr>
              <a:t>，</a:t>
            </a:r>
            <a:r>
              <a:rPr sz="2800" spc="-5">
                <a:latin typeface="宋体"/>
                <a:cs typeface="宋体"/>
              </a:rPr>
              <a:t>悄悄走</a:t>
            </a:r>
            <a:r>
              <a:rPr sz="2800">
                <a:latin typeface="宋体"/>
                <a:cs typeface="宋体"/>
              </a:rPr>
              <a:t>出</a:t>
            </a:r>
            <a:r>
              <a:rPr sz="2800" spc="-5">
                <a:latin typeface="宋体"/>
                <a:cs typeface="宋体"/>
              </a:rPr>
              <a:t>卧室，</a:t>
            </a:r>
            <a:r>
              <a:rPr sz="2800">
                <a:latin typeface="宋体"/>
                <a:cs typeface="宋体"/>
              </a:rPr>
              <a:t>我</a:t>
            </a:r>
            <a:r>
              <a:rPr sz="2800" spc="-5">
                <a:latin typeface="宋体"/>
                <a:cs typeface="宋体"/>
              </a:rPr>
              <a:t>耳朵贴</a:t>
            </a:r>
            <a:r>
              <a:rPr sz="2800">
                <a:latin typeface="宋体"/>
                <a:cs typeface="宋体"/>
              </a:rPr>
              <a:t>在</a:t>
            </a:r>
            <a:r>
              <a:rPr sz="2800" spc="-5">
                <a:latin typeface="宋体"/>
                <a:cs typeface="宋体"/>
              </a:rPr>
              <a:t>家人的</a:t>
            </a:r>
            <a:endParaRPr sz="2800">
              <a:latin typeface="宋体"/>
              <a:cs typeface="宋体"/>
            </a:endParaRPr>
          </a:p>
          <a:p>
            <a:pPr marL="76200" marR="5080" algn="just">
              <a:lnSpc>
                <a:spcPct val="150000"/>
              </a:lnSpc>
            </a:pPr>
            <a:r>
              <a:rPr sz="2800">
                <a:latin typeface="宋体"/>
                <a:cs typeface="宋体"/>
              </a:rPr>
              <a:t>房门上，去聆听家人均匀而安宁的酣睡声，</a:t>
            </a:r>
            <a:r>
              <a:rPr sz="2800" b="1">
                <a:latin typeface="微软雅黑"/>
                <a:cs typeface="微软雅黑"/>
              </a:rPr>
              <a:t>我总能感受到一  股无形的力量牵引着我，一股股暖流冲击我的心房，温暖得  </a:t>
            </a:r>
            <a:r>
              <a:rPr sz="2800" b="1" spc="30">
                <a:latin typeface="微软雅黑"/>
                <a:cs typeface="微软雅黑"/>
              </a:rPr>
              <a:t>让我流下泪来……</a:t>
            </a:r>
            <a:endParaRPr sz="28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0966" y="1398396"/>
            <a:ext cx="9779000" cy="5299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10">
                <a:latin typeface="微软雅黑"/>
                <a:cs typeface="微软雅黑"/>
              </a:rPr>
              <a:t>关键词：牛奶</a:t>
            </a:r>
            <a:endParaRPr sz="2400">
              <a:latin typeface="微软雅黑"/>
              <a:cs typeface="微软雅黑"/>
            </a:endParaRPr>
          </a:p>
          <a:p>
            <a:pPr marL="6604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晚上，打开冰箱门，发现只有一瓶牛奶躺在角落里，那怎么办呢？</a:t>
            </a:r>
          </a:p>
          <a:p>
            <a:pPr marL="12700" marR="30988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心里想着，走到老哥房里，向他汇报了一下情况。老哥转过头，说：  “很简单，明天谁早起谁喝。”然后，对我“奸诈”着笑道。这足已燃  起我的斗志，我火速回房，定好闹铃，早早睡了。</a:t>
            </a:r>
          </a:p>
          <a:p>
            <a:pPr marL="12700" marR="5080" indent="6477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第二天铃一响，我以刘翔的速度洗漱完毕后，焦虑的打开冰箱，  牛奶还在，我心里长吁一口气，拿起牛奶，见老哥房门紧闭，准备耀武  </a:t>
            </a:r>
            <a:r>
              <a:rPr sz="2400" spc="-5">
                <a:latin typeface="宋体"/>
                <a:cs typeface="宋体"/>
              </a:rPr>
              <a:t>扬威一番，打开门，惊呆了，只见床铺整理干净，老哥一大早就出门了。  </a:t>
            </a:r>
            <a:r>
              <a:rPr sz="2400" b="1" spc="10">
                <a:latin typeface="微软雅黑"/>
                <a:cs typeface="微软雅黑"/>
              </a:rPr>
              <a:t>阳光透过窗，满满的洒了一地，心里暖洋洋的，有种想落泪的感觉。</a:t>
            </a:r>
            <a:endParaRPr sz="2400">
              <a:latin typeface="微软雅黑"/>
              <a:cs typeface="微软雅黑"/>
            </a:endParaRPr>
          </a:p>
          <a:p>
            <a:pPr marR="277495" algn="r">
              <a:lnSpc>
                <a:spcPts val="2835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（223字）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4916" y="1192021"/>
            <a:ext cx="9474200" cy="5848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10">
                <a:latin typeface="微软雅黑"/>
                <a:cs typeface="微软雅黑"/>
              </a:rPr>
              <a:t>关键词：耐克鞋</a:t>
            </a:r>
            <a:endParaRPr sz="2400">
              <a:latin typeface="微软雅黑"/>
              <a:cs typeface="微软雅黑"/>
            </a:endParaRPr>
          </a:p>
          <a:p>
            <a:pPr marL="12700" marR="271780" indent="6477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下午，百无聊赖，母亲说：“陪我去商场吧！”我本想回绝，但  又无事可做，还是答应了。</a:t>
            </a:r>
          </a:p>
          <a:p>
            <a:pPr marL="12700" marR="5080" indent="647700">
              <a:lnSpc>
                <a:spcPct val="150000"/>
              </a:lnSpc>
            </a:pPr>
            <a:r>
              <a:rPr sz="2400" spc="-5">
                <a:latin typeface="宋体"/>
                <a:cs typeface="宋体"/>
              </a:rPr>
              <a:t>商场里，人头攒动，让我感受到了中国的人口问题，母亲要买一  </a:t>
            </a:r>
            <a:r>
              <a:rPr sz="2400">
                <a:latin typeface="宋体"/>
                <a:cs typeface="宋体"/>
              </a:rPr>
              <a:t>身衣服，我陪着她，左看右看，不是嫌不合身就是嫌太贵，就这样，  两小时就在不经意间溜走了，我的两条腿已酸痛难忍。我对母亲说：  </a:t>
            </a:r>
            <a:r>
              <a:rPr sz="2400" spc="-5">
                <a:latin typeface="宋体"/>
                <a:cs typeface="宋体"/>
              </a:rPr>
              <a:t>“我在外面等你吧！”母亲同意了。在外面的椅子上没坐多长时间，  </a:t>
            </a:r>
            <a:r>
              <a:rPr sz="2400">
                <a:latin typeface="宋体"/>
                <a:cs typeface="宋体"/>
              </a:rPr>
              <a:t>母亲出来了，手里捧着一双耐克鞋，我还未开口，母亲说：“听说是  新款式，所以买下了，你穿穿。”我双手捧着这双鞋，觉得好重好重，  </a:t>
            </a:r>
            <a:r>
              <a:rPr sz="2400" b="1" spc="10">
                <a:latin typeface="微软雅黑"/>
                <a:cs typeface="微软雅黑"/>
              </a:rPr>
              <a:t>有股力量在汇入胸口，眼泪却在眼眶里打转。</a:t>
            </a:r>
            <a:endParaRPr sz="2400">
              <a:latin typeface="微软雅黑"/>
              <a:cs typeface="微软雅黑"/>
            </a:endParaRPr>
          </a:p>
          <a:p>
            <a:pPr marR="95250" algn="r">
              <a:lnSpc>
                <a:spcPts val="284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（246字）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3645" y="2739643"/>
            <a:ext cx="9557385" cy="1912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47700">
              <a:lnSpc>
                <a:spcPct val="150000"/>
              </a:lnSpc>
            </a:pPr>
            <a:r>
              <a:rPr sz="2800">
                <a:latin typeface="宋体"/>
                <a:cs typeface="宋体"/>
              </a:rPr>
              <a:t>我</a:t>
            </a:r>
            <a:r>
              <a:rPr sz="2800" spc="-5">
                <a:latin typeface="宋体"/>
                <a:cs typeface="宋体"/>
              </a:rPr>
              <a:t>知道，</a:t>
            </a:r>
            <a:r>
              <a:rPr sz="2800">
                <a:latin typeface="宋体"/>
                <a:cs typeface="宋体"/>
              </a:rPr>
              <a:t>有</a:t>
            </a:r>
            <a:r>
              <a:rPr sz="2800" spc="-5">
                <a:latin typeface="宋体"/>
                <a:cs typeface="宋体"/>
              </a:rPr>
              <a:t>一种力</a:t>
            </a:r>
            <a:r>
              <a:rPr sz="2800">
                <a:latin typeface="宋体"/>
                <a:cs typeface="宋体"/>
              </a:rPr>
              <a:t>量</a:t>
            </a:r>
            <a:r>
              <a:rPr sz="2800" spc="-5">
                <a:latin typeface="宋体"/>
                <a:cs typeface="宋体"/>
              </a:rPr>
              <a:t>，会让</a:t>
            </a:r>
            <a:r>
              <a:rPr sz="2800">
                <a:latin typeface="宋体"/>
                <a:cs typeface="宋体"/>
              </a:rPr>
              <a:t>我</a:t>
            </a:r>
            <a:r>
              <a:rPr sz="2800" spc="-5">
                <a:latin typeface="宋体"/>
                <a:cs typeface="宋体"/>
              </a:rPr>
              <a:t>泪流满</a:t>
            </a:r>
            <a:r>
              <a:rPr sz="2800">
                <a:latin typeface="宋体"/>
                <a:cs typeface="宋体"/>
              </a:rPr>
              <a:t>面</a:t>
            </a:r>
            <a:r>
              <a:rPr sz="2800" spc="-5">
                <a:latin typeface="宋体"/>
                <a:cs typeface="宋体"/>
              </a:rPr>
              <a:t>，无论</a:t>
            </a:r>
            <a:r>
              <a:rPr sz="2800">
                <a:latin typeface="宋体"/>
                <a:cs typeface="宋体"/>
              </a:rPr>
              <a:t>何</a:t>
            </a:r>
            <a:r>
              <a:rPr sz="2800" spc="-5">
                <a:latin typeface="宋体"/>
                <a:cs typeface="宋体"/>
              </a:rPr>
              <a:t>时何地，  它都会牵引着我，一直走完人生的旅程。</a:t>
            </a:r>
            <a:endParaRPr sz="2800">
              <a:latin typeface="宋体"/>
              <a:cs typeface="宋体"/>
            </a:endParaRPr>
          </a:p>
          <a:p>
            <a:pPr marL="660400">
              <a:lnSpc>
                <a:spcPts val="3295"/>
              </a:lnSpc>
              <a:spcBef>
                <a:spcPts val="1680"/>
              </a:spcBef>
            </a:pPr>
            <a:r>
              <a:rPr sz="2800" spc="-5">
                <a:latin typeface="宋体"/>
                <a:cs typeface="宋体"/>
              </a:rPr>
              <a:t>这就是亲情的力量，不可阻挡。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0285" y="2748533"/>
            <a:ext cx="6784975" cy="3192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2800" b="1">
                <a:latin typeface="微软雅黑"/>
                <a:cs typeface="微软雅黑"/>
              </a:rPr>
              <a:t>场景开头</a:t>
            </a:r>
            <a:r>
              <a:rPr sz="2800">
                <a:latin typeface="宋体"/>
                <a:cs typeface="宋体"/>
              </a:rPr>
              <a:t>——家中的温馨氛围  </a:t>
            </a:r>
            <a:r>
              <a:rPr sz="2800" b="1">
                <a:latin typeface="微软雅黑"/>
                <a:cs typeface="微软雅黑"/>
              </a:rPr>
              <a:t>开头点题</a:t>
            </a:r>
            <a:r>
              <a:rPr sz="2800">
                <a:latin typeface="宋体"/>
                <a:cs typeface="宋体"/>
              </a:rPr>
              <a:t>——无形的力量，一股股暖流  </a:t>
            </a:r>
            <a:r>
              <a:rPr sz="2800" b="1">
                <a:latin typeface="微软雅黑"/>
                <a:cs typeface="微软雅黑"/>
              </a:rPr>
              <a:t>分镜头①</a:t>
            </a:r>
            <a:r>
              <a:rPr sz="2800">
                <a:latin typeface="宋体"/>
                <a:cs typeface="宋体"/>
              </a:rPr>
              <a:t>——哥哥让给我牛奶  </a:t>
            </a:r>
            <a:r>
              <a:rPr sz="2800" b="1">
                <a:latin typeface="微软雅黑"/>
                <a:cs typeface="微软雅黑"/>
              </a:rPr>
              <a:t>分镜头②</a:t>
            </a:r>
            <a:r>
              <a:rPr sz="2800">
                <a:latin typeface="宋体"/>
                <a:cs typeface="宋体"/>
              </a:rPr>
              <a:t>——妈妈给我买耐克鞋  </a:t>
            </a:r>
            <a:r>
              <a:rPr sz="2800" b="1" spc="10">
                <a:latin typeface="微软雅黑"/>
                <a:cs typeface="微软雅黑"/>
              </a:rPr>
              <a:t>结</a:t>
            </a:r>
            <a:r>
              <a:rPr sz="2800" b="1">
                <a:latin typeface="微软雅黑"/>
                <a:cs typeface="微软雅黑"/>
              </a:rPr>
              <a:t>尾点</a:t>
            </a:r>
            <a:r>
              <a:rPr sz="2800" b="1" spc="10">
                <a:latin typeface="微软雅黑"/>
                <a:cs typeface="微软雅黑"/>
              </a:rPr>
              <a:t>题</a:t>
            </a:r>
            <a:r>
              <a:rPr sz="2800" spc="0">
                <a:latin typeface="宋体"/>
                <a:cs typeface="宋体"/>
              </a:rPr>
              <a:t>—</a:t>
            </a:r>
            <a:r>
              <a:rPr sz="2800" spc="-5">
                <a:latin typeface="宋体"/>
                <a:cs typeface="宋体"/>
              </a:rPr>
              <a:t>—有一</a:t>
            </a:r>
            <a:r>
              <a:rPr sz="2800">
                <a:latin typeface="宋体"/>
                <a:cs typeface="宋体"/>
              </a:rPr>
              <a:t>种</a:t>
            </a:r>
            <a:r>
              <a:rPr sz="2800" spc="-5">
                <a:latin typeface="宋体"/>
                <a:cs typeface="宋体"/>
              </a:rPr>
              <a:t>力量牵</a:t>
            </a:r>
            <a:r>
              <a:rPr sz="2800">
                <a:latin typeface="宋体"/>
                <a:cs typeface="宋体"/>
              </a:rPr>
              <a:t>引</a:t>
            </a:r>
            <a:r>
              <a:rPr sz="2800" spc="-5">
                <a:latin typeface="宋体"/>
                <a:cs typeface="宋体"/>
              </a:rPr>
              <a:t>我，那</a:t>
            </a:r>
            <a:r>
              <a:rPr sz="2800">
                <a:latin typeface="宋体"/>
                <a:cs typeface="宋体"/>
              </a:rPr>
              <a:t>是</a:t>
            </a:r>
            <a:r>
              <a:rPr sz="2800" spc="-5">
                <a:latin typeface="宋体"/>
                <a:cs typeface="宋体"/>
              </a:rPr>
              <a:t>亲情</a:t>
            </a:r>
            <a:endParaRPr sz="2800">
              <a:latin typeface="宋体"/>
              <a:cs typeface="宋体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>
                <a:solidFill>
                  <a:srgbClr val="FF0000"/>
                </a:solidFill>
              </a:rPr>
              <a:t>以小见大+分镜头法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798" cy="82295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700783"/>
            <a:ext cx="10972800" cy="4977765"/>
          </a:xfrm>
          <a:custGeom>
            <a:avLst/>
            <a:gdLst/>
            <a:ahLst/>
            <a:cxnLst/>
            <a:rect l="l" t="t" r="r" b="b"/>
            <a:pathLst>
              <a:path w="10972800" h="4977765">
                <a:moveTo>
                  <a:pt x="0" y="4977384"/>
                </a:moveTo>
                <a:lnTo>
                  <a:pt x="10972800" y="4977384"/>
                </a:lnTo>
                <a:lnTo>
                  <a:pt x="10972800" y="0"/>
                </a:lnTo>
                <a:lnTo>
                  <a:pt x="0" y="0"/>
                </a:lnTo>
                <a:lnTo>
                  <a:pt x="0" y="49773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53208" y="2038350"/>
            <a:ext cx="7134859" cy="3926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2800" b="1" spc="-5">
                <a:latin typeface="微软雅黑"/>
                <a:cs typeface="微软雅黑"/>
              </a:rPr>
              <a:t>以小见大+分镜头法</a:t>
            </a:r>
            <a:endParaRPr sz="2800">
              <a:latin typeface="微软雅黑"/>
              <a:cs typeface="微软雅黑"/>
            </a:endParaRPr>
          </a:p>
          <a:p>
            <a:pPr marL="12700" marR="3916045">
              <a:lnSpc>
                <a:spcPct val="150100"/>
              </a:lnSpc>
              <a:spcBef>
                <a:spcPts val="2410"/>
              </a:spcBef>
            </a:pPr>
            <a:r>
              <a:rPr sz="2800">
                <a:latin typeface="宋体"/>
                <a:cs typeface="宋体"/>
              </a:rPr>
              <a:t>第</a:t>
            </a:r>
            <a:r>
              <a:rPr sz="2800" spc="-5">
                <a:latin typeface="宋体"/>
                <a:cs typeface="宋体"/>
              </a:rPr>
              <a:t>一部分</a:t>
            </a:r>
            <a:r>
              <a:rPr sz="2800">
                <a:latin typeface="宋体"/>
                <a:cs typeface="宋体"/>
              </a:rPr>
              <a:t>：</a:t>
            </a:r>
            <a:r>
              <a:rPr sz="2800" spc="-5">
                <a:latin typeface="宋体"/>
                <a:cs typeface="宋体"/>
              </a:rPr>
              <a:t>场景开头  </a:t>
            </a:r>
            <a:r>
              <a:rPr sz="2800">
                <a:latin typeface="宋体"/>
                <a:cs typeface="宋体"/>
              </a:rPr>
              <a:t>第</a:t>
            </a:r>
            <a:r>
              <a:rPr sz="2800" spc="-5">
                <a:latin typeface="宋体"/>
                <a:cs typeface="宋体"/>
              </a:rPr>
              <a:t>二部分</a:t>
            </a:r>
            <a:r>
              <a:rPr sz="2800">
                <a:latin typeface="宋体"/>
                <a:cs typeface="宋体"/>
              </a:rPr>
              <a:t>：</a:t>
            </a:r>
            <a:r>
              <a:rPr sz="2800" spc="-5">
                <a:latin typeface="宋体"/>
                <a:cs typeface="宋体"/>
              </a:rPr>
              <a:t>开头点题</a:t>
            </a:r>
            <a:endParaRPr sz="2800">
              <a:latin typeface="宋体"/>
              <a:cs typeface="宋体"/>
            </a:endParaRPr>
          </a:p>
          <a:p>
            <a:pPr marL="12700" marR="5080" algn="just">
              <a:lnSpc>
                <a:spcPct val="150000"/>
              </a:lnSpc>
            </a:pPr>
            <a:r>
              <a:rPr sz="2800">
                <a:latin typeface="宋体"/>
                <a:cs typeface="宋体"/>
              </a:rPr>
              <a:t>第</a:t>
            </a:r>
            <a:r>
              <a:rPr sz="2800" spc="-5">
                <a:latin typeface="宋体"/>
                <a:cs typeface="宋体"/>
              </a:rPr>
              <a:t>三部分</a:t>
            </a:r>
            <a:r>
              <a:rPr sz="2800">
                <a:latin typeface="宋体"/>
                <a:cs typeface="宋体"/>
              </a:rPr>
              <a:t>：</a:t>
            </a:r>
            <a:r>
              <a:rPr sz="2800" spc="-5">
                <a:latin typeface="宋体"/>
                <a:cs typeface="宋体"/>
              </a:rPr>
              <a:t>分镜头</a:t>
            </a:r>
            <a:r>
              <a:rPr sz="2800">
                <a:latin typeface="宋体"/>
                <a:cs typeface="宋体"/>
              </a:rPr>
              <a:t>①</a:t>
            </a:r>
            <a:r>
              <a:rPr sz="2800" spc="-5">
                <a:latin typeface="宋体"/>
                <a:cs typeface="宋体"/>
              </a:rPr>
              <a:t>（重点</a:t>
            </a:r>
            <a:r>
              <a:rPr sz="2800">
                <a:latin typeface="宋体"/>
                <a:cs typeface="宋体"/>
              </a:rPr>
              <a:t>描</a:t>
            </a:r>
            <a:r>
              <a:rPr sz="2800" spc="-5">
                <a:latin typeface="宋体"/>
                <a:cs typeface="宋体"/>
              </a:rPr>
              <a:t>写细节</a:t>
            </a:r>
            <a:r>
              <a:rPr sz="2800">
                <a:latin typeface="宋体"/>
                <a:cs typeface="宋体"/>
              </a:rPr>
              <a:t>并</a:t>
            </a:r>
            <a:r>
              <a:rPr sz="2800" spc="-5">
                <a:latin typeface="宋体"/>
                <a:cs typeface="宋体"/>
              </a:rPr>
              <a:t>点题）  </a:t>
            </a:r>
            <a:r>
              <a:rPr sz="2800">
                <a:latin typeface="宋体"/>
                <a:cs typeface="宋体"/>
              </a:rPr>
              <a:t>第</a:t>
            </a:r>
            <a:r>
              <a:rPr sz="2800" spc="-5">
                <a:latin typeface="宋体"/>
                <a:cs typeface="宋体"/>
              </a:rPr>
              <a:t>四部分：分镜头②（重点描写细节</a:t>
            </a:r>
            <a:r>
              <a:rPr sz="2800">
                <a:latin typeface="宋体"/>
                <a:cs typeface="宋体"/>
              </a:rPr>
              <a:t>并</a:t>
            </a:r>
            <a:r>
              <a:rPr sz="2800" spc="-5">
                <a:latin typeface="宋体"/>
                <a:cs typeface="宋体"/>
              </a:rPr>
              <a:t>点题）  第五部分：结尾点题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/>
              <a:t>以小见大+分镜头法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93823" y="3035554"/>
            <a:ext cx="7140575" cy="2780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65125">
              <a:lnSpc>
                <a:spcPct val="150000"/>
              </a:lnSpc>
            </a:pPr>
            <a:r>
              <a:rPr sz="2800">
                <a:latin typeface="宋体"/>
                <a:cs typeface="宋体"/>
              </a:rPr>
              <a:t>如</a:t>
            </a:r>
            <a:r>
              <a:rPr sz="2800" spc="-5">
                <a:latin typeface="宋体"/>
                <a:cs typeface="宋体"/>
              </a:rPr>
              <a:t>果这篇</a:t>
            </a:r>
            <a:r>
              <a:rPr sz="2800">
                <a:latin typeface="宋体"/>
                <a:cs typeface="宋体"/>
              </a:rPr>
              <a:t>作</a:t>
            </a:r>
            <a:r>
              <a:rPr sz="2800" spc="-5">
                <a:latin typeface="宋体"/>
                <a:cs typeface="宋体"/>
              </a:rPr>
              <a:t>文不</a:t>
            </a:r>
            <a:r>
              <a:rPr sz="2800">
                <a:latin typeface="宋体"/>
                <a:cs typeface="宋体"/>
              </a:rPr>
              <a:t>叫</a:t>
            </a:r>
            <a:r>
              <a:rPr sz="2800" spc="0">
                <a:latin typeface="宋体"/>
                <a:cs typeface="宋体"/>
              </a:rPr>
              <a:t>《</a:t>
            </a:r>
            <a:r>
              <a:rPr sz="2800" spc="-5">
                <a:latin typeface="宋体"/>
                <a:cs typeface="宋体"/>
              </a:rPr>
              <a:t>有一种</a:t>
            </a:r>
            <a:r>
              <a:rPr sz="2800" spc="5">
                <a:latin typeface="宋体"/>
                <a:cs typeface="宋体"/>
              </a:rPr>
              <a:t>力</a:t>
            </a:r>
            <a:r>
              <a:rPr sz="2800" spc="-10">
                <a:latin typeface="宋体"/>
                <a:cs typeface="宋体"/>
              </a:rPr>
              <a:t>量</a:t>
            </a:r>
            <a:r>
              <a:rPr sz="2800" spc="-5">
                <a:latin typeface="宋体"/>
                <a:cs typeface="宋体"/>
              </a:rPr>
              <a:t>》怎</a:t>
            </a:r>
            <a:r>
              <a:rPr sz="2800" spc="0">
                <a:latin typeface="宋体"/>
                <a:cs typeface="宋体"/>
              </a:rPr>
              <a:t>么</a:t>
            </a:r>
            <a:r>
              <a:rPr sz="2800" spc="-5">
                <a:latin typeface="宋体"/>
                <a:cs typeface="宋体"/>
              </a:rPr>
              <a:t>办？  比如叫做《绊·伴》（2020重庆）</a:t>
            </a:r>
            <a:endParaRPr sz="2800">
              <a:latin typeface="宋体"/>
              <a:cs typeface="宋体"/>
            </a:endParaRPr>
          </a:p>
          <a:p>
            <a:pPr marL="12700" marR="5080" algn="just">
              <a:lnSpc>
                <a:spcPct val="150000"/>
              </a:lnSpc>
              <a:spcBef>
                <a:spcPts val="1025"/>
              </a:spcBef>
            </a:pPr>
            <a:r>
              <a:rPr sz="2000" spc="-5">
                <a:latin typeface="宋体"/>
                <a:cs typeface="宋体"/>
              </a:rPr>
              <a:t>【材料】绊，磕绊；伴，陪伴。从小到大，我们会遇到各种各样  的磕绊，但是总有亲人、朋友、老师……的陪伴，他们给予我们  </a:t>
            </a:r>
            <a:r>
              <a:rPr sz="2000">
                <a:latin typeface="宋体"/>
                <a:cs typeface="宋体"/>
              </a:rPr>
              <a:t>呵护和鼓励。在绊与伴中我们逐渐成长，走向远方……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1957" y="281305"/>
            <a:ext cx="3302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b="1">
                <a:latin typeface="Microsoft JhengHei"/>
                <a:cs typeface="Microsoft JhengHei"/>
              </a:rPr>
              <a:t>雁</a:t>
            </a:r>
            <a:endParaRPr sz="24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8095" y="1661160"/>
            <a:ext cx="9436735" cy="3883660"/>
          </a:xfrm>
          <a:custGeom>
            <a:avLst/>
            <a:gdLst/>
            <a:ahLst/>
            <a:cxnLst/>
            <a:rect l="l" t="t" r="r" b="b"/>
            <a:pathLst>
              <a:path w="9436735" h="3883660">
                <a:moveTo>
                  <a:pt x="0" y="3883152"/>
                </a:moveTo>
                <a:lnTo>
                  <a:pt x="9436608" y="3883152"/>
                </a:lnTo>
                <a:lnTo>
                  <a:pt x="9436608" y="0"/>
                </a:lnTo>
                <a:lnTo>
                  <a:pt x="0" y="0"/>
                </a:lnTo>
                <a:lnTo>
                  <a:pt x="0" y="38831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8095" y="1661160"/>
            <a:ext cx="9436735" cy="3883660"/>
          </a:xfrm>
          <a:custGeom>
            <a:avLst/>
            <a:gdLst/>
            <a:ahLst/>
            <a:cxnLst/>
            <a:rect l="l" t="t" r="r" b="b"/>
            <a:pathLst>
              <a:path w="9436735" h="3883660">
                <a:moveTo>
                  <a:pt x="0" y="3883152"/>
                </a:moveTo>
                <a:lnTo>
                  <a:pt x="9436608" y="3883152"/>
                </a:lnTo>
                <a:lnTo>
                  <a:pt x="9436608" y="0"/>
                </a:lnTo>
                <a:lnTo>
                  <a:pt x="0" y="0"/>
                </a:lnTo>
                <a:lnTo>
                  <a:pt x="0" y="3883152"/>
                </a:lnTo>
                <a:close/>
              </a:path>
            </a:pathLst>
          </a:custGeom>
          <a:ln w="12191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04036" y="1814195"/>
            <a:ext cx="88646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b="0">
                <a:latin typeface="宋体"/>
                <a:cs typeface="宋体"/>
              </a:rPr>
              <a:t>这时，几声铜钟般的声响，夹着风，萦绕在耳畔，声音愈发遥远，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7341" y="2362834"/>
            <a:ext cx="9544050" cy="39928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915" algn="just">
              <a:lnSpc>
                <a:spcPct val="100000"/>
              </a:lnSpc>
            </a:pPr>
            <a:r>
              <a:rPr sz="2400">
                <a:latin typeface="宋体"/>
                <a:cs typeface="宋体"/>
              </a:rPr>
              <a:t>直至消失在天间，抬眼望去，几道黑影在空中掠过，直向远处的山头，</a:t>
            </a:r>
          </a:p>
          <a:p>
            <a:pPr marL="81915" marR="309245" algn="just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心中不免升起一缕悲凉。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天好沉，风好凉，我站在田间的阡陌上，望  着又几只飞雁转过树梢，鸣叫着，飞向南国，飞向那个温暖的国度。  秋来，落寞与悲戚，使得它们竟远离故国，万里漂泊，为的，不过是  寻求一缕温暖，一缕新生，一缕，秋的寂寥与荒凉的躲避，它们，只  是这庞大的寻求新生队伍中的一支罢了，它们，在风中飘沉。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750">
              <a:latin typeface="Times New Roman"/>
              <a:cs typeface="Times New Roman"/>
            </a:endParaRPr>
          </a:p>
          <a:p>
            <a:pPr marL="12700">
              <a:lnSpc>
                <a:spcPts val="3750"/>
              </a:lnSpc>
            </a:pPr>
            <a:r>
              <a:rPr sz="3200" spc="-5">
                <a:solidFill>
                  <a:srgbClr val="FF0000"/>
                </a:solidFill>
                <a:latin typeface="宋体"/>
                <a:cs typeface="宋体"/>
              </a:rPr>
              <a:t>大雁因何而苦？</a:t>
            </a:r>
            <a:endParaRPr sz="32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0285" y="2748533"/>
            <a:ext cx="6067425" cy="2552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2800" spc="-5">
                <a:latin typeface="宋体"/>
                <a:cs typeface="宋体"/>
              </a:rPr>
              <a:t>场景开头——家中的温馨氛围  </a:t>
            </a:r>
            <a:r>
              <a:rPr sz="2800">
                <a:latin typeface="宋体"/>
                <a:cs typeface="宋体"/>
              </a:rPr>
              <a:t>开</a:t>
            </a:r>
            <a:r>
              <a:rPr sz="2800" spc="-5">
                <a:latin typeface="宋体"/>
                <a:cs typeface="宋体"/>
              </a:rPr>
              <a:t>头点</a:t>
            </a:r>
            <a:r>
              <a:rPr sz="2800">
                <a:latin typeface="宋体"/>
                <a:cs typeface="宋体"/>
              </a:rPr>
              <a:t>题</a:t>
            </a:r>
            <a:r>
              <a:rPr sz="2800" spc="0">
                <a:latin typeface="宋体"/>
                <a:cs typeface="宋体"/>
              </a:rPr>
              <a:t>—</a:t>
            </a:r>
            <a:r>
              <a:rPr sz="2800" spc="-5">
                <a:latin typeface="宋体"/>
                <a:cs typeface="宋体"/>
              </a:rPr>
              <a:t>—无形</a:t>
            </a:r>
            <a:r>
              <a:rPr sz="2800">
                <a:latin typeface="宋体"/>
                <a:cs typeface="宋体"/>
              </a:rPr>
              <a:t>的</a:t>
            </a:r>
            <a:r>
              <a:rPr sz="2800" spc="-5">
                <a:latin typeface="宋体"/>
                <a:cs typeface="宋体"/>
              </a:rPr>
              <a:t>力量，</a:t>
            </a:r>
            <a:r>
              <a:rPr sz="2800">
                <a:latin typeface="宋体"/>
                <a:cs typeface="宋体"/>
              </a:rPr>
              <a:t>一</a:t>
            </a:r>
            <a:r>
              <a:rPr sz="2800" spc="-5">
                <a:latin typeface="宋体"/>
                <a:cs typeface="宋体"/>
              </a:rPr>
              <a:t>股股暖流  分镜头①——哥哥让给我牛奶  分镜头②——妈妈给我买耐克鞋</a:t>
            </a:r>
            <a:endParaRPr sz="2800">
              <a:latin typeface="宋体"/>
              <a:cs typeface="宋体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0285" y="5522721"/>
            <a:ext cx="6779259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-5">
                <a:latin typeface="宋体"/>
                <a:cs typeface="宋体"/>
              </a:rPr>
              <a:t>结尾点题——有一种力量牵引我，那是亲情</a:t>
            </a:r>
            <a:endParaRPr sz="2800">
              <a:latin typeface="宋体"/>
              <a:cs typeface="宋体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/>
              <a:t>以小见大+分镜头法</a:t>
            </a:r>
          </a:p>
        </p:txBody>
      </p:sp>
      <p:sp>
        <p:nvSpPr>
          <p:cNvPr id="5" name="object 5"/>
          <p:cNvSpPr/>
          <p:nvPr/>
        </p:nvSpPr>
        <p:spPr>
          <a:xfrm>
            <a:off x="6114288" y="4383023"/>
            <a:ext cx="242570" cy="771525"/>
          </a:xfrm>
          <a:custGeom>
            <a:avLst/>
            <a:gdLst/>
            <a:ahLst/>
            <a:cxnLst/>
            <a:rect l="l" t="t" r="r" b="b"/>
            <a:pathLst>
              <a:path w="242570" h="771525">
                <a:moveTo>
                  <a:pt x="0" y="0"/>
                </a:moveTo>
                <a:lnTo>
                  <a:pt x="47166" y="1583"/>
                </a:lnTo>
                <a:lnTo>
                  <a:pt x="85677" y="5905"/>
                </a:lnTo>
                <a:lnTo>
                  <a:pt x="111638" y="12322"/>
                </a:lnTo>
                <a:lnTo>
                  <a:pt x="121158" y="20192"/>
                </a:lnTo>
                <a:lnTo>
                  <a:pt x="121158" y="365378"/>
                </a:lnTo>
                <a:lnTo>
                  <a:pt x="130677" y="373249"/>
                </a:lnTo>
                <a:lnTo>
                  <a:pt x="156638" y="379666"/>
                </a:lnTo>
                <a:lnTo>
                  <a:pt x="195149" y="383988"/>
                </a:lnTo>
                <a:lnTo>
                  <a:pt x="242315" y="385572"/>
                </a:lnTo>
                <a:lnTo>
                  <a:pt x="195149" y="387155"/>
                </a:lnTo>
                <a:lnTo>
                  <a:pt x="156638" y="391477"/>
                </a:lnTo>
                <a:lnTo>
                  <a:pt x="130677" y="397894"/>
                </a:lnTo>
                <a:lnTo>
                  <a:pt x="121158" y="405764"/>
                </a:lnTo>
                <a:lnTo>
                  <a:pt x="121158" y="750951"/>
                </a:lnTo>
                <a:lnTo>
                  <a:pt x="111638" y="758821"/>
                </a:lnTo>
                <a:lnTo>
                  <a:pt x="85677" y="765238"/>
                </a:lnTo>
                <a:lnTo>
                  <a:pt x="47166" y="769560"/>
                </a:lnTo>
                <a:lnTo>
                  <a:pt x="0" y="771144"/>
                </a:lnTo>
              </a:path>
            </a:pathLst>
          </a:custGeom>
          <a:ln w="609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023097" y="4651502"/>
            <a:ext cx="1854200" cy="1109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600">
                <a:solidFill>
                  <a:srgbClr val="FF0000"/>
                </a:solidFill>
                <a:latin typeface="微软雅黑"/>
                <a:cs typeface="微软雅黑"/>
              </a:rPr>
              <a:t>保留技法  替换情节</a:t>
            </a:r>
            <a:endParaRPr sz="3600">
              <a:latin typeface="微软雅黑"/>
              <a:cs typeface="微软雅黑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51652" y="1754123"/>
            <a:ext cx="155003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latin typeface="宋体"/>
                <a:cs typeface="宋体"/>
              </a:rPr>
              <a:t>《绊·伴》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099554" y="3629914"/>
            <a:ext cx="2722880" cy="698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MS Reference Sans Serif"/>
                <a:cs typeface="MS Reference Sans Serif"/>
              </a:rPr>
              <a:t>①</a:t>
            </a:r>
            <a:r>
              <a:rPr sz="1800">
                <a:solidFill>
                  <a:srgbClr val="FF0000"/>
                </a:solidFill>
                <a:latin typeface="微软雅黑"/>
                <a:cs typeface="微软雅黑"/>
              </a:rPr>
              <a:t>扣题：困难</a:t>
            </a:r>
            <a:r>
              <a:rPr sz="1800">
                <a:solidFill>
                  <a:srgbClr val="FF0000"/>
                </a:solidFill>
                <a:latin typeface="MS Reference Sans Serif"/>
                <a:cs typeface="MS Reference Sans Serif"/>
              </a:rPr>
              <a:t>·</a:t>
            </a:r>
            <a:r>
              <a:rPr sz="1800">
                <a:solidFill>
                  <a:srgbClr val="FF0000"/>
                </a:solidFill>
                <a:latin typeface="微软雅黑"/>
                <a:cs typeface="微软雅黑"/>
              </a:rPr>
              <a:t>陪伴</a:t>
            </a:r>
            <a:endParaRPr sz="18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FF0000"/>
                </a:solidFill>
                <a:latin typeface="MS Reference Sans Serif"/>
                <a:cs typeface="MS Reference Sans Serif"/>
              </a:rPr>
              <a:t>②</a:t>
            </a:r>
            <a:r>
              <a:rPr sz="1800">
                <a:solidFill>
                  <a:srgbClr val="FF0000"/>
                </a:solidFill>
                <a:latin typeface="微软雅黑"/>
                <a:cs typeface="微软雅黑"/>
              </a:rPr>
              <a:t>细节：小物件或动作神态</a:t>
            </a:r>
            <a:endParaRPr sz="18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20496" y="667512"/>
            <a:ext cx="9131935" cy="6741159"/>
          </a:xfrm>
          <a:custGeom>
            <a:avLst/>
            <a:gdLst/>
            <a:ahLst/>
            <a:cxnLst/>
            <a:rect l="l" t="t" r="r" b="b"/>
            <a:pathLst>
              <a:path w="9131935" h="6741159">
                <a:moveTo>
                  <a:pt x="0" y="6740652"/>
                </a:moveTo>
                <a:lnTo>
                  <a:pt x="9131808" y="6740652"/>
                </a:lnTo>
                <a:lnTo>
                  <a:pt x="9131808" y="0"/>
                </a:lnTo>
                <a:lnTo>
                  <a:pt x="0" y="0"/>
                </a:lnTo>
                <a:lnTo>
                  <a:pt x="0" y="67406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99540" y="820166"/>
            <a:ext cx="9169400" cy="6396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宋体"/>
                <a:cs typeface="宋体"/>
              </a:rPr>
              <a:t>【分镜头①】</a:t>
            </a:r>
            <a:r>
              <a:rPr sz="2400" b="1">
                <a:latin typeface="微软雅黑"/>
                <a:cs typeface="微软雅黑"/>
              </a:rPr>
              <a:t>电话</a:t>
            </a:r>
            <a:endParaRPr sz="2400">
              <a:latin typeface="微软雅黑"/>
              <a:cs typeface="微软雅黑"/>
            </a:endParaRPr>
          </a:p>
          <a:p>
            <a:pPr marL="4699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/>
                <a:cs typeface="宋体"/>
              </a:rPr>
              <a:t>“我不要参加比赛，那么多人，我会出丑的。”我发出杀猪般</a:t>
            </a:r>
            <a:endParaRPr sz="2400">
              <a:latin typeface="宋体"/>
              <a:cs typeface="宋体"/>
            </a:endParaRPr>
          </a:p>
          <a:p>
            <a:pPr marL="12700" marR="508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的嚎叫。为参加比赛，我这只小鸟只得被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禁锢</a:t>
            </a:r>
            <a:r>
              <a:rPr sz="2400">
                <a:latin typeface="宋体"/>
                <a:cs typeface="宋体"/>
              </a:rPr>
              <a:t>在笼子里。妈妈黑着  脸，左手“青龙偃月刀”，右手“丈八蛇矛”，目露凶光，逼我就  范。每当我弹快了，弹慢了，弹错了，弹漏了，总得受一顿“伺  候”。妈妈那凄厉的眼光是只有在深山老林饿了几天的老狼才有的，  那些错误如同一根根铁丝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绊</a:t>
            </a:r>
            <a:r>
              <a:rPr sz="2400">
                <a:latin typeface="宋体"/>
                <a:cs typeface="宋体"/>
              </a:rPr>
              <a:t>住了我的脚，我就只是砧板上待宰的鱼  罢了。</a:t>
            </a:r>
          </a:p>
          <a:p>
            <a:pPr marL="4699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“去吧，逛街吧。”一个声音传来。哇噻，有人打电话约妈妈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/>
                <a:cs typeface="宋体"/>
              </a:rPr>
              <a:t>去逛街，我要解放了！逛街可是妈妈的最爱。</a:t>
            </a:r>
            <a:endParaRPr sz="2400">
              <a:latin typeface="宋体"/>
              <a:cs typeface="宋体"/>
            </a:endParaRPr>
          </a:p>
          <a:p>
            <a:pPr marL="12700" marR="461009" indent="4572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“算了，孩子比赛快了，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我还是去看他弹琴</a:t>
            </a:r>
            <a:r>
              <a:rPr sz="2400" spc="5">
                <a:solidFill>
                  <a:srgbClr val="FF0000"/>
                </a:solidFill>
                <a:latin typeface="宋体"/>
                <a:cs typeface="宋体"/>
              </a:rPr>
              <a:t>吧</a:t>
            </a:r>
            <a:r>
              <a:rPr sz="2400">
                <a:latin typeface="宋体"/>
                <a:cs typeface="宋体"/>
              </a:rPr>
              <a:t>。你们逛吧，有  好看的衣服拍照发给我。”妈妈平静地挂断了电话。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6582" y="700785"/>
            <a:ext cx="1447165" cy="43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点题替换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4059" y="2097023"/>
            <a:ext cx="9499600" cy="4333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14650">
              <a:lnSpc>
                <a:spcPct val="100000"/>
              </a:lnSpc>
            </a:pPr>
            <a:r>
              <a:rPr sz="2400" b="1" spc="10">
                <a:latin typeface="微软雅黑"/>
                <a:cs typeface="微软雅黑"/>
              </a:rPr>
              <a:t>有一种力量，让人泪流满面</a:t>
            </a:r>
            <a:endParaRPr sz="2400">
              <a:latin typeface="微软雅黑"/>
              <a:cs typeface="微软雅黑"/>
            </a:endParaRPr>
          </a:p>
          <a:p>
            <a:pPr marL="12700" marR="5080" indent="647700">
              <a:lnSpc>
                <a:spcPct val="150000"/>
              </a:lnSpc>
            </a:pPr>
            <a:r>
              <a:rPr sz="2400" spc="-5">
                <a:latin typeface="宋体"/>
                <a:cs typeface="宋体"/>
              </a:rPr>
              <a:t>喜欢在夜深人静时，悄悄走出卧室，我耳朵贴在家人的房门上，  </a:t>
            </a:r>
            <a:r>
              <a:rPr sz="2400">
                <a:latin typeface="宋体"/>
                <a:cs typeface="宋体"/>
              </a:rPr>
              <a:t>去聆听家人均匀而安宁的酣睡声，</a:t>
            </a:r>
            <a:r>
              <a:rPr sz="2400" b="1">
                <a:latin typeface="微软雅黑"/>
                <a:cs typeface="微软雅黑"/>
              </a:rPr>
              <a:t>我总能感受到一股无形的力量牵引着  </a:t>
            </a:r>
            <a:r>
              <a:rPr sz="2400" b="1" spc="15">
                <a:latin typeface="微软雅黑"/>
                <a:cs typeface="微软雅黑"/>
              </a:rPr>
              <a:t>我，一股股暖流冲击我的心房，温暖得让我流下泪来……</a:t>
            </a:r>
            <a:endParaRPr sz="2400">
              <a:latin typeface="微软雅黑"/>
              <a:cs typeface="微软雅黑"/>
            </a:endParaRPr>
          </a:p>
          <a:p>
            <a:pPr marL="621030" marR="29845" indent="3860165">
              <a:lnSpc>
                <a:spcPct val="150000"/>
              </a:lnSpc>
              <a:spcBef>
                <a:spcPts val="1040"/>
              </a:spcBef>
            </a:pPr>
            <a:r>
              <a:rPr sz="2400">
                <a:latin typeface="宋体"/>
                <a:cs typeface="宋体"/>
              </a:rPr>
              <a:t>伴</a:t>
            </a:r>
            <a:r>
              <a:rPr sz="2400" b="1">
                <a:latin typeface="Calibri"/>
                <a:cs typeface="Calibri"/>
              </a:rPr>
              <a:t>·</a:t>
            </a:r>
            <a:r>
              <a:rPr sz="2400">
                <a:latin typeface="宋体"/>
                <a:cs typeface="宋体"/>
              </a:rPr>
              <a:t>绊  初中住校之后便不能再与你朝夕相处，但细数这些年你给予我</a:t>
            </a:r>
            <a:r>
              <a:rPr sz="2400" spc="5">
                <a:latin typeface="宋体"/>
                <a:cs typeface="宋体"/>
              </a:rPr>
              <a:t>的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陪</a:t>
            </a:r>
            <a:endParaRPr sz="2400">
              <a:latin typeface="宋体"/>
              <a:cs typeface="宋体"/>
            </a:endParaRPr>
          </a:p>
          <a:p>
            <a:pPr marL="16383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伴</a:t>
            </a:r>
            <a:r>
              <a:rPr sz="2400">
                <a:latin typeface="宋体"/>
                <a:cs typeface="宋体"/>
              </a:rPr>
              <a:t>，即使在我遇到各种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磕绊挫折</a:t>
            </a:r>
            <a:r>
              <a:rPr sz="2400">
                <a:latin typeface="宋体"/>
                <a:cs typeface="宋体"/>
              </a:rPr>
              <a:t>之时，</a:t>
            </a:r>
            <a:r>
              <a:rPr sz="2400" b="1">
                <a:latin typeface="微软雅黑"/>
                <a:cs typeface="微软雅黑"/>
              </a:rPr>
              <a:t>我总能感受到一股无形的力量</a:t>
            </a:r>
            <a:endParaRPr sz="2400">
              <a:latin typeface="微软雅黑"/>
              <a:cs typeface="微软雅黑"/>
            </a:endParaRPr>
          </a:p>
          <a:p>
            <a:pPr marL="163830">
              <a:lnSpc>
                <a:spcPts val="2840"/>
              </a:lnSpc>
              <a:spcBef>
                <a:spcPts val="1440"/>
              </a:spcBef>
            </a:pPr>
            <a:r>
              <a:rPr sz="2400" b="1" spc="15">
                <a:latin typeface="微软雅黑"/>
                <a:cs typeface="微软雅黑"/>
              </a:rPr>
              <a:t>鼓舞着我，一股股暖流冲击我的心房，温暖得让我流下泪来……</a:t>
            </a:r>
            <a:endParaRPr sz="24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4468" y="1855469"/>
            <a:ext cx="9269095" cy="4473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</a:pPr>
            <a:r>
              <a:rPr sz="2800" spc="-5">
                <a:latin typeface="宋体"/>
                <a:cs typeface="宋体"/>
              </a:rPr>
              <a:t>【中间点题】至今我仍记得，当我站上舞台，便会想起那天  下午的那个电话。尽管困难有时会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绊</a:t>
            </a:r>
            <a:r>
              <a:rPr sz="2800" spc="-5">
                <a:latin typeface="宋体"/>
                <a:cs typeface="宋体"/>
              </a:rPr>
              <a:t>住了我的双脚，但是妈  妈挂上电话的那刻，可我知道有人会一直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陪伴</a:t>
            </a:r>
            <a:r>
              <a:rPr sz="2800" spc="-5">
                <a:latin typeface="宋体"/>
                <a:cs typeface="宋体"/>
              </a:rPr>
              <a:t>着我。</a:t>
            </a:r>
            <a:endParaRPr sz="2800">
              <a:latin typeface="宋体"/>
              <a:cs typeface="宋体"/>
            </a:endParaRPr>
          </a:p>
          <a:p>
            <a:pPr marL="12700" marR="6350" algn="just">
              <a:lnSpc>
                <a:spcPct val="150000"/>
              </a:lnSpc>
            </a:pPr>
            <a:r>
              <a:rPr sz="2800" spc="-5">
                <a:latin typeface="宋体"/>
                <a:cs typeface="宋体"/>
              </a:rPr>
              <a:t>【结尾点题】也许你在人群中是最平凡的，但你在我的世界  </a:t>
            </a:r>
            <a:r>
              <a:rPr sz="2800">
                <a:latin typeface="宋体"/>
                <a:cs typeface="宋体"/>
              </a:rPr>
              <a:t>里</a:t>
            </a:r>
            <a:r>
              <a:rPr sz="2800" spc="-5">
                <a:latin typeface="宋体"/>
                <a:cs typeface="宋体"/>
              </a:rPr>
              <a:t>是最不</a:t>
            </a:r>
            <a:r>
              <a:rPr sz="2800">
                <a:latin typeface="宋体"/>
                <a:cs typeface="宋体"/>
              </a:rPr>
              <a:t>平</a:t>
            </a:r>
            <a:r>
              <a:rPr sz="2800" spc="-5">
                <a:latin typeface="宋体"/>
                <a:cs typeface="宋体"/>
              </a:rPr>
              <a:t>凡的。</a:t>
            </a:r>
            <a:r>
              <a:rPr sz="2800">
                <a:latin typeface="宋体"/>
                <a:cs typeface="宋体"/>
              </a:rPr>
              <a:t>你</a:t>
            </a:r>
            <a:r>
              <a:rPr sz="2800" spc="-5">
                <a:latin typeface="宋体"/>
                <a:cs typeface="宋体"/>
              </a:rPr>
              <a:t>是我最</a:t>
            </a:r>
            <a:r>
              <a:rPr sz="2800">
                <a:latin typeface="宋体"/>
                <a:cs typeface="宋体"/>
              </a:rPr>
              <a:t>信</a:t>
            </a:r>
            <a:r>
              <a:rPr sz="2800" spc="-5">
                <a:latin typeface="宋体"/>
                <a:cs typeface="宋体"/>
              </a:rPr>
              <a:t>赖的妈</a:t>
            </a:r>
            <a:r>
              <a:rPr sz="2800">
                <a:latin typeface="宋体"/>
                <a:cs typeface="宋体"/>
              </a:rPr>
              <a:t>妈</a:t>
            </a:r>
            <a:r>
              <a:rPr sz="2800" spc="-5">
                <a:latin typeface="宋体"/>
                <a:cs typeface="宋体"/>
              </a:rPr>
              <a:t>，我是</a:t>
            </a:r>
            <a:r>
              <a:rPr sz="2800">
                <a:latin typeface="宋体"/>
                <a:cs typeface="宋体"/>
              </a:rPr>
              <a:t>你</a:t>
            </a:r>
            <a:r>
              <a:rPr sz="2800" spc="-5">
                <a:latin typeface="宋体"/>
                <a:cs typeface="宋体"/>
              </a:rPr>
              <a:t>眼中永</a:t>
            </a:r>
            <a:r>
              <a:rPr sz="2800">
                <a:latin typeface="宋体"/>
                <a:cs typeface="宋体"/>
              </a:rPr>
              <a:t>远</a:t>
            </a:r>
            <a:r>
              <a:rPr sz="2800" spc="-5">
                <a:latin typeface="宋体"/>
                <a:cs typeface="宋体"/>
              </a:rPr>
              <a:t>的  的孩子，这一路，你已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陪伴</a:t>
            </a:r>
            <a:r>
              <a:rPr sz="2800" spc="-5">
                <a:latin typeface="宋体"/>
                <a:cs typeface="宋体"/>
              </a:rPr>
              <a:t>我走过十余年，今后，我们还要  一直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陪伴</a:t>
            </a:r>
            <a:r>
              <a:rPr sz="2800" spc="-5">
                <a:latin typeface="宋体"/>
                <a:cs typeface="宋体"/>
              </a:rPr>
              <a:t>走下去。</a:t>
            </a:r>
            <a:endParaRPr sz="2800">
              <a:latin typeface="宋体"/>
              <a:cs typeface="宋体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4468" y="781050"/>
            <a:ext cx="3237230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pc="10"/>
              <a:t>点</a:t>
            </a:r>
            <a:r>
              <a:rPr/>
              <a:t>题替</a:t>
            </a:r>
            <a:r>
              <a:rPr spc="10"/>
              <a:t>换《</a:t>
            </a:r>
            <a:r>
              <a:rPr spc="0"/>
              <a:t>绊</a:t>
            </a:r>
            <a:r>
              <a:rPr spc="1575"/>
              <a:t>·</a:t>
            </a:r>
            <a:r>
              <a:rPr spc="0"/>
              <a:t>伴</a:t>
            </a:r>
            <a:r>
              <a:rPr spc="-5"/>
              <a:t>》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/>
              <a:t>这么小的细节，如何写成一篇亲情类作文？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0285" y="1671320"/>
            <a:ext cx="3136265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>
                <a:latin typeface="微软雅黑"/>
                <a:cs typeface="微软雅黑"/>
              </a:rPr>
              <a:t>以小见大</a:t>
            </a:r>
            <a:r>
              <a:rPr sz="2800" b="1" spc="-10">
                <a:latin typeface="微软雅黑"/>
                <a:cs typeface="微软雅黑"/>
              </a:rPr>
              <a:t>+</a:t>
            </a:r>
            <a:r>
              <a:rPr sz="2800" b="1" spc="-5">
                <a:latin typeface="微软雅黑"/>
                <a:cs typeface="微软雅黑"/>
              </a:rPr>
              <a:t>分镜头法</a:t>
            </a:r>
            <a:endParaRPr sz="2800">
              <a:latin typeface="微软雅黑"/>
              <a:cs typeface="微软雅黑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3823" y="3035554"/>
            <a:ext cx="7392670" cy="2780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794385">
              <a:lnSpc>
                <a:spcPct val="150000"/>
              </a:lnSpc>
              <a:tabLst>
                <a:tab pos="3389629" algn="l"/>
              </a:tabLst>
            </a:pPr>
            <a:r>
              <a:rPr sz="2800" spc="-5">
                <a:latin typeface="宋体"/>
                <a:cs typeface="宋体"/>
              </a:rPr>
              <a:t>如果这篇作文不叫《绊·伴》  </a:t>
            </a:r>
            <a:r>
              <a:rPr sz="2800">
                <a:latin typeface="宋体"/>
                <a:cs typeface="宋体"/>
              </a:rPr>
              <a:t>比</a:t>
            </a:r>
            <a:r>
              <a:rPr sz="2800" spc="-5">
                <a:latin typeface="宋体"/>
                <a:cs typeface="宋体"/>
              </a:rPr>
              <a:t>如叫做</a:t>
            </a:r>
            <a:r>
              <a:rPr sz="2800" spc="0">
                <a:latin typeface="宋体"/>
                <a:cs typeface="宋体"/>
              </a:rPr>
              <a:t>《</a:t>
            </a:r>
            <a:r>
              <a:rPr sz="2800" spc="-5">
                <a:latin typeface="宋体"/>
                <a:cs typeface="宋体"/>
              </a:rPr>
              <a:t>谢</a:t>
            </a:r>
            <a:r>
              <a:rPr sz="2800" spc="0">
                <a:latin typeface="宋体"/>
                <a:cs typeface="宋体"/>
              </a:rPr>
              <a:t>谢</a:t>
            </a:r>
            <a:r>
              <a:rPr sz="2800" u="heavy" spc="-5">
                <a:latin typeface="Times New Roman"/>
                <a:cs typeface="Times New Roman"/>
              </a:rPr>
              <a:t> </a:t>
            </a:r>
            <a:r>
              <a:rPr sz="2800" u="heavy">
                <a:latin typeface="Times New Roman"/>
                <a:cs typeface="Times New Roman"/>
              </a:rPr>
              <a:t>	</a:t>
            </a:r>
            <a:r>
              <a:rPr sz="2800" spc="5">
                <a:latin typeface="宋体"/>
                <a:cs typeface="宋体"/>
              </a:rPr>
              <a:t>》</a:t>
            </a:r>
            <a:r>
              <a:rPr sz="2800" spc="-5">
                <a:latin typeface="宋体"/>
                <a:cs typeface="宋体"/>
              </a:rPr>
              <a:t>（2020</a:t>
            </a:r>
            <a:r>
              <a:rPr sz="2800">
                <a:latin typeface="宋体"/>
                <a:cs typeface="宋体"/>
              </a:rPr>
              <a:t>齐</a:t>
            </a:r>
            <a:r>
              <a:rPr sz="2800" spc="-5">
                <a:latin typeface="宋体"/>
                <a:cs typeface="宋体"/>
              </a:rPr>
              <a:t>齐</a:t>
            </a:r>
            <a:r>
              <a:rPr sz="2800">
                <a:latin typeface="宋体"/>
                <a:cs typeface="宋体"/>
              </a:rPr>
              <a:t>哈</a:t>
            </a:r>
            <a:r>
              <a:rPr sz="2800" spc="-5">
                <a:latin typeface="宋体"/>
                <a:cs typeface="宋体"/>
              </a:rPr>
              <a:t>尔）</a:t>
            </a:r>
            <a:endParaRPr sz="2800">
              <a:latin typeface="宋体"/>
              <a:cs typeface="宋体"/>
            </a:endParaRPr>
          </a:p>
          <a:p>
            <a:pPr marL="12700" marR="5080">
              <a:lnSpc>
                <a:spcPct val="150000"/>
              </a:lnSpc>
              <a:spcBef>
                <a:spcPts val="1025"/>
              </a:spcBef>
            </a:pPr>
            <a:r>
              <a:rPr sz="2000" spc="-5">
                <a:latin typeface="宋体"/>
                <a:cs typeface="宋体"/>
              </a:rPr>
              <a:t>【材料】“谢谢”，是世界上使用最频繁的，也是最温暖的词汇。  谢谢亲人，朝夕陪伴，倾情以待；谢谢挫折，激人奋进，促人成  </a:t>
            </a:r>
            <a:r>
              <a:rPr sz="2000">
                <a:latin typeface="宋体"/>
                <a:cs typeface="宋体"/>
              </a:rPr>
              <a:t>长；谢谢阳光，普照万物，宽厚无私……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67405" y="3523996"/>
            <a:ext cx="5313680" cy="1231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>
                <a:latin typeface="微软雅黑"/>
                <a:cs typeface="微软雅黑"/>
              </a:rPr>
              <a:t>有关亲情的细节不用积</a:t>
            </a:r>
            <a:r>
              <a:rPr sz="3200" spc="-15">
                <a:latin typeface="微软雅黑"/>
                <a:cs typeface="微软雅黑"/>
              </a:rPr>
              <a:t>累</a:t>
            </a:r>
            <a:r>
              <a:rPr sz="3200">
                <a:latin typeface="微软雅黑"/>
                <a:cs typeface="微软雅黑"/>
              </a:rPr>
              <a:t>太多</a:t>
            </a: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3200">
                <a:latin typeface="微软雅黑"/>
                <a:cs typeface="微软雅黑"/>
              </a:rPr>
              <a:t>写精其中几个才最重要。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25100" y="12242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1957" y="281305"/>
            <a:ext cx="3302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b="1">
                <a:latin typeface="Microsoft JhengHei"/>
                <a:cs typeface="Microsoft JhengHei"/>
              </a:rPr>
              <a:t>雁</a:t>
            </a:r>
            <a:endParaRPr sz="24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79704" y="1333500"/>
            <a:ext cx="9496425" cy="5546090"/>
          </a:xfrm>
          <a:custGeom>
            <a:avLst/>
            <a:gdLst/>
            <a:ahLst/>
            <a:cxnLst/>
            <a:rect l="l" t="t" r="r" b="b"/>
            <a:pathLst>
              <a:path w="9496425" h="5546090">
                <a:moveTo>
                  <a:pt x="0" y="5545836"/>
                </a:moveTo>
                <a:lnTo>
                  <a:pt x="9496044" y="5545836"/>
                </a:lnTo>
                <a:lnTo>
                  <a:pt x="9496044" y="0"/>
                </a:lnTo>
                <a:lnTo>
                  <a:pt x="0" y="0"/>
                </a:lnTo>
                <a:lnTo>
                  <a:pt x="0" y="55458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79704" y="1333500"/>
            <a:ext cx="9496425" cy="5546090"/>
          </a:xfrm>
          <a:custGeom>
            <a:avLst/>
            <a:gdLst/>
            <a:ahLst/>
            <a:cxnLst/>
            <a:rect l="l" t="t" r="r" b="b"/>
            <a:pathLst>
              <a:path w="9496425" h="5546090">
                <a:moveTo>
                  <a:pt x="0" y="5545836"/>
                </a:moveTo>
                <a:lnTo>
                  <a:pt x="9496044" y="5545836"/>
                </a:lnTo>
                <a:lnTo>
                  <a:pt x="9496044" y="0"/>
                </a:lnTo>
                <a:lnTo>
                  <a:pt x="0" y="0"/>
                </a:lnTo>
                <a:lnTo>
                  <a:pt x="0" y="5545836"/>
                </a:lnTo>
                <a:close/>
              </a:path>
            </a:pathLst>
          </a:custGeom>
          <a:ln w="12192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58748" y="1303019"/>
            <a:ext cx="9474200" cy="548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难道是雁愿意万里漂泊，愿意离去吗？不，它们只不过是在逃避疾  风的鞭鞑，逃避叶落的悲凉，逃避严寒的伤痛。它们的眼里，一定噙  </a:t>
            </a:r>
            <a:r>
              <a:rPr sz="2400" spc="-5">
                <a:latin typeface="宋体"/>
                <a:cs typeface="宋体"/>
              </a:rPr>
              <a:t>着伤痛与感叹，而又不得不匆匆离开这个苍秋，离开这片死寂，前往  </a:t>
            </a:r>
            <a:r>
              <a:rPr sz="2400">
                <a:latin typeface="宋体"/>
                <a:cs typeface="宋体"/>
              </a:rPr>
              <a:t>那个陌生的地方，而它们的眼里，仍是对故国的回忆与无比的思念。  因此，它们还要回来，回到这片深沉的土地上，回到这片熟悉的蓝天，  任它们展翅飞翔，所以，它们才会在万里行程中坚持下来，在千辛万  苦中忍耐下来，为什么？因为，它们远隔千山万水，仍有一颗牵挂着  故土的心！因此，无论是漫天黄尘，还是风雨霹雳，它们都能冲过去，  为的，是到达新生的彼岸，为的，是来年又能见一眼梦中的故国，为  了这区区一个信念，它们不惜一切！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15157" y="315988"/>
            <a:ext cx="4967605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大雁为什么要走？  大雁为什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么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能在艰难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的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旅途中坚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持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下来？ 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大雁为什么还要经过艰难的旅行回来？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1957" y="281305"/>
            <a:ext cx="3302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b="1">
                <a:latin typeface="Microsoft JhengHei"/>
                <a:cs typeface="Microsoft JhengHei"/>
              </a:rPr>
              <a:t>雁</a:t>
            </a:r>
            <a:endParaRPr sz="24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08303" y="1988820"/>
            <a:ext cx="9156700" cy="2776855"/>
          </a:xfrm>
          <a:custGeom>
            <a:avLst/>
            <a:gdLst/>
            <a:ahLst/>
            <a:cxnLst/>
            <a:rect l="l" t="t" r="r" b="b"/>
            <a:pathLst>
              <a:path w="9156700" h="2776854">
                <a:moveTo>
                  <a:pt x="0" y="2776728"/>
                </a:moveTo>
                <a:lnTo>
                  <a:pt x="9156192" y="2776728"/>
                </a:lnTo>
                <a:lnTo>
                  <a:pt x="9156192" y="0"/>
                </a:lnTo>
                <a:lnTo>
                  <a:pt x="0" y="0"/>
                </a:lnTo>
                <a:lnTo>
                  <a:pt x="0" y="27767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8303" y="1988820"/>
            <a:ext cx="9156700" cy="2088392"/>
          </a:xfrm>
          <a:prstGeom prst="rect">
            <a:avLst/>
          </a:prstGeom>
          <a:solidFill>
            <a:srgbClr val="FFFFFF"/>
          </a:solidFill>
          <a:ln w="12191">
            <a:solidFill>
              <a:srgbClr val="5B9BD4"/>
            </a:solidFill>
          </a:ln>
        </p:spPr>
        <p:txBody>
          <a:bodyPr vert="horz" wrap="square" lIns="0" tIns="147320" rIns="0" bIns="0" rtlCol="0">
            <a:spAutoFit/>
          </a:bodyPr>
          <a:lstStyle/>
          <a:p>
            <a:pPr marL="542925">
              <a:lnSpc>
                <a:spcPct val="100000"/>
              </a:lnSpc>
              <a:spcBef>
                <a:spcPts val="1160"/>
              </a:spcBef>
            </a:pPr>
            <a:r>
              <a:rPr sz="2400">
                <a:latin typeface="宋体"/>
                <a:cs typeface="宋体"/>
              </a:rPr>
              <a:t>如今，林中的雁影，都已飘向南国，都已消失贻尽，望着这个</a:t>
            </a:r>
          </a:p>
          <a:p>
            <a:pPr marL="8509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/>
                <a:cs typeface="宋体"/>
              </a:rPr>
              <a:t>寒冬的死寂与满目疮痍，我不禁要问，它们还会回来吗？</a:t>
            </a:r>
            <a:endParaRPr sz="2400">
              <a:latin typeface="宋体"/>
              <a:cs typeface="宋体"/>
            </a:endParaRPr>
          </a:p>
          <a:p>
            <a:pPr marL="85090" marR="363220" indent="4572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会的，一定会的！我相信，来年的春天，它们一定又会将自己  的身影，绽放在东风中</a:t>
            </a:r>
            <a:r>
              <a:rPr sz="2400" smtClean="0">
                <a:latin typeface="宋体"/>
                <a:cs typeface="宋体"/>
              </a:rPr>
              <a:t>！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1957" y="283844"/>
            <a:ext cx="3416935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pc="5">
                <a:latin typeface="Microsoft JhengHei"/>
                <a:cs typeface="Microsoft JhengHei"/>
              </a:rPr>
              <a:t>以小见大</a:t>
            </a:r>
            <a:r>
              <a:rPr spc="5">
                <a:latin typeface="Palatino Linotype"/>
                <a:cs typeface="Palatino Linotype"/>
              </a:rPr>
              <a:t>+</a:t>
            </a:r>
            <a:r>
              <a:rPr spc="5">
                <a:latin typeface="Microsoft JhengHei"/>
                <a:cs typeface="Microsoft JhengHei"/>
              </a:rPr>
              <a:t>意象重构法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938797"/>
              </p:ext>
            </p:extLst>
          </p:nvPr>
        </p:nvGraphicFramePr>
        <p:xfrm>
          <a:off x="447916" y="2096770"/>
          <a:ext cx="10067684" cy="28041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4991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0"/>
                    </a:ext>
                  </a:extLst>
                </a:gridCol>
                <a:gridCol w="3317621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1"/>
                    </a:ext>
                  </a:extLst>
                </a:gridCol>
                <a:gridCol w="4505072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2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b="1" spc="5">
                          <a:latin typeface="Microsoft JhengHei"/>
                          <a:cs typeface="Microsoft JhengHei"/>
                        </a:rPr>
                        <a:t>情感主题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7894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b="1">
                          <a:latin typeface="Microsoft JhengHei"/>
                          <a:cs typeface="Microsoft JhengHei"/>
                        </a:rPr>
                        <a:t>意象解读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b="1">
                          <a:latin typeface="Microsoft JhengHei"/>
                          <a:cs typeface="Microsoft JhengHei"/>
                        </a:rPr>
                        <a:t>作文结构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0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 spc="5">
                          <a:latin typeface="宋体"/>
                          <a:cs typeface="宋体"/>
                        </a:rPr>
                        <a:t>爱国</a:t>
                      </a:r>
                      <a:endParaRPr sz="28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marR="164465">
                        <a:lnSpc>
                          <a:spcPct val="100000"/>
                        </a:lnSpc>
                        <a:spcBef>
                          <a:spcPts val="1825"/>
                        </a:spcBef>
                      </a:pPr>
                      <a:r>
                        <a:rPr sz="2400">
                          <a:latin typeface="宋体"/>
                          <a:cs typeface="宋体"/>
                        </a:rPr>
                        <a:t>大雁每年都要逃离故乡  </a:t>
                      </a:r>
                      <a:r>
                        <a:rPr sz="2400" spc="-5">
                          <a:latin typeface="宋体"/>
                          <a:cs typeface="宋体"/>
                        </a:rPr>
                        <a:t>这是雁的无奈和悲壮  </a:t>
                      </a:r>
                      <a:r>
                        <a:rPr sz="2400" err="1">
                          <a:latin typeface="宋体"/>
                          <a:cs typeface="宋体"/>
                        </a:rPr>
                        <a:t>但它会勇敢的回来  </a:t>
                      </a:r>
                      <a:r>
                        <a:rPr lang="en-US" sz="2400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mtClean="0">
                          <a:latin typeface="宋体"/>
                          <a:cs typeface="宋体"/>
                        </a:rPr>
                      </a:br>
                      <a:r>
                        <a:rPr sz="2400" err="1" smtClean="0">
                          <a:latin typeface="宋体"/>
                          <a:cs typeface="宋体"/>
                        </a:rPr>
                        <a:t>之所以能度过艰苦的旅  </a:t>
                      </a:r>
                      <a:r>
                        <a:rPr sz="2400">
                          <a:latin typeface="宋体"/>
                          <a:cs typeface="宋体"/>
                        </a:rPr>
                        <a:t>行，是因为心中有家国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237680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2400">
                          <a:latin typeface="宋体"/>
                          <a:cs typeface="宋体"/>
                        </a:rPr>
                        <a:t>第一段：抒情  </a:t>
                      </a:r>
                      <a:r>
                        <a:rPr sz="240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第二段：场景</a:t>
                      </a:r>
                      <a:endParaRPr sz="2400">
                        <a:latin typeface="宋体"/>
                        <a:cs typeface="宋体"/>
                      </a:endParaRPr>
                    </a:p>
                    <a:p>
                      <a:pPr marL="85725" marR="241300">
                        <a:lnSpc>
                          <a:spcPct val="100000"/>
                        </a:lnSpc>
                      </a:pPr>
                      <a:r>
                        <a:rPr sz="2400">
                          <a:latin typeface="宋体"/>
                          <a:cs typeface="宋体"/>
                        </a:rPr>
                        <a:t>第三部分：引出对象，对象描  绘；  </a:t>
                      </a:r>
                      <a:r>
                        <a:rPr lang="en-US" sz="2400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mtClean="0">
                          <a:latin typeface="宋体"/>
                          <a:cs typeface="宋体"/>
                        </a:rPr>
                      </a:br>
                      <a:r>
                        <a:rPr sz="2400" err="1" smtClean="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第四部分</a:t>
                      </a:r>
                      <a:r>
                        <a:rPr sz="2400" err="1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：对象解读（设问）  </a:t>
                      </a:r>
                      <a:r>
                        <a:rPr sz="2400">
                          <a:latin typeface="宋体"/>
                          <a:cs typeface="宋体"/>
                        </a:rPr>
                        <a:t>第五部分：点题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4992" y="7346289"/>
            <a:ext cx="24765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b="1" spc="10">
                <a:solidFill>
                  <a:srgbClr val="FF0000"/>
                </a:solidFill>
                <a:latin typeface="Microsoft JhengHei"/>
                <a:cs typeface="Microsoft JhengHei"/>
              </a:rPr>
              <a:t>你还能想到哪些？</a:t>
            </a:r>
            <a:endParaRPr sz="2400">
              <a:latin typeface="Microsoft JhengHei"/>
              <a:cs typeface="Microsoft JhengHei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30845"/>
              </p:ext>
            </p:extLst>
          </p:nvPr>
        </p:nvGraphicFramePr>
        <p:xfrm>
          <a:off x="447916" y="2096770"/>
          <a:ext cx="10081271" cy="42671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31174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0"/>
                    </a:ext>
                  </a:extLst>
                </a:gridCol>
                <a:gridCol w="488289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1"/>
                    </a:ext>
                  </a:extLst>
                </a:gridCol>
                <a:gridCol w="3267202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002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pPr marL="24511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b="1">
                          <a:latin typeface="Microsoft JhengHei"/>
                          <a:cs typeface="Microsoft JhengHei"/>
                        </a:rPr>
                        <a:t>情感主题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b="1">
                          <a:latin typeface="Microsoft JhengHei"/>
                          <a:cs typeface="Microsoft JhengHei"/>
                        </a:rPr>
                        <a:t>意象解读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800" b="1" spc="5">
                          <a:latin typeface="Microsoft JhengHei"/>
                          <a:cs typeface="Microsoft JhengHei"/>
                        </a:rPr>
                        <a:t>作文结构</a:t>
                      </a:r>
                      <a:endParaRPr sz="28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0"/>
                  </a:ext>
                </a:extLst>
              </a:tr>
              <a:tr h="3749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50">
                        <a:latin typeface="Times New Roman"/>
                        <a:cs typeface="Times New Roman"/>
                      </a:endParaRPr>
                    </a:p>
                    <a:p>
                      <a:pPr marL="603250" marR="593725">
                        <a:lnSpc>
                          <a:spcPct val="200000"/>
                        </a:lnSpc>
                      </a:pPr>
                      <a:r>
                        <a:rPr sz="2800" spc="10">
                          <a:latin typeface="宋体"/>
                          <a:cs typeface="宋体"/>
                        </a:rPr>
                        <a:t>奉献  荣光</a:t>
                      </a:r>
                      <a:endParaRPr sz="2800">
                        <a:latin typeface="宋体"/>
                        <a:cs typeface="宋体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603250">
                        <a:lnSpc>
                          <a:spcPct val="100000"/>
                        </a:lnSpc>
                      </a:pPr>
                      <a:r>
                        <a:rPr sz="2800" spc="5">
                          <a:latin typeface="宋体"/>
                          <a:cs typeface="宋体"/>
                        </a:rPr>
                        <a:t>……</a:t>
                      </a:r>
                      <a:endParaRPr sz="28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marR="50990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2400">
                          <a:latin typeface="宋体"/>
                          <a:cs typeface="宋体"/>
                        </a:rPr>
                        <a:t>蜡烛本心愿意燃烧自己吗？  </a:t>
                      </a:r>
                      <a:r>
                        <a:rPr lang="en-US" sz="2400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mtClean="0">
                          <a:latin typeface="宋体"/>
                          <a:cs typeface="宋体"/>
                        </a:rPr>
                      </a:br>
                      <a:r>
                        <a:rPr sz="2400" err="1" smtClean="0">
                          <a:latin typeface="宋体"/>
                          <a:cs typeface="宋体"/>
                        </a:rPr>
                        <a:t>蜡烛燃烧自己的时候有痛苦吗</a:t>
                      </a:r>
                      <a:r>
                        <a:rPr sz="2400">
                          <a:latin typeface="宋体"/>
                          <a:cs typeface="宋体"/>
                        </a:rPr>
                        <a:t>？  </a:t>
                      </a:r>
                      <a:r>
                        <a:rPr sz="2400" spc="-5">
                          <a:latin typeface="宋体"/>
                          <a:cs typeface="宋体"/>
                        </a:rPr>
                        <a:t>蜡烛最后愿意燃烧自己吗？</a:t>
                      </a:r>
                      <a:endParaRPr sz="2400">
                        <a:latin typeface="宋体"/>
                        <a:cs typeface="宋体"/>
                      </a:endParaRPr>
                    </a:p>
                    <a:p>
                      <a:pPr marL="85090" marR="1729105">
                        <a:lnSpc>
                          <a:spcPct val="100000"/>
                        </a:lnSpc>
                      </a:pPr>
                      <a:r>
                        <a:rPr sz="2400">
                          <a:latin typeface="宋体"/>
                          <a:cs typeface="宋体"/>
                        </a:rPr>
                        <a:t>……  </a:t>
                      </a:r>
                      <a:r>
                        <a:rPr sz="2400" err="1" smtClean="0">
                          <a:latin typeface="宋体"/>
                          <a:cs typeface="宋体"/>
                        </a:rPr>
                        <a:t>月本心愿意有圆缺吗</a:t>
                      </a:r>
                      <a:r>
                        <a:rPr sz="2400">
                          <a:latin typeface="宋体"/>
                          <a:cs typeface="宋体"/>
                        </a:rPr>
                        <a:t>？  </a:t>
                      </a:r>
                      <a:r>
                        <a:rPr lang="en-US" sz="2400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mtClean="0">
                          <a:latin typeface="宋体"/>
                          <a:cs typeface="宋体"/>
                        </a:rPr>
                      </a:br>
                      <a:r>
                        <a:rPr sz="2400" err="1" smtClean="0">
                          <a:latin typeface="宋体"/>
                          <a:cs typeface="宋体"/>
                        </a:rPr>
                        <a:t>笔本心愿意被切削吗</a:t>
                      </a:r>
                      <a:r>
                        <a:rPr sz="2400">
                          <a:latin typeface="宋体"/>
                          <a:cs typeface="宋体"/>
                        </a:rPr>
                        <a:t>？</a:t>
                      </a: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400" spc="-5">
                          <a:latin typeface="宋体"/>
                          <a:cs typeface="宋体"/>
                        </a:rPr>
                        <a:t>橡皮本心愿意在纸上擦掉赃物吗？</a:t>
                      </a:r>
                      <a:endParaRPr sz="2400">
                        <a:latin typeface="宋体"/>
                        <a:cs typeface="宋体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400">
                          <a:latin typeface="宋体"/>
                          <a:cs typeface="宋体"/>
                        </a:rPr>
                        <a:t>鞋本心愿意在泥土、污水中踩踏吗</a:t>
                      </a: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400">
                          <a:latin typeface="宋体"/>
                          <a:cs typeface="宋体"/>
                        </a:rPr>
                        <a:t>……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85725" marR="112395">
                        <a:lnSpc>
                          <a:spcPct val="100000"/>
                        </a:lnSpc>
                        <a:spcBef>
                          <a:spcPts val="1945"/>
                        </a:spcBef>
                      </a:pPr>
                      <a:r>
                        <a:rPr sz="2400" spc="-5" err="1">
                          <a:latin typeface="宋体"/>
                          <a:cs typeface="宋体"/>
                        </a:rPr>
                        <a:t>第一段：抒情  </a:t>
                      </a:r>
                      <a:r>
                        <a:rPr lang="en-US" sz="2400" spc="-5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pc="-5" smtClean="0">
                          <a:latin typeface="宋体"/>
                          <a:cs typeface="宋体"/>
                        </a:rPr>
                      </a:br>
                      <a:r>
                        <a:rPr sz="2400" err="1" smtClean="0">
                          <a:latin typeface="宋体"/>
                          <a:cs typeface="宋体"/>
                        </a:rPr>
                        <a:t>第二段</a:t>
                      </a:r>
                      <a:r>
                        <a:rPr sz="2400" err="1">
                          <a:latin typeface="宋体"/>
                          <a:cs typeface="宋体"/>
                        </a:rPr>
                        <a:t>：场景  </a:t>
                      </a:r>
                      <a:r>
                        <a:rPr lang="en-US" sz="2400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mtClean="0">
                          <a:latin typeface="宋体"/>
                          <a:cs typeface="宋体"/>
                        </a:rPr>
                      </a:br>
                      <a:r>
                        <a:rPr sz="2400" err="1" smtClean="0">
                          <a:latin typeface="宋体"/>
                          <a:cs typeface="宋体"/>
                        </a:rPr>
                        <a:t>第三部分</a:t>
                      </a:r>
                      <a:r>
                        <a:rPr sz="2400" err="1">
                          <a:latin typeface="宋体"/>
                          <a:cs typeface="宋体"/>
                        </a:rPr>
                        <a:t>：引出对象，  对象描绘；  </a:t>
                      </a:r>
                      <a:r>
                        <a:rPr lang="en-US" sz="2400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mtClean="0">
                          <a:latin typeface="宋体"/>
                          <a:cs typeface="宋体"/>
                        </a:rPr>
                      </a:br>
                      <a:r>
                        <a:rPr sz="2400" spc="-5" err="1" smtClean="0">
                          <a:latin typeface="宋体"/>
                          <a:cs typeface="宋体"/>
                        </a:rPr>
                        <a:t>第四部分</a:t>
                      </a:r>
                      <a:r>
                        <a:rPr sz="2400" spc="-5" err="1">
                          <a:latin typeface="宋体"/>
                          <a:cs typeface="宋体"/>
                        </a:rPr>
                        <a:t>：</a:t>
                      </a:r>
                      <a:r>
                        <a:rPr sz="2400" spc="-5" err="1" smtClean="0">
                          <a:latin typeface="宋体"/>
                          <a:cs typeface="宋体"/>
                        </a:rPr>
                        <a:t>对象解读</a:t>
                      </a:r>
                      <a:endParaRPr sz="2400" smtClean="0">
                        <a:latin typeface="宋体"/>
                        <a:cs typeface="宋体"/>
                      </a:endParaRPr>
                    </a:p>
                    <a:p>
                      <a:pPr marL="85725" marR="1026794" indent="-311785">
                        <a:lnSpc>
                          <a:spcPct val="100000"/>
                        </a:lnSpc>
                      </a:pPr>
                      <a:r>
                        <a:rPr sz="2400" spc="10" smtClean="0">
                          <a:latin typeface="宋体"/>
                          <a:cs typeface="宋体"/>
                        </a:rPr>
                        <a:t>（设问）  </a:t>
                      </a:r>
                      <a:r>
                        <a:rPr lang="en-US" sz="2400" spc="10" smtClean="0">
                          <a:latin typeface="宋体"/>
                          <a:cs typeface="宋体"/>
                        </a:rPr>
                        <a:t/>
                      </a:r>
                      <a:br>
                        <a:rPr lang="en-US" sz="2400" spc="10" smtClean="0">
                          <a:latin typeface="宋体"/>
                          <a:cs typeface="宋体"/>
                        </a:rPr>
                      </a:br>
                      <a:r>
                        <a:rPr sz="2400" err="1" smtClean="0">
                          <a:latin typeface="宋体"/>
                          <a:cs typeface="宋体"/>
                        </a:rPr>
                        <a:t>第五部分：点题</a:t>
                      </a:r>
                      <a:endParaRPr sz="24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001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1957" y="283844"/>
            <a:ext cx="3416935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pc="5">
                <a:latin typeface="Microsoft JhengHei"/>
                <a:cs typeface="Microsoft JhengHei"/>
              </a:rPr>
              <a:t>以小见大</a:t>
            </a:r>
            <a:r>
              <a:rPr spc="5">
                <a:latin typeface="Palatino Linotype"/>
                <a:cs typeface="Palatino Linotype"/>
              </a:rPr>
              <a:t>+</a:t>
            </a:r>
            <a:r>
              <a:rPr spc="5">
                <a:latin typeface="Microsoft JhengHei"/>
                <a:cs typeface="Microsoft JhengHei"/>
              </a:rPr>
              <a:t>意象重构法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19854" y="3501009"/>
            <a:ext cx="3078480" cy="15260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4445">
              <a:lnSpc>
                <a:spcPct val="100000"/>
              </a:lnSpc>
            </a:pPr>
            <a:r>
              <a:rPr sz="4000">
                <a:latin typeface="宋体"/>
                <a:cs typeface="宋体"/>
              </a:rPr>
              <a:t>“</a:t>
            </a:r>
            <a:r>
              <a:rPr sz="4000" spc="-5">
                <a:latin typeface="Aharoni" panose="02010803020104030203" pitchFamily="2" charset="-79"/>
                <a:cs typeface="Aharoni" panose="02010803020104030203" pitchFamily="2" charset="-79"/>
              </a:rPr>
              <a:t>以小</a:t>
            </a:r>
            <a:r>
              <a:rPr sz="4000">
                <a:latin typeface="Aharoni" panose="02010803020104030203" pitchFamily="2" charset="-79"/>
                <a:cs typeface="Aharoni" panose="02010803020104030203" pitchFamily="2" charset="-79"/>
              </a:rPr>
              <a:t>见</a:t>
            </a:r>
            <a:r>
              <a:rPr sz="4000" spc="-5">
                <a:latin typeface="Aharoni" panose="02010803020104030203" pitchFamily="2" charset="-79"/>
                <a:cs typeface="Aharoni" panose="02010803020104030203" pitchFamily="2" charset="-79"/>
              </a:rPr>
              <a:t>大</a:t>
            </a:r>
            <a:r>
              <a:rPr sz="4000" spc="-5">
                <a:latin typeface="宋体"/>
                <a:cs typeface="宋体"/>
              </a:rPr>
              <a:t>”</a:t>
            </a:r>
            <a:endParaRPr sz="4000">
              <a:latin typeface="宋体"/>
              <a:cs typeface="宋体"/>
            </a:endParaRPr>
          </a:p>
          <a:p>
            <a:pPr marL="12700">
              <a:lnSpc>
                <a:spcPts val="4660"/>
              </a:lnSpc>
              <a:spcBef>
                <a:spcPts val="2400"/>
              </a:spcBef>
            </a:pPr>
            <a:r>
              <a:rPr sz="4000" b="1" spc="5">
                <a:latin typeface="微软雅黑"/>
                <a:cs typeface="微软雅黑"/>
              </a:rPr>
              <a:t>平</a:t>
            </a:r>
            <a:r>
              <a:rPr sz="4000" b="1" spc="-5">
                <a:latin typeface="微软雅黑"/>
                <a:cs typeface="微软雅黑"/>
              </a:rPr>
              <a:t>凡</a:t>
            </a:r>
            <a:r>
              <a:rPr sz="4000" b="1" spc="5">
                <a:latin typeface="微软雅黑"/>
                <a:cs typeface="微软雅黑"/>
              </a:rPr>
              <a:t>中的</a:t>
            </a:r>
            <a:r>
              <a:rPr sz="4000" b="1" spc="-5">
                <a:latin typeface="微软雅黑"/>
                <a:cs typeface="微软雅黑"/>
              </a:rPr>
              <a:t>哲理</a:t>
            </a:r>
            <a:endParaRPr sz="40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0512" y="1004315"/>
            <a:ext cx="9779000" cy="3287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订书机是简单又神奇的东西，很难让人相信，那短短细细，看来一点  也不坚硬的钉书钉，居然能够一下子穿透上百张纸。我看了许久，终于想  </a:t>
            </a:r>
            <a:r>
              <a:rPr sz="2400" spc="-5">
                <a:latin typeface="宋体"/>
                <a:cs typeface="宋体"/>
              </a:rPr>
              <a:t>通了：</a:t>
            </a:r>
            <a:r>
              <a:rPr sz="2400" u="heavy" spc="-5">
                <a:latin typeface="宋体"/>
                <a:cs typeface="宋体"/>
              </a:rPr>
              <a:t>真正的原因，是由于它能把力量集中在两个点上，垂直用力。世界  </a:t>
            </a:r>
            <a:r>
              <a:rPr sz="2400" u="heavy">
                <a:latin typeface="宋体"/>
                <a:cs typeface="宋体"/>
              </a:rPr>
              <a:t>上许多人看来很弱，也没什么了不得的才能，却能成就伟大的事业，就是 </a:t>
            </a:r>
            <a:r>
              <a:rPr sz="2400">
                <a:latin typeface="宋体"/>
                <a:cs typeface="宋体"/>
              </a:rPr>
              <a:t> </a:t>
            </a:r>
            <a:r>
              <a:rPr sz="2400" u="heavy">
                <a:latin typeface="宋体"/>
                <a:cs typeface="宋体"/>
              </a:rPr>
              <a:t>因为他能像钉书钉一样，认清目标，集中全力，不仿徨，不犹疑，奋斗到 </a:t>
            </a:r>
            <a:r>
              <a:rPr sz="2400">
                <a:latin typeface="宋体"/>
                <a:cs typeface="宋体"/>
              </a:rPr>
              <a:t> </a:t>
            </a:r>
            <a:r>
              <a:rPr sz="2400" u="heavy">
                <a:latin typeface="宋体"/>
                <a:cs typeface="宋体"/>
              </a:rPr>
              <a:t>底。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243571" y="5315711"/>
            <a:ext cx="3261360" cy="234696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1454</Words>
  <Application>Microsoft Office PowerPoint</Application>
  <PresentationFormat>自定义</PresentationFormat>
  <Paragraphs>184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Theme</vt:lpstr>
      <vt:lpstr>作文训练“以小见大”</vt:lpstr>
      <vt:lpstr>PowerPoint 演示文稿</vt:lpstr>
      <vt:lpstr>这时，几声铜钟般的声响，夹着风，萦绕在耳畔，声音愈发遥远，</vt:lpstr>
      <vt:lpstr>PowerPoint 演示文稿</vt:lpstr>
      <vt:lpstr>PowerPoint 演示文稿</vt:lpstr>
      <vt:lpstr>以小见大+意象重构法</vt:lpstr>
      <vt:lpstr>以小见大+意象重构法</vt:lpstr>
      <vt:lpstr>PowerPoint 演示文稿</vt:lpstr>
      <vt:lpstr>PowerPoint 演示文稿</vt:lpstr>
      <vt:lpstr>PowerPoint 演示文稿</vt:lpstr>
      <vt:lpstr>当然，思路还有很多……</vt:lpstr>
      <vt:lpstr>PowerPoint 演示文稿</vt:lpstr>
      <vt:lpstr>“以小见大”写感悟</vt:lpstr>
      <vt:lpstr>PowerPoint 演示文稿</vt:lpstr>
      <vt:lpstr>PowerPoint 演示文稿</vt:lpstr>
      <vt:lpstr>PowerPoint 演示文稿</vt:lpstr>
      <vt:lpstr>这么小的细节，如何写成一篇作文？</vt:lpstr>
      <vt:lpstr>  描写，写出姥爷有学问</vt:lpstr>
      <vt:lpstr>PowerPoint 演示文稿</vt:lpstr>
      <vt:lpstr>PowerPoint 演示文稿</vt:lpstr>
      <vt:lpstr>以小见大+剧情反转法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以小见大+分镜头法</vt:lpstr>
      <vt:lpstr>PowerPoint 演示文稿</vt:lpstr>
      <vt:lpstr>以小见大+分镜头法</vt:lpstr>
      <vt:lpstr>以小见大+分镜头法</vt:lpstr>
      <vt:lpstr>PowerPoint 演示文稿</vt:lpstr>
      <vt:lpstr>点题替换</vt:lpstr>
      <vt:lpstr>点题替换《绊·伴》</vt:lpstr>
      <vt:lpstr>这么小的细节，如何写成一篇亲情类作文？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作文训练“以小见大”</dc:title>
  <dc:creator>rbm.xkw.com</dc:creator>
  <cp:lastModifiedBy>hj</cp:lastModifiedBy>
  <cp:revision>2</cp:revision>
  <cp:lastPrinted>2021-10-22T12:49:20Z</cp:lastPrinted>
  <dcterms:created xsi:type="dcterms:W3CDTF">2021-10-22T12:49:20Z</dcterms:created>
  <dcterms:modified xsi:type="dcterms:W3CDTF">2021-12-10T01:43:07Z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