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568" r:id="rId4"/>
    <p:sldId id="567" r:id="rId5"/>
    <p:sldId id="566" r:id="rId6"/>
    <p:sldId id="602" r:id="rId7"/>
    <p:sldId id="256" r:id="rId8"/>
    <p:sldId id="565" r:id="rId9"/>
    <p:sldId id="257" r:id="rId10"/>
    <p:sldId id="258" r:id="rId11"/>
    <p:sldId id="404" r:id="rId12"/>
    <p:sldId id="285" r:id="rId13"/>
    <p:sldId id="286" r:id="rId14"/>
    <p:sldId id="371" r:id="rId15"/>
    <p:sldId id="301" r:id="rId16"/>
    <p:sldId id="269" r:id="rId17"/>
    <p:sldId id="569" r:id="rId18"/>
    <p:sldId id="288" r:id="rId19"/>
    <p:sldId id="403" r:id="rId20"/>
    <p:sldId id="570" r:id="rId21"/>
    <p:sldId id="571" r:id="rId22"/>
    <p:sldId id="572" r:id="rId23"/>
    <p:sldId id="573" r:id="rId24"/>
    <p:sldId id="290" r:id="rId25"/>
    <p:sldId id="295" r:id="rId26"/>
    <p:sldId id="574" r:id="rId27"/>
    <p:sldId id="347" r:id="rId28"/>
    <p:sldId id="575" r:id="rId29"/>
    <p:sldId id="402" r:id="rId30"/>
    <p:sldId id="392" r:id="rId31"/>
    <p:sldId id="603" r:id="rId32"/>
    <p:sldId id="605" r:id="rId33"/>
    <p:sldId id="606" r:id="rId34"/>
    <p:sldId id="607" r:id="rId35"/>
    <p:sldId id="608" r:id="rId36"/>
    <p:sldId id="609" r:id="rId37"/>
    <p:sldId id="610" r:id="rId38"/>
    <p:sldId id="611" r:id="rId39"/>
    <p:sldId id="612" r:id="rId40"/>
    <p:sldId id="613" r:id="rId41"/>
    <p:sldId id="614" r:id="rId42"/>
    <p:sldId id="615" r:id="rId43"/>
    <p:sldId id="616" r:id="rId44"/>
    <p:sldId id="617" r:id="rId45"/>
    <p:sldId id="618" r:id="rId46"/>
    <p:sldId id="619" r:id="rId47"/>
    <p:sldId id="620" r:id="rId48"/>
    <p:sldId id="621" r:id="rId49"/>
    <p:sldId id="622" r:id="rId50"/>
    <p:sldId id="623" r:id="rId51"/>
    <p:sldId id="624" r:id="rId52"/>
    <p:sldId id="625" r:id="rId53"/>
    <p:sldId id="626" r:id="rId54"/>
    <p:sldId id="627" r:id="rId55"/>
    <p:sldId id="628" r:id="rId56"/>
    <p:sldId id="629" r:id="rId57"/>
    <p:sldId id="630" r:id="rId58"/>
  </p:sldIdLst>
  <p:sldSz cx="9144000" cy="5148263"/>
  <p:notesSz cx="6858000" cy="9144000"/>
  <p:custDataLst>
    <p:tags r:id="rId5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22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51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3053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84" y="186"/>
      </p:cViewPr>
      <p:guideLst>
        <p:guide orient="horz" pos="1620"/>
        <p:guide pos="305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tags" Target="tags/tag15.xml" /><Relationship Id="rId6" Type="http://schemas.openxmlformats.org/officeDocument/2006/relationships/slide" Target="slides/slide3.xml" /><Relationship Id="rId60" Type="http://schemas.openxmlformats.org/officeDocument/2006/relationships/presProps" Target="presProps.xml" /><Relationship Id="rId61" Type="http://schemas.openxmlformats.org/officeDocument/2006/relationships/viewProps" Target="viewProps.xml" /><Relationship Id="rId62" Type="http://schemas.openxmlformats.org/officeDocument/2006/relationships/theme" Target="theme/theme1.xml" /><Relationship Id="rId63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79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177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22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51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822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236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35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212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69741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3_首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9163050" cy="5148899"/>
            <a:chExt cx="14430" cy="8101"/>
          </a:xfrm>
        </p:grpSpPr>
        <p:sp>
          <p:nvSpPr>
            <p:cNvPr id="14" name="矩形 13"/>
            <p:cNvSpPr/>
            <p:nvPr userDrawn="1"/>
          </p:nvSpPr>
          <p:spPr>
            <a:xfrm>
              <a:off x="0" y="0"/>
              <a:ext cx="14400" cy="8101"/>
            </a:xfrm>
            <a:prstGeom prst="rect">
              <a:avLst/>
            </a:prstGeom>
            <a:solidFill>
              <a:srgbClr val="86D5E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10" name="图片 9" descr="蓝树"/>
            <p:cNvPicPr>
              <a:picLocks noChangeAspect="1"/>
            </p:cNvPicPr>
            <p:nvPr userDrawn="1"/>
          </p:nvPicPr>
          <p:blipFill>
            <a:blip r:embed="rId1"/>
            <a:srcRect l="5853"/>
            <a:stretch>
              <a:fillRect/>
            </a:stretch>
          </p:blipFill>
          <p:spPr>
            <a:xfrm>
              <a:off x="0" y="3029"/>
              <a:ext cx="2413" cy="801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/>
          </p:nvSpPr>
          <p:spPr>
            <a:xfrm>
              <a:off x="1" y="6375"/>
              <a:ext cx="14399" cy="1726"/>
            </a:xfrm>
            <a:prstGeom prst="rect">
              <a:avLst/>
            </a:prstGeom>
            <a:gradFill>
              <a:gsLst>
                <a:gs pos="0">
                  <a:srgbClr val="A4D1CE">
                    <a:lumMod val="59000"/>
                    <a:lumOff val="41000"/>
                  </a:srgbClr>
                </a:gs>
                <a:gs pos="47000">
                  <a:srgbClr val="B6E6EE"/>
                </a:gs>
                <a:gs pos="18000">
                  <a:srgbClr val="A1DAE9"/>
                </a:gs>
                <a:gs pos="100000">
                  <a:srgbClr val="A0D9E8">
                    <a:alpha val="52000"/>
                  </a:srgbClr>
                </a:gs>
                <a:gs pos="0">
                  <a:srgbClr val="86C0D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15" name="图片 14" descr="111"/>
            <p:cNvPicPr>
              <a:picLocks noChangeAspect="1"/>
            </p:cNvPicPr>
            <p:nvPr userDrawn="1"/>
          </p:nvPicPr>
          <p:blipFill>
            <a:blip r:embed="rId2"/>
            <a:srcRect l="55493" t="85774" r="28477"/>
            <a:stretch>
              <a:fillRect/>
            </a:stretch>
          </p:blipFill>
          <p:spPr>
            <a:xfrm>
              <a:off x="10881" y="5994"/>
              <a:ext cx="1117" cy="618"/>
            </a:xfrm>
            <a:prstGeom prst="rect">
              <a:avLst/>
            </a:prstGeom>
          </p:spPr>
        </p:pic>
        <p:pic>
          <p:nvPicPr>
            <p:cNvPr id="16" name="图片 15" descr="111"/>
            <p:cNvPicPr>
              <a:picLocks noChangeAspect="1"/>
            </p:cNvPicPr>
            <p:nvPr userDrawn="1"/>
          </p:nvPicPr>
          <p:blipFill>
            <a:blip r:embed="rId2"/>
            <a:srcRect l="62648" t="56663" r="24093" b="27180"/>
            <a:stretch>
              <a:fillRect/>
            </a:stretch>
          </p:blipFill>
          <p:spPr>
            <a:xfrm>
              <a:off x="12962" y="1716"/>
              <a:ext cx="1116" cy="848"/>
            </a:xfrm>
            <a:prstGeom prst="rect">
              <a:avLst/>
            </a:prstGeom>
          </p:spPr>
        </p:pic>
        <p:pic>
          <p:nvPicPr>
            <p:cNvPr id="23" name="图片 22" descr="111"/>
            <p:cNvPicPr>
              <a:picLocks noChangeAspect="1"/>
            </p:cNvPicPr>
            <p:nvPr userDrawn="1"/>
          </p:nvPicPr>
          <p:blipFill>
            <a:blip r:embed="rId2"/>
            <a:srcRect l="84576" t="64055" r="6398" b="18244"/>
            <a:stretch>
              <a:fillRect/>
            </a:stretch>
          </p:blipFill>
          <p:spPr>
            <a:xfrm>
              <a:off x="1097" y="3432"/>
              <a:ext cx="760" cy="929"/>
            </a:xfrm>
            <a:prstGeom prst="rect">
              <a:avLst/>
            </a:prstGeom>
          </p:spPr>
        </p:pic>
        <p:pic>
          <p:nvPicPr>
            <p:cNvPr id="2" name="图片 1" descr="111"/>
            <p:cNvPicPr>
              <a:picLocks noChangeAspect="1"/>
            </p:cNvPicPr>
            <p:nvPr userDrawn="1"/>
          </p:nvPicPr>
          <p:blipFill>
            <a:blip r:embed="rId2"/>
            <a:srcRect l="2005" t="87389" r="85378"/>
            <a:stretch>
              <a:fillRect/>
            </a:stretch>
          </p:blipFill>
          <p:spPr>
            <a:xfrm>
              <a:off x="137" y="5829"/>
              <a:ext cx="1062" cy="662"/>
            </a:xfrm>
            <a:prstGeom prst="rect">
              <a:avLst/>
            </a:prstGeom>
          </p:spPr>
        </p:pic>
        <p:pic>
          <p:nvPicPr>
            <p:cNvPr id="4" name="图片 3" descr="1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337" y="988"/>
              <a:ext cx="4092" cy="800"/>
            </a:xfrm>
            <a:prstGeom prst="rect">
              <a:avLst/>
            </a:prstGeom>
          </p:spPr>
        </p:pic>
        <p:pic>
          <p:nvPicPr>
            <p:cNvPr id="8" name="图片 7" descr="蓝2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0" y="250"/>
              <a:ext cx="4091" cy="728"/>
            </a:xfrm>
            <a:prstGeom prst="rect">
              <a:avLst/>
            </a:prstGeom>
          </p:spPr>
        </p:pic>
        <p:pic>
          <p:nvPicPr>
            <p:cNvPr id="9" name="图片 8" descr="蓝房子"/>
            <p:cNvPicPr>
              <a:picLocks noChangeAspect="1"/>
            </p:cNvPicPr>
            <p:nvPr userDrawn="1"/>
          </p:nvPicPr>
          <p:blipFill>
            <a:blip r:embed="rId5"/>
            <a:srcRect r="14102"/>
            <a:stretch>
              <a:fillRect/>
            </a:stretch>
          </p:blipFill>
          <p:spPr>
            <a:xfrm>
              <a:off x="12134" y="5467"/>
              <a:ext cx="2296" cy="1081"/>
            </a:xfrm>
            <a:prstGeom prst="rect">
              <a:avLst/>
            </a:prstGeom>
          </p:spPr>
        </p:pic>
        <p:sp>
          <p:nvSpPr>
            <p:cNvPr id="3" name="矩形 2"/>
            <p:cNvSpPr/>
            <p:nvPr userDrawn="1"/>
          </p:nvSpPr>
          <p:spPr>
            <a:xfrm>
              <a:off x="0" y="0"/>
              <a:ext cx="14400" cy="8101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6" name="圆角矩形 5"/>
          <p:cNvSpPr/>
          <p:nvPr userDrawn="1"/>
        </p:nvSpPr>
        <p:spPr>
          <a:xfrm>
            <a:off x="297180" y="236495"/>
            <a:ext cx="3121660" cy="366079"/>
          </a:xfrm>
          <a:prstGeom prst="roundRect">
            <a:avLst>
              <a:gd name="adj" fmla="val 4815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7CC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统编版·语文·九年级上册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2_内容页">
    <p:bg>
      <p:bgPr>
        <a:solidFill>
          <a:srgbClr val="B6E6EE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4" name="矩形 313" hidden="1"/>
          <p:cNvSpPr/>
          <p:nvPr/>
        </p:nvSpPr>
        <p:spPr>
          <a:xfrm>
            <a:off x="92597" y="260159"/>
            <a:ext cx="8964809" cy="4802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内容页">
    <p:bg>
      <p:bgPr>
        <a:solidFill>
          <a:srgbClr val="B6E6EE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4" name="矩形 313" hidden="1"/>
          <p:cNvSpPr/>
          <p:nvPr/>
        </p:nvSpPr>
        <p:spPr>
          <a:xfrm>
            <a:off x="92597" y="260159"/>
            <a:ext cx="8964809" cy="4802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jpeg" /><Relationship Id="rId3" Type="http://schemas.microsoft.com/office/2007/relationships/hdphoto" Target="../media/image7.wdp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5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9.png" /><Relationship Id="rId3" Type="http://schemas.openxmlformats.org/officeDocument/2006/relationships/audio" Target="../media/media1.mp3" /><Relationship Id="rId4" Type="http://schemas.microsoft.com/office/2007/relationships/media" Target="../media/media1.mp3" TargetMode="Internal" /><Relationship Id="rId5" Type="http://schemas.openxmlformats.org/officeDocument/2006/relationships/image" Target="../media/image1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Relationship Id="rId3" Type="http://schemas.openxmlformats.org/officeDocument/2006/relationships/image" Target="../media/image1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8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1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1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9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1.xml" /><Relationship Id="rId11" Type="http://schemas.openxmlformats.org/officeDocument/2006/relationships/tags" Target="../tags/tag12.xml" /><Relationship Id="rId12" Type="http://schemas.openxmlformats.org/officeDocument/2006/relationships/tags" Target="../tags/tag13.xml" /><Relationship Id="rId2" Type="http://schemas.openxmlformats.org/officeDocument/2006/relationships/tags" Target="../tags/tag7.xml" /><Relationship Id="rId3" Type="http://schemas.openxmlformats.org/officeDocument/2006/relationships/slide" Target="slide9.xml" TargetMode="Internal" /><Relationship Id="rId4" Type="http://schemas.openxmlformats.org/officeDocument/2006/relationships/image" Target="../media/image10.png" /><Relationship Id="rId5" Type="http://schemas.openxmlformats.org/officeDocument/2006/relationships/tags" Target="../tags/tag8.xml" /><Relationship Id="rId6" Type="http://schemas.openxmlformats.org/officeDocument/2006/relationships/slide" Target="slide17.xml" TargetMode="Internal" /><Relationship Id="rId7" Type="http://schemas.openxmlformats.org/officeDocument/2006/relationships/tags" Target="../tags/tag9.xml" /><Relationship Id="rId8" Type="http://schemas.openxmlformats.org/officeDocument/2006/relationships/tags" Target="../tags/tag10.xml" /><Relationship Id="rId9" Type="http://schemas.openxmlformats.org/officeDocument/2006/relationships/slide" Target="slide13.xml" TargetMode="In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0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2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3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pn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2.png" /><Relationship Id="rId3" Type="http://schemas.openxmlformats.org/officeDocument/2006/relationships/tags" Target="../tags/tag14.xml" /><Relationship Id="rId4" Type="http://schemas.openxmlformats.org/officeDocument/2006/relationships/image" Target="../media/image2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slide" Target="slide12.xml" TargetMode="Internal" /><Relationship Id="rId11" Type="http://schemas.openxmlformats.org/officeDocument/2006/relationships/tags" Target="../tags/tag5.xml" /><Relationship Id="rId12" Type="http://schemas.openxmlformats.org/officeDocument/2006/relationships/tags" Target="../tags/tag6.xml" /><Relationship Id="rId2" Type="http://schemas.openxmlformats.org/officeDocument/2006/relationships/tags" Target="../tags/tag1.xml" /><Relationship Id="rId3" Type="http://schemas.openxmlformats.org/officeDocument/2006/relationships/slide" Target="slide7.xml" TargetMode="Internal" /><Relationship Id="rId4" Type="http://schemas.openxmlformats.org/officeDocument/2006/relationships/image" Target="../media/image10.png" /><Relationship Id="rId5" Type="http://schemas.openxmlformats.org/officeDocument/2006/relationships/tags" Target="../tags/tag2.xml" /><Relationship Id="rId6" Type="http://schemas.openxmlformats.org/officeDocument/2006/relationships/slide" Target="slide6.xml" TargetMode="Internal" /><Relationship Id="rId7" Type="http://schemas.openxmlformats.org/officeDocument/2006/relationships/tags" Target="../tags/tag3.xml" /><Relationship Id="rId8" Type="http://schemas.openxmlformats.org/officeDocument/2006/relationships/slide" Target="slide8.xml" TargetMode="Internal" /><Relationship Id="rId9" Type="http://schemas.openxmlformats.org/officeDocument/2006/relationships/tags" Target="../tags/tag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1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"/>
            <a:ext cx="9144000" cy="513974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322227" y="699155"/>
            <a:ext cx="8491360" cy="42248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/>
              <a:t>顾颉刚以治学严谨著称，在北大读书时他曾校点清代姚际恒的</a:t>
            </a:r>
            <a:r>
              <a:rPr lang="en-US" altLang="zh-CN"/>
              <a:t>《</a:t>
            </a:r>
            <a:r>
              <a:rPr lang="zh-CN" altLang="en-US"/>
              <a:t>古今伪书考</a:t>
            </a:r>
            <a:r>
              <a:rPr lang="en-US" altLang="zh-CN"/>
              <a:t>》</a:t>
            </a:r>
            <a:r>
              <a:rPr lang="zh-CN" altLang="en-US"/>
              <a:t>。这本书很薄，他却花费大量时间查阅资料，几个月才校点完，由此，他知道了辨伪的必要性，发起编辑</a:t>
            </a:r>
            <a:r>
              <a:rPr lang="en-US" altLang="zh-CN"/>
              <a:t>《</a:t>
            </a:r>
            <a:r>
              <a:rPr lang="zh-CN" altLang="en-US"/>
              <a:t>辨伪丛刊</a:t>
            </a:r>
            <a:r>
              <a:rPr lang="en-US" altLang="zh-CN"/>
              <a:t>》</a:t>
            </a:r>
            <a:r>
              <a:rPr lang="zh-CN" altLang="en-US"/>
              <a:t>，同时决心要从“辨伪书”到“辨伪史”</a:t>
            </a:r>
            <a:r>
              <a:rPr lang="zh-CN" altLang="en-US" smtClean="0"/>
              <a:t>。顾颉刚</a:t>
            </a:r>
            <a:r>
              <a:rPr lang="zh-CN" altLang="en-US"/>
              <a:t>对于中国古史，做了</a:t>
            </a:r>
            <a:r>
              <a:rPr lang="zh-CN" altLang="en-US" smtClean="0"/>
              <a:t>许多</a:t>
            </a:r>
            <a:r>
              <a:rPr lang="zh-CN" altLang="en-US"/>
              <a:t>辨伪的文字，</a:t>
            </a:r>
            <a:r>
              <a:rPr lang="en-US" altLang="zh-CN">
                <a:solidFill>
                  <a:srgbClr val="C00000"/>
                </a:solidFill>
              </a:rPr>
              <a:t>《</a:t>
            </a:r>
            <a:r>
              <a:rPr lang="zh-CN" altLang="en-US">
                <a:solidFill>
                  <a:srgbClr val="C00000"/>
                </a:solidFill>
              </a:rPr>
              <a:t>怀疑与学问</a:t>
            </a:r>
            <a:r>
              <a:rPr lang="en-US" altLang="zh-CN">
                <a:solidFill>
                  <a:srgbClr val="C00000"/>
                </a:solidFill>
              </a:rPr>
              <a:t>》</a:t>
            </a:r>
            <a:r>
              <a:rPr lang="zh-CN" altLang="en-US">
                <a:solidFill>
                  <a:srgbClr val="C00000"/>
                </a:solidFill>
              </a:rPr>
              <a:t>是他对后人的真情告白</a:t>
            </a:r>
            <a:r>
              <a:rPr lang="zh-CN" altLang="en-US" smtClean="0"/>
              <a:t>。</a:t>
            </a:r>
            <a:endParaRPr lang="en-US" altLang="zh-CN"/>
          </a:p>
        </p:txBody>
      </p:sp>
      <p:sp>
        <p:nvSpPr>
          <p:cNvPr id="7" name="文本框 9"/>
          <p:cNvSpPr txBox="1"/>
          <p:nvPr/>
        </p:nvSpPr>
        <p:spPr>
          <a:xfrm>
            <a:off x="1826515" y="275917"/>
            <a:ext cx="1524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创作背景</a:t>
            </a:r>
          </a:p>
        </p:txBody>
      </p:sp>
      <p:sp>
        <p:nvSpPr>
          <p:cNvPr id="8" name="五边形 7"/>
          <p:cNvSpPr/>
          <p:nvPr/>
        </p:nvSpPr>
        <p:spPr>
          <a:xfrm>
            <a:off x="316357" y="302587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必备知识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5450" y="4194175"/>
            <a:ext cx="956310" cy="953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05984" y="1009651"/>
            <a:ext cx="8548576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顾</a:t>
            </a:r>
            <a:r>
              <a:rPr lang="zh-CN" altLang="en-US" sz="28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颉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刚（    ）   程</a:t>
            </a:r>
            <a:r>
              <a:rPr lang="zh-CN" altLang="en-US" sz="28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颐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（    ）   </a:t>
            </a:r>
            <a:r>
              <a:rPr lang="zh-CN" altLang="en-US" sz="2800" smtClean="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    张</a:t>
            </a:r>
            <a:r>
              <a:rPr lang="zh-CN" altLang="en-US" sz="2800" smtClean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载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（     ）      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虚</a:t>
            </a:r>
            <a:r>
              <a:rPr lang="zh-CN" altLang="en-US" sz="28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妄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（       ）      停</a:t>
            </a:r>
            <a:r>
              <a:rPr lang="zh-CN" altLang="en-US" sz="28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滞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（       ）  </a:t>
            </a:r>
            <a:r>
              <a:rPr lang="zh-CN" altLang="en-US" sz="28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盲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从（        ）   </a:t>
            </a:r>
            <a:r>
              <a:rPr lang="zh-CN" altLang="en-US" sz="28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折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扣（      ）      </a:t>
            </a:r>
            <a:r>
              <a:rPr lang="zh-CN" altLang="en-US" sz="2800" smtClean="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 </a:t>
            </a:r>
            <a:r>
              <a:rPr lang="zh-CN" altLang="en-US" sz="2800" smtClean="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墨</a:t>
            </a:r>
            <a:r>
              <a:rPr lang="zh-CN" altLang="en-US" sz="2800" smtClean="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守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（    </a:t>
            </a:r>
            <a:r>
              <a:rPr lang="zh-CN" altLang="en-US" sz="2800" smtClean="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）      </a:t>
            </a:r>
            <a:r>
              <a:rPr lang="zh-CN" altLang="en-US" sz="28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譬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如（</a:t>
            </a:r>
            <a:r>
              <a:rPr lang="zh-CN" altLang="en-US" sz="280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      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）         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塾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师（      ）       </a:t>
            </a:r>
            <a:r>
              <a:rPr lang="zh-CN" altLang="en-US" sz="2800" smtClean="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腐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草为</a:t>
            </a:r>
            <a:r>
              <a:rPr lang="zh-CN" altLang="en-US" sz="2800">
                <a:solidFill>
                  <a:srgbClr val="C00000"/>
                </a:solidFill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萤</a:t>
            </a:r>
            <a:r>
              <a:rPr lang="zh-CN" altLang="en-US" sz="2800">
                <a:latin typeface="+mj-lt"/>
                <a:ea typeface="楷体" panose="02010609060101010101" pitchFamily="49" charset="-122"/>
                <a:cs typeface="times" panose="02020603050405020304" pitchFamily="18" charset="0"/>
              </a:rPr>
              <a:t>（       ）</a:t>
            </a:r>
          </a:p>
        </p:txBody>
      </p:sp>
      <p:sp>
        <p:nvSpPr>
          <p:cNvPr id="5" name="文本框 9"/>
          <p:cNvSpPr txBox="1"/>
          <p:nvPr/>
        </p:nvSpPr>
        <p:spPr>
          <a:xfrm>
            <a:off x="1891948" y="306314"/>
            <a:ext cx="1508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字音字形</a:t>
            </a:r>
          </a:p>
        </p:txBody>
      </p:sp>
      <p:sp>
        <p:nvSpPr>
          <p:cNvPr id="6" name="五边形 5"/>
          <p:cNvSpPr/>
          <p:nvPr/>
        </p:nvSpPr>
        <p:spPr>
          <a:xfrm>
            <a:off x="339996" y="306314"/>
            <a:ext cx="1455961" cy="460783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必记字词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37018" y="1259553"/>
            <a:ext cx="1206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a typeface="楷体" panose="02010609060101010101" pitchFamily="49" charset="-122"/>
                <a:cs typeface="times" panose="02020603050405020304" pitchFamily="18" charset="0"/>
              </a:rPr>
              <a:t>jié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69394" y="1254536"/>
            <a:ext cx="163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a typeface="楷体" panose="02010609060101010101" pitchFamily="49" charset="-122"/>
                <a:cs typeface="times" panose="02020603050405020304" pitchFamily="18" charset="0"/>
              </a:rPr>
              <a:t>yí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03517" y="1259553"/>
            <a:ext cx="163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a typeface="楷体" panose="02010609060101010101" pitchFamily="49" charset="-122"/>
                <a:cs typeface="times" panose="02020603050405020304" pitchFamily="18" charset="0"/>
              </a:rPr>
              <a:t>zài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9029" y="2120162"/>
            <a:ext cx="1206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a typeface="楷体" panose="02010609060101010101" pitchFamily="49" charset="-122"/>
                <a:cs typeface="times" panose="02020603050405020304" pitchFamily="18" charset="0"/>
              </a:rPr>
              <a:t>wàng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15283" y="2099776"/>
            <a:ext cx="163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a typeface="楷体" panose="02010609060101010101" pitchFamily="49" charset="-122"/>
                <a:cs typeface="times" panose="02020603050405020304" pitchFamily="18" charset="0"/>
              </a:rPr>
              <a:t>zhì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36503" y="2098763"/>
            <a:ext cx="163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a typeface="楷体" panose="02010609060101010101" pitchFamily="49" charset="-122"/>
                <a:cs typeface="times" panose="02020603050405020304" pitchFamily="18" charset="0"/>
              </a:rPr>
              <a:t>máng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83553" y="2950033"/>
            <a:ext cx="1206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a typeface="楷体" panose="02010609060101010101" pitchFamily="49" charset="-122"/>
                <a:cs typeface="times" panose="02020603050405020304" pitchFamily="18" charset="0"/>
              </a:rPr>
              <a:t>zhé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00129" y="2968068"/>
            <a:ext cx="764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a typeface="楷体" panose="02010609060101010101" pitchFamily="49" charset="-122"/>
                <a:cs typeface="times" panose="02020603050405020304" pitchFamily="18" charset="0"/>
              </a:rPr>
              <a:t>mò 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40695" y="2928634"/>
            <a:ext cx="163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a typeface="楷体" panose="02010609060101010101" pitchFamily="49" charset="-122"/>
                <a:cs typeface="times" panose="02020603050405020304" pitchFamily="18" charset="0"/>
              </a:rPr>
              <a:t>pì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83553" y="3841376"/>
            <a:ext cx="1206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a typeface="楷体" panose="02010609060101010101" pitchFamily="49" charset="-122"/>
                <a:cs typeface="times" panose="02020603050405020304" pitchFamily="18" charset="0"/>
              </a:rPr>
              <a:t>shú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34962" y="3828675"/>
            <a:ext cx="1033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a typeface="楷体" panose="02010609060101010101" pitchFamily="49" charset="-122"/>
                <a:cs typeface="times" panose="02020603050405020304" pitchFamily="18" charset="0"/>
              </a:rPr>
              <a:t>yíng</a:t>
            </a:r>
            <a:endParaRPr lang="zh-CN" altLang="en-US" sz="280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59845" y="3034721"/>
            <a:ext cx="1779587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5350945" y="583823"/>
            <a:ext cx="3516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锻</a:t>
            </a:r>
            <a:r>
              <a:rPr lang="zh-CN" altLang="en-US" sz="32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</a:rPr>
              <a:t>炼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（          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98128" y="2367575"/>
            <a:ext cx="3822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冷</a:t>
            </a:r>
            <a:r>
              <a:rPr lang="zh-CN" altLang="en-US" sz="32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</a:rPr>
              <a:t>冻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（</a:t>
            </a:r>
            <a:r>
              <a:rPr lang="en-US" altLang="zh-CN" sz="320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   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51452" y="1619671"/>
            <a:ext cx="3778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</a:rPr>
              <a:t>栋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梁（</a:t>
            </a:r>
            <a:r>
              <a:rPr lang="en-US" altLang="zh-CN" sz="320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  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10" name="左大括号 9"/>
          <p:cNvSpPr/>
          <p:nvPr/>
        </p:nvSpPr>
        <p:spPr>
          <a:xfrm rot="10800000" flipH="1">
            <a:off x="5256256" y="654151"/>
            <a:ext cx="229235" cy="2279854"/>
          </a:xfrm>
          <a:prstGeom prst="leftBrace">
            <a:avLst>
              <a:gd name="adj1" fmla="val 33125"/>
              <a:gd name="adj2" fmla="val 47258"/>
            </a:avLst>
          </a:prstGeom>
          <a:ln w="25400">
            <a:solidFill>
              <a:srgbClr val="32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black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8960" y="1453436"/>
            <a:ext cx="1096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  <a:cs typeface="Times New Roman" panose="02020603050405020304" charset="0"/>
              </a:rPr>
              <a:t>解</a:t>
            </a:r>
            <a:endParaRPr lang="en-US" altLang="zh-CN" sz="3200" err="1">
              <a:solidFill>
                <a:srgbClr val="C00000"/>
              </a:solidFill>
              <a:latin typeface="Times New Roman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1477" y="591507"/>
            <a:ext cx="3516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</a:rPr>
              <a:t>解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答（          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348660" y="2375259"/>
            <a:ext cx="3822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浑身</a:t>
            </a:r>
            <a:r>
              <a:rPr lang="zh-CN" altLang="en-US" sz="32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</a:rPr>
              <a:t>解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数</a:t>
            </a:r>
            <a:r>
              <a:rPr lang="zh-CN" altLang="en-US" sz="3200" smtClean="0">
                <a:latin typeface="Times New Roman"/>
                <a:ea typeface="楷体" panose="02010609060101010101" pitchFamily="49" charset="-122"/>
              </a:rPr>
              <a:t>（          ）</a:t>
            </a:r>
            <a:endParaRPr lang="zh-CN" altLang="en-US" sz="3200"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28425" y="1509374"/>
            <a:ext cx="3778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押</a:t>
            </a:r>
            <a:r>
              <a:rPr lang="zh-CN" altLang="en-US" sz="3200">
                <a:solidFill>
                  <a:srgbClr val="C00000"/>
                </a:solidFill>
                <a:latin typeface="Times New Roman"/>
                <a:ea typeface="楷体" panose="02010609060101010101" pitchFamily="49" charset="-122"/>
              </a:rPr>
              <a:t>解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（</a:t>
            </a:r>
            <a:r>
              <a:rPr lang="en-US" altLang="zh-CN" sz="320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  </a:t>
            </a:r>
            <a:r>
              <a:rPr lang="zh-CN" altLang="en-US" sz="3200">
                <a:latin typeface="Times New Roman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15" name="左大括号 14"/>
          <p:cNvSpPr/>
          <p:nvPr/>
        </p:nvSpPr>
        <p:spPr>
          <a:xfrm rot="10800000" flipH="1">
            <a:off x="1206788" y="661835"/>
            <a:ext cx="229235" cy="2279854"/>
          </a:xfrm>
          <a:prstGeom prst="leftBrace">
            <a:avLst>
              <a:gd name="adj1" fmla="val 33125"/>
              <a:gd name="adj2" fmla="val 47258"/>
            </a:avLst>
          </a:prstGeom>
          <a:ln w="25400">
            <a:solidFill>
              <a:srgbClr val="32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prstClr val="black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68369" y="591507"/>
            <a:ext cx="898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err="1">
                <a:solidFill>
                  <a:srgbClr val="C00000"/>
                </a:solidFill>
              </a:rPr>
              <a:t>jiě</a:t>
            </a:r>
            <a:endParaRPr lang="zh-CN" altLang="en-US" sz="3200">
              <a:solidFill>
                <a:srgbClr val="C00000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03023" y="2419134"/>
            <a:ext cx="898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C00000"/>
                </a:solidFill>
              </a:rPr>
              <a:t> xiè</a:t>
            </a:r>
            <a:endParaRPr lang="zh-CN" altLang="en-US" sz="3200">
              <a:solidFill>
                <a:srgbClr val="C00000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610506" y="1399647"/>
            <a:ext cx="898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err="1">
                <a:solidFill>
                  <a:srgbClr val="C00000"/>
                </a:solidFill>
              </a:rPr>
              <a:t>jiè</a:t>
            </a:r>
            <a:endParaRPr lang="zh-CN" altLang="en-US" sz="3200">
              <a:solidFill>
                <a:srgbClr val="C00000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66773" y="583822"/>
            <a:ext cx="1452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C00000"/>
                </a:solidFill>
              </a:rPr>
              <a:t> liàn</a:t>
            </a:r>
            <a:endParaRPr lang="en-US" altLang="zh-CN" sz="3200">
              <a:solidFill>
                <a:srgbClr val="C0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63957" y="1619758"/>
            <a:ext cx="1515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err="1">
                <a:solidFill>
                  <a:srgbClr val="C00000"/>
                </a:solidFill>
              </a:rPr>
              <a:t>dòng</a:t>
            </a:r>
            <a:endParaRPr lang="en-US" altLang="zh-CN" sz="3200">
              <a:solidFill>
                <a:srgbClr val="C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22652" y="2349230"/>
            <a:ext cx="1515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err="1">
                <a:solidFill>
                  <a:srgbClr val="C00000"/>
                </a:solidFill>
              </a:rPr>
              <a:t>dòng</a:t>
            </a:r>
            <a:endParaRPr lang="en-US" altLang="zh-CN" sz="320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2653" y="2851952"/>
            <a:ext cx="1675496" cy="167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287079" y="718251"/>
            <a:ext cx="8569841" cy="393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辨伪去妄：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辨别真假是非，丢弃荒谬不合理的东西。</a:t>
            </a:r>
          </a:p>
          <a:p>
            <a:pPr>
              <a:lnSpc>
                <a:spcPct val="130000"/>
              </a:lnSpc>
            </a:pP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停滞：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因为受到阻碍，不能顺利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运动或发展。</a:t>
            </a:r>
          </a:p>
          <a:p>
            <a:pPr>
              <a:lnSpc>
                <a:spcPct val="130000"/>
              </a:lnSpc>
            </a:pP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不折不扣：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不打折扣。</a:t>
            </a:r>
          </a:p>
          <a:p>
            <a:pPr>
              <a:lnSpc>
                <a:spcPct val="130000"/>
              </a:lnSpc>
            </a:pP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墨守：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形容因循守旧，不求进取。</a:t>
            </a:r>
          </a:p>
          <a:p>
            <a:pPr>
              <a:lnSpc>
                <a:spcPct val="130000"/>
              </a:lnSpc>
            </a:pP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虚妄：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没有事实根据的。</a:t>
            </a:r>
          </a:p>
          <a:p>
            <a:pPr>
              <a:lnSpc>
                <a:spcPct val="130000"/>
              </a:lnSpc>
            </a:pP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大儒：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旧时指学问渊博的著名学者。</a:t>
            </a:r>
          </a:p>
          <a:p>
            <a:pPr>
              <a:lnSpc>
                <a:spcPct val="130000"/>
              </a:lnSpc>
            </a:pPr>
            <a:r>
              <a:rPr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流俗：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</a:rPr>
              <a:t>流行的俗见。</a:t>
            </a:r>
          </a:p>
        </p:txBody>
      </p:sp>
      <p:sp>
        <p:nvSpPr>
          <p:cNvPr id="5" name="文本框 9"/>
          <p:cNvSpPr txBox="1"/>
          <p:nvPr/>
        </p:nvSpPr>
        <p:spPr>
          <a:xfrm>
            <a:off x="1819200" y="245889"/>
            <a:ext cx="156945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smtClean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词义理解</a:t>
            </a:r>
            <a:endParaRPr lang="zh-CN" altLang="en-US" sz="2600">
              <a:solidFill>
                <a:prstClr val="black"/>
              </a:solidFill>
              <a:latin typeface="Times New Roman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五边形 10"/>
          <p:cNvSpPr/>
          <p:nvPr/>
        </p:nvSpPr>
        <p:spPr>
          <a:xfrm>
            <a:off x="324409" y="280361"/>
            <a:ext cx="1538737" cy="444630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600" b="1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必记字词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913" y="3067958"/>
            <a:ext cx="1317616" cy="13176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21408" y="620033"/>
            <a:ext cx="8454292" cy="195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请同学们初读课文，并在课本上做好批注。理解作者的写作意图，感受文章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语言风格，思考这篇文章的内涵。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321408" y="2531543"/>
            <a:ext cx="85011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划分文章层次。</a:t>
            </a:r>
            <a:endParaRPr lang="en-US" altLang="zh-CN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画出认为重要的句子。</a:t>
            </a:r>
            <a:endParaRPr lang="en-US" altLang="zh-CN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标记出有疑问的地方，在旁边批注问题。</a:t>
            </a:r>
            <a:endParaRPr lang="en-US" altLang="zh-CN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09302" y="28359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/>
              <a:t>自主学习</a:t>
            </a:r>
          </a:p>
        </p:txBody>
      </p:sp>
      <p:pic>
        <p:nvPicPr>
          <p:cNvPr id="2" name="18.怀疑与学问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630918" y="2096051"/>
            <a:ext cx="464344" cy="464344"/>
          </a:xfrm>
          <a:prstGeom prst="rect">
            <a:avLst/>
          </a:prstGeom>
        </p:spPr>
      </p:pic>
      <p:sp>
        <p:nvSpPr>
          <p:cNvPr id="8" name="五边形 17"/>
          <p:cNvSpPr/>
          <p:nvPr/>
        </p:nvSpPr>
        <p:spPr>
          <a:xfrm>
            <a:off x="314512" y="283594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93203" y="3342807"/>
            <a:ext cx="1675496" cy="167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圆角矩形 20"/>
          <p:cNvSpPr/>
          <p:nvPr/>
        </p:nvSpPr>
        <p:spPr>
          <a:xfrm>
            <a:off x="314960" y="1946931"/>
            <a:ext cx="2608580" cy="5784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第二部分(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342806" y="3404818"/>
            <a:ext cx="2553335" cy="5784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第三部分(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237172" y="610413"/>
            <a:ext cx="5590540" cy="105560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引用名言提出中心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论点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治学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必须有怀疑精神。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3238500" y="1797029"/>
            <a:ext cx="5589905" cy="105560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论证分论点：怀疑是消极方面辨伪去妄的必须步骤。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3238500" y="3100622"/>
            <a:ext cx="5589905" cy="153233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论证分论点：怀疑是积极方面建设新学说、启迪新发明的基本条件。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14325" y="848995"/>
            <a:ext cx="2609215" cy="62054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(1—2)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15623" y="24859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划分层次</a:t>
            </a:r>
          </a:p>
        </p:txBody>
      </p:sp>
      <p:sp>
        <p:nvSpPr>
          <p:cNvPr id="12" name="五边形 68"/>
          <p:cNvSpPr/>
          <p:nvPr/>
        </p:nvSpPr>
        <p:spPr>
          <a:xfrm>
            <a:off x="314512" y="27591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初读课文</a:t>
            </a:r>
          </a:p>
        </p:txBody>
      </p:sp>
      <p:pic>
        <p:nvPicPr>
          <p:cNvPr id="2" name="图片 1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" y="3955415"/>
            <a:ext cx="1193165" cy="11931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11919" y="813901"/>
            <a:ext cx="6566002" cy="830997"/>
          </a:xfrm>
          <a:prstGeom prst="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smtClean="0">
                <a:latin typeface="黑体" panose="02010609060101010101" charset="-122"/>
                <a:ea typeface="黑体"/>
              </a:rPr>
              <a:t>1.</a:t>
            </a:r>
            <a:r>
              <a:rPr lang="zh-CN" altLang="zh-CN" sz="3200" smtClean="0">
                <a:latin typeface="黑体" panose="02010609060101010101" charset="-122"/>
                <a:ea typeface="黑体"/>
              </a:rPr>
              <a:t>自</a:t>
            </a:r>
            <a:r>
              <a:rPr lang="zh-CN" altLang="zh-CN" sz="3200">
                <a:latin typeface="黑体" panose="02010609060101010101" charset="-122"/>
                <a:ea typeface="黑体"/>
              </a:rPr>
              <a:t>读课文，找出各段的</a:t>
            </a:r>
            <a:r>
              <a:rPr lang="zh-CN" altLang="zh-CN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中心句</a:t>
            </a:r>
            <a:r>
              <a:rPr lang="zh-CN" altLang="zh-CN" sz="3200">
                <a:latin typeface="黑体" panose="02010609060101010101" charset="-122"/>
                <a:ea typeface="黑体"/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09302" y="283594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自主探究</a:t>
            </a:r>
          </a:p>
        </p:txBody>
      </p:sp>
      <p:sp>
        <p:nvSpPr>
          <p:cNvPr id="9" name="五边形 17"/>
          <p:cNvSpPr/>
          <p:nvPr/>
        </p:nvSpPr>
        <p:spPr>
          <a:xfrm>
            <a:off x="314512" y="283594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</a:p>
        </p:txBody>
      </p:sp>
      <p:pic>
        <p:nvPicPr>
          <p:cNvPr id="8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71989" y="175851"/>
            <a:ext cx="1594386" cy="1594386"/>
          </a:xfrm>
          <a:prstGeom prst="rect">
            <a:avLst/>
          </a:prstGeom>
          <a:noFill/>
        </p:spPr>
      </p:pic>
      <p:sp>
        <p:nvSpPr>
          <p:cNvPr id="12" name="圆角矩形 11"/>
          <p:cNvSpPr/>
          <p:nvPr/>
        </p:nvSpPr>
        <p:spPr>
          <a:xfrm>
            <a:off x="404142" y="1912644"/>
            <a:ext cx="8342619" cy="255389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段：“学者先要会疑。”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程颐 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段：“学则须疑。”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张载 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段：学问的基础是事实和证据。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400048" y="537346"/>
            <a:ext cx="8301742" cy="367760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段：我们对于传说的话，不论信不信，都应当经过一番思考，不应当随随便便就信了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hangingPunct="0">
              <a:lnSpc>
                <a:spcPct val="150000"/>
              </a:lnSpc>
            </a:pP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第5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段：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我们对于不论哪一本书，哪一种学问，都要经过自己的怀疑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因怀疑而思索，因思索而辨别是非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0347" y="3334549"/>
            <a:ext cx="1915826" cy="191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358889" y="595907"/>
            <a:ext cx="8410357" cy="337113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hangingPunct="0">
              <a:lnSpc>
                <a:spcPct val="200000"/>
              </a:lnSpc>
            </a:pP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第6段：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怀疑不仅是消极方面辨伪去妄的必须步骤，也是积极方面建设新学说、启迪新发明的基本条件。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16083" y="3373438"/>
            <a:ext cx="1779587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28980" y="200098"/>
            <a:ext cx="5352291" cy="830997"/>
          </a:xfrm>
          <a:prstGeom prst="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smtClean="0">
                <a:latin typeface="黑体" panose="02010609060101010101" charset="-122"/>
                <a:ea typeface="黑体"/>
              </a:rPr>
              <a:t>2.</a:t>
            </a:r>
            <a:r>
              <a:rPr lang="zh-CN" altLang="zh-CN" sz="3200" smtClean="0">
                <a:latin typeface="黑体" panose="02010609060101010101" charset="-122"/>
                <a:ea typeface="黑体"/>
              </a:rPr>
              <a:t>本文</a:t>
            </a:r>
            <a:r>
              <a:rPr lang="zh-CN" altLang="zh-CN" sz="3200">
                <a:latin typeface="黑体" panose="02010609060101010101" charset="-122"/>
                <a:ea typeface="黑体"/>
              </a:rPr>
              <a:t>的</a:t>
            </a:r>
            <a:r>
              <a:rPr lang="zh-CN" altLang="zh-CN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中心论点</a:t>
            </a:r>
            <a:r>
              <a:rPr lang="zh-CN" altLang="zh-CN" sz="3200">
                <a:latin typeface="黑体" panose="02010609060101010101" charset="-122"/>
                <a:ea typeface="黑体"/>
              </a:rPr>
              <a:t>是什么？</a:t>
            </a:r>
          </a:p>
        </p:txBody>
      </p:sp>
      <p:pic>
        <p:nvPicPr>
          <p:cNvPr id="7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35668" y="114506"/>
            <a:ext cx="1434891" cy="1434891"/>
          </a:xfrm>
          <a:prstGeom prst="rect">
            <a:avLst/>
          </a:prstGeom>
          <a:noFill/>
        </p:spPr>
      </p:pic>
      <p:sp>
        <p:nvSpPr>
          <p:cNvPr id="8" name="圆角矩形 7"/>
          <p:cNvSpPr/>
          <p:nvPr/>
        </p:nvSpPr>
        <p:spPr>
          <a:xfrm>
            <a:off x="4564507" y="1775572"/>
            <a:ext cx="4107305" cy="91940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治学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必须有怀疑精神。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28981" y="2982280"/>
            <a:ext cx="1769492" cy="191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肘形连接符 5"/>
          <p:cNvCxnSpPr/>
          <p:nvPr/>
        </p:nvCxnSpPr>
        <p:spPr>
          <a:xfrm>
            <a:off x="2091690" y="878840"/>
            <a:ext cx="2472690" cy="1242695"/>
          </a:xfrm>
          <a:prstGeom prst="bentConnector3">
            <a:avLst>
              <a:gd name="adj1" fmla="val 50026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849"/>
            <a:ext cx="9143999" cy="511941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圆角矩形 7"/>
          <p:cNvSpPr/>
          <p:nvPr/>
        </p:nvSpPr>
        <p:spPr>
          <a:xfrm>
            <a:off x="301618" y="1989932"/>
            <a:ext cx="8539961" cy="296251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两个分论点：</a:t>
            </a:r>
            <a:endParaRPr lang="en-US" altLang="zh-CN" sz="2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①怀疑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是消极方面辨伪去妄的必须步骤。</a:t>
            </a: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②怀疑是积极方面建设新学说、启迪新发明的基本条件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413" y="383819"/>
            <a:ext cx="8322605" cy="1384995"/>
          </a:xfrm>
          <a:prstGeom prst="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smtClean="0">
                <a:latin typeface="黑体" panose="02010609060101010101" charset="-122"/>
                <a:ea typeface="黑体"/>
              </a:rPr>
              <a:t>3.</a:t>
            </a:r>
            <a:r>
              <a:rPr lang="zh-CN" altLang="zh-CN" sz="2800" smtClean="0">
                <a:latin typeface="黑体" panose="02010609060101010101" charset="-122"/>
                <a:ea typeface="黑体"/>
              </a:rPr>
              <a:t>为了</a:t>
            </a:r>
            <a:r>
              <a:rPr lang="zh-CN" altLang="zh-CN" sz="2800">
                <a:latin typeface="黑体" panose="02010609060101010101" charset="-122"/>
                <a:ea typeface="黑体"/>
              </a:rPr>
              <a:t>论证中心论点，作者提出了哪</a:t>
            </a:r>
            <a:r>
              <a:rPr lang="zh-CN" altLang="zh-CN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几个分论点</a:t>
            </a:r>
            <a:r>
              <a:rPr lang="zh-CN" altLang="zh-CN" sz="2800">
                <a:latin typeface="黑体" panose="02010609060101010101" charset="-122"/>
                <a:ea typeface="黑体"/>
              </a:rPr>
              <a:t>？分论点之间是</a:t>
            </a:r>
            <a:r>
              <a:rPr lang="zh-CN" altLang="zh-CN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什么关系</a:t>
            </a:r>
            <a:r>
              <a:rPr lang="zh-CN" altLang="zh-CN" sz="2800">
                <a:latin typeface="黑体" panose="02010609060101010101" charset="-122"/>
                <a:ea typeface="黑体"/>
              </a:rPr>
              <a:t>？</a:t>
            </a:r>
          </a:p>
        </p:txBody>
      </p:sp>
      <p:sp>
        <p:nvSpPr>
          <p:cNvPr id="20" name="椭圆 19"/>
          <p:cNvSpPr/>
          <p:nvPr/>
        </p:nvSpPr>
        <p:spPr>
          <a:xfrm>
            <a:off x="4617720" y="1209040"/>
            <a:ext cx="1405890" cy="739140"/>
          </a:xfrm>
          <a:prstGeom prst="ellips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递进</a:t>
            </a: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2546350" y="1647190"/>
            <a:ext cx="2110740" cy="1714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123940" y="1011555"/>
            <a:ext cx="1807845" cy="1905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 flipH="1">
            <a:off x="7203440" y="1011555"/>
            <a:ext cx="0" cy="93726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33690" y="4016375"/>
            <a:ext cx="1210310" cy="1207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369570" y="647571"/>
            <a:ext cx="8504555" cy="919737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zh-CN" altLang="en-US" sz="3200" smtClean="0">
                <a:latin typeface="+mn-ea"/>
                <a:ea typeface="+mn-ea"/>
              </a:rPr>
              <a:t>阅读课文，回答下列问题。</a:t>
            </a:r>
            <a:endParaRPr lang="zh-CN" altLang="en-US" sz="3200">
              <a:latin typeface="+mn-ea"/>
              <a:ea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4774" y="3380180"/>
            <a:ext cx="8436214" cy="140974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zh-CN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本文的中心论点</a:t>
            </a:r>
            <a:r>
              <a:rPr lang="zh-CN" altLang="zh-CN" sz="32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道理</a:t>
            </a:r>
            <a:r>
              <a:rPr lang="zh-CN" altLang="en-US" sz="32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论证，引用</a:t>
            </a:r>
            <a:r>
              <a:rPr lang="zh-CN" altLang="zh-CN" sz="32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古代学者程颐和张载的</a:t>
            </a:r>
            <a:r>
              <a:rPr lang="zh-CN" altLang="zh-CN" sz="32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名言</a:t>
            </a:r>
            <a:r>
              <a:rPr lang="zh-CN" altLang="zh-CN" sz="32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</a:t>
            </a:r>
            <a:r>
              <a:rPr lang="zh-CN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来的</a:t>
            </a:r>
            <a:r>
              <a:rPr lang="zh-CN" altLang="zh-CN" sz="32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01618" y="29896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分析讨论</a:t>
            </a:r>
          </a:p>
        </p:txBody>
      </p:sp>
      <p:sp>
        <p:nvSpPr>
          <p:cNvPr id="8" name="五边形 17"/>
          <p:cNvSpPr/>
          <p:nvPr/>
        </p:nvSpPr>
        <p:spPr>
          <a:xfrm>
            <a:off x="306828" y="298962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精读课文</a:t>
            </a:r>
          </a:p>
        </p:txBody>
      </p:sp>
      <p:pic>
        <p:nvPicPr>
          <p:cNvPr id="7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088564" y="1759871"/>
            <a:ext cx="1300269" cy="1300269"/>
          </a:xfrm>
          <a:prstGeom prst="rect">
            <a:avLst/>
          </a:prstGeom>
          <a:noFill/>
        </p:spPr>
      </p:pic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306829" y="1233245"/>
            <a:ext cx="8567348" cy="1736646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3200" smtClean="0">
                <a:latin typeface="+mj-ea"/>
                <a:ea typeface="+mj-ea"/>
              </a:rPr>
              <a:t>1.</a:t>
            </a:r>
            <a:r>
              <a:rPr lang="zh-CN" altLang="en-US" sz="3200" smtClean="0">
                <a:latin typeface="+mj-ea"/>
                <a:ea typeface="+mj-ea"/>
              </a:rPr>
              <a:t>本文</a:t>
            </a:r>
            <a:r>
              <a:rPr lang="zh-CN" altLang="en-US" sz="3200">
                <a:latin typeface="+mj-ea"/>
                <a:ea typeface="+mj-ea"/>
              </a:rPr>
              <a:t>的中心论点是</a:t>
            </a:r>
            <a:r>
              <a:rPr lang="zh-CN" altLang="en-US" sz="3200">
                <a:solidFill>
                  <a:srgbClr val="C00000"/>
                </a:solidFill>
                <a:latin typeface="+mj-ea"/>
                <a:ea typeface="+mj-ea"/>
              </a:rPr>
              <a:t>怎么提出来的</a:t>
            </a:r>
            <a:r>
              <a:rPr lang="zh-CN" altLang="en-US" sz="3200">
                <a:latin typeface="+mj-ea"/>
                <a:ea typeface="+mj-ea"/>
              </a:rPr>
              <a:t>？这种提出方式有什么</a:t>
            </a:r>
            <a:r>
              <a:rPr lang="zh-CN" altLang="en-US" sz="3200">
                <a:solidFill>
                  <a:srgbClr val="C00000"/>
                </a:solidFill>
                <a:latin typeface="+mj-ea"/>
                <a:ea typeface="+mj-ea"/>
              </a:rPr>
              <a:t>好处</a:t>
            </a:r>
            <a:r>
              <a:rPr lang="zh-CN" altLang="en-US" sz="3200">
                <a:latin typeface="+mj-ea"/>
                <a:ea typeface="+mj-ea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/>
        </p:nvSpPr>
        <p:spPr>
          <a:xfrm>
            <a:off x="337279" y="595784"/>
            <a:ext cx="8507042" cy="255389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这种</a:t>
            </a:r>
            <a:r>
              <a:rPr lang="zh-CN" altLang="en-US" sz="32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提出方式</a:t>
            </a:r>
            <a:r>
              <a:rPr lang="zh-CN" altLang="zh-CN" sz="32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既开门见山提出了论点，同时名言本身也是证明中心论点的有力论据，增强</a:t>
            </a:r>
            <a:r>
              <a:rPr lang="zh-CN" altLang="zh-CN" sz="32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2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论证</a:t>
            </a:r>
            <a:r>
              <a:rPr lang="zh-CN" altLang="zh-CN" sz="32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说服力。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12585" y="2767965"/>
            <a:ext cx="2117090" cy="1993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316523" y="226089"/>
            <a:ext cx="8445227" cy="830997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3200" smtClean="0">
                <a:latin typeface="黑体" panose="02010609060101010101" charset="-122"/>
                <a:ea typeface="黑体"/>
              </a:rPr>
              <a:t>2.</a:t>
            </a:r>
            <a:r>
              <a:rPr lang="zh-CN" altLang="en-US" sz="3200" smtClean="0">
                <a:latin typeface="黑体" panose="02010609060101010101" charset="-122"/>
                <a:ea typeface="黑体"/>
              </a:rPr>
              <a:t>两</a:t>
            </a:r>
            <a:r>
              <a:rPr lang="zh-CN" altLang="en-US" sz="3200">
                <a:latin typeface="黑体" panose="02010609060101010101" charset="-122"/>
                <a:ea typeface="黑体"/>
              </a:rPr>
              <a:t>个分论点是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如何提出</a:t>
            </a:r>
            <a:r>
              <a:rPr lang="zh-CN" altLang="en-US" sz="3200">
                <a:latin typeface="黑体" panose="02010609060101010101" charset="-122"/>
                <a:ea typeface="黑体"/>
              </a:rPr>
              <a:t>的？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757309" y="1958326"/>
            <a:ext cx="5265584" cy="173664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第6段开头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，由一个递进复句巧妙过渡提出的。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26944" y="132570"/>
            <a:ext cx="1595750" cy="1595750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/>
        </p:nvCxnSpPr>
        <p:spPr>
          <a:xfrm>
            <a:off x="3175897" y="924005"/>
            <a:ext cx="1656414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4030050" y="924005"/>
            <a:ext cx="0" cy="103432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87791" y="161317"/>
            <a:ext cx="8405444" cy="817245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2800" smtClean="0">
                <a:latin typeface="黑体" panose="02010609060101010101" charset="-122"/>
                <a:ea typeface="黑体"/>
              </a:rPr>
              <a:t>3.</a:t>
            </a:r>
            <a:r>
              <a:rPr lang="zh-CN" altLang="en-US" sz="2800" smtClean="0">
                <a:latin typeface="黑体" panose="02010609060101010101" charset="-122"/>
                <a:ea typeface="黑体"/>
              </a:rPr>
              <a:t>作者是如何论述</a:t>
            </a:r>
            <a:r>
              <a:rPr lang="zh-CN" altLang="en-US" sz="2800">
                <a:latin typeface="黑体" panose="02010609060101010101" charset="-122"/>
                <a:ea typeface="黑体"/>
              </a:rPr>
              <a:t>第一个分</a:t>
            </a:r>
            <a:r>
              <a:rPr lang="zh-CN" altLang="en-US" sz="2800" smtClean="0">
                <a:latin typeface="黑体" panose="02010609060101010101" charset="-122"/>
                <a:ea typeface="黑体"/>
              </a:rPr>
              <a:t>论点的？</a:t>
            </a:r>
            <a:endParaRPr lang="zh-CN" altLang="en-US" sz="2800">
              <a:latin typeface="黑体" panose="02010609060101010101" charset="-122"/>
              <a:ea typeface="黑体"/>
            </a:endParaRPr>
          </a:p>
        </p:txBody>
      </p:sp>
      <p:pic>
        <p:nvPicPr>
          <p:cNvPr id="10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31535" y="-59055"/>
            <a:ext cx="1360170" cy="1360170"/>
          </a:xfrm>
          <a:prstGeom prst="rect">
            <a:avLst/>
          </a:prstGeom>
          <a:noFill/>
        </p:spPr>
      </p:pic>
      <p:sp>
        <p:nvSpPr>
          <p:cNvPr id="9" name="圆角矩形 8"/>
          <p:cNvSpPr/>
          <p:nvPr/>
        </p:nvSpPr>
        <p:spPr>
          <a:xfrm>
            <a:off x="278146" y="1107272"/>
            <a:ext cx="8532672" cy="12471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，第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3—4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段论述对于传说都应当经过一番思考，不能随随便便就信了；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78146" y="2418267"/>
            <a:ext cx="8551662" cy="1247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其次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，第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段论述通过正反对比论证和道理论证，具体阐述以怀疑的精神读书和治学；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268651" y="3710917"/>
            <a:ext cx="8551662" cy="13293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，第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段提出怀疑是消极方面辨伪去妄的必须步骤。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319225" y="143721"/>
            <a:ext cx="8505549" cy="919401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3200" smtClean="0">
                <a:latin typeface="黑体" panose="02010609060101010101" charset="-122"/>
                <a:ea typeface="黑体"/>
              </a:rPr>
              <a:t>4.</a:t>
            </a:r>
            <a:r>
              <a:rPr lang="zh-CN" altLang="en-US" sz="3200" smtClean="0">
                <a:latin typeface="黑体" panose="02010609060101010101" charset="-122"/>
                <a:ea typeface="黑体"/>
              </a:rPr>
              <a:t>什么</a:t>
            </a:r>
            <a:r>
              <a:rPr lang="zh-CN" altLang="en-US" sz="3200">
                <a:latin typeface="黑体" panose="02010609060101010101" charset="-122"/>
                <a:ea typeface="黑体"/>
              </a:rPr>
              <a:t>是“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怀疑的精神</a:t>
            </a:r>
            <a:r>
              <a:rPr lang="zh-CN" altLang="en-US" sz="3200">
                <a:latin typeface="黑体" panose="02010609060101010101" charset="-122"/>
                <a:ea typeface="黑体"/>
              </a:rPr>
              <a:t>”？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42210" y="1978669"/>
            <a:ext cx="8019738" cy="1738134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做一番事前的思索，不随便轻信的态度，便是怀疑的精神。</a:t>
            </a:r>
          </a:p>
        </p:txBody>
      </p:sp>
      <p:pic>
        <p:nvPicPr>
          <p:cNvPr id="5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07093" y="301835"/>
            <a:ext cx="1505937" cy="1505937"/>
          </a:xfrm>
          <a:prstGeom prst="rect">
            <a:avLst/>
          </a:prstGeom>
          <a:noFill/>
        </p:spPr>
      </p:pic>
      <p:cxnSp>
        <p:nvCxnSpPr>
          <p:cNvPr id="6" name="直接连接符 5"/>
          <p:cNvCxnSpPr/>
          <p:nvPr/>
        </p:nvCxnSpPr>
        <p:spPr>
          <a:xfrm>
            <a:off x="2458387" y="944348"/>
            <a:ext cx="1986197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>
            <a:off x="3527880" y="944348"/>
            <a:ext cx="0" cy="103432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237345" y="120617"/>
            <a:ext cx="8534399" cy="817245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2800" smtClean="0">
                <a:latin typeface="黑体" panose="02010609060101010101" charset="-122"/>
                <a:ea typeface="黑体"/>
              </a:rPr>
              <a:t>5.</a:t>
            </a:r>
            <a:r>
              <a:rPr lang="zh-CN" altLang="en-US" sz="2800" smtClean="0">
                <a:latin typeface="黑体" panose="02010609060101010101" charset="-122"/>
                <a:ea typeface="黑体"/>
              </a:rPr>
              <a:t>作者是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如何论述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第二个分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论点</a:t>
            </a:r>
            <a:r>
              <a:rPr lang="zh-CN" altLang="en-US" sz="2800" smtClean="0">
                <a:latin typeface="黑体" panose="02010609060101010101" charset="-122"/>
                <a:ea typeface="黑体"/>
              </a:rPr>
              <a:t>的？</a:t>
            </a:r>
            <a:endParaRPr lang="zh-CN" altLang="en-US" sz="2800">
              <a:latin typeface="黑体" panose="02010609060101010101" charset="-122"/>
              <a:ea typeface="黑体"/>
            </a:endParaRPr>
          </a:p>
        </p:txBody>
      </p:sp>
      <p:pic>
        <p:nvPicPr>
          <p:cNvPr id="6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957521" y="202741"/>
            <a:ext cx="735723" cy="735723"/>
          </a:xfrm>
          <a:prstGeom prst="rect">
            <a:avLst/>
          </a:prstGeom>
          <a:noFill/>
        </p:spPr>
      </p:pic>
      <p:sp>
        <p:nvSpPr>
          <p:cNvPr id="7" name="圆角矩形 6"/>
          <p:cNvSpPr/>
          <p:nvPr/>
        </p:nvSpPr>
        <p:spPr>
          <a:xfrm>
            <a:off x="304801" y="937862"/>
            <a:ext cx="8534398" cy="6739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，反面后正面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说理，论述怀疑对于治学的重要性；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23637" y="1777687"/>
            <a:ext cx="8471112" cy="115217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其次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，以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戴震、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笛卡儿的事例，论述发问求解的重要性；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58592" y="3043667"/>
            <a:ext cx="8551662" cy="18177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先正面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论述一切学问家做学问都抱有怀疑的态度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反面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论述“墨守前人旧说”的恶果，从而论证了第二个分论点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333651" y="291783"/>
            <a:ext cx="8476698" cy="1384995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2800" smtClean="0">
                <a:latin typeface="黑体" panose="02010609060101010101" charset="-122"/>
                <a:ea typeface="黑体"/>
              </a:rPr>
              <a:t>6.</a:t>
            </a:r>
            <a:r>
              <a:rPr lang="zh-CN" altLang="en-US" sz="2800" smtClean="0">
                <a:latin typeface="黑体" panose="02010609060101010101" charset="-122"/>
                <a:ea typeface="黑体"/>
              </a:rPr>
              <a:t>第</a:t>
            </a:r>
            <a:r>
              <a:rPr lang="en-US" altLang="zh-CN" sz="2800" smtClean="0">
                <a:latin typeface="黑体" panose="02010609060101010101" charset="-122"/>
                <a:ea typeface="黑体"/>
              </a:rPr>
              <a:t>6</a:t>
            </a:r>
            <a:r>
              <a:rPr lang="zh-CN" altLang="en-US" sz="2800" smtClean="0">
                <a:latin typeface="黑体" panose="02010609060101010101" charset="-122"/>
                <a:ea typeface="黑体"/>
              </a:rPr>
              <a:t>段开头“怀疑”</a:t>
            </a:r>
            <a:r>
              <a:rPr lang="zh-CN" altLang="en-US" sz="2800">
                <a:latin typeface="黑体" panose="02010609060101010101" charset="-122"/>
                <a:ea typeface="黑体"/>
              </a:rPr>
              <a:t>“思索”“辨别”这三个步骤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能否</a:t>
            </a:r>
            <a:r>
              <a:rPr lang="zh-CN" altLang="en-US" sz="2800">
                <a:latin typeface="黑体" panose="02010609060101010101" charset="-122"/>
                <a:ea typeface="黑体"/>
              </a:rPr>
              <a:t>调换？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为什么</a:t>
            </a:r>
            <a:r>
              <a:rPr lang="zh-CN" altLang="en-US" sz="2800">
                <a:latin typeface="黑体" panose="02010609060101010101" charset="-122"/>
                <a:ea typeface="黑体"/>
              </a:rPr>
              <a:t>？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790766" y="2233532"/>
            <a:ext cx="5958350" cy="2247424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三个步骤是人们认识事物的过程，即先对事物产生怀疑，再进一步思索疑点，最后辨明正确与否。</a:t>
            </a:r>
          </a:p>
        </p:txBody>
      </p:sp>
      <p:pic>
        <p:nvPicPr>
          <p:cNvPr id="6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57023" y="666634"/>
            <a:ext cx="1389731" cy="1389731"/>
          </a:xfrm>
          <a:prstGeom prst="rect">
            <a:avLst/>
          </a:prstGeom>
          <a:noFill/>
        </p:spPr>
      </p:pic>
      <p:sp>
        <p:nvSpPr>
          <p:cNvPr id="7" name="椭圆 6"/>
          <p:cNvSpPr/>
          <p:nvPr/>
        </p:nvSpPr>
        <p:spPr>
          <a:xfrm>
            <a:off x="311150" y="1734820"/>
            <a:ext cx="1300480" cy="73533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solidFill>
                  <a:schemeClr val="tx1"/>
                </a:solidFill>
              </a:rPr>
              <a:t>不能</a:t>
            </a:r>
          </a:p>
        </p:txBody>
      </p:sp>
      <p:sp>
        <p:nvSpPr>
          <p:cNvPr id="8" name="椭圆 7"/>
          <p:cNvSpPr/>
          <p:nvPr/>
        </p:nvSpPr>
        <p:spPr>
          <a:xfrm>
            <a:off x="334129" y="1046223"/>
            <a:ext cx="878205" cy="630555"/>
          </a:xfrm>
          <a:prstGeom prst="ellipse">
            <a:avLst/>
          </a:prstGeom>
          <a:noFill/>
          <a:ln w="508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256020" y="1528964"/>
            <a:ext cx="1069493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>
            <a:off x="3325513" y="1528964"/>
            <a:ext cx="0" cy="70456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266293" y="-30465"/>
            <a:ext cx="5640339" cy="919737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3200" smtClean="0">
                <a:latin typeface="黑体" panose="02010609060101010101" charset="-122"/>
                <a:ea typeface="黑体"/>
              </a:rPr>
              <a:t>7.</a:t>
            </a:r>
            <a:r>
              <a:rPr lang="zh-CN" altLang="en-US" sz="3200" smtClean="0">
                <a:latin typeface="黑体" panose="02010609060101010101" charset="-122"/>
                <a:ea typeface="黑体"/>
              </a:rPr>
              <a:t>分析</a:t>
            </a:r>
            <a:r>
              <a:rPr lang="zh-CN" altLang="en-US" sz="3200">
                <a:latin typeface="黑体" panose="02010609060101010101" charset="-122"/>
                <a:ea typeface="黑体"/>
              </a:rPr>
              <a:t>全文的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论证过程</a:t>
            </a:r>
            <a:r>
              <a:rPr lang="zh-CN" altLang="en-US" sz="3200">
                <a:latin typeface="黑体" panose="02010609060101010101" charset="-122"/>
                <a:ea typeface="黑体"/>
              </a:rPr>
              <a:t>。</a:t>
            </a:r>
          </a:p>
        </p:txBody>
      </p:sp>
      <p:pic>
        <p:nvPicPr>
          <p:cNvPr id="6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65242" y="-262"/>
            <a:ext cx="1086659" cy="1086659"/>
          </a:xfrm>
          <a:prstGeom prst="rect">
            <a:avLst/>
          </a:prstGeom>
          <a:noFill/>
        </p:spPr>
      </p:pic>
      <p:sp>
        <p:nvSpPr>
          <p:cNvPr id="7" name="圆角矩形 6"/>
          <p:cNvSpPr/>
          <p:nvPr/>
        </p:nvSpPr>
        <p:spPr>
          <a:xfrm>
            <a:off x="313433" y="1033588"/>
            <a:ext cx="8534398" cy="7014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文章开头两段引用名言，提出中心论点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13433" y="1844887"/>
            <a:ext cx="8534398" cy="70141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其次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次第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3—5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段先从消极方面进行论证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13433" y="2630735"/>
            <a:ext cx="8551662" cy="2302922"/>
          </a:xfrm>
          <a:prstGeom prst="roundRect">
            <a:avLst>
              <a:gd name="adj" fmla="val 10712"/>
            </a:avLst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段再从积极方面进行论证。层层深入，全面精当地阐述了怀疑精神在做学问过程中的必要性和重要意义。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2387748" y="1531344"/>
            <a:ext cx="436850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18  </a:t>
            </a:r>
            <a:r>
              <a:rPr lang="zh-CN" altLang="en-US" sz="50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怀疑与学问</a:t>
            </a:r>
          </a:p>
        </p:txBody>
      </p:sp>
      <p:sp>
        <p:nvSpPr>
          <p:cNvPr id="8" name="文本框 5"/>
          <p:cNvSpPr txBox="1"/>
          <p:nvPr/>
        </p:nvSpPr>
        <p:spPr>
          <a:xfrm>
            <a:off x="3355975" y="2667687"/>
            <a:ext cx="24320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Times New Roman"/>
                <a:ea typeface="黑体"/>
                <a:cs typeface="Times New Roman" panose="02020603050405020304" charset="0"/>
              </a:rPr>
              <a:t>第</a:t>
            </a:r>
            <a:r>
              <a:rPr lang="en-US" altLang="zh-CN" sz="4000" b="1" smtClean="0">
                <a:latin typeface="Times New Roman"/>
                <a:ea typeface="黑体"/>
                <a:cs typeface="Times New Roman" panose="02020603050405020304" charset="0"/>
              </a:rPr>
              <a:t>2</a:t>
            </a:r>
            <a:r>
              <a:rPr lang="zh-CN" altLang="en-US" sz="4000" b="1" smtClean="0">
                <a:latin typeface="Times New Roman"/>
                <a:ea typeface="黑体"/>
                <a:cs typeface="Times New Roman" panose="02020603050405020304" charset="0"/>
              </a:rPr>
              <a:t>课时</a:t>
            </a:r>
            <a:endParaRPr lang="zh-CN" altLang="en-US" sz="4000" b="1">
              <a:latin typeface="Times New Roman"/>
              <a:ea typeface="黑体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61850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514826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8" name="chenying0907 1"/>
          <p:cNvGrpSpPr/>
          <p:nvPr/>
        </p:nvGrpSpPr>
        <p:grpSpPr>
          <a:xfrm>
            <a:off x="432998" y="1425600"/>
            <a:ext cx="3569335" cy="706755"/>
            <a:chOff x="6530072" y="1583160"/>
            <a:chExt cx="2395208" cy="706348"/>
          </a:xfrm>
        </p:grpSpPr>
        <p:sp>
          <p:nvSpPr>
            <p:cNvPr id="31" name="文本框 19">
              <a:hlinkClick r:id="rId3" action="ppaction://hlinksldjump"/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250211" y="1583160"/>
              <a:ext cx="1675069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学情回顾</a:t>
              </a:r>
              <a:endParaRPr lang="zh-CN" altLang="en-US" sz="400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endParaRPr>
            </a:p>
          </p:txBody>
        </p:sp>
        <p:sp>
          <p:nvSpPr>
            <p:cNvPr id="32" name="文本框 44"/>
            <p:cNvSpPr txBox="1"/>
            <p:nvPr/>
          </p:nvSpPr>
          <p:spPr>
            <a:xfrm>
              <a:off x="6530072" y="1583160"/>
              <a:ext cx="960823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01</a:t>
              </a:r>
            </a:p>
          </p:txBody>
        </p:sp>
      </p:grpSp>
      <p:grpSp>
        <p:nvGrpSpPr>
          <p:cNvPr id="33" name="chenying0907 3"/>
          <p:cNvGrpSpPr/>
          <p:nvPr/>
        </p:nvGrpSpPr>
        <p:grpSpPr>
          <a:xfrm>
            <a:off x="433070" y="2186414"/>
            <a:ext cx="3675380" cy="746124"/>
            <a:chOff x="6530072" y="3041083"/>
            <a:chExt cx="2794498" cy="745556"/>
          </a:xfrm>
        </p:grpSpPr>
        <p:sp>
          <p:nvSpPr>
            <p:cNvPr id="34" name="文本框 21">
              <a:hlinkClick r:id="rId6" action="ppaction://hlinksldjump"/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346026" y="3041083"/>
              <a:ext cx="1978544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精读课文</a:t>
              </a:r>
            </a:p>
          </p:txBody>
        </p:sp>
        <p:sp>
          <p:nvSpPr>
            <p:cNvPr id="35" name="文本框 47"/>
            <p:cNvSpPr txBox="1"/>
            <p:nvPr/>
          </p:nvSpPr>
          <p:spPr>
            <a:xfrm>
              <a:off x="6530072" y="3080422"/>
              <a:ext cx="960823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02</a:t>
              </a:r>
            </a:p>
          </p:txBody>
        </p:sp>
      </p:grpSp>
      <p:grpSp>
        <p:nvGrpSpPr>
          <p:cNvPr id="39" name="chenying0907 4"/>
          <p:cNvGrpSpPr/>
          <p:nvPr/>
        </p:nvGrpSpPr>
        <p:grpSpPr>
          <a:xfrm>
            <a:off x="433070" y="2994133"/>
            <a:ext cx="3888740" cy="706755"/>
            <a:chOff x="6594423" y="3834132"/>
            <a:chExt cx="3956456" cy="706147"/>
          </a:xfrm>
        </p:grpSpPr>
        <p:sp>
          <p:nvSpPr>
            <p:cNvPr id="40" name="文本框 22">
              <a:hlinkClick r:id="rId3" action="ppaction://hlinksldjump"/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686106" y="3834132"/>
              <a:ext cx="2864773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培</a:t>
              </a:r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优小帮手</a:t>
              </a:r>
            </a:p>
          </p:txBody>
        </p:sp>
        <p:sp>
          <p:nvSpPr>
            <p:cNvPr id="41" name="文本框 50"/>
            <p:cNvSpPr txBox="1"/>
            <p:nvPr/>
          </p:nvSpPr>
          <p:spPr>
            <a:xfrm>
              <a:off x="6594423" y="3834132"/>
              <a:ext cx="960823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03</a:t>
              </a:r>
            </a:p>
          </p:txBody>
        </p:sp>
      </p:grpSp>
      <p:grpSp>
        <p:nvGrpSpPr>
          <p:cNvPr id="42" name="chenying0907 6"/>
          <p:cNvGrpSpPr/>
          <p:nvPr/>
        </p:nvGrpSpPr>
        <p:grpSpPr>
          <a:xfrm>
            <a:off x="4821520" y="1425600"/>
            <a:ext cx="4714821" cy="706755"/>
            <a:chOff x="6467824" y="5333939"/>
            <a:chExt cx="3806810" cy="706451"/>
          </a:xfrm>
        </p:grpSpPr>
        <p:sp>
          <p:nvSpPr>
            <p:cNvPr id="43" name="文本框 22">
              <a:hlinkClick r:id="rId9" action="ppaction://hlinksldjump"/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346946" y="5333939"/>
              <a:ext cx="2927688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课堂小结</a:t>
              </a:r>
            </a:p>
          </p:txBody>
        </p:sp>
        <p:sp>
          <p:nvSpPr>
            <p:cNvPr id="44" name="文本框 53"/>
            <p:cNvSpPr txBox="1"/>
            <p:nvPr/>
          </p:nvSpPr>
          <p:spPr>
            <a:xfrm>
              <a:off x="6467824" y="5333939"/>
              <a:ext cx="960823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04</a:t>
              </a:r>
            </a:p>
          </p:txBody>
        </p:sp>
      </p:grpSp>
      <p:grpSp>
        <p:nvGrpSpPr>
          <p:cNvPr id="45" name="chenying0907 6"/>
          <p:cNvGrpSpPr/>
          <p:nvPr/>
        </p:nvGrpSpPr>
        <p:grpSpPr>
          <a:xfrm>
            <a:off x="4821520" y="2194299"/>
            <a:ext cx="4714821" cy="738511"/>
            <a:chOff x="6434697" y="5326317"/>
            <a:chExt cx="3711756" cy="738193"/>
          </a:xfrm>
        </p:grpSpPr>
        <p:sp>
          <p:nvSpPr>
            <p:cNvPr id="46" name="文本框 22">
              <a:hlinkClick r:id="rId9" action="ppaction://hlinksldjump"/>
            </p:cNvPr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351894" y="5358059"/>
              <a:ext cx="2794559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积累拓展</a:t>
              </a:r>
            </a:p>
          </p:txBody>
        </p:sp>
        <p:sp>
          <p:nvSpPr>
            <p:cNvPr id="47" name="文本框 56"/>
            <p:cNvSpPr txBox="1"/>
            <p:nvPr/>
          </p:nvSpPr>
          <p:spPr>
            <a:xfrm>
              <a:off x="6434697" y="5326317"/>
              <a:ext cx="960823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05</a:t>
              </a:r>
            </a:p>
          </p:txBody>
        </p:sp>
      </p:grpSp>
      <p:sp>
        <p:nvSpPr>
          <p:cNvPr id="48" name="文本框 1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4335" y="528029"/>
            <a:ext cx="7937851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4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r>
              <a:rPr lang="en-US" altLang="zh-CN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CONTENTS </a:t>
            </a:r>
            <a:r>
              <a:rPr lang="zh-CN" altLang="en-US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教学目录</a:t>
            </a:r>
          </a:p>
        </p:txBody>
      </p:sp>
      <p:sp>
        <p:nvSpPr>
          <p:cNvPr id="21" name="文本框 22">
            <a:hlinkClick r:id="rId9" action="ppaction://hlinksldjump"/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594239" y="2994133"/>
            <a:ext cx="354976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blipFill>
                  <a:blip r:embed="rId4"/>
                  <a:stretch>
                    <a:fillRect/>
                  </a:stretch>
                </a:blipFill>
              </a:defRPr>
            </a:lvl1pPr>
          </a:lstStyle>
          <a:p>
            <a:r>
              <a:rPr lang="zh-CN" altLang="en-US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教材课后习题</a:t>
            </a:r>
          </a:p>
        </p:txBody>
      </p:sp>
      <p:sp>
        <p:nvSpPr>
          <p:cNvPr id="22" name="文本框 56"/>
          <p:cNvSpPr txBox="1"/>
          <p:nvPr/>
        </p:nvSpPr>
        <p:spPr>
          <a:xfrm>
            <a:off x="4842015" y="2994133"/>
            <a:ext cx="122047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blipFill>
                  <a:blip r:embed="rId4"/>
                  <a:stretch>
                    <a:fillRect/>
                  </a:stretch>
                </a:blipFill>
              </a:defRPr>
            </a:lvl1pPr>
          </a:lstStyle>
          <a:p>
            <a:r>
              <a:rPr lang="en-US" altLang="zh-CN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06</a:t>
            </a:r>
            <a:endParaRPr lang="en-US" altLang="zh-CN" sz="4000" smtClean="0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866622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22196" y="899358"/>
            <a:ext cx="85572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kern="100" smtClean="0">
                <a:latin typeface="+mn-ea"/>
                <a:cs typeface="宋体" panose="02010600030101010101" pitchFamily="2" charset="-122"/>
              </a:rPr>
              <a:t>同学们</a:t>
            </a:r>
            <a:r>
              <a:rPr lang="zh-CN" altLang="zh-CN" sz="3200" kern="100">
                <a:latin typeface="+mn-ea"/>
                <a:cs typeface="宋体" panose="02010600030101010101" pitchFamily="2" charset="-122"/>
              </a:rPr>
              <a:t>，上一节课我们学习了《怀疑与学问》这篇课文，理清了文章的</a:t>
            </a:r>
            <a:r>
              <a:rPr lang="zh-CN" altLang="zh-CN" sz="3200" kern="100" smtClean="0">
                <a:latin typeface="+mn-ea"/>
                <a:cs typeface="宋体" panose="02010600030101010101" pitchFamily="2" charset="-122"/>
              </a:rPr>
              <a:t>论证</a:t>
            </a:r>
            <a:r>
              <a:rPr lang="zh-CN" altLang="en-US" sz="3200" kern="100" smtClean="0">
                <a:latin typeface="+mn-ea"/>
                <a:cs typeface="宋体" panose="02010600030101010101" pitchFamily="2" charset="-122"/>
              </a:rPr>
              <a:t>思路。</a:t>
            </a:r>
            <a:r>
              <a:rPr lang="zh-CN" altLang="zh-CN" sz="3200" kern="100" smtClean="0">
                <a:latin typeface="+mn-ea"/>
                <a:cs typeface="宋体" panose="02010600030101010101" pitchFamily="2" charset="-122"/>
              </a:rPr>
              <a:t>今天</a:t>
            </a:r>
            <a:r>
              <a:rPr lang="zh-CN" altLang="zh-CN" sz="3200" kern="100">
                <a:latin typeface="+mn-ea"/>
                <a:cs typeface="宋体" panose="02010600030101010101" pitchFamily="2" charset="-122"/>
              </a:rPr>
              <a:t>这节课，我们继续学习这篇课文，深入</a:t>
            </a:r>
            <a:r>
              <a:rPr lang="zh-CN" altLang="zh-CN" sz="3200" kern="100" smtClean="0">
                <a:latin typeface="+mn-ea"/>
                <a:cs typeface="宋体" panose="02010600030101010101" pitchFamily="2" charset="-122"/>
              </a:rPr>
              <a:t>分析</a:t>
            </a:r>
            <a:r>
              <a:rPr lang="zh-CN" altLang="en-US" sz="3200" kern="100" smtClean="0">
                <a:latin typeface="+mn-ea"/>
                <a:cs typeface="宋体" panose="02010600030101010101" pitchFamily="2" charset="-122"/>
              </a:rPr>
              <a:t>本文的论据、论证方法、语言特点等内容</a:t>
            </a:r>
            <a:r>
              <a:rPr lang="zh-CN" altLang="zh-CN" sz="3200" kern="100" smtClean="0">
                <a:latin typeface="+mn-ea"/>
                <a:cs typeface="宋体" panose="02010600030101010101" pitchFamily="2" charset="-122"/>
              </a:rPr>
              <a:t>。</a:t>
            </a:r>
            <a:endParaRPr lang="zh-CN" altLang="zh-CN" sz="3200" kern="100">
              <a:latin typeface="+mn-ea"/>
              <a:cs typeface="Times New Roman" panose="02020603050405020304" charset="0"/>
            </a:endParaRPr>
          </a:p>
        </p:txBody>
      </p:sp>
      <p:sp>
        <p:nvSpPr>
          <p:cNvPr id="3" name="五边形 17"/>
          <p:cNvSpPr/>
          <p:nvPr/>
        </p:nvSpPr>
        <p:spPr>
          <a:xfrm>
            <a:off x="322196" y="283594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学情回顾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9869" y="3244584"/>
            <a:ext cx="1779587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6976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274515" y="1284619"/>
            <a:ext cx="7303013" cy="817245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2800" smtClean="0">
                <a:latin typeface="黑体" panose="02010609060101010101" charset="-122"/>
                <a:ea typeface="黑体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/>
              </a:rPr>
              <a:t>试找出本文的一些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事实论据和道理论据</a:t>
            </a:r>
            <a:r>
              <a:rPr lang="zh-CN" altLang="en-US" sz="2800">
                <a:latin typeface="黑体" panose="02010609060101010101" charset="-122"/>
                <a:ea typeface="黑体"/>
              </a:rPr>
              <a:t>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29456" y="2197749"/>
            <a:ext cx="8541238" cy="2604641"/>
          </a:xfrm>
          <a:prstGeom prst="roundRect">
            <a:avLst>
              <a:gd name="adj" fmla="val 9008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事实论据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：①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譬如在国难危急的时候，各地一定有许多口头的消息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听说古代有三皇、五帝。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③听说“腐草为萤”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。④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戴震善问。</a:t>
            </a:r>
          </a:p>
          <a:p>
            <a:pPr>
              <a:lnSpc>
                <a:spcPct val="11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⑤笛卡尔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对万事万物的怀疑及明辨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24670" y="298962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分析讨论</a:t>
            </a:r>
          </a:p>
        </p:txBody>
      </p:sp>
      <p:sp>
        <p:nvSpPr>
          <p:cNvPr id="8" name="五边形 17"/>
          <p:cNvSpPr/>
          <p:nvPr/>
        </p:nvSpPr>
        <p:spPr>
          <a:xfrm>
            <a:off x="329880" y="298962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精读课文</a:t>
            </a:r>
          </a:p>
        </p:txBody>
      </p:sp>
      <p:pic>
        <p:nvPicPr>
          <p:cNvPr id="7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45600" y="985597"/>
            <a:ext cx="1116095" cy="1116095"/>
          </a:xfrm>
          <a:prstGeom prst="rect">
            <a:avLst/>
          </a:prstGeom>
          <a:noFill/>
        </p:spPr>
      </p:pic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3246755" y="706243"/>
            <a:ext cx="2562860" cy="816999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整体归纳探究</a:t>
            </a:r>
          </a:p>
        </p:txBody>
      </p:sp>
    </p:spTree>
    <p:extLst>
      <p:ext uri="{BB962C8B-B14F-4D97-AF65-F5344CB8AC3E}">
        <p14:creationId xmlns:p14="http://schemas.microsoft.com/office/powerpoint/2010/main" val="34630391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321749" y="434353"/>
            <a:ext cx="8499231" cy="439269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道理论据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①“学者先要会疑”。(程颐)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②“在可疑而不疑者，不曾学；学则须疑。”(张载)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③“尽信书则不如无书。”(孟子)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我怀疑，所以我存在。”(笛卡尔)</a:t>
            </a:r>
          </a:p>
        </p:txBody>
      </p:sp>
    </p:spTree>
    <p:extLst>
      <p:ext uri="{BB962C8B-B14F-4D97-AF65-F5344CB8AC3E}">
        <p14:creationId xmlns:p14="http://schemas.microsoft.com/office/powerpoint/2010/main" val="37586050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328246" y="453598"/>
            <a:ext cx="6357388" cy="705513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2800" smtClean="0">
                <a:latin typeface="黑体" panose="02010609060101010101" charset="-122"/>
                <a:ea typeface="黑体"/>
              </a:rPr>
              <a:t>2.</a:t>
            </a:r>
            <a:r>
              <a:rPr lang="zh-CN" altLang="en-US" sz="2800" smtClean="0">
                <a:latin typeface="黑体" panose="02010609060101010101" charset="-122"/>
                <a:ea typeface="黑体"/>
              </a:rPr>
              <a:t>你能为</a:t>
            </a:r>
            <a:r>
              <a:rPr lang="zh-CN" altLang="en-US" sz="2800">
                <a:latin typeface="黑体" panose="02010609060101010101" charset="-122"/>
                <a:ea typeface="黑体"/>
              </a:rPr>
              <a:t>课文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补充一个事实论据</a:t>
            </a:r>
            <a:r>
              <a:rPr lang="zh-CN" altLang="en-US" sz="2800">
                <a:latin typeface="黑体" panose="02010609060101010101" charset="-122"/>
                <a:ea typeface="黑体"/>
              </a:rPr>
              <a:t>吗？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68286" y="1352836"/>
            <a:ext cx="8522676" cy="296426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：（1）哥白尼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不迷信1800年前的亚里斯多德建立的天动学说，发表了科学的地动学说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（2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）郑板桥主张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对前人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成就“学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一半，撇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一半”，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终于画出了文人墨竹画中的登峰造极之作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98433" y="133773"/>
            <a:ext cx="1345162" cy="13451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59212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304800" y="306007"/>
            <a:ext cx="8534400" cy="705513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zh-CN" altLang="en-US" sz="2800" b="1" smtClean="0">
                <a:latin typeface="黑体" panose="02010609060101010101" charset="-122"/>
                <a:ea typeface="黑体"/>
              </a:rPr>
              <a:t>培优小帮手</a:t>
            </a:r>
            <a:r>
              <a:rPr lang="en-US" altLang="zh-CN" sz="2800" b="1" smtClean="0">
                <a:latin typeface="黑体" panose="02010609060101010101" charset="-122"/>
                <a:ea typeface="黑体"/>
              </a:rPr>
              <a:t>——</a:t>
            </a:r>
            <a:r>
              <a:rPr lang="zh-CN" altLang="en-US" sz="2800" b="1" smtClean="0">
                <a:latin typeface="黑体" panose="02010609060101010101" charset="-122"/>
                <a:ea typeface="黑体"/>
              </a:rPr>
              <a:t>常见论证</a:t>
            </a:r>
            <a:r>
              <a:rPr lang="zh-CN" altLang="en-US" sz="2800" b="1">
                <a:latin typeface="黑体" panose="02010609060101010101" charset="-122"/>
                <a:ea typeface="黑体"/>
              </a:rPr>
              <a:t>方法</a:t>
            </a:r>
          </a:p>
        </p:txBody>
      </p:sp>
      <p:sp>
        <p:nvSpPr>
          <p:cNvPr id="3" name="矩形 2"/>
          <p:cNvSpPr/>
          <p:nvPr/>
        </p:nvSpPr>
        <p:spPr>
          <a:xfrm>
            <a:off x="304800" y="1011520"/>
            <a:ext cx="8534400" cy="400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(1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论证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，即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列举确凿、有代表性的事例证明论点。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(2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道理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论证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，即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用经典著作中的精辟见解、名言警句以及公认的定理公式等来证明论点。</a:t>
            </a: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(3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论证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，即用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相反或相对的两方面事实或道理来对照、比较，从而证明论点。</a:t>
            </a: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(4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论证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，即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通过比喻来证明论点。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2499" y="3739988"/>
            <a:ext cx="1286938" cy="128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6258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318350" y="326068"/>
            <a:ext cx="8534400" cy="817245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zh-CN" altLang="en-US" sz="2800" b="1" smtClean="0">
                <a:latin typeface="黑体" panose="02010609060101010101" charset="-122"/>
                <a:ea typeface="黑体"/>
              </a:rPr>
              <a:t>常见论证方法的作用</a:t>
            </a:r>
            <a:endParaRPr lang="zh-CN" altLang="en-US" sz="2800" b="1">
              <a:latin typeface="黑体" panose="02010609060101010101" charset="-122"/>
              <a:ea typeface="黑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800" y="1011520"/>
            <a:ext cx="8534400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60165" y="4017363"/>
            <a:ext cx="1133934" cy="1130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50904" y="1011520"/>
            <a:ext cx="8534400" cy="3753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smtClean="0">
                <a:solidFill>
                  <a:srgbClr val="C00000"/>
                </a:solidFill>
              </a:rPr>
              <a:t>举例论证</a:t>
            </a:r>
            <a:r>
              <a:rPr lang="zh-CN" altLang="zh-CN" sz="2800" smtClean="0"/>
              <a:t>：</a:t>
            </a:r>
            <a:r>
              <a:rPr lang="zh-CN" altLang="zh-CN" sz="2800"/>
              <a:t>能够具体有力地</a:t>
            </a:r>
            <a:r>
              <a:rPr lang="zh-CN" altLang="zh-CN" sz="2800" smtClean="0"/>
              <a:t>论证观点</a:t>
            </a:r>
            <a:r>
              <a:rPr lang="zh-CN" altLang="zh-CN" sz="2800"/>
              <a:t>，增强文章的说服力。</a:t>
            </a:r>
          </a:p>
          <a:p>
            <a:r>
              <a:rPr lang="zh-CN" altLang="zh-CN" sz="2800" smtClean="0">
                <a:solidFill>
                  <a:srgbClr val="C00000"/>
                </a:solidFill>
              </a:rPr>
              <a:t>道理论证</a:t>
            </a:r>
            <a:r>
              <a:rPr lang="zh-CN" altLang="zh-CN" sz="2800" smtClean="0"/>
              <a:t>：</a:t>
            </a:r>
            <a:r>
              <a:rPr lang="zh-CN" altLang="zh-CN" sz="2800"/>
              <a:t>能有力地论证观点，增强文章的权威性和说服力。</a:t>
            </a:r>
          </a:p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C00000"/>
                </a:solidFill>
              </a:rPr>
              <a:t>对比论证</a:t>
            </a:r>
            <a:r>
              <a:rPr lang="zh-CN" altLang="zh-CN" sz="2800" smtClean="0"/>
              <a:t>：</a:t>
            </a:r>
            <a:r>
              <a:rPr lang="zh-CN" altLang="zh-CN" sz="2800"/>
              <a:t>能全面、突出地论证观点</a:t>
            </a:r>
            <a:r>
              <a:rPr lang="zh-CN" altLang="zh-CN" sz="2800" smtClean="0"/>
              <a:t>，让</a:t>
            </a:r>
            <a:r>
              <a:rPr lang="zh-CN" altLang="zh-CN" sz="2800"/>
              <a:t>人印象深刻</a:t>
            </a:r>
            <a:r>
              <a:rPr lang="zh-CN" altLang="zh-CN" sz="2800" smtClean="0"/>
              <a:t>。</a:t>
            </a:r>
            <a:r>
              <a:rPr lang="zh-CN" altLang="zh-CN" sz="2800" smtClean="0">
                <a:solidFill>
                  <a:srgbClr val="C00000"/>
                </a:solidFill>
              </a:rPr>
              <a:t>比喻论证</a:t>
            </a:r>
            <a:r>
              <a:rPr lang="zh-CN" altLang="zh-CN" sz="2800" smtClean="0"/>
              <a:t>：</a:t>
            </a:r>
            <a:r>
              <a:rPr lang="zh-CN" altLang="zh-CN" sz="2800"/>
              <a:t>能生动形象地论证观点，使文章浅显易懂，易于读者理解</a:t>
            </a:r>
            <a:r>
              <a:rPr lang="zh-CN" altLang="zh-CN" sz="2800" smtClean="0"/>
              <a:t>和接受。</a:t>
            </a:r>
            <a:endParaRPr lang="zh-CN" altLang="zh-CN" sz="2800"/>
          </a:p>
        </p:txBody>
      </p:sp>
    </p:spTree>
    <p:extLst>
      <p:ext uri="{BB962C8B-B14F-4D97-AF65-F5344CB8AC3E}">
        <p14:creationId xmlns:p14="http://schemas.microsoft.com/office/powerpoint/2010/main" val="271297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358439" y="227412"/>
            <a:ext cx="6768187" cy="1736646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3200" smtClean="0">
                <a:latin typeface="黑体" panose="02010609060101010101" charset="-122"/>
                <a:ea typeface="黑体"/>
              </a:rPr>
              <a:t>3.</a:t>
            </a:r>
            <a:r>
              <a:rPr lang="zh-CN" altLang="en-US" sz="3200" smtClean="0">
                <a:latin typeface="黑体" panose="02010609060101010101" charset="-122"/>
                <a:ea typeface="黑体"/>
              </a:rPr>
              <a:t>试</a:t>
            </a:r>
            <a:r>
              <a:rPr lang="zh-CN" altLang="en-US" sz="3200">
                <a:latin typeface="黑体" panose="02010609060101010101" charset="-122"/>
                <a:ea typeface="黑体"/>
              </a:rPr>
              <a:t>举出文中所用的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举例论证</a:t>
            </a:r>
            <a:r>
              <a:rPr lang="zh-CN" altLang="en-US" sz="3200">
                <a:latin typeface="黑体" panose="02010609060101010101" charset="-122"/>
                <a:ea typeface="黑体"/>
              </a:rPr>
              <a:t>，并分析其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作用</a:t>
            </a:r>
            <a:r>
              <a:rPr lang="zh-CN" altLang="en-US" sz="3200">
                <a:latin typeface="黑体" panose="02010609060101010101" charset="-122"/>
                <a:ea typeface="黑体"/>
              </a:rPr>
              <a:t>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77495" y="1905000"/>
            <a:ext cx="8527415" cy="293798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（1）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举对“古代有三皇、五帝”和“腐草为萤”的说法的追问这两个例子，具体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论述了怎样以怀疑的精神对待传说，浅显易懂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909268" y="359538"/>
            <a:ext cx="1472394" cy="14723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10338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257461" y="354211"/>
            <a:ext cx="8534400" cy="439269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2）</a:t>
            </a:r>
            <a:r>
              <a:rPr lang="zh-CN" altLang="en-US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举戴震幼时追问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大学章句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的事例，具体论证“许多大学问家、大哲学家都是从怀疑中锻炼出来的”，同时表明了发问求解的重要性，从而进一步论证了第二个分论点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/>
              <a:t>举大哲学家笛卡儿的</a:t>
            </a:r>
            <a:r>
              <a:rPr lang="zh-CN" altLang="zh-CN" sz="2800" smtClean="0"/>
              <a:t>例子，</a:t>
            </a:r>
            <a:r>
              <a:rPr lang="zh-CN" altLang="zh-CN" sz="2800"/>
              <a:t>进一步论证了第二个分论点，使论据更丰富，论证更</a:t>
            </a:r>
            <a:r>
              <a:rPr lang="zh-CN" altLang="zh-CN" sz="2800" smtClean="0"/>
              <a:t>严密</a:t>
            </a:r>
            <a:r>
              <a:rPr lang="zh-CN" altLang="en-US" sz="2800" smtClean="0"/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04923" y="3739988"/>
            <a:ext cx="1286938" cy="128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9515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513334" y="166992"/>
            <a:ext cx="6816856" cy="1532334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2800" smtClean="0">
                <a:latin typeface="黑体" panose="02010609060101010101" charset="-122"/>
                <a:ea typeface="黑体"/>
              </a:rPr>
              <a:t>4.</a:t>
            </a:r>
            <a:r>
              <a:rPr lang="zh-CN" altLang="en-US" sz="2800" smtClean="0">
                <a:latin typeface="黑体" panose="02010609060101010101" charset="-122"/>
                <a:ea typeface="黑体"/>
              </a:rPr>
              <a:t>试</a:t>
            </a:r>
            <a:r>
              <a:rPr lang="zh-CN" altLang="en-US" sz="2800">
                <a:latin typeface="黑体" panose="02010609060101010101" charset="-122"/>
                <a:ea typeface="黑体"/>
              </a:rPr>
              <a:t>举出文</a:t>
            </a:r>
            <a:r>
              <a:rPr lang="zh-CN" altLang="en-US" sz="2800" smtClean="0">
                <a:latin typeface="黑体" panose="02010609060101010101" charset="-122"/>
                <a:ea typeface="黑体"/>
              </a:rPr>
              <a:t>中的一些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道理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论证</a:t>
            </a:r>
            <a:r>
              <a:rPr lang="zh-CN" altLang="en-US" sz="2800">
                <a:latin typeface="黑体" panose="02010609060101010101" charset="-122"/>
                <a:ea typeface="黑体"/>
              </a:rPr>
              <a:t>，并分析其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作用</a:t>
            </a:r>
            <a:r>
              <a:rPr lang="zh-CN" altLang="en-US" sz="2800">
                <a:latin typeface="黑体" panose="02010609060101010101" charset="-122"/>
                <a:ea typeface="黑体"/>
              </a:rPr>
              <a:t>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56899" y="1699326"/>
            <a:ext cx="8534399" cy="296251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（1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开头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引用程颐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、张载的话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论证具有权威性和说服力。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（2）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第5段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中引用孟子的“尽信书则不如无书”的话，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论证我们要有怀疑的精神，使论证更有力。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022892" y="102950"/>
            <a:ext cx="1472394" cy="14723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12064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38096" y="346680"/>
            <a:ext cx="8490859" cy="5090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伽利略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对亚里士多德的观点产生了怀疑，因而得出了自由落体定律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瓦特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因为有“水开了，壶盖为什么会跳起来”的疑问，发现了蒸汽的力量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牛顿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因为有“苹果为什么会落地？”的疑问，发现了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万有引力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这些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创造都是从怀疑中来，那么怀疑与学问和创造有什么关系呢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今天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让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我们来学习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顾颉刚的《怀疑与学问》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解开心中的疑惑吧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304800" y="327083"/>
            <a:ext cx="8534399" cy="324344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3）第6段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引用笛卡尔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的名言“我怀疑，所以我存在”，论证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了许多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大学问家、大哲学家都是从怀疑中锻炼出来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使论证具有权威性和说服力。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8454" y="2993309"/>
            <a:ext cx="1740745" cy="173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21886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293077" y="238491"/>
            <a:ext cx="8557846" cy="817245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2800" smtClean="0">
                <a:latin typeface="黑体" panose="02010609060101010101" charset="-122"/>
                <a:ea typeface="黑体"/>
              </a:rPr>
              <a:t>5.</a:t>
            </a:r>
            <a:r>
              <a:rPr lang="zh-CN" altLang="en-US" sz="2800" smtClean="0">
                <a:latin typeface="黑体" panose="02010609060101010101" charset="-122"/>
                <a:ea typeface="黑体"/>
              </a:rPr>
              <a:t>本文</a:t>
            </a:r>
            <a:r>
              <a:rPr lang="zh-CN" altLang="en-US" sz="2800">
                <a:latin typeface="黑体" panose="02010609060101010101" charset="-122"/>
                <a:ea typeface="黑体"/>
              </a:rPr>
              <a:t>的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语言有什么特点</a:t>
            </a:r>
            <a:r>
              <a:rPr lang="zh-CN" altLang="en-US" sz="2800">
                <a:latin typeface="黑体" panose="02010609060101010101" charset="-122"/>
                <a:ea typeface="黑体"/>
              </a:rPr>
              <a:t>？试举例说明。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93076" y="1084531"/>
            <a:ext cx="8557845" cy="368248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语言准确严密</a:t>
            </a:r>
            <a:endParaRPr lang="en-US" altLang="zh-CN" sz="28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如：一切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学问家，不但对于流俗传说，就是对于过去学者的学说也常常要抱怀疑的态度，常常和书中的学说辩论，常常评判书中的学说，常常修正书中的学说：要这样才能有更新更善的学说产生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650889" y="141696"/>
            <a:ext cx="1010834" cy="1010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45661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316129" y="464883"/>
            <a:ext cx="8612718" cy="402493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这是一个长句，对“这样才能有更新更善的学说产生”，作了准确而精辟的论述，蕴含着丰富的内容</a:t>
            </a:r>
            <a:r>
              <a:rPr lang="zh-CN" altLang="en-US" sz="32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2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“一切学问家”</a:t>
            </a:r>
            <a:r>
              <a:rPr lang="zh-CN" altLang="en-US" sz="3200" smtClean="0"/>
              <a:t>中</a:t>
            </a:r>
            <a:r>
              <a:rPr lang="zh-CN" altLang="en-US" sz="3200"/>
              <a:t>的“</a:t>
            </a:r>
            <a:r>
              <a:rPr lang="zh-CN" altLang="en-US" sz="3200">
                <a:solidFill>
                  <a:srgbClr val="C00000"/>
                </a:solidFill>
              </a:rPr>
              <a:t>一切</a:t>
            </a:r>
            <a:r>
              <a:rPr lang="zh-CN" altLang="en-US" sz="3200"/>
              <a:t>”包括古今中外的学问家，无一例外。“</a:t>
            </a:r>
            <a:r>
              <a:rPr lang="zh-CN" altLang="en-US" sz="3200">
                <a:solidFill>
                  <a:srgbClr val="C00000"/>
                </a:solidFill>
              </a:rPr>
              <a:t>不但</a:t>
            </a:r>
            <a:r>
              <a:rPr lang="en-US" altLang="zh-CN" sz="3200">
                <a:solidFill>
                  <a:srgbClr val="C00000"/>
                </a:solidFill>
              </a:rPr>
              <a:t>……</a:t>
            </a:r>
            <a:r>
              <a:rPr lang="zh-CN" altLang="en-US" sz="3200">
                <a:solidFill>
                  <a:srgbClr val="C00000"/>
                </a:solidFill>
              </a:rPr>
              <a:t>就是</a:t>
            </a:r>
            <a:r>
              <a:rPr lang="en-US" altLang="zh-CN" sz="3200">
                <a:solidFill>
                  <a:srgbClr val="C00000"/>
                </a:solidFill>
              </a:rPr>
              <a:t>……</a:t>
            </a:r>
            <a:r>
              <a:rPr lang="en-US" altLang="zh-CN" sz="3200"/>
              <a:t>”</a:t>
            </a:r>
            <a:r>
              <a:rPr lang="zh-CN" altLang="en-US" sz="3200"/>
              <a:t>严密、准确地表达了作者的意思。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5140" y="3583626"/>
            <a:ext cx="1299147" cy="1295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6924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304800" y="327083"/>
            <a:ext cx="8534399" cy="418838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/>
              <a:t>“</a:t>
            </a:r>
            <a:r>
              <a:rPr lang="zh-CN" altLang="en-US" sz="3200">
                <a:solidFill>
                  <a:srgbClr val="C00000"/>
                </a:solidFill>
              </a:rPr>
              <a:t>要这样才能有更新更善的学说产生</a:t>
            </a:r>
            <a:r>
              <a:rPr lang="zh-CN" altLang="en-US" sz="3200"/>
              <a:t>”</a:t>
            </a:r>
            <a:r>
              <a:rPr lang="zh-CN" altLang="en-US" sz="3200" smtClean="0"/>
              <a:t>，是</a:t>
            </a:r>
            <a:r>
              <a:rPr lang="zh-CN" altLang="en-US" sz="3200"/>
              <a:t>对上面论述</a:t>
            </a:r>
            <a:r>
              <a:rPr lang="zh-CN" altLang="en-US" sz="3200" smtClean="0"/>
              <a:t>的的</a:t>
            </a:r>
            <a:r>
              <a:rPr lang="zh-CN" altLang="en-US" sz="3200"/>
              <a:t>总结，准确指出“这样”做是“更新更善的学说产生”的必要条件，阐明了分论点“怀疑”是“建设新学说、启迪新发明的基本条件”</a:t>
            </a:r>
            <a:r>
              <a:rPr lang="zh-CN" altLang="en-US" sz="3200" smtClean="0"/>
              <a:t>，语言准确严密。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83378" y="3395273"/>
            <a:ext cx="1360622" cy="1356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9222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328622" y="826571"/>
            <a:ext cx="852951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本文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论述了学者“先要会疑”“学则须疑”的观点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，强调了怀疑精神在治学过程中的重要作用，并提倡学者应有怀疑精神，不要随便盲从或迷信。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09302" y="275910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课文主旨</a:t>
            </a:r>
          </a:p>
        </p:txBody>
      </p:sp>
      <p:sp>
        <p:nvSpPr>
          <p:cNvPr id="6" name="五边形 17"/>
          <p:cNvSpPr/>
          <p:nvPr/>
        </p:nvSpPr>
        <p:spPr>
          <a:xfrm>
            <a:off x="314512" y="27591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</a:p>
        </p:txBody>
      </p:sp>
      <p:pic>
        <p:nvPicPr>
          <p:cNvPr id="5" name="图片 4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49304" y="2821196"/>
            <a:ext cx="2501619" cy="232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529274"/>
      </p:ext>
    </p:ext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1801618" y="283594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板书设计</a:t>
            </a:r>
          </a:p>
        </p:txBody>
      </p:sp>
      <p:sp>
        <p:nvSpPr>
          <p:cNvPr id="6" name="五边形 17"/>
          <p:cNvSpPr/>
          <p:nvPr/>
        </p:nvSpPr>
        <p:spPr>
          <a:xfrm>
            <a:off x="306828" y="283594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</a:p>
        </p:txBody>
      </p:sp>
      <p:sp>
        <p:nvSpPr>
          <p:cNvPr id="8" name="文本框 2" descr="中国教育出版网"/>
          <p:cNvSpPr txBox="1"/>
          <p:nvPr/>
        </p:nvSpPr>
        <p:spPr>
          <a:xfrm>
            <a:off x="1256266" y="1120775"/>
            <a:ext cx="102362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+mn-ea"/>
              </a:rPr>
              <a:t>中心论点</a:t>
            </a:r>
          </a:p>
        </p:txBody>
      </p:sp>
      <p:sp>
        <p:nvSpPr>
          <p:cNvPr id="9" name="文本框 4" descr="中国教育出版网"/>
          <p:cNvSpPr txBox="1"/>
          <p:nvPr/>
        </p:nvSpPr>
        <p:spPr>
          <a:xfrm>
            <a:off x="2279886" y="1111885"/>
            <a:ext cx="4719955" cy="123456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latin typeface="+mn-ea"/>
                <a:sym typeface="+mn-ea"/>
              </a:rPr>
              <a:t>——</a:t>
            </a:r>
            <a:r>
              <a:rPr lang="zh-CN" altLang="en-US" sz="2800">
                <a:latin typeface="+mn-ea"/>
              </a:rPr>
              <a:t>治学必须有怀疑精神</a:t>
            </a:r>
          </a:p>
          <a:p>
            <a:pPr algn="ctr">
              <a:lnSpc>
                <a:spcPct val="120000"/>
              </a:lnSpc>
            </a:pPr>
            <a:r>
              <a:rPr lang="en-US" altLang="zh-CN" sz="2800">
                <a:latin typeface="+mn-ea"/>
              </a:rPr>
              <a:t>(</a:t>
            </a:r>
            <a:r>
              <a:rPr lang="zh-CN" altLang="en-US" sz="2800">
                <a:latin typeface="+mn-ea"/>
              </a:rPr>
              <a:t>引用名言</a:t>
            </a:r>
            <a:r>
              <a:rPr lang="en-US" altLang="zh-CN" sz="2800">
                <a:latin typeface="+mn-ea"/>
              </a:rPr>
              <a:t>)</a:t>
            </a:r>
          </a:p>
        </p:txBody>
      </p:sp>
      <p:sp>
        <p:nvSpPr>
          <p:cNvPr id="10" name="文本框 5" descr="中国教育出版网"/>
          <p:cNvSpPr txBox="1"/>
          <p:nvPr/>
        </p:nvSpPr>
        <p:spPr>
          <a:xfrm>
            <a:off x="1101326" y="3378200"/>
            <a:ext cx="13322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+mn-ea"/>
              </a:rPr>
              <a:t>分论点</a:t>
            </a:r>
          </a:p>
        </p:txBody>
      </p:sp>
      <p:sp>
        <p:nvSpPr>
          <p:cNvPr id="11" name="文本框 6" descr="中国教育出版网"/>
          <p:cNvSpPr txBox="1"/>
          <p:nvPr/>
        </p:nvSpPr>
        <p:spPr>
          <a:xfrm>
            <a:off x="2276614" y="2469515"/>
            <a:ext cx="4591050" cy="572930"/>
          </a:xfrm>
          <a:prstGeom prst="roundRect">
            <a:avLst/>
          </a:prstGeom>
          <a:solidFill>
            <a:srgbClr val="C1D3F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+mn-ea"/>
              </a:rPr>
              <a:t>怀疑是辨伪去妄的必要步骤</a:t>
            </a:r>
          </a:p>
        </p:txBody>
      </p:sp>
      <p:sp>
        <p:nvSpPr>
          <p:cNvPr id="12" name="文本框 7" descr="中国教育出版网"/>
          <p:cNvSpPr txBox="1"/>
          <p:nvPr/>
        </p:nvSpPr>
        <p:spPr>
          <a:xfrm>
            <a:off x="2279650" y="3130550"/>
            <a:ext cx="4587875" cy="1151156"/>
          </a:xfrm>
          <a:prstGeom prst="roundRect">
            <a:avLst/>
          </a:prstGeom>
          <a:solidFill>
            <a:srgbClr val="C5E0B4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+mn-ea"/>
              </a:rPr>
              <a:t>怀疑是建设新学说、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+mn-ea"/>
              </a:rPr>
              <a:t>启迪新发明的基本条件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89562" y="1186815"/>
            <a:ext cx="967103" cy="3261360"/>
            <a:chOff x="378" y="1863"/>
            <a:chExt cx="1522" cy="5136"/>
          </a:xfrm>
        </p:grpSpPr>
        <p:sp>
          <p:nvSpPr>
            <p:cNvPr id="15" name="TextBox 3" descr="中国教育出版网"/>
            <p:cNvSpPr txBox="1"/>
            <p:nvPr/>
          </p:nvSpPr>
          <p:spPr>
            <a:xfrm>
              <a:off x="378" y="2394"/>
              <a:ext cx="1033" cy="403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anchor="t"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zh-CN" altLang="en-US" sz="2800">
                  <a:solidFill>
                    <a:srgbClr val="C00000"/>
                  </a:solidFill>
                  <a:latin typeface="+mn-ea"/>
                </a:rPr>
                <a:t>怀疑与学问 </a:t>
              </a:r>
            </a:p>
          </p:txBody>
        </p:sp>
        <p:sp>
          <p:nvSpPr>
            <p:cNvPr id="16" name="左大括号 15"/>
            <p:cNvSpPr/>
            <p:nvPr/>
          </p:nvSpPr>
          <p:spPr>
            <a:xfrm>
              <a:off x="1411" y="1863"/>
              <a:ext cx="489" cy="5136"/>
            </a:xfrm>
            <a:prstGeom prst="leftBrace">
              <a:avLst>
                <a:gd name="adj1" fmla="val 3650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7" name="箭头: 下 16"/>
          <p:cNvSpPr/>
          <p:nvPr/>
        </p:nvSpPr>
        <p:spPr>
          <a:xfrm rot="10800000">
            <a:off x="1410970" y="2346325"/>
            <a:ext cx="485775" cy="890270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04006" y="2098675"/>
            <a:ext cx="146748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+mn-ea"/>
              </a:rPr>
              <a:t>做学问要有怀疑精神</a:t>
            </a:r>
          </a:p>
        </p:txBody>
      </p:sp>
      <p:sp>
        <p:nvSpPr>
          <p:cNvPr id="19" name="左大括号 18"/>
          <p:cNvSpPr/>
          <p:nvPr/>
        </p:nvSpPr>
        <p:spPr>
          <a:xfrm rot="10800000">
            <a:off x="6993491" y="1120775"/>
            <a:ext cx="310515" cy="3269615"/>
          </a:xfrm>
          <a:prstGeom prst="leftBrace">
            <a:avLst>
              <a:gd name="adj1" fmla="val 3650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2465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7" grpId="0"/>
      <p:bldP spid="18" grpId="0"/>
      <p:bldP spid="1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321408" y="1318845"/>
            <a:ext cx="855296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（1）学贵心悟，守旧无功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张载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（2）博学之，审问之，慎思之，明辨之，笃行之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《中庸》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（3）群疑并兴，寝食俱废，乃能骤进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1793934" y="596699"/>
            <a:ext cx="5682725" cy="8172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</a:pPr>
            <a:r>
              <a:rPr lang="zh-CN" altLang="zh-CN" sz="2800">
                <a:latin typeface="+mj-ea"/>
                <a:ea typeface="+mj-ea"/>
              </a:rPr>
              <a:t>有关“治学”的名人名言</a:t>
            </a:r>
          </a:p>
        </p:txBody>
      </p:sp>
      <p:sp>
        <p:nvSpPr>
          <p:cNvPr id="6" name="五边形 17"/>
          <p:cNvSpPr/>
          <p:nvPr/>
        </p:nvSpPr>
        <p:spPr>
          <a:xfrm>
            <a:off x="299144" y="291278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积累拓展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6868" y="408430"/>
            <a:ext cx="1360622" cy="1356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8691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295519" y="369276"/>
            <a:ext cx="855296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（4）读书易，思索难，两者缺一，便都全无用处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富兰克林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（5）学问就是要你认真地去发现事物的异同之处。一言以蔽之，学问就是辨别之术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赫塞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191" y="3427149"/>
            <a:ext cx="1486402" cy="148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2170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7"/>
          <p:cNvSpPr/>
          <p:nvPr/>
        </p:nvSpPr>
        <p:spPr>
          <a:xfrm>
            <a:off x="312919" y="308269"/>
            <a:ext cx="2407796" cy="351634"/>
          </a:xfrm>
          <a:prstGeom prst="homePlat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教材课后习题</a:t>
            </a:r>
            <a:endParaRPr lang="zh-CN" altLang="en-US" sz="2400" b="1">
              <a:solidFill>
                <a:schemeClr val="tx1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666" y="726835"/>
            <a:ext cx="8506226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>
                <a:latin typeface="黑体" panose="02010609060101010101" charset="-122"/>
                <a:ea typeface="黑体"/>
              </a:rPr>
              <a:t>一、通读课文</a:t>
            </a:r>
            <a:r>
              <a:rPr lang="zh-CN" altLang="zh-CN" sz="2800" smtClean="0">
                <a:latin typeface="黑体" panose="02010609060101010101" charset="-122"/>
                <a:ea typeface="黑体"/>
              </a:rPr>
              <a:t>，</a:t>
            </a:r>
            <a:r>
              <a:rPr lang="zh-CN" altLang="en-US" sz="2800" smtClean="0">
                <a:latin typeface="黑体" panose="02010609060101010101" charset="-122"/>
                <a:ea typeface="黑体"/>
              </a:rPr>
              <a:t>同学之间讨论：文中</a:t>
            </a:r>
            <a:r>
              <a:rPr lang="zh-CN" altLang="zh-CN" sz="2800" smtClean="0">
                <a:latin typeface="黑体" panose="02010609060101010101" charset="-122"/>
                <a:ea typeface="黑体"/>
              </a:rPr>
              <a:t>所</a:t>
            </a:r>
            <a:r>
              <a:rPr lang="zh-CN" altLang="zh-CN" sz="2800">
                <a:latin typeface="黑体" panose="02010609060101010101" charset="-122"/>
                <a:ea typeface="黑体"/>
              </a:rPr>
              <a:t>说的怀疑精神有什么样的</a:t>
            </a:r>
            <a:r>
              <a:rPr lang="zh-CN" altLang="zh-CN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内涵</a:t>
            </a:r>
            <a:r>
              <a:rPr lang="zh-CN" altLang="zh-CN" sz="2800">
                <a:latin typeface="黑体" panose="02010609060101010101" charset="-122"/>
                <a:ea typeface="黑体"/>
              </a:rPr>
              <a:t>？它对做学问有什么</a:t>
            </a:r>
            <a:r>
              <a:rPr lang="zh-CN" altLang="zh-CN" sz="2800">
                <a:solidFill>
                  <a:srgbClr val="C00000"/>
                </a:solidFill>
                <a:latin typeface="黑体" panose="02010609060101010101" charset="-122"/>
                <a:ea typeface="黑体"/>
              </a:rPr>
              <a:t>重要意义</a:t>
            </a:r>
            <a:r>
              <a:rPr lang="zh-CN" altLang="zh-CN" sz="2800">
                <a:latin typeface="黑体" panose="02010609060101010101" charset="-122"/>
                <a:ea typeface="黑体"/>
              </a:rPr>
              <a:t>？</a:t>
            </a:r>
            <a:endParaRPr lang="zh-CN" altLang="zh-CN" sz="2800" kern="100">
              <a:effectLst/>
              <a:latin typeface="黑体" panose="02010609060101010101" charset="-122"/>
              <a:ea typeface="黑体"/>
              <a:cs typeface="Times New Roman" panose="02020603050405020304" charset="0"/>
            </a:endParaRPr>
          </a:p>
        </p:txBody>
      </p:sp>
      <p:pic>
        <p:nvPicPr>
          <p:cNvPr id="7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772399" y="1185492"/>
            <a:ext cx="1292695" cy="1292695"/>
          </a:xfrm>
          <a:prstGeom prst="rect">
            <a:avLst/>
          </a:prstGeom>
          <a:noFill/>
        </p:spPr>
      </p:pic>
      <p:sp>
        <p:nvSpPr>
          <p:cNvPr id="8" name="圆角矩形 7"/>
          <p:cNvSpPr/>
          <p:nvPr/>
        </p:nvSpPr>
        <p:spPr>
          <a:xfrm>
            <a:off x="326381" y="2478415"/>
            <a:ext cx="8500605" cy="239044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/>
              <a:t>作者所说的怀疑精神指的是对于传说的话，都要经过“怀疑”“思索”“辨别”三步。</a:t>
            </a:r>
          </a:p>
          <a:p>
            <a:pPr algn="just">
              <a:lnSpc>
                <a:spcPct val="120000"/>
              </a:lnSpc>
            </a:pPr>
            <a:r>
              <a:rPr lang="zh-CN" altLang="en-US" sz="2800"/>
              <a:t>这样就不会盲从和迷信，这也是做一切学问的基本条件。</a:t>
            </a:r>
          </a:p>
        </p:txBody>
      </p:sp>
    </p:spTree>
    <p:extLst>
      <p:ext uri="{BB962C8B-B14F-4D97-AF65-F5344CB8AC3E}">
        <p14:creationId xmlns:p14="http://schemas.microsoft.com/office/powerpoint/2010/main" val="14195612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6696" y="294879"/>
            <a:ext cx="8506226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800">
                <a:latin typeface="黑体" panose="02010609060101010101" charset="-122"/>
                <a:ea typeface="黑体"/>
              </a:rPr>
              <a:t>二、本文结构完整，论证严密。细读课文，画出承上启下的关键语句，梳理文章的论证结构，完成下面的表格。</a:t>
            </a:r>
            <a:endParaRPr lang="zh-CN" altLang="zh-CN" sz="2800" kern="100">
              <a:effectLst/>
              <a:latin typeface="黑体" panose="02010609060101010101" charset="-122"/>
              <a:ea typeface="黑体"/>
              <a:cs typeface="Times New Roman" panose="02020603050405020304" charset="0"/>
            </a:endParaRPr>
          </a:p>
        </p:txBody>
      </p:sp>
      <p:pic>
        <p:nvPicPr>
          <p:cNvPr id="5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824262" y="1137236"/>
            <a:ext cx="1069113" cy="1069113"/>
          </a:xfrm>
          <a:prstGeom prst="rect">
            <a:avLst/>
          </a:prstGeom>
          <a:noFill/>
        </p:spPr>
      </p:pic>
      <p:sp>
        <p:nvSpPr>
          <p:cNvPr id="6" name="流程图: 可选过程 5"/>
          <p:cNvSpPr/>
          <p:nvPr/>
        </p:nvSpPr>
        <p:spPr>
          <a:xfrm>
            <a:off x="3063667" y="1381819"/>
            <a:ext cx="2484276" cy="396044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核心论点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2255523" y="1862318"/>
            <a:ext cx="3997640" cy="605963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学则须疑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858529" y="3034629"/>
            <a:ext cx="2484276" cy="396044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分论点一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5516828" y="3031531"/>
            <a:ext cx="2484276" cy="399142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分论点二</a:t>
            </a:r>
          </a:p>
        </p:txBody>
      </p:sp>
      <p:sp>
        <p:nvSpPr>
          <p:cNvPr id="10" name="左大括号 9"/>
          <p:cNvSpPr/>
          <p:nvPr/>
        </p:nvSpPr>
        <p:spPr>
          <a:xfrm rot="5400000">
            <a:off x="4015105" y="563245"/>
            <a:ext cx="582295" cy="4392295"/>
          </a:xfrm>
          <a:prstGeom prst="leftBrace">
            <a:avLst>
              <a:gd name="adj1" fmla="val 21726"/>
              <a:gd name="adj2" fmla="val 50000"/>
            </a:avLst>
          </a:prstGeom>
          <a:ln w="3810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1" name="圆角矩形 10"/>
          <p:cNvSpPr/>
          <p:nvPr/>
        </p:nvSpPr>
        <p:spPr>
          <a:xfrm>
            <a:off x="288072" y="3493426"/>
            <a:ext cx="3863440" cy="104628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C00000"/>
                </a:solidFill>
              </a:rPr>
              <a:t>怀疑是消极方面辨伪去妄的必须步骤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4718138" y="3492903"/>
            <a:ext cx="4081735" cy="151888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C00000"/>
                </a:solidFill>
              </a:rPr>
              <a:t>怀疑是积极方面建设新学说启迪新发明的基本条件</a:t>
            </a:r>
          </a:p>
        </p:txBody>
      </p:sp>
    </p:spTree>
    <p:extLst>
      <p:ext uri="{BB962C8B-B14F-4D97-AF65-F5344CB8AC3E}">
        <p14:creationId xmlns:p14="http://schemas.microsoft.com/office/powerpoint/2010/main" val="34362072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2387748" y="1531344"/>
            <a:ext cx="436850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18  </a:t>
            </a:r>
            <a:r>
              <a:rPr lang="zh-CN" altLang="en-US" sz="5000" b="1">
                <a:solidFill>
                  <a:schemeClr val="tx1"/>
                </a:solidFill>
                <a:latin typeface="Times New Roman"/>
                <a:ea typeface="黑体"/>
                <a:cs typeface="Times New Roman" panose="02020603050405020304" charset="0"/>
              </a:rPr>
              <a:t>怀疑与学问</a:t>
            </a:r>
          </a:p>
        </p:txBody>
      </p:sp>
      <p:sp>
        <p:nvSpPr>
          <p:cNvPr id="8" name="文本框 5"/>
          <p:cNvSpPr txBox="1"/>
          <p:nvPr/>
        </p:nvSpPr>
        <p:spPr>
          <a:xfrm>
            <a:off x="3355975" y="2667687"/>
            <a:ext cx="24320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Times New Roman"/>
                <a:ea typeface="黑体"/>
                <a:cs typeface="Times New Roman" panose="02020603050405020304" charset="0"/>
              </a:rPr>
              <a:t>第</a:t>
            </a:r>
            <a:r>
              <a:rPr lang="en-US" altLang="zh-CN" sz="4000" b="1">
                <a:latin typeface="Times New Roman"/>
                <a:ea typeface="黑体"/>
                <a:cs typeface="Times New Roman" panose="02020603050405020304" charset="0"/>
              </a:rPr>
              <a:t>1</a:t>
            </a:r>
            <a:r>
              <a:rPr lang="zh-CN" altLang="en-US" sz="4000" b="1">
                <a:latin typeface="Times New Roman"/>
                <a:ea typeface="黑体"/>
                <a:cs typeface="Times New Roman" panose="02020603050405020304" charset="0"/>
              </a:rPr>
              <a:t>课时</a:t>
            </a: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18855" y="305273"/>
            <a:ext cx="8506226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noProof="1">
                <a:latin typeface="+mj-ea"/>
                <a:ea typeface="+mj-ea"/>
              </a:rPr>
              <a:t>三、本文逻辑严密，语言准确。结合上下文，揣摩下面的文字，回答后面的问题。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5172" y="1829968"/>
            <a:ext cx="8506226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>
                <a:solidFill>
                  <a:srgbClr val="C00000"/>
                </a:solidFill>
              </a:rPr>
              <a:t>一切</a:t>
            </a:r>
            <a:r>
              <a:rPr lang="zh-CN" altLang="en-US" sz="2800"/>
              <a:t>学问家，不但对于流俗传说，就是对于过去学者的学说也</a:t>
            </a:r>
            <a:r>
              <a:rPr lang="zh-CN" altLang="en-US" sz="2800">
                <a:solidFill>
                  <a:srgbClr val="C00000"/>
                </a:solidFill>
              </a:rPr>
              <a:t>常常</a:t>
            </a:r>
            <a:r>
              <a:rPr lang="zh-CN" altLang="en-US" sz="2800"/>
              <a:t>抱怀疑的态度，</a:t>
            </a:r>
            <a:r>
              <a:rPr lang="zh-CN" altLang="en-US" sz="2800">
                <a:solidFill>
                  <a:srgbClr val="C00000"/>
                </a:solidFill>
              </a:rPr>
              <a:t>常常</a:t>
            </a:r>
            <a:r>
              <a:rPr lang="zh-CN" altLang="en-US" sz="2800"/>
              <a:t>和书中的学说辩论，</a:t>
            </a:r>
            <a:r>
              <a:rPr lang="zh-CN" altLang="en-US" sz="2800">
                <a:solidFill>
                  <a:srgbClr val="C00000"/>
                </a:solidFill>
              </a:rPr>
              <a:t>常常</a:t>
            </a:r>
            <a:r>
              <a:rPr lang="zh-CN" altLang="en-US" sz="2800"/>
              <a:t>评判书中的学说，</a:t>
            </a:r>
            <a:r>
              <a:rPr lang="zh-CN" altLang="en-US" sz="2800">
                <a:solidFill>
                  <a:srgbClr val="C00000"/>
                </a:solidFill>
              </a:rPr>
              <a:t>常常</a:t>
            </a:r>
            <a:r>
              <a:rPr lang="zh-CN" altLang="en-US" sz="2800"/>
              <a:t>修正书中的学说：要这样才能有更新更善的学说产生</a:t>
            </a:r>
            <a:r>
              <a:rPr lang="zh-CN" altLang="en-US" sz="2800" smtClean="0"/>
              <a:t>。</a:t>
            </a:r>
            <a:endParaRPr lang="en-US" altLang="zh-CN" sz="2800"/>
          </a:p>
        </p:txBody>
      </p:sp>
      <p:pic>
        <p:nvPicPr>
          <p:cNvPr id="4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96535" y="765810"/>
            <a:ext cx="1212850" cy="1212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55864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59764" y="1157516"/>
            <a:ext cx="792979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/>
              <a:t>1.</a:t>
            </a:r>
            <a:r>
              <a:rPr lang="zh-CN" altLang="en-US" sz="3200" b="1"/>
              <a:t>开头的“一切”是否太绝对了？对此，你怎么看</a:t>
            </a:r>
            <a:r>
              <a:rPr lang="zh-CN" altLang="en-US" sz="3200" b="1" smtClean="0"/>
              <a:t>？</a:t>
            </a:r>
            <a:endParaRPr lang="zh-CN" altLang="en-US" sz="3200" b="1"/>
          </a:p>
        </p:txBody>
      </p:sp>
      <p:pic>
        <p:nvPicPr>
          <p:cNvPr id="2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882640" y="1583055"/>
            <a:ext cx="2289175" cy="2289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118586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321945" y="389890"/>
            <a:ext cx="8496935" cy="4045438"/>
          </a:xfrm>
          <a:prstGeom prst="roundRect">
            <a:avLst>
              <a:gd name="adj" fmla="val 11007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绝对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。因为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前面已充分论证了“怀疑”是“做一切学问的基本条件”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所以只要是做学问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就得有怀疑精神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这个思维品质便是所有学问家应该具备的。“一切”有“所有”之义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却比“所有”更多一种加重、强调的意味。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3021" y="4066360"/>
            <a:ext cx="923509" cy="92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3122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12115" y="535305"/>
            <a:ext cx="778446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b="1" smtClean="0"/>
              <a:t>2.</a:t>
            </a:r>
            <a:r>
              <a:rPr lang="zh-CN" altLang="en-US" sz="3200" b="1"/>
              <a:t>这段文字中有四个以“常常”开头的短句，它们的顺序是否可以任意调整？为什么？</a:t>
            </a:r>
          </a:p>
        </p:txBody>
      </p:sp>
      <p:pic>
        <p:nvPicPr>
          <p:cNvPr id="7" name="Picture 2" descr="C:\Users\fuzhong\Desktop\中考帮\动画\2半身问号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14085" y="1986280"/>
            <a:ext cx="1858645" cy="18586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82497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352268" y="389933"/>
            <a:ext cx="8456657" cy="418838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不能任意调换顺序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 “怀疑”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是“辩论”的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前提条件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“评判” 是 “修正”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前提条件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。“怀疑”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“辩论”“评判”“修正”这四步构成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逐层</a:t>
            </a:r>
            <a:r>
              <a:rPr lang="zh-CN" altLang="en-US" sz="32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深入、步步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递进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的关系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任意调换顺序。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23915" y="3757261"/>
            <a:ext cx="1285011" cy="1281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50121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83540" y="346075"/>
            <a:ext cx="832294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smtClean="0">
                <a:latin typeface="黑体" panose="02010609060101010101" charset="-122"/>
                <a:ea typeface="黑体"/>
              </a:rPr>
              <a:t>四、</a:t>
            </a:r>
            <a:r>
              <a:rPr lang="zh-CN" altLang="en-US" sz="3200">
                <a:latin typeface="黑体" panose="02010609060101010101" charset="-122"/>
                <a:ea typeface="黑体"/>
              </a:rPr>
              <a:t>摘抄、熟记课文所引用的名言，并在课外搜集有关治学方法的名言警句。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136" y="1316409"/>
            <a:ext cx="1486402" cy="1486402"/>
          </a:xfrm>
          <a:prstGeom prst="rect">
            <a:avLst/>
          </a:prstGeom>
        </p:spPr>
      </p:pic>
      <p:pic>
        <p:nvPicPr>
          <p:cNvPr id="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522200" y="103124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4175201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8" name="chenying0907 1"/>
          <p:cNvGrpSpPr/>
          <p:nvPr/>
        </p:nvGrpSpPr>
        <p:grpSpPr>
          <a:xfrm>
            <a:off x="432998" y="1425600"/>
            <a:ext cx="3569335" cy="706755"/>
            <a:chOff x="6530072" y="1583160"/>
            <a:chExt cx="2395208" cy="706348"/>
          </a:xfrm>
        </p:grpSpPr>
        <p:sp>
          <p:nvSpPr>
            <p:cNvPr id="31" name="文本框 19">
              <a:hlinkClick r:id="rId3" action="ppaction://hlinksldjump"/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250211" y="1583160"/>
              <a:ext cx="1675069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学习目标</a:t>
              </a:r>
            </a:p>
          </p:txBody>
        </p:sp>
        <p:sp>
          <p:nvSpPr>
            <p:cNvPr id="32" name="文本框 44"/>
            <p:cNvSpPr txBox="1"/>
            <p:nvPr/>
          </p:nvSpPr>
          <p:spPr>
            <a:xfrm>
              <a:off x="6530072" y="1583160"/>
              <a:ext cx="960823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01</a:t>
              </a:r>
            </a:p>
          </p:txBody>
        </p:sp>
      </p:grpSp>
      <p:grpSp>
        <p:nvGrpSpPr>
          <p:cNvPr id="33" name="chenying0907 3"/>
          <p:cNvGrpSpPr/>
          <p:nvPr/>
        </p:nvGrpSpPr>
        <p:grpSpPr>
          <a:xfrm>
            <a:off x="433070" y="2186414"/>
            <a:ext cx="3675380" cy="746124"/>
            <a:chOff x="6530072" y="3041083"/>
            <a:chExt cx="2794498" cy="745556"/>
          </a:xfrm>
        </p:grpSpPr>
        <p:sp>
          <p:nvSpPr>
            <p:cNvPr id="34" name="文本框 21">
              <a:hlinkClick r:id="rId6" action="ppaction://hlinksldjump"/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346026" y="3041083"/>
              <a:ext cx="1978544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必备知识</a:t>
              </a:r>
            </a:p>
          </p:txBody>
        </p:sp>
        <p:sp>
          <p:nvSpPr>
            <p:cNvPr id="35" name="文本框 47"/>
            <p:cNvSpPr txBox="1"/>
            <p:nvPr/>
          </p:nvSpPr>
          <p:spPr>
            <a:xfrm>
              <a:off x="6530072" y="3080422"/>
              <a:ext cx="960823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02</a:t>
              </a:r>
            </a:p>
          </p:txBody>
        </p:sp>
      </p:grpSp>
      <p:grpSp>
        <p:nvGrpSpPr>
          <p:cNvPr id="39" name="chenying0907 4"/>
          <p:cNvGrpSpPr/>
          <p:nvPr/>
        </p:nvGrpSpPr>
        <p:grpSpPr>
          <a:xfrm>
            <a:off x="433070" y="2994133"/>
            <a:ext cx="3888740" cy="706755"/>
            <a:chOff x="6594423" y="3834132"/>
            <a:chExt cx="3956456" cy="706147"/>
          </a:xfrm>
        </p:grpSpPr>
        <p:sp>
          <p:nvSpPr>
            <p:cNvPr id="40" name="文本框 22">
              <a:hlinkClick r:id="rId8" action="ppaction://hlinksldjump"/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686106" y="3834132"/>
              <a:ext cx="2864773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必记字词</a:t>
              </a:r>
            </a:p>
          </p:txBody>
        </p:sp>
        <p:sp>
          <p:nvSpPr>
            <p:cNvPr id="41" name="文本框 50"/>
            <p:cNvSpPr txBox="1"/>
            <p:nvPr/>
          </p:nvSpPr>
          <p:spPr>
            <a:xfrm>
              <a:off x="6594423" y="3834132"/>
              <a:ext cx="960823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03</a:t>
              </a:r>
            </a:p>
          </p:txBody>
        </p:sp>
      </p:grpSp>
      <p:grpSp>
        <p:nvGrpSpPr>
          <p:cNvPr id="42" name="chenying0907 6"/>
          <p:cNvGrpSpPr/>
          <p:nvPr/>
        </p:nvGrpSpPr>
        <p:grpSpPr>
          <a:xfrm>
            <a:off x="4821520" y="1425600"/>
            <a:ext cx="4714821" cy="706755"/>
            <a:chOff x="6467824" y="5333939"/>
            <a:chExt cx="3806810" cy="706451"/>
          </a:xfrm>
        </p:grpSpPr>
        <p:sp>
          <p:nvSpPr>
            <p:cNvPr id="43" name="文本框 22">
              <a:hlinkClick r:id="rId10" action="ppaction://hlinksldjump"/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346946" y="5333939"/>
              <a:ext cx="2927688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初读课文</a:t>
              </a:r>
            </a:p>
          </p:txBody>
        </p:sp>
        <p:sp>
          <p:nvSpPr>
            <p:cNvPr id="44" name="文本框 53"/>
            <p:cNvSpPr txBox="1"/>
            <p:nvPr/>
          </p:nvSpPr>
          <p:spPr>
            <a:xfrm>
              <a:off x="6467824" y="5333939"/>
              <a:ext cx="960823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04</a:t>
              </a:r>
            </a:p>
          </p:txBody>
        </p:sp>
      </p:grpSp>
      <p:grpSp>
        <p:nvGrpSpPr>
          <p:cNvPr id="45" name="chenying0907 6"/>
          <p:cNvGrpSpPr/>
          <p:nvPr/>
        </p:nvGrpSpPr>
        <p:grpSpPr>
          <a:xfrm>
            <a:off x="4821520" y="2194299"/>
            <a:ext cx="4714821" cy="738511"/>
            <a:chOff x="6434697" y="5326317"/>
            <a:chExt cx="3711756" cy="738193"/>
          </a:xfrm>
        </p:grpSpPr>
        <p:sp>
          <p:nvSpPr>
            <p:cNvPr id="46" name="文本框 22">
              <a:hlinkClick r:id="rId10" action="ppaction://hlinksldjump"/>
            </p:cNvPr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7351894" y="5358059"/>
              <a:ext cx="2794559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精读课文</a:t>
              </a:r>
            </a:p>
          </p:txBody>
        </p:sp>
        <p:sp>
          <p:nvSpPr>
            <p:cNvPr id="47" name="文本框 56"/>
            <p:cNvSpPr txBox="1"/>
            <p:nvPr/>
          </p:nvSpPr>
          <p:spPr>
            <a:xfrm>
              <a:off x="6434697" y="5326317"/>
              <a:ext cx="960823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4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 smtClean="0">
                  <a:solidFill>
                    <a:schemeClr val="tx1"/>
                  </a:solidFill>
                  <a:latin typeface="Times New Roman"/>
                  <a:ea typeface="楷体" panose="02010609060101010101" pitchFamily="49" charset="-122"/>
                </a:rPr>
                <a:t>05</a:t>
              </a:r>
            </a:p>
          </p:txBody>
        </p:sp>
      </p:grpSp>
      <p:sp>
        <p:nvSpPr>
          <p:cNvPr id="48" name="文本框 18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84335" y="528029"/>
            <a:ext cx="7937851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4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 </a:t>
            </a:r>
            <a:r>
              <a:rPr lang="en-US" altLang="zh-CN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CONTENTS </a:t>
            </a:r>
            <a:r>
              <a:rPr lang="zh-CN" altLang="en-US" sz="4000" smtClean="0">
                <a:solidFill>
                  <a:schemeClr val="tx1"/>
                </a:solidFill>
                <a:latin typeface="Times New Roman"/>
                <a:ea typeface="楷体" panose="02010609060101010101" pitchFamily="49" charset="-122"/>
              </a:rPr>
              <a:t>教学目录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94167" y="717255"/>
            <a:ext cx="85556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理解怀疑精神的内涵及重要意义</a:t>
            </a:r>
            <a:r>
              <a:rPr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学习本文的论证方法，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把握议论文严密的论证结构</a:t>
            </a:r>
            <a:r>
              <a:rPr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结合具体语段分析本文逻辑严密、语言准确的特点。</a:t>
            </a:r>
          </a:p>
        </p:txBody>
      </p:sp>
      <p:sp>
        <p:nvSpPr>
          <p:cNvPr id="4" name="五边形 17"/>
          <p:cNvSpPr/>
          <p:nvPr/>
        </p:nvSpPr>
        <p:spPr>
          <a:xfrm>
            <a:off x="317693" y="310220"/>
            <a:ext cx="1494790" cy="4070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36752">
            <a:off x="1854812" y="2185096"/>
            <a:ext cx="717859" cy="737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58208">
            <a:off x="2007989" y="3547341"/>
            <a:ext cx="968236" cy="9809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36752">
            <a:off x="6815036" y="832763"/>
            <a:ext cx="665814" cy="6835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2778117" y="904458"/>
            <a:ext cx="607261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err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顾颉刚</a:t>
            </a:r>
            <a:r>
              <a:rPr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</a:rPr>
              <a:t>1893－1980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)，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原名诵坤，字铭坚，江苏苏州人，现代著名历史学家、民俗学家、“古史辨”学派创始人，现代历史地理学和民俗学的开拓者、奠基人。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主持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403"/>
          <a:stretch>
            <a:fillRect/>
          </a:stretch>
        </p:blipFill>
        <p:spPr>
          <a:xfrm>
            <a:off x="394812" y="1243965"/>
            <a:ext cx="2384584" cy="3446145"/>
          </a:xfrm>
          <a:prstGeom prst="roundRect">
            <a:avLst/>
          </a:prstGeom>
        </p:spPr>
      </p:pic>
      <p:sp>
        <p:nvSpPr>
          <p:cNvPr id="6" name="文本框 9"/>
          <p:cNvSpPr txBox="1"/>
          <p:nvPr/>
        </p:nvSpPr>
        <p:spPr>
          <a:xfrm>
            <a:off x="1818832" y="322730"/>
            <a:ext cx="1508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走近作者</a:t>
            </a:r>
          </a:p>
        </p:txBody>
      </p:sp>
      <p:sp>
        <p:nvSpPr>
          <p:cNvPr id="7" name="五边形 6"/>
          <p:cNvSpPr/>
          <p:nvPr/>
        </p:nvSpPr>
        <p:spPr>
          <a:xfrm>
            <a:off x="324041" y="292990"/>
            <a:ext cx="1427877" cy="485420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必备知识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307298" y="296789"/>
            <a:ext cx="854470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校点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资治通鉴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和“二十四史”，为古籍整理等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工作做出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了重要贡献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主要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著作有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古史辨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汉代学术史略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尚书通检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中国疆域沿革史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</a:p>
        </p:txBody>
      </p:sp>
      <p:pic>
        <p:nvPicPr>
          <p:cNvPr id="2" name="Picture 2" descr="D:\河南 天星 教材帮 课件试做\课件用人物漫画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18045" y="3369310"/>
            <a:ext cx="1494155" cy="1494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10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11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12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13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14.xml><?xml version="1.0" encoding="utf-8"?>
<p:tagLst xmlns:p="http://schemas.openxmlformats.org/presentationml/2006/main">
  <p:tag name="KSO_WM_UNIT_PLACING_PICTURE_USER_VIEWPORT" val="{&quot;height&quot;:2340.7905511811023,&quot;width&quot;:2340.7905511811023}"/>
</p:tagLst>
</file>

<file path=ppt/tags/tag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MH" val="20150828150733"/>
  <p:tag name="MH_LIBRARY" val="GRAPHIC"/>
  <p:tag name="MH_ORDER" val="文本框 21"/>
</p:tagLst>
</file>

<file path=ppt/tags/tag3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4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5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6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7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8.xml><?xml version="1.0" encoding="utf-8"?>
<p:tagLst xmlns:p="http://schemas.openxmlformats.org/presentationml/2006/main">
  <p:tag name="MH" val="20150828150733"/>
  <p:tag name="MH_LIBRARY" val="GRAPHIC"/>
  <p:tag name="MH_ORDER" val="文本框 21"/>
</p:tagLst>
</file>

<file path=ppt/tags/tag9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教材帮课件">
      <a:majorFont>
        <a:latin typeface="Times New Roman"/>
        <a:ea typeface="黑体"/>
        <a:cs typeface="Arial"/>
      </a:majorFont>
      <a:minorFont>
        <a:latin typeface="Times New Roman"/>
        <a:ea typeface="楷体"/>
        <a:cs typeface="Arial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noFill/>
        <a:noFill/>
        <a:noFill/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218</Paragraphs>
  <Slides>55</Slides>
  <Notes>5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baseType="lpstr" size="65">
      <vt:lpstr>Arial</vt:lpstr>
      <vt:lpstr>Times New Roman</vt:lpstr>
      <vt:lpstr>黑体</vt:lpstr>
      <vt:lpstr>楷体</vt:lpstr>
      <vt:lpstr>Calibri Light</vt:lpstr>
      <vt:lpstr>Calibri</vt:lpstr>
      <vt:lpstr>times</vt:lpstr>
      <vt:lpstr>宋体</vt:lpstr>
      <vt:lpstr>华文楷体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2021-06-07T22:57:28.248</cp:lastPrinted>
  <dcterms:created xsi:type="dcterms:W3CDTF">2021-06-07T22:57:28Z</dcterms:created>
  <dcterms:modified xsi:type="dcterms:W3CDTF">2021-06-07T14:57:29Z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