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40"/>
  </p:notesMasterIdLst>
  <p:sldIdLst>
    <p:sldId id="340" r:id="rId5"/>
    <p:sldId id="353" r:id="rId6"/>
    <p:sldId id="311" r:id="rId7"/>
    <p:sldId id="327" r:id="rId8"/>
    <p:sldId id="329" r:id="rId9"/>
    <p:sldId id="331" r:id="rId10"/>
    <p:sldId id="307" r:id="rId11"/>
    <p:sldId id="308" r:id="rId12"/>
    <p:sldId id="312" r:id="rId13"/>
    <p:sldId id="313" r:id="rId14"/>
    <p:sldId id="316" r:id="rId15"/>
    <p:sldId id="317" r:id="rId16"/>
    <p:sldId id="318" r:id="rId17"/>
    <p:sldId id="319" r:id="rId18"/>
    <p:sldId id="366" r:id="rId19"/>
    <p:sldId id="364" r:id="rId20"/>
    <p:sldId id="365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7" r:id="rId31"/>
    <p:sldId id="368" r:id="rId32"/>
    <p:sldId id="369" r:id="rId33"/>
    <p:sldId id="370" r:id="rId34"/>
    <p:sldId id="371" r:id="rId35"/>
    <p:sldId id="372" r:id="rId36"/>
    <p:sldId id="373" r:id="rId37"/>
    <p:sldId id="374" r:id="rId38"/>
    <p:sldId id="375" r:id="rId39"/>
    <p:sldId id="376" r:id="rId41"/>
    <p:sldId id="377" r:id="rId42"/>
    <p:sldId id="378" r:id="rId43"/>
    <p:sldId id="379" r:id="rId44"/>
    <p:sldId id="380" r:id="rId45"/>
    <p:sldId id="381" r:id="rId46"/>
    <p:sldId id="382" r:id="rId47"/>
    <p:sldId id="383" r:id="rId48"/>
    <p:sldId id="384" r:id="rId49"/>
    <p:sldId id="385" r:id="rId50"/>
    <p:sldId id="386" r:id="rId51"/>
    <p:sldId id="387" r:id="rId52"/>
    <p:sldId id="388" r:id="rId53"/>
    <p:sldId id="389" r:id="rId54"/>
    <p:sldId id="390" r:id="rId55"/>
    <p:sldId id="391" r:id="rId56"/>
    <p:sldId id="392" r:id="rId57"/>
    <p:sldId id="393" r:id="rId58"/>
    <p:sldId id="394" r:id="rId59"/>
    <p:sldId id="395" r:id="rId60"/>
    <p:sldId id="396" r:id="rId61"/>
    <p:sldId id="397" r:id="rId6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101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28"/>
        <p:guide pos="28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2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slide" Target="slide42.xml"/><Relationship Id="rId5" Type="http://schemas.openxmlformats.org/officeDocument/2006/relationships/slide" Target="slide27.xml"/><Relationship Id="rId4" Type="http://schemas.openxmlformats.org/officeDocument/2006/relationships/slide" Target="slide15.xml"/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png"/><Relationship Id="rId3" Type="http://schemas.openxmlformats.org/officeDocument/2006/relationships/image" Target="../media/image34.png"/><Relationship Id="rId2" Type="http://schemas.openxmlformats.org/officeDocument/2006/relationships/hyperlink" Target="&#23506;&#38376;&#22899;&#23401;707&#20998;&#32771;&#20837;&#21271;&#22823;%20&#19968;&#31687;&#24863;&#35874;&#36139;&#31351;&#30475;&#21741;&#26080;&#25968;&#20154;.pdf" TargetMode="External"/><Relationship Id="rId1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openxmlformats.org/officeDocument/2006/relationships/hyperlink" Target="&#38889;&#32769;&#24072;&#65306;&#23506;&#38376;&#38590;&#20986;&#36149;&#23376;&#65311;&#33539;&#20210;&#28153;&#35808;&#37322;&#20102;&#20160;&#20040;&#21483;&#36870;&#34989;&#65281;&#19981;&#24471;&#19981;&#26381;&#65281;.pdf" TargetMode="External"/><Relationship Id="rId1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image" Target="../media/image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3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3074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5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3076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7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078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3079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80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081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515745" y="574675"/>
            <a:ext cx="6167755" cy="1560830"/>
            <a:chOff x="2161" y="1018"/>
            <a:chExt cx="9713" cy="2458"/>
          </a:xfrm>
        </p:grpSpPr>
        <p:pic>
          <p:nvPicPr>
            <p:cNvPr id="3" name="图片 16" descr="未标题-1 拷贝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61" y="1018"/>
              <a:ext cx="9713" cy="24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Box 17"/>
            <p:cNvSpPr txBox="1"/>
            <p:nvPr/>
          </p:nvSpPr>
          <p:spPr>
            <a:xfrm>
              <a:off x="2590" y="1438"/>
              <a:ext cx="9055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5400" dirty="0">
                  <a:latin typeface="华文隶书" pitchFamily="2" charset="-122"/>
                  <a:ea typeface="华文隶书" pitchFamily="2" charset="-122"/>
                </a:rPr>
                <a:t>高中作文精讲精练</a:t>
              </a:r>
              <a:endParaRPr lang="zh-CN" altLang="en-US" sz="54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888740" y="2099945"/>
            <a:ext cx="114109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目 录</a:t>
            </a:r>
            <a:endParaRPr lang="zh-CN" altLang="en-US" sz="30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027680" y="2600960"/>
            <a:ext cx="2863850" cy="740410"/>
            <a:chOff x="4768" y="4548"/>
            <a:chExt cx="4510" cy="1166"/>
          </a:xfrm>
        </p:grpSpPr>
        <p:sp>
          <p:nvSpPr>
            <p:cNvPr id="9" name="文本框 8"/>
            <p:cNvSpPr txBox="1"/>
            <p:nvPr/>
          </p:nvSpPr>
          <p:spPr>
            <a:xfrm>
              <a:off x="5004" y="4696"/>
              <a:ext cx="4008" cy="87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000" dirty="0">
                  <a:solidFill>
                    <a:schemeClr val="tx1"/>
                  </a:solidFill>
                  <a:latin typeface="华文隶书" pitchFamily="2" charset="-122"/>
                  <a:ea typeface="华文隶书" pitchFamily="2" charset="-122"/>
                  <a:sym typeface="+mn-ea"/>
                </a:rPr>
                <a:t>1. </a:t>
              </a:r>
              <a:r>
                <a:rPr lang="zh-CN" altLang="en-US" sz="3000" dirty="0">
                  <a:solidFill>
                    <a:schemeClr val="tx1"/>
                  </a:solidFill>
                  <a:latin typeface="华文隶书" pitchFamily="2" charset="-122"/>
                  <a:ea typeface="华文隶书" pitchFamily="2" charset="-122"/>
                  <a:sym typeface="+mn-ea"/>
                </a:rPr>
                <a:t>学真与求真</a:t>
              </a:r>
              <a:endParaRPr lang="zh-CN" altLang="en-US" sz="3000" dirty="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  <a:sym typeface="+mn-ea"/>
              </a:endParaRPr>
            </a:p>
          </p:txBody>
        </p:sp>
        <p:pic>
          <p:nvPicPr>
            <p:cNvPr id="11" name="图片 16" descr="未标题-1 拷贝.png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8" y="4548"/>
              <a:ext cx="4510" cy="116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2" name="组合 21"/>
          <p:cNvGrpSpPr/>
          <p:nvPr/>
        </p:nvGrpSpPr>
        <p:grpSpPr>
          <a:xfrm>
            <a:off x="3018155" y="3672840"/>
            <a:ext cx="2863850" cy="740410"/>
            <a:chOff x="4753" y="6575"/>
            <a:chExt cx="4510" cy="1166"/>
          </a:xfrm>
        </p:grpSpPr>
        <p:pic>
          <p:nvPicPr>
            <p:cNvPr id="17" name="图片 16" descr="未标题-1 拷贝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53" y="6575"/>
              <a:ext cx="4510" cy="11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7">
              <a:hlinkClick r:id="rId4" action="ppaction://hlinksldjump"/>
            </p:cNvPr>
            <p:cNvSpPr txBox="1"/>
            <p:nvPr/>
          </p:nvSpPr>
          <p:spPr>
            <a:xfrm>
              <a:off x="4788" y="6744"/>
              <a:ext cx="4388" cy="74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en-US" altLang="zh-CN" sz="2500" dirty="0">
                  <a:solidFill>
                    <a:schemeClr val="tx1"/>
                  </a:solidFill>
                  <a:latin typeface="华文隶书" pitchFamily="2" charset="-122"/>
                  <a:ea typeface="华文隶书" pitchFamily="2" charset="-122"/>
                  <a:sym typeface="+mn-ea"/>
                </a:rPr>
                <a:t>2. </a:t>
              </a:r>
              <a:r>
                <a:rPr lang="zh-CN" altLang="en-US" sz="2500" dirty="0">
                  <a:latin typeface="华文隶书" pitchFamily="2" charset="-122"/>
                  <a:ea typeface="华文隶书" pitchFamily="2" charset="-122"/>
                  <a:sym typeface="+mn-ea"/>
                </a:rPr>
                <a:t>书店的变与不变</a:t>
              </a:r>
              <a:endParaRPr lang="zh-CN" altLang="en-US" sz="2500" dirty="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  <a:sym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002280" y="4717415"/>
            <a:ext cx="2879725" cy="740410"/>
            <a:chOff x="4728" y="7881"/>
            <a:chExt cx="4535" cy="1166"/>
          </a:xfrm>
        </p:grpSpPr>
        <p:sp>
          <p:nvSpPr>
            <p:cNvPr id="20" name="文本框 19"/>
            <p:cNvSpPr txBox="1"/>
            <p:nvPr/>
          </p:nvSpPr>
          <p:spPr>
            <a:xfrm>
              <a:off x="4728" y="8150"/>
              <a:ext cx="450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en-US" altLang="zh-CN" sz="2000" spc="-100" dirty="0">
                  <a:solidFill>
                    <a:schemeClr val="tx1"/>
                  </a:solidFill>
                  <a:uFillTx/>
                  <a:latin typeface="华文隶书" charset="0"/>
                  <a:ea typeface="华文隶书" pitchFamily="2" charset="-122"/>
                  <a:sym typeface="+mn-ea"/>
                </a:rPr>
                <a:t>3. </a:t>
              </a:r>
              <a:r>
                <a:rPr lang="zh-CN" altLang="en-US" sz="2000" spc="-100" dirty="0">
                  <a:solidFill>
                    <a:schemeClr val="tx1"/>
                  </a:solidFill>
                  <a:uFillTx/>
                  <a:latin typeface="华文隶书" charset="0"/>
                  <a:ea typeface="华文隶书" pitchFamily="2" charset="-122"/>
                  <a:sym typeface="Arial" panose="020B0604020202020204" pitchFamily="34" charset="0"/>
                </a:rPr>
                <a:t>遵从内心还是违心选择</a:t>
              </a:r>
              <a:endParaRPr lang="zh-CN" altLang="en-US" sz="2000" spc="-100" dirty="0">
                <a:solidFill>
                  <a:schemeClr val="tx1"/>
                </a:solidFill>
                <a:uFillTx/>
                <a:latin typeface="华文隶书" charset="0"/>
                <a:ea typeface="华文隶书" pitchFamily="2" charset="-122"/>
                <a:sym typeface="Arial" panose="020B0604020202020204" pitchFamily="34" charset="0"/>
              </a:endParaRPr>
            </a:p>
          </p:txBody>
        </p:sp>
        <p:pic>
          <p:nvPicPr>
            <p:cNvPr id="24" name="图片 23" descr="未标题-1 拷贝.png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53" y="7881"/>
              <a:ext cx="4510" cy="116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8" name="组合 27"/>
          <p:cNvGrpSpPr/>
          <p:nvPr/>
        </p:nvGrpSpPr>
        <p:grpSpPr>
          <a:xfrm>
            <a:off x="3040380" y="5762625"/>
            <a:ext cx="2863850" cy="740410"/>
            <a:chOff x="-917" y="3603"/>
            <a:chExt cx="4510" cy="1166"/>
          </a:xfrm>
        </p:grpSpPr>
        <p:sp>
          <p:nvSpPr>
            <p:cNvPr id="21" name="文本框 20"/>
            <p:cNvSpPr txBox="1"/>
            <p:nvPr/>
          </p:nvSpPr>
          <p:spPr>
            <a:xfrm>
              <a:off x="-783" y="3677"/>
              <a:ext cx="4032" cy="101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600" dirty="0">
                  <a:solidFill>
                    <a:schemeClr val="tx1"/>
                  </a:solidFill>
                  <a:latin typeface="华文隶书" pitchFamily="2" charset="-122"/>
                  <a:ea typeface="华文隶书" pitchFamily="2" charset="-122"/>
                  <a:sym typeface="+mn-ea"/>
                </a:rPr>
                <a:t>4. </a:t>
              </a:r>
              <a:r>
                <a:rPr lang="zh-CN" altLang="en-US" sz="3600" dirty="0">
                  <a:solidFill>
                    <a:schemeClr val="tx1"/>
                  </a:solidFill>
                  <a:latin typeface="华文隶书" pitchFamily="2" charset="-122"/>
                  <a:ea typeface="华文隶书" pitchFamily="2" charset="-122"/>
                  <a:sym typeface="+mn-ea"/>
                </a:rPr>
                <a:t>感谢贫穷</a:t>
              </a:r>
              <a:endParaRPr lang="zh-CN" altLang="en-US" sz="3600" dirty="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  <a:sym typeface="+mn-ea"/>
              </a:endParaRPr>
            </a:p>
          </p:txBody>
        </p:sp>
        <p:pic>
          <p:nvPicPr>
            <p:cNvPr id="26" name="图片 25" descr="未标题-1 拷贝.png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17" y="3603"/>
              <a:ext cx="4510" cy="116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1266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67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11268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69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1270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1271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72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1273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pic>
        <p:nvPicPr>
          <p:cNvPr id="11274" name="图片 10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300" y="0"/>
            <a:ext cx="45974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5" name="组合 14"/>
          <p:cNvGrpSpPr/>
          <p:nvPr/>
        </p:nvGrpSpPr>
        <p:grpSpPr>
          <a:xfrm>
            <a:off x="803275" y="214313"/>
            <a:ext cx="1724025" cy="4429125"/>
            <a:chOff x="3714744" y="142852"/>
            <a:chExt cx="1724118" cy="4429156"/>
          </a:xfrm>
        </p:grpSpPr>
        <p:pic>
          <p:nvPicPr>
            <p:cNvPr id="11276" name="图片 15" descr="未标题-1 拷贝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44" y="142852"/>
              <a:ext cx="1724118" cy="44291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7" name="TextBox 16"/>
            <p:cNvSpPr txBox="1"/>
            <p:nvPr/>
          </p:nvSpPr>
          <p:spPr>
            <a:xfrm>
              <a:off x="4700128" y="1643050"/>
              <a:ext cx="494046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学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生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佳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作</a:t>
              </a:r>
              <a:endPara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89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2290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291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12292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3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2294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2295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296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2297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pic>
        <p:nvPicPr>
          <p:cNvPr id="12298" name="图片 10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0"/>
            <a:ext cx="473233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图片 11" descr="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138" y="0"/>
            <a:ext cx="465137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300" name="组合 12"/>
          <p:cNvGrpSpPr/>
          <p:nvPr/>
        </p:nvGrpSpPr>
        <p:grpSpPr>
          <a:xfrm>
            <a:off x="3571875" y="214313"/>
            <a:ext cx="1724025" cy="4429125"/>
            <a:chOff x="3714744" y="142852"/>
            <a:chExt cx="1724118" cy="4429156"/>
          </a:xfrm>
        </p:grpSpPr>
        <p:pic>
          <p:nvPicPr>
            <p:cNvPr id="12301" name="图片 13" descr="未标题-1 拷贝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14744" y="142852"/>
              <a:ext cx="1724118" cy="44291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2" name="TextBox 14"/>
            <p:cNvSpPr txBox="1"/>
            <p:nvPr/>
          </p:nvSpPr>
          <p:spPr>
            <a:xfrm>
              <a:off x="4700128" y="1643050"/>
              <a:ext cx="494046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学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生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佳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作</a:t>
              </a:r>
              <a:endPara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3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3314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15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13316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7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3318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3319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20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3321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pic>
        <p:nvPicPr>
          <p:cNvPr id="13322" name="图片 10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013" y="0"/>
            <a:ext cx="462597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23" name="组合 11"/>
          <p:cNvGrpSpPr/>
          <p:nvPr/>
        </p:nvGrpSpPr>
        <p:grpSpPr>
          <a:xfrm>
            <a:off x="833438" y="0"/>
            <a:ext cx="1724025" cy="4429125"/>
            <a:chOff x="3714744" y="142852"/>
            <a:chExt cx="1724118" cy="4429156"/>
          </a:xfrm>
        </p:grpSpPr>
        <p:pic>
          <p:nvPicPr>
            <p:cNvPr id="13324" name="图片 12" descr="未标题-1 拷贝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44" y="142852"/>
              <a:ext cx="1724118" cy="44291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5" name="TextBox 13"/>
            <p:cNvSpPr txBox="1"/>
            <p:nvPr/>
          </p:nvSpPr>
          <p:spPr>
            <a:xfrm>
              <a:off x="4700128" y="1643050"/>
              <a:ext cx="494046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学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生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佳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作</a:t>
              </a:r>
              <a:endPara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7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4338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4339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14340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1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4342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4343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44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4345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pic>
        <p:nvPicPr>
          <p:cNvPr id="14346" name="图片 10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8" y="0"/>
            <a:ext cx="467677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7" name="图片 12" descr="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4538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8" name="组合 12"/>
          <p:cNvGrpSpPr/>
          <p:nvPr/>
        </p:nvGrpSpPr>
        <p:grpSpPr>
          <a:xfrm>
            <a:off x="3633788" y="142875"/>
            <a:ext cx="1724025" cy="4429125"/>
            <a:chOff x="3714744" y="142852"/>
            <a:chExt cx="1724118" cy="4429156"/>
          </a:xfrm>
        </p:grpSpPr>
        <p:pic>
          <p:nvPicPr>
            <p:cNvPr id="14349" name="图片 13" descr="未标题-1 拷贝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14744" y="142852"/>
              <a:ext cx="1724118" cy="44291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0" name="TextBox 14"/>
            <p:cNvSpPr txBox="1"/>
            <p:nvPr/>
          </p:nvSpPr>
          <p:spPr>
            <a:xfrm>
              <a:off x="4700128" y="1643050"/>
              <a:ext cx="494046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学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生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佳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作</a:t>
              </a:r>
              <a:endPara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1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5362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5363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15364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5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5366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5367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368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5369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pic>
        <p:nvPicPr>
          <p:cNvPr id="15370" name="图片 10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775" y="0"/>
            <a:ext cx="461645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71" name="组合 11"/>
          <p:cNvGrpSpPr/>
          <p:nvPr/>
        </p:nvGrpSpPr>
        <p:grpSpPr>
          <a:xfrm>
            <a:off x="785813" y="0"/>
            <a:ext cx="1724025" cy="4429125"/>
            <a:chOff x="3714744" y="142852"/>
            <a:chExt cx="1724118" cy="4429156"/>
          </a:xfrm>
        </p:grpSpPr>
        <p:pic>
          <p:nvPicPr>
            <p:cNvPr id="15372" name="图片 12" descr="未标题-1 拷贝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44" y="142852"/>
              <a:ext cx="1724118" cy="44291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3" name="TextBox 13"/>
            <p:cNvSpPr txBox="1"/>
            <p:nvPr/>
          </p:nvSpPr>
          <p:spPr>
            <a:xfrm>
              <a:off x="4700128" y="1643050"/>
              <a:ext cx="494046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学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生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佳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作</a:t>
              </a:r>
              <a:endPara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1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5362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5363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15364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5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5366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5367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368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5369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grpSp>
        <p:nvGrpSpPr>
          <p:cNvPr id="3082" name="组合 19"/>
          <p:cNvGrpSpPr/>
          <p:nvPr/>
        </p:nvGrpSpPr>
        <p:grpSpPr>
          <a:xfrm>
            <a:off x="468313" y="2060575"/>
            <a:ext cx="8207375" cy="2124075"/>
            <a:chOff x="467544" y="1953365"/>
            <a:chExt cx="8208912" cy="2123707"/>
          </a:xfrm>
        </p:grpSpPr>
        <p:pic>
          <p:nvPicPr>
            <p:cNvPr id="3083" name="图片 16" descr="未标题-1 拷贝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7544" y="1953365"/>
              <a:ext cx="8208912" cy="21237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4" name="TextBox 17"/>
            <p:cNvSpPr txBox="1"/>
            <p:nvPr/>
          </p:nvSpPr>
          <p:spPr>
            <a:xfrm>
              <a:off x="835459" y="2507414"/>
              <a:ext cx="7655723" cy="9370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500" dirty="0">
                  <a:latin typeface="华文隶书" pitchFamily="2" charset="-122"/>
                  <a:ea typeface="华文隶书" pitchFamily="2" charset="-122"/>
                </a:rPr>
                <a:t>精练</a:t>
              </a:r>
              <a:r>
                <a:rPr lang="en-US" altLang="zh-CN" sz="5500" dirty="0">
                  <a:latin typeface="华文隶书" pitchFamily="2" charset="-122"/>
                  <a:ea typeface="华文隶书" pitchFamily="2" charset="-122"/>
                </a:rPr>
                <a:t>2—</a:t>
              </a:r>
              <a:r>
                <a:rPr lang="zh-CN" altLang="en-US" sz="5500" dirty="0">
                  <a:latin typeface="华文隶书" pitchFamily="2" charset="-122"/>
                  <a:ea typeface="华文隶书" pitchFamily="2" charset="-122"/>
                </a:rPr>
                <a:t>书店的变与不变</a:t>
              </a:r>
              <a:endParaRPr lang="zh-CN" altLang="en-US" sz="55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3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3074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5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3076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7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078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3079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80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3081" name="TextBox 12"/>
          <p:cNvSpPr txBox="1"/>
          <p:nvPr/>
        </p:nvSpPr>
        <p:spPr>
          <a:xfrm>
            <a:off x="1082675" y="500063"/>
            <a:ext cx="68199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buSzTx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高中作文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书店的变与不变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Rectangle 12"/>
          <p:cNvSpPr/>
          <p:nvPr/>
        </p:nvSpPr>
        <p:spPr>
          <a:xfrm>
            <a:off x="100013" y="1285875"/>
            <a:ext cx="8929687" cy="51704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57175" eaLnBrk="0" hangingPunct="0"/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四、写作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(60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分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)</a:t>
            </a:r>
            <a:endParaRPr lang="en-US" altLang="zh-CN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57175" eaLnBrk="0" hangingPunct="0"/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22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．阅读下面的材料，根据要求写作。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(60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分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)</a:t>
            </a:r>
            <a:endParaRPr lang="en-US" altLang="zh-CN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57175" eaLnBrk="0" hangingPunct="0">
              <a:buFontTx/>
            </a:pP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     2018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上海书展，一本包含上海市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16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个区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133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家特色书店的地图集，令许多网友雀跃不已，纷纷表示要跟着地图去“网红书店”逛逛。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57175" eaLnBrk="0" hangingPunct="0">
              <a:buFontTx/>
            </a:pP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   “书店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文化活动”“书店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咖啡”等“书店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+”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新业态模式，不再局限于卖书，而是致力于打造复合型书店。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2016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年，上海钟书阁泰晤士店采用“书店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文化活动”的模式，共举办了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458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场文化活动，吸引了大量市民，成为城市文化公共空间。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57175" eaLnBrk="0" hangingPunct="0">
              <a:buFontTx/>
            </a:pP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     但巴黎的莎士比亚书店、台北的诚品书店、南京的先锋书店，在电商冲击、电子书流行的大环境下，依然凭借原貌留住读者，无愧于当地的文化坐标称号。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57175" eaLnBrk="0" hangingPunct="0">
              <a:buFontTx/>
            </a:pP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     对书店的变与不变，你有怎样的思考和感触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?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请以读者的身份给书店经营者写一封信。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57175" eaLnBrk="0" hangingPunct="0">
              <a:buFontTx/>
            </a:pP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要求：选好角度，确定立意；不要套作，不得抄袭，不得泄露个人信息；不少于</a:t>
            </a:r>
            <a:r>
              <a:rPr lang="en-US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800</a:t>
            </a:r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字。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7" name="Group 15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4098" name="Picture 4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4099" name="Group 13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4100" name="Rectangle 6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01" name="Rectangle 7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102" name="Group 10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4103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104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4105" name="矩形 10"/>
          <p:cNvSpPr/>
          <p:nvPr/>
        </p:nvSpPr>
        <p:spPr>
          <a:xfrm>
            <a:off x="714375" y="-71437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网红书店</a:t>
            </a:r>
            <a:endParaRPr lang="zh-CN" altLang="en-US" sz="3200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4106" name="图片 11" descr="wKgBEFtzhySAR3_WAAJ_8osk3Gs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8" y="571500"/>
            <a:ext cx="4595812" cy="289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7" name="图片 12" descr="wKgBEFtzhy-ARiGsAAGVGAsAOBI8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8" y="3500438"/>
            <a:ext cx="4597400" cy="287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8" name="矩形 13"/>
          <p:cNvSpPr/>
          <p:nvPr/>
        </p:nvSpPr>
        <p:spPr>
          <a:xfrm>
            <a:off x="4786313" y="2320925"/>
            <a:ext cx="4286250" cy="3108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富有新意和特色的装潢，别出心裁的图书陈列，书店里不仅有书，还提供有咖啡喝茶饮和各类坚果果脯拼盘和沙拉小食，有足够的选择可以填饱肚子继续看书呦！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9" name="矩形 16"/>
          <p:cNvSpPr/>
          <p:nvPr/>
        </p:nvSpPr>
        <p:spPr>
          <a:xfrm>
            <a:off x="4643438" y="1014413"/>
            <a:ext cx="45720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这些网红书店，已经不是小清新那么简单。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Group 15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5122" name="Picture 4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23" name="Group 13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5124" name="Rectangle 6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5" name="Rectangle 7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126" name="Group 10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5127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128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pic>
        <p:nvPicPr>
          <p:cNvPr id="5129" name="图片 10" descr="u=3760836968,3826159360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063"/>
            <a:ext cx="5873750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图片 12" descr="u=2873401718,2478543294&amp;fm=26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213" y="3787775"/>
            <a:ext cx="5792787" cy="307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1" name="矩形 13"/>
          <p:cNvSpPr/>
          <p:nvPr/>
        </p:nvSpPr>
        <p:spPr>
          <a:xfrm>
            <a:off x="714375" y="-71437"/>
            <a:ext cx="223678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老字号书店</a:t>
            </a:r>
            <a:endParaRPr lang="zh-CN" altLang="en-US" sz="3200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132" name="TextBox 14"/>
          <p:cNvSpPr txBox="1"/>
          <p:nvPr/>
        </p:nvSpPr>
        <p:spPr>
          <a:xfrm>
            <a:off x="6500813" y="1214438"/>
            <a:ext cx="2239962" cy="13239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书香</a:t>
            </a:r>
            <a:endParaRPr lang="zh-CN" altLang="en-US" sz="8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133" name="TextBox 15"/>
          <p:cNvSpPr txBox="1"/>
          <p:nvPr/>
        </p:nvSpPr>
        <p:spPr>
          <a:xfrm>
            <a:off x="484188" y="4527550"/>
            <a:ext cx="2239962" cy="13239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书韵</a:t>
            </a:r>
            <a:endParaRPr lang="zh-CN" altLang="en-US" sz="8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Group 15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6146" name="Picture 4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47" name="Group 13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6148" name="Rectangle 6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49" name="Rectangle 7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6150" name="Group 10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6151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52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6153" name="矩形 10"/>
          <p:cNvSpPr/>
          <p:nvPr/>
        </p:nvSpPr>
        <p:spPr>
          <a:xfrm>
            <a:off x="714375" y="-71437"/>
            <a:ext cx="18256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媒体声音</a:t>
            </a:r>
            <a:endParaRPr lang="zh-CN" altLang="en-US" sz="3200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154" name="矩形 11"/>
          <p:cNvSpPr/>
          <p:nvPr/>
        </p:nvSpPr>
        <p:spPr>
          <a:xfrm>
            <a:off x="2071688" y="428625"/>
            <a:ext cx="559435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“网红书店”，内涵要配得上颜值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5" name="矩形 12"/>
          <p:cNvSpPr/>
          <p:nvPr/>
        </p:nvSpPr>
        <p:spPr>
          <a:xfrm>
            <a:off x="0" y="1225550"/>
            <a:ext cx="9144000" cy="563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   近年来，很多“网红书店”以高颜值吸引了一大批粉丝。但在大批走进“网红书店”的人眼中，书不是重点，拍照才是：找角度，摆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POSE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，摁快门，大功告成。让人不禁质疑：去书店到底是去看书还是拍照？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　　一些游客单单将“网红书店”视作朋友圈的素材来源，确实脱不了买椟还珠的嫌疑。但较之门庭冷落的传统书店，“网红书店”以颜值作为突破口，至少让更多人产生了“走进来”的冲动，不能不说是一种突破。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　　但“网红书店”可别在流量面前迷失方向。“以色事他人，能得几时好？”漂亮的设计，亮丽的装潢，固然能够吸引流量，让更多人“走进来”，但并不意味着所有人都能够“留下来”。怎样让更多人从游客变成读者，转化成实实在在的阅读流量，才是“网红书店”应该花心思考虑的问题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　　与线上书店相比，实体书店最大的优势，就在于让读者不仅能够购买到想要的目标书籍，还能够给他们提供一个发现探索的机会。于书海中偶遇一本心仪的书，在书香中感受阅读的氛围，对读者而言都是美事一桩。因此，“网红书店”不妨在提升体验感上多下点功夫，多组织一些读书会和阅读讲座，让来到书店的每一个人分享阅读之乐、感受书籍之美；探索一个更加合理的分区模式，根据不同的需求来设计，比如说为读者提供一个更舒适的开放空间，提供一些体验活动，培养他们的阅读习惯，如此，读者也不会感到被打扰，双方都能够在书店中收获更好的阅读体验。 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138" y="571500"/>
            <a:ext cx="1416050" cy="4619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广州日报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3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3074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75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3076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7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078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3079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80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081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grpSp>
        <p:nvGrpSpPr>
          <p:cNvPr id="3082" name="组合 19"/>
          <p:cNvGrpSpPr/>
          <p:nvPr/>
        </p:nvGrpSpPr>
        <p:grpSpPr>
          <a:xfrm>
            <a:off x="468313" y="2060575"/>
            <a:ext cx="8207375" cy="2124075"/>
            <a:chOff x="467544" y="1953365"/>
            <a:chExt cx="8208912" cy="2123707"/>
          </a:xfrm>
        </p:grpSpPr>
        <p:pic>
          <p:nvPicPr>
            <p:cNvPr id="3083" name="图片 16" descr="未标题-1 拷贝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7544" y="1953365"/>
              <a:ext cx="8208912" cy="21237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4" name="TextBox 17"/>
            <p:cNvSpPr txBox="1"/>
            <p:nvPr/>
          </p:nvSpPr>
          <p:spPr>
            <a:xfrm>
              <a:off x="835459" y="2435671"/>
              <a:ext cx="7474079" cy="11066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6600" dirty="0">
                  <a:latin typeface="华文隶书" pitchFamily="2" charset="-122"/>
                  <a:ea typeface="华文隶书" pitchFamily="2" charset="-122"/>
                </a:rPr>
                <a:t>精练</a:t>
              </a:r>
              <a:r>
                <a:rPr lang="en-US" altLang="zh-CN" sz="6600" dirty="0">
                  <a:latin typeface="华文隶书" pitchFamily="2" charset="-122"/>
                  <a:ea typeface="华文隶书" pitchFamily="2" charset="-122"/>
                </a:rPr>
                <a:t>1—</a:t>
              </a:r>
              <a:r>
                <a:rPr lang="zh-CN" altLang="en-US" sz="6600" dirty="0">
                  <a:latin typeface="华文隶书" pitchFamily="2" charset="-122"/>
                  <a:ea typeface="华文隶书" pitchFamily="2" charset="-122"/>
                </a:rPr>
                <a:t>学真与求真</a:t>
              </a:r>
              <a:endParaRPr lang="zh-CN" altLang="en-US" sz="6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9" name="Group 15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7170" name="Picture 4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1" name="Group 13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7172" name="Rectangle 6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73" name="Rectangle 7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7174" name="Group 10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7175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176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7177" name="矩形 10"/>
          <p:cNvSpPr/>
          <p:nvPr/>
        </p:nvSpPr>
        <p:spPr>
          <a:xfrm>
            <a:off x="0" y="714375"/>
            <a:ext cx="9144000" cy="6370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富有新意和特色的装潢，别出心裁的图书陈列，相伴而生的咖啡水吧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如今，这种类似文化消费空间的“网红书店”，以其高颜值吸引了一大批粉丝。只不过，早先人们去书店目的一般很明确：买书或者看书；但现在，在大批走进“网红书店”的人眼中，书不是重点，拍照才是：找角度，摆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POSE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，摁快门，大功告成（中国新闻网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23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日）。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     “网红书店”的中心词仍是“书店”，“网红”只是修饰语。人们走进书店，目的是看书、买书，而不是拍照。而今，大批人走进“网红书店”拍照，未免显得主次不分。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       书店作为传播精神文化的重要阵地，有着美的内涵，也理当具有时尚大方的外在形象，书店装修美观精致一些无可厚非。同时，书店在满足读书功能之外，增设其他附加功能（如销售饮料），以满足顾客或读者多元化需求，亦无可非议。也就是说，书店不是不可以“高颜值”，不是不可以卖咖啡，但书店终究是销售书籍的商店，而不是咖啡店，更不是风景区。从逻辑上讲，在书店里，无论是经营者还是读者，都要把它当成书店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  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矩形 11"/>
          <p:cNvSpPr/>
          <p:nvPr/>
        </p:nvSpPr>
        <p:spPr>
          <a:xfrm>
            <a:off x="3357563" y="214313"/>
            <a:ext cx="4513262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请把“网红书店”当成书店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0125" y="0"/>
            <a:ext cx="1422400" cy="4619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信息时报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Group 15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8194" name="Picture 4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195" name="Group 13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8196" name="Rectangle 6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197" name="Rectangle 7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8198" name="Group 10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8199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00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8201" name="矩形 9"/>
          <p:cNvSpPr/>
          <p:nvPr/>
        </p:nvSpPr>
        <p:spPr>
          <a:xfrm>
            <a:off x="0" y="820738"/>
            <a:ext cx="9144000" cy="4894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《2018-2019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中国实体书店产业报告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把“网红书店”里的“自拍美、咖啡香”现象，称为“只走进了消费者的行程，却未走进读者的精神生活”。这话发人深省。但我们更该反思的是，相比书店的“未走进”，读者自身的“未走进”应担负更大责任。市场需要不断适应甚至迎合消费者口味，而不是让消费者适应与迎合市场。如果读者走进书店只想买书，读书，而不是沉浸于聊天喝咖啡与拍照片的享受中，那么书店也不会显得不像书店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        我相信，即便是在“自拍美、咖啡香”的书店里，也仍然不缺精心选书与潜心阅读的人。真正的读者，不管外部环境怎样喧嚣，总能够走进自己的精神世界。书店最美的风景是阅读，而不是喝咖啡或者其它，读者和书店都应回归阅读初心。一方面，书店要淡化商业气息，营造书香气息。另一方面，读者要清醒自己进入书店目的，一旦深入其中，眼里除了阅读的风景再无其它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7" name="Group 15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9218" name="Picture 4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19" name="Group 13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9220" name="Rectangle 6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1" name="Rectangle 7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9222" name="Group 10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9223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24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2" name="TextBox 11"/>
          <p:cNvSpPr txBox="1"/>
          <p:nvPr/>
        </p:nvSpPr>
        <p:spPr>
          <a:xfrm>
            <a:off x="857250" y="0"/>
            <a:ext cx="1422400" cy="4619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人明日报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26" name="矩形 12"/>
          <p:cNvSpPr/>
          <p:nvPr/>
        </p:nvSpPr>
        <p:spPr>
          <a:xfrm>
            <a:off x="0" y="571500"/>
            <a:ext cx="9144000" cy="60626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老书店里的温暖记忆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en-US" altLang="zh-CN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书店承载着许多人最温暖的阅读记忆，几十年前便是如此。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    作家、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道北京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作者刘一达从小特别喜欢逛书店。以前，他对书店的印象主要源自新华书店，此外，还有专卖古籍和旧书的中国书店，以及外文书店、少儿书店等。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    那时的书店多是老式木头门，高台阶，柜台后码放着不同品类的书籍。营业员穿着统一的工作服，戴着套袖，偶尔拿着鸡毛掸子清理灰尘。读者看中哪本书就招呼一声，先翻一翻，合适就开票、交钱。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    因为没钱，刘一达会跟同学一起去蹭书看。营业员也不说破，依旧和和气气把书递过去，看着一群孩子蹲在柜台下争分夺秒把书看完，最多在要下班时提醒一声。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    改革开放后，一大批国外名著被引进，书店更成了人们扎堆的地方。刘一达曾骑着自行车满城“巡店”，也曾凌晨三四点就起来排队，为的可能只是买一本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复活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   买不到喜欢的书，有些读者会守在书店附近，拿着自己的藏书去跟别人交换，刘一达便曾用两本俄罗斯作家的书，换了一本左拉的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娜娜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  “现在的年轻人，可能很难理解那时人们对书店、书籍的狂热吧。”刘一达感叹道。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1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0242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243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0244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5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0246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0247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48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0249" name="Rectangle 11"/>
          <p:cNvSpPr/>
          <p:nvPr/>
        </p:nvSpPr>
        <p:spPr>
          <a:xfrm>
            <a:off x="0" y="71438"/>
            <a:ext cx="9144000" cy="64944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57175" eaLnBrk="0" hangingPunct="0"/>
            <a:r>
              <a:rPr lang="en-US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              </a:t>
            </a:r>
            <a:r>
              <a:rPr lang="zh-CN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写作提示</a:t>
            </a:r>
            <a:r>
              <a:rPr lang="zh-CN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endParaRPr lang="en-US" altLang="zh-CN" sz="26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257175" eaLnBrk="0" hangingPunct="0"/>
            <a:r>
              <a:rPr lang="en-US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600" b="1" dirty="0">
                <a:latin typeface="Calibri" panose="020F0502020204030204" pitchFamily="34" charset="0"/>
                <a:ea typeface="宋体" panose="02010600030101010101" pitchFamily="2" charset="-122"/>
              </a:rPr>
              <a:t>材料分为三段，第一段叙述上海网友热衷逛“网红书店”的现象；第二段剖析现今“书店</a:t>
            </a:r>
            <a:r>
              <a:rPr lang="en-US" altLang="zh-CN" sz="2600" b="1" dirty="0">
                <a:latin typeface="Calibri" panose="020F0502020204030204" pitchFamily="34" charset="0"/>
                <a:ea typeface="宋体" panose="02010600030101010101" pitchFamily="2" charset="-122"/>
              </a:rPr>
              <a:t>+”</a:t>
            </a:r>
            <a:r>
              <a:rPr lang="zh-CN" altLang="en-US" sz="2600" b="1" dirty="0">
                <a:latin typeface="Calibri" panose="020F0502020204030204" pitchFamily="34" charset="0"/>
                <a:ea typeface="宋体" panose="02010600030101010101" pitchFamily="2" charset="-122"/>
              </a:rPr>
              <a:t>的主流业态，书店不再是单纯的书店，而是复合型盈利场所；第三段与前两段形成对比，几个保持原生态的书店依然吸引读者，似乎没有受到时代经济潮流的冲击。引发的思考和感触主要是两方面：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57175" eaLnBrk="0" hangingPunct="0">
              <a:buFontTx/>
            </a:pPr>
            <a:r>
              <a:rPr lang="en-US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(1)</a:t>
            </a:r>
            <a:r>
              <a:rPr lang="zh-CN" altLang="en-US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为什么那么多人热衷逛“网红书店”</a:t>
            </a:r>
            <a:r>
              <a:rPr lang="en-US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?</a:t>
            </a:r>
            <a:r>
              <a:rPr lang="zh-CN" altLang="en-US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为什么会诞生“书店</a:t>
            </a:r>
            <a:r>
              <a:rPr lang="en-US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+”</a:t>
            </a:r>
            <a:r>
              <a:rPr lang="en-US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·</a:t>
            </a:r>
            <a:endParaRPr lang="en-US" altLang="zh-CN" sz="2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57175" eaLnBrk="0" hangingPunct="0">
              <a:buFontTx/>
            </a:pPr>
            <a:r>
              <a:rPr lang="en-US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(2)</a:t>
            </a:r>
            <a:r>
              <a:rPr lang="zh-CN" altLang="en-US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为什么没有改变的巴黎的莎士比亚书店、台北的减品书店、南京的先锋书店依然能够生存</a:t>
            </a:r>
            <a:r>
              <a:rPr lang="en-US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?</a:t>
            </a:r>
            <a:endParaRPr lang="en-US" altLang="zh-CN" sz="2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57175" eaLnBrk="0" hangingPunct="0">
              <a:buFontTx/>
            </a:pPr>
            <a:r>
              <a:rPr lang="en-US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我们可以从正反面立意：</a:t>
            </a:r>
            <a:r>
              <a:rPr lang="en-US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(1)</a:t>
            </a:r>
            <a:r>
              <a:rPr lang="zh-CN" altLang="en-US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认同“书店</a:t>
            </a:r>
            <a:r>
              <a:rPr lang="en-US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”与时俱进，追随时代潮流，不要抱残守缺；</a:t>
            </a:r>
            <a:r>
              <a:rPr lang="en-US" altLang="zh-CN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(2)</a:t>
            </a:r>
            <a:r>
              <a:rPr lang="zh-CN" altLang="en-US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认同实体书店不忘初心，不随波逐流，维护读书的本质。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57175" eaLnBrk="0" hangingPunct="0">
              <a:buFontTx/>
            </a:pPr>
            <a:r>
              <a:rPr lang="zh-CN" altLang="en-US" sz="2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同时注意作文的任务指令，以读者的身份写一封信给书店经营者，或认同书店之变，或认同书店保持初心。总之是一封信的格式，要用亲切的语言进行思想交流。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1266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67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1268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69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1270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1271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72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1273" name="文本框 2"/>
          <p:cNvSpPr txBox="1"/>
          <p:nvPr/>
        </p:nvSpPr>
        <p:spPr>
          <a:xfrm>
            <a:off x="3143250" y="71438"/>
            <a:ext cx="20383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佳作赏析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74" name="图片 11" descr="41BF79D4-40E9-11E9-A2F9-7085C2433D3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1663"/>
            <a:ext cx="9144000" cy="6256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0" descr="41BF79E8-40E9-11E9-A2F9-7085C2433D3A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7188"/>
            <a:ext cx="9144000" cy="65008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0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2291" name="Picture 3" descr="未标题-1 拷贝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292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2293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4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2295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2296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297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0" descr="54A40DDC-40E9-11E9-A2F9-7085C2433D3A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00038"/>
            <a:ext cx="9144000" cy="65579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4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3315" name="Picture 3" descr="未标题-1 拷贝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16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3317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8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3319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3320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21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Group 15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5122" name="Picture 4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23" name="Group 13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5124" name="Rectangle 6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5" name="Rectangle 7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126" name="Group 10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5127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128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pic>
        <p:nvPicPr>
          <p:cNvPr id="5129" name="图片 16" descr="未标题-1 拷贝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060575"/>
            <a:ext cx="8207375" cy="183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图片 21" descr="兰花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35488"/>
            <a:ext cx="1835150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1" name="文本框 1"/>
          <p:cNvSpPr txBox="1"/>
          <p:nvPr/>
        </p:nvSpPr>
        <p:spPr>
          <a:xfrm>
            <a:off x="683578" y="2575243"/>
            <a:ext cx="783653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4400" dirty="0">
                <a:latin typeface="华文隶书" pitchFamily="2" charset="-122"/>
                <a:ea typeface="华文隶书" pitchFamily="2" charset="-122"/>
                <a:sym typeface="+mn-ea"/>
              </a:rPr>
              <a:t>精练</a:t>
            </a:r>
            <a:r>
              <a:rPr lang="en-US" altLang="zh-CN" sz="4400" dirty="0">
                <a:latin typeface="华文隶书" pitchFamily="2" charset="-122"/>
                <a:ea typeface="华文隶书" pitchFamily="2" charset="-122"/>
                <a:sym typeface="+mn-ea"/>
              </a:rPr>
              <a:t>3</a:t>
            </a:r>
            <a:r>
              <a:rPr lang="en-US" altLang="zh-CN" sz="4400" dirty="0">
                <a:latin typeface="华文隶书" pitchFamily="2" charset="-122"/>
                <a:ea typeface="华文隶书" pitchFamily="2" charset="-122"/>
                <a:sym typeface="+mn-ea"/>
              </a:rPr>
              <a:t>—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  <a:sym typeface="Arial" panose="020B0604020202020204" pitchFamily="34" charset="0"/>
              </a:rPr>
              <a:t>遵从内心还是违心选择</a:t>
            </a:r>
            <a:endParaRPr lang="zh-CN" altLang="en-US" sz="4400" dirty="0">
              <a:latin typeface="华文隶书" pitchFamily="2" charset="-122"/>
              <a:ea typeface="华文隶书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6146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47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6148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49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6150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6151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52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6153" name="文本框 99"/>
          <p:cNvSpPr txBox="1"/>
          <p:nvPr/>
        </p:nvSpPr>
        <p:spPr>
          <a:xfrm>
            <a:off x="107950" y="1125538"/>
            <a:ext cx="8880475" cy="5211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22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．阅读下面的材料，根据要求写作。（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分）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    喜欢捡拾废品的上海男人沈巍，对着别人的镜头谈古说今、引经据典，思路清晰且表达明确，视频被传上了网络，然后他就成了“网红”，成了“大师”。某新闻透露了沈巍个人的身世，有两点引人注意：一是沈巍小时候在和父亲交流的时候，违心地选择了审计专业；二是在工作之后，坚持收集废品。这一次是遵从了自己的内心，为此也付出了巨大的代价，比如不能上班，比如离开家庭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要求：围绕材料内容及含意，选好角度，确定立意，明确文体，自拟标题；不要套作，不得抄袭；不少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800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字。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9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7170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1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7172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73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7174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7175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176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7177" name="文本框 99"/>
          <p:cNvSpPr txBox="1"/>
          <p:nvPr/>
        </p:nvSpPr>
        <p:spPr>
          <a:xfrm>
            <a:off x="142875" y="838200"/>
            <a:ext cx="8842375" cy="4968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【立意指津】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    考生审题时，要抓住材料中特别强调的两点：一是沈巍小时候迫于父亲的压力，违心地选择了自己不喜欢的审计专业；二是工作之后，坚持做自己喜欢的事情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收废品，并因此付出了沉重的代价。这两点涉及一个问题，那就是我们应该如何对待自己的兴趣、爱好、理想，是迁就父母、现实、生活还是坚持爱好、理想，或者还有更好的两全其美的办法，这些都值得人们深思。考生行文时，可采用“引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议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联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结”的结构模式。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7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4098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4099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4100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01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102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4103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104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105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sp>
        <p:nvSpPr>
          <p:cNvPr id="4106" name="Rectangle 3"/>
          <p:cNvSpPr txBox="1"/>
          <p:nvPr/>
        </p:nvSpPr>
        <p:spPr>
          <a:xfrm>
            <a:off x="0" y="857250"/>
            <a:ext cx="9144000" cy="62865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阅读下面材料，根据要求写一篇不少于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800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字的文章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★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凭借着一句“知网是什么东西啊？”，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有网友公开演员翟天临在</a:t>
            </a: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北京电影学院博士研究生在读期间，发表的一篇学术性质文章查重</a:t>
            </a: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率达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40%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，存在抄袭的嫌疑，引发社会关注。最终北电做出决定，</a:t>
            </a: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“撤销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2018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届博士生研究生翟天临博士学位”，他的导师陈浥也一</a:t>
            </a: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并受到处理，被取消了博士研究生导师资格。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★为了演好一个角色，他把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论语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背下来，结果剧里只用了一个</a:t>
            </a: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子曾经曰过。他是上戏表演硕士，导演博士，中戏表演、导演艺术</a:t>
            </a: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研究博士。拿全额奖学金在牛津大学读硕士，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同样是演员 “吕秀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才”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喻恩泰告诉你真正的学霸从不卖人设。</a:t>
            </a: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★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千教万教教人求真，千学万学学做真人。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陶行知 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读了上述材料，你有怎样的思考？请综合材料内容及含意作文，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表明你的态度，阐述你的看法。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要求选好角度，确定立意，明确文体，自拟题目，不要脱离材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ts val="2400"/>
              </a:lnSpc>
              <a:spcBef>
                <a:spcPct val="20000"/>
              </a:spcBef>
              <a:buSzTx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料内容和含意作文，不得套作，不得抄袭。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Tx/>
              <a:buSzTx/>
              <a:buChar char="•"/>
            </a:pP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8194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195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8196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197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8198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8199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00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8201" name="文本框 1"/>
          <p:cNvSpPr txBox="1"/>
          <p:nvPr/>
        </p:nvSpPr>
        <p:spPr>
          <a:xfrm>
            <a:off x="107950" y="476250"/>
            <a:ext cx="23161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【网友观点】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8202" name="图片 2" descr="1499922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425" y="982663"/>
            <a:ext cx="4184650" cy="4579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3" name="文本框 3"/>
          <p:cNvSpPr txBox="1"/>
          <p:nvPr/>
        </p:nvSpPr>
        <p:spPr>
          <a:xfrm>
            <a:off x="152400" y="1022350"/>
            <a:ext cx="4603750" cy="5578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我还挺佩服沈巍本人的，他说自己爱读书是真的，但学问还是不行。这是他迷人的地方。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红星新闻透露了沈巍个人的身世，这里不再复述，只想强调两个点。一是沈巍小时候在和父亲交流的时候，违心地选择了审计专业。这样的事情估计每个人都遇到过，在父辈强权的压制下，做出了不情愿的选择。二是在工作之后，坚持收集废品。这一次是遵从了自己的内心，为此也付出了巨大的代价，比如不能上班，比如离开家庭。其实他内心中并非没有抱负，他说自己想去成都，喜欢诸葛亮出将入相。只是随着时光的推移，他更加专注于现在的生活方式，内心深处的梦想已经被主动掩埋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从违心地服从，到尊重自己的想法，沈巍的勇气比大多数人都多。他就是喜欢拾荒，从小养成的习惯与爱好。现在他在自己的爱好里生活，沉浸在自己的世界里，这难道不是一种快乐吗？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7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9218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19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9220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1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9222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9223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24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pic>
        <p:nvPicPr>
          <p:cNvPr id="9225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300" y="1165225"/>
            <a:ext cx="3436938" cy="496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6" name="文本框 2"/>
          <p:cNvSpPr txBox="1"/>
          <p:nvPr/>
        </p:nvSpPr>
        <p:spPr>
          <a:xfrm>
            <a:off x="250825" y="1123950"/>
            <a:ext cx="5287963" cy="5211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灵魂无处安放，所以选择流浪。智者在流浪，小丑在天堂。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      家人的不理解，以及对他人的困扰，他选择流浪。每天除了在各处搜寻垃圾，分拣垃圾种类外，其他的时间会去地铁里或路灯下看书，包括《论语》、《左传》、《尚书》等等。虽然生活发生了巨大的变化，但他不忘初心，坚持自己的习惯和原则。沈巍，只是一个满腹经纶爱读书的普通人，而这段时间他出门却是明星般的人气，被众人簇拥，围得水泄不通，以至于最后门也不敢出，门口堵满了人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文本框 3"/>
          <p:cNvSpPr txBox="1"/>
          <p:nvPr/>
        </p:nvSpPr>
        <p:spPr>
          <a:xfrm>
            <a:off x="107950" y="476250"/>
            <a:ext cx="23161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【网友观点】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1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0242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243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0244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5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0246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0247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48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0249" name="文本框 1"/>
          <p:cNvSpPr txBox="1"/>
          <p:nvPr/>
        </p:nvSpPr>
        <p:spPr>
          <a:xfrm>
            <a:off x="71438" y="1268413"/>
            <a:ext cx="8994775" cy="4784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2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200">
                <a:latin typeface="Arial" panose="020B0604020202020204" pitchFamily="34" charset="0"/>
                <a:ea typeface="宋体" panose="02010600030101010101" pitchFamily="2" charset="-122"/>
              </a:rPr>
              <a:t>前段时间沈巍火了。这个喜欢捡拾废品的上海男人，对着别人的镜头谈古说今、引经据典，思路清晰且表达明确，视频被传上了网络，然后他就成了网红，成了大师，成了很多人膜拜的对象。对着媒体的记者，对着无数的镜头，他反复说不想红，不要捐助，劝围观的人散去，嗓子都哑了。他衣衫褴褛的形象和思考社会的责任感、捡拾废品境遇和饱读诗书的自信，流离失所的经历与谈吐的从容，都给人强烈的反差，甚至他的声音也是清亮悦耳但不锐利，富有魅力。很多人都费解，为什么大家会如此疯狂。实际上，疯狂除了沈巍身上的反差感，更重要的是，他们在他的身上看到了一种不管颜面，不顾别人态度的自由生活的方式。我们大多数人活着都是为了更体面以及得到别人的认同，脸皮薄、爱面子，从不敢逾越生活的藩篱一步，大家都幻想着在日复一日的奔波劳碌中，能有朝一日自由自在地生活，但又似乎离那个目标很远。但沈巍不一样，他可以不在乎别人的眼光地活。这种脸皮厚，不是不知耻，而是放下面子，不再在乎别人的眼光，敢于追求自己真正想要的生活。</a:t>
            </a:r>
            <a:endParaRPr lang="zh-CN" altLang="en-US" sz="2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文本框 3"/>
          <p:cNvSpPr txBox="1"/>
          <p:nvPr/>
        </p:nvSpPr>
        <p:spPr>
          <a:xfrm>
            <a:off x="107950" y="549275"/>
            <a:ext cx="23161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【网友观点】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1" name="文本框 2"/>
          <p:cNvSpPr txBox="1"/>
          <p:nvPr/>
        </p:nvSpPr>
        <p:spPr>
          <a:xfrm>
            <a:off x="2268538" y="596900"/>
            <a:ext cx="62642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在别人的眼睛里，永远活不出自己的乐趣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1266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67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1268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69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1270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1271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72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1273" name="文本框 1"/>
          <p:cNvSpPr txBox="1"/>
          <p:nvPr/>
        </p:nvSpPr>
        <p:spPr>
          <a:xfrm>
            <a:off x="4686300" y="765175"/>
            <a:ext cx="4097338" cy="5943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影片的尾声如此独白：“  看到和听到的，经常会令你们沮丧，世俗是这样强大，强大到生不出改变它们的念头来。可是如果有机会提前了解了你们的人生，知道青春也不过只有这些日子，不知你们是否还会在意那些世俗希望你们在意的事情。愿你在被打击时，记起你的珍贵，抵抗恶意；愿你在迷茫时，坚信你的珍贵，爱你所爱，行你所行，听从你心，无问西东。 ”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74" name="图片 1" descr="gVRU-fyrkuxs11048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692150"/>
            <a:ext cx="4040187" cy="5751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5" name="文本框 3"/>
          <p:cNvSpPr txBox="1"/>
          <p:nvPr/>
        </p:nvSpPr>
        <p:spPr>
          <a:xfrm>
            <a:off x="1619250" y="620713"/>
            <a:ext cx="16065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【电影】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89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2290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291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2292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3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2294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2295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296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2297" name="组合 22"/>
          <p:cNvGrpSpPr/>
          <p:nvPr/>
        </p:nvGrpSpPr>
        <p:grpSpPr>
          <a:xfrm>
            <a:off x="2695575" y="409575"/>
            <a:ext cx="3648075" cy="914400"/>
            <a:chOff x="2323" y="758"/>
            <a:chExt cx="5747" cy="1440"/>
          </a:xfrm>
        </p:grpSpPr>
        <p:grpSp>
          <p:nvGrpSpPr>
            <p:cNvPr id="12298" name="组合 3"/>
            <p:cNvGrpSpPr/>
            <p:nvPr/>
          </p:nvGrpSpPr>
          <p:grpSpPr>
            <a:xfrm>
              <a:off x="2323" y="758"/>
              <a:ext cx="1125" cy="1440"/>
              <a:chOff x="180" y="682"/>
              <a:chExt cx="1125" cy="1440"/>
            </a:xfrm>
          </p:grpSpPr>
          <p:sp>
            <p:nvSpPr>
              <p:cNvPr id="12299" name="文本框 18"/>
              <p:cNvSpPr txBox="1"/>
              <p:nvPr/>
            </p:nvSpPr>
            <p:spPr>
              <a:xfrm>
                <a:off x="293" y="682"/>
                <a:ext cx="901" cy="14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algn="ctr" defTabSz="913130"/>
                <a:r>
                  <a:rPr lang="zh-CN" altLang="en-US" sz="5400" dirty="0">
                    <a:solidFill>
                      <a:srgbClr val="FF010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名</a:t>
                </a:r>
                <a:endParaRPr lang="zh-CN" altLang="en-US" sz="5400" dirty="0">
                  <a:solidFill>
                    <a:srgbClr val="FF010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 bwMode="auto">
              <a:xfrm>
                <a:off x="180" y="788"/>
                <a:ext cx="1125" cy="11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 bwMode="auto">
              <a:xfrm>
                <a:off x="207" y="1338"/>
                <a:ext cx="1070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 bwMode="auto">
              <a:xfrm rot="5400000">
                <a:off x="218" y="1335"/>
                <a:ext cx="1045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03" name="组合 4"/>
            <p:cNvGrpSpPr/>
            <p:nvPr/>
          </p:nvGrpSpPr>
          <p:grpSpPr>
            <a:xfrm>
              <a:off x="3877" y="758"/>
              <a:ext cx="1125" cy="1440"/>
              <a:chOff x="180" y="682"/>
              <a:chExt cx="1125" cy="1440"/>
            </a:xfrm>
          </p:grpSpPr>
          <p:sp>
            <p:nvSpPr>
              <p:cNvPr id="12304" name="文本框 18"/>
              <p:cNvSpPr txBox="1"/>
              <p:nvPr/>
            </p:nvSpPr>
            <p:spPr>
              <a:xfrm>
                <a:off x="293" y="682"/>
                <a:ext cx="901" cy="14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algn="ctr" defTabSz="913130"/>
                <a:r>
                  <a:rPr lang="zh-CN" altLang="en-US" sz="5400" dirty="0">
                    <a:solidFill>
                      <a:srgbClr val="FF010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人</a:t>
                </a:r>
                <a:endParaRPr lang="zh-CN" altLang="en-US" sz="5400" dirty="0">
                  <a:solidFill>
                    <a:srgbClr val="FF010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 bwMode="auto">
              <a:xfrm>
                <a:off x="180" y="788"/>
                <a:ext cx="1125" cy="11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 bwMode="auto">
              <a:xfrm>
                <a:off x="207" y="1338"/>
                <a:ext cx="1070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 bwMode="auto">
              <a:xfrm rot="5400000">
                <a:off x="218" y="1335"/>
                <a:ext cx="1045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08" name="组合 9"/>
            <p:cNvGrpSpPr/>
            <p:nvPr/>
          </p:nvGrpSpPr>
          <p:grpSpPr>
            <a:xfrm>
              <a:off x="5411" y="758"/>
              <a:ext cx="1125" cy="1440"/>
              <a:chOff x="180" y="682"/>
              <a:chExt cx="1125" cy="1440"/>
            </a:xfrm>
          </p:grpSpPr>
          <p:sp>
            <p:nvSpPr>
              <p:cNvPr id="12309" name="文本框 18"/>
              <p:cNvSpPr txBox="1"/>
              <p:nvPr/>
            </p:nvSpPr>
            <p:spPr>
              <a:xfrm>
                <a:off x="293" y="682"/>
                <a:ext cx="901" cy="14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algn="ctr" defTabSz="913130"/>
                <a:r>
                  <a:rPr lang="zh-CN" altLang="en-US" sz="5400" dirty="0">
                    <a:solidFill>
                      <a:srgbClr val="FF010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故</a:t>
                </a:r>
                <a:endParaRPr lang="zh-CN" altLang="en-US" sz="5400" dirty="0">
                  <a:solidFill>
                    <a:srgbClr val="FF010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 bwMode="auto">
              <a:xfrm>
                <a:off x="180" y="788"/>
                <a:ext cx="1125" cy="11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 bwMode="auto">
              <a:xfrm>
                <a:off x="207" y="1338"/>
                <a:ext cx="1070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 bwMode="auto">
              <a:xfrm rot="5400000">
                <a:off x="218" y="1335"/>
                <a:ext cx="1045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13" name="组合 14"/>
            <p:cNvGrpSpPr/>
            <p:nvPr/>
          </p:nvGrpSpPr>
          <p:grpSpPr>
            <a:xfrm>
              <a:off x="6946" y="758"/>
              <a:ext cx="1125" cy="1440"/>
              <a:chOff x="180" y="682"/>
              <a:chExt cx="1125" cy="1440"/>
            </a:xfrm>
          </p:grpSpPr>
          <p:sp>
            <p:nvSpPr>
              <p:cNvPr id="12314" name="文本框 18"/>
              <p:cNvSpPr txBox="1"/>
              <p:nvPr/>
            </p:nvSpPr>
            <p:spPr>
              <a:xfrm>
                <a:off x="293" y="682"/>
                <a:ext cx="901" cy="14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algn="ctr" defTabSz="913130"/>
                <a:r>
                  <a:rPr lang="zh-CN" altLang="en-US" sz="5400" dirty="0">
                    <a:solidFill>
                      <a:srgbClr val="FF010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事</a:t>
                </a:r>
                <a:endParaRPr lang="zh-CN" altLang="en-US" sz="5400" dirty="0">
                  <a:solidFill>
                    <a:srgbClr val="FF010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 bwMode="auto">
              <a:xfrm>
                <a:off x="180" y="788"/>
                <a:ext cx="1125" cy="11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 bwMode="auto">
              <a:xfrm>
                <a:off x="207" y="1338"/>
                <a:ext cx="1070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 bwMode="auto">
              <a:xfrm rot="5400000">
                <a:off x="218" y="1335"/>
                <a:ext cx="1045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318" name="文本框 23"/>
          <p:cNvSpPr txBox="1"/>
          <p:nvPr/>
        </p:nvSpPr>
        <p:spPr>
          <a:xfrm>
            <a:off x="323850" y="1557338"/>
            <a:ext cx="4416425" cy="51196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200">
                <a:latin typeface="Arial" panose="020B0604020202020204" pitchFamily="34" charset="0"/>
                <a:ea typeface="宋体" panose="02010600030101010101" pitchFamily="2" charset="-122"/>
              </a:rPr>
              <a:t>陶渊明：遵从本心，不慕名利，在自然中寻求自由。陶渊明的一首《饮酒（其五）》，将他开阔坦荡的胸怀无不详尽地一一描绘了出来，“采菊东篱下，悠然见南山”，这该是怎样一种逍遥自得的意境啊，他辞官回乡，此后便隐居在山林间，静看庭前花开花落，闲看天上云卷云舒，这又该是多么安闲快活的神仙日子啊。仕途之路纷繁复杂，牵扯着太多身不由己，可偏偏他只想做他自己，他希望自己永远都是那个怀着赤子之心的诗人，</a:t>
            </a:r>
            <a:r>
              <a:rPr lang="zh-CN" altLang="en-US" sz="2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他最终选择了辞官回乡，过着他想要的归园田居的生活。</a:t>
            </a:r>
            <a:endParaRPr lang="zh-CN" altLang="en-US" sz="2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9" name="文本框 26"/>
          <p:cNvSpPr txBox="1"/>
          <p:nvPr/>
        </p:nvSpPr>
        <p:spPr>
          <a:xfrm>
            <a:off x="5580063" y="1557338"/>
            <a:ext cx="2967037" cy="444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200">
                <a:latin typeface="Arial" panose="020B0604020202020204" pitchFamily="34" charset="0"/>
                <a:ea typeface="宋体" panose="02010600030101010101" pitchFamily="2" charset="-122"/>
              </a:rPr>
              <a:t>庄周因悟透“道”理、融身自然，才能化蝶南飞、游天地之无穷；陶渊明因顺从内心、远离官场，才写出了“采菊东篱下，悠然见南山”的绝句；李白因坚守一身傲骨，方可绣口一吐便是半个盛唐。他们听从心声，张扬自我，打破世俗的羁绊，终至大成，千古流芳。</a:t>
            </a:r>
            <a:endParaRPr lang="zh-CN" altLang="en-US" sz="2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2320" name="直接连接符 27"/>
          <p:cNvCxnSpPr/>
          <p:nvPr/>
        </p:nvCxnSpPr>
        <p:spPr>
          <a:xfrm>
            <a:off x="5132388" y="1509713"/>
            <a:ext cx="15875" cy="5232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3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3314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15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3316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7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3318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3319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20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3321" name="组合 1"/>
          <p:cNvGrpSpPr/>
          <p:nvPr/>
        </p:nvGrpSpPr>
        <p:grpSpPr>
          <a:xfrm>
            <a:off x="3562350" y="190500"/>
            <a:ext cx="1701800" cy="914400"/>
            <a:chOff x="4244" y="645"/>
            <a:chExt cx="2678" cy="1440"/>
          </a:xfrm>
        </p:grpSpPr>
        <p:grpSp>
          <p:nvGrpSpPr>
            <p:cNvPr id="13322" name="组合 3"/>
            <p:cNvGrpSpPr/>
            <p:nvPr/>
          </p:nvGrpSpPr>
          <p:grpSpPr>
            <a:xfrm>
              <a:off x="4244" y="645"/>
              <a:ext cx="1125" cy="1440"/>
              <a:chOff x="180" y="682"/>
              <a:chExt cx="1125" cy="1440"/>
            </a:xfrm>
          </p:grpSpPr>
          <p:sp>
            <p:nvSpPr>
              <p:cNvPr id="13323" name="文本框 18"/>
              <p:cNvSpPr txBox="1"/>
              <p:nvPr/>
            </p:nvSpPr>
            <p:spPr>
              <a:xfrm>
                <a:off x="293" y="682"/>
                <a:ext cx="901" cy="14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algn="ctr" defTabSz="913130"/>
                <a:r>
                  <a:rPr lang="zh-CN" altLang="en-US" sz="5400" dirty="0">
                    <a:solidFill>
                      <a:srgbClr val="FF010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名</a:t>
                </a:r>
                <a:endParaRPr lang="zh-CN" altLang="en-US" sz="5400" dirty="0">
                  <a:solidFill>
                    <a:srgbClr val="FF010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 bwMode="auto">
              <a:xfrm>
                <a:off x="180" y="788"/>
                <a:ext cx="1125" cy="11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 bwMode="auto">
              <a:xfrm>
                <a:off x="207" y="1338"/>
                <a:ext cx="1070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 bwMode="auto">
              <a:xfrm rot="5400000">
                <a:off x="218" y="1335"/>
                <a:ext cx="1045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327" name="组合 4"/>
            <p:cNvGrpSpPr/>
            <p:nvPr/>
          </p:nvGrpSpPr>
          <p:grpSpPr>
            <a:xfrm>
              <a:off x="5798" y="645"/>
              <a:ext cx="1125" cy="1440"/>
              <a:chOff x="180" y="682"/>
              <a:chExt cx="1125" cy="1440"/>
            </a:xfrm>
          </p:grpSpPr>
          <p:sp>
            <p:nvSpPr>
              <p:cNvPr id="13328" name="文本框 18"/>
              <p:cNvSpPr txBox="1"/>
              <p:nvPr/>
            </p:nvSpPr>
            <p:spPr>
              <a:xfrm>
                <a:off x="293" y="682"/>
                <a:ext cx="901" cy="14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p>
                <a:pPr algn="ctr" defTabSz="913130"/>
                <a:r>
                  <a:rPr lang="zh-CN" altLang="en-US" sz="5400" dirty="0">
                    <a:solidFill>
                      <a:srgbClr val="FF010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言</a:t>
                </a:r>
                <a:endParaRPr lang="zh-CN" altLang="en-US" sz="5400" dirty="0">
                  <a:solidFill>
                    <a:srgbClr val="FF010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 bwMode="auto">
              <a:xfrm>
                <a:off x="180" y="788"/>
                <a:ext cx="1125" cy="11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 bwMode="auto">
              <a:xfrm>
                <a:off x="207" y="1338"/>
                <a:ext cx="1070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 bwMode="auto">
              <a:xfrm rot="5400000">
                <a:off x="218" y="1335"/>
                <a:ext cx="1045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32" name="文本框 15"/>
          <p:cNvSpPr txBox="1"/>
          <p:nvPr/>
        </p:nvSpPr>
        <p:spPr>
          <a:xfrm>
            <a:off x="611188" y="1268413"/>
            <a:ext cx="8558212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少无适俗韵，性本爱丘山。误落尘网中，一去三十年。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    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陶渊明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3" name="文本框 25"/>
          <p:cNvSpPr txBox="1"/>
          <p:nvPr/>
        </p:nvSpPr>
        <p:spPr>
          <a:xfrm>
            <a:off x="611188" y="2132013"/>
            <a:ext cx="8201025" cy="1189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暧暧远人村，依依墟里烟。狗吠深巷中，鸡鸣桑树巅。户庭无尘杂，虚室有余闲。久在樊笼里，复得返自然。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                                                                   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——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陶渊明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4" name="文本框 27"/>
          <p:cNvSpPr txBox="1"/>
          <p:nvPr/>
        </p:nvSpPr>
        <p:spPr>
          <a:xfrm>
            <a:off x="623888" y="3429000"/>
            <a:ext cx="8164512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既自以心为形役，奚惆怅而独悲？悟已往之不谏，知来者之可追。实迷途其未远，觉今是而昨非。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     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——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陶渊明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5" name="文本框 1"/>
          <p:cNvSpPr txBox="1"/>
          <p:nvPr/>
        </p:nvSpPr>
        <p:spPr>
          <a:xfrm>
            <a:off x="612775" y="4508500"/>
            <a:ext cx="8153400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宠辱不惊，看庭前花开花落；去留无意，望天上云卷云舒。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   ——陈继儒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6" name="文本框 3"/>
          <p:cNvSpPr txBox="1"/>
          <p:nvPr/>
        </p:nvSpPr>
        <p:spPr>
          <a:xfrm>
            <a:off x="709613" y="5518150"/>
            <a:ext cx="8196262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不乱于心,不困于情,不畏将来,不念过往。如此,安好。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  ——丰子恺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1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5362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5363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5364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5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5366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5367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368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5369" name="Text Box 10"/>
          <p:cNvSpPr txBox="1"/>
          <p:nvPr/>
        </p:nvSpPr>
        <p:spPr>
          <a:xfrm>
            <a:off x="476250" y="841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dirty="0">
                <a:latin typeface="Arial" panose="020B0604020202020204" pitchFamily="34" charset="0"/>
                <a:ea typeface="汉鼎简行书" pitchFamily="49" charset="-122"/>
              </a:rPr>
              <a:t>佳作欣赏</a:t>
            </a:r>
            <a:endParaRPr lang="zh-CN" altLang="en-US" sz="2000" dirty="0">
              <a:latin typeface="Arial" panose="020B0604020202020204" pitchFamily="34" charset="0"/>
              <a:ea typeface="汉鼎简行书" pitchFamily="49" charset="-122"/>
            </a:endParaRPr>
          </a:p>
        </p:txBody>
      </p:sp>
      <p:sp>
        <p:nvSpPr>
          <p:cNvPr id="15370" name="文本框 2"/>
          <p:cNvSpPr txBox="1"/>
          <p:nvPr/>
        </p:nvSpPr>
        <p:spPr>
          <a:xfrm>
            <a:off x="227013" y="1052513"/>
            <a:ext cx="8907462" cy="5578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累了，让心吹吹风；伤了，让梦醒一醒；痛了，让脚步停一停。一辈子是一场修行，短暂的是旅途，悠长的是人生。旅行，能让你遇到那个更好的自己。日出时，努力使每一天开心而有意义，追随本心，不为别人，为自己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　　诚如李开复所言：“人生在世时间非常短暂，如果你总是不敢做想做的事情，那么一生过去了，你留下的只有悔恨，只有懊恼。”短暂的旅途中，我们要想留下脚印，必然需要一丝丝的努力和追随本心的勇气。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　　陶渊明讨厌黑暗腐朽的现实，为了留住本心的那一份高尚纯洁，毅然选择辞官归隐，创作出《归去来兮辞》《桃花源记》……千古名篇。“归去来兮，请息交以绝游，世与我而相违，复驾言兮焉求？”追随本心，即使与这个世界相违背，那又如何？生命属于自己，短暂的旅途容不得我们左右顾虑，追随本心，用自己的梦想和追去来抵制黑暗对你的吞噬，迎接属于自己的光明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1" name="文本框 3"/>
          <p:cNvSpPr txBox="1"/>
          <p:nvPr/>
        </p:nvSpPr>
        <p:spPr>
          <a:xfrm>
            <a:off x="3636963" y="476250"/>
            <a:ext cx="19018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追 随 本 心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5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6386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6387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6388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89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6390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6391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392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6393" name="Text Box 10"/>
          <p:cNvSpPr txBox="1"/>
          <p:nvPr/>
        </p:nvSpPr>
        <p:spPr>
          <a:xfrm>
            <a:off x="476250" y="841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dirty="0">
                <a:latin typeface="Arial" panose="020B0604020202020204" pitchFamily="34" charset="0"/>
                <a:ea typeface="汉鼎简行书" pitchFamily="49" charset="-122"/>
              </a:rPr>
              <a:t>佳作欣赏</a:t>
            </a:r>
            <a:endParaRPr lang="zh-CN" altLang="en-US" sz="2000" dirty="0">
              <a:latin typeface="Arial" panose="020B0604020202020204" pitchFamily="34" charset="0"/>
              <a:ea typeface="汉鼎简行书" pitchFamily="49" charset="-122"/>
            </a:endParaRPr>
          </a:p>
        </p:txBody>
      </p:sp>
      <p:sp>
        <p:nvSpPr>
          <p:cNvPr id="16394" name="文本框 1"/>
          <p:cNvSpPr txBox="1"/>
          <p:nvPr/>
        </p:nvSpPr>
        <p:spPr>
          <a:xfrm>
            <a:off x="107950" y="766763"/>
            <a:ext cx="8850313" cy="5576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李开复追随本心，大学期间跳出自己不感兴趣的政治科学，转到计算机系；读博期间从语音学转到统计学，引发整个领域的震撼；接受苹果公司的召唤，从纸上谈兵转到实战演练；为了得到心灵上的满足，跳槽到gis公司，最后去微软和google任高管。如今，为了不让自己的生命旅途留下遗憾，浩荡的神州大地有他进行“创新工场”实验的背影。不断追随本心，使他的生活变得有意义，变得深刻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　　生命的短途，不需要多大的创举，不需要多么有名气，我们能做的就是守住自己内心的一份纯真。身处这个物欲横流的社会，我们不需要多么显赫的地位来装扮自己，不需要用腰缠万贯来粉饰自己，一味的追求地位和金钱，只会让自己变成行尸走肉，身如躯壳。追随本心，随心生活，那样的生活才不会迷茫。当有一天，你蓦然回首时就会发现，短暂的旅途中，到处都留下了你深深地足迹，每一个脚印中都充满了丰富的韵味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　　追随本心，不为别人，为自己。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09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7410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7411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7412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3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7414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7415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7416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7417" name="Text Box 10"/>
          <p:cNvSpPr txBox="1"/>
          <p:nvPr/>
        </p:nvSpPr>
        <p:spPr>
          <a:xfrm>
            <a:off x="476250" y="841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dirty="0">
                <a:latin typeface="Arial" panose="020B0604020202020204" pitchFamily="34" charset="0"/>
                <a:ea typeface="汉鼎简行书" pitchFamily="49" charset="-122"/>
              </a:rPr>
              <a:t>佳作欣赏</a:t>
            </a:r>
            <a:endParaRPr lang="zh-CN" altLang="en-US" sz="2000" dirty="0">
              <a:latin typeface="Arial" panose="020B0604020202020204" pitchFamily="34" charset="0"/>
              <a:ea typeface="汉鼎简行书" pitchFamily="49" charset="-122"/>
            </a:endParaRPr>
          </a:p>
        </p:txBody>
      </p:sp>
      <p:pic>
        <p:nvPicPr>
          <p:cNvPr id="17418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0062" y="-120650"/>
            <a:ext cx="10023475" cy="7121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9" name="组合 11"/>
          <p:cNvGrpSpPr/>
          <p:nvPr/>
        </p:nvGrpSpPr>
        <p:grpSpPr>
          <a:xfrm>
            <a:off x="-1189037" y="-63500"/>
            <a:ext cx="1724025" cy="4429125"/>
            <a:chOff x="3714744" y="142852"/>
            <a:chExt cx="1724118" cy="4429156"/>
          </a:xfrm>
        </p:grpSpPr>
        <p:pic>
          <p:nvPicPr>
            <p:cNvPr id="17420" name="图片 12" descr="未标题-1 拷贝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44" y="142852"/>
              <a:ext cx="1724118" cy="44291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1" name="TextBox 13"/>
            <p:cNvSpPr txBox="1"/>
            <p:nvPr/>
          </p:nvSpPr>
          <p:spPr>
            <a:xfrm>
              <a:off x="4700128" y="1643050"/>
              <a:ext cx="494046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学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生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佳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作</a:t>
              </a:r>
              <a:endPara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3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8434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8435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8436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37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8438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8439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8440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8441" name="Text Box 10"/>
          <p:cNvSpPr txBox="1"/>
          <p:nvPr/>
        </p:nvSpPr>
        <p:spPr>
          <a:xfrm>
            <a:off x="476250" y="841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dirty="0">
                <a:latin typeface="Arial" panose="020B0604020202020204" pitchFamily="34" charset="0"/>
                <a:ea typeface="汉鼎简行书" pitchFamily="49" charset="-122"/>
              </a:rPr>
              <a:t>佳作欣赏</a:t>
            </a:r>
            <a:endParaRPr lang="zh-CN" altLang="en-US" sz="2000" dirty="0">
              <a:latin typeface="Arial" panose="020B0604020202020204" pitchFamily="34" charset="0"/>
              <a:ea typeface="汉鼎简行书" pitchFamily="49" charset="-122"/>
            </a:endParaRPr>
          </a:p>
        </p:txBody>
      </p:sp>
      <p:pic>
        <p:nvPicPr>
          <p:cNvPr id="1844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200" y="-138112"/>
            <a:ext cx="10058400" cy="71358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43" name="组合 11"/>
          <p:cNvGrpSpPr/>
          <p:nvPr/>
        </p:nvGrpSpPr>
        <p:grpSpPr>
          <a:xfrm>
            <a:off x="-1189037" y="-63500"/>
            <a:ext cx="1724025" cy="4429125"/>
            <a:chOff x="3714744" y="142852"/>
            <a:chExt cx="1724118" cy="4429156"/>
          </a:xfrm>
        </p:grpSpPr>
        <p:pic>
          <p:nvPicPr>
            <p:cNvPr id="18444" name="图片 12" descr="未标题-1 拷贝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44" y="142852"/>
              <a:ext cx="1724118" cy="44291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5" name="TextBox 13"/>
            <p:cNvSpPr txBox="1"/>
            <p:nvPr/>
          </p:nvSpPr>
          <p:spPr>
            <a:xfrm>
              <a:off x="4700128" y="1643050"/>
              <a:ext cx="494046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学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生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佳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作</a:t>
              </a:r>
              <a:endPara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5122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23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5124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5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126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5127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128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129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sp>
        <p:nvSpPr>
          <p:cNvPr id="25604" name="矩形 11"/>
          <p:cNvSpPr>
            <a:spLocks noChangeArrowheads="1"/>
          </p:cNvSpPr>
          <p:nvPr/>
        </p:nvSpPr>
        <p:spPr bwMode="auto">
          <a:xfrm>
            <a:off x="0" y="928688"/>
            <a:ext cx="9144000" cy="6370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2444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本次作文，前两则材料所举的例子分别从正反两个方面“真”进行阐述，旨在告诉我们要“求真”。只有真才实学才经得起考验，弄虚作假最终会人设崩塌。第三则材料则是引用著名教育家陶行知的名言，意在告诉人们在不但要“求真”，更要“做真人”。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“真”，词典上释义为“真实（与‘假、伪’相对）”。“求真”，即追求、探求、寻求事物发展的真理所在和客观规律。围绕“求真”构思作文时，不妨先想一想以下问题：求真的意义与价值何在？求真之难，难在哪里？当“真”与“情”、与“欲”等发生冲突时该怎么办？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2444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、做学问要真实，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“求真”必须有勇气，做到不唯书、不唯私，只唯真、只唯实。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2444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、做事要真实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不能涂抹粉饰，不能歪曲掩盖，不能夸大缩小，更不能臆断硬造。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2444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、做人更要真实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不唯上、不唯私，只唯公。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2444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、弄虚作假只会人设崩塌   脚踏实地才能成功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2444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2444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5131" name="组合 16"/>
          <p:cNvGrpSpPr/>
          <p:nvPr/>
        </p:nvGrpSpPr>
        <p:grpSpPr>
          <a:xfrm>
            <a:off x="4000500" y="101600"/>
            <a:ext cx="2601913" cy="684213"/>
            <a:chOff x="4500562" y="243786"/>
            <a:chExt cx="2602475" cy="684884"/>
          </a:xfrm>
        </p:grpSpPr>
        <p:pic>
          <p:nvPicPr>
            <p:cNvPr id="5132" name="图片 12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4500562" y="285728"/>
              <a:ext cx="2500330" cy="6429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3" name="矩形 13"/>
            <p:cNvSpPr/>
            <p:nvPr/>
          </p:nvSpPr>
          <p:spPr>
            <a:xfrm>
              <a:off x="4714875" y="243786"/>
              <a:ext cx="238816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600" dirty="0">
                  <a:latin typeface="华文楷体" pitchFamily="2" charset="-122"/>
                  <a:ea typeface="华文楷体" pitchFamily="2" charset="-122"/>
                </a:rPr>
                <a:t>立意参考</a:t>
              </a:r>
              <a:endParaRPr lang="zh-CN" altLang="en-US" sz="36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7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9458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9459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9460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61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9462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9463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464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9465" name="Text Box 10"/>
          <p:cNvSpPr txBox="1"/>
          <p:nvPr/>
        </p:nvSpPr>
        <p:spPr>
          <a:xfrm>
            <a:off x="476250" y="841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dirty="0">
                <a:latin typeface="Arial" panose="020B0604020202020204" pitchFamily="34" charset="0"/>
                <a:ea typeface="汉鼎简行书" pitchFamily="49" charset="-122"/>
              </a:rPr>
              <a:t>佳作欣赏</a:t>
            </a:r>
            <a:endParaRPr lang="zh-CN" altLang="en-US" sz="2000" dirty="0">
              <a:latin typeface="Arial" panose="020B0604020202020204" pitchFamily="34" charset="0"/>
              <a:ea typeface="汉鼎简行书" pitchFamily="49" charset="-122"/>
            </a:endParaRPr>
          </a:p>
        </p:txBody>
      </p:sp>
      <p:pic>
        <p:nvPicPr>
          <p:cNvPr id="19466" name="图片 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200" y="-141287"/>
            <a:ext cx="10058400" cy="7140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67" name="组合 11"/>
          <p:cNvGrpSpPr/>
          <p:nvPr/>
        </p:nvGrpSpPr>
        <p:grpSpPr>
          <a:xfrm>
            <a:off x="-1189037" y="-63500"/>
            <a:ext cx="1724025" cy="4429125"/>
            <a:chOff x="3714744" y="142852"/>
            <a:chExt cx="1724118" cy="4429156"/>
          </a:xfrm>
        </p:grpSpPr>
        <p:pic>
          <p:nvPicPr>
            <p:cNvPr id="19468" name="图片 12" descr="未标题-1 拷贝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44" y="142852"/>
              <a:ext cx="1724118" cy="44291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9" name="TextBox 13"/>
            <p:cNvSpPr txBox="1"/>
            <p:nvPr/>
          </p:nvSpPr>
          <p:spPr>
            <a:xfrm>
              <a:off x="4700128" y="1643050"/>
              <a:ext cx="494046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学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生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佳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作</a:t>
              </a:r>
              <a:endPara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20482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483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20484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85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0486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20487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488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4992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0489" name="Text Box 10"/>
          <p:cNvSpPr txBox="1"/>
          <p:nvPr/>
        </p:nvSpPr>
        <p:spPr>
          <a:xfrm>
            <a:off x="476250" y="841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dirty="0">
                <a:latin typeface="Arial" panose="020B0604020202020204" pitchFamily="34" charset="0"/>
                <a:ea typeface="汉鼎简行书" pitchFamily="49" charset="-122"/>
              </a:rPr>
              <a:t>佳作欣赏</a:t>
            </a:r>
            <a:endParaRPr lang="zh-CN" altLang="en-US" sz="2000" dirty="0">
              <a:latin typeface="Arial" panose="020B0604020202020204" pitchFamily="34" charset="0"/>
              <a:ea typeface="汉鼎简行书" pitchFamily="49" charset="-122"/>
            </a:endParaRPr>
          </a:p>
        </p:txBody>
      </p:sp>
      <p:pic>
        <p:nvPicPr>
          <p:cNvPr id="20490" name="图片 1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200" y="-144462"/>
            <a:ext cx="10058400" cy="7146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91" name="组合 11"/>
          <p:cNvGrpSpPr/>
          <p:nvPr/>
        </p:nvGrpSpPr>
        <p:grpSpPr>
          <a:xfrm>
            <a:off x="-1189037" y="-63500"/>
            <a:ext cx="1724025" cy="4429125"/>
            <a:chOff x="3714744" y="142852"/>
            <a:chExt cx="1724118" cy="4429156"/>
          </a:xfrm>
        </p:grpSpPr>
        <p:pic>
          <p:nvPicPr>
            <p:cNvPr id="20492" name="图片 12" descr="未标题-1 拷贝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44" y="142852"/>
              <a:ext cx="1724118" cy="44291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3" name="TextBox 13"/>
            <p:cNvSpPr txBox="1"/>
            <p:nvPr/>
          </p:nvSpPr>
          <p:spPr>
            <a:xfrm>
              <a:off x="4700128" y="1643050"/>
              <a:ext cx="494046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学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生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佳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作</a:t>
              </a:r>
              <a:endPara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7" name="Group 1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4098" name="Picture 1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4099" name="Group 1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4100" name="Rectangle 1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01" name="Rectangle 1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102" name="Group 1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4103" name="AutoShape 1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104" name="AutoShape 1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4105" name="Text Box 21"/>
          <p:cNvSpPr txBox="1"/>
          <p:nvPr/>
        </p:nvSpPr>
        <p:spPr>
          <a:xfrm>
            <a:off x="8809038" y="6308725"/>
            <a:ext cx="28733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106" name="组合 19"/>
          <p:cNvGrpSpPr/>
          <p:nvPr/>
        </p:nvGrpSpPr>
        <p:grpSpPr>
          <a:xfrm>
            <a:off x="468313" y="2060575"/>
            <a:ext cx="8207375" cy="2124075"/>
            <a:chOff x="467544" y="1953365"/>
            <a:chExt cx="8208912" cy="2123707"/>
          </a:xfrm>
        </p:grpSpPr>
        <p:pic>
          <p:nvPicPr>
            <p:cNvPr id="4107" name="图片 16" descr="未标题-1 拷贝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7544" y="1953365"/>
              <a:ext cx="8208912" cy="21237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8" name="TextBox 17"/>
            <p:cNvSpPr txBox="1"/>
            <p:nvPr/>
          </p:nvSpPr>
          <p:spPr>
            <a:xfrm>
              <a:off x="1243841" y="2461701"/>
              <a:ext cx="6635722" cy="11066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l"/>
              <a:r>
                <a:rPr lang="zh-CN" altLang="en-US" sz="6600" dirty="0">
                  <a:latin typeface="华文隶书" pitchFamily="2" charset="-122"/>
                  <a:ea typeface="华文隶书" pitchFamily="2" charset="-122"/>
                  <a:sym typeface="+mn-ea"/>
                </a:rPr>
                <a:t>精练</a:t>
              </a:r>
              <a:r>
                <a:rPr lang="en-US" altLang="zh-CN" sz="6600" dirty="0">
                  <a:latin typeface="华文隶书" pitchFamily="2" charset="-122"/>
                  <a:ea typeface="华文隶书" pitchFamily="2" charset="-122"/>
                  <a:sym typeface="+mn-ea"/>
                </a:rPr>
                <a:t>4</a:t>
              </a:r>
              <a:r>
                <a:rPr lang="en-US" altLang="zh-CN" sz="6600" b="1" dirty="0">
                  <a:latin typeface="微软雅黑" panose="020B0503020204020204" charset="-122"/>
                  <a:ea typeface="微软雅黑" panose="020B0503020204020204" charset="-122"/>
                </a:rPr>
                <a:t>—</a:t>
              </a:r>
              <a:r>
                <a:rPr lang="zh-CN" altLang="en-US" sz="6600" b="1" dirty="0">
                  <a:latin typeface="微软雅黑" panose="020B0503020204020204" charset="-122"/>
                  <a:ea typeface="微软雅黑" panose="020B0503020204020204" charset="-122"/>
                </a:rPr>
                <a:t>感谢贫穷</a:t>
              </a:r>
              <a:endParaRPr lang="zh-CN" altLang="en-US" sz="6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Group 1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5122" name="Picture 1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23" name="Group 1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5124" name="Rectangle 1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5" name="Rectangle 1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5126" name="Group 1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5127" name="AutoShape 1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128" name="AutoShape 1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5129" name="Text Box 21"/>
          <p:cNvSpPr txBox="1"/>
          <p:nvPr/>
        </p:nvSpPr>
        <p:spPr>
          <a:xfrm>
            <a:off x="8809038" y="6308725"/>
            <a:ext cx="28733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30" name="图片 3" descr="作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8" y="1706563"/>
            <a:ext cx="9104312" cy="46021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31" name="组合 14"/>
          <p:cNvGrpSpPr/>
          <p:nvPr/>
        </p:nvGrpSpPr>
        <p:grpSpPr>
          <a:xfrm>
            <a:off x="3000375" y="500063"/>
            <a:ext cx="3395663" cy="644525"/>
            <a:chOff x="3336925" y="46038"/>
            <a:chExt cx="3395663" cy="646554"/>
          </a:xfrm>
        </p:grpSpPr>
        <p:pic>
          <p:nvPicPr>
            <p:cNvPr id="5132" name="图片 12" descr="2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6925" y="50798"/>
              <a:ext cx="3395663" cy="6014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3" name="TextBox 13"/>
            <p:cNvSpPr txBox="1"/>
            <p:nvPr/>
          </p:nvSpPr>
          <p:spPr>
            <a:xfrm>
              <a:off x="4010343" y="46038"/>
              <a:ext cx="2011680" cy="646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600" dirty="0">
                  <a:latin typeface="华文隶书" pitchFamily="2" charset="-122"/>
                  <a:ea typeface="华文隶书" pitchFamily="2" charset="-122"/>
                </a:rPr>
                <a:t>作文精练</a:t>
              </a:r>
              <a:endParaRPr lang="en-US" altLang="zh-CN" sz="3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6146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47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6148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49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6150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6151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52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pic>
        <p:nvPicPr>
          <p:cNvPr id="6153" name="图片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2646363"/>
            <a:ext cx="3929063" cy="308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4" name="矩形 12"/>
          <p:cNvSpPr/>
          <p:nvPr/>
        </p:nvSpPr>
        <p:spPr>
          <a:xfrm>
            <a:off x="4286250" y="2503488"/>
            <a:ext cx="4714875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2018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月，高中于河北枣强中学毕业，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2018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月，被北京大学中文系录取。高考成绩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707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分，位居河北省理科第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38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名，其中数学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150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分，全省第一名。 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因家境贫困，高考结束后，经高中物理老师介绍，她在保定一家辅导机构做辅导员。当北大的录取通知书寄到家门口之时，她还只身一人在异地打工。  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58888" y="1576388"/>
            <a:ext cx="667067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关于自己、关于贫穷、关于希望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6156" name="组合 14"/>
          <p:cNvGrpSpPr/>
          <p:nvPr/>
        </p:nvGrpSpPr>
        <p:grpSpPr>
          <a:xfrm>
            <a:off x="2819400" y="557213"/>
            <a:ext cx="3395663" cy="768350"/>
            <a:chOff x="3336925" y="-34224"/>
            <a:chExt cx="3395663" cy="770769"/>
          </a:xfrm>
        </p:grpSpPr>
        <p:pic>
          <p:nvPicPr>
            <p:cNvPr id="6157" name="图片 12" descr="2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36925" y="50798"/>
              <a:ext cx="3395663" cy="6014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8" name="TextBox 13"/>
            <p:cNvSpPr txBox="1"/>
            <p:nvPr/>
          </p:nvSpPr>
          <p:spPr>
            <a:xfrm>
              <a:off x="3814128" y="-34224"/>
              <a:ext cx="2418080" cy="7707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400" dirty="0">
                  <a:solidFill>
                    <a:srgbClr val="FF0000"/>
                  </a:solidFill>
                  <a:latin typeface="隶书" panose="02010509060101010101" charset="-122"/>
                  <a:ea typeface="隶书" panose="02010509060101010101" charset="-122"/>
                </a:rPr>
                <a:t>材料延伸</a:t>
              </a:r>
              <a:endParaRPr lang="zh-CN" altLang="en-US" sz="44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9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7170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1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7172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73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7174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7175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176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7177" name="文本框 1"/>
          <p:cNvSpPr txBox="1"/>
          <p:nvPr/>
        </p:nvSpPr>
        <p:spPr>
          <a:xfrm>
            <a:off x="82550" y="1454150"/>
            <a:ext cx="8978900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提笔时，我是有些许犹豫的。因为不知道该怎么讲起这个关于我自己、关于贫穷、以及关于希望的故事。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 我出生在河北枣强县枣强镇新村。枣强县是河北省贫困县，人均收入极低。我有两个弟弟，大弟弟和我一起就读于枣强中学，小弟弟还在上幼儿园。一家人的生活仅靠着两亩贫瘠的土地和父亲打工微薄的收入。小孩子的世界，本没那么多担忧与沉重可言。而第一次直面贫穷与生活的真相，是在八岁那年。那年姥姥被诊断出患有乳腺癌，平静的生活如向湖面投了颗石子一般，突然被击得粉碎。一家人焦急慌乱，却难以从拮据的手头挤出救命钱来。姥姥的生命像注定熄灭的蜡烛，慢慢地变弱、燃尽，直到失去最后的光亮。姥姥辛苦了一生，却未换来一日的闲暇，病床上的她仍然记挂着牲畜与庄稼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 一辈子勤勤恳恳的姥姥的离世，让幼小的我第一次感到被贫穷扼住了咽喉。可能有钱也未能挽救姥姥的生命，但经济的窘境的确将一家人推向了绝望的深渊。我清楚的记得那些灰暗的日子里母亲无声又无助的泪水，我也开始明白：谈钱世俗吗？不，并不是的，它给予了我们最基本的生活保障，也让我们能尽全力去留住那些珍爱的人和物。而这些亦让敏感的我意识到：生活，才刚刚揭开她的面纱。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TextBox 13"/>
          <p:cNvSpPr txBox="1"/>
          <p:nvPr/>
        </p:nvSpPr>
        <p:spPr>
          <a:xfrm>
            <a:off x="3124200" y="439738"/>
            <a:ext cx="3038475" cy="676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800" b="1" dirty="0">
                <a:latin typeface="黑体" panose="02010609060101010101" charset="-122"/>
                <a:ea typeface="黑体" panose="02010609060101010101" charset="-122"/>
              </a:rPr>
              <a:t>《感谢贫穷》</a:t>
            </a:r>
            <a:endParaRPr lang="zh-CN" altLang="en-US" sz="3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9" name="文本框 3"/>
          <p:cNvSpPr txBox="1"/>
          <p:nvPr/>
        </p:nvSpPr>
        <p:spPr>
          <a:xfrm>
            <a:off x="5227638" y="1055688"/>
            <a:ext cx="13255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王心仪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8194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195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8196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197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8198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8199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00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8201" name="文本框 1"/>
          <p:cNvSpPr txBox="1"/>
          <p:nvPr/>
        </p:nvSpPr>
        <p:spPr>
          <a:xfrm>
            <a:off x="107950" y="1149350"/>
            <a:ext cx="8937625" cy="5014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我和小我一岁的弟弟相继踏上了求学路，又给家中添了不少经济负担。母亲由于身体原因，更因为无人料理的农活及生活难以自理的外公，而无法外出工作。只能靠父亲一人打工养家糊口。父亲工作不稳定，工资又少的可怜，一家人的日常花销都要靠母亲精打细算，才勉强让收支相抵。外公与妈妈一年的医药费也是一笔不小的开销，姥姥生病时家里又欠下了不少债，这也就免不了要省掉花在衣服上的钱。亲戚家若有稍大的孩子，便会把一些旧衣服拿到我家。有些还能穿的衣服经母亲洗洗，也就穿在了我和弟弟身上。她常说，穿衣裳不图多么好看，干净、保暖就很好了。这也就不难解释为什么母亲现在仍穿着二十年前的校服了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我和弟弟也十分听话，从不吵着要新衣服、新鞋子。不过，班上免不了有几个同学嘲笑我磨坏的鞋子、老气的衣服、奇怪的搭配。记得初一一个男生很过分地嘲弄我身上那件袖子长出一截的“土得掉渣”的棉袄，我哭着回家给妈妈说，她只说了一句：“不要理他，踏实做事就好。”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是的，何必纠结于俗人的评论，那不过是基于你的外表与穿着，若他无法看到内里的自我，不睬他也罢。人生的路毕竟不是走给别人看的。那件衣服我穿了初中三年，那句话我也记到现在。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7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9218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19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9220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1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9222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9223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24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9225" name="文本框 1"/>
          <p:cNvSpPr txBox="1"/>
          <p:nvPr/>
        </p:nvSpPr>
        <p:spPr>
          <a:xfrm>
            <a:off x="60325" y="1028700"/>
            <a:ext cx="9013825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除了衣着，上学带来的另一个问题就是：交通。低年级可以在村里上，但升到三年级，就只能去乡里的学校。家里只有一辆自行车，我坐在后座。弟弟只能坐前面的梁上，两条腿翘起来。别人眼中近乎是“演杂技”的样子，竟让弟弟坚持了三年。当时到乡里的路破的不成样子，水泥板碎成一片一片，走起来坑坑洼洼，一到雨天还会积很多水。可妈妈每天接送，从不误时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其实本可以让我们寄宿在学校，一周接送一次，但乡里学校的伙食实在很贵，妈妈又心疼正在长身体的我们，却苦了体弱的自己。有时候免不了要让我们下车跑一会儿。于是，每天上学跑上一公里就成为了我和弟弟的锻炼方式。记得一次下大雪，雪积了有一尺厚，车子出不了门，妈妈裹着棉袄，顶着风，走到学校来接我们，一路上也不知道有多少雪融化在母亲的脸上。但我和弟弟兴奋的不得了，一边玩雪，一边和妈妈说着今天学到的新知识。我们三个人就这样一直走到天黑才到家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那时我便懂得了，幸福不是因为生活是完美的，而在于你能忽略那些不完美，并尽力地拥抱自己所看到的美好与阳光。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贫穷带来的远不止痛苦、挣扎与迷茫。尽管它狭窄了我的视野，刺伤了我的自尊，甚至间接带走了至亲的生命，但我仍想说，谢谢你，贫穷。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1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0242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243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0244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5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0246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0247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48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0249" name="文本框 1"/>
          <p:cNvSpPr txBox="1"/>
          <p:nvPr/>
        </p:nvSpPr>
        <p:spPr>
          <a:xfrm>
            <a:off x="130175" y="857250"/>
            <a:ext cx="9013825" cy="5322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感谢贫穷，让我领悟到真正的快乐与满足。你让我和玩具、零食和游戏彻底绝缘，却同时让我拥抱了更美好的世界。我的童年可能少了动画片，但我可以和妈妈一起去捉虫子回来喂鸡，等着第二天美味的鸡蛋；我的世界可能没有芭比娃娃，但我可以去香郁的麦田，在大人浇地时偷偷玩水；我的闲暇时光少了零食的陪伴，但我可以和弟弟作伴，爬上屋后高高的桑葚树，摘下紫红色的果子，倚在树枝上满足地品尝。谢谢你，贫穷，你让我能够零距离地接触自然的美丽与奇妙，享受这上天的恩惠与祝福。我是土地的儿女，也深深地爱恋着脚下坚实而质朴的黄土地；我从卑微处走来，亦从卑微之处汲取生命的养分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感谢贫穷，你让我坚信教育与知识的力量。物质的匮乏带来的不外是两种结果：一个是精神的极度贫瘠，另一个是精神的极度充盈。而我，选择后者。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我来自一个普通但对教育与知识充满执念的家庭。母亲说过，这是一条通向更广阔世界的路。从那时起，知识改变命运的信念便深深地扎根在我的心中。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母亲早早地教我开始背诗算数，以至于我一岁时就能够背下很多唐诗。她让我比别人早上一年学，并不是因为自己的攀比心理，而是她盼望着我更早地摆脱蒙昧与无知。来自真理与智慧的光明，终于透过心灵中深深的雾霾，照亮了我幼稚而懵懂的心。贫穷可能动摇许多信念，却让我更加执着的相信知识的力量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1266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67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1268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69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1270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1271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72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1273" name="文本框 1"/>
          <p:cNvSpPr txBox="1"/>
          <p:nvPr/>
        </p:nvSpPr>
        <p:spPr>
          <a:xfrm>
            <a:off x="111125" y="541338"/>
            <a:ext cx="8963025" cy="3046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感谢贫穷，你赋予我生生不息的希望与永不低头的气量。农人们都知道，播种的时候将种子埋在土里后要重重地踩上一脚。第一次去撒种，我也很奇怪，踩得这么实，苗怎么还能破土而出？可母亲告诉我，土松，苗反而长不出来，破土之前遇到坚实的土壤，才能让苗更茁壮地成长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     长大后，当我再次回忆起这些话，才知道自己也正是如此了。当我们从一开始便遇到阻碍与坎坷，当命运看似在刁难自己，不要怀疑，她只是想让你茁壮成长。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6146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47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6148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49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6150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6151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52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6153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grpSp>
        <p:nvGrpSpPr>
          <p:cNvPr id="6154" name="组合 50"/>
          <p:cNvGrpSpPr/>
          <p:nvPr/>
        </p:nvGrpSpPr>
        <p:grpSpPr>
          <a:xfrm>
            <a:off x="114300" y="428625"/>
            <a:ext cx="3457575" cy="3727450"/>
            <a:chOff x="1285852" y="1285860"/>
            <a:chExt cx="3457580" cy="3727222"/>
          </a:xfrm>
        </p:grpSpPr>
        <p:sp>
          <p:nvSpPr>
            <p:cNvPr id="6155" name="文本框 18"/>
            <p:cNvSpPr txBox="1"/>
            <p:nvPr/>
          </p:nvSpPr>
          <p:spPr>
            <a:xfrm>
              <a:off x="1357290" y="1285860"/>
              <a:ext cx="572062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ctr" defTabSz="913130"/>
              <a:r>
                <a:rPr lang="zh-CN" altLang="en-US" sz="5400" dirty="0">
                  <a:solidFill>
                    <a:srgbClr val="FF010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求</a:t>
              </a:r>
              <a:endParaRPr lang="zh-CN" altLang="en-US" sz="5400" dirty="0">
                <a:solidFill>
                  <a:srgbClr val="FF010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grpSp>
          <p:nvGrpSpPr>
            <p:cNvPr id="6156" name="组合 47"/>
            <p:cNvGrpSpPr/>
            <p:nvPr/>
          </p:nvGrpSpPr>
          <p:grpSpPr>
            <a:xfrm>
              <a:off x="1285852" y="1357297"/>
              <a:ext cx="3457580" cy="3515447"/>
              <a:chOff x="1285852" y="1357297"/>
              <a:chExt cx="3457580" cy="3515447"/>
            </a:xfrm>
          </p:grpSpPr>
          <p:sp>
            <p:nvSpPr>
              <p:cNvPr id="16" name="矩形 15"/>
              <p:cNvSpPr/>
              <p:nvPr/>
            </p:nvSpPr>
            <p:spPr bwMode="auto">
              <a:xfrm>
                <a:off x="1285852" y="1357297"/>
                <a:ext cx="714380" cy="698505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 bwMode="auto">
              <a:xfrm>
                <a:off x="1303171" y="1706549"/>
                <a:ext cx="679743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 bwMode="auto">
              <a:xfrm rot="5400000">
                <a:off x="1311830" y="1706549"/>
                <a:ext cx="663868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/>
              <p:cNvSpPr/>
              <p:nvPr/>
            </p:nvSpPr>
            <p:spPr bwMode="auto">
              <a:xfrm>
                <a:off x="2244497" y="2286445"/>
                <a:ext cx="714380" cy="698505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 bwMode="auto">
              <a:xfrm>
                <a:off x="2261816" y="2635697"/>
                <a:ext cx="679743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 bwMode="auto">
              <a:xfrm rot="5400000">
                <a:off x="2270475" y="2635697"/>
                <a:ext cx="663868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矩形 37"/>
              <p:cNvSpPr/>
              <p:nvPr/>
            </p:nvSpPr>
            <p:spPr bwMode="auto">
              <a:xfrm>
                <a:off x="3055659" y="3230342"/>
                <a:ext cx="714380" cy="698505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 bwMode="auto">
              <a:xfrm>
                <a:off x="3072978" y="3579594"/>
                <a:ext cx="679743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 bwMode="auto">
              <a:xfrm rot="5400000">
                <a:off x="3081637" y="3579594"/>
                <a:ext cx="663868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矩形 41"/>
              <p:cNvSpPr/>
              <p:nvPr/>
            </p:nvSpPr>
            <p:spPr bwMode="auto">
              <a:xfrm>
                <a:off x="4029052" y="4174239"/>
                <a:ext cx="714380" cy="698505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 bwMode="auto">
              <a:xfrm>
                <a:off x="4046371" y="4523491"/>
                <a:ext cx="679743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 bwMode="auto">
              <a:xfrm rot="5400000">
                <a:off x="4055030" y="4523491"/>
                <a:ext cx="663868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69" name="文本框 18"/>
            <p:cNvSpPr txBox="1"/>
            <p:nvPr/>
          </p:nvSpPr>
          <p:spPr>
            <a:xfrm>
              <a:off x="2285984" y="2214554"/>
              <a:ext cx="572062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ctr" defTabSz="913130"/>
              <a:r>
                <a:rPr lang="zh-CN" altLang="en-US" sz="5400" dirty="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真</a:t>
              </a:r>
              <a:endParaRPr lang="zh-CN" altLang="en-US" sz="5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70" name="文本框 18"/>
            <p:cNvSpPr txBox="1"/>
            <p:nvPr/>
          </p:nvSpPr>
          <p:spPr>
            <a:xfrm>
              <a:off x="3111894" y="3158451"/>
              <a:ext cx="572062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ctr" defTabSz="913130"/>
              <a:r>
                <a:rPr lang="zh-CN" altLang="en-US" sz="5400" dirty="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名</a:t>
              </a:r>
              <a:endParaRPr lang="zh-CN" altLang="en-US" sz="5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71" name="文本框 18"/>
            <p:cNvSpPr txBox="1"/>
            <p:nvPr/>
          </p:nvSpPr>
          <p:spPr>
            <a:xfrm>
              <a:off x="4101430" y="4089752"/>
              <a:ext cx="572062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ctr" defTabSz="913130"/>
              <a:r>
                <a:rPr lang="zh-CN" altLang="en-US" sz="5400" dirty="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言</a:t>
              </a:r>
              <a:endParaRPr lang="zh-CN" altLang="en-US" sz="5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6172" name="矩形 48"/>
          <p:cNvSpPr/>
          <p:nvPr/>
        </p:nvSpPr>
        <p:spPr>
          <a:xfrm>
            <a:off x="928688" y="500063"/>
            <a:ext cx="8001000" cy="1198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、凡事都要脚踏实地去作，不驰于空想，不鹜于虚声，而惟以求真的态度作踏实的工夫。以此态度求学，则真理可            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明，以此态度作事，则功业可就 。 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——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李大钊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73" name="矩形 49"/>
          <p:cNvSpPr/>
          <p:nvPr/>
        </p:nvSpPr>
        <p:spPr>
          <a:xfrm>
            <a:off x="0" y="1714500"/>
            <a:ext cx="9144000" cy="1198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            2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、在我所讲的一切中，我只是探求真理，这并不是  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                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仅仅为了博得说出真理的荣誉，而是因为真理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         于人有益。   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——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爱尔维修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0" y="2930525"/>
            <a:ext cx="892968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                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、追求真理的人以与患难搏斗为乐，唐僧向  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                      西天取经，遭遇八十一难，不知者以为他是自寻苦吃，其实     他是抱着一个宏愿要完成，看破生死，乐而忘苦。 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——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陶行知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0" y="4527550"/>
            <a:ext cx="8929688" cy="83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、理想并不是一种空虚的东西，也并不玄奇，它既非幻想，更非野心，而是一种追求真美的意识。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——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莎菲德拉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6176" name="矩形 53"/>
          <p:cNvSpPr/>
          <p:nvPr/>
        </p:nvSpPr>
        <p:spPr>
          <a:xfrm>
            <a:off x="0" y="5395913"/>
            <a:ext cx="91440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、要坚持真理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---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不论在哪里也不要动摇。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—— 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赫尔岑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-71437" y="5884863"/>
            <a:ext cx="9144000" cy="83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 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6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、真理，哪怕只见到一线，我们也不能让它的光辉变得暗淡。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                                              </a:t>
            </a:r>
            <a:r>
              <a:rPr lang="en-US" altLang="zh-CN" sz="2400" strike="noStrike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+mn-ea"/>
              </a:rPr>
              <a:t>——</a:t>
            </a:r>
            <a:r>
              <a:rPr lang="zh-CN" altLang="en-US" sz="2400" strike="noStrike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+mn-ea"/>
              </a:rPr>
              <a:t>李四光</a:t>
            </a:r>
            <a:r>
              <a:rPr lang="en-US" altLang="zh-CN" sz="2400" strike="noStrike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  <a:sym typeface="+mn-ea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                                                                    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89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2290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291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2292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3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2294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2295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296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6154" name="文本框 1"/>
          <p:cNvSpPr txBox="1"/>
          <p:nvPr/>
        </p:nvSpPr>
        <p:spPr>
          <a:xfrm>
            <a:off x="323850" y="4659313"/>
            <a:ext cx="8391525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光明日报：“应该感谢的是不屈的精神，而不是贫穷”，“贫穷就是贫穷，绝不值得感谢”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5" name="文本框 2"/>
          <p:cNvSpPr txBox="1"/>
          <p:nvPr/>
        </p:nvSpPr>
        <p:spPr>
          <a:xfrm>
            <a:off x="357188" y="785813"/>
            <a:ext cx="6746875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修行在路上：感谢的不是贫穷，是努力的自己！！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7" name="文本框 4"/>
          <p:cNvSpPr txBox="1"/>
          <p:nvPr/>
        </p:nvSpPr>
        <p:spPr>
          <a:xfrm>
            <a:off x="357188" y="1285875"/>
            <a:ext cx="8786812" cy="1784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国产小仙女：贫穷，使她更加坚强。贫穷使她人生中一笔逆向的宝贵财富。贫穷让她在追梦的路上，锻炼自我，重新认识自我。但是，唯一一点要记住的是，我们并不是去感谢贫穷，要诚挚地感谢贫穷给我们带来的锻炼。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8" name="文本框 5"/>
          <p:cNvSpPr txBox="1"/>
          <p:nvPr/>
        </p:nvSpPr>
        <p:spPr>
          <a:xfrm>
            <a:off x="323850" y="2786063"/>
            <a:ext cx="8424863" cy="2124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曾经酒醉也当歌：感谢贫穷！体现了这个小姑娘多么不凡而坚毅的性格！贫穷没能够打倒她，没能够吓退她，更没能够禁锢她，而是被她成功逆袭！贫穷是阻碍多少人生路上的绊脚石却成了她成长励志的磨刀石！贫穷的不止她一人，成功逆袭的又能有几人？所以说感谢贫穷，是她征服磨难、死死掐住贫穷喉咙后发自内心的感慨！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285750" y="5500688"/>
            <a:ext cx="8437563" cy="1108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南方周末：不该感谢贫穷，应该感谢那些帮助了你的人们，有老师对你的关注，有教育资助人对你的支持，还有父母对你的影响，再加上努力的自己。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2" name="文本框 2"/>
          <p:cNvSpPr txBox="1"/>
          <p:nvPr/>
        </p:nvSpPr>
        <p:spPr>
          <a:xfrm>
            <a:off x="3276600" y="57150"/>
            <a:ext cx="489585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网友和媒体的评说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6155" grpId="0"/>
      <p:bldP spid="6157" grpId="0"/>
      <p:bldP spid="6158" grpId="0"/>
      <p:bldP spid="1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3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3314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15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3316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7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3318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3319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20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3321" name="文本框 1"/>
          <p:cNvSpPr txBox="1"/>
          <p:nvPr/>
        </p:nvSpPr>
        <p:spPr>
          <a:xfrm>
            <a:off x="560388" y="473075"/>
            <a:ext cx="842645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人民日报：感谢贫穷是对生活的态度 并非赞美贫穷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文本框 2"/>
          <p:cNvSpPr txBox="1"/>
          <p:nvPr/>
        </p:nvSpPr>
        <p:spPr>
          <a:xfrm>
            <a:off x="85725" y="1255713"/>
            <a:ext cx="8988425" cy="5322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生活不易，是怨天尤人、自暴自弃，还是积极向上，活出属于自己的精彩，王心仪用自己的行动作出了回答。由此来看，值得感谢、应该赞美的不是贫穷，而是那种热爱生活、勇于奋斗的态度，是在人生过程中收获的宝贵成长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 命运给予每一个人的馈赠千差万别。对生活抱以什么样的态度，就能够收获怎样的果实。在现实与诱惑面前，贫贱不能移、威武不能屈，这是古人留下的风范；承受着身体痛苦与折磨，用思考拓展宇宙的边界，这是科学家的执着与伟大；永远无法预测人生下一块巧克力的味道，但要以乐观积极的心态过好每一天，这是影视剧呈现的道理。的确，阳光的投射不会是均匀分布，比如出生的家庭无法选择，再比如运气好坏也无法左右。但即便如此，18岁的王心仪仍以积极心态面对成长之路上的风雨和阴霾，由此构成一份独一无二的生活理解，更从中收获内心的平和与改变命运的力量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贫穷绝非成功的条件，而且往往会让人在成功之路上                  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付出更多努力。被贫穷阻断了发展之路者，更不在少数。                  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不过，也正像老话所说，“艰难困苦，玉汝于成”，这 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份努力绝不会白费。风吹日晒，成就果实的甜美。生活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也是如此，每一份磨练都会增加生命的厚度和宽度，而 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不被困境打败，更能成就精神的高地。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23" name="图片 3" descr="u=3816415354,2873999377&amp;fm=173&amp;app=25&amp;f=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5" y="4683125"/>
            <a:ext cx="2419350" cy="2105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7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4338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4339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4340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1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4342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4343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44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4345" name="文本框 1"/>
          <p:cNvSpPr txBox="1"/>
          <p:nvPr/>
        </p:nvSpPr>
        <p:spPr>
          <a:xfrm>
            <a:off x="68263" y="957263"/>
            <a:ext cx="9004300" cy="56308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《老人与海》里面的渔夫忍着饥饿和伤痛搏斗，虽然最终捞回来的是一副鱼骨架，但依然可以自豪的说，“一个人并不是生来就要给打败的”。世界杯期间，喝着混水牛奶成长为顶级射手的卢卡库告诉我们，“生活不会无视你的努力”。对于不少像王心仪这样，在逆境中成长的人来说，物质的匮乏并没有消磨掉意志，困顿坎坷也没能阻挡前进的脚步，反而更加执着地相信奋斗的意义。从这个意义上说，“感谢贫穷”背后，是战胜贫穷、改变命运的坚定信念和不懈努力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   正因如此，如果把“感谢贫穷”误解为“赞美贫穷”，忽视背后复杂的生活图景和精神体验，难免会陷入片面。当然，感谢贫穷，不代表掩盖、忽视不公平的存在，这既是文章带来的多元思考，也是当下讨论的共识。从“大凉山格斗孤儿”的争议，到“工地收北大通知书”的新闻，再到如今考入北大“感谢贫穷”的刷屏，贫寒中的奋斗之路，让人们看到执着的希望，也促使我们反思：如何才能让更多孩子走出贫困，拥有直面生活的勇气、找到人生出彩的机会？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    罗曼·罗兰有一句名言：世界上只有一种真正的英雄主义，那就是在认清生活的真相后依然热爱生活。值得庆幸的是，贫困中没有迷失自我的王心仪，通过努力改变了命运，未来难免仍有诸多不期而遇的困难，但那一份乐观向上的心态、自强不息的精神是成长的礼物。当前，国家也在脱贫攻坚的战场上全力以赴，为更多贫困孩子搭建成长的舞台、畅通向上的渠道。但不论时代如何变迁，一条不变的真理是：梦想成真，最终靠的还是每一个人的奋斗和努力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   这正是：无论顺境逆境，奋斗才是唯一。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1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5362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5363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5364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5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5366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5367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368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5369" name="矩形 11">
            <a:hlinkClick r:id="rId2" action="ppaction://hlinkfile"/>
          </p:cNvPr>
          <p:cNvSpPr/>
          <p:nvPr/>
        </p:nvSpPr>
        <p:spPr>
          <a:xfrm>
            <a:off x="214313" y="1003300"/>
            <a:ext cx="8715375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寒门难出贵子？范仲淹诠释了什么叫逆袭！不得不服！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矩形 12"/>
          <p:cNvSpPr/>
          <p:nvPr/>
        </p:nvSpPr>
        <p:spPr>
          <a:xfrm>
            <a:off x="0" y="2074863"/>
            <a:ext cx="9144000" cy="4830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       范仲淹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划粥而食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。范仲淹生父早亡，继父家没钱供他读书。于是，他就自己想办法。外出求学，没地方住，他便寄寓在一家寺院里。为了尽快改变窘状，他读书不辍，夜深了犯困，没茶水提神，他就用冷水激面，在大冷天里让自己保持清醒。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       人在囧途，最难解决的是吃饭的问题。范仲淹自有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妙法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，他借用寒冷的天时，把一碗稀粥凝冻起来，划成四等分，早晚各取两块，然后，就着些咸菜，把肚子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哄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饱，日日如此。</a:t>
            </a:r>
            <a:endParaRPr lang="en-US" altLang="zh-CN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       后来，范仲淹官至参知政事，统兵西北，威震西夏，他的生活依旧过得十分俭朴、艰苦，不是因为他的俸禄吃不起好酒好菜，而是因为他始终秉持着一颗自强之心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哪怕不再青春年少。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       类似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划粥而食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的自强故事，中国的历史上还有很多。比如车胤囊萤，比如孙康映雪；比如苏秦锥刺股，比如孙敬头悬梁；比如勾践卧薪尝胆，比如刘备织席贩履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唐代大才子王勃在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滕王阁序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中写道：</a:t>
            </a:r>
            <a:r>
              <a:rPr lang="en-US" altLang="zh-CN" sz="2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穷且益坚，不坠青云之志。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71" name="组合 14"/>
          <p:cNvGrpSpPr/>
          <p:nvPr/>
        </p:nvGrpSpPr>
        <p:grpSpPr>
          <a:xfrm>
            <a:off x="3182938" y="301625"/>
            <a:ext cx="3098800" cy="708025"/>
            <a:chOff x="3336925" y="-34224"/>
            <a:chExt cx="3395663" cy="777052"/>
          </a:xfrm>
        </p:grpSpPr>
        <p:pic>
          <p:nvPicPr>
            <p:cNvPr id="15372" name="图片 12" descr="2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6925" y="50798"/>
              <a:ext cx="3395663" cy="6014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3" name="TextBox 13"/>
            <p:cNvSpPr txBox="1"/>
            <p:nvPr/>
          </p:nvSpPr>
          <p:spPr>
            <a:xfrm>
              <a:off x="3721103" y="-34224"/>
              <a:ext cx="2753278" cy="7770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4000" dirty="0">
                  <a:solidFill>
                    <a:srgbClr val="FF0000"/>
                  </a:solidFill>
                  <a:latin typeface="隶书" panose="02010509060101010101" charset="-122"/>
                  <a:ea typeface="隶书" panose="02010509060101010101" charset="-122"/>
                </a:rPr>
                <a:t>名人故事</a:t>
              </a:r>
              <a:endParaRPr lang="zh-CN" altLang="en-US" sz="40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5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6386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6387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6388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89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6390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6391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392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38100" y="790575"/>
            <a:ext cx="9191625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第一步：先用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分钟左右的时间看看作文材料，弄清楚材料讲什么？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一般建议材料最少读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遍。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550" y="1604963"/>
            <a:ext cx="5059363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第二步：思考作文有几种观点？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一般来说有几种观点就有几个角度。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2532063"/>
            <a:ext cx="9001125" cy="3657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本则材料是人们对贫穷的不同看法：</a:t>
            </a:r>
            <a:endParaRPr lang="zh-CN" altLang="en-US" sz="2600" b="1" dirty="0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、从王心仪的话和第一个网友的评论来看，贫穷确实是人生发展的障碍，但是，只要有坚强的意志，超越贫穷，就能化不利为有利。</a:t>
            </a:r>
            <a:endParaRPr lang="zh-CN" altLang="en-US" sz="2600" b="1" dirty="0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、第二个网友的观点包含两层含义，一是贫穷能磨炼人的意志，鼓舞人的斗志，激发人的潜能，因此，要感谢贫穷。二是</a:t>
            </a:r>
            <a:r>
              <a:rPr lang="en-US" altLang="zh-CN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喜欢贫穷</a:t>
            </a:r>
            <a:r>
              <a:rPr lang="en-US" altLang="zh-CN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是一种安贫乐道的人生态度。</a:t>
            </a:r>
            <a:endParaRPr lang="zh-CN" altLang="en-US" sz="2600" b="1" dirty="0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、从第三个网友的评论看，认识问题要全面客观，王心仪的</a:t>
            </a:r>
            <a:endParaRPr lang="zh-CN" altLang="en-US" sz="2600" b="1" dirty="0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成功是诸多因素的结果，不应只是关注</a:t>
            </a:r>
            <a:r>
              <a:rPr lang="en-US" altLang="zh-CN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贫穷</a:t>
            </a:r>
            <a:r>
              <a:rPr lang="en-US" altLang="zh-CN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6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396" name="组合 14"/>
          <p:cNvGrpSpPr/>
          <p:nvPr/>
        </p:nvGrpSpPr>
        <p:grpSpPr>
          <a:xfrm>
            <a:off x="3609975" y="41275"/>
            <a:ext cx="2654300" cy="646113"/>
            <a:chOff x="3336925" y="-73320"/>
            <a:chExt cx="3395663" cy="827552"/>
          </a:xfrm>
        </p:grpSpPr>
        <p:pic>
          <p:nvPicPr>
            <p:cNvPr id="16397" name="图片 12" descr="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6925" y="50798"/>
              <a:ext cx="3395663" cy="6014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8" name="TextBox 13"/>
            <p:cNvSpPr txBox="1"/>
            <p:nvPr/>
          </p:nvSpPr>
          <p:spPr>
            <a:xfrm>
              <a:off x="3721103" y="-73320"/>
              <a:ext cx="2753278" cy="8275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zh-CN" sz="3600" dirty="0">
                  <a:solidFill>
                    <a:srgbClr val="FF0000"/>
                  </a:solidFill>
                  <a:latin typeface="隶书" panose="02010509060101010101" charset="-122"/>
                  <a:ea typeface="隶书" panose="02010509060101010101" charset="-122"/>
                </a:rPr>
                <a:t>审题立意</a:t>
              </a:r>
              <a:endParaRPr lang="zh-CN" altLang="zh-CN" sz="36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7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77" end="1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51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charRg st="151" end="1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79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charRg st="179" end="2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build="allAtOnce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09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7410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7411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7412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3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7414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7415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7416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7417" name="文本框 2"/>
          <p:cNvSpPr txBox="1"/>
          <p:nvPr/>
        </p:nvSpPr>
        <p:spPr>
          <a:xfrm>
            <a:off x="323850" y="692150"/>
            <a:ext cx="42068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第三步：确定立意并写好标题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8313" y="1581150"/>
            <a:ext cx="49434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、用坚强的意志战胜贫穷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2600" y="2411413"/>
            <a:ext cx="6591300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贫穷人生中一笔逆向的宝贵财富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8000" y="3132138"/>
            <a:ext cx="49434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贫穷成长励志的磨刀石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2288" y="3924300"/>
            <a:ext cx="70024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感谢的是不屈的精神，而不是贫穷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7688" y="4860925"/>
            <a:ext cx="41195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、成长路上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感谢有你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3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8434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8435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8436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37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8438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8439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8440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8441" name="文本框 2"/>
          <p:cNvSpPr txBox="1"/>
          <p:nvPr/>
        </p:nvSpPr>
        <p:spPr>
          <a:xfrm>
            <a:off x="3143250" y="142875"/>
            <a:ext cx="3786188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邀你一起来评分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42" name="图片 11" descr="书写美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7088"/>
            <a:ext cx="9128125" cy="6030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7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9458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9459" name="Group 4"/>
            <p:cNvGrpSpPr/>
            <p:nvPr/>
          </p:nvGrpSpPr>
          <p:grpSpPr>
            <a:xfrm>
              <a:off x="-23" y="277"/>
              <a:ext cx="5783" cy="4043"/>
              <a:chOff x="-23" y="277"/>
              <a:chExt cx="5783" cy="4043"/>
            </a:xfrm>
          </p:grpSpPr>
          <p:sp>
            <p:nvSpPr>
              <p:cNvPr id="19460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61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9462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9463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464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31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pic>
        <p:nvPicPr>
          <p:cNvPr id="19465" name="图片 10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8675"/>
            <a:ext cx="9144000" cy="5768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9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7170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1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7172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73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7174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7175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176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7177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sp>
        <p:nvSpPr>
          <p:cNvPr id="7178" name="矩形 10"/>
          <p:cNvSpPr/>
          <p:nvPr/>
        </p:nvSpPr>
        <p:spPr>
          <a:xfrm>
            <a:off x="142875" y="1000125"/>
            <a:ext cx="9001125" cy="2862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季羡林：最怕戴“高帽” 不追名，不逐利，不恃才傲物，“学者”是季羡林守了一辈子的本分。他将多年来外界“加”在他头上的“国学大师”“学界泰斗”“国宝”三项桂冠一一摘去。他说：“身上的泡沫洗掉了，露出了真面目，皆大欢喜。”辞去三顶桂冠，总得有几个头衔吧？季老这样回答：“北大教授、东方学者，足够了。” “像土地般朴素、真诚，怀真情，讲真话，是季先生一生的执著。”在“百家讲坛”开讲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我的恩师季羡林先生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的钱文忠教授告诉我们，“季先生说过，他喜欢这样的人：质朴，淳厚，诚恳，平易；骨头硬，心肠软；怀真情，讲真话；不阿谀奉承，不背后议论；不人前一面，人后一面；无哗众取宠之意，有实事求是之心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关键是一个‘真’字，是性情中人。”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矩形 11"/>
          <p:cNvSpPr/>
          <p:nvPr/>
        </p:nvSpPr>
        <p:spPr>
          <a:xfrm>
            <a:off x="142875" y="4133850"/>
            <a:ext cx="8929688" cy="1938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爱因斯坦小时候很少说话，同学和老师都不喜欢他；接着写了一次上美工课，大家把作品交给了老师，老师拿出一个小板凳说：“世界上还有比这更糟糕的板凳吗？”爱因斯坦小声说：“有的。”然后写爱因斯坦拿出两个更不像样的小板凳，说：“这是我第一次和第二次做的，交给您的是我第三次做的。它虽然不好，但是比这两个强一些。”最后写从那以后，老师改变了对爱因斯坦的看法！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180" name="组合 12"/>
          <p:cNvGrpSpPr/>
          <p:nvPr/>
        </p:nvGrpSpPr>
        <p:grpSpPr>
          <a:xfrm>
            <a:off x="3429000" y="101600"/>
            <a:ext cx="2601913" cy="684213"/>
            <a:chOff x="4500562" y="243786"/>
            <a:chExt cx="2602475" cy="684884"/>
          </a:xfrm>
        </p:grpSpPr>
        <p:pic>
          <p:nvPicPr>
            <p:cNvPr id="7181" name="图片 13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4500562" y="285728"/>
              <a:ext cx="2500330" cy="6429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2" name="矩形 14"/>
            <p:cNvSpPr/>
            <p:nvPr/>
          </p:nvSpPr>
          <p:spPr>
            <a:xfrm>
              <a:off x="4714875" y="243786"/>
              <a:ext cx="238816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600" dirty="0">
                  <a:latin typeface="华文楷体" pitchFamily="2" charset="-122"/>
                  <a:ea typeface="华文楷体" pitchFamily="2" charset="-122"/>
                </a:rPr>
                <a:t>名人故事</a:t>
              </a:r>
              <a:endParaRPr lang="zh-CN" altLang="en-US" sz="36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cxnSp>
        <p:nvCxnSpPr>
          <p:cNvPr id="7183" name="直接连接符 16"/>
          <p:cNvCxnSpPr/>
          <p:nvPr/>
        </p:nvCxnSpPr>
        <p:spPr>
          <a:xfrm>
            <a:off x="0" y="3998913"/>
            <a:ext cx="9144000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8194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195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8196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197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8198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8199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00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8201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pic>
        <p:nvPicPr>
          <p:cNvPr id="8202" name="图片 11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8" y="0"/>
            <a:ext cx="46402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片 12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576763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04" name="组合 17"/>
          <p:cNvGrpSpPr/>
          <p:nvPr/>
        </p:nvGrpSpPr>
        <p:grpSpPr>
          <a:xfrm>
            <a:off x="3714750" y="142875"/>
            <a:ext cx="1724025" cy="4429125"/>
            <a:chOff x="3714744" y="142852"/>
            <a:chExt cx="1724118" cy="4429156"/>
          </a:xfrm>
        </p:grpSpPr>
        <p:pic>
          <p:nvPicPr>
            <p:cNvPr id="8205" name="图片 15" descr="未标题-1 拷贝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14744" y="142852"/>
              <a:ext cx="1724118" cy="44291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6" name="TextBox 16"/>
            <p:cNvSpPr txBox="1"/>
            <p:nvPr/>
          </p:nvSpPr>
          <p:spPr>
            <a:xfrm>
              <a:off x="4700128" y="1643050"/>
              <a:ext cx="494046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学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生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佳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作</a:t>
              </a:r>
              <a:endPara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7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9218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19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9220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1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9222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9223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24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225" name="Text Box 10"/>
              <p:cNvSpPr txBox="1"/>
              <p:nvPr/>
            </p:nvSpPr>
            <p:spPr>
              <a:xfrm>
                <a:off x="300" y="53"/>
                <a:ext cx="767" cy="2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佳作欣赏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pic>
        <p:nvPicPr>
          <p:cNvPr id="9226" name="图片 12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38" y="0"/>
            <a:ext cx="471805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7" name="组合 11"/>
          <p:cNvGrpSpPr/>
          <p:nvPr/>
        </p:nvGrpSpPr>
        <p:grpSpPr>
          <a:xfrm>
            <a:off x="785813" y="0"/>
            <a:ext cx="1724025" cy="4429125"/>
            <a:chOff x="3714744" y="142852"/>
            <a:chExt cx="1724118" cy="4429156"/>
          </a:xfrm>
        </p:grpSpPr>
        <p:pic>
          <p:nvPicPr>
            <p:cNvPr id="9228" name="图片 12" descr="未标题-1 拷贝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44" y="142852"/>
              <a:ext cx="1724118" cy="44291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9" name="TextBox 13"/>
            <p:cNvSpPr txBox="1"/>
            <p:nvPr/>
          </p:nvSpPr>
          <p:spPr>
            <a:xfrm>
              <a:off x="4700128" y="1643050"/>
              <a:ext cx="494046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学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生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佳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作</a:t>
              </a:r>
              <a:endPara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1" name="Group 2"/>
          <p:cNvGrpSpPr/>
          <p:nvPr/>
        </p:nvGrpSpPr>
        <p:grpSpPr>
          <a:xfrm>
            <a:off x="-303212" y="-100012"/>
            <a:ext cx="9447212" cy="6958012"/>
            <a:chOff x="-191" y="-63"/>
            <a:chExt cx="5951" cy="4383"/>
          </a:xfrm>
        </p:grpSpPr>
        <p:pic>
          <p:nvPicPr>
            <p:cNvPr id="10242" name="Picture 3" descr="未标题-1 拷贝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1" y="-63"/>
              <a:ext cx="703" cy="47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243" name="Group 4"/>
            <p:cNvGrpSpPr/>
            <p:nvPr/>
          </p:nvGrpSpPr>
          <p:grpSpPr>
            <a:xfrm>
              <a:off x="-23" y="53"/>
              <a:ext cx="5783" cy="4267"/>
              <a:chOff x="-23" y="53"/>
              <a:chExt cx="5783" cy="4267"/>
            </a:xfrm>
          </p:grpSpPr>
          <p:sp>
            <p:nvSpPr>
              <p:cNvPr id="10244" name="Rectangle 5"/>
              <p:cNvSpPr/>
              <p:nvPr/>
            </p:nvSpPr>
            <p:spPr>
              <a:xfrm>
                <a:off x="5716" y="2750"/>
                <a:ext cx="44" cy="1570"/>
              </a:xfrm>
              <a:prstGeom prst="rect">
                <a:avLst/>
              </a:prstGeom>
              <a:solidFill>
                <a:srgbClr val="FF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5" name="Rectangle 6"/>
              <p:cNvSpPr/>
              <p:nvPr/>
            </p:nvSpPr>
            <p:spPr>
              <a:xfrm>
                <a:off x="5556" y="4020"/>
                <a:ext cx="204" cy="136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0246" name="Group 7"/>
              <p:cNvGrpSpPr/>
              <p:nvPr/>
            </p:nvGrpSpPr>
            <p:grpSpPr>
              <a:xfrm>
                <a:off x="-23" y="277"/>
                <a:ext cx="2100" cy="23"/>
                <a:chOff x="0" y="346"/>
                <a:chExt cx="2100" cy="23"/>
              </a:xfrm>
            </p:grpSpPr>
            <p:sp>
              <p:nvSpPr>
                <p:cNvPr id="10247" name="AutoShape 8"/>
                <p:cNvSpPr/>
                <p:nvPr/>
              </p:nvSpPr>
              <p:spPr>
                <a:xfrm flipH="1" flipV="1">
                  <a:off x="0" y="346"/>
                  <a:ext cx="1633" cy="23"/>
                </a:xfrm>
                <a:prstGeom prst="homePlate">
                  <a:avLst>
                    <a:gd name="adj" fmla="val 1775000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48" name="AutoShape 9"/>
                <p:cNvSpPr/>
                <p:nvPr/>
              </p:nvSpPr>
              <p:spPr>
                <a:xfrm>
                  <a:off x="657" y="346"/>
                  <a:ext cx="1443" cy="23"/>
                </a:xfrm>
                <a:prstGeom prst="homePlate">
                  <a:avLst>
                    <a:gd name="adj" fmla="val 1567606"/>
                  </a:avLst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249" name="Text Box 10"/>
              <p:cNvSpPr txBox="1"/>
              <p:nvPr/>
            </p:nvSpPr>
            <p:spPr>
              <a:xfrm>
                <a:off x="300" y="53"/>
                <a:ext cx="155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zh-CN" altLang="en-US" sz="2000" dirty="0">
                    <a:latin typeface="Arial" panose="020B0604020202020204" pitchFamily="34" charset="0"/>
                    <a:ea typeface="汉鼎简行书" pitchFamily="49" charset="-122"/>
                  </a:rPr>
                  <a:t>妙笔生花之作文教学</a:t>
                </a:r>
                <a:endParaRPr lang="zh-CN" altLang="en-US" sz="2000" dirty="0">
                  <a:latin typeface="Arial" panose="020B0604020202020204" pitchFamily="34" charset="0"/>
                  <a:ea typeface="汉鼎简行书" pitchFamily="49" charset="-122"/>
                </a:endParaRPr>
              </a:p>
            </p:txBody>
          </p:sp>
        </p:grpSp>
      </p:grpSp>
      <p:pic>
        <p:nvPicPr>
          <p:cNvPr id="10250" name="图片 10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8" y="0"/>
            <a:ext cx="47085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图片 11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613" y="0"/>
            <a:ext cx="436562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52" name="组合 12"/>
          <p:cNvGrpSpPr/>
          <p:nvPr/>
        </p:nvGrpSpPr>
        <p:grpSpPr>
          <a:xfrm>
            <a:off x="3714750" y="214313"/>
            <a:ext cx="1724025" cy="4429125"/>
            <a:chOff x="3714744" y="142852"/>
            <a:chExt cx="1724118" cy="4429156"/>
          </a:xfrm>
        </p:grpSpPr>
        <p:pic>
          <p:nvPicPr>
            <p:cNvPr id="10253" name="图片 13" descr="未标题-1 拷贝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14744" y="142852"/>
              <a:ext cx="1724118" cy="44291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4" name="TextBox 14"/>
            <p:cNvSpPr txBox="1"/>
            <p:nvPr/>
          </p:nvSpPr>
          <p:spPr>
            <a:xfrm>
              <a:off x="4700128" y="1643050"/>
              <a:ext cx="494046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学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生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佳</a:t>
              </a:r>
              <a:endParaRPr lang="en-US" altLang="zh-CN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24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作</a:t>
              </a:r>
              <a:endPara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13343</Words>
  <Application>WPS 演示</Application>
  <PresentationFormat>全屏显示(4:3)</PresentationFormat>
  <Paragraphs>424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57</vt:i4>
      </vt:variant>
    </vt:vector>
  </HeadingPairs>
  <TitlesOfParts>
    <vt:vector size="77" baseType="lpstr">
      <vt:lpstr>Arial</vt:lpstr>
      <vt:lpstr>宋体</vt:lpstr>
      <vt:lpstr>Wingdings</vt:lpstr>
      <vt:lpstr>汉鼎简行书</vt:lpstr>
      <vt:lpstr>华文隶书</vt:lpstr>
      <vt:lpstr>隶书</vt:lpstr>
      <vt:lpstr>华文隶书</vt:lpstr>
      <vt:lpstr>Calibri</vt:lpstr>
      <vt:lpstr>华文楷体</vt:lpstr>
      <vt:lpstr>华文行楷</vt:lpstr>
      <vt:lpstr>Calibri</vt:lpstr>
      <vt:lpstr>微软雅黑</vt:lpstr>
      <vt:lpstr>Arial Unicode MS</vt:lpstr>
      <vt:lpstr>华文彩云</vt:lpstr>
      <vt:lpstr>Times New Roman</vt:lpstr>
      <vt:lpstr>楷体</vt:lpstr>
      <vt:lpstr>黑体</vt:lpstr>
      <vt:lpstr>默认设计模板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罗玲龙</cp:lastModifiedBy>
  <cp:revision>280</cp:revision>
  <dcterms:created xsi:type="dcterms:W3CDTF">2016-09-09T01:40:00Z</dcterms:created>
  <dcterms:modified xsi:type="dcterms:W3CDTF">2020-05-18T09:07:50Z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