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
  </p:notesMasterIdLst>
  <p:sldIdLst>
    <p:sldId id="347" r:id="rId3"/>
    <p:sldId id="325" r:id="rId4"/>
    <p:sldId id="311" r:id="rId5"/>
    <p:sldId id="364" r:id="rId6"/>
    <p:sldId id="354" r:id="rId7"/>
    <p:sldId id="368" r:id="rId9"/>
    <p:sldId id="355" r:id="rId10"/>
    <p:sldId id="348" r:id="rId11"/>
    <p:sldId id="356" r:id="rId12"/>
    <p:sldId id="369" r:id="rId13"/>
    <p:sldId id="361" r:id="rId14"/>
    <p:sldId id="350" r:id="rId15"/>
    <p:sldId id="276" r:id="rId16"/>
    <p:sldId id="380" r:id="rId17"/>
    <p:sldId id="381" r:id="rId18"/>
    <p:sldId id="382" r:id="rId19"/>
    <p:sldId id="383" r:id="rId20"/>
    <p:sldId id="384" r:id="rId21"/>
    <p:sldId id="385" r:id="rId22"/>
    <p:sldId id="306" r:id="rId23"/>
    <p:sldId id="386" r:id="rId24"/>
    <p:sldId id="387" r:id="rId25"/>
    <p:sldId id="388" r:id="rId26"/>
    <p:sldId id="389" r:id="rId27"/>
    <p:sldId id="390" r:id="rId28"/>
    <p:sldId id="391" r:id="rId29"/>
    <p:sldId id="377" r:id="rId30"/>
    <p:sldId id="376" r:id="rId31"/>
    <p:sldId id="395" r:id="rId32"/>
    <p:sldId id="396" r:id="rId33"/>
    <p:sldId id="397" r:id="rId34"/>
    <p:sldId id="398" r:id="rId35"/>
    <p:sldId id="399" r:id="rId36"/>
    <p:sldId id="400" r:id="rId37"/>
    <p:sldId id="401" r:id="rId38"/>
    <p:sldId id="402" r:id="rId39"/>
    <p:sldId id="403" r:id="rId40"/>
    <p:sldId id="404" r:id="rId41"/>
    <p:sldId id="405" r:id="rId42"/>
    <p:sldId id="406" r:id="rId43"/>
    <p:sldId id="407" r:id="rId44"/>
    <p:sldId id="408" r:id="rId45"/>
    <p:sldId id="409" r:id="rId46"/>
    <p:sldId id="410" r:id="rId47"/>
    <p:sldId id="411" r:id="rId48"/>
    <p:sldId id="412" r:id="rId49"/>
    <p:sldId id="413" r:id="rId50"/>
    <p:sldId id="414" r:id="rId51"/>
    <p:sldId id="415" r:id="rId52"/>
    <p:sldId id="416" r:id="rId53"/>
    <p:sldId id="417" r:id="rId54"/>
  </p:sldIdLst>
  <p:sldSz cx="9144000" cy="6858000" type="screen4x3"/>
  <p:notesSz cx="6858000" cy="9144000"/>
  <p:embeddedFontLst>
    <p:embeddedFont>
      <p:font typeface="Tahoma" panose="020B0604030504040204" pitchFamily="34" charset="0"/>
      <p:regular r:id="rId58"/>
      <p:bold r:id="rId59"/>
    </p:embeddedFont>
    <p:embeddedFont>
      <p:font typeface="楷体_GB2312" panose="02010609030101010101" pitchFamily="49" charset="-122"/>
      <p:regular r:id="rId60"/>
    </p:embeddedFont>
    <p:embeddedFont>
      <p:font typeface="Comic Sans MS" panose="030F0702030302020204" pitchFamily="66" charset="0"/>
      <p:regular r:id="rId61"/>
      <p:bold r:id="rId62"/>
    </p:embeddedFont>
    <p:embeddedFont>
      <p:font typeface="华文行楷" panose="02010800040101010101" pitchFamily="2" charset="-122"/>
      <p:regular r:id="rId63"/>
    </p:embeddedFont>
    <p:embeddedFont>
      <p:font typeface="幼圆" panose="02010509060101010101" pitchFamily="49" charset="-122"/>
      <p:regular r:id="rId64"/>
    </p:embeddedFont>
    <p:embeddedFont>
      <p:font typeface="隶书" panose="02010509060101010101" pitchFamily="49" charset="-122"/>
      <p:regular r:id="rId65"/>
    </p:embeddedFont>
    <p:embeddedFont>
      <p:font typeface="黑体" panose="02010609060101010101" pitchFamily="2" charset="-122"/>
      <p:regular r:id="rId66"/>
    </p:embeddedFont>
    <p:embeddedFont>
      <p:font typeface="Verdana" panose="020B0604030504040204" pitchFamily="34" charset="0"/>
      <p:regular r:id="rId67"/>
      <p:bold r:id="rId68"/>
      <p:italic r:id="rId69"/>
      <p:boldItalic r:id="rId70"/>
    </p:embeddedFont>
    <p:embeddedFont>
      <p:font typeface="Calibri" panose="020F0502020204030204" pitchFamily="34" charset="0"/>
      <p:regular r:id="rId71"/>
      <p:bold r:id="rId72"/>
      <p:italic r:id="rId73"/>
      <p:boldItalic r:id="rId74"/>
    </p:embeddedFont>
    <p:embeddedFont>
      <p:font typeface="楷体" panose="02010609060101010101" pitchFamily="49" charset="-122"/>
      <p:regular r:id="rId75"/>
    </p:embeddedFont>
  </p:embeddedFont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303AD"/>
    <a:srgbClr val="D89A00"/>
    <a:srgbClr val="BC0000"/>
    <a:srgbClr val="0404EE"/>
    <a:srgbClr val="FCA2C4"/>
    <a:srgbClr val="7F7FFD"/>
    <a:srgbClr val="FF3399"/>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6" d="100"/>
          <a:sy n="66" d="100"/>
        </p:scale>
        <p:origin x="-114" y="-216"/>
      </p:cViewPr>
      <p:guideLst>
        <p:guide orient="horz" pos="2160"/>
        <p:guide pos="2884"/>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5" Type="http://schemas.openxmlformats.org/officeDocument/2006/relationships/font" Target="fonts/font18.fntdata"/><Relationship Id="rId74" Type="http://schemas.openxmlformats.org/officeDocument/2006/relationships/font" Target="fonts/font17.fntdata"/><Relationship Id="rId73" Type="http://schemas.openxmlformats.org/officeDocument/2006/relationships/font" Target="fonts/font16.fntdata"/><Relationship Id="rId72" Type="http://schemas.openxmlformats.org/officeDocument/2006/relationships/font" Target="fonts/font15.fntdata"/><Relationship Id="rId71" Type="http://schemas.openxmlformats.org/officeDocument/2006/relationships/font" Target="fonts/font14.fntdata"/><Relationship Id="rId70" Type="http://schemas.openxmlformats.org/officeDocument/2006/relationships/font" Target="fonts/font13.fntdata"/><Relationship Id="rId7" Type="http://schemas.openxmlformats.org/officeDocument/2006/relationships/slide" Target="slides/slide5.xml"/><Relationship Id="rId69" Type="http://schemas.openxmlformats.org/officeDocument/2006/relationships/font" Target="fonts/font12.fntdata"/><Relationship Id="rId68" Type="http://schemas.openxmlformats.org/officeDocument/2006/relationships/font" Target="fonts/font11.fntdata"/><Relationship Id="rId67" Type="http://schemas.openxmlformats.org/officeDocument/2006/relationships/font" Target="fonts/font10.fntdata"/><Relationship Id="rId66" Type="http://schemas.openxmlformats.org/officeDocument/2006/relationships/font" Target="fonts/font9.fntdata"/><Relationship Id="rId65" Type="http://schemas.openxmlformats.org/officeDocument/2006/relationships/font" Target="fonts/font8.fntdata"/><Relationship Id="rId64" Type="http://schemas.openxmlformats.org/officeDocument/2006/relationships/font" Target="fonts/font7.fntdata"/><Relationship Id="rId63" Type="http://schemas.openxmlformats.org/officeDocument/2006/relationships/font" Target="fonts/font6.fntdata"/><Relationship Id="rId62" Type="http://schemas.openxmlformats.org/officeDocument/2006/relationships/font" Target="fonts/font5.fntdata"/><Relationship Id="rId61" Type="http://schemas.openxmlformats.org/officeDocument/2006/relationships/font" Target="fonts/font4.fntdata"/><Relationship Id="rId60" Type="http://schemas.openxmlformats.org/officeDocument/2006/relationships/font" Target="fonts/font3.fntdata"/><Relationship Id="rId6" Type="http://schemas.openxmlformats.org/officeDocument/2006/relationships/slide" Target="slides/slide4.xml"/><Relationship Id="rId59" Type="http://schemas.openxmlformats.org/officeDocument/2006/relationships/font" Target="fonts/font2.fntdata"/><Relationship Id="rId58" Type="http://schemas.openxmlformats.org/officeDocument/2006/relationships/font" Target="fonts/font1.fntdata"/><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41666" name="页眉占位符 241665"/>
          <p:cNvSpPr>
            <a:spLocks noGrp="1"/>
          </p:cNvSpPr>
          <p:nvPr>
            <p:ph type="hdr" sz="quarter"/>
          </p:nvPr>
        </p:nvSpPr>
        <p:spPr>
          <a:xfrm>
            <a:off x="0" y="0"/>
            <a:ext cx="2971800" cy="457200"/>
          </a:xfrm>
          <a:prstGeom prst="rect">
            <a:avLst/>
          </a:prstGeom>
          <a:noFill/>
          <a:ln w="9525">
            <a:noFill/>
          </a:ln>
        </p:spPr>
        <p:txBody>
          <a:bodyPr wrap="none"/>
          <a:p>
            <a:pPr lvl="0">
              <a:buClr>
                <a:schemeClr val="bg1"/>
              </a:buClr>
            </a:pPr>
            <a:endParaRPr lang="zh-CN" altLang="en-US" sz="1200" dirty="0">
              <a:latin typeface="Tahoma" panose="020B0604030504040204" pitchFamily="34" charset="0"/>
            </a:endParaRPr>
          </a:p>
        </p:txBody>
      </p:sp>
      <p:sp>
        <p:nvSpPr>
          <p:cNvPr id="241667" name="日期占位符 241666"/>
          <p:cNvSpPr>
            <a:spLocks noGrp="1"/>
          </p:cNvSpPr>
          <p:nvPr>
            <p:ph type="dt" idx="1"/>
          </p:nvPr>
        </p:nvSpPr>
        <p:spPr>
          <a:xfrm>
            <a:off x="3886200" y="0"/>
            <a:ext cx="2971800" cy="457200"/>
          </a:xfrm>
          <a:prstGeom prst="rect">
            <a:avLst/>
          </a:prstGeom>
          <a:noFill/>
          <a:ln w="9525">
            <a:noFill/>
          </a:ln>
        </p:spPr>
        <p:txBody>
          <a:bodyPr wrap="none"/>
          <a:p>
            <a:pPr lvl="0" algn="r">
              <a:buClr>
                <a:schemeClr val="bg1"/>
              </a:buClr>
            </a:pPr>
            <a:endParaRPr lang="zh-CN" altLang="en-US" sz="1200" dirty="0">
              <a:latin typeface="Tahoma" panose="020B0604030504040204" pitchFamily="34" charset="0"/>
            </a:endParaRPr>
          </a:p>
        </p:txBody>
      </p:sp>
      <p:sp>
        <p:nvSpPr>
          <p:cNvPr id="241668" name="幻灯片图像占位符 241667"/>
          <p:cNvSpPr>
            <a:spLocks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241669" name="文本占位符 241668"/>
          <p:cNvSpPr>
            <a:spLocks noGrp="1"/>
          </p:cNvSpPr>
          <p:nvPr>
            <p:ph type="body" sz="quarter" idx="3"/>
          </p:nvPr>
        </p:nvSpPr>
        <p:spPr>
          <a:xfrm>
            <a:off x="914400" y="4343400"/>
            <a:ext cx="5029200" cy="4114800"/>
          </a:xfrm>
          <a:prstGeom prst="rect">
            <a:avLst/>
          </a:prstGeom>
          <a:noFill/>
          <a:ln w="9525">
            <a:noFill/>
          </a:ln>
        </p:spPr>
        <p:txBody>
          <a:bodyPr wrap="non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41670" name="页脚占位符 241669"/>
          <p:cNvSpPr>
            <a:spLocks noGrp="1"/>
          </p:cNvSpPr>
          <p:nvPr>
            <p:ph type="ftr" sz="quarter" idx="4"/>
          </p:nvPr>
        </p:nvSpPr>
        <p:spPr>
          <a:xfrm>
            <a:off x="0" y="8686800"/>
            <a:ext cx="2971800" cy="457200"/>
          </a:xfrm>
          <a:prstGeom prst="rect">
            <a:avLst/>
          </a:prstGeom>
          <a:noFill/>
          <a:ln w="9525">
            <a:noFill/>
          </a:ln>
        </p:spPr>
        <p:txBody>
          <a:bodyPr wrap="none" anchor="b"/>
          <a:p>
            <a:pPr lvl="0">
              <a:buClr>
                <a:schemeClr val="bg1"/>
              </a:buClr>
            </a:pPr>
            <a:endParaRPr lang="zh-CN" altLang="en-US" sz="1200" dirty="0">
              <a:latin typeface="Tahoma" panose="020B0604030504040204" pitchFamily="34" charset="0"/>
            </a:endParaRPr>
          </a:p>
        </p:txBody>
      </p:sp>
      <p:sp>
        <p:nvSpPr>
          <p:cNvPr id="241671" name="灯片编号占位符 241670"/>
          <p:cNvSpPr>
            <a:spLocks noGrp="1"/>
          </p:cNvSpPr>
          <p:nvPr>
            <p:ph type="sldNum" sz="quarter" idx="5"/>
          </p:nvPr>
        </p:nvSpPr>
        <p:spPr>
          <a:xfrm>
            <a:off x="3886200" y="8686800"/>
            <a:ext cx="2971800" cy="457200"/>
          </a:xfrm>
          <a:prstGeom prst="rect">
            <a:avLst/>
          </a:prstGeom>
          <a:noFill/>
          <a:ln w="9525">
            <a:noFill/>
          </a:ln>
        </p:spPr>
        <p:txBody>
          <a:bodyPr wrap="none" anchor="b"/>
          <a:p>
            <a:pPr lvl="0" algn="r">
              <a:buClr>
                <a:schemeClr val="bg1"/>
              </a:buClr>
            </a:pPr>
            <a:fld id="{9A0DB2DC-4C9A-4742-B13C-FB6460FD3503}" type="slidenum">
              <a:rPr lang="zh-CN" altLang="en-US" sz="1200" dirty="0">
                <a:latin typeface="Tahoma" panose="020B0604030504040204" pitchFamily="34" charset="0"/>
              </a:rPr>
            </a:fld>
            <a:endParaRPr lang="zh-CN" altLang="en-US" sz="1200" dirty="0">
              <a:latin typeface="Tahoma" panose="020B0604030504040204" pitchFamily="34" charset="0"/>
            </a:endParaRPr>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2690" name="幻灯片图像占位符 242689"/>
          <p:cNvSpPr>
            <a:spLocks noTextEdit="1"/>
          </p:cNvSpPr>
          <p:nvPr>
            <p:ph type="sldImg"/>
          </p:nvPr>
        </p:nvSpPr>
        <p:spPr>
          <a:ln/>
        </p:spPr>
      </p:sp>
      <p:sp>
        <p:nvSpPr>
          <p:cNvPr id="242691" name="文本占位符 242690"/>
          <p:cNvSpPr>
            <a:spLocks noGrp="1"/>
          </p:cNvSpPr>
          <p:nvPr>
            <p:ph type="body" idx="1"/>
          </p:nvPr>
        </p:nvSpPr>
        <p:spPr>
          <a:ln/>
        </p:spPr>
        <p:txBody>
          <a:bodyPr wrap="none"/>
          <a:p>
            <a:pPr lvl="0"/>
            <a:endParaRPr dirty="0"/>
          </a:p>
        </p:txBody>
      </p:sp>
      <p:sp>
        <p:nvSpPr>
          <p:cNvPr id="2" name="灯片编号占位符 1"/>
          <p:cNvSpPr/>
          <p:nvPr>
            <p:ph type="sldNum" sz="quarter" idx="2"/>
          </p:nvPr>
        </p:nvSpPr>
        <p:spPr/>
        <p:txBody>
          <a:bodyPr/>
          <a:p>
            <a:pPr lvl="0" algn="r">
              <a:buClr>
                <a:schemeClr val="bg1"/>
              </a:buClr>
            </a:pPr>
            <a:fld id="{9A0DB2DC-4C9A-4742-B13C-FB6460FD3503}" type="slidenum">
              <a:rPr lang="zh-CN" altLang="en-US" sz="1200" dirty="0">
                <a:latin typeface="Tahoma" panose="020B0604030504040204" pitchFamily="34" charset="0"/>
              </a:rPr>
            </a:fld>
            <a:endParaRPr lang="zh-CN" altLang="en-US" sz="1200" dirty="0">
              <a:latin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76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grpSp>
        <p:nvGrpSpPr>
          <p:cNvPr id="225282" name="组合 225281"/>
          <p:cNvGrpSpPr/>
          <p:nvPr/>
        </p:nvGrpSpPr>
        <p:grpSpPr>
          <a:xfrm>
            <a:off x="0" y="2438400"/>
            <a:ext cx="9009063" cy="1052513"/>
            <a:chOff x="0" y="1536"/>
            <a:chExt cx="5675" cy="663"/>
          </a:xfrm>
        </p:grpSpPr>
        <p:grpSp>
          <p:nvGrpSpPr>
            <p:cNvPr id="225283" name="组合 225282"/>
            <p:cNvGrpSpPr/>
            <p:nvPr/>
          </p:nvGrpSpPr>
          <p:grpSpPr>
            <a:xfrm>
              <a:off x="183" y="1604"/>
              <a:ext cx="448" cy="299"/>
              <a:chOff x="720" y="336"/>
              <a:chExt cx="624" cy="432"/>
            </a:xfrm>
          </p:grpSpPr>
          <p:sp>
            <p:nvSpPr>
              <p:cNvPr id="225284" name="矩形 225283"/>
              <p:cNvSpPr/>
              <p:nvPr/>
            </p:nvSpPr>
            <p:spPr>
              <a:xfrm>
                <a:off x="720" y="336"/>
                <a:ext cx="384" cy="432"/>
              </a:xfrm>
              <a:prstGeom prst="rect">
                <a:avLst/>
              </a:prstGeom>
              <a:solidFill>
                <a:schemeClr val="folHlink"/>
              </a:solidFill>
              <a:ln w="9525">
                <a:noFill/>
              </a:ln>
            </p:spPr>
            <p:txBody>
              <a:bodyPr/>
              <a:p>
                <a:endParaRPr lang="zh-CN" altLang="en-US"/>
              </a:p>
            </p:txBody>
          </p:sp>
          <p:sp>
            <p:nvSpPr>
              <p:cNvPr id="225285" name="矩形 225284"/>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225286" name="组合 225285"/>
            <p:cNvGrpSpPr/>
            <p:nvPr/>
          </p:nvGrpSpPr>
          <p:grpSpPr>
            <a:xfrm>
              <a:off x="261" y="1870"/>
              <a:ext cx="465" cy="299"/>
              <a:chOff x="912" y="2640"/>
              <a:chExt cx="672" cy="432"/>
            </a:xfrm>
          </p:grpSpPr>
          <p:sp>
            <p:nvSpPr>
              <p:cNvPr id="225287" name="矩形 225286"/>
              <p:cNvSpPr/>
              <p:nvPr/>
            </p:nvSpPr>
            <p:spPr>
              <a:xfrm>
                <a:off x="912" y="2640"/>
                <a:ext cx="384" cy="432"/>
              </a:xfrm>
              <a:prstGeom prst="rect">
                <a:avLst/>
              </a:prstGeom>
              <a:solidFill>
                <a:schemeClr val="accent2"/>
              </a:solidFill>
              <a:ln w="9525">
                <a:noFill/>
              </a:ln>
            </p:spPr>
            <p:txBody>
              <a:bodyPr/>
              <a:p>
                <a:endParaRPr lang="zh-CN" altLang="en-US"/>
              </a:p>
            </p:txBody>
          </p:sp>
          <p:sp>
            <p:nvSpPr>
              <p:cNvPr id="225288" name="矩形 225287"/>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p>
                <a:endParaRPr lang="zh-CN" altLang="en-US"/>
              </a:p>
            </p:txBody>
          </p:sp>
        </p:grpSp>
        <p:sp>
          <p:nvSpPr>
            <p:cNvPr id="225289" name="矩形 225288"/>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p>
              <a:endParaRPr lang="zh-CN" altLang="en-US"/>
            </a:p>
          </p:txBody>
        </p:sp>
        <p:sp>
          <p:nvSpPr>
            <p:cNvPr id="225290" name="矩形 225289"/>
            <p:cNvSpPr/>
            <p:nvPr/>
          </p:nvSpPr>
          <p:spPr>
            <a:xfrm>
              <a:off x="400" y="1536"/>
              <a:ext cx="20" cy="663"/>
            </a:xfrm>
            <a:prstGeom prst="rect">
              <a:avLst/>
            </a:prstGeom>
            <a:solidFill>
              <a:schemeClr val="bg2"/>
            </a:solidFill>
            <a:ln w="9525">
              <a:noFill/>
            </a:ln>
          </p:spPr>
          <p:txBody>
            <a:bodyPr/>
            <a:p>
              <a:endParaRPr lang="zh-CN" altLang="en-US"/>
            </a:p>
          </p:txBody>
        </p:sp>
        <p:sp>
          <p:nvSpPr>
            <p:cNvPr id="225291" name="矩形 225290"/>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grpSp>
      <p:sp>
        <p:nvSpPr>
          <p:cNvPr id="225292" name="标题 225291"/>
          <p:cNvSpPr>
            <a:spLocks noGrp="1"/>
          </p:cNvSpPr>
          <p:nvPr>
            <p:ph type="ctrTitle"/>
          </p:nvPr>
        </p:nvSpPr>
        <p:spPr>
          <a:xfrm>
            <a:off x="990600" y="1828800"/>
            <a:ext cx="7772400" cy="1143000"/>
          </a:xfrm>
          <a:prstGeom prst="rect">
            <a:avLst/>
          </a:prstGeom>
          <a:noFill/>
          <a:ln w="9525">
            <a:noFill/>
          </a:ln>
        </p:spPr>
        <p:txBody>
          <a:bodyPr anchor="b"/>
          <a:lstStyle>
            <a:lvl1pPr lvl="0">
              <a:defRPr/>
            </a:lvl1pPr>
          </a:lstStyle>
          <a:p>
            <a:pPr lvl="0"/>
            <a:r>
              <a:rPr lang="zh-CN" altLang="en-US" dirty="0"/>
              <a:t>单击此处编辑母版标题样式</a:t>
            </a:r>
            <a:endParaRPr lang="zh-CN" altLang="en-US" dirty="0"/>
          </a:p>
        </p:txBody>
      </p:sp>
      <p:sp>
        <p:nvSpPr>
          <p:cNvPr id="225293" name="副标题 225292"/>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dirty="0"/>
              <a:t>单击此处编辑母版副标题样式</a:t>
            </a:r>
            <a:endParaRPr lang="zh-CN" altLang="en-US" dirty="0"/>
          </a:p>
        </p:txBody>
      </p:sp>
      <p:sp>
        <p:nvSpPr>
          <p:cNvPr id="225294" name="日期占位符 225293"/>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a:buClr>
                <a:schemeClr val="bg1"/>
              </a:buClr>
            </a:pPr>
            <a:endParaRPr lang="zh-CN" altLang="en-US" dirty="0"/>
          </a:p>
        </p:txBody>
      </p:sp>
      <p:sp>
        <p:nvSpPr>
          <p:cNvPr id="225295" name="页脚占位符 225294"/>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a:buClr>
                <a:schemeClr val="bg1"/>
              </a:buClr>
            </a:pPr>
            <a:endParaRPr lang="zh-CN" altLang="en-US" dirty="0"/>
          </a:p>
        </p:txBody>
      </p:sp>
      <p:sp>
        <p:nvSpPr>
          <p:cNvPr id="225296" name="灯片编号占位符 225295"/>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a:buClr>
                <a:schemeClr val="bg1"/>
              </a:buClr>
            </a:pPr>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chemeClr val="bg1"/>
              </a:buClr>
            </a:pPr>
            <a:endParaRPr lang="zh-CN" altLang="en-US" dirty="0"/>
          </a:p>
        </p:txBody>
      </p:sp>
      <p:sp>
        <p:nvSpPr>
          <p:cNvPr id="5" name="页脚占位符 4"/>
          <p:cNvSpPr>
            <a:spLocks noGrp="1"/>
          </p:cNvSpPr>
          <p:nvPr>
            <p:ph type="ftr" sz="quarter" idx="11"/>
          </p:nvPr>
        </p:nvSpPr>
        <p:spPr/>
        <p:txBody>
          <a:bodyPr/>
          <a:lstStyle/>
          <a:p>
            <a:pPr lvl="0">
              <a:buClr>
                <a:schemeClr val="bg1"/>
              </a:buClr>
            </a:pPr>
            <a:endParaRPr lang="zh-CN" altLang="en-US" dirty="0"/>
          </a:p>
        </p:txBody>
      </p:sp>
      <p:sp>
        <p:nvSpPr>
          <p:cNvPr id="6" name="灯片编号占位符 5"/>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617538"/>
            <a:ext cx="5740009" cy="55149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chemeClr val="bg1"/>
              </a:buClr>
            </a:pPr>
            <a:endParaRPr lang="zh-CN" altLang="en-US" dirty="0"/>
          </a:p>
        </p:txBody>
      </p:sp>
      <p:sp>
        <p:nvSpPr>
          <p:cNvPr id="5" name="页脚占位符 4"/>
          <p:cNvSpPr>
            <a:spLocks noGrp="1"/>
          </p:cNvSpPr>
          <p:nvPr>
            <p:ph type="ftr" sz="quarter" idx="11"/>
          </p:nvPr>
        </p:nvSpPr>
        <p:spPr/>
        <p:txBody>
          <a:bodyPr/>
          <a:lstStyle/>
          <a:p>
            <a:pPr lvl="0">
              <a:buClr>
                <a:schemeClr val="bg1"/>
              </a:buClr>
            </a:pPr>
            <a:endParaRPr lang="zh-CN" altLang="en-US" dirty="0"/>
          </a:p>
        </p:txBody>
      </p:sp>
      <p:sp>
        <p:nvSpPr>
          <p:cNvPr id="6" name="灯片编号占位符 5"/>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chemeClr val="bg1"/>
              </a:buClr>
            </a:pPr>
            <a:endParaRPr lang="zh-CN" altLang="en-US" dirty="0"/>
          </a:p>
        </p:txBody>
      </p:sp>
      <p:sp>
        <p:nvSpPr>
          <p:cNvPr id="5" name="页脚占位符 4"/>
          <p:cNvSpPr>
            <a:spLocks noGrp="1"/>
          </p:cNvSpPr>
          <p:nvPr>
            <p:ph type="ftr" sz="quarter" idx="11"/>
          </p:nvPr>
        </p:nvSpPr>
        <p:spPr/>
        <p:txBody>
          <a:bodyPr/>
          <a:lstStyle/>
          <a:p>
            <a:pPr lvl="0">
              <a:buClr>
                <a:schemeClr val="bg1"/>
              </a:buClr>
            </a:pPr>
            <a:endParaRPr lang="zh-CN" altLang="en-US" dirty="0"/>
          </a:p>
        </p:txBody>
      </p:sp>
      <p:sp>
        <p:nvSpPr>
          <p:cNvPr id="6" name="灯片编号占位符 5"/>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buClr>
                <a:schemeClr val="bg1"/>
              </a:buClr>
            </a:pPr>
            <a:endParaRPr lang="zh-CN" altLang="en-US" dirty="0"/>
          </a:p>
        </p:txBody>
      </p:sp>
      <p:sp>
        <p:nvSpPr>
          <p:cNvPr id="5" name="页脚占位符 4"/>
          <p:cNvSpPr>
            <a:spLocks noGrp="1"/>
          </p:cNvSpPr>
          <p:nvPr>
            <p:ph type="ftr" sz="quarter" idx="11"/>
          </p:nvPr>
        </p:nvSpPr>
        <p:spPr/>
        <p:txBody>
          <a:bodyPr/>
          <a:lstStyle/>
          <a:p>
            <a:pPr lvl="0">
              <a:buClr>
                <a:schemeClr val="bg1"/>
              </a:buClr>
            </a:pPr>
            <a:endParaRPr lang="zh-CN" altLang="en-US" dirty="0"/>
          </a:p>
        </p:txBody>
      </p:sp>
      <p:sp>
        <p:nvSpPr>
          <p:cNvPr id="6" name="灯片编号占位符 5"/>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6612"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
                <a:schemeClr val="bg1"/>
              </a:buClr>
            </a:pPr>
            <a:endParaRPr lang="zh-CN" altLang="en-US" dirty="0"/>
          </a:p>
        </p:txBody>
      </p:sp>
      <p:sp>
        <p:nvSpPr>
          <p:cNvPr id="6" name="页脚占位符 5"/>
          <p:cNvSpPr>
            <a:spLocks noGrp="1"/>
          </p:cNvSpPr>
          <p:nvPr>
            <p:ph type="ftr" sz="quarter" idx="11"/>
          </p:nvPr>
        </p:nvSpPr>
        <p:spPr/>
        <p:txBody>
          <a:bodyPr/>
          <a:lstStyle/>
          <a:p>
            <a:pPr lvl="0">
              <a:buClr>
                <a:schemeClr val="bg1"/>
              </a:buClr>
            </a:pPr>
            <a:endParaRPr lang="zh-CN" altLang="en-US" dirty="0"/>
          </a:p>
        </p:txBody>
      </p:sp>
      <p:sp>
        <p:nvSpPr>
          <p:cNvPr id="7" name="灯片编号占位符 6"/>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buClr>
                <a:schemeClr val="bg1"/>
              </a:buClr>
            </a:pPr>
            <a:endParaRPr lang="zh-CN" altLang="en-US" dirty="0"/>
          </a:p>
        </p:txBody>
      </p:sp>
      <p:sp>
        <p:nvSpPr>
          <p:cNvPr id="8" name="页脚占位符 7"/>
          <p:cNvSpPr>
            <a:spLocks noGrp="1"/>
          </p:cNvSpPr>
          <p:nvPr>
            <p:ph type="ftr" sz="quarter" idx="11"/>
          </p:nvPr>
        </p:nvSpPr>
        <p:spPr/>
        <p:txBody>
          <a:bodyPr/>
          <a:lstStyle/>
          <a:p>
            <a:pPr lvl="0">
              <a:buClr>
                <a:schemeClr val="bg1"/>
              </a:buClr>
            </a:pPr>
            <a:endParaRPr lang="zh-CN" altLang="en-US" dirty="0"/>
          </a:p>
        </p:txBody>
      </p:sp>
      <p:sp>
        <p:nvSpPr>
          <p:cNvPr id="9" name="灯片编号占位符 8"/>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buClr>
                <a:schemeClr val="bg1"/>
              </a:buClr>
            </a:pPr>
            <a:endParaRPr lang="zh-CN" altLang="en-US" dirty="0"/>
          </a:p>
        </p:txBody>
      </p:sp>
      <p:sp>
        <p:nvSpPr>
          <p:cNvPr id="4" name="页脚占位符 3"/>
          <p:cNvSpPr>
            <a:spLocks noGrp="1"/>
          </p:cNvSpPr>
          <p:nvPr>
            <p:ph type="ftr" sz="quarter" idx="11"/>
          </p:nvPr>
        </p:nvSpPr>
        <p:spPr/>
        <p:txBody>
          <a:bodyPr/>
          <a:lstStyle/>
          <a:p>
            <a:pPr lvl="0">
              <a:buClr>
                <a:schemeClr val="bg1"/>
              </a:buClr>
            </a:pPr>
            <a:endParaRPr lang="zh-CN" altLang="en-US" dirty="0"/>
          </a:p>
        </p:txBody>
      </p:sp>
      <p:sp>
        <p:nvSpPr>
          <p:cNvPr id="5" name="灯片编号占位符 4"/>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buClr>
                <a:schemeClr val="bg1"/>
              </a:buClr>
            </a:pPr>
            <a:endParaRPr lang="zh-CN" altLang="en-US" dirty="0"/>
          </a:p>
        </p:txBody>
      </p:sp>
      <p:sp>
        <p:nvSpPr>
          <p:cNvPr id="3" name="页脚占位符 2"/>
          <p:cNvSpPr>
            <a:spLocks noGrp="1"/>
          </p:cNvSpPr>
          <p:nvPr>
            <p:ph type="ftr" sz="quarter" idx="11"/>
          </p:nvPr>
        </p:nvSpPr>
        <p:spPr/>
        <p:txBody>
          <a:bodyPr/>
          <a:lstStyle/>
          <a:p>
            <a:pPr lvl="0">
              <a:buClr>
                <a:schemeClr val="bg1"/>
              </a:buClr>
            </a:pPr>
            <a:endParaRPr lang="zh-CN" altLang="en-US" dirty="0"/>
          </a:p>
        </p:txBody>
      </p:sp>
      <p:sp>
        <p:nvSpPr>
          <p:cNvPr id="4" name="灯片编号占位符 3"/>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
                <a:schemeClr val="bg1"/>
              </a:buClr>
            </a:pPr>
            <a:endParaRPr lang="zh-CN" altLang="en-US" dirty="0"/>
          </a:p>
        </p:txBody>
      </p:sp>
      <p:sp>
        <p:nvSpPr>
          <p:cNvPr id="6" name="页脚占位符 5"/>
          <p:cNvSpPr>
            <a:spLocks noGrp="1"/>
          </p:cNvSpPr>
          <p:nvPr>
            <p:ph type="ftr" sz="quarter" idx="11"/>
          </p:nvPr>
        </p:nvSpPr>
        <p:spPr/>
        <p:txBody>
          <a:bodyPr/>
          <a:lstStyle/>
          <a:p>
            <a:pPr lvl="0">
              <a:buClr>
                <a:schemeClr val="bg1"/>
              </a:buClr>
            </a:pPr>
            <a:endParaRPr lang="zh-CN" altLang="en-US" dirty="0"/>
          </a:p>
        </p:txBody>
      </p:sp>
      <p:sp>
        <p:nvSpPr>
          <p:cNvPr id="7" name="灯片编号占位符 6"/>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
                <a:schemeClr val="bg1"/>
              </a:buClr>
            </a:pPr>
            <a:endParaRPr lang="zh-CN" altLang="en-US" dirty="0"/>
          </a:p>
        </p:txBody>
      </p:sp>
      <p:sp>
        <p:nvSpPr>
          <p:cNvPr id="6" name="页脚占位符 5"/>
          <p:cNvSpPr>
            <a:spLocks noGrp="1"/>
          </p:cNvSpPr>
          <p:nvPr>
            <p:ph type="ftr" sz="quarter" idx="11"/>
          </p:nvPr>
        </p:nvSpPr>
        <p:spPr/>
        <p:txBody>
          <a:bodyPr/>
          <a:lstStyle/>
          <a:p>
            <a:pPr lvl="0">
              <a:buClr>
                <a:schemeClr val="bg1"/>
              </a:buClr>
            </a:pPr>
            <a:endParaRPr lang="zh-CN" altLang="en-US" dirty="0"/>
          </a:p>
        </p:txBody>
      </p:sp>
      <p:sp>
        <p:nvSpPr>
          <p:cNvPr id="7" name="灯片编号占位符 6"/>
          <p:cNvSpPr>
            <a:spLocks noGrp="1"/>
          </p:cNvSpPr>
          <p:nvPr>
            <p:ph type="sldNum" sz="quarter" idx="12"/>
          </p:nvPr>
        </p:nvSpPr>
        <p:spPr/>
        <p:txBody>
          <a:bodyPr/>
          <a:lstStyle/>
          <a:p>
            <a:pPr lvl="0">
              <a:buClr>
                <a:schemeClr val="bg1"/>
              </a:buClr>
            </a:pPr>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24258" name="矩形 224257"/>
          <p:cNvSpPr/>
          <p:nvPr/>
        </p:nvSpPr>
        <p:spPr>
          <a:xfrm>
            <a:off x="417513" y="1098550"/>
            <a:ext cx="438150" cy="474663"/>
          </a:xfrm>
          <a:prstGeom prst="rect">
            <a:avLst/>
          </a:prstGeom>
          <a:solidFill>
            <a:schemeClr val="accent2"/>
          </a:solidFill>
          <a:ln w="9525">
            <a:noFill/>
          </a:ln>
        </p:spPr>
        <p:txBody>
          <a:bodyPr wrap="none" anchor="ctr"/>
          <a:p>
            <a:pPr lvl="0" algn="ctr">
              <a:buClr>
                <a:schemeClr val="bg1"/>
              </a:buClr>
            </a:pPr>
            <a:endParaRPr sz="2400" dirty="0">
              <a:latin typeface="Tahoma" panose="020B0604030504040204" pitchFamily="34" charset="0"/>
            </a:endParaRPr>
          </a:p>
        </p:txBody>
      </p:sp>
      <p:sp>
        <p:nvSpPr>
          <p:cNvPr id="224259" name="矩形 224258"/>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p>
            <a:pPr lvl="0" algn="ctr">
              <a:buClr>
                <a:schemeClr val="bg1"/>
              </a:buClr>
            </a:pPr>
            <a:endParaRPr sz="2400" dirty="0">
              <a:latin typeface="Tahoma" panose="020B0604030504040204" pitchFamily="34" charset="0"/>
            </a:endParaRPr>
          </a:p>
        </p:txBody>
      </p:sp>
      <p:sp>
        <p:nvSpPr>
          <p:cNvPr id="224260" name="矩形 224259"/>
          <p:cNvSpPr/>
          <p:nvPr/>
        </p:nvSpPr>
        <p:spPr>
          <a:xfrm>
            <a:off x="541338" y="1520825"/>
            <a:ext cx="422275" cy="474663"/>
          </a:xfrm>
          <a:prstGeom prst="rect">
            <a:avLst/>
          </a:prstGeom>
          <a:solidFill>
            <a:schemeClr val="folHlink"/>
          </a:solidFill>
          <a:ln w="9525">
            <a:noFill/>
          </a:ln>
        </p:spPr>
        <p:txBody>
          <a:bodyPr wrap="none" anchor="ctr"/>
          <a:p>
            <a:pPr lvl="0" algn="ctr">
              <a:buClr>
                <a:schemeClr val="bg1"/>
              </a:buClr>
            </a:pPr>
            <a:endParaRPr sz="2400" dirty="0">
              <a:latin typeface="Tahoma" panose="020B0604030504040204" pitchFamily="34" charset="0"/>
            </a:endParaRPr>
          </a:p>
        </p:txBody>
      </p:sp>
      <p:sp>
        <p:nvSpPr>
          <p:cNvPr id="224261" name="矩形 224260"/>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p>
            <a:pPr lvl="0" algn="ctr">
              <a:buClr>
                <a:schemeClr val="bg1"/>
              </a:buClr>
            </a:pPr>
            <a:endParaRPr sz="2400" dirty="0">
              <a:latin typeface="Tahoma" panose="020B0604030504040204" pitchFamily="34" charset="0"/>
            </a:endParaRPr>
          </a:p>
        </p:txBody>
      </p:sp>
      <p:sp>
        <p:nvSpPr>
          <p:cNvPr id="224262" name="矩形 224261"/>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p>
            <a:pPr lvl="0" algn="ctr">
              <a:buClr>
                <a:schemeClr val="bg1"/>
              </a:buClr>
            </a:pPr>
            <a:endParaRPr sz="2400" dirty="0">
              <a:latin typeface="Tahoma" panose="020B0604030504040204" pitchFamily="34" charset="0"/>
            </a:endParaRPr>
          </a:p>
        </p:txBody>
      </p:sp>
      <p:sp>
        <p:nvSpPr>
          <p:cNvPr id="224263" name="矩形 224262"/>
          <p:cNvSpPr/>
          <p:nvPr/>
        </p:nvSpPr>
        <p:spPr>
          <a:xfrm>
            <a:off x="762000" y="990600"/>
            <a:ext cx="31750" cy="1052513"/>
          </a:xfrm>
          <a:prstGeom prst="rect">
            <a:avLst/>
          </a:prstGeom>
          <a:solidFill>
            <a:schemeClr val="bg2"/>
          </a:solidFill>
          <a:ln w="9525">
            <a:noFill/>
          </a:ln>
        </p:spPr>
        <p:txBody>
          <a:bodyPr wrap="none" anchor="ctr"/>
          <a:p>
            <a:pPr lvl="0" algn="ctr">
              <a:buClr>
                <a:schemeClr val="bg1"/>
              </a:buClr>
            </a:pPr>
            <a:endParaRPr sz="2400" dirty="0">
              <a:latin typeface="Tahoma" panose="020B0604030504040204" pitchFamily="34" charset="0"/>
            </a:endParaRPr>
          </a:p>
        </p:txBody>
      </p:sp>
      <p:sp>
        <p:nvSpPr>
          <p:cNvPr id="224264" name="矩形 224263"/>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p>
            <a:pPr lvl="0" algn="ctr">
              <a:buClr>
                <a:schemeClr val="bg1"/>
              </a:buClr>
            </a:pPr>
            <a:endParaRPr sz="2400" dirty="0">
              <a:latin typeface="Tahoma" panose="020B0604030504040204" pitchFamily="34" charset="0"/>
            </a:endParaRPr>
          </a:p>
        </p:txBody>
      </p:sp>
      <p:sp>
        <p:nvSpPr>
          <p:cNvPr id="224265" name="标题 224264"/>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224266" name="文本占位符 224265"/>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24267" name="日期占位符 224266"/>
          <p:cNvSpPr>
            <a:spLocks noGrp="1"/>
          </p:cNvSpPr>
          <p:nvPr>
            <p:ph type="dt" sz="half" idx="2"/>
          </p:nvPr>
        </p:nvSpPr>
        <p:spPr>
          <a:xfrm>
            <a:off x="914400" y="6324600"/>
            <a:ext cx="1905000" cy="457200"/>
          </a:xfrm>
          <a:prstGeom prst="rect">
            <a:avLst/>
          </a:prstGeom>
          <a:noFill/>
          <a:ln w="9525">
            <a:noFill/>
          </a:ln>
        </p:spPr>
        <p:txBody>
          <a:bodyPr anchor="b"/>
          <a:lstStyle>
            <a:lvl1pPr>
              <a:defRPr sz="1400">
                <a:latin typeface="Tahoma" panose="020B0604030504040204" pitchFamily="34" charset="0"/>
              </a:defRPr>
            </a:lvl1pPr>
          </a:lstStyle>
          <a:p>
            <a:pPr lvl="0">
              <a:buClr>
                <a:schemeClr val="bg1"/>
              </a:buClr>
            </a:pPr>
            <a:endParaRPr lang="zh-CN" altLang="en-US" dirty="0"/>
          </a:p>
        </p:txBody>
      </p:sp>
      <p:sp>
        <p:nvSpPr>
          <p:cNvPr id="224268" name="页脚占位符 224267"/>
          <p:cNvSpPr>
            <a:spLocks noGrp="1"/>
          </p:cNvSpPr>
          <p:nvPr>
            <p:ph type="ftr" sz="quarter" idx="3"/>
          </p:nvPr>
        </p:nvSpPr>
        <p:spPr>
          <a:xfrm>
            <a:off x="3352800" y="6324600"/>
            <a:ext cx="2895600" cy="457200"/>
          </a:xfrm>
          <a:prstGeom prst="rect">
            <a:avLst/>
          </a:prstGeom>
          <a:noFill/>
          <a:ln w="9525">
            <a:noFill/>
          </a:ln>
        </p:spPr>
        <p:txBody>
          <a:bodyPr anchor="b"/>
          <a:lstStyle>
            <a:lvl1pPr algn="ctr">
              <a:defRPr sz="1400">
                <a:latin typeface="Tahoma" panose="020B0604030504040204" pitchFamily="34" charset="0"/>
              </a:defRPr>
            </a:lvl1pPr>
          </a:lstStyle>
          <a:p>
            <a:pPr lvl="0">
              <a:buClr>
                <a:schemeClr val="bg1"/>
              </a:buClr>
            </a:pPr>
            <a:endParaRPr lang="zh-CN" altLang="en-US" dirty="0"/>
          </a:p>
        </p:txBody>
      </p:sp>
      <p:sp>
        <p:nvSpPr>
          <p:cNvPr id="224269" name="灯片编号占位符 224268"/>
          <p:cNvSpPr>
            <a:spLocks noGrp="1"/>
          </p:cNvSpPr>
          <p:nvPr>
            <p:ph type="sldNum" sz="quarter" idx="4"/>
          </p:nvPr>
        </p:nvSpPr>
        <p:spPr>
          <a:xfrm>
            <a:off x="6781800" y="6324600"/>
            <a:ext cx="1905000" cy="457200"/>
          </a:xfrm>
          <a:prstGeom prst="rect">
            <a:avLst/>
          </a:prstGeom>
          <a:noFill/>
          <a:ln w="9525">
            <a:noFill/>
          </a:ln>
        </p:spPr>
        <p:txBody>
          <a:bodyPr anchor="b"/>
          <a:lstStyle>
            <a:lvl1pPr algn="r">
              <a:defRPr sz="1400">
                <a:latin typeface="Tahoma" panose="020B0604030504040204" pitchFamily="34" charset="0"/>
              </a:defRPr>
            </a:lvl1pPr>
          </a:lstStyle>
          <a:p>
            <a:pPr lvl="0">
              <a:buClr>
                <a:schemeClr val="bg1"/>
              </a:buClr>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jpeg"/><Relationship Id="rId7" Type="http://schemas.openxmlformats.org/officeDocument/2006/relationships/image" Target="../media/image4.png"/><Relationship Id="rId6" Type="http://schemas.microsoft.com/office/2007/relationships/media" Target="file:///D:\Administrator&#25991;&#26723;&#21644;&#25910;&#34255;&#22841;\My%20Music\&#19968;&#29983;&#20309;&#27714;%20.mp3" TargetMode="External"/><Relationship Id="rId5" Type="http://schemas.openxmlformats.org/officeDocument/2006/relationships/audio" Target="file:///D:\Administrator&#25991;&#26723;&#21644;&#25910;&#34255;&#22841;\My%20Music\&#19968;&#29983;&#20309;&#27714;%20.mp3" TargetMode="External"/><Relationship Id="rId4" Type="http://schemas.openxmlformats.org/officeDocument/2006/relationships/image" Target="../media/image3.png"/><Relationship Id="rId3" Type="http://schemas.microsoft.com/office/2007/relationships/media" Target="file:///H:\&#25945;&#23398;&#35838;&#20214;\&#12298;&#25105;&#20026;&#20160;&#20040;&#32780;&#27963;&#30528;&#12299;\&#19968;&#29983;&#20309;&#27714;.mp3" TargetMode="External"/><Relationship Id="rId2" Type="http://schemas.openxmlformats.org/officeDocument/2006/relationships/audio" Target="file:///H:\&#25945;&#23398;&#35838;&#20214;\&#12298;&#25105;&#20026;&#20160;&#20040;&#32780;&#27963;&#30528;&#12299;\&#19968;&#29983;&#20309;&#27714;.mp3" TargetMode="Externa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4.png"/><Relationship Id="rId5" Type="http://schemas.microsoft.com/office/2007/relationships/media" Target="file:///E:\&#20020;&#26102;\&#26080;&#28895;&#24037;&#20316;&#23460;&#35838;&#20214;\&#25105;&#20026;&#20160;&#20040;&#32780;&#27963;&#30528;\&#22374;&#28982;&#30475;&#29983;&#27963;_&#26391;&#35829;-&#33509;&#20848;-.mp3" TargetMode="External"/><Relationship Id="rId4" Type="http://schemas.openxmlformats.org/officeDocument/2006/relationships/audio" Target="file:///E:\&#20020;&#26102;\&#26080;&#28895;&#24037;&#20316;&#23460;&#35838;&#20214;\&#25105;&#20026;&#20160;&#20040;&#32780;&#27963;&#30528;\&#22374;&#28982;&#30475;&#29983;&#27963;_&#26391;&#35829;-&#33509;&#20848;-.mp3" TargetMode="External"/><Relationship Id="rId3" Type="http://schemas.openxmlformats.org/officeDocument/2006/relationships/image" Target="../media/image16.GIF"/><Relationship Id="rId2" Type="http://schemas.openxmlformats.org/officeDocument/2006/relationships/image" Target="../media/image15.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image" Target="../media/image21.pn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media"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5%20&#25955;&#25991;&#20108;&#31687;\15%20&#27704;&#20037;&#30340;&#29983;&#21629;%20&#26391;&#35835;.mp3" TargetMode="External"/><Relationship Id="rId3" Type="http://schemas.openxmlformats.org/officeDocument/2006/relationships/audio"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5%20&#25955;&#25991;&#20108;&#31687;\15%20&#27704;&#20037;&#30340;&#29983;&#21629;%20&#26391;&#35835;.mp3" TargetMode="External"/><Relationship Id="rId2" Type="http://schemas.openxmlformats.org/officeDocument/2006/relationships/hyperlink" Target="15.&#27704;&#20037;&#30340;&#29983;&#21629;%20&#26391;&#35835;.mp3" TargetMode="External"/><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76131" name="图片 176130" descr="Z078"/>
          <p:cNvPicPr>
            <a:picLocks noChangeAspect="1"/>
          </p:cNvPicPr>
          <p:nvPr/>
        </p:nvPicPr>
        <p:blipFill>
          <a:blip r:embed="rId1"/>
          <a:stretch>
            <a:fillRect/>
          </a:stretch>
        </p:blipFill>
        <p:spPr>
          <a:xfrm>
            <a:off x="-228600" y="0"/>
            <a:ext cx="9601200" cy="7315200"/>
          </a:xfrm>
          <a:prstGeom prst="rect">
            <a:avLst/>
          </a:prstGeom>
          <a:noFill/>
          <a:ln w="9525">
            <a:noFill/>
          </a:ln>
        </p:spPr>
      </p:pic>
      <p:sp>
        <p:nvSpPr>
          <p:cNvPr id="176135" name="矩形 176134"/>
          <p:cNvSpPr/>
          <p:nvPr/>
        </p:nvSpPr>
        <p:spPr>
          <a:xfrm>
            <a:off x="3352800" y="5302250"/>
            <a:ext cx="6019800" cy="1555750"/>
          </a:xfrm>
          <a:prstGeom prst="rect">
            <a:avLst/>
          </a:prstGeom>
          <a:noFill/>
          <a:ln w="9525">
            <a:noFill/>
          </a:ln>
        </p:spPr>
        <p:txBody>
          <a:bodyPr>
            <a:spAutoFit/>
          </a:bodyPr>
          <a:p>
            <a:r>
              <a:rPr lang="zh-CN" altLang="en-US" sz="4800" b="1" dirty="0">
                <a:solidFill>
                  <a:srgbClr val="0404EE"/>
                </a:solidFill>
                <a:latin typeface="Times New Roman" panose="02020603050405020304" pitchFamily="18" charset="0"/>
                <a:ea typeface="楷体_GB2312" panose="02010609030101010101" pitchFamily="49" charset="-122"/>
              </a:rPr>
              <a:t>人是唯一追寻自身存在意义的动物。</a:t>
            </a:r>
            <a:endParaRPr lang="zh-CN" altLang="en-US" sz="4800" b="1" dirty="0">
              <a:solidFill>
                <a:srgbClr val="0404EE"/>
              </a:solidFill>
              <a:latin typeface="Times New Roman" panose="02020603050405020304" pitchFamily="18" charset="0"/>
              <a:ea typeface="楷体_GB2312" panose="02010609030101010101" pitchFamily="49" charset="-122"/>
            </a:endParaRPr>
          </a:p>
        </p:txBody>
      </p:sp>
      <p:pic>
        <p:nvPicPr>
          <p:cNvPr id="176137" name="一生何求.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7696200" y="6172200"/>
            <a:ext cx="304800" cy="304800"/>
          </a:xfrm>
          <a:prstGeom prst="rect">
            <a:avLst/>
          </a:prstGeom>
          <a:noFill/>
          <a:ln w="9525">
            <a:noFill/>
          </a:ln>
        </p:spPr>
      </p:pic>
      <p:pic>
        <p:nvPicPr>
          <p:cNvPr id="176140" name="一生何求 .mp3">
            <a:hlinkClick r:id="" action="ppaction://media"/>
          </p:cNvPr>
          <p:cNvPicPr>
            <a:picLocks noRot="1" noChangeAspect="1"/>
          </p:cNvPicPr>
          <p:nvPr>
            <a:audioFile r:link="rId5"/>
            <p:extLst>
              <p:ext uri="{DAA4B4D4-6D71-4841-9C94-3DE7FCFB9230}">
                <p14:media xmlns:p14="http://schemas.microsoft.com/office/powerpoint/2010/main" r:link="rId6"/>
              </p:ext>
            </p:extLst>
          </p:nvPr>
        </p:nvPicPr>
        <p:blipFill>
          <a:blip r:embed="rId7"/>
          <a:stretch>
            <a:fillRect/>
          </a:stretch>
        </p:blipFill>
        <p:spPr>
          <a:xfrm>
            <a:off x="7696200" y="6172200"/>
            <a:ext cx="304800" cy="304800"/>
          </a:xfrm>
          <a:prstGeom prst="rect">
            <a:avLst/>
          </a:prstGeom>
          <a:noFill/>
          <a:ln w="9525">
            <a:noFill/>
          </a:ln>
        </p:spPr>
      </p:pic>
      <p:pic>
        <p:nvPicPr>
          <p:cNvPr id="176141" name="图片 176140" descr="星空"/>
          <p:cNvPicPr>
            <a:picLocks noChangeAspect="1"/>
          </p:cNvPicPr>
          <p:nvPr/>
        </p:nvPicPr>
        <p:blipFill>
          <a:blip r:embed="rId8"/>
          <a:stretch>
            <a:fillRect/>
          </a:stretch>
        </p:blipFill>
        <p:spPr>
          <a:xfrm>
            <a:off x="-304800" y="-228600"/>
            <a:ext cx="9753600" cy="7315200"/>
          </a:xfrm>
          <a:prstGeom prst="rect">
            <a:avLst/>
          </a:prstGeom>
          <a:noFill/>
          <a:ln w="9525">
            <a:noFill/>
          </a:ln>
        </p:spPr>
      </p:pic>
      <p:sp>
        <p:nvSpPr>
          <p:cNvPr id="176142" name="文本框 176141"/>
          <p:cNvSpPr txBox="1"/>
          <p:nvPr/>
        </p:nvSpPr>
        <p:spPr>
          <a:xfrm>
            <a:off x="1143000" y="5715000"/>
            <a:ext cx="7543800" cy="519113"/>
          </a:xfrm>
          <a:prstGeom prst="rect">
            <a:avLst/>
          </a:prstGeom>
          <a:noFill/>
          <a:ln w="9525">
            <a:noFill/>
          </a:ln>
        </p:spPr>
        <p:txBody>
          <a:bodyPr>
            <a:spAutoFit/>
          </a:bodyPr>
          <a:p>
            <a:pPr>
              <a:spcBef>
                <a:spcPct val="50000"/>
              </a:spcBef>
            </a:pPr>
            <a:r>
              <a:rPr lang="en-US" altLang="zh-CN" b="1" dirty="0">
                <a:solidFill>
                  <a:srgbClr val="0404EE"/>
                </a:solidFill>
                <a:latin typeface="Tahoma" panose="020B0604030504040204" pitchFamily="34" charset="0"/>
              </a:rPr>
              <a:t>            </a:t>
            </a:r>
            <a:r>
              <a:rPr lang="zh-CN" altLang="en-US" sz="2800" b="1" dirty="0">
                <a:solidFill>
                  <a:schemeClr val="bg1"/>
                </a:solidFill>
                <a:latin typeface="Tahoma" panose="020B0604030504040204" pitchFamily="34" charset="0"/>
              </a:rPr>
              <a:t>人是唯一追寻自身存在意义的动物</a:t>
            </a:r>
            <a:endParaRPr lang="zh-CN" altLang="en-US" sz="2800" b="1" dirty="0">
              <a:solidFill>
                <a:schemeClr val="bg1"/>
              </a:solidFill>
              <a:latin typeface="Tahoma" panose="020B0604030504040204" pitchFamily="34" charset="0"/>
            </a:endParaRPr>
          </a:p>
        </p:txBody>
      </p:sp>
    </p:spTree>
  </p:cSld>
  <p:clrMapOvr>
    <a:masterClrMapping/>
  </p:clrMapOvr>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176137"/>
                </p:tgtEl>
              </p:cMediaNode>
            </p:audio>
            <p:audio>
              <p:cMediaNode>
                <p:cTn id="3" fill="hold" display="0">
                  <p:stCondLst>
                    <p:cond delay="indefinite"/>
                  </p:stCondLst>
                  <p:endCondLst>
                    <p:cond evt="onNext" delay="0">
                      <p:tgtEl>
                        <p:sldTgt/>
                      </p:tgtEl>
                    </p:cond>
                    <p:cond evt="onPrev" delay="0">
                      <p:tgtEl>
                        <p:sldTgt/>
                      </p:tgtEl>
                    </p:cond>
                    <p:cond evt="onStopAudio" delay="0">
                      <p:tgtEl>
                        <p:sldTgt/>
                      </p:tgtEl>
                    </p:cond>
                  </p:endCondLst>
                </p:cTn>
                <p:tgtEl>
                  <p:spTgt spid="17614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2450" name="标题 232449"/>
          <p:cNvSpPr>
            <a:spLocks noGrp="1"/>
          </p:cNvSpPr>
          <p:nvPr>
            <p:ph type="title"/>
          </p:nvPr>
        </p:nvSpPr>
        <p:spPr>
          <a:xfrm>
            <a:off x="457200" y="228600"/>
            <a:ext cx="7793038" cy="1143000"/>
          </a:xfrm>
          <a:ln/>
        </p:spPr>
        <p:txBody>
          <a:bodyPr anchor="b"/>
          <a:p>
            <a:r>
              <a:rPr lang="zh-CN" altLang="en-US" dirty="0"/>
              <a:t>补充：</a:t>
            </a:r>
            <a:endParaRPr lang="zh-CN" altLang="en-US"/>
          </a:p>
        </p:txBody>
      </p:sp>
      <p:sp>
        <p:nvSpPr>
          <p:cNvPr id="232451" name="文本占位符 232450"/>
          <p:cNvSpPr>
            <a:spLocks noGrp="1"/>
          </p:cNvSpPr>
          <p:nvPr>
            <p:ph type="body" idx="1"/>
          </p:nvPr>
        </p:nvSpPr>
        <p:spPr>
          <a:xfrm>
            <a:off x="152400" y="1676400"/>
            <a:ext cx="8686800" cy="4191000"/>
          </a:xfrm>
          <a:ln/>
        </p:spPr>
        <p:txBody>
          <a:bodyPr/>
          <a:p>
            <a:pPr>
              <a:lnSpc>
                <a:spcPct val="90000"/>
              </a:lnSpc>
            </a:pPr>
            <a:r>
              <a:rPr lang="en-US" altLang="zh-CN" sz="2800" b="1" dirty="0">
                <a:solidFill>
                  <a:schemeClr val="hlink"/>
                </a:solidFill>
                <a:ea typeface="华文仿宋" pitchFamily="2" charset="-122"/>
              </a:rPr>
              <a:t>        </a:t>
            </a:r>
            <a:r>
              <a:rPr lang="zh-CN" altLang="en-US" sz="2800" b="1" dirty="0">
                <a:solidFill>
                  <a:schemeClr val="hlink"/>
                </a:solidFill>
                <a:ea typeface="华文仿宋" pitchFamily="2" charset="-122"/>
              </a:rPr>
              <a:t>爱情的渴望和追求，是罗素一生中的重要组成部分。在漫长的一生中，他结过四次婚，但不幸三度离异，爱过不止一个女性，并且珍视他的所爱，他说：“在我所爱的女人身上，我欠下了很大的人情，如果不是她们，我的心地将偏狭得多。”在</a:t>
            </a:r>
            <a:r>
              <a:rPr lang="en-US" altLang="zh-CN" sz="2800" b="1" dirty="0">
                <a:solidFill>
                  <a:schemeClr val="hlink"/>
                </a:solidFill>
                <a:ea typeface="华文仿宋" pitchFamily="2" charset="-122"/>
              </a:rPr>
              <a:t>1920</a:t>
            </a:r>
            <a:r>
              <a:rPr lang="zh-CN" altLang="en-US" sz="2800" b="1" dirty="0">
                <a:solidFill>
                  <a:schemeClr val="hlink"/>
                </a:solidFill>
                <a:ea typeface="华文仿宋" pitchFamily="2" charset="-122"/>
              </a:rPr>
              <a:t>到</a:t>
            </a:r>
            <a:r>
              <a:rPr lang="en-US" altLang="zh-CN" sz="2800" b="1" dirty="0">
                <a:solidFill>
                  <a:schemeClr val="hlink"/>
                </a:solidFill>
                <a:ea typeface="华文仿宋" pitchFamily="2" charset="-122"/>
              </a:rPr>
              <a:t>1930</a:t>
            </a:r>
            <a:r>
              <a:rPr lang="zh-CN" altLang="en-US" sz="2800" b="1" dirty="0">
                <a:solidFill>
                  <a:schemeClr val="hlink"/>
                </a:solidFill>
                <a:ea typeface="华文仿宋" pitchFamily="2" charset="-122"/>
              </a:rPr>
              <a:t>年间，罗素在有关社会道德的两本书中，他甚至以叛逆者的姿态，指出英国的清教徒式的性观念是人类不幸的一大原因。他反对男尊女卑的观念，反对禁欲主义，对同性恋也持宽容的态度。他享受着爱情给他带来的狂喜，进入他自己所追寻的人生境界。</a:t>
            </a:r>
            <a:br>
              <a:rPr lang="zh-CN" altLang="en-US" sz="2800" b="1" dirty="0">
                <a:solidFill>
                  <a:schemeClr val="hlink"/>
                </a:solidFill>
                <a:ea typeface="华文仿宋" pitchFamily="2" charset="-122"/>
              </a:rPr>
            </a:br>
            <a:br>
              <a:rPr lang="zh-CN" altLang="en-US" sz="2800" dirty="0"/>
            </a:br>
            <a:endParaRPr lang="zh-CN" altLang="en-US" sz="2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6850" name="矩形 206849"/>
          <p:cNvSpPr/>
          <p:nvPr/>
        </p:nvSpPr>
        <p:spPr>
          <a:xfrm>
            <a:off x="4479925" y="3048000"/>
            <a:ext cx="184150" cy="762000"/>
          </a:xfrm>
          <a:prstGeom prst="rect">
            <a:avLst/>
          </a:prstGeom>
          <a:noFill/>
          <a:ln w="9525">
            <a:noFill/>
          </a:ln>
        </p:spPr>
        <p:txBody>
          <a:bodyPr wrap="none" anchor="t">
            <a:spAutoFit/>
          </a:bodyPr>
          <a:p>
            <a:pPr>
              <a:buClr>
                <a:schemeClr val="bg1"/>
              </a:buClr>
            </a:pPr>
            <a:endParaRPr sz="4400" dirty="0">
              <a:latin typeface="Comic Sans MS" panose="030F0702030302020204" pitchFamily="66" charset="0"/>
            </a:endParaRPr>
          </a:p>
        </p:txBody>
      </p:sp>
      <p:sp>
        <p:nvSpPr>
          <p:cNvPr id="206851" name="矩形 206850"/>
          <p:cNvSpPr/>
          <p:nvPr/>
        </p:nvSpPr>
        <p:spPr>
          <a:xfrm>
            <a:off x="4479925" y="3048000"/>
            <a:ext cx="184150" cy="762000"/>
          </a:xfrm>
          <a:prstGeom prst="rect">
            <a:avLst/>
          </a:prstGeom>
          <a:noFill/>
          <a:ln w="9525">
            <a:noFill/>
          </a:ln>
        </p:spPr>
        <p:txBody>
          <a:bodyPr wrap="none" anchor="t">
            <a:spAutoFit/>
          </a:bodyPr>
          <a:p>
            <a:pPr>
              <a:buClr>
                <a:schemeClr val="bg1"/>
              </a:buClr>
            </a:pPr>
            <a:endParaRPr sz="4400" dirty="0">
              <a:latin typeface="Comic Sans MS" panose="030F0702030302020204" pitchFamily="66" charset="0"/>
            </a:endParaRPr>
          </a:p>
        </p:txBody>
      </p:sp>
      <p:pic>
        <p:nvPicPr>
          <p:cNvPr id="206852" name="图片 206851" descr="2k0409-15"/>
          <p:cNvPicPr>
            <a:picLocks noChangeAspect="1"/>
          </p:cNvPicPr>
          <p:nvPr/>
        </p:nvPicPr>
        <p:blipFill>
          <a:blip r:embed="rId1"/>
          <a:stretch>
            <a:fillRect/>
          </a:stretch>
        </p:blipFill>
        <p:spPr>
          <a:xfrm>
            <a:off x="4114800" y="0"/>
            <a:ext cx="5029200" cy="4953000"/>
          </a:xfrm>
          <a:prstGeom prst="rect">
            <a:avLst/>
          </a:prstGeom>
          <a:noFill/>
          <a:ln w="9525">
            <a:noFill/>
          </a:ln>
        </p:spPr>
      </p:pic>
      <p:pic>
        <p:nvPicPr>
          <p:cNvPr id="206853" name="图片 206852" descr="nike"/>
          <p:cNvPicPr>
            <a:picLocks noChangeAspect="1"/>
          </p:cNvPicPr>
          <p:nvPr/>
        </p:nvPicPr>
        <p:blipFill>
          <a:blip r:embed="rId2"/>
          <a:stretch>
            <a:fillRect/>
          </a:stretch>
        </p:blipFill>
        <p:spPr>
          <a:xfrm>
            <a:off x="0" y="533400"/>
            <a:ext cx="4267200" cy="4495800"/>
          </a:xfrm>
          <a:prstGeom prst="rect">
            <a:avLst/>
          </a:prstGeom>
          <a:noFill/>
          <a:ln w="9525">
            <a:noFill/>
          </a:ln>
        </p:spPr>
      </p:pic>
      <p:sp>
        <p:nvSpPr>
          <p:cNvPr id="206856" name="文本框 206855"/>
          <p:cNvSpPr txBox="1"/>
          <p:nvPr/>
        </p:nvSpPr>
        <p:spPr>
          <a:xfrm>
            <a:off x="533400" y="5105400"/>
            <a:ext cx="8027988" cy="1552575"/>
          </a:xfrm>
          <a:prstGeom prst="rect">
            <a:avLst/>
          </a:prstGeom>
          <a:noFill/>
          <a:ln w="9525">
            <a:noFill/>
          </a:ln>
        </p:spPr>
        <p:txBody>
          <a:bodyPr>
            <a:spAutoFit/>
          </a:bodyPr>
          <a:p>
            <a:r>
              <a:rPr lang="zh-CN" altLang="en-US" sz="2400" b="1" dirty="0">
                <a:solidFill>
                  <a:schemeClr val="hlink"/>
                </a:solidFill>
                <a:latin typeface="Tahoma" panose="020B0604030504040204" pitchFamily="34" charset="0"/>
                <a:ea typeface="幼圆" panose="02010509060101010101" pitchFamily="49" charset="-122"/>
              </a:rPr>
              <a:t>张爱玲</a:t>
            </a:r>
            <a:r>
              <a:rPr lang="zh-CN" altLang="en-US" sz="2400" b="1" dirty="0">
                <a:solidFill>
                  <a:srgbClr val="33CC33"/>
                </a:solidFill>
                <a:latin typeface="Tahoma" panose="020B0604030504040204" pitchFamily="34" charset="0"/>
              </a:rPr>
              <a:t>：于千万人之中遇见你所遇见的人，于千万年之中，时间的无涯的荒野里，遇见你要遇见的人</a:t>
            </a:r>
            <a:r>
              <a:rPr lang="en-US" altLang="zh-CN" sz="2400" b="1" dirty="0">
                <a:solidFill>
                  <a:srgbClr val="33CC33"/>
                </a:solidFill>
                <a:latin typeface="Tahoma" panose="020B0604030504040204" pitchFamily="34" charset="0"/>
              </a:rPr>
              <a:t>,</a:t>
            </a:r>
            <a:r>
              <a:rPr lang="zh-CN" altLang="en-US" sz="2400" b="1" dirty="0">
                <a:solidFill>
                  <a:srgbClr val="33CC33"/>
                </a:solidFill>
                <a:latin typeface="Tahoma" panose="020B0604030504040204" pitchFamily="34" charset="0"/>
              </a:rPr>
              <a:t>没有早一步</a:t>
            </a:r>
            <a:r>
              <a:rPr lang="en-US" altLang="zh-CN" sz="2400" b="1" dirty="0">
                <a:solidFill>
                  <a:srgbClr val="33CC33"/>
                </a:solidFill>
                <a:latin typeface="Tahoma" panose="020B0604030504040204" pitchFamily="34" charset="0"/>
              </a:rPr>
              <a:t>,</a:t>
            </a:r>
            <a:r>
              <a:rPr lang="zh-CN" altLang="en-US" sz="2400" b="1" dirty="0">
                <a:solidFill>
                  <a:srgbClr val="33CC33"/>
                </a:solidFill>
                <a:latin typeface="Tahoma" panose="020B0604030504040204" pitchFamily="34" charset="0"/>
              </a:rPr>
              <a:t>没有晚一步</a:t>
            </a:r>
            <a:r>
              <a:rPr lang="en-US" altLang="zh-CN" sz="2400" b="1" dirty="0">
                <a:solidFill>
                  <a:srgbClr val="33CC33"/>
                </a:solidFill>
                <a:latin typeface="Tahoma" panose="020B0604030504040204" pitchFamily="34" charset="0"/>
              </a:rPr>
              <a:t>,</a:t>
            </a:r>
            <a:r>
              <a:rPr lang="zh-CN" altLang="en-US" sz="2400" b="1" dirty="0">
                <a:solidFill>
                  <a:srgbClr val="33CC33"/>
                </a:solidFill>
                <a:latin typeface="Tahoma" panose="020B0604030504040204" pitchFamily="34" charset="0"/>
              </a:rPr>
              <a:t>刚好赶上了</a:t>
            </a:r>
            <a:r>
              <a:rPr lang="en-US" altLang="zh-CN" sz="2400" b="1" dirty="0">
                <a:solidFill>
                  <a:srgbClr val="33CC33"/>
                </a:solidFill>
                <a:latin typeface="Tahoma" panose="020B0604030504040204" pitchFamily="34" charset="0"/>
              </a:rPr>
              <a:t>,</a:t>
            </a:r>
            <a:r>
              <a:rPr lang="zh-CN" altLang="en-US" sz="2400" b="1" dirty="0">
                <a:solidFill>
                  <a:srgbClr val="33CC33"/>
                </a:solidFill>
                <a:latin typeface="Tahoma" panose="020B0604030504040204" pitchFamily="34" charset="0"/>
              </a:rPr>
              <a:t>那也没有别的话可讲</a:t>
            </a:r>
            <a:r>
              <a:rPr lang="en-US" altLang="zh-CN" sz="2400" b="1" dirty="0">
                <a:solidFill>
                  <a:srgbClr val="33CC33"/>
                </a:solidFill>
                <a:latin typeface="Tahoma" panose="020B0604030504040204" pitchFamily="34" charset="0"/>
              </a:rPr>
              <a:t>,</a:t>
            </a:r>
            <a:r>
              <a:rPr lang="zh-CN" altLang="en-US" sz="2400" b="1" dirty="0">
                <a:solidFill>
                  <a:srgbClr val="33CC33"/>
                </a:solidFill>
                <a:latin typeface="Tahoma" panose="020B0604030504040204" pitchFamily="34" charset="0"/>
              </a:rPr>
              <a:t>唯有轻轻的问一句</a:t>
            </a:r>
            <a:r>
              <a:rPr lang="en-US" altLang="zh-CN" sz="2400" b="1" dirty="0">
                <a:solidFill>
                  <a:srgbClr val="33CC33"/>
                </a:solidFill>
                <a:latin typeface="Tahoma" panose="020B0604030504040204" pitchFamily="34" charset="0"/>
              </a:rPr>
              <a:t>:</a:t>
            </a:r>
            <a:r>
              <a:rPr lang="zh-CN" altLang="en-US" sz="2400" b="1" dirty="0">
                <a:solidFill>
                  <a:srgbClr val="33CC33"/>
                </a:solidFill>
                <a:latin typeface="Tahoma" panose="020B0604030504040204" pitchFamily="34" charset="0"/>
              </a:rPr>
              <a:t>哦</a:t>
            </a:r>
            <a:r>
              <a:rPr lang="en-US" altLang="zh-CN" sz="2400" b="1" dirty="0">
                <a:solidFill>
                  <a:srgbClr val="33CC33"/>
                </a:solidFill>
                <a:latin typeface="Tahoma" panose="020B0604030504040204" pitchFamily="34" charset="0"/>
              </a:rPr>
              <a:t>,</a:t>
            </a:r>
            <a:r>
              <a:rPr lang="zh-CN" altLang="en-US" sz="2400" b="1" dirty="0">
                <a:solidFill>
                  <a:srgbClr val="33CC33"/>
                </a:solidFill>
                <a:latin typeface="Tahoma" panose="020B0604030504040204" pitchFamily="34" charset="0"/>
              </a:rPr>
              <a:t>原来你也在这里 。</a:t>
            </a:r>
            <a:endParaRPr lang="zh-CN" altLang="en-US" sz="2400" b="1">
              <a:solidFill>
                <a:srgbClr val="33CC33"/>
              </a:solidFill>
              <a:latin typeface="Tahoma" panose="020B0604030504040204"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6853"/>
                                        </p:tgtEl>
                                        <p:attrNameLst>
                                          <p:attrName>style.visibility</p:attrName>
                                        </p:attrNameLst>
                                      </p:cBhvr>
                                      <p:to>
                                        <p:strVal val="visible"/>
                                      </p:to>
                                    </p:set>
                                    <p:animEffect transition="in" filter="checkerboard(across)">
                                      <p:cBhvr>
                                        <p:cTn id="7" dur="500"/>
                                        <p:tgtEl>
                                          <p:spTgt spid="20685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6852"/>
                                        </p:tgtEl>
                                        <p:attrNameLst>
                                          <p:attrName>style.visibility</p:attrName>
                                        </p:attrNameLst>
                                      </p:cBhvr>
                                      <p:to>
                                        <p:strVal val="visible"/>
                                      </p:to>
                                    </p:set>
                                    <p:animEffect transition="in" filter="box(in)">
                                      <p:cBhvr>
                                        <p:cTn id="12" dur="500"/>
                                        <p:tgtEl>
                                          <p:spTgt spid="20685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06856"/>
                                        </p:tgtEl>
                                        <p:attrNameLst>
                                          <p:attrName>style.visibility</p:attrName>
                                        </p:attrNameLst>
                                      </p:cBhvr>
                                      <p:to>
                                        <p:strVal val="visible"/>
                                      </p:to>
                                    </p:set>
                                    <p:anim calcmode="lin" valueType="num">
                                      <p:cBhvr additive="base">
                                        <p:cTn id="17" dur="2000" fill="hold"/>
                                        <p:tgtEl>
                                          <p:spTgt spid="206856"/>
                                        </p:tgtEl>
                                        <p:attrNameLst>
                                          <p:attrName>ppt_x</p:attrName>
                                        </p:attrNameLst>
                                      </p:cBhvr>
                                      <p:tavLst>
                                        <p:tav tm="0">
                                          <p:val>
                                            <p:strVal val="#ppt_x"/>
                                          </p:val>
                                        </p:tav>
                                        <p:tav tm="100000">
                                          <p:val>
                                            <p:strVal val="#ppt_x"/>
                                          </p:val>
                                        </p:tav>
                                      </p:tavLst>
                                    </p:anim>
                                    <p:anim calcmode="lin" valueType="num">
                                      <p:cBhvr additive="base">
                                        <p:cTn id="18" dur="2000" fill="hold"/>
                                        <p:tgtEl>
                                          <p:spTgt spid="2068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3298" name="矩形 183297"/>
          <p:cNvSpPr/>
          <p:nvPr/>
        </p:nvSpPr>
        <p:spPr>
          <a:xfrm>
            <a:off x="609600" y="533400"/>
            <a:ext cx="7848600" cy="1066800"/>
          </a:xfrm>
          <a:prstGeom prst="rect">
            <a:avLst/>
          </a:prstGeom>
          <a:noFill/>
          <a:ln w="9525">
            <a:noFill/>
          </a:ln>
        </p:spPr>
        <p:txBody>
          <a:bodyPr>
            <a:spAutoFit/>
          </a:bodyPr>
          <a:p>
            <a:pPr>
              <a:spcBef>
                <a:spcPct val="50000"/>
              </a:spcBef>
            </a:pPr>
            <a:r>
              <a:rPr lang="en-US" altLang="zh-CN" sz="3200" b="1" dirty="0">
                <a:solidFill>
                  <a:srgbClr val="0404EE"/>
                </a:solidFill>
                <a:latin typeface="Comic Sans MS" panose="030F0702030302020204" pitchFamily="66" charset="0"/>
                <a:ea typeface="华文楷体" pitchFamily="2" charset="-122"/>
              </a:rPr>
              <a:t>3</a:t>
            </a:r>
            <a:r>
              <a:rPr lang="zh-CN" altLang="en-US" sz="3200" b="1" dirty="0">
                <a:solidFill>
                  <a:srgbClr val="0404EE"/>
                </a:solidFill>
                <a:latin typeface="Comic Sans MS" panose="030F0702030302020204" pitchFamily="66" charset="0"/>
                <a:ea typeface="华文楷体" pitchFamily="2" charset="-122"/>
              </a:rPr>
              <a:t>、爱情和知识，尽要可能地把我引上天堂，但是同情心总把我带回尘世。</a:t>
            </a:r>
            <a:endParaRPr lang="zh-CN" altLang="en-US" sz="3200" b="1" dirty="0">
              <a:solidFill>
                <a:srgbClr val="0404EE"/>
              </a:solidFill>
              <a:latin typeface="Comic Sans MS" panose="030F0702030302020204" pitchFamily="66" charset="0"/>
              <a:ea typeface="华文楷体" pitchFamily="2" charset="-122"/>
            </a:endParaRPr>
          </a:p>
        </p:txBody>
      </p:sp>
      <p:sp>
        <p:nvSpPr>
          <p:cNvPr id="183299" name="文本框 183298"/>
          <p:cNvSpPr txBox="1"/>
          <p:nvPr/>
        </p:nvSpPr>
        <p:spPr>
          <a:xfrm>
            <a:off x="609600" y="2057400"/>
            <a:ext cx="7772400" cy="3995738"/>
          </a:xfrm>
          <a:prstGeom prst="rect">
            <a:avLst/>
          </a:prstGeom>
          <a:noFill/>
          <a:ln w="9525">
            <a:noFill/>
          </a:ln>
        </p:spPr>
        <p:txBody>
          <a:bodyPr>
            <a:spAutoFit/>
          </a:bodyPr>
          <a:p>
            <a:pPr>
              <a:spcBef>
                <a:spcPct val="50000"/>
              </a:spcBef>
            </a:pPr>
            <a:r>
              <a:rPr lang="zh-CN" altLang="en-US" sz="3200" b="1" dirty="0">
                <a:solidFill>
                  <a:schemeClr val="hlink"/>
                </a:solidFill>
                <a:latin typeface="Comic Sans MS" panose="030F0702030302020204" pitchFamily="66" charset="0"/>
                <a:ea typeface="华文楷体" pitchFamily="2" charset="-122"/>
              </a:rPr>
              <a:t>导析：</a:t>
            </a:r>
            <a:r>
              <a:rPr lang="zh-CN" altLang="en-US" sz="2800" b="1" dirty="0">
                <a:solidFill>
                  <a:schemeClr val="hlink"/>
                </a:solidFill>
                <a:latin typeface="Comic Sans MS" panose="030F0702030302020204" pitchFamily="66" charset="0"/>
                <a:ea typeface="华文仿宋" pitchFamily="2" charset="-122"/>
              </a:rPr>
              <a:t>在知识的海洋中，罗素孜孜不倦地追求着他所渴望的东西，各方面的知识引领他进入美好的理想境界，在书本中，一切都是完美，理想化了的东西，而且罗素出生在一个贵族之家，他的祖父曾两度出任首相</a:t>
            </a:r>
            <a:r>
              <a:rPr lang="en-US" altLang="zh-CN" sz="2800" b="1">
                <a:solidFill>
                  <a:schemeClr val="hlink"/>
                </a:solidFill>
                <a:latin typeface="Comic Sans MS" panose="030F0702030302020204" pitchFamily="66" charset="0"/>
              </a:rPr>
              <a:t>,</a:t>
            </a:r>
            <a:r>
              <a:rPr lang="zh-CN" altLang="en-US" sz="2800" b="1" dirty="0">
                <a:solidFill>
                  <a:schemeClr val="hlink"/>
                </a:solidFill>
                <a:latin typeface="Comic Sans MS" panose="030F0702030302020204" pitchFamily="66" charset="0"/>
                <a:ea typeface="华文仿宋" pitchFamily="2" charset="-122"/>
              </a:rPr>
              <a:t>以他丰厚的家底，他完全可以生活在自己的幸福王国里，享受爱情，沉浸在知识的海洋中，而不去管其他人的事，但正因为作者有同情心，他同情人类苦难的生活，这体现了他的一种良知。 </a:t>
            </a:r>
            <a:endParaRPr lang="zh-CN" altLang="en-US" sz="2800" b="1">
              <a:solidFill>
                <a:schemeClr val="hlink"/>
              </a:solidFill>
              <a:latin typeface="Comic Sans MS" panose="030F0702030302020204" pitchFamily="66" charset="0"/>
              <a:ea typeface="华文仿宋" pitchFamily="2"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3299"/>
                                        </p:tgtEl>
                                        <p:attrNameLst>
                                          <p:attrName>style.visibility</p:attrName>
                                        </p:attrNameLst>
                                      </p:cBhvr>
                                      <p:to>
                                        <p:strVal val="visible"/>
                                      </p:to>
                                    </p:set>
                                    <p:anim calcmode="lin" valueType="num">
                                      <p:cBhvr additive="base">
                                        <p:cTn id="7" dur="500" fill="hold"/>
                                        <p:tgtEl>
                                          <p:spTgt spid="183299"/>
                                        </p:tgtEl>
                                        <p:attrNameLst>
                                          <p:attrName>ppt_x</p:attrName>
                                        </p:attrNameLst>
                                      </p:cBhvr>
                                      <p:tavLst>
                                        <p:tav tm="0">
                                          <p:val>
                                            <p:strVal val="0-#ppt_w/2"/>
                                          </p:val>
                                        </p:tav>
                                        <p:tav tm="100000">
                                          <p:val>
                                            <p:strVal val="#ppt_x"/>
                                          </p:val>
                                        </p:tav>
                                      </p:tavLst>
                                    </p:anim>
                                    <p:anim calcmode="lin" valueType="num">
                                      <p:cBhvr additive="base">
                                        <p:cTn id="8" dur="500" fill="hold"/>
                                        <p:tgtEl>
                                          <p:spTgt spid="1832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3014" name="矩形 43013"/>
          <p:cNvSpPr/>
          <p:nvPr/>
        </p:nvSpPr>
        <p:spPr>
          <a:xfrm>
            <a:off x="228600" y="4648200"/>
            <a:ext cx="8610600" cy="2041525"/>
          </a:xfrm>
          <a:prstGeom prst="rect">
            <a:avLst/>
          </a:prstGeom>
          <a:solidFill>
            <a:schemeClr val="tx1"/>
          </a:solidFill>
          <a:ln w="9525">
            <a:noFill/>
          </a:ln>
        </p:spPr>
        <p:txBody>
          <a:bodyPr>
            <a:spAutoFit/>
          </a:bodyPr>
          <a:p>
            <a:pPr>
              <a:buClr>
                <a:schemeClr val="bg1"/>
              </a:buClr>
            </a:pPr>
            <a:r>
              <a:rPr lang="zh-CN" altLang="en-US" sz="3200" b="1" dirty="0">
                <a:solidFill>
                  <a:srgbClr val="D89A00"/>
                </a:solidFill>
                <a:latin typeface="楷体_GB2312" panose="02010609030101010101" pitchFamily="49" charset="-122"/>
                <a:ea typeface="楷体_GB2312" panose="02010609030101010101" pitchFamily="49" charset="-122"/>
              </a:rPr>
              <a:t>冰心</a:t>
            </a:r>
            <a:r>
              <a:rPr lang="zh-CN" altLang="en-US" sz="3200" b="1" dirty="0">
                <a:solidFill>
                  <a:srgbClr val="00FF00"/>
                </a:solidFill>
                <a:latin typeface="楷体_GB2312" panose="02010609030101010101" pitchFamily="49" charset="-122"/>
                <a:ea typeface="楷体_GB2312" panose="02010609030101010101" pitchFamily="49" charset="-122"/>
              </a:rPr>
              <a:t>：“爱在左，同情在右，走在生命的两旁，</a:t>
            </a:r>
            <a:endParaRPr lang="zh-CN" altLang="en-US" sz="3200" b="1" dirty="0">
              <a:solidFill>
                <a:srgbClr val="00FF00"/>
              </a:solidFill>
              <a:latin typeface="楷体_GB2312" panose="02010609030101010101" pitchFamily="49" charset="-122"/>
              <a:ea typeface="楷体_GB2312" panose="02010609030101010101" pitchFamily="49" charset="-122"/>
            </a:endParaRPr>
          </a:p>
          <a:p>
            <a:pPr>
              <a:buClr>
                <a:schemeClr val="bg1"/>
              </a:buClr>
            </a:pPr>
            <a:r>
              <a:rPr lang="zh-CN" altLang="en-US" sz="3200" b="1" dirty="0">
                <a:solidFill>
                  <a:srgbClr val="00FF00"/>
                </a:solidFill>
                <a:latin typeface="楷体_GB2312" panose="02010609030101010101" pitchFamily="49" charset="-122"/>
                <a:ea typeface="楷体_GB2312" panose="02010609030101010101" pitchFamily="49" charset="-122"/>
              </a:rPr>
              <a:t>随时撒种，随时开花，将这一径长途点缀得</a:t>
            </a:r>
            <a:endParaRPr lang="zh-CN" altLang="en-US" sz="3200" b="1" dirty="0">
              <a:solidFill>
                <a:srgbClr val="00FF00"/>
              </a:solidFill>
              <a:latin typeface="楷体_GB2312" panose="02010609030101010101" pitchFamily="49" charset="-122"/>
              <a:ea typeface="楷体_GB2312" panose="02010609030101010101" pitchFamily="49" charset="-122"/>
            </a:endParaRPr>
          </a:p>
          <a:p>
            <a:pPr>
              <a:buClr>
                <a:schemeClr val="bg1"/>
              </a:buClr>
            </a:pPr>
            <a:r>
              <a:rPr lang="zh-CN" altLang="en-US" sz="3200" b="1" dirty="0">
                <a:solidFill>
                  <a:srgbClr val="00FF00"/>
                </a:solidFill>
                <a:latin typeface="楷体_GB2312" panose="02010609030101010101" pitchFamily="49" charset="-122"/>
                <a:ea typeface="楷体_GB2312" panose="02010609030101010101" pitchFamily="49" charset="-122"/>
              </a:rPr>
              <a:t>香花弥漫，使穿枝拂叶的行人，踏着荆棘，</a:t>
            </a:r>
            <a:endParaRPr lang="zh-CN" altLang="en-US" sz="3200" b="1" dirty="0">
              <a:solidFill>
                <a:srgbClr val="00FF00"/>
              </a:solidFill>
              <a:latin typeface="楷体_GB2312" panose="02010609030101010101" pitchFamily="49" charset="-122"/>
              <a:ea typeface="楷体_GB2312" panose="02010609030101010101" pitchFamily="49" charset="-122"/>
            </a:endParaRPr>
          </a:p>
          <a:p>
            <a:pPr>
              <a:buClr>
                <a:schemeClr val="bg1"/>
              </a:buClr>
            </a:pPr>
            <a:r>
              <a:rPr lang="zh-CN" altLang="en-US" sz="3200" b="1" dirty="0">
                <a:solidFill>
                  <a:srgbClr val="00FF00"/>
                </a:solidFill>
                <a:latin typeface="楷体_GB2312" panose="02010609030101010101" pitchFamily="49" charset="-122"/>
                <a:ea typeface="楷体_GB2312" panose="02010609030101010101" pitchFamily="49" charset="-122"/>
              </a:rPr>
              <a:t>不觉得痛苦，有泪可落，却不是悲凉。”</a:t>
            </a:r>
            <a:endParaRPr lang="zh-CN" altLang="en-US" sz="3200" b="1" dirty="0">
              <a:solidFill>
                <a:srgbClr val="00FF00"/>
              </a:solidFill>
              <a:latin typeface="楷体_GB2312" panose="02010609030101010101" pitchFamily="49" charset="-122"/>
              <a:ea typeface="楷体_GB2312" panose="02010609030101010101" pitchFamily="49" charset="-122"/>
            </a:endParaRPr>
          </a:p>
        </p:txBody>
      </p:sp>
      <p:sp>
        <p:nvSpPr>
          <p:cNvPr id="43019" name="矩形 43018"/>
          <p:cNvSpPr/>
          <p:nvPr/>
        </p:nvSpPr>
        <p:spPr>
          <a:xfrm>
            <a:off x="533400" y="152400"/>
            <a:ext cx="8153400" cy="4419600"/>
          </a:xfrm>
          <a:prstGeom prst="rect">
            <a:avLst/>
          </a:prstGeom>
          <a:solidFill>
            <a:schemeClr val="tx2">
              <a:alpha val="87000"/>
            </a:schemeClr>
          </a:solidFill>
          <a:ln w="9525" cap="flat" cmpd="sng">
            <a:solidFill>
              <a:schemeClr val="tx1"/>
            </a:solidFill>
            <a:prstDash val="solid"/>
            <a:miter/>
            <a:headEnd type="none" w="med" len="med"/>
            <a:tailEnd type="none" w="med" len="med"/>
          </a:ln>
        </p:spPr>
        <p:txBody>
          <a:bodyPr/>
          <a:p>
            <a:endParaRPr lang="zh-CN" altLang="en-US"/>
          </a:p>
        </p:txBody>
      </p:sp>
      <p:pic>
        <p:nvPicPr>
          <p:cNvPr id="43017" name="图片 43016" descr="22d4c600a5f85ad4e850cd29"/>
          <p:cNvPicPr>
            <a:picLocks noChangeAspect="1"/>
          </p:cNvPicPr>
          <p:nvPr/>
        </p:nvPicPr>
        <p:blipFill>
          <a:blip r:embed="rId1"/>
          <a:stretch>
            <a:fillRect/>
          </a:stretch>
        </p:blipFill>
        <p:spPr>
          <a:xfrm>
            <a:off x="685800" y="304800"/>
            <a:ext cx="7848600" cy="4114800"/>
          </a:xfrm>
          <a:prstGeom prst="rect">
            <a:avLst/>
          </a:prstGeom>
          <a:noFill/>
          <a:ln w="9525">
            <a:noFill/>
          </a:ln>
        </p:spPr>
      </p:pic>
      <p:pic>
        <p:nvPicPr>
          <p:cNvPr id="43021" name="图片 43020" descr="图片14353"/>
          <p:cNvPicPr>
            <a:picLocks noChangeAspect="1"/>
          </p:cNvPicPr>
          <p:nvPr/>
        </p:nvPicPr>
        <p:blipFill>
          <a:blip r:embed="rId2"/>
          <a:stretch>
            <a:fillRect/>
          </a:stretch>
        </p:blipFill>
        <p:spPr>
          <a:xfrm>
            <a:off x="685800" y="304800"/>
            <a:ext cx="7848600" cy="4114800"/>
          </a:xfrm>
          <a:prstGeom prst="rect">
            <a:avLst/>
          </a:prstGeom>
          <a:noFill/>
          <a:ln w="9525">
            <a:noFill/>
          </a:ln>
        </p:spPr>
      </p:pic>
      <p:pic>
        <p:nvPicPr>
          <p:cNvPr id="43018" name="图片 43017" descr="11962174_719326"/>
          <p:cNvPicPr>
            <a:picLocks noChangeAspect="1"/>
          </p:cNvPicPr>
          <p:nvPr/>
        </p:nvPicPr>
        <p:blipFill>
          <a:blip r:embed="rId3"/>
          <a:stretch>
            <a:fillRect/>
          </a:stretch>
        </p:blipFill>
        <p:spPr>
          <a:xfrm>
            <a:off x="685800" y="304800"/>
            <a:ext cx="7848600" cy="4114800"/>
          </a:xfrm>
          <a:prstGeom prst="rect">
            <a:avLst/>
          </a:prstGeom>
          <a:noFill/>
          <a:ln w="9525">
            <a:noFill/>
          </a:ln>
        </p:spPr>
      </p:pic>
      <p:grpSp>
        <p:nvGrpSpPr>
          <p:cNvPr id="43024" name="组合 43023"/>
          <p:cNvGrpSpPr/>
          <p:nvPr/>
        </p:nvGrpSpPr>
        <p:grpSpPr>
          <a:xfrm>
            <a:off x="685800" y="304800"/>
            <a:ext cx="7848600" cy="4114800"/>
            <a:chOff x="432" y="1344"/>
            <a:chExt cx="4944" cy="2592"/>
          </a:xfrm>
        </p:grpSpPr>
        <p:sp>
          <p:nvSpPr>
            <p:cNvPr id="43023" name="矩形 43022"/>
            <p:cNvSpPr/>
            <p:nvPr/>
          </p:nvSpPr>
          <p:spPr>
            <a:xfrm>
              <a:off x="432" y="1344"/>
              <a:ext cx="4944" cy="2592"/>
            </a:xfrm>
            <a:prstGeom prst="rect">
              <a:avLst/>
            </a:prstGeom>
            <a:solidFill>
              <a:schemeClr val="bg1"/>
            </a:solidFill>
            <a:ln w="9525" cap="flat" cmpd="sng">
              <a:solidFill>
                <a:schemeClr val="tx1"/>
              </a:solidFill>
              <a:prstDash val="solid"/>
              <a:miter/>
              <a:headEnd type="none" w="med" len="med"/>
              <a:tailEnd type="none" w="med" len="med"/>
            </a:ln>
          </p:spPr>
          <p:txBody>
            <a:bodyPr/>
            <a:p>
              <a:endParaRPr lang="zh-CN" altLang="en-US"/>
            </a:p>
          </p:txBody>
        </p:sp>
        <p:pic>
          <p:nvPicPr>
            <p:cNvPr id="43022" name="图片 43021" descr="图片1热646"/>
            <p:cNvPicPr>
              <a:picLocks noChangeAspect="1"/>
            </p:cNvPicPr>
            <p:nvPr/>
          </p:nvPicPr>
          <p:blipFill>
            <a:blip r:embed="rId4"/>
            <a:stretch>
              <a:fillRect/>
            </a:stretch>
          </p:blipFill>
          <p:spPr>
            <a:xfrm>
              <a:off x="1872" y="1344"/>
              <a:ext cx="2016" cy="2544"/>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 calcmode="lin" valueType="num">
                                      <p:cBhvr additive="base">
                                        <p:cTn id="7" dur="500" fill="hold"/>
                                        <p:tgtEl>
                                          <p:spTgt spid="43014"/>
                                        </p:tgtEl>
                                        <p:attrNameLst>
                                          <p:attrName>ppt_x</p:attrName>
                                        </p:attrNameLst>
                                      </p:cBhvr>
                                      <p:tavLst>
                                        <p:tav tm="0">
                                          <p:val>
                                            <p:strVal val="#ppt_x"/>
                                          </p:val>
                                        </p:tav>
                                        <p:tav tm="100000">
                                          <p:val>
                                            <p:strVal val="#ppt_x"/>
                                          </p:val>
                                        </p:tav>
                                      </p:tavLst>
                                    </p:anim>
                                    <p:anim calcmode="lin" valueType="num">
                                      <p:cBhvr additive="base">
                                        <p:cTn id="8" dur="500" fill="hold"/>
                                        <p:tgtEl>
                                          <p:spTgt spid="43014"/>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43019"/>
                                        </p:tgtEl>
                                        <p:attrNameLst>
                                          <p:attrName>style.visibility</p:attrName>
                                        </p:attrNameLst>
                                      </p:cBhvr>
                                      <p:to>
                                        <p:strVal val="visible"/>
                                      </p:to>
                                    </p:set>
                                    <p:animEffect transition="in" filter="blinds(horizontal)">
                                      <p:cBhvr>
                                        <p:cTn id="11" dur="500"/>
                                        <p:tgtEl>
                                          <p:spTgt spid="430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3017"/>
                                        </p:tgtEl>
                                        <p:attrNameLst>
                                          <p:attrName>style.visibility</p:attrName>
                                        </p:attrNameLst>
                                      </p:cBhvr>
                                      <p:to>
                                        <p:strVal val="visible"/>
                                      </p:to>
                                    </p:set>
                                    <p:animEffect transition="in" filter="fade">
                                      <p:cBhvr>
                                        <p:cTn id="16" dur="2000"/>
                                        <p:tgtEl>
                                          <p:spTgt spid="430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3021"/>
                                        </p:tgtEl>
                                        <p:attrNameLst>
                                          <p:attrName>style.visibility</p:attrName>
                                        </p:attrNameLst>
                                      </p:cBhvr>
                                      <p:to>
                                        <p:strVal val="visible"/>
                                      </p:to>
                                    </p:set>
                                    <p:animEffect transition="in" filter="fade">
                                      <p:cBhvr>
                                        <p:cTn id="21" dur="2000"/>
                                        <p:tgtEl>
                                          <p:spTgt spid="4302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3018"/>
                                        </p:tgtEl>
                                        <p:attrNameLst>
                                          <p:attrName>style.visibility</p:attrName>
                                        </p:attrNameLst>
                                      </p:cBhvr>
                                      <p:to>
                                        <p:strVal val="visible"/>
                                      </p:to>
                                    </p:set>
                                    <p:animEffect transition="in" filter="fade">
                                      <p:cBhvr>
                                        <p:cTn id="26" dur="2000"/>
                                        <p:tgtEl>
                                          <p:spTgt spid="430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3024"/>
                                        </p:tgtEl>
                                        <p:attrNameLst>
                                          <p:attrName>style.visibility</p:attrName>
                                        </p:attrNameLst>
                                      </p:cBhvr>
                                      <p:to>
                                        <p:strVal val="visible"/>
                                      </p:to>
                                    </p:set>
                                    <p:animEffect transition="in" filter="fade">
                                      <p:cBhvr>
                                        <p:cTn id="31" dur="2000"/>
                                        <p:tgtEl>
                                          <p:spTgt spid="43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5218" name="文本框 265217"/>
          <p:cNvSpPr txBox="1"/>
          <p:nvPr/>
        </p:nvSpPr>
        <p:spPr>
          <a:xfrm>
            <a:off x="539750" y="549275"/>
            <a:ext cx="8280400" cy="1187450"/>
          </a:xfrm>
          <a:prstGeom prst="rect">
            <a:avLst/>
          </a:prstGeom>
          <a:solidFill>
            <a:srgbClr val="FFFF99"/>
          </a:solidFill>
          <a:ln w="9525">
            <a:noFill/>
          </a:ln>
        </p:spPr>
        <p:txBody>
          <a:bodyPr>
            <a:spAutoFit/>
          </a:bodyPr>
          <a:p>
            <a:pPr>
              <a:spcBef>
                <a:spcPct val="50000"/>
              </a:spcBef>
            </a:pPr>
            <a:r>
              <a:rPr lang="en-US" altLang="zh-CN" sz="2400" b="1" dirty="0">
                <a:latin typeface="Arial" panose="020B0604020202020204" pitchFamily="34" charset="0"/>
              </a:rPr>
              <a:t>       </a:t>
            </a:r>
            <a:r>
              <a:rPr lang="zh-CN" altLang="en-US" sz="2400" b="1" dirty="0">
                <a:latin typeface="Arial" panose="020B0604020202020204" pitchFamily="34" charset="0"/>
              </a:rPr>
              <a:t>一九九七年九月，当她去世的噩耗传来，印度政府为她举行国葬，全国哀悼两天。成千上万的人冒着倾盆大雨走上街头，为她的离去流下哀伤的眼泪。</a:t>
            </a:r>
            <a:endParaRPr lang="zh-CN" altLang="en-US" sz="2400" b="1">
              <a:latin typeface="Arial" panose="020B0604020202020204" pitchFamily="34" charset="0"/>
            </a:endParaRPr>
          </a:p>
        </p:txBody>
      </p:sp>
      <p:sp>
        <p:nvSpPr>
          <p:cNvPr id="265219" name="文本框 265218"/>
          <p:cNvSpPr txBox="1"/>
          <p:nvPr/>
        </p:nvSpPr>
        <p:spPr>
          <a:xfrm>
            <a:off x="1476375" y="2060575"/>
            <a:ext cx="6913563" cy="579438"/>
          </a:xfrm>
          <a:prstGeom prst="rect">
            <a:avLst/>
          </a:prstGeom>
          <a:noFill/>
          <a:ln w="9525">
            <a:noFill/>
          </a:ln>
        </p:spPr>
        <p:txBody>
          <a:bodyPr>
            <a:spAutoFit/>
          </a:bodyPr>
          <a:p>
            <a:pPr>
              <a:spcBef>
                <a:spcPct val="50000"/>
              </a:spcBef>
            </a:pPr>
            <a:r>
              <a:rPr lang="zh-CN" altLang="en-US" sz="3200" b="1" dirty="0">
                <a:solidFill>
                  <a:srgbClr val="CC6600"/>
                </a:solidFill>
                <a:latin typeface="Arial" panose="020B0604020202020204" pitchFamily="34" charset="0"/>
              </a:rPr>
              <a:t>特蕾莎修女                活圣人</a:t>
            </a:r>
            <a:endParaRPr lang="zh-CN" altLang="en-US" sz="3200" b="1" dirty="0">
              <a:solidFill>
                <a:srgbClr val="CC6600"/>
              </a:solidFill>
              <a:latin typeface="Arial" panose="020B0604020202020204" pitchFamily="34" charset="0"/>
            </a:endParaRPr>
          </a:p>
        </p:txBody>
      </p:sp>
      <p:sp>
        <p:nvSpPr>
          <p:cNvPr id="265220" name="文本框 265219"/>
          <p:cNvSpPr txBox="1"/>
          <p:nvPr/>
        </p:nvSpPr>
        <p:spPr>
          <a:xfrm>
            <a:off x="0" y="3048000"/>
            <a:ext cx="8353425" cy="1311275"/>
          </a:xfrm>
          <a:prstGeom prst="rect">
            <a:avLst/>
          </a:prstGeom>
          <a:noFill/>
          <a:ln w="9525">
            <a:noFill/>
          </a:ln>
        </p:spPr>
        <p:txBody>
          <a:bodyPr>
            <a:spAutoFit/>
          </a:bodyPr>
          <a:p>
            <a:pPr>
              <a:spcBef>
                <a:spcPct val="50000"/>
              </a:spcBef>
            </a:pPr>
            <a:r>
              <a:rPr lang="en-US" altLang="zh-CN" sz="3200" b="1" dirty="0">
                <a:solidFill>
                  <a:srgbClr val="0066FF"/>
                </a:solidFill>
                <a:latin typeface="Arial" panose="020B0604020202020204" pitchFamily="34" charset="0"/>
                <a:ea typeface="幼圆" panose="02010509060101010101" pitchFamily="49" charset="-122"/>
              </a:rPr>
              <a:t>       “</a:t>
            </a:r>
            <a:r>
              <a:rPr lang="zh-CN" altLang="en-US" sz="3200" b="1" dirty="0">
                <a:solidFill>
                  <a:srgbClr val="0066FF"/>
                </a:solidFill>
                <a:latin typeface="Arial" panose="020B0604020202020204" pitchFamily="34" charset="0"/>
                <a:ea typeface="幼圆" panose="02010509060101010101" pitchFamily="49" charset="-122"/>
              </a:rPr>
              <a:t>一颗纯洁的心灵，会自由地给</a:t>
            </a:r>
            <a:endParaRPr lang="zh-CN" altLang="en-US" sz="3200" b="1" dirty="0">
              <a:solidFill>
                <a:srgbClr val="0066FF"/>
              </a:solidFill>
              <a:latin typeface="Arial" panose="020B0604020202020204" pitchFamily="34" charset="0"/>
              <a:ea typeface="幼圆" panose="02010509060101010101" pitchFamily="49" charset="-122"/>
            </a:endParaRPr>
          </a:p>
          <a:p>
            <a:pPr>
              <a:spcBef>
                <a:spcPct val="50000"/>
              </a:spcBef>
            </a:pPr>
            <a:r>
              <a:rPr lang="zh-CN" altLang="en-US" sz="3200" b="1" dirty="0">
                <a:solidFill>
                  <a:srgbClr val="0066FF"/>
                </a:solidFill>
                <a:latin typeface="Arial" panose="020B0604020202020204" pitchFamily="34" charset="0"/>
                <a:ea typeface="幼圆" panose="02010509060101010101" pitchFamily="49" charset="-122"/>
              </a:rPr>
              <a:t>予，自由地爱，直至它受到创伤。”</a:t>
            </a:r>
            <a:endParaRPr lang="zh-CN" altLang="en-US" sz="3200" b="1" dirty="0">
              <a:solidFill>
                <a:srgbClr val="0066FF"/>
              </a:solidFill>
              <a:latin typeface="Arial" panose="020B0604020202020204" pitchFamily="34" charset="0"/>
              <a:ea typeface="幼圆" panose="02010509060101010101" pitchFamily="49" charset="-122"/>
            </a:endParaRPr>
          </a:p>
        </p:txBody>
      </p:sp>
      <p:sp>
        <p:nvSpPr>
          <p:cNvPr id="265221" name="文本框 265220"/>
          <p:cNvSpPr txBox="1"/>
          <p:nvPr/>
        </p:nvSpPr>
        <p:spPr>
          <a:xfrm>
            <a:off x="1079500" y="4724400"/>
            <a:ext cx="1516063" cy="457200"/>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马其顿  </a:t>
            </a:r>
            <a:endParaRPr lang="zh-CN" altLang="en-US" sz="2400" b="1" dirty="0">
              <a:latin typeface="Arial" panose="020B0604020202020204" pitchFamily="34" charset="0"/>
            </a:endParaRPr>
          </a:p>
        </p:txBody>
      </p:sp>
      <p:sp>
        <p:nvSpPr>
          <p:cNvPr id="265222" name="文本框 265221"/>
          <p:cNvSpPr txBox="1"/>
          <p:nvPr/>
        </p:nvSpPr>
        <p:spPr>
          <a:xfrm>
            <a:off x="3167063" y="4724400"/>
            <a:ext cx="5976937" cy="457200"/>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遥远的印度</a:t>
            </a:r>
            <a:r>
              <a:rPr lang="en-US" altLang="zh-CN" sz="2400" b="1">
                <a:latin typeface="Arial" panose="020B0604020202020204" pitchFamily="34" charset="0"/>
              </a:rPr>
              <a:t>——</a:t>
            </a:r>
            <a:r>
              <a:rPr lang="en-US" altLang="zh-CN" sz="2400" b="1" dirty="0">
                <a:latin typeface="Arial" panose="020B0604020202020204" pitchFamily="34" charset="0"/>
              </a:rPr>
              <a:t>“</a:t>
            </a:r>
            <a:r>
              <a:rPr lang="zh-CN" altLang="en-US" sz="2400" b="1" dirty="0">
                <a:latin typeface="Arial" panose="020B0604020202020204" pitchFamily="34" charset="0"/>
              </a:rPr>
              <a:t>噩梦之城”的加尔各答</a:t>
            </a:r>
            <a:endParaRPr lang="zh-CN" altLang="en-US" sz="2400" b="1" dirty="0">
              <a:latin typeface="Arial" panose="020B0604020202020204" pitchFamily="34" charset="0"/>
            </a:endParaRPr>
          </a:p>
        </p:txBody>
      </p:sp>
      <p:sp>
        <p:nvSpPr>
          <p:cNvPr id="265223" name="直接连接符 265222"/>
          <p:cNvSpPr/>
          <p:nvPr/>
        </p:nvSpPr>
        <p:spPr>
          <a:xfrm>
            <a:off x="2339975" y="4941888"/>
            <a:ext cx="863600" cy="0"/>
          </a:xfrm>
          <a:prstGeom prst="line">
            <a:avLst/>
          </a:prstGeom>
          <a:ln w="9525" cap="flat" cmpd="sng">
            <a:solidFill>
              <a:schemeClr val="tx1"/>
            </a:solidFill>
            <a:prstDash val="solid"/>
            <a:headEnd type="none" w="med" len="med"/>
            <a:tailEnd type="triangle" w="med" len="med"/>
          </a:ln>
        </p:spPr>
      </p:sp>
      <p:pic>
        <p:nvPicPr>
          <p:cNvPr id="265224" name="图片 265223" descr="line67007"/>
          <p:cNvPicPr>
            <a:picLocks noChangeAspect="1"/>
          </p:cNvPicPr>
          <p:nvPr/>
        </p:nvPicPr>
        <p:blipFill>
          <a:blip r:embed="rId1"/>
          <a:stretch>
            <a:fillRect/>
          </a:stretch>
        </p:blipFill>
        <p:spPr>
          <a:xfrm>
            <a:off x="0" y="5157788"/>
            <a:ext cx="8964613" cy="1700212"/>
          </a:xfrm>
          <a:prstGeom prst="rect">
            <a:avLst/>
          </a:prstGeom>
          <a:noFill/>
          <a:ln w="9525">
            <a:noFill/>
          </a:ln>
        </p:spPr>
      </p:pic>
      <p:pic>
        <p:nvPicPr>
          <p:cNvPr id="265225" name="图片 265224" descr="11601110483557457"/>
          <p:cNvPicPr>
            <a:picLocks noChangeAspect="1"/>
          </p:cNvPicPr>
          <p:nvPr/>
        </p:nvPicPr>
        <p:blipFill>
          <a:blip r:embed="rId2"/>
          <a:stretch>
            <a:fillRect/>
          </a:stretch>
        </p:blipFill>
        <p:spPr>
          <a:xfrm>
            <a:off x="6781800" y="1981200"/>
            <a:ext cx="1905000" cy="24955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5219"/>
                                        </p:tgtEl>
                                        <p:attrNameLst>
                                          <p:attrName>style.visibility</p:attrName>
                                        </p:attrNameLst>
                                      </p:cBhvr>
                                      <p:to>
                                        <p:strVal val="visible"/>
                                      </p:to>
                                    </p:set>
                                    <p:animEffect transition="in" filter="wipe(left)">
                                      <p:cBhvr>
                                        <p:cTn id="7" dur="500"/>
                                        <p:tgtEl>
                                          <p:spTgt spid="2652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5220"/>
                                        </p:tgtEl>
                                        <p:attrNameLst>
                                          <p:attrName>style.visibility</p:attrName>
                                        </p:attrNameLst>
                                      </p:cBhvr>
                                      <p:to>
                                        <p:strVal val="visible"/>
                                      </p:to>
                                    </p:set>
                                    <p:animEffect transition="in" filter="wipe(up)">
                                      <p:cBhvr>
                                        <p:cTn id="12" dur="500"/>
                                        <p:tgtEl>
                                          <p:spTgt spid="2652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5221"/>
                                        </p:tgtEl>
                                        <p:attrNameLst>
                                          <p:attrName>style.visibility</p:attrName>
                                        </p:attrNameLst>
                                      </p:cBhvr>
                                      <p:to>
                                        <p:strVal val="visible"/>
                                      </p:to>
                                    </p:set>
                                    <p:animEffect transition="in" filter="wipe(left)">
                                      <p:cBhvr>
                                        <p:cTn id="17" dur="500"/>
                                        <p:tgtEl>
                                          <p:spTgt spid="265221"/>
                                        </p:tgtEl>
                                      </p:cBhvr>
                                    </p:animEffect>
                                  </p:childTnLst>
                                </p:cTn>
                              </p:par>
                              <p:par>
                                <p:cTn id="18" presetID="22" presetClass="entr" presetSubtype="8" fill="hold" nodeType="withEffect">
                                  <p:stCondLst>
                                    <p:cond delay="0"/>
                                  </p:stCondLst>
                                  <p:childTnLst>
                                    <p:set>
                                      <p:cBhvr>
                                        <p:cTn id="19" dur="1" fill="hold">
                                          <p:stCondLst>
                                            <p:cond delay="0"/>
                                          </p:stCondLst>
                                        </p:cTn>
                                        <p:tgtEl>
                                          <p:spTgt spid="265223"/>
                                        </p:tgtEl>
                                        <p:attrNameLst>
                                          <p:attrName>style.visibility</p:attrName>
                                        </p:attrNameLst>
                                      </p:cBhvr>
                                      <p:to>
                                        <p:strVal val="visible"/>
                                      </p:to>
                                    </p:set>
                                    <p:animEffect transition="in" filter="wipe(left)">
                                      <p:cBhvr>
                                        <p:cTn id="20" dur="500"/>
                                        <p:tgtEl>
                                          <p:spTgt spid="26522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65222"/>
                                        </p:tgtEl>
                                        <p:attrNameLst>
                                          <p:attrName>style.visibility</p:attrName>
                                        </p:attrNameLst>
                                      </p:cBhvr>
                                      <p:to>
                                        <p:strVal val="visible"/>
                                      </p:to>
                                    </p:set>
                                    <p:animEffect transition="in" filter="wipe(left)">
                                      <p:cBhvr>
                                        <p:cTn id="23" dur="500"/>
                                        <p:tgtEl>
                                          <p:spTgt spid="265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19" grpId="0"/>
      <p:bldP spid="265220" grpId="0"/>
      <p:bldP spid="265221" grpId="0"/>
      <p:bldP spid="2652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42" name="标题 266241"/>
          <p:cNvSpPr>
            <a:spLocks noGrp="1"/>
          </p:cNvSpPr>
          <p:nvPr>
            <p:ph type="title"/>
          </p:nvPr>
        </p:nvSpPr>
        <p:spPr>
          <a:xfrm>
            <a:off x="848995" y="182880"/>
            <a:ext cx="7792720" cy="920115"/>
          </a:xfrm>
          <a:ln/>
        </p:spPr>
        <p:txBody>
          <a:bodyPr anchor="b"/>
          <a:p>
            <a:r>
              <a:rPr lang="zh-CN" altLang="en-US" dirty="0"/>
              <a:t>特蕾莎修女的箴言：</a:t>
            </a:r>
            <a:endParaRPr lang="zh-CN" altLang="en-US" dirty="0"/>
          </a:p>
        </p:txBody>
      </p:sp>
      <p:sp>
        <p:nvSpPr>
          <p:cNvPr id="266243" name="文本占位符 266242"/>
          <p:cNvSpPr>
            <a:spLocks noGrp="1"/>
          </p:cNvSpPr>
          <p:nvPr>
            <p:ph type="body" idx="1"/>
          </p:nvPr>
        </p:nvSpPr>
        <p:spPr>
          <a:xfrm>
            <a:off x="76200" y="1371283"/>
            <a:ext cx="8991600" cy="4114800"/>
          </a:xfrm>
          <a:ln/>
        </p:spPr>
        <p:txBody>
          <a:bodyPr/>
          <a:p>
            <a:pPr>
              <a:lnSpc>
                <a:spcPct val="80000"/>
              </a:lnSpc>
            </a:pPr>
            <a:r>
              <a:rPr lang="zh-CN" altLang="en-US" sz="2800" b="1" dirty="0"/>
              <a:t>　　你如果行善事，人们会说你必定是出于自私的隐秘动机，不管怎样，还是要行善事；你今天所做的善事明天就会被人遗忘，不管怎样，还是要做善事；你如果成功，得到的会是假朋友和真敌人，不管怎样，还是要成功；你耗费数年所建设的可能毁于一旦，不管怎样，还是要建设；你坦诚待人却受到了伤害，不管怎样，还是要坦诚待人；心胸最博大最宽容的人，可能会被心胸狭窄的人击倒，不管怎样，还是要志存高远；人们的确需要帮助，但当你真的帮助他们的时候，他们反而可能会攻击你，不管怎样，还是要帮助他人；将你所拥有的最好的东西献给世界，你可能会被反咬一口，不管怎样，还是要把最宝贵的东西献给世界。 </a:t>
            </a:r>
            <a:r>
              <a:rPr lang="en-US" altLang="zh-CN" sz="2800" b="1" dirty="0"/>
              <a:t>Love until it hurts</a:t>
            </a:r>
            <a:r>
              <a:rPr lang="zh-CN" altLang="en-US" sz="2800" b="1" dirty="0"/>
              <a:t>（爱，直到伤害自己）。</a:t>
            </a:r>
            <a:endParaRPr lang="zh-CN" altLang="en-US" sz="28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7266" name="标题 267265"/>
          <p:cNvSpPr>
            <a:spLocks noGrp="1"/>
          </p:cNvSpPr>
          <p:nvPr>
            <p:ph type="title"/>
          </p:nvPr>
        </p:nvSpPr>
        <p:spPr>
          <a:xfrm>
            <a:off x="0" y="635"/>
            <a:ext cx="9144000" cy="7621270"/>
          </a:xfrm>
          <a:solidFill>
            <a:srgbClr val="FFFF99">
              <a:alpha val="100000"/>
            </a:srgbClr>
          </a:solidFill>
          <a:ln>
            <a:pattFill prst="pct5">
              <a:fgClr>
                <a:srgbClr val="FF00FF">
                  <a:alpha val="100000"/>
                </a:srgbClr>
              </a:fgClr>
              <a:bgClr>
                <a:schemeClr val="accent1"/>
              </a:bgClr>
            </a:pattFill>
            <a:miter/>
          </a:ln>
        </p:spPr>
        <p:txBody>
          <a:bodyPr anchor="b"/>
          <a:p>
            <a:r>
              <a:rPr lang="zh-CN" altLang="en-US" sz="2800" dirty="0">
                <a:latin typeface="隶书" panose="02010509060101010101" pitchFamily="49" charset="-122"/>
                <a:ea typeface="隶书" panose="02010509060101010101" pitchFamily="49" charset="-122"/>
              </a:rPr>
              <a:t>　　</a:t>
            </a:r>
            <a:r>
              <a:rPr lang="zh-CN" altLang="en-US" sz="2800" dirty="0">
                <a:latin typeface="隶书" panose="02010509060101010101" pitchFamily="49" charset="-122"/>
                <a:ea typeface="隶书" panose="02010509060101010101" pitchFamily="49" charset="-122"/>
              </a:rPr>
              <a:t>活着真叫累，有人这么感喟；活着真叫烦，更有人这么虚叹。活着真美丽，而我却喜欢这么对生活绾结。 </a:t>
            </a:r>
            <a:br>
              <a:rPr lang="zh-CN" altLang="en-US" sz="2800" dirty="0">
                <a:latin typeface="隶书" panose="02010509060101010101" pitchFamily="49" charset="-122"/>
                <a:ea typeface="隶书" panose="02010509060101010101" pitchFamily="49" charset="-122"/>
              </a:rPr>
            </a:br>
            <a:r>
              <a:rPr lang="en-US" altLang="zh-CN" sz="2800" dirty="0">
                <a:latin typeface="隶书" panose="02010509060101010101" pitchFamily="49" charset="-122"/>
                <a:ea typeface="隶书" panose="02010509060101010101" pitchFamily="49" charset="-122"/>
              </a:rPr>
              <a:t>    </a:t>
            </a:r>
            <a:r>
              <a:rPr lang="zh-CN" altLang="en-US" sz="2800" dirty="0">
                <a:latin typeface="隶书" panose="02010509060101010101" pitchFamily="49" charset="-122"/>
                <a:ea typeface="隶书" panose="02010509060101010101" pitchFamily="49" charset="-122"/>
              </a:rPr>
              <a:t>　寻找了千百种理由之后，才得以发现：生活在我的视野下呈现出与人的不同，不是生活赐予我有什么不同，却仅仅是因为，在我的胸襟之中，盈盈地盛满这么两个字：坦然。 </a:t>
            </a:r>
            <a:br>
              <a:rPr lang="zh-CN" altLang="en-US" sz="2800" dirty="0">
                <a:latin typeface="隶书" panose="02010509060101010101" pitchFamily="49" charset="-122"/>
                <a:ea typeface="隶书" panose="02010509060101010101" pitchFamily="49" charset="-122"/>
              </a:rPr>
            </a:br>
            <a:r>
              <a:rPr lang="en-US" altLang="zh-CN" sz="2800" dirty="0">
                <a:latin typeface="隶书" panose="02010509060101010101" pitchFamily="49" charset="-122"/>
                <a:ea typeface="隶书" panose="02010509060101010101" pitchFamily="49" charset="-122"/>
              </a:rPr>
              <a:t>    </a:t>
            </a:r>
            <a:r>
              <a:rPr lang="zh-CN" altLang="en-US" sz="2800" dirty="0">
                <a:latin typeface="隶书" panose="02010509060101010101" pitchFamily="49" charset="-122"/>
                <a:ea typeface="隶书" panose="02010509060101010101" pitchFamily="49" charset="-122"/>
              </a:rPr>
              <a:t>　我坦然，于是我心美丽。 </a:t>
            </a:r>
            <a:br>
              <a:rPr lang="zh-CN" altLang="en-US" sz="2800" dirty="0">
                <a:latin typeface="隶书" panose="02010509060101010101" pitchFamily="49" charset="-122"/>
                <a:ea typeface="隶书" panose="02010509060101010101" pitchFamily="49" charset="-122"/>
              </a:rPr>
            </a:br>
            <a:r>
              <a:rPr lang="en-US" altLang="zh-CN" sz="2800" dirty="0">
                <a:latin typeface="隶书" panose="02010509060101010101" pitchFamily="49" charset="-122"/>
                <a:ea typeface="隶书" panose="02010509060101010101" pitchFamily="49" charset="-122"/>
              </a:rPr>
              <a:t>    </a:t>
            </a:r>
            <a:r>
              <a:rPr lang="zh-CN" altLang="en-US" sz="2800" dirty="0">
                <a:latin typeface="隶书" panose="02010509060101010101" pitchFamily="49" charset="-122"/>
                <a:ea typeface="隶书" panose="02010509060101010101" pitchFamily="49" charset="-122"/>
              </a:rPr>
              <a:t>　我心美丽，于是我的人生跟着美丽。 </a:t>
            </a:r>
            <a:br>
              <a:rPr lang="zh-CN" altLang="en-US" sz="2800" dirty="0">
                <a:latin typeface="隶书" panose="02010509060101010101" pitchFamily="49" charset="-122"/>
                <a:ea typeface="隶书" panose="02010509060101010101" pitchFamily="49" charset="-122"/>
              </a:rPr>
            </a:br>
            <a:r>
              <a:rPr lang="en-US" altLang="zh-CN" sz="2800" dirty="0">
                <a:latin typeface="隶书" panose="02010509060101010101" pitchFamily="49" charset="-122"/>
                <a:ea typeface="隶书" panose="02010509060101010101" pitchFamily="49" charset="-122"/>
              </a:rPr>
              <a:t>    </a:t>
            </a:r>
            <a:r>
              <a:rPr lang="zh-CN" altLang="en-US" sz="2800" dirty="0">
                <a:latin typeface="隶书" panose="02010509060101010101" pitchFamily="49" charset="-122"/>
                <a:ea typeface="隶书" panose="02010509060101010101" pitchFamily="49" charset="-122"/>
              </a:rPr>
              <a:t>　曾经看到那些假日垂钓者，一大早出门，夕阳之下拎着空空的鱼篓回家的时候，仍是一路欢歌，不禁讶然：付出了一天的等待却一无所获，怎么还可以这般快乐满怀？给我的回答却是：鱼不咬我的钩那是它的事，我却钓上来一天的快乐</a:t>
            </a:r>
            <a:r>
              <a:rPr lang="en-US" altLang="zh-CN" sz="2800" dirty="0">
                <a:latin typeface="隶书" panose="02010509060101010101" pitchFamily="49" charset="-122"/>
                <a:ea typeface="隶书" panose="02010509060101010101" pitchFamily="49" charset="-122"/>
              </a:rPr>
              <a:t>!</a:t>
            </a:r>
            <a:r>
              <a:rPr lang="zh-CN" altLang="en-US" sz="2800" dirty="0">
                <a:latin typeface="隶书" panose="02010509060101010101" pitchFamily="49" charset="-122"/>
                <a:ea typeface="隶书" panose="02010509060101010101" pitchFamily="49" charset="-122"/>
              </a:rPr>
              <a:t>对钓鱼的人来说，原来最好的那条鱼便是快乐。 </a:t>
            </a:r>
            <a:br>
              <a:rPr lang="zh-CN" altLang="en-US" sz="2800" dirty="0">
                <a:latin typeface="隶书" panose="02010509060101010101" pitchFamily="49" charset="-122"/>
                <a:ea typeface="隶书" panose="02010509060101010101" pitchFamily="49" charset="-122"/>
              </a:rPr>
            </a:br>
            <a:r>
              <a:rPr lang="en-US" altLang="zh-CN" sz="2800" dirty="0">
                <a:latin typeface="隶书" panose="02010509060101010101" pitchFamily="49" charset="-122"/>
                <a:ea typeface="隶书" panose="02010509060101010101" pitchFamily="49" charset="-122"/>
              </a:rPr>
              <a:t>    </a:t>
            </a:r>
            <a:br>
              <a:rPr lang="en-US" altLang="zh-CN" sz="2800" dirty="0">
                <a:latin typeface="隶书" panose="02010509060101010101" pitchFamily="49" charset="-122"/>
                <a:ea typeface="隶书" panose="02010509060101010101" pitchFamily="49" charset="-122"/>
              </a:rPr>
            </a:br>
            <a:r>
              <a:rPr lang="en-US" altLang="zh-CN" sz="2800" dirty="0">
                <a:latin typeface="隶书" panose="02010509060101010101" pitchFamily="49" charset="-122"/>
                <a:ea typeface="隶书" panose="02010509060101010101" pitchFamily="49" charset="-122"/>
              </a:rPr>
              <a:t>    </a:t>
            </a:r>
            <a:r>
              <a:rPr lang="en-US" altLang="zh-CN" sz="1800">
                <a:latin typeface="隶书" panose="02010509060101010101" pitchFamily="49" charset="-122"/>
                <a:ea typeface="隶书" panose="02010509060101010101" pitchFamily="49" charset="-122"/>
              </a:rPr>
              <a:t>    </a:t>
            </a:r>
            <a:endParaRPr lang="en-US" altLang="zh-CN" sz="2000" dirty="0">
              <a:latin typeface="隶书" panose="02010509060101010101" pitchFamily="49" charset="-122"/>
              <a:ea typeface="隶书" panose="02010509060101010101" pitchFamily="49" charset="-122"/>
            </a:endParaRPr>
          </a:p>
        </p:txBody>
      </p:sp>
      <p:sp>
        <p:nvSpPr>
          <p:cNvPr id="267267" name="矩形 267266"/>
          <p:cNvSpPr/>
          <p:nvPr/>
        </p:nvSpPr>
        <p:spPr>
          <a:xfrm>
            <a:off x="1600200" y="-242887"/>
            <a:ext cx="7543800" cy="1028700"/>
          </a:xfrm>
          <a:prstGeom prst="rect">
            <a:avLst/>
          </a:prstGeom>
        </p:spPr>
        <p:txBody>
          <a:bodyPr wrap="none" fromWordArt="1">
            <a:prstTxWarp prst="textSlantUp">
              <a:avLst>
                <a:gd name="adj" fmla="val 32056"/>
              </a:avLst>
            </a:prstTxWarp>
            <a:normAutofit/>
          </a:bodyPr>
          <a:p>
            <a:pPr algn="ctr"/>
            <a:r>
              <a:rPr lang="zh-CN" altLang="en-US" sz="3600" i="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坦然看生活                       </a:t>
            </a:r>
            <a:endParaRPr lang="zh-CN" altLang="en-US" sz="3600" i="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endParaRPr>
          </a:p>
        </p:txBody>
      </p:sp>
      <p:pic>
        <p:nvPicPr>
          <p:cNvPr id="267268" name="图片 267267" descr="line67007"/>
          <p:cNvPicPr>
            <a:picLocks noChangeAspect="1"/>
          </p:cNvPicPr>
          <p:nvPr/>
        </p:nvPicPr>
        <p:blipFill>
          <a:blip r:embed="rId1"/>
          <a:stretch>
            <a:fillRect/>
          </a:stretch>
        </p:blipFill>
        <p:spPr>
          <a:xfrm>
            <a:off x="4284663" y="188913"/>
            <a:ext cx="4464050" cy="381000"/>
          </a:xfrm>
          <a:prstGeom prst="rect">
            <a:avLst/>
          </a:prstGeom>
          <a:noFill/>
          <a:ln w="9525">
            <a:noFill/>
          </a:ln>
        </p:spPr>
      </p:pic>
      <p:pic>
        <p:nvPicPr>
          <p:cNvPr id="267269" name="图片 267268" descr="lzty%2Faa54%2Egif"/>
          <p:cNvPicPr>
            <a:picLocks noChangeAspect="1"/>
          </p:cNvPicPr>
          <p:nvPr/>
        </p:nvPicPr>
        <p:blipFill>
          <a:blip r:embed="rId2"/>
          <a:stretch>
            <a:fillRect/>
          </a:stretch>
        </p:blipFill>
        <p:spPr>
          <a:xfrm>
            <a:off x="-228600" y="6500813"/>
            <a:ext cx="8964613" cy="714375"/>
          </a:xfrm>
          <a:prstGeom prst="rect">
            <a:avLst/>
          </a:prstGeom>
          <a:noFill/>
          <a:ln w="9525">
            <a:noFill/>
          </a:ln>
        </p:spPr>
      </p:pic>
      <p:pic>
        <p:nvPicPr>
          <p:cNvPr id="267270" name="图片 267269" descr="lzty%2Faa72%2Egif"/>
          <p:cNvPicPr>
            <a:picLocks noChangeAspect="1"/>
          </p:cNvPicPr>
          <p:nvPr/>
        </p:nvPicPr>
        <p:blipFill>
          <a:blip r:embed="rId3"/>
          <a:stretch>
            <a:fillRect/>
          </a:stretch>
        </p:blipFill>
        <p:spPr>
          <a:xfrm>
            <a:off x="468313" y="0"/>
            <a:ext cx="935037" cy="836613"/>
          </a:xfrm>
          <a:prstGeom prst="rect">
            <a:avLst/>
          </a:prstGeom>
          <a:noFill/>
          <a:ln w="9525">
            <a:noFill/>
          </a:ln>
        </p:spPr>
      </p:pic>
      <p:pic>
        <p:nvPicPr>
          <p:cNvPr id="267271" name="坦然看生活_朗诵-若兰-.mp3">
            <a:hlinkClick r:id=""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6"/>
          <a:stretch>
            <a:fillRect/>
          </a:stretch>
        </p:blipFill>
        <p:spPr>
          <a:xfrm>
            <a:off x="7667625" y="6165850"/>
            <a:ext cx="304800" cy="304800"/>
          </a:xfrm>
          <a:prstGeom prst="rect">
            <a:avLst/>
          </a:prstGeom>
          <a:noFill/>
          <a:ln w="9525">
            <a:noFill/>
          </a:ln>
        </p:spPr>
      </p:pic>
      <p:sp>
        <p:nvSpPr>
          <p:cNvPr id="267272" name="矩形 267271"/>
          <p:cNvSpPr/>
          <p:nvPr/>
        </p:nvSpPr>
        <p:spPr>
          <a:xfrm>
            <a:off x="4267200" y="230188"/>
            <a:ext cx="2071688" cy="457200"/>
          </a:xfrm>
          <a:prstGeom prst="rect">
            <a:avLst/>
          </a:prstGeom>
          <a:noFill/>
          <a:ln w="9525">
            <a:noFill/>
          </a:ln>
        </p:spPr>
        <p:txBody>
          <a:bodyPr wrap="none" anchor="t">
            <a:spAutoFit/>
          </a:bodyPr>
          <a:p>
            <a:r>
              <a:rPr lang="zh-CN" altLang="en-US" sz="2400" b="1" dirty="0">
                <a:latin typeface="Tahoma" panose="020B0604030504040204" pitchFamily="34" charset="0"/>
              </a:rPr>
              <a:t>作者    余秋雨</a:t>
            </a:r>
            <a:endParaRPr lang="zh-CN" altLang="en-US" sz="2400" b="1" dirty="0">
              <a:latin typeface="Tahoma" panose="020B060403050404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fill="hold">
                                          <p:stCondLst>
                                            <p:cond delay="0"/>
                                          </p:stCondLst>
                                        </p:cTn>
                                        <p:tgtEl>
                                          <p:spTgt spid="267266"/>
                                        </p:tgtEl>
                                        <p:attrNameLst>
                                          <p:attrName>style.visibility</p:attrName>
                                        </p:attrNameLst>
                                      </p:cBhvr>
                                      <p:to>
                                        <p:strVal val="visible"/>
                                      </p:to>
                                    </p:set>
                                    <p:animEffect transition="in" filter="fade">
                                      <p:cBhvr>
                                        <p:cTn id="7" dur="597">
                                          <p:stCondLst>
                                            <p:cond delay="0"/>
                                          </p:stCondLst>
                                        </p:cTn>
                                        <p:tgtEl>
                                          <p:spTgt spid="267266"/>
                                        </p:tgtEl>
                                      </p:cBhvr>
                                    </p:animEffect>
                                    <p:anim calcmode="lin" valueType="num">
                                      <p:cBhvr>
                                        <p:cTn id="8" dur="597" fill="hold">
                                          <p:stCondLst>
                                            <p:cond delay="0"/>
                                          </p:stCondLst>
                                        </p:cTn>
                                        <p:tgtEl>
                                          <p:spTgt spid="267266"/>
                                        </p:tgtEl>
                                        <p:attrNameLst>
                                          <p:attrName>style.rotation</p:attrName>
                                        </p:attrNameLst>
                                      </p:cBhvr>
                                      <p:tavLst>
                                        <p:tav tm="0">
                                          <p:val>
                                            <p:fltVal val="720.000000"/>
                                          </p:val>
                                        </p:tav>
                                        <p:tav tm="100000">
                                          <p:val>
                                            <p:fltVal val="0.000000"/>
                                          </p:val>
                                        </p:tav>
                                      </p:tavLst>
                                    </p:anim>
                                    <p:anim calcmode="lin" valueType="num">
                                      <p:cBhvr>
                                        <p:cTn id="9" dur="597" fill="hold">
                                          <p:stCondLst>
                                            <p:cond delay="0"/>
                                          </p:stCondLst>
                                        </p:cTn>
                                        <p:tgtEl>
                                          <p:spTgt spid="267266"/>
                                        </p:tgtEl>
                                        <p:attrNameLst>
                                          <p:attrName>ppt_h</p:attrName>
                                        </p:attrNameLst>
                                      </p:cBhvr>
                                      <p:tavLst>
                                        <p:tav tm="0">
                                          <p:val>
                                            <p:fltVal val="0.000000"/>
                                          </p:val>
                                        </p:tav>
                                        <p:tav tm="100000">
                                          <p:val>
                                            <p:strVal val="#ppt_h"/>
                                          </p:val>
                                        </p:tav>
                                      </p:tavLst>
                                    </p:anim>
                                    <p:anim calcmode="lin" valueType="num">
                                      <p:cBhvr>
                                        <p:cTn id="10" dur="597" fill="hold">
                                          <p:stCondLst>
                                            <p:cond delay="0"/>
                                          </p:stCondLst>
                                        </p:cTn>
                                        <p:tgtEl>
                                          <p:spTgt spid="267266"/>
                                        </p:tgtEl>
                                        <p:attrNameLst>
                                          <p:attrName>ppt_w</p:attrName>
                                        </p:attrNameLst>
                                      </p:cBhvr>
                                      <p:tavLst>
                                        <p:tav tm="0">
                                          <p:val>
                                            <p:fltVal val="0.000000"/>
                                          </p:val>
                                        </p:tav>
                                        <p:tav tm="100000">
                                          <p:val>
                                            <p:strVal val="#ppt_w"/>
                                          </p:val>
                                        </p:tav>
                                      </p:tavLst>
                                    </p:anim>
                                  </p:childTnLst>
                                </p:cTn>
                              </p:par>
                            </p:childTnLst>
                          </p:cTn>
                        </p:par>
                        <p:par>
                          <p:cTn id="11" fill="hold">
                            <p:stCondLst>
                              <p:cond delay="0"/>
                            </p:stCondLst>
                            <p:childTnLst>
                              <p:par>
                                <p:cTn id="12" presetID="1" presetClass="mediacall" presetSubtype="0" fill="hold" nodeType="afterEffect">
                                  <p:stCondLst>
                                    <p:cond delay="0"/>
                                  </p:stCondLst>
                                  <p:childTnLst>
                                    <p:cmd type="call" cmd="playFrom(0.0)">
                                      <p:cBhvr>
                                        <p:cTn id="13" dur="397678" fill="hold"/>
                                        <p:tgtEl>
                                          <p:spTgt spid="2672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267271"/>
                </p:tgtEl>
              </p:cMediaNode>
            </p:audio>
          </p:childTnLst>
        </p:cTn>
      </p:par>
    </p:tnLst>
    <p:bldLst>
      <p:bldP spid="26726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8291" name="文本占位符 268290"/>
          <p:cNvSpPr>
            <a:spLocks noGrp="1"/>
          </p:cNvSpPr>
          <p:nvPr>
            <p:ph type="body" idx="1"/>
          </p:nvPr>
        </p:nvSpPr>
        <p:spPr>
          <a:xfrm>
            <a:off x="228600" y="228600"/>
            <a:ext cx="8686800" cy="6477000"/>
          </a:xfrm>
          <a:solidFill>
            <a:srgbClr val="FFFF99">
              <a:alpha val="100000"/>
            </a:srgbClr>
          </a:solidFill>
          <a:ln/>
        </p:spPr>
        <p:txBody>
          <a:bodyPr/>
          <a:p>
            <a:pPr>
              <a:lnSpc>
                <a:spcPct val="90000"/>
              </a:lnSpc>
            </a:pPr>
            <a:r>
              <a:rPr lang="zh-CN" altLang="en-US" sz="2800" dirty="0">
                <a:solidFill>
                  <a:schemeClr val="folHlink"/>
                </a:solidFill>
                <a:latin typeface="隶书" panose="02010509060101010101" pitchFamily="49" charset="-122"/>
                <a:ea typeface="隶书" panose="02010509060101010101" pitchFamily="49" charset="-122"/>
              </a:rPr>
              <a:t>　　</a:t>
            </a:r>
            <a:r>
              <a:rPr lang="zh-CN" altLang="en-US" sz="2800" b="1" dirty="0">
                <a:solidFill>
                  <a:schemeClr val="folHlink"/>
                </a:solidFill>
                <a:latin typeface="隶书" panose="02010509060101010101" pitchFamily="49" charset="-122"/>
                <a:ea typeface="隶书" panose="02010509060101010101" pitchFamily="49" charset="-122"/>
              </a:rPr>
              <a:t>坦然是一种失意后的乐观。</a:t>
            </a:r>
            <a:endParaRPr lang="zh-CN" altLang="en-US" sz="2800" b="1" dirty="0">
              <a:solidFill>
                <a:schemeClr val="folHlink"/>
              </a:solidFill>
              <a:latin typeface="隶书" panose="02010509060101010101" pitchFamily="49" charset="-122"/>
              <a:ea typeface="隶书" panose="02010509060101010101" pitchFamily="49" charset="-122"/>
            </a:endParaRPr>
          </a:p>
          <a:p>
            <a:pPr>
              <a:lnSpc>
                <a:spcPct val="90000"/>
              </a:lnSpc>
            </a:pPr>
            <a:r>
              <a:rPr lang="zh-CN" altLang="en-US" sz="2800" b="1" dirty="0">
                <a:solidFill>
                  <a:schemeClr val="folHlink"/>
                </a:solidFill>
                <a:latin typeface="隶书" panose="02010509060101010101" pitchFamily="49" charset="-122"/>
                <a:ea typeface="隶书" panose="02010509060101010101" pitchFamily="49" charset="-122"/>
              </a:rPr>
              <a:t>曾经看到那些下零点班的纺织女工，写满倦意的脸上却交织着与朝霞一样灿烂的笑靥，我便想：怎么说女孩子从事这种职业也不是最让人满意的呀</a:t>
            </a:r>
            <a:r>
              <a:rPr lang="en-US" altLang="zh-CN" sz="2800" b="1" dirty="0">
                <a:solidFill>
                  <a:schemeClr val="folHlink"/>
                </a:solidFill>
                <a:latin typeface="隶书" panose="02010509060101010101" pitchFamily="49" charset="-122"/>
                <a:ea typeface="隶书" panose="02010509060101010101" pitchFamily="49" charset="-122"/>
              </a:rPr>
              <a:t>!</a:t>
            </a:r>
            <a:r>
              <a:rPr lang="zh-CN" altLang="en-US" sz="2800" b="1" dirty="0">
                <a:solidFill>
                  <a:schemeClr val="folHlink"/>
                </a:solidFill>
                <a:latin typeface="隶书" panose="02010509060101010101" pitchFamily="49" charset="-122"/>
                <a:ea typeface="隶书" panose="02010509060101010101" pitchFamily="49" charset="-122"/>
              </a:rPr>
              <a:t>给我的回答却是：公主永远只有一个。但如果没人为她织出那么多彩锦，一个公主也没有哇</a:t>
            </a:r>
            <a:r>
              <a:rPr lang="en-US" altLang="zh-CN" sz="2800" b="1" dirty="0">
                <a:solidFill>
                  <a:schemeClr val="folHlink"/>
                </a:solidFill>
                <a:latin typeface="隶书" panose="02010509060101010101" pitchFamily="49" charset="-122"/>
                <a:ea typeface="隶书" panose="02010509060101010101" pitchFamily="49" charset="-122"/>
              </a:rPr>
              <a:t>!</a:t>
            </a:r>
            <a:r>
              <a:rPr lang="zh-CN" altLang="en-US" sz="2800" b="1" dirty="0">
                <a:solidFill>
                  <a:schemeClr val="folHlink"/>
                </a:solidFill>
                <a:latin typeface="隶书" panose="02010509060101010101" pitchFamily="49" charset="-122"/>
                <a:ea typeface="隶书" panose="02010509060101010101" pitchFamily="49" charset="-122"/>
              </a:rPr>
              <a:t>对织布的人来说，原来最美的那匹布却是穿在了自己的身上</a:t>
            </a:r>
            <a:r>
              <a:rPr lang="en-US" altLang="zh-CN" sz="2800" b="1" dirty="0">
                <a:solidFill>
                  <a:schemeClr val="folHlink"/>
                </a:solidFill>
                <a:latin typeface="隶书" panose="02010509060101010101" pitchFamily="49" charset="-122"/>
                <a:ea typeface="隶书" panose="02010509060101010101" pitchFamily="49" charset="-122"/>
              </a:rPr>
              <a:t>! </a:t>
            </a:r>
            <a:br>
              <a:rPr lang="en-US" altLang="zh-CN" sz="2800" b="1" dirty="0">
                <a:solidFill>
                  <a:schemeClr val="folHlink"/>
                </a:solidFill>
                <a:latin typeface="隶书" panose="02010509060101010101" pitchFamily="49" charset="-122"/>
                <a:ea typeface="隶书" panose="02010509060101010101" pitchFamily="49" charset="-122"/>
              </a:rPr>
            </a:br>
            <a:r>
              <a:rPr lang="zh-CN" altLang="en-US" sz="2800" b="1" dirty="0">
                <a:solidFill>
                  <a:schemeClr val="folHlink"/>
                </a:solidFill>
                <a:latin typeface="隶书" panose="02010509060101010101" pitchFamily="49" charset="-122"/>
                <a:ea typeface="隶书" panose="02010509060101010101" pitchFamily="49" charset="-122"/>
              </a:rPr>
              <a:t>　　坦然是沮丧时的一种调适。 </a:t>
            </a:r>
            <a:br>
              <a:rPr lang="zh-CN" altLang="en-US" sz="2800" b="1" dirty="0">
                <a:solidFill>
                  <a:schemeClr val="folHlink"/>
                </a:solidFill>
                <a:latin typeface="隶书" panose="02010509060101010101" pitchFamily="49" charset="-122"/>
                <a:ea typeface="隶书" panose="02010509060101010101" pitchFamily="49" charset="-122"/>
              </a:rPr>
            </a:br>
            <a:r>
              <a:rPr lang="en-US" altLang="zh-CN" sz="2800" b="1" dirty="0">
                <a:solidFill>
                  <a:schemeClr val="folHlink"/>
                </a:solidFill>
                <a:latin typeface="隶书" panose="02010509060101010101" pitchFamily="49" charset="-122"/>
                <a:ea typeface="隶书" panose="02010509060101010101" pitchFamily="49" charset="-122"/>
              </a:rPr>
              <a:t>      </a:t>
            </a:r>
            <a:r>
              <a:rPr lang="zh-CN" altLang="en-US" sz="2800" b="1" dirty="0">
                <a:solidFill>
                  <a:schemeClr val="folHlink"/>
                </a:solidFill>
                <a:latin typeface="隶书" panose="02010509060101010101" pitchFamily="49" charset="-122"/>
                <a:ea typeface="隶书" panose="02010509060101010101" pitchFamily="49" charset="-122"/>
              </a:rPr>
              <a:t>曾经看到一个扫了三十几年大街的老伯，每天把一条长长的大街扫得一尘不染，让上早班的人灿然走过。我便想：这么几十年这样平平淡淡地走过，这老伯可说是这小城里生活最不顺心的一个了？给我的回答却是：这条街只有我扫得最干净。对扫街的人来说，原来扫得最清洁的恰恰是自己的心。 </a:t>
            </a:r>
            <a:br>
              <a:rPr lang="zh-CN" altLang="en-US" sz="2800" b="1" dirty="0">
                <a:solidFill>
                  <a:schemeClr val="folHlink"/>
                </a:solidFill>
                <a:latin typeface="隶书" panose="02010509060101010101" pitchFamily="49" charset="-122"/>
                <a:ea typeface="隶书" panose="02010509060101010101" pitchFamily="49" charset="-122"/>
              </a:rPr>
            </a:br>
            <a:r>
              <a:rPr lang="en-US" altLang="zh-CN" sz="2800" b="1" dirty="0">
                <a:solidFill>
                  <a:schemeClr val="folHlink"/>
                </a:solidFill>
                <a:latin typeface="隶书" panose="02010509060101010101" pitchFamily="49" charset="-122"/>
                <a:ea typeface="隶书" panose="02010509060101010101" pitchFamily="49" charset="-122"/>
              </a:rPr>
              <a:t>      </a:t>
            </a:r>
            <a:r>
              <a:rPr lang="zh-CN" altLang="en-US" sz="2800" b="1" dirty="0">
                <a:solidFill>
                  <a:schemeClr val="folHlink"/>
                </a:solidFill>
                <a:latin typeface="隶书" panose="02010509060101010101" pitchFamily="49" charset="-122"/>
                <a:ea typeface="隶书" panose="02010509060101010101" pitchFamily="49" charset="-122"/>
              </a:rPr>
              <a:t>坦然是平淡中的自信。</a:t>
            </a:r>
            <a:r>
              <a:rPr lang="en-US" altLang="zh-CN" sz="2800" b="1" dirty="0">
                <a:solidFill>
                  <a:schemeClr val="folHlink"/>
                </a:solidFill>
                <a:latin typeface="宋体" panose="02010600030101010101" pitchFamily="2" charset="-122"/>
                <a:ea typeface="隶书" panose="02010509060101010101" pitchFamily="49" charset="-122"/>
              </a:rPr>
              <a:t>……</a:t>
            </a:r>
            <a:r>
              <a:rPr lang="en-US" altLang="zh-CN" sz="2800" b="1" dirty="0">
                <a:solidFill>
                  <a:schemeClr val="tx2"/>
                </a:solidFill>
                <a:latin typeface="隶书" panose="02010509060101010101" pitchFamily="49" charset="-122"/>
                <a:ea typeface="隶书" panose="02010509060101010101" pitchFamily="49" charset="-122"/>
              </a:rPr>
              <a:t> </a:t>
            </a:r>
            <a:br>
              <a:rPr lang="en-US" altLang="zh-CN" sz="2800" b="1" dirty="0">
                <a:solidFill>
                  <a:schemeClr val="tx2"/>
                </a:solidFill>
                <a:latin typeface="隶书" panose="02010509060101010101" pitchFamily="49" charset="-122"/>
                <a:ea typeface="隶书" panose="02010509060101010101" pitchFamily="49" charset="-122"/>
              </a:rPr>
            </a:br>
            <a:endParaRPr lang="en-US" altLang="zh-CN" sz="2800" b="1" dirty="0">
              <a:solidFill>
                <a:schemeClr val="tx2"/>
              </a:solidFill>
              <a:latin typeface="隶书" panose="02010509060101010101" pitchFamily="49" charset="-122"/>
              <a:ea typeface="隶书" panose="02010509060101010101" pitchFamily="49" charset="-122"/>
            </a:endParaRPr>
          </a:p>
        </p:txBody>
      </p:sp>
      <p:pic>
        <p:nvPicPr>
          <p:cNvPr id="268292" name="图片 268291" descr="lzty%2Faa54%2Egif"/>
          <p:cNvPicPr>
            <a:picLocks noChangeAspect="1"/>
          </p:cNvPicPr>
          <p:nvPr/>
        </p:nvPicPr>
        <p:blipFill>
          <a:blip r:embed="rId1"/>
          <a:stretch>
            <a:fillRect/>
          </a:stretch>
        </p:blipFill>
        <p:spPr>
          <a:xfrm>
            <a:off x="-381000" y="6143625"/>
            <a:ext cx="8964613" cy="714375"/>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9314" name="文本占位符 269313"/>
          <p:cNvSpPr>
            <a:spLocks noGrp="1"/>
          </p:cNvSpPr>
          <p:nvPr>
            <p:ph type="body" idx="1"/>
          </p:nvPr>
        </p:nvSpPr>
        <p:spPr>
          <a:xfrm>
            <a:off x="0" y="0"/>
            <a:ext cx="8763000" cy="6453188"/>
          </a:xfrm>
          <a:solidFill>
            <a:srgbClr val="FFFF99">
              <a:alpha val="100000"/>
            </a:srgbClr>
          </a:solidFill>
          <a:ln/>
        </p:spPr>
        <p:txBody>
          <a:bodyPr/>
          <a:p>
            <a:pPr>
              <a:lnSpc>
                <a:spcPct val="90000"/>
              </a:lnSpc>
            </a:pPr>
            <a:r>
              <a:rPr lang="en-US" altLang="zh-CN" sz="2800" b="1" dirty="0">
                <a:solidFill>
                  <a:schemeClr val="tx2"/>
                </a:solidFill>
                <a:latin typeface="隶书" panose="02010509060101010101" pitchFamily="49" charset="-122"/>
                <a:ea typeface="隶书" panose="02010509060101010101" pitchFamily="49" charset="-122"/>
              </a:rPr>
              <a:t>      </a:t>
            </a:r>
            <a:r>
              <a:rPr lang="zh-CN" altLang="en-US" sz="2800" b="1" dirty="0">
                <a:solidFill>
                  <a:schemeClr val="tx2"/>
                </a:solidFill>
                <a:latin typeface="隶书" panose="02010509060101010101" pitchFamily="49" charset="-122"/>
                <a:ea typeface="隶书" panose="02010509060101010101" pitchFamily="49" charset="-122"/>
              </a:rPr>
              <a:t>忽然想起来泰戈尔的有名的一句诗：“天空不留下鸟的痕迹，但我已飞过。”这不便是对“坦然”作了最好的诠释？ </a:t>
            </a:r>
            <a:br>
              <a:rPr lang="zh-CN" altLang="en-US" sz="2800" b="1" dirty="0">
                <a:solidFill>
                  <a:schemeClr val="tx2"/>
                </a:solidFill>
                <a:latin typeface="隶书" panose="02010509060101010101" pitchFamily="49" charset="-122"/>
                <a:ea typeface="隶书" panose="02010509060101010101" pitchFamily="49" charset="-122"/>
              </a:rPr>
            </a:br>
            <a:r>
              <a:rPr lang="en-US" altLang="zh-CN" sz="2800" b="1" dirty="0">
                <a:solidFill>
                  <a:schemeClr val="tx2"/>
                </a:solidFill>
                <a:latin typeface="隶书" panose="02010509060101010101" pitchFamily="49" charset="-122"/>
                <a:ea typeface="隶书" panose="02010509060101010101" pitchFamily="49" charset="-122"/>
              </a:rPr>
              <a:t>      </a:t>
            </a:r>
            <a:r>
              <a:rPr lang="zh-CN" altLang="en-US" sz="2800" b="1" dirty="0">
                <a:solidFill>
                  <a:schemeClr val="tx2"/>
                </a:solidFill>
                <a:latin typeface="隶书" panose="02010509060101010101" pitchFamily="49" charset="-122"/>
                <a:ea typeface="隶书" panose="02010509060101010101" pitchFamily="49" charset="-122"/>
              </a:rPr>
              <a:t>是的，许多的事得失成败我们不可预料，也承担不起，我们只需尽力去做，求得一份付出之后的坦然和快乐；许多的人我们捉摸不透防不胜防，往往是我们想走近，人家却早已设起屏障，我们不必计较，我们惟一能做的是，在我们必须面对他们的时候，奉上我们的真心，然后感铭自己的伟大；许多的选择如果让我们抓住，有可能抵达我们的成功，但我们一次次失却机会，没有关系，那只是命运剥夺了你活得高贵的权利，却没有剥夺你活得伟大的权利！ </a:t>
            </a:r>
            <a:br>
              <a:rPr lang="zh-CN" altLang="en-US" sz="2800" b="1" dirty="0">
                <a:solidFill>
                  <a:schemeClr val="tx2"/>
                </a:solidFill>
                <a:latin typeface="隶书" panose="02010509060101010101" pitchFamily="49" charset="-122"/>
                <a:ea typeface="隶书" panose="02010509060101010101" pitchFamily="49" charset="-122"/>
              </a:rPr>
            </a:br>
            <a:r>
              <a:rPr lang="en-US" altLang="zh-CN" sz="2800" b="1" dirty="0">
                <a:solidFill>
                  <a:schemeClr val="tx2"/>
                </a:solidFill>
                <a:latin typeface="隶书" panose="02010509060101010101" pitchFamily="49" charset="-122"/>
                <a:ea typeface="隶书" panose="02010509060101010101" pitchFamily="49" charset="-122"/>
              </a:rPr>
              <a:t>      </a:t>
            </a:r>
            <a:r>
              <a:rPr lang="zh-CN" altLang="en-US" sz="2800" b="1" dirty="0">
                <a:solidFill>
                  <a:schemeClr val="tx2"/>
                </a:solidFill>
                <a:latin typeface="隶书" panose="02010509060101010101" pitchFamily="49" charset="-122"/>
                <a:ea typeface="隶书" panose="02010509060101010101" pitchFamily="49" charset="-122"/>
              </a:rPr>
              <a:t>记住：没有蓝天的深邃可以有白云的飘逸；没有大海的壮阔可以有小溪的优雅；没有原野的芬芳但可以有小草的翠绿！生活中没有旁观者的席位，我们总能找到自己的位置，自己的光源，自己的声音！</a:t>
            </a:r>
            <a:br>
              <a:rPr lang="zh-CN" altLang="en-US" sz="1400" dirty="0">
                <a:latin typeface="宋体" panose="02010600030101010101" pitchFamily="2" charset="-122"/>
              </a:rPr>
            </a:br>
            <a:endParaRPr lang="zh-CN" altLang="en-US" sz="1400" dirty="0">
              <a:latin typeface="宋体" panose="02010600030101010101" pitchFamily="2" charset="-122"/>
            </a:endParaRPr>
          </a:p>
        </p:txBody>
      </p:sp>
      <p:pic>
        <p:nvPicPr>
          <p:cNvPr id="269315" name="图片 269314" descr="lzty%2Faa54%2Egif"/>
          <p:cNvPicPr>
            <a:picLocks noChangeAspect="1"/>
          </p:cNvPicPr>
          <p:nvPr/>
        </p:nvPicPr>
        <p:blipFill>
          <a:blip r:embed="rId1"/>
          <a:stretch>
            <a:fillRect/>
          </a:stretch>
        </p:blipFill>
        <p:spPr>
          <a:xfrm>
            <a:off x="0" y="6143625"/>
            <a:ext cx="8964613" cy="71437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0338" name="文本框 270337"/>
          <p:cNvSpPr txBox="1"/>
          <p:nvPr/>
        </p:nvSpPr>
        <p:spPr>
          <a:xfrm>
            <a:off x="304800" y="228600"/>
            <a:ext cx="4816475" cy="731838"/>
          </a:xfrm>
          <a:prstGeom prst="rect">
            <a:avLst/>
          </a:prstGeom>
          <a:noFill/>
          <a:ln w="9525">
            <a:noFill/>
          </a:ln>
        </p:spPr>
        <p:txBody>
          <a:bodyPr>
            <a:spAutoFit/>
          </a:bodyPr>
          <a:p>
            <a:pPr>
              <a:buClr>
                <a:schemeClr val="bg1"/>
              </a:buClr>
            </a:pPr>
            <a:r>
              <a:rPr lang="zh-CN" altLang="en-US" sz="4200" b="1" dirty="0">
                <a:solidFill>
                  <a:srgbClr val="FF00FF"/>
                </a:solidFill>
                <a:latin typeface="Arial" panose="020B0604020202020204" pitchFamily="34" charset="0"/>
                <a:ea typeface="华文隶书" pitchFamily="2" charset="-122"/>
              </a:rPr>
              <a:t>比较阅读发现：</a:t>
            </a:r>
            <a:endParaRPr lang="zh-CN" altLang="en-US" sz="4200" b="1" dirty="0">
              <a:solidFill>
                <a:srgbClr val="FF00FF"/>
              </a:solidFill>
              <a:latin typeface="Arial" panose="020B0604020202020204" pitchFamily="34" charset="0"/>
              <a:ea typeface="华文隶书" pitchFamily="2" charset="-122"/>
            </a:endParaRPr>
          </a:p>
        </p:txBody>
      </p:sp>
      <p:sp>
        <p:nvSpPr>
          <p:cNvPr id="270339" name="文本框 270338"/>
          <p:cNvSpPr txBox="1"/>
          <p:nvPr/>
        </p:nvSpPr>
        <p:spPr>
          <a:xfrm>
            <a:off x="228600" y="1143000"/>
            <a:ext cx="8534400" cy="4764088"/>
          </a:xfrm>
          <a:prstGeom prst="rect">
            <a:avLst/>
          </a:prstGeom>
          <a:solidFill>
            <a:srgbClr val="FFFF99"/>
          </a:solidFill>
          <a:ln w="9525">
            <a:noFill/>
          </a:ln>
        </p:spPr>
        <p:txBody>
          <a:bodyPr>
            <a:spAutoFit/>
          </a:bodyPr>
          <a:p>
            <a:pPr>
              <a:lnSpc>
                <a:spcPct val="90000"/>
              </a:lnSpc>
              <a:spcBef>
                <a:spcPct val="20000"/>
              </a:spcBef>
              <a:buClr>
                <a:schemeClr val="hlink"/>
              </a:buClr>
              <a:buSzPct val="80000"/>
              <a:buFont typeface="Wingdings" panose="05000000000000000000" pitchFamily="2" charset="2"/>
              <a:buChar char="l"/>
            </a:pPr>
            <a:r>
              <a:rPr lang="en-US" altLang="zh-CN" sz="3200" b="1" dirty="0">
                <a:solidFill>
                  <a:srgbClr val="0066FF"/>
                </a:solidFill>
                <a:latin typeface="楷体_GB2312" panose="02010609030101010101" pitchFamily="49" charset="-122"/>
                <a:ea typeface="楷体_GB2312" panose="02010609030101010101" pitchFamily="49" charset="-122"/>
              </a:rPr>
              <a:t>《</a:t>
            </a:r>
            <a:r>
              <a:rPr lang="zh-CN" altLang="en-US" sz="3200" b="1" dirty="0">
                <a:solidFill>
                  <a:srgbClr val="0066FF"/>
                </a:solidFill>
                <a:latin typeface="楷体_GB2312" panose="02010609030101010101" pitchFamily="49" charset="-122"/>
                <a:ea typeface="楷体_GB2312" panose="02010609030101010101" pitchFamily="49" charset="-122"/>
              </a:rPr>
              <a:t>我为什么而活着</a:t>
            </a:r>
            <a:r>
              <a:rPr lang="en-US" altLang="zh-CN" sz="3200" b="1" dirty="0">
                <a:solidFill>
                  <a:srgbClr val="0066FF"/>
                </a:solidFill>
                <a:latin typeface="楷体_GB2312" panose="02010609030101010101" pitchFamily="49" charset="-122"/>
                <a:ea typeface="楷体_GB2312" panose="02010609030101010101" pitchFamily="49" charset="-122"/>
              </a:rPr>
              <a:t>》</a:t>
            </a:r>
            <a:r>
              <a:rPr lang="zh-CN" altLang="en-US" sz="3200" b="1" dirty="0">
                <a:solidFill>
                  <a:srgbClr val="0066FF"/>
                </a:solidFill>
                <a:latin typeface="楷体_GB2312" panose="02010609030101010101" pitchFamily="49" charset="-122"/>
                <a:ea typeface="楷体_GB2312" panose="02010609030101010101" pitchFamily="49" charset="-122"/>
              </a:rPr>
              <a:t>一文作者</a:t>
            </a:r>
            <a:r>
              <a:rPr lang="zh-CN" altLang="en-US" sz="3200" b="1" dirty="0">
                <a:solidFill>
                  <a:srgbClr val="0066FF"/>
                </a:solidFill>
                <a:latin typeface="华文行楷" panose="02010800040101010101" pitchFamily="2" charset="-122"/>
                <a:ea typeface="华文行楷" panose="02010800040101010101" pitchFamily="2" charset="-122"/>
              </a:rPr>
              <a:t>直抒胸臆</a:t>
            </a:r>
            <a:r>
              <a:rPr lang="zh-CN" altLang="en-US" sz="3200" b="1" dirty="0">
                <a:solidFill>
                  <a:srgbClr val="0066FF"/>
                </a:solidFill>
                <a:latin typeface="楷体_GB2312" panose="02010609030101010101" pitchFamily="49" charset="-122"/>
                <a:ea typeface="楷体_GB2312" panose="02010609030101010101" pitchFamily="49" charset="-122"/>
              </a:rPr>
              <a:t> ，三种单纯而强烈的激情在娓娓的叙说中</a:t>
            </a:r>
            <a:r>
              <a:rPr lang="zh-CN" altLang="en-US" sz="3200" b="1" dirty="0">
                <a:solidFill>
                  <a:srgbClr val="0066FF"/>
                </a:solidFill>
                <a:latin typeface="华文行楷" panose="02010800040101010101" pitchFamily="2" charset="-122"/>
                <a:ea typeface="华文行楷" panose="02010800040101010101" pitchFamily="2" charset="-122"/>
              </a:rPr>
              <a:t>自然流露。</a:t>
            </a:r>
            <a:endParaRPr lang="zh-CN" altLang="en-US" sz="3200" b="1" dirty="0">
              <a:solidFill>
                <a:srgbClr val="0066FF"/>
              </a:solidFill>
              <a:latin typeface="华文行楷" panose="02010800040101010101" pitchFamily="2" charset="-122"/>
              <a:ea typeface="华文行楷" panose="02010800040101010101" pitchFamily="2" charset="-122"/>
            </a:endParaRPr>
          </a:p>
          <a:p>
            <a:pPr>
              <a:lnSpc>
                <a:spcPct val="90000"/>
              </a:lnSpc>
              <a:spcBef>
                <a:spcPct val="20000"/>
              </a:spcBef>
              <a:buClr>
                <a:schemeClr val="hlink"/>
              </a:buClr>
              <a:buSzPct val="80000"/>
              <a:buFont typeface="Wingdings" panose="05000000000000000000" pitchFamily="2" charset="2"/>
              <a:buChar char="l"/>
            </a:pPr>
            <a:r>
              <a:rPr lang="en-US" altLang="zh-CN" sz="3200" b="1" dirty="0">
                <a:solidFill>
                  <a:srgbClr val="800000"/>
                </a:solidFill>
                <a:latin typeface="楷体_GB2312" panose="02010609030101010101" pitchFamily="49" charset="-122"/>
                <a:ea typeface="楷体_GB2312" panose="02010609030101010101" pitchFamily="49" charset="-122"/>
              </a:rPr>
              <a:t>《</a:t>
            </a:r>
            <a:r>
              <a:rPr lang="zh-CN" altLang="en-US" sz="3200" b="1" dirty="0">
                <a:solidFill>
                  <a:srgbClr val="800000"/>
                </a:solidFill>
                <a:latin typeface="楷体_GB2312" panose="02010609030101010101" pitchFamily="49" charset="-122"/>
                <a:ea typeface="楷体_GB2312" panose="02010609030101010101" pitchFamily="49" charset="-122"/>
              </a:rPr>
              <a:t>坦然看生活</a:t>
            </a:r>
            <a:r>
              <a:rPr lang="en-US" altLang="zh-CN" sz="3200" b="1" dirty="0">
                <a:solidFill>
                  <a:srgbClr val="800000"/>
                </a:solidFill>
                <a:latin typeface="楷体_GB2312" panose="02010609030101010101" pitchFamily="49" charset="-122"/>
                <a:ea typeface="楷体_GB2312" panose="02010609030101010101" pitchFamily="49" charset="-122"/>
              </a:rPr>
              <a:t>》</a:t>
            </a:r>
            <a:r>
              <a:rPr lang="zh-CN" altLang="en-US" sz="3200" b="1" dirty="0">
                <a:solidFill>
                  <a:srgbClr val="800000"/>
                </a:solidFill>
                <a:latin typeface="楷体_GB2312" panose="02010609030101010101" pitchFamily="49" charset="-122"/>
              </a:rPr>
              <a:t>则借助</a:t>
            </a:r>
            <a:r>
              <a:rPr lang="zh-CN" altLang="en-US" sz="3200" b="1" dirty="0">
                <a:solidFill>
                  <a:srgbClr val="800000"/>
                </a:solidFill>
                <a:latin typeface="华文行楷" panose="02010800040101010101" pitchFamily="2" charset="-122"/>
              </a:rPr>
              <a:t>鲜明的意象</a:t>
            </a:r>
            <a:r>
              <a:rPr lang="zh-CN" altLang="en-US" sz="3200" b="1" dirty="0">
                <a:solidFill>
                  <a:srgbClr val="800000"/>
                </a:solidFill>
                <a:latin typeface="楷体_GB2312" panose="02010609030101010101" pitchFamily="49" charset="-122"/>
              </a:rPr>
              <a:t>表达</a:t>
            </a:r>
            <a:r>
              <a:rPr lang="zh-CN" altLang="en-US" sz="3200" b="1" dirty="0">
                <a:solidFill>
                  <a:srgbClr val="800000"/>
                </a:solidFill>
                <a:latin typeface="华文行楷" panose="02010800040101010101" pitchFamily="2" charset="-122"/>
              </a:rPr>
              <a:t>深远的意旨</a:t>
            </a:r>
            <a:r>
              <a:rPr lang="zh-CN" altLang="en-US" sz="3200" b="1" dirty="0">
                <a:solidFill>
                  <a:srgbClr val="800000"/>
                </a:solidFill>
                <a:latin typeface="楷体_GB2312" panose="02010609030101010101" pitchFamily="49" charset="-122"/>
              </a:rPr>
              <a:t>。</a:t>
            </a:r>
            <a:r>
              <a:rPr lang="zh-CN" altLang="en-US" sz="3200" b="1" dirty="0">
                <a:solidFill>
                  <a:srgbClr val="800000"/>
                </a:solidFill>
                <a:latin typeface="华文彩云" pitchFamily="2" charset="-122"/>
              </a:rPr>
              <a:t>夕阳</a:t>
            </a:r>
            <a:r>
              <a:rPr lang="zh-CN" altLang="en-US" sz="3200" b="1" dirty="0">
                <a:solidFill>
                  <a:srgbClr val="800000"/>
                </a:solidFill>
                <a:latin typeface="楷体_GB2312" panose="02010609030101010101" pitchFamily="49" charset="-122"/>
              </a:rPr>
              <a:t>下，垂钓者钓回了一路的欢歌，失意长成了乐观；</a:t>
            </a:r>
            <a:r>
              <a:rPr lang="zh-CN" altLang="en-US" sz="3200" b="1" dirty="0">
                <a:solidFill>
                  <a:srgbClr val="800000"/>
                </a:solidFill>
                <a:latin typeface="华文彩云" pitchFamily="2" charset="-122"/>
              </a:rPr>
              <a:t>朝霞</a:t>
            </a:r>
            <a:r>
              <a:rPr lang="zh-CN" altLang="en-US" sz="3200" b="1" dirty="0">
                <a:solidFill>
                  <a:srgbClr val="800000"/>
                </a:solidFill>
                <a:latin typeface="楷体_GB2312" panose="02010609030101010101" pitchFamily="49" charset="-122"/>
              </a:rPr>
              <a:t>中，纺织女工慵倦的脸上正编织着灿烂的笑靥，沮丧接纳了调适；</a:t>
            </a:r>
            <a:r>
              <a:rPr lang="zh-CN" altLang="en-US" sz="3200" b="1" dirty="0">
                <a:solidFill>
                  <a:srgbClr val="800000"/>
                </a:solidFill>
                <a:latin typeface="华文彩云" pitchFamily="2" charset="-122"/>
              </a:rPr>
              <a:t>暮霭</a:t>
            </a:r>
            <a:r>
              <a:rPr lang="zh-CN" altLang="en-US" sz="3200" b="1" dirty="0">
                <a:solidFill>
                  <a:srgbClr val="800000"/>
                </a:solidFill>
                <a:latin typeface="楷体_GB2312" panose="02010609030101010101" pitchFamily="49" charset="-122"/>
              </a:rPr>
              <a:t>里，扫街老伯扫净了一颗平常的心，平淡饱蕴着自信</a:t>
            </a:r>
            <a:r>
              <a:rPr lang="en-US" altLang="zh-CN" sz="3200" b="1" dirty="0">
                <a:solidFill>
                  <a:srgbClr val="800000"/>
                </a:solidFill>
                <a:latin typeface="宋体" panose="02010600030101010101" pitchFamily="2" charset="-122"/>
              </a:rPr>
              <a:t>……</a:t>
            </a:r>
            <a:r>
              <a:rPr lang="zh-CN" altLang="en-US" sz="3200" b="1" dirty="0">
                <a:solidFill>
                  <a:srgbClr val="800000"/>
                </a:solidFill>
                <a:latin typeface="楷体_GB2312" panose="02010609030101010101" pitchFamily="49" charset="-122"/>
              </a:rPr>
              <a:t>正所谓：</a:t>
            </a:r>
            <a:endParaRPr lang="zh-CN" altLang="en-US" sz="3200" b="1" dirty="0">
              <a:solidFill>
                <a:srgbClr val="800000"/>
              </a:solidFill>
              <a:latin typeface="楷体_GB2312" panose="02010609030101010101" pitchFamily="49" charset="-122"/>
            </a:endParaRPr>
          </a:p>
          <a:p>
            <a:pPr>
              <a:lnSpc>
                <a:spcPct val="90000"/>
              </a:lnSpc>
              <a:spcBef>
                <a:spcPct val="20000"/>
              </a:spcBef>
              <a:buClr>
                <a:schemeClr val="hlink"/>
              </a:buClr>
              <a:buSzPct val="80000"/>
              <a:buFont typeface="Wingdings" panose="05000000000000000000" pitchFamily="2" charset="2"/>
              <a:buNone/>
            </a:pPr>
            <a:r>
              <a:rPr lang="zh-CN" altLang="en-US" sz="3200" b="1" dirty="0">
                <a:solidFill>
                  <a:srgbClr val="800000"/>
                </a:solidFill>
                <a:latin typeface="楷体_GB2312" panose="02010609030101010101" pitchFamily="49" charset="-122"/>
                <a:ea typeface="楷体_GB2312" panose="02010609030101010101" pitchFamily="49" charset="-122"/>
              </a:rPr>
              <a:t>    </a:t>
            </a:r>
            <a:r>
              <a:rPr lang="zh-CN" altLang="en-US" sz="3200" b="1" dirty="0">
                <a:solidFill>
                  <a:srgbClr val="800000"/>
                </a:solidFill>
                <a:latin typeface="隶书" panose="02010509060101010101" pitchFamily="49" charset="-122"/>
                <a:ea typeface="隶书" panose="02010509060101010101" pitchFamily="49" charset="-122"/>
              </a:rPr>
              <a:t>文章得失不由天，精思附会是关键。</a:t>
            </a:r>
            <a:endParaRPr lang="zh-CN" altLang="en-US" sz="3200" b="1" dirty="0">
              <a:solidFill>
                <a:srgbClr val="800000"/>
              </a:solidFill>
              <a:latin typeface="隶书" panose="02010509060101010101" pitchFamily="49" charset="-122"/>
              <a:ea typeface="隶书" panose="02010509060101010101" pitchFamily="49" charset="-122"/>
            </a:endParaRPr>
          </a:p>
          <a:p>
            <a:pPr>
              <a:lnSpc>
                <a:spcPct val="90000"/>
              </a:lnSpc>
              <a:spcBef>
                <a:spcPct val="20000"/>
              </a:spcBef>
              <a:buClr>
                <a:schemeClr val="hlink"/>
              </a:buClr>
              <a:buSzPct val="80000"/>
              <a:buFont typeface="Wingdings" panose="05000000000000000000" pitchFamily="2" charset="2"/>
              <a:buNone/>
            </a:pPr>
            <a:r>
              <a:rPr lang="zh-CN" altLang="en-US" sz="3200" b="1" dirty="0">
                <a:solidFill>
                  <a:srgbClr val="800000"/>
                </a:solidFill>
                <a:latin typeface="隶书" panose="02010509060101010101" pitchFamily="49" charset="-122"/>
                <a:ea typeface="隶书" panose="02010509060101010101" pitchFamily="49" charset="-122"/>
              </a:rPr>
              <a:t>    洞穿形象发神韵，妙笔生花意旨远</a:t>
            </a:r>
            <a:endParaRPr lang="zh-CN" altLang="en-US" sz="3200" b="1" dirty="0">
              <a:solidFill>
                <a:srgbClr val="800000"/>
              </a:solidFill>
              <a:latin typeface="隶书" panose="02010509060101010101" pitchFamily="49" charset="-122"/>
              <a:ea typeface="隶书" panose="02010509060101010101" pitchFamily="49" charset="-122"/>
            </a:endParaRPr>
          </a:p>
        </p:txBody>
      </p:sp>
      <p:sp>
        <p:nvSpPr>
          <p:cNvPr id="270340" name="动作按钮: 后退或前一项 270339">
            <a:hlinkClick r:id="" action="ppaction://noaction"/>
          </p:cNvPr>
          <p:cNvSpPr/>
          <p:nvPr/>
        </p:nvSpPr>
        <p:spPr>
          <a:xfrm>
            <a:off x="7543800" y="6172200"/>
            <a:ext cx="863600" cy="360363"/>
          </a:xfrm>
          <a:prstGeom prst="actionButtonBackPrevious">
            <a:avLst/>
          </a:prstGeom>
          <a:solidFill>
            <a:srgbClr val="FF00FF"/>
          </a:solidFill>
          <a:ln w="9525">
            <a:noFill/>
          </a:ln>
        </p:spPr>
        <p:txBody>
          <a:bodyPr/>
          <a:p>
            <a:endParaRPr lang="zh-CN" altLang="en-US"/>
          </a:p>
        </p:txBody>
      </p:sp>
      <p:pic>
        <p:nvPicPr>
          <p:cNvPr id="270341" name="图片 270340" descr="line67007"/>
          <p:cNvPicPr>
            <a:picLocks noChangeAspect="1"/>
          </p:cNvPicPr>
          <p:nvPr/>
        </p:nvPicPr>
        <p:blipFill>
          <a:blip r:embed="rId1"/>
          <a:stretch>
            <a:fillRect/>
          </a:stretch>
        </p:blipFill>
        <p:spPr>
          <a:xfrm>
            <a:off x="0" y="6021388"/>
            <a:ext cx="8964613" cy="8366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0338"/>
                                        </p:tgtEl>
                                        <p:attrNameLst>
                                          <p:attrName>style.visibility</p:attrName>
                                        </p:attrNameLst>
                                      </p:cBhvr>
                                      <p:to>
                                        <p:strVal val="visible"/>
                                      </p:to>
                                    </p:set>
                                    <p:animEffect transition="in" filter="dissolve">
                                      <p:cBhvr>
                                        <p:cTn id="7" dur="500"/>
                                        <p:tgtEl>
                                          <p:spTgt spid="270338"/>
                                        </p:tgtEl>
                                      </p:cBhvr>
                                    </p:animEffect>
                                  </p:childTnLst>
                                  <p:subTnLst>
                                    <p:audio>
                                      <p:cMediaNode>
                                        <p:cTn display="0" masterRel="sameClick">
                                          <p:stCondLst>
                                            <p:cond evt="begin" delay="0">
                                              <p:tn val="5"/>
                                            </p:cond>
                                          </p:stCondLst>
                                          <p:endCondLst>
                                            <p:cond evt="onStopAudio" delay="0">
                                              <p:tgtEl>
                                                <p:sldTgt/>
                                              </p:tgtEl>
                                            </p:cond>
                                          </p:endCondLst>
                                        </p:cTn>
                                        <p:tgtEl>
                                          <p:sndTgt r:embed="rId2" name="glass.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70339"/>
                                        </p:tgtEl>
                                        <p:attrNameLst>
                                          <p:attrName>style.visibility</p:attrName>
                                        </p:attrNameLst>
                                      </p:cBhvr>
                                      <p:to>
                                        <p:strVal val="visible"/>
                                      </p:to>
                                    </p:set>
                                    <p:anim calcmode="lin" valueType="num">
                                      <p:cBhvr additive="base">
                                        <p:cTn id="12" dur="500" fill="hold"/>
                                        <p:tgtEl>
                                          <p:spTgt spid="270339"/>
                                        </p:tgtEl>
                                        <p:attrNameLst>
                                          <p:attrName>ppt_x</p:attrName>
                                        </p:attrNameLst>
                                      </p:cBhvr>
                                      <p:tavLst>
                                        <p:tav tm="0">
                                          <p:val>
                                            <p:strVal val="0-#ppt_w/2"/>
                                          </p:val>
                                        </p:tav>
                                        <p:tav tm="100000">
                                          <p:val>
                                            <p:strVal val="#ppt_x"/>
                                          </p:val>
                                        </p:tav>
                                      </p:tavLst>
                                    </p:anim>
                                    <p:anim calcmode="lin" valueType="num">
                                      <p:cBhvr additive="base">
                                        <p:cTn id="13" dur="500" fill="hold"/>
                                        <p:tgtEl>
                                          <p:spTgt spid="27033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8" grpId="0"/>
      <p:bldP spid="27033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9277" name="棱台 139276"/>
          <p:cNvSpPr/>
          <p:nvPr/>
        </p:nvSpPr>
        <p:spPr>
          <a:xfrm>
            <a:off x="838200" y="381000"/>
            <a:ext cx="3886200" cy="5791200"/>
          </a:xfrm>
          <a:prstGeom prst="bevel">
            <a:avLst>
              <a:gd name="adj" fmla="val 12500"/>
            </a:avLst>
          </a:prstGeom>
          <a:solidFill>
            <a:srgbClr val="D89A00">
              <a:alpha val="91000"/>
            </a:srgbClr>
          </a:solidFill>
          <a:ln w="9525" cap="flat" cmpd="sng">
            <a:solidFill>
              <a:schemeClr val="tx1"/>
            </a:solidFill>
            <a:prstDash val="solid"/>
            <a:miter/>
            <a:headEnd type="none" w="med" len="med"/>
            <a:tailEnd type="none" w="med" len="med"/>
          </a:ln>
        </p:spPr>
        <p:txBody>
          <a:bodyPr/>
          <a:p>
            <a:endParaRPr lang="zh-CN" altLang="en-US"/>
          </a:p>
        </p:txBody>
      </p:sp>
      <p:sp>
        <p:nvSpPr>
          <p:cNvPr id="139266" name="文本框 139265"/>
          <p:cNvSpPr txBox="1"/>
          <p:nvPr/>
        </p:nvSpPr>
        <p:spPr>
          <a:xfrm>
            <a:off x="5819775" y="441325"/>
            <a:ext cx="1190625" cy="92075"/>
          </a:xfrm>
          <a:prstGeom prst="rect">
            <a:avLst/>
          </a:prstGeom>
          <a:noFill/>
          <a:ln w="9525">
            <a:noFill/>
          </a:ln>
        </p:spPr>
        <p:txBody>
          <a:bodyPr vert="eaVert" wrap="none" anchor="t">
            <a:spAutoFit/>
          </a:bodyPr>
          <a:p>
            <a:endParaRPr sz="6600" b="1" dirty="0">
              <a:solidFill>
                <a:srgbClr val="CC0000"/>
              </a:solidFill>
              <a:effectLst>
                <a:outerShdw blurRad="38100" dist="38100" dir="2700000">
                  <a:srgbClr val="000000"/>
                </a:outerShdw>
              </a:effectLst>
              <a:latin typeface="Comic Sans MS" panose="030F0702030302020204" pitchFamily="66" charset="0"/>
              <a:ea typeface="华文行楷" panose="02010800040101010101" pitchFamily="2" charset="-122"/>
            </a:endParaRPr>
          </a:p>
        </p:txBody>
      </p:sp>
      <p:sp>
        <p:nvSpPr>
          <p:cNvPr id="139269" name="文本框 139268"/>
          <p:cNvSpPr txBox="1"/>
          <p:nvPr/>
        </p:nvSpPr>
        <p:spPr>
          <a:xfrm>
            <a:off x="6248400" y="457200"/>
            <a:ext cx="1098550" cy="5915025"/>
          </a:xfrm>
          <a:prstGeom prst="rect">
            <a:avLst/>
          </a:prstGeom>
          <a:noFill/>
          <a:ln w="9525">
            <a:noFill/>
          </a:ln>
        </p:spPr>
        <p:txBody>
          <a:bodyPr vert="eaVert" wrap="none" anchor="t">
            <a:spAutoFit/>
          </a:bodyPr>
          <a:p>
            <a:r>
              <a:rPr lang="zh-CN" altLang="en-US" sz="6000" dirty="0">
                <a:solidFill>
                  <a:srgbClr val="0404EE"/>
                </a:solidFill>
                <a:effectLst>
                  <a:outerShdw blurRad="38100" dist="38100" dir="2700000">
                    <a:srgbClr val="000000"/>
                  </a:outerShdw>
                </a:effectLst>
                <a:latin typeface="Comic Sans MS" panose="030F0702030302020204" pitchFamily="66" charset="0"/>
                <a:ea typeface="华文行楷" panose="02010800040101010101" pitchFamily="2" charset="-122"/>
              </a:rPr>
              <a:t>我为什么而活着</a:t>
            </a:r>
            <a:endParaRPr lang="zh-CN" altLang="en-US" sz="6000">
              <a:solidFill>
                <a:srgbClr val="0404EE"/>
              </a:solidFill>
              <a:effectLst>
                <a:outerShdw blurRad="38100" dist="38100" dir="2700000">
                  <a:srgbClr val="000000"/>
                </a:outerShdw>
              </a:effectLst>
              <a:latin typeface="Comic Sans MS" panose="030F0702030302020204" pitchFamily="66" charset="0"/>
              <a:ea typeface="华文行楷" panose="02010800040101010101" pitchFamily="2" charset="-122"/>
            </a:endParaRPr>
          </a:p>
        </p:txBody>
      </p:sp>
      <p:sp>
        <p:nvSpPr>
          <p:cNvPr id="139271" name="文本框 139270"/>
          <p:cNvSpPr txBox="1"/>
          <p:nvPr/>
        </p:nvSpPr>
        <p:spPr>
          <a:xfrm>
            <a:off x="5256213" y="3276600"/>
            <a:ext cx="458787" cy="1752600"/>
          </a:xfrm>
          <a:prstGeom prst="rect">
            <a:avLst/>
          </a:prstGeom>
          <a:noFill/>
          <a:ln w="9525">
            <a:noFill/>
          </a:ln>
        </p:spPr>
        <p:txBody>
          <a:bodyPr vert="eaVert">
            <a:spAutoFit/>
          </a:bodyPr>
          <a:p>
            <a:pPr>
              <a:spcBef>
                <a:spcPct val="50000"/>
              </a:spcBef>
            </a:pPr>
            <a:endParaRPr dirty="0">
              <a:latin typeface="Comic Sans MS" panose="030F0702030302020204" pitchFamily="66" charset="0"/>
            </a:endParaRPr>
          </a:p>
        </p:txBody>
      </p:sp>
      <p:sp>
        <p:nvSpPr>
          <p:cNvPr id="139272" name="文本框 139271"/>
          <p:cNvSpPr txBox="1"/>
          <p:nvPr/>
        </p:nvSpPr>
        <p:spPr>
          <a:xfrm>
            <a:off x="5181600" y="3124200"/>
            <a:ext cx="854075" cy="2590800"/>
          </a:xfrm>
          <a:prstGeom prst="rect">
            <a:avLst/>
          </a:prstGeom>
          <a:noFill/>
          <a:ln w="9525">
            <a:noFill/>
          </a:ln>
        </p:spPr>
        <p:txBody>
          <a:bodyPr vert="eaVert">
            <a:spAutoFit/>
          </a:bodyPr>
          <a:p>
            <a:pPr>
              <a:spcBef>
                <a:spcPct val="50000"/>
              </a:spcBef>
            </a:pPr>
            <a:r>
              <a:rPr lang="zh-CN" altLang="en-US" sz="4400" b="1" dirty="0">
                <a:solidFill>
                  <a:srgbClr val="0303AD"/>
                </a:solidFill>
                <a:latin typeface="华文楷体" pitchFamily="2" charset="-122"/>
                <a:ea typeface="华文楷体" pitchFamily="2" charset="-122"/>
              </a:rPr>
              <a:t>罗   素</a:t>
            </a:r>
            <a:endParaRPr lang="zh-CN" altLang="en-US" sz="4400" b="1">
              <a:solidFill>
                <a:srgbClr val="0303AD"/>
              </a:solidFill>
              <a:latin typeface="华文楷体" pitchFamily="2" charset="-122"/>
              <a:ea typeface="华文楷体" pitchFamily="2" charset="-122"/>
            </a:endParaRPr>
          </a:p>
        </p:txBody>
      </p:sp>
      <p:pic>
        <p:nvPicPr>
          <p:cNvPr id="139273" name="图片 139272" descr="罗素2"/>
          <p:cNvPicPr>
            <a:picLocks noChangeAspect="1"/>
          </p:cNvPicPr>
          <p:nvPr/>
        </p:nvPicPr>
        <p:blipFill>
          <a:blip r:embed="rId1"/>
          <a:stretch>
            <a:fillRect/>
          </a:stretch>
        </p:blipFill>
        <p:spPr>
          <a:xfrm>
            <a:off x="1066800" y="609600"/>
            <a:ext cx="3429000" cy="5334000"/>
          </a:xfrm>
          <a:prstGeom prst="rect">
            <a:avLst/>
          </a:prstGeom>
          <a:noFill/>
          <a:ln w="9525">
            <a:noFill/>
          </a:ln>
          <a:effectLst>
            <a:outerShdw dist="35921" dir="2699999" algn="ctr" rotWithShape="0">
              <a:srgbClr val="808080"/>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8850" name="图片 78849" descr="HUAN"/>
          <p:cNvPicPr>
            <a:picLocks noChangeAspect="1"/>
          </p:cNvPicPr>
          <p:nvPr/>
        </p:nvPicPr>
        <p:blipFill>
          <a:blip r:embed="rId1"/>
          <a:stretch>
            <a:fillRect/>
          </a:stretch>
        </p:blipFill>
        <p:spPr>
          <a:xfrm>
            <a:off x="0" y="0"/>
            <a:ext cx="9448800" cy="7086600"/>
          </a:xfrm>
          <a:prstGeom prst="rect">
            <a:avLst/>
          </a:prstGeom>
          <a:noFill/>
          <a:ln w="9525">
            <a:noFill/>
          </a:ln>
        </p:spPr>
      </p:pic>
      <p:sp>
        <p:nvSpPr>
          <p:cNvPr id="78851" name="文本框 78850"/>
          <p:cNvSpPr txBox="1"/>
          <p:nvPr/>
        </p:nvSpPr>
        <p:spPr>
          <a:xfrm>
            <a:off x="2362200" y="2971800"/>
            <a:ext cx="4876800" cy="457200"/>
          </a:xfrm>
          <a:prstGeom prst="rect">
            <a:avLst/>
          </a:prstGeom>
          <a:noFill/>
          <a:ln w="9525">
            <a:noFill/>
          </a:ln>
        </p:spPr>
        <p:txBody>
          <a:bodyPr>
            <a:spAutoFit/>
          </a:bodyPr>
          <a:p>
            <a:pPr>
              <a:spcBef>
                <a:spcPct val="50000"/>
              </a:spcBef>
              <a:buClr>
                <a:schemeClr val="bg1"/>
              </a:buClr>
            </a:pPr>
            <a:endParaRPr sz="2400" dirty="0">
              <a:latin typeface="Times New Roman" panose="02020603050405020304" pitchFamily="18" charset="0"/>
            </a:endParaRPr>
          </a:p>
        </p:txBody>
      </p:sp>
      <p:sp>
        <p:nvSpPr>
          <p:cNvPr id="78852" name="文本框 78851"/>
          <p:cNvSpPr txBox="1"/>
          <p:nvPr/>
        </p:nvSpPr>
        <p:spPr>
          <a:xfrm>
            <a:off x="1752600" y="2286000"/>
            <a:ext cx="5867400" cy="1431925"/>
          </a:xfrm>
          <a:prstGeom prst="rect">
            <a:avLst/>
          </a:prstGeom>
          <a:noFill/>
          <a:ln w="9525">
            <a:noFill/>
          </a:ln>
        </p:spPr>
        <p:txBody>
          <a:bodyPr>
            <a:spAutoFit/>
          </a:bodyPr>
          <a:p>
            <a:pPr>
              <a:spcBef>
                <a:spcPct val="50000"/>
              </a:spcBef>
              <a:buClr>
                <a:schemeClr val="bg1"/>
              </a:buClr>
            </a:pPr>
            <a:r>
              <a:rPr lang="zh-CN" altLang="en-US" sz="4400" dirty="0">
                <a:solidFill>
                  <a:srgbClr val="0404EE"/>
                </a:solidFill>
                <a:latin typeface="Times New Roman" panose="02020603050405020304" pitchFamily="18" charset="0"/>
                <a:ea typeface="华文楷体" pitchFamily="2" charset="-122"/>
              </a:rPr>
              <a:t>　</a:t>
            </a:r>
            <a:r>
              <a:rPr lang="zh-CN" altLang="en-US" sz="4400" dirty="0">
                <a:solidFill>
                  <a:srgbClr val="0404EE"/>
                </a:solidFill>
                <a:latin typeface="Times New Roman" panose="02020603050405020304" pitchFamily="18" charset="0"/>
              </a:rPr>
              <a:t>你认为自己是为什么而活着的？</a:t>
            </a:r>
            <a:endParaRPr lang="zh-CN" altLang="en-US" sz="4400">
              <a:solidFill>
                <a:srgbClr val="0404EE"/>
              </a:solidFill>
              <a:latin typeface="Times New Roman" panose="02020603050405020304" pitchFamily="18"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 calcmode="lin" valueType="num">
                                      <p:cBhvr additive="base">
                                        <p:cTn id="7" dur="500" fill="hold"/>
                                        <p:tgtEl>
                                          <p:spTgt spid="78852"/>
                                        </p:tgtEl>
                                        <p:attrNameLst>
                                          <p:attrName>ppt_x</p:attrName>
                                        </p:attrNameLst>
                                      </p:cBhvr>
                                      <p:tavLst>
                                        <p:tav tm="0">
                                          <p:val>
                                            <p:strVal val="0-#ppt_w/2"/>
                                          </p:val>
                                        </p:tav>
                                        <p:tav tm="100000">
                                          <p:val>
                                            <p:strVal val="#ppt_x"/>
                                          </p:val>
                                        </p:tav>
                                      </p:tavLst>
                                    </p:anim>
                                    <p:anim calcmode="lin" valueType="num">
                                      <p:cBhvr additive="base">
                                        <p:cTn id="8"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1362" name="文本框 271361"/>
          <p:cNvSpPr txBox="1"/>
          <p:nvPr/>
        </p:nvSpPr>
        <p:spPr>
          <a:xfrm>
            <a:off x="152400" y="457200"/>
            <a:ext cx="8382000" cy="5500688"/>
          </a:xfrm>
          <a:prstGeom prst="rect">
            <a:avLst/>
          </a:prstGeom>
          <a:solidFill>
            <a:srgbClr val="FFFF99"/>
          </a:solidFill>
          <a:ln w="9525" cap="flat" cmpd="sng">
            <a:solidFill>
              <a:srgbClr val="FF0000"/>
            </a:solidFill>
            <a:prstDash val="solid"/>
            <a:miter/>
            <a:headEnd type="none" w="med" len="med"/>
            <a:tailEnd type="none" w="med" len="med"/>
          </a:ln>
        </p:spPr>
        <p:txBody>
          <a:bodyPr>
            <a:spAutoFit/>
          </a:bodyPr>
          <a:p>
            <a:pPr>
              <a:spcBef>
                <a:spcPct val="50000"/>
              </a:spcBef>
              <a:buClr>
                <a:schemeClr val="bg1"/>
              </a:buClr>
            </a:pPr>
            <a:r>
              <a:rPr lang="zh-CN" altLang="en-US" sz="3200" dirty="0">
                <a:solidFill>
                  <a:srgbClr val="0066FF"/>
                </a:solidFill>
                <a:latin typeface="Times New Roman" panose="02020603050405020304" pitchFamily="18" charset="0"/>
                <a:ea typeface="隶书" panose="02010509060101010101" pitchFamily="49" charset="-122"/>
              </a:rPr>
              <a:t>博客观点</a:t>
            </a:r>
            <a:r>
              <a:rPr lang="zh-CN" altLang="en-US" sz="2800" dirty="0">
                <a:latin typeface="Times New Roman" panose="02020603050405020304" pitchFamily="18" charset="0"/>
                <a:ea typeface="方正舒体" pitchFamily="2" charset="-122"/>
              </a:rPr>
              <a:t>：</a:t>
            </a:r>
            <a:endParaRPr lang="zh-CN" altLang="en-US" sz="2800" dirty="0">
              <a:latin typeface="Times New Roman" panose="02020603050405020304" pitchFamily="18" charset="0"/>
              <a:ea typeface="方正舒体" pitchFamily="2" charset="-122"/>
            </a:endParaRPr>
          </a:p>
          <a:p>
            <a:pPr>
              <a:spcBef>
                <a:spcPct val="50000"/>
              </a:spcBef>
              <a:buClr>
                <a:schemeClr val="bg1"/>
              </a:buClr>
            </a:pPr>
            <a:r>
              <a:rPr lang="zh-CN" altLang="en-US" sz="2800" dirty="0">
                <a:latin typeface="Times New Roman" panose="02020603050405020304" pitchFamily="18" charset="0"/>
                <a:ea typeface="方正舒体" pitchFamily="2" charset="-122"/>
              </a:rPr>
              <a:t>  </a:t>
            </a:r>
            <a:r>
              <a:rPr lang="zh-CN" altLang="en-US" sz="2800" dirty="0">
                <a:latin typeface="Times New Roman" panose="02020603050405020304" pitchFamily="18" charset="0"/>
                <a:ea typeface="华文行楷" panose="02010800040101010101" pitchFamily="2" charset="-122"/>
              </a:rPr>
              <a:t>人为什么而活着呢？我现在能归纳的只有两种，第一种是认为人是为了脱离人生这个苦海而活，那他们选择的是修炼，以求最后的解脱。第二种我想就是为了享受这来之不易的一生了。对于第一种我不想说什么，我的悟性还不够，我主要想谈一下第二种，不知大家是否反对我们都在寻求幸福这种说法，那什么又是幸福呢？幸福只是一种感觉，是你享受生活的一种感觉，“享受”这个词是我想着重解释的，这个词不是消极意义的吃喝玩乐，</a:t>
            </a:r>
            <a:r>
              <a:rPr lang="zh-CN" altLang="en-US" sz="2800" dirty="0">
                <a:latin typeface="Times New Roman" panose="02020603050405020304" pitchFamily="18" charset="0"/>
                <a:ea typeface="华文彩云" pitchFamily="2" charset="-122"/>
              </a:rPr>
              <a:t>工作也可以用来享受，享受奋斗的充实、享受闲暇的舒适，总之要想幸福你就需要用享受的心态去生活。</a:t>
            </a:r>
            <a:endParaRPr lang="zh-CN" altLang="en-US" sz="2800" dirty="0">
              <a:latin typeface="Times New Roman" panose="02020603050405020304" pitchFamily="18" charset="0"/>
              <a:ea typeface="华文彩云" pitchFamily="2" charset="-122"/>
            </a:endParaRPr>
          </a:p>
        </p:txBody>
      </p:sp>
      <p:pic>
        <p:nvPicPr>
          <p:cNvPr id="271363" name="图片 271362" descr="line67007"/>
          <p:cNvPicPr>
            <a:picLocks noChangeAspect="1"/>
          </p:cNvPicPr>
          <p:nvPr/>
        </p:nvPicPr>
        <p:blipFill>
          <a:blip r:embed="rId1"/>
          <a:stretch>
            <a:fillRect/>
          </a:stretch>
        </p:blipFill>
        <p:spPr>
          <a:xfrm>
            <a:off x="0" y="6021388"/>
            <a:ext cx="8964613" cy="8366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1362"/>
                                        </p:tgtEl>
                                        <p:attrNameLst>
                                          <p:attrName>style.visibility</p:attrName>
                                        </p:attrNameLst>
                                      </p:cBhvr>
                                      <p:to>
                                        <p:strVal val="visible"/>
                                      </p:to>
                                    </p:set>
                                    <p:animEffect transition="in" filter="dissolve">
                                      <p:cBhvr>
                                        <p:cTn id="7" dur="500"/>
                                        <p:tgtEl>
                                          <p:spTgt spid="271362"/>
                                        </p:tgtEl>
                                      </p:cBhvr>
                                    </p:animEffect>
                                  </p:childTnLst>
                                  <p:subTnLst>
                                    <p:audio>
                                      <p:cMediaNode>
                                        <p:cTn display="0" masterRel="sameClick">
                                          <p:stCondLst>
                                            <p:cond evt="begin" delay="0">
                                              <p:tn val="5"/>
                                            </p:cond>
                                          </p:stCondLst>
                                          <p:endCondLst>
                                            <p:cond evt="onStopAudio" delay="0">
                                              <p:tgtEl>
                                                <p:sldTgt/>
                                              </p:tgtEl>
                                            </p:cond>
                                          </p:endCondLst>
                                        </p:cTn>
                                        <p:tgtEl>
                                          <p:sndTgt r:embed="rId2" name="glas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2"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2386" name="文本框 272385"/>
          <p:cNvSpPr txBox="1"/>
          <p:nvPr/>
        </p:nvSpPr>
        <p:spPr>
          <a:xfrm>
            <a:off x="381000" y="457200"/>
            <a:ext cx="8382000" cy="4587875"/>
          </a:xfrm>
          <a:prstGeom prst="rect">
            <a:avLst/>
          </a:prstGeom>
          <a:solidFill>
            <a:srgbClr val="FFFF99"/>
          </a:solidFill>
          <a:ln w="9525">
            <a:noFill/>
          </a:ln>
        </p:spPr>
        <p:txBody>
          <a:bodyPr>
            <a:spAutoFit/>
          </a:bodyPr>
          <a:p>
            <a:pPr>
              <a:lnSpc>
                <a:spcPct val="120000"/>
              </a:lnSpc>
              <a:spcBef>
                <a:spcPct val="50000"/>
              </a:spcBef>
              <a:buClr>
                <a:schemeClr val="bg1"/>
              </a:buClr>
            </a:pPr>
            <a:r>
              <a:rPr lang="zh-CN" altLang="en-US" sz="3600" dirty="0">
                <a:latin typeface="Times New Roman" panose="02020603050405020304" pitchFamily="18" charset="0"/>
                <a:ea typeface="方正舒体" pitchFamily="2" charset="-122"/>
              </a:rPr>
              <a:t>博客观点：</a:t>
            </a:r>
            <a:endParaRPr lang="zh-CN" altLang="en-US" sz="3600" dirty="0">
              <a:latin typeface="Times New Roman" panose="02020603050405020304" pitchFamily="18" charset="0"/>
              <a:ea typeface="方正舒体" pitchFamily="2" charset="-122"/>
            </a:endParaRPr>
          </a:p>
          <a:p>
            <a:pPr>
              <a:lnSpc>
                <a:spcPct val="120000"/>
              </a:lnSpc>
              <a:spcBef>
                <a:spcPct val="50000"/>
              </a:spcBef>
              <a:buClr>
                <a:schemeClr val="bg1"/>
              </a:buClr>
            </a:pPr>
            <a:r>
              <a:rPr lang="zh-CN" altLang="en-US" sz="2800" dirty="0">
                <a:latin typeface="Times New Roman" panose="02020603050405020304" pitchFamily="18" charset="0"/>
                <a:ea typeface="方正舒体" pitchFamily="2" charset="-122"/>
              </a:rPr>
              <a:t>   </a:t>
            </a:r>
            <a:r>
              <a:rPr lang="zh-CN" altLang="en-US" sz="3200" dirty="0">
                <a:solidFill>
                  <a:srgbClr val="0066FF"/>
                </a:solidFill>
                <a:latin typeface="黑体" panose="02010609060101010101" pitchFamily="2" charset="-122"/>
                <a:ea typeface="黑体" panose="02010609060101010101" pitchFamily="2" charset="-122"/>
              </a:rPr>
              <a:t>看看葛优演的</a:t>
            </a:r>
            <a:r>
              <a:rPr lang="en-US" altLang="zh-CN" sz="3200" dirty="0">
                <a:solidFill>
                  <a:srgbClr val="0066FF"/>
                </a:solidFill>
                <a:latin typeface="黑体" panose="02010609060101010101" pitchFamily="2" charset="-122"/>
                <a:ea typeface="黑体" panose="02010609060101010101" pitchFamily="2" charset="-122"/>
              </a:rPr>
              <a:t>《</a:t>
            </a:r>
            <a:r>
              <a:rPr lang="zh-CN" altLang="en-US" sz="3200" dirty="0">
                <a:solidFill>
                  <a:srgbClr val="0066FF"/>
                </a:solidFill>
                <a:latin typeface="黑体" panose="02010609060101010101" pitchFamily="2" charset="-122"/>
                <a:ea typeface="黑体" panose="02010609060101010101" pitchFamily="2" charset="-122"/>
              </a:rPr>
              <a:t>活着</a:t>
            </a:r>
            <a:r>
              <a:rPr lang="en-US" altLang="zh-CN" sz="3200" dirty="0">
                <a:solidFill>
                  <a:srgbClr val="0066FF"/>
                </a:solidFill>
                <a:latin typeface="黑体" panose="02010609060101010101" pitchFamily="2" charset="-122"/>
                <a:ea typeface="黑体" panose="02010609060101010101" pitchFamily="2" charset="-122"/>
              </a:rPr>
              <a:t>》</a:t>
            </a:r>
            <a:r>
              <a:rPr lang="zh-CN" altLang="en-US" sz="3200" dirty="0">
                <a:solidFill>
                  <a:srgbClr val="0066FF"/>
                </a:solidFill>
                <a:latin typeface="黑体" panose="02010609060101010101" pitchFamily="2" charset="-122"/>
                <a:ea typeface="黑体" panose="02010609060101010101" pitchFamily="2" charset="-122"/>
              </a:rPr>
              <a:t>吧 </a:t>
            </a:r>
            <a:br>
              <a:rPr lang="zh-CN" altLang="en-US" sz="3200" dirty="0">
                <a:solidFill>
                  <a:srgbClr val="0066FF"/>
                </a:solidFill>
                <a:latin typeface="黑体" panose="02010609060101010101" pitchFamily="2" charset="-122"/>
                <a:ea typeface="黑体" panose="02010609060101010101" pitchFamily="2" charset="-122"/>
              </a:rPr>
            </a:br>
            <a:r>
              <a:rPr lang="zh-CN" altLang="en-US" sz="3200" dirty="0">
                <a:solidFill>
                  <a:srgbClr val="0066FF"/>
                </a:solidFill>
                <a:latin typeface="黑体" panose="02010609060101010101" pitchFamily="2" charset="-122"/>
                <a:ea typeface="黑体" panose="02010609060101010101" pitchFamily="2" charset="-122"/>
              </a:rPr>
              <a:t> 为了活着而活着</a:t>
            </a:r>
            <a:endParaRPr lang="zh-CN" altLang="en-US" sz="3200" dirty="0">
              <a:solidFill>
                <a:srgbClr val="0066FF"/>
              </a:solidFill>
              <a:latin typeface="黑体" panose="02010609060101010101" pitchFamily="2" charset="-122"/>
              <a:ea typeface="黑体" panose="02010609060101010101" pitchFamily="2" charset="-122"/>
            </a:endParaRPr>
          </a:p>
          <a:p>
            <a:pPr>
              <a:lnSpc>
                <a:spcPct val="120000"/>
              </a:lnSpc>
              <a:spcBef>
                <a:spcPct val="50000"/>
              </a:spcBef>
              <a:buClr>
                <a:schemeClr val="bg1"/>
              </a:buClr>
            </a:pPr>
            <a:r>
              <a:rPr lang="zh-CN" altLang="en-US" sz="3200" dirty="0">
                <a:solidFill>
                  <a:schemeClr val="tx2"/>
                </a:solidFill>
                <a:latin typeface="Verdana" panose="020B0604030504040204" pitchFamily="34" charset="0"/>
                <a:ea typeface="黑体" panose="02010609060101010101" pitchFamily="2" charset="-122"/>
              </a:rPr>
              <a:t>忘掉自身！也就是忘我！找一件事情寄托所有的注意力！只有这样人类才有可能平静自己不安的心灵，才可能获得真正的快乐。</a:t>
            </a:r>
            <a:endParaRPr lang="zh-CN" altLang="en-US" sz="3200" dirty="0">
              <a:solidFill>
                <a:schemeClr val="tx2"/>
              </a:solidFill>
              <a:latin typeface="Verdana" panose="020B0604030504040204" pitchFamily="34" charset="0"/>
              <a:ea typeface="黑体" panose="02010609060101010101" pitchFamily="2" charset="-122"/>
            </a:endParaRPr>
          </a:p>
          <a:p>
            <a:pPr>
              <a:buClr>
                <a:schemeClr val="bg1"/>
              </a:buClr>
            </a:pPr>
            <a:endParaRPr lang="zh-CN" altLang="en-US" sz="2800" dirty="0">
              <a:latin typeface="Times New Roman" panose="02020603050405020304" pitchFamily="18" charset="0"/>
            </a:endParaRPr>
          </a:p>
        </p:txBody>
      </p:sp>
      <p:pic>
        <p:nvPicPr>
          <p:cNvPr id="272387" name="图片 272386" descr="line67007"/>
          <p:cNvPicPr>
            <a:picLocks noChangeAspect="1"/>
          </p:cNvPicPr>
          <p:nvPr/>
        </p:nvPicPr>
        <p:blipFill>
          <a:blip r:embed="rId1"/>
          <a:stretch>
            <a:fillRect/>
          </a:stretch>
        </p:blipFill>
        <p:spPr>
          <a:xfrm>
            <a:off x="0" y="6021388"/>
            <a:ext cx="8964613" cy="8366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6"/>
                                        </p:tgtEl>
                                        <p:attrNameLst>
                                          <p:attrName>style.visibility</p:attrName>
                                        </p:attrNameLst>
                                      </p:cBhvr>
                                      <p:to>
                                        <p:strVal val="visible"/>
                                      </p:to>
                                    </p:set>
                                    <p:anim calcmode="lin" valueType="num">
                                      <p:cBhvr additive="base">
                                        <p:cTn id="7" dur="500" fill="hold"/>
                                        <p:tgtEl>
                                          <p:spTgt spid="272386"/>
                                        </p:tgtEl>
                                        <p:attrNameLst>
                                          <p:attrName>ppt_x</p:attrName>
                                        </p:attrNameLst>
                                      </p:cBhvr>
                                      <p:tavLst>
                                        <p:tav tm="0">
                                          <p:val>
                                            <p:strVal val="0-#ppt_w/2"/>
                                          </p:val>
                                        </p:tav>
                                        <p:tav tm="100000">
                                          <p:val>
                                            <p:strVal val="#ppt_x"/>
                                          </p:val>
                                        </p:tav>
                                      </p:tavLst>
                                    </p:anim>
                                    <p:anim calcmode="lin" valueType="num">
                                      <p:cBhvr additive="base">
                                        <p:cTn id="8" dur="500" fill="hold"/>
                                        <p:tgtEl>
                                          <p:spTgt spid="2723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glas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3410" name="文本框 273409"/>
          <p:cNvSpPr txBox="1"/>
          <p:nvPr/>
        </p:nvSpPr>
        <p:spPr>
          <a:xfrm>
            <a:off x="304800" y="381000"/>
            <a:ext cx="8305800" cy="5861050"/>
          </a:xfrm>
          <a:prstGeom prst="rect">
            <a:avLst/>
          </a:prstGeom>
          <a:solidFill>
            <a:srgbClr val="FFFF99"/>
          </a:solidFill>
          <a:ln w="9525">
            <a:noFill/>
          </a:ln>
        </p:spPr>
        <p:txBody>
          <a:bodyPr>
            <a:spAutoFit/>
          </a:bodyPr>
          <a:p>
            <a:pPr>
              <a:spcBef>
                <a:spcPct val="50000"/>
              </a:spcBef>
              <a:buClr>
                <a:schemeClr val="bg1"/>
              </a:buClr>
            </a:pPr>
            <a:r>
              <a:rPr lang="zh-CN" altLang="en-US" sz="2800" dirty="0">
                <a:solidFill>
                  <a:srgbClr val="0066FF"/>
                </a:solidFill>
                <a:latin typeface="Times New Roman" panose="02020603050405020304" pitchFamily="18" charset="0"/>
                <a:ea typeface="方正舒体" pitchFamily="2" charset="-122"/>
              </a:rPr>
              <a:t>博客观点</a:t>
            </a:r>
            <a:r>
              <a:rPr lang="zh-CN" altLang="en-US" sz="2800" dirty="0">
                <a:latin typeface="Times New Roman" panose="02020603050405020304" pitchFamily="18" charset="0"/>
                <a:ea typeface="方正舒体" pitchFamily="2" charset="-122"/>
              </a:rPr>
              <a:t>：</a:t>
            </a:r>
            <a:endParaRPr lang="zh-CN" altLang="en-US" sz="2800" dirty="0">
              <a:latin typeface="Times New Roman" panose="02020603050405020304" pitchFamily="18" charset="0"/>
              <a:ea typeface="方正舒体" pitchFamily="2" charset="-122"/>
            </a:endParaRPr>
          </a:p>
          <a:p>
            <a:pPr>
              <a:spcBef>
                <a:spcPct val="50000"/>
              </a:spcBef>
              <a:buClr>
                <a:schemeClr val="bg1"/>
              </a:buClr>
            </a:pPr>
            <a:r>
              <a:rPr lang="zh-CN" altLang="en-US" sz="2800" b="1" dirty="0">
                <a:solidFill>
                  <a:srgbClr val="FF0000"/>
                </a:solidFill>
                <a:latin typeface="宋体" panose="02010600030101010101" pitchFamily="2" charset="-122"/>
              </a:rPr>
              <a:t>    </a:t>
            </a:r>
            <a:r>
              <a:rPr lang="zh-CN" altLang="en-US" sz="2800" b="1" dirty="0">
                <a:solidFill>
                  <a:srgbClr val="0D0D0D"/>
                </a:solidFill>
                <a:latin typeface="华文行楷" panose="02010800040101010101" pitchFamily="2" charset="-122"/>
                <a:ea typeface="华文行楷" panose="02010800040101010101" pitchFamily="2" charset="-122"/>
              </a:rPr>
              <a:t>做人，就做一个心怀坦荡、爱憎分明、认真工作、热爱生活、乐观向上的人。</a:t>
            </a:r>
            <a:br>
              <a:rPr lang="zh-CN" altLang="en-US" sz="2800" b="1" dirty="0">
                <a:solidFill>
                  <a:srgbClr val="0D0D0D"/>
                </a:solidFill>
                <a:latin typeface="华文行楷" panose="02010800040101010101" pitchFamily="2" charset="-122"/>
                <a:ea typeface="华文行楷" panose="02010800040101010101" pitchFamily="2" charset="-122"/>
              </a:rPr>
            </a:br>
            <a:br>
              <a:rPr lang="zh-CN" altLang="en-US" sz="2800" b="1" dirty="0">
                <a:solidFill>
                  <a:srgbClr val="0D0D0D"/>
                </a:solidFill>
                <a:latin typeface="华文行楷" panose="02010800040101010101" pitchFamily="2" charset="-122"/>
                <a:ea typeface="华文行楷" panose="02010800040101010101" pitchFamily="2" charset="-122"/>
              </a:rPr>
            </a:br>
            <a:r>
              <a:rPr lang="zh-CN" altLang="en-US" sz="2800" b="1" dirty="0">
                <a:solidFill>
                  <a:srgbClr val="0D0D0D"/>
                </a:solidFill>
                <a:latin typeface="华文行楷" panose="02010800040101010101" pitchFamily="2" charset="-122"/>
                <a:ea typeface="华文行楷" panose="02010800040101010101" pitchFamily="2" charset="-122"/>
              </a:rPr>
              <a:t>　　人生活在社会上，只要能充满对生活的爱，</a:t>
            </a:r>
            <a:endParaRPr lang="zh-CN" altLang="en-US" sz="2800" b="1" dirty="0">
              <a:solidFill>
                <a:srgbClr val="0D0D0D"/>
              </a:solidFill>
              <a:latin typeface="华文行楷" panose="02010800040101010101" pitchFamily="2" charset="-122"/>
              <a:ea typeface="华文行楷" panose="02010800040101010101" pitchFamily="2" charset="-122"/>
            </a:endParaRPr>
          </a:p>
          <a:p>
            <a:pPr>
              <a:spcBef>
                <a:spcPct val="50000"/>
              </a:spcBef>
              <a:buClr>
                <a:schemeClr val="bg1"/>
              </a:buClr>
            </a:pPr>
            <a:r>
              <a:rPr lang="zh-CN" altLang="en-US" sz="2800" b="1" dirty="0">
                <a:solidFill>
                  <a:srgbClr val="0D0D0D"/>
                </a:solidFill>
                <a:latin typeface="华文行楷" panose="02010800040101010101" pitchFamily="2" charset="-122"/>
                <a:ea typeface="华文行楷" panose="02010800040101010101" pitchFamily="2" charset="-122"/>
              </a:rPr>
              <a:t>对事业的爱，对家庭亲人的爱，对同志、朋友和</a:t>
            </a:r>
            <a:endParaRPr lang="zh-CN" altLang="en-US" sz="2800" b="1" dirty="0">
              <a:solidFill>
                <a:srgbClr val="0D0D0D"/>
              </a:solidFill>
              <a:latin typeface="华文行楷" panose="02010800040101010101" pitchFamily="2" charset="-122"/>
              <a:ea typeface="华文行楷" panose="02010800040101010101" pitchFamily="2" charset="-122"/>
            </a:endParaRPr>
          </a:p>
          <a:p>
            <a:pPr>
              <a:spcBef>
                <a:spcPct val="50000"/>
              </a:spcBef>
              <a:buClr>
                <a:schemeClr val="bg1"/>
              </a:buClr>
            </a:pPr>
            <a:r>
              <a:rPr lang="zh-CN" altLang="en-US" sz="2800" b="1" dirty="0">
                <a:solidFill>
                  <a:srgbClr val="0D0D0D"/>
                </a:solidFill>
                <a:latin typeface="华文行楷" panose="02010800040101010101" pitchFamily="2" charset="-122"/>
                <a:ea typeface="华文行楷" panose="02010800040101010101" pitchFamily="2" charset="-122"/>
              </a:rPr>
              <a:t>他人的爱，你就会“笑对社会，笑对人生”。</a:t>
            </a:r>
            <a:br>
              <a:rPr lang="zh-CN" altLang="en-US" sz="2800" b="1" dirty="0">
                <a:solidFill>
                  <a:srgbClr val="0D0D0D"/>
                </a:solidFill>
                <a:latin typeface="华文行楷" panose="02010800040101010101" pitchFamily="2" charset="-122"/>
                <a:ea typeface="华文行楷" panose="02010800040101010101" pitchFamily="2" charset="-122"/>
              </a:rPr>
            </a:br>
            <a:br>
              <a:rPr lang="zh-CN" altLang="en-US" sz="2800" b="1" dirty="0">
                <a:solidFill>
                  <a:srgbClr val="0D0D0D"/>
                </a:solidFill>
                <a:latin typeface="华文行楷" panose="02010800040101010101" pitchFamily="2" charset="-122"/>
                <a:ea typeface="华文行楷" panose="02010800040101010101" pitchFamily="2" charset="-122"/>
              </a:rPr>
            </a:br>
            <a:r>
              <a:rPr lang="zh-CN" altLang="en-US" sz="2800" b="1" dirty="0">
                <a:solidFill>
                  <a:srgbClr val="0D0D0D"/>
                </a:solidFill>
                <a:latin typeface="华文行楷" panose="02010800040101010101" pitchFamily="2" charset="-122"/>
                <a:ea typeface="华文行楷" panose="02010800040101010101" pitchFamily="2" charset="-122"/>
              </a:rPr>
              <a:t>　　一个人对待生活的态度，只要有执着的</a:t>
            </a:r>
            <a:endParaRPr lang="zh-CN" altLang="en-US" sz="2800" b="1" dirty="0">
              <a:solidFill>
                <a:srgbClr val="0D0D0D"/>
              </a:solidFill>
              <a:latin typeface="华文行楷" panose="02010800040101010101" pitchFamily="2" charset="-122"/>
              <a:ea typeface="华文行楷" panose="02010800040101010101" pitchFamily="2" charset="-122"/>
            </a:endParaRPr>
          </a:p>
          <a:p>
            <a:pPr>
              <a:spcBef>
                <a:spcPct val="50000"/>
              </a:spcBef>
              <a:buClr>
                <a:schemeClr val="bg1"/>
              </a:buClr>
            </a:pPr>
            <a:r>
              <a:rPr lang="zh-CN" altLang="en-US" sz="2800" b="1" dirty="0">
                <a:solidFill>
                  <a:srgbClr val="0D0D0D"/>
                </a:solidFill>
                <a:latin typeface="华文行楷" panose="02010800040101010101" pitchFamily="2" charset="-122"/>
                <a:ea typeface="华文行楷" panose="02010800040101010101" pitchFamily="2" charset="-122"/>
              </a:rPr>
              <a:t>信念，并能经受各种环境的磨练，就能铸就</a:t>
            </a:r>
            <a:endParaRPr lang="zh-CN" altLang="en-US" sz="2800" b="1" dirty="0">
              <a:solidFill>
                <a:srgbClr val="0D0D0D"/>
              </a:solidFill>
              <a:latin typeface="华文行楷" panose="02010800040101010101" pitchFamily="2" charset="-122"/>
              <a:ea typeface="华文行楷" panose="02010800040101010101" pitchFamily="2" charset="-122"/>
            </a:endParaRPr>
          </a:p>
          <a:p>
            <a:pPr>
              <a:spcBef>
                <a:spcPct val="50000"/>
              </a:spcBef>
              <a:buClr>
                <a:schemeClr val="bg1"/>
              </a:buClr>
            </a:pPr>
            <a:r>
              <a:rPr lang="zh-CN" altLang="en-US" sz="2800" b="1" dirty="0">
                <a:solidFill>
                  <a:srgbClr val="0D0D0D"/>
                </a:solidFill>
                <a:latin typeface="华文行楷" panose="02010800040101010101" pitchFamily="2" charset="-122"/>
                <a:ea typeface="华文行楷" panose="02010800040101010101" pitchFamily="2" charset="-122"/>
              </a:rPr>
              <a:t>一种高尚的人生境界。</a:t>
            </a:r>
            <a:endParaRPr lang="zh-CN" altLang="en-US" sz="2800" b="1" dirty="0">
              <a:solidFill>
                <a:srgbClr val="0D0D0D"/>
              </a:solidFill>
              <a:latin typeface="华文行楷" panose="02010800040101010101" pitchFamily="2" charset="-122"/>
              <a:ea typeface="华文行楷" panose="02010800040101010101" pitchFamily="2" charset="-122"/>
            </a:endParaRPr>
          </a:p>
        </p:txBody>
      </p:sp>
      <p:pic>
        <p:nvPicPr>
          <p:cNvPr id="273411" name="图片 273410" descr="line67007"/>
          <p:cNvPicPr>
            <a:picLocks noChangeAspect="1"/>
          </p:cNvPicPr>
          <p:nvPr/>
        </p:nvPicPr>
        <p:blipFill>
          <a:blip r:embed="rId1"/>
          <a:stretch>
            <a:fillRect/>
          </a:stretch>
        </p:blipFill>
        <p:spPr>
          <a:xfrm>
            <a:off x="0" y="6021388"/>
            <a:ext cx="8964613" cy="8366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3410"/>
                                        </p:tgtEl>
                                        <p:attrNameLst>
                                          <p:attrName>style.visibility</p:attrName>
                                        </p:attrNameLst>
                                      </p:cBhvr>
                                      <p:to>
                                        <p:strVal val="visible"/>
                                      </p:to>
                                    </p:set>
                                    <p:anim calcmode="lin" valueType="num">
                                      <p:cBhvr additive="base">
                                        <p:cTn id="7" dur="500" fill="hold"/>
                                        <p:tgtEl>
                                          <p:spTgt spid="273410"/>
                                        </p:tgtEl>
                                        <p:attrNameLst>
                                          <p:attrName>ppt_x</p:attrName>
                                        </p:attrNameLst>
                                      </p:cBhvr>
                                      <p:tavLst>
                                        <p:tav tm="0">
                                          <p:val>
                                            <p:strVal val="0-#ppt_w/2"/>
                                          </p:val>
                                        </p:tav>
                                        <p:tav tm="100000">
                                          <p:val>
                                            <p:strVal val="#ppt_x"/>
                                          </p:val>
                                        </p:tav>
                                      </p:tavLst>
                                    </p:anim>
                                    <p:anim calcmode="lin" valueType="num">
                                      <p:cBhvr additive="base">
                                        <p:cTn id="8" dur="500" fill="hold"/>
                                        <p:tgtEl>
                                          <p:spTgt spid="2734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0"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4434" name="文本框 274433"/>
          <p:cNvSpPr txBox="1"/>
          <p:nvPr/>
        </p:nvSpPr>
        <p:spPr>
          <a:xfrm>
            <a:off x="1116013" y="981075"/>
            <a:ext cx="7345362" cy="4786313"/>
          </a:xfrm>
          <a:prstGeom prst="rect">
            <a:avLst/>
          </a:prstGeom>
          <a:solidFill>
            <a:srgbClr val="FFFF99"/>
          </a:solidFill>
          <a:ln w="9525">
            <a:noFill/>
          </a:ln>
        </p:spPr>
        <p:txBody>
          <a:bodyPr>
            <a:spAutoFit/>
          </a:bodyPr>
          <a:p>
            <a:pPr>
              <a:spcBef>
                <a:spcPct val="50000"/>
              </a:spcBef>
            </a:pPr>
            <a:r>
              <a:rPr lang="en-US" altLang="zh-CN" sz="2800" dirty="0">
                <a:latin typeface="Arial" panose="020B0604020202020204" pitchFamily="34" charset="0"/>
              </a:rPr>
              <a:t>       </a:t>
            </a:r>
            <a:r>
              <a:rPr lang="zh-CN" altLang="en-US" sz="3200" b="1" dirty="0">
                <a:latin typeface="华文行楷" panose="02010800040101010101" pitchFamily="2" charset="-122"/>
                <a:ea typeface="华文行楷" panose="02010800040101010101" pitchFamily="2" charset="-122"/>
              </a:rPr>
              <a:t>相爱到死，乃至为爱而死，是美好的。但为了爱，首先应该活，活着才能爱。我不愿把死浪漫化。死是一切的毁灭，包括爱。上帝最大罪过是把我们从尘世拽走，却不给我们天国。使爱我的人感到轻松，更加恋生，这就是我对爱的回赠。</a:t>
            </a:r>
            <a:endParaRPr lang="zh-CN" altLang="en-US" sz="3200" b="1" dirty="0">
              <a:latin typeface="华文行楷" panose="02010800040101010101" pitchFamily="2" charset="-122"/>
              <a:ea typeface="华文行楷" panose="02010800040101010101" pitchFamily="2" charset="-122"/>
            </a:endParaRPr>
          </a:p>
          <a:p>
            <a:pPr>
              <a:spcBef>
                <a:spcPct val="50000"/>
              </a:spcBef>
            </a:pPr>
            <a:r>
              <a:rPr lang="zh-CN" altLang="en-US" sz="2800" b="1">
                <a:latin typeface="幼圆" panose="02010509060101010101" pitchFamily="49" charset="-122"/>
                <a:ea typeface="幼圆" panose="02010509060101010101" pitchFamily="49" charset="-122"/>
              </a:rPr>
              <a:t>                     </a:t>
            </a:r>
            <a:endParaRPr lang="zh-CN" altLang="en-US" sz="2800" b="1">
              <a:latin typeface="幼圆" panose="02010509060101010101" pitchFamily="49" charset="-122"/>
              <a:ea typeface="幼圆" panose="02010509060101010101" pitchFamily="49" charset="-122"/>
            </a:endParaRPr>
          </a:p>
          <a:p>
            <a:pPr>
              <a:spcBef>
                <a:spcPct val="50000"/>
              </a:spcBef>
            </a:pPr>
            <a:r>
              <a:rPr lang="zh-CN" altLang="en-US" sz="2800" b="1">
                <a:latin typeface="幼圆" panose="02010509060101010101" pitchFamily="49" charset="-122"/>
                <a:ea typeface="幼圆" panose="02010509060101010101" pitchFamily="49" charset="-122"/>
              </a:rPr>
              <a:t>                    </a:t>
            </a:r>
            <a:r>
              <a:rPr lang="en-US" altLang="zh-CN" sz="2800" b="1">
                <a:latin typeface="Arial" panose="020B0604020202020204" pitchFamily="34" charset="0"/>
                <a:ea typeface="幼圆" panose="02010509060101010101" pitchFamily="49" charset="-122"/>
              </a:rPr>
              <a:t>——</a:t>
            </a:r>
            <a:r>
              <a:rPr lang="zh-CN" altLang="en-US" sz="2800" b="1" dirty="0">
                <a:latin typeface="幼圆" panose="02010509060101010101" pitchFamily="49" charset="-122"/>
                <a:ea typeface="幼圆" panose="02010509060101010101" pitchFamily="49" charset="-122"/>
              </a:rPr>
              <a:t>周国平</a:t>
            </a:r>
            <a:endParaRPr lang="zh-CN" altLang="en-US" sz="2800" b="1" dirty="0">
              <a:latin typeface="幼圆" panose="02010509060101010101" pitchFamily="49" charset="-122"/>
              <a:ea typeface="幼圆" panose="02010509060101010101" pitchFamily="49" charset="-122"/>
            </a:endParaRPr>
          </a:p>
        </p:txBody>
      </p:sp>
      <p:pic>
        <p:nvPicPr>
          <p:cNvPr id="274435" name="图片 274434" descr="line67007"/>
          <p:cNvPicPr>
            <a:picLocks noChangeAspect="1"/>
          </p:cNvPicPr>
          <p:nvPr/>
        </p:nvPicPr>
        <p:blipFill>
          <a:blip r:embed="rId1"/>
          <a:stretch>
            <a:fillRect/>
          </a:stretch>
        </p:blipFill>
        <p:spPr>
          <a:xfrm>
            <a:off x="0" y="5130800"/>
            <a:ext cx="8964613" cy="1727200"/>
          </a:xfrm>
          <a:prstGeom prst="rect">
            <a:avLst/>
          </a:prstGeom>
          <a:noFill/>
          <a:ln w="9525">
            <a:noFill/>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5458" name="文本框 275457"/>
          <p:cNvSpPr txBox="1"/>
          <p:nvPr/>
        </p:nvSpPr>
        <p:spPr>
          <a:xfrm>
            <a:off x="609600" y="381000"/>
            <a:ext cx="6410325" cy="1190625"/>
          </a:xfrm>
          <a:prstGeom prst="rect">
            <a:avLst/>
          </a:prstGeom>
          <a:noFill/>
          <a:ln w="9525">
            <a:noFill/>
          </a:ln>
        </p:spPr>
        <p:txBody>
          <a:bodyPr>
            <a:spAutoFit/>
          </a:bodyPr>
          <a:p>
            <a:pPr>
              <a:buClr>
                <a:schemeClr val="bg1"/>
              </a:buClr>
            </a:pPr>
            <a:endParaRPr lang="en-US" altLang="zh-CN" sz="3600" b="1" dirty="0">
              <a:solidFill>
                <a:srgbClr val="FF00FF"/>
              </a:solidFill>
              <a:latin typeface="Times New Roman" panose="02020603050405020304" pitchFamily="18" charset="0"/>
            </a:endParaRPr>
          </a:p>
          <a:p>
            <a:pPr>
              <a:buClr>
                <a:schemeClr val="bg1"/>
              </a:buClr>
            </a:pPr>
            <a:r>
              <a:rPr lang="en-US" altLang="zh-CN" sz="3600" b="1" dirty="0">
                <a:solidFill>
                  <a:srgbClr val="FF00FF"/>
                </a:solidFill>
                <a:latin typeface="Times New Roman" panose="02020603050405020304" pitchFamily="18" charset="0"/>
              </a:rPr>
              <a:t>      </a:t>
            </a:r>
            <a:endParaRPr lang="en-US" altLang="zh-CN" sz="3600" b="1" dirty="0">
              <a:solidFill>
                <a:srgbClr val="FF00FF"/>
              </a:solidFill>
              <a:latin typeface="Times New Roman" panose="02020603050405020304" pitchFamily="18" charset="0"/>
            </a:endParaRPr>
          </a:p>
        </p:txBody>
      </p:sp>
      <p:sp>
        <p:nvSpPr>
          <p:cNvPr id="275459" name="文本框 275458"/>
          <p:cNvSpPr txBox="1"/>
          <p:nvPr/>
        </p:nvSpPr>
        <p:spPr>
          <a:xfrm>
            <a:off x="609600" y="1447800"/>
            <a:ext cx="7940675" cy="4181475"/>
          </a:xfrm>
          <a:prstGeom prst="rect">
            <a:avLst/>
          </a:prstGeom>
          <a:solidFill>
            <a:srgbClr val="FFFF99"/>
          </a:solidFill>
          <a:ln w="9525">
            <a:noFill/>
          </a:ln>
        </p:spPr>
        <p:txBody>
          <a:bodyPr>
            <a:spAutoFit/>
          </a:bodyPr>
          <a:p>
            <a:pPr>
              <a:lnSpc>
                <a:spcPct val="120000"/>
              </a:lnSpc>
              <a:buClr>
                <a:schemeClr val="bg1"/>
              </a:buClr>
            </a:pPr>
            <a:r>
              <a:rPr lang="en-US" altLang="zh-CN" sz="3200" b="1" dirty="0">
                <a:latin typeface="Times New Roman" panose="02020603050405020304" pitchFamily="18" charset="0"/>
              </a:rPr>
              <a:t>        </a:t>
            </a:r>
            <a:r>
              <a:rPr lang="zh-CN" altLang="en-US" sz="3200" b="1" dirty="0">
                <a:latin typeface="Times New Roman" panose="02020603050405020304" pitchFamily="18" charset="0"/>
              </a:rPr>
              <a:t>生命本没有意义。</a:t>
            </a:r>
            <a:r>
              <a:rPr lang="zh-CN" altLang="en-US" sz="3200" b="1" dirty="0">
                <a:solidFill>
                  <a:srgbClr val="000000"/>
                </a:solidFill>
                <a:latin typeface="宋体" panose="02010600030101010101" pitchFamily="2" charset="-122"/>
              </a:rPr>
              <a:t>没有人会替你确定人生的意义，但如果你无法确定人生的意义，你将一辈子活在无意义状态里面。大到每一天，小到每做一件事，你都会感到无名的痛苦，</a:t>
            </a:r>
            <a:r>
              <a:rPr lang="zh-CN" altLang="en-US" sz="3200" b="1" dirty="0">
                <a:solidFill>
                  <a:srgbClr val="000000"/>
                </a:solidFill>
                <a:latin typeface="华文行楷" panose="02010800040101010101" pitchFamily="2" charset="-122"/>
                <a:ea typeface="华文行楷" panose="02010800040101010101" pitchFamily="2" charset="-122"/>
              </a:rPr>
              <a:t>因为你不知道往什么地方走</a:t>
            </a:r>
            <a:r>
              <a:rPr lang="zh-CN" altLang="en-US" sz="3200" b="1" dirty="0">
                <a:solidFill>
                  <a:srgbClr val="000000"/>
                </a:solidFill>
                <a:latin typeface="宋体" panose="02010600030101010101" pitchFamily="2" charset="-122"/>
              </a:rPr>
              <a:t>。所以，每个人必须为自己的人生确定意义。这是做人的本分之一，而且确立目标要趁早。</a:t>
            </a:r>
            <a:r>
              <a:rPr lang="zh-CN" altLang="en-US" sz="3200" b="1" dirty="0">
                <a:latin typeface="Times New Roman" panose="02020603050405020304" pitchFamily="18" charset="0"/>
              </a:rPr>
              <a:t> </a:t>
            </a:r>
            <a:endParaRPr lang="zh-CN" altLang="en-US" sz="3200" b="1" dirty="0">
              <a:latin typeface="Times New Roman" panose="02020603050405020304" pitchFamily="18" charset="0"/>
            </a:endParaRPr>
          </a:p>
        </p:txBody>
      </p:sp>
      <p:sp>
        <p:nvSpPr>
          <p:cNvPr id="275460" name="动作按钮: 后退或前一项 275459">
            <a:hlinkClick r:id="" action="ppaction://noaction"/>
          </p:cNvPr>
          <p:cNvSpPr/>
          <p:nvPr/>
        </p:nvSpPr>
        <p:spPr>
          <a:xfrm>
            <a:off x="7543800" y="6172200"/>
            <a:ext cx="863600" cy="360363"/>
          </a:xfrm>
          <a:prstGeom prst="actionButtonBackPrevious">
            <a:avLst/>
          </a:prstGeom>
          <a:solidFill>
            <a:srgbClr val="FF00FF"/>
          </a:solidFill>
          <a:ln w="9525">
            <a:noFill/>
          </a:ln>
        </p:spPr>
        <p:txBody>
          <a:bodyPr/>
          <a:p>
            <a:endParaRPr lang="zh-CN" altLang="en-US"/>
          </a:p>
        </p:txBody>
      </p:sp>
      <p:pic>
        <p:nvPicPr>
          <p:cNvPr id="275461" name="图片 275460" descr="line67007"/>
          <p:cNvPicPr>
            <a:picLocks noChangeAspect="1"/>
          </p:cNvPicPr>
          <p:nvPr/>
        </p:nvPicPr>
        <p:blipFill>
          <a:blip r:embed="rId1"/>
          <a:stretch>
            <a:fillRect/>
          </a:stretch>
        </p:blipFill>
        <p:spPr>
          <a:xfrm>
            <a:off x="0" y="6021388"/>
            <a:ext cx="8964613" cy="836612"/>
          </a:xfrm>
          <a:prstGeom prst="rect">
            <a:avLst/>
          </a:prstGeom>
          <a:noFill/>
          <a:ln w="9525">
            <a:noFill/>
          </a:ln>
        </p:spPr>
      </p:pic>
      <p:sp>
        <p:nvSpPr>
          <p:cNvPr id="275462" name="矩形 275461"/>
          <p:cNvSpPr/>
          <p:nvPr/>
        </p:nvSpPr>
        <p:spPr>
          <a:xfrm>
            <a:off x="684213" y="765175"/>
            <a:ext cx="4572000" cy="457200"/>
          </a:xfrm>
          <a:prstGeom prst="rect">
            <a:avLst/>
          </a:prstGeom>
        </p:spPr>
        <p:txBody>
          <a:bodyPr wrap="none" fromWordArt="1">
            <a:prstTxWarp prst="textPlain">
              <a:avLst>
                <a:gd name="adj" fmla="val 50000"/>
              </a:avLst>
            </a:prstTxWarp>
            <a:normAutofit/>
          </a:bodyPr>
          <a:p>
            <a:pPr algn="ctr"/>
            <a:r>
              <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著名作家毕淑敏的观点</a:t>
            </a:r>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5459"/>
                                        </p:tgtEl>
                                        <p:attrNameLst>
                                          <p:attrName>style.visibility</p:attrName>
                                        </p:attrNameLst>
                                      </p:cBhvr>
                                      <p:to>
                                        <p:strVal val="visible"/>
                                      </p:to>
                                    </p:set>
                                    <p:anim calcmode="lin" valueType="num">
                                      <p:cBhvr additive="base">
                                        <p:cTn id="7" dur="500" fill="hold"/>
                                        <p:tgtEl>
                                          <p:spTgt spid="275459"/>
                                        </p:tgtEl>
                                        <p:attrNameLst>
                                          <p:attrName>ppt_x</p:attrName>
                                        </p:attrNameLst>
                                      </p:cBhvr>
                                      <p:tavLst>
                                        <p:tav tm="0">
                                          <p:val>
                                            <p:strVal val="0-#ppt_w/2"/>
                                          </p:val>
                                        </p:tav>
                                        <p:tav tm="100000">
                                          <p:val>
                                            <p:strVal val="#ppt_x"/>
                                          </p:val>
                                        </p:tav>
                                      </p:tavLst>
                                    </p:anim>
                                    <p:anim calcmode="lin" valueType="num">
                                      <p:cBhvr additive="base">
                                        <p:cTn id="8" dur="500" fill="hold"/>
                                        <p:tgtEl>
                                          <p:spTgt spid="2754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75460"/>
                                        </p:tgtEl>
                                        <p:attrNameLst>
                                          <p:attrName>style.visibility</p:attrName>
                                        </p:attrNameLst>
                                      </p:cBhvr>
                                      <p:to>
                                        <p:strVal val="visible"/>
                                      </p:to>
                                    </p:set>
                                    <p:anim calcmode="lin" valueType="num">
                                      <p:cBhvr additive="base">
                                        <p:cTn id="12" dur="500" fill="hold"/>
                                        <p:tgtEl>
                                          <p:spTgt spid="275460"/>
                                        </p:tgtEl>
                                        <p:attrNameLst>
                                          <p:attrName>ppt_x</p:attrName>
                                        </p:attrNameLst>
                                      </p:cBhvr>
                                      <p:tavLst>
                                        <p:tav tm="0">
                                          <p:val>
                                            <p:strVal val="#ppt_x"/>
                                          </p:val>
                                        </p:tav>
                                        <p:tav tm="100000">
                                          <p:val>
                                            <p:strVal val="#ppt_x"/>
                                          </p:val>
                                        </p:tav>
                                      </p:tavLst>
                                    </p:anim>
                                    <p:anim calcmode="lin" valueType="num">
                                      <p:cBhvr additive="base">
                                        <p:cTn id="13" dur="500" fill="hold"/>
                                        <p:tgtEl>
                                          <p:spTgt spid="27546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75458"/>
                                        </p:tgtEl>
                                        <p:attrNameLst>
                                          <p:attrName>style.visibility</p:attrName>
                                        </p:attrNameLst>
                                      </p:cBhvr>
                                      <p:to>
                                        <p:strVal val="visible"/>
                                      </p:to>
                                    </p:set>
                                    <p:anim calcmode="lin" valueType="num">
                                      <p:cBhvr additive="base">
                                        <p:cTn id="18" dur="500" fill="hold"/>
                                        <p:tgtEl>
                                          <p:spTgt spid="275458"/>
                                        </p:tgtEl>
                                        <p:attrNameLst>
                                          <p:attrName>ppt_x</p:attrName>
                                        </p:attrNameLst>
                                      </p:cBhvr>
                                      <p:tavLst>
                                        <p:tav tm="0">
                                          <p:val>
                                            <p:strVal val="0-#ppt_w/2"/>
                                          </p:val>
                                        </p:tav>
                                        <p:tav tm="100000">
                                          <p:val>
                                            <p:strVal val="#ppt_x"/>
                                          </p:val>
                                        </p:tav>
                                      </p:tavLst>
                                    </p:anim>
                                    <p:anim calcmode="lin" valueType="num">
                                      <p:cBhvr additive="base">
                                        <p:cTn id="19" dur="500" fill="hold"/>
                                        <p:tgtEl>
                                          <p:spTgt spid="27545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p:bldP spid="275459"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482" name="文本框 276481"/>
          <p:cNvSpPr txBox="1"/>
          <p:nvPr/>
        </p:nvSpPr>
        <p:spPr>
          <a:xfrm>
            <a:off x="304800" y="533400"/>
            <a:ext cx="8610600" cy="5310188"/>
          </a:xfrm>
          <a:prstGeom prst="rect">
            <a:avLst/>
          </a:prstGeom>
          <a:solidFill>
            <a:srgbClr val="FFFF99"/>
          </a:solidFill>
          <a:ln w="9525">
            <a:noFill/>
          </a:ln>
        </p:spPr>
        <p:txBody>
          <a:bodyPr>
            <a:spAutoFit/>
          </a:bodyPr>
          <a:p>
            <a:pPr>
              <a:spcBef>
                <a:spcPct val="50000"/>
              </a:spcBef>
              <a:buClr>
                <a:schemeClr val="bg1"/>
              </a:buClr>
            </a:pPr>
            <a:r>
              <a:rPr lang="en-US" altLang="zh-CN" sz="3600" dirty="0">
                <a:solidFill>
                  <a:srgbClr val="FF0000"/>
                </a:solidFill>
                <a:latin typeface="Times New Roman" panose="02020603050405020304" pitchFamily="18" charset="0"/>
                <a:ea typeface="方正舒体" pitchFamily="2" charset="-122"/>
              </a:rPr>
              <a:t>《</a:t>
            </a:r>
            <a:r>
              <a:rPr lang="zh-CN" altLang="en-US" sz="3600" dirty="0">
                <a:solidFill>
                  <a:srgbClr val="FF0000"/>
                </a:solidFill>
                <a:latin typeface="Times New Roman" panose="02020603050405020304" pitchFamily="18" charset="0"/>
                <a:ea typeface="方正舒体" pitchFamily="2" charset="-122"/>
              </a:rPr>
              <a:t>钢铁是怎样炼成的</a:t>
            </a:r>
            <a:r>
              <a:rPr lang="en-US" altLang="zh-CN" sz="3600" dirty="0">
                <a:solidFill>
                  <a:srgbClr val="FF0000"/>
                </a:solidFill>
                <a:latin typeface="Times New Roman" panose="02020603050405020304" pitchFamily="18" charset="0"/>
                <a:ea typeface="方正舒体" pitchFamily="2" charset="-122"/>
              </a:rPr>
              <a:t>》</a:t>
            </a:r>
            <a:r>
              <a:rPr lang="zh-CN" altLang="en-US" sz="3600" dirty="0">
                <a:solidFill>
                  <a:srgbClr val="FF0000"/>
                </a:solidFill>
                <a:latin typeface="Times New Roman" panose="02020603050405020304" pitchFamily="18" charset="0"/>
                <a:ea typeface="方正舒体" pitchFamily="2" charset="-122"/>
              </a:rPr>
              <a:t>描写保尔</a:t>
            </a:r>
            <a:r>
              <a:rPr lang="en-US" altLang="zh-CN" sz="3600" dirty="0">
                <a:solidFill>
                  <a:srgbClr val="FF0000"/>
                </a:solidFill>
                <a:latin typeface="Times New Roman" panose="02020603050405020304" pitchFamily="18" charset="0"/>
                <a:ea typeface="方正舒体" pitchFamily="2" charset="-122"/>
              </a:rPr>
              <a:t>·</a:t>
            </a:r>
            <a:r>
              <a:rPr lang="zh-CN" altLang="en-US" sz="3600" dirty="0">
                <a:solidFill>
                  <a:srgbClr val="FF0000"/>
                </a:solidFill>
                <a:latin typeface="Times New Roman" panose="02020603050405020304" pitchFamily="18" charset="0"/>
                <a:ea typeface="方正舒体" pitchFamily="2" charset="-122"/>
              </a:rPr>
              <a:t>柯察金</a:t>
            </a:r>
            <a:r>
              <a:rPr lang="zh-CN" altLang="en-US" sz="3600" dirty="0">
                <a:solidFill>
                  <a:schemeClr val="accent2"/>
                </a:solidFill>
                <a:latin typeface="Times New Roman" panose="02020603050405020304" pitchFamily="18" charset="0"/>
                <a:ea typeface="方正舒体" pitchFamily="2" charset="-122"/>
              </a:rPr>
              <a:t> </a:t>
            </a:r>
            <a:endParaRPr lang="zh-CN" altLang="en-US" sz="3600" dirty="0">
              <a:solidFill>
                <a:schemeClr val="accent2"/>
              </a:solidFill>
              <a:latin typeface="Times New Roman" panose="02020603050405020304" pitchFamily="18" charset="0"/>
              <a:ea typeface="方正舒体" pitchFamily="2" charset="-122"/>
            </a:endParaRPr>
          </a:p>
          <a:p>
            <a:pPr>
              <a:spcBef>
                <a:spcPct val="50000"/>
              </a:spcBef>
              <a:buClr>
                <a:schemeClr val="bg1"/>
              </a:buClr>
            </a:pPr>
            <a:r>
              <a:rPr lang="zh-CN" altLang="en-US" sz="3600" b="1" dirty="0">
                <a:latin typeface="宋体" panose="02010600030101010101" pitchFamily="2" charset="-122"/>
              </a:rPr>
              <a:t>   </a:t>
            </a:r>
            <a:r>
              <a:rPr lang="zh-CN" altLang="en-US" sz="3600" dirty="0">
                <a:solidFill>
                  <a:srgbClr val="0D0D0D"/>
                </a:solidFill>
                <a:latin typeface="华文行楷" panose="02010800040101010101" pitchFamily="2" charset="-122"/>
                <a:ea typeface="华文行楷" panose="02010800040101010101" pitchFamily="2" charset="-122"/>
              </a:rPr>
              <a:t>人最宝贵的是生命。它给予我们只有一次。人的一生应当这样度过：当他回首往事时不因虚度年华而悔恨，也不因碌碌无为而羞耻。这样在他临死的时侯就能够说：“我已把我整个的生命和全部精力都献给最壮丽的事业</a:t>
            </a:r>
            <a:r>
              <a:rPr lang="en-US" altLang="zh-CN" sz="3600" dirty="0">
                <a:solidFill>
                  <a:srgbClr val="0D0D0D"/>
                </a:solidFill>
                <a:latin typeface="Times New Roman" panose="02020603050405020304" pitchFamily="18" charset="0"/>
                <a:ea typeface="华文行楷" panose="02010800040101010101" pitchFamily="2" charset="-122"/>
              </a:rPr>
              <a:t>—</a:t>
            </a:r>
            <a:r>
              <a:rPr lang="zh-CN" altLang="en-US" sz="3600" dirty="0">
                <a:solidFill>
                  <a:srgbClr val="0D0D0D"/>
                </a:solidFill>
                <a:latin typeface="华文行楷" panose="02010800040101010101" pitchFamily="2" charset="-122"/>
                <a:ea typeface="华文行楷" panose="02010800040101010101" pitchFamily="2" charset="-122"/>
              </a:rPr>
              <a:t>为人类的解放而斗争。”</a:t>
            </a:r>
            <a:endParaRPr lang="zh-CN" altLang="en-US" sz="3600" dirty="0">
              <a:solidFill>
                <a:srgbClr val="0D0D0D"/>
              </a:solidFill>
              <a:latin typeface="华文行楷" panose="02010800040101010101" pitchFamily="2" charset="-122"/>
              <a:ea typeface="华文行楷" panose="02010800040101010101" pitchFamily="2" charset="-122"/>
            </a:endParaRPr>
          </a:p>
          <a:p>
            <a:pPr>
              <a:buClr>
                <a:schemeClr val="bg1"/>
              </a:buClr>
            </a:pPr>
            <a:endParaRPr lang="zh-CN" altLang="en-US" sz="3600" dirty="0">
              <a:solidFill>
                <a:srgbClr val="0D0D0D"/>
              </a:solidFill>
              <a:latin typeface="华文行楷" panose="02010800040101010101" pitchFamily="2" charset="-122"/>
              <a:ea typeface="华文行楷" panose="02010800040101010101" pitchFamily="2" charset="-122"/>
            </a:endParaRPr>
          </a:p>
        </p:txBody>
      </p:sp>
      <p:pic>
        <p:nvPicPr>
          <p:cNvPr id="276483" name="图片 276482" descr="line67007"/>
          <p:cNvPicPr>
            <a:picLocks noChangeAspect="1"/>
          </p:cNvPicPr>
          <p:nvPr/>
        </p:nvPicPr>
        <p:blipFill>
          <a:blip r:embed="rId1"/>
          <a:stretch>
            <a:fillRect/>
          </a:stretch>
        </p:blipFill>
        <p:spPr>
          <a:xfrm>
            <a:off x="0" y="6021388"/>
            <a:ext cx="8964613" cy="8366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482"/>
                                        </p:tgtEl>
                                        <p:attrNameLst>
                                          <p:attrName>style.visibility</p:attrName>
                                        </p:attrNameLst>
                                      </p:cBhvr>
                                      <p:to>
                                        <p:strVal val="visible"/>
                                      </p:to>
                                    </p:set>
                                    <p:animEffect transition="in" filter="blinds(horizontal)">
                                      <p:cBhvr>
                                        <p:cTn id="7" dur="500"/>
                                        <p:tgtEl>
                                          <p:spTgt spid="27648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2"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61124" name="图片 261123" descr="鸽子"/>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61125" name="文本框 261124"/>
          <p:cNvSpPr txBox="1"/>
          <p:nvPr/>
        </p:nvSpPr>
        <p:spPr>
          <a:xfrm>
            <a:off x="838200" y="5715000"/>
            <a:ext cx="7467600" cy="519113"/>
          </a:xfrm>
          <a:prstGeom prst="rect">
            <a:avLst/>
          </a:prstGeom>
          <a:noFill/>
          <a:ln w="9525">
            <a:noFill/>
          </a:ln>
        </p:spPr>
        <p:txBody>
          <a:bodyPr>
            <a:spAutoFit/>
          </a:bodyPr>
          <a:p>
            <a:pPr>
              <a:spcBef>
                <a:spcPct val="50000"/>
              </a:spcBef>
            </a:pPr>
            <a:r>
              <a:rPr lang="zh-CN" altLang="en-US" sz="2800" b="1" i="1" dirty="0">
                <a:solidFill>
                  <a:schemeClr val="bg1"/>
                </a:solidFill>
                <a:latin typeface="Tahoma" panose="020B0604030504040204" pitchFamily="34" charset="0"/>
              </a:rPr>
              <a:t>作为一个平凡的人，我应当为什么而活着？</a:t>
            </a:r>
            <a:endParaRPr lang="zh-CN" altLang="en-US" sz="2800" b="1" i="1" dirty="0">
              <a:solidFill>
                <a:schemeClr val="bg1"/>
              </a:solidFill>
              <a:latin typeface="Tahoma" panose="020B0604030504040204" pitchFamily="34" charset="0"/>
            </a:endParaRPr>
          </a:p>
        </p:txBody>
      </p:sp>
      <p:sp>
        <p:nvSpPr>
          <p:cNvPr id="261126" name="文本框 261125"/>
          <p:cNvSpPr txBox="1"/>
          <p:nvPr/>
        </p:nvSpPr>
        <p:spPr>
          <a:xfrm>
            <a:off x="457200" y="4800600"/>
            <a:ext cx="1447800" cy="701675"/>
          </a:xfrm>
          <a:prstGeom prst="rect">
            <a:avLst/>
          </a:prstGeom>
          <a:noFill/>
          <a:ln w="9525">
            <a:noFill/>
          </a:ln>
        </p:spPr>
        <p:txBody>
          <a:bodyPr>
            <a:spAutoFit/>
          </a:bodyPr>
          <a:p>
            <a:pPr>
              <a:spcBef>
                <a:spcPct val="50000"/>
              </a:spcBef>
            </a:pPr>
            <a:endParaRPr sz="4000" b="1" i="1" dirty="0">
              <a:solidFill>
                <a:schemeClr val="bg1"/>
              </a:solidFill>
              <a:latin typeface="Tahoma" panose="020B0604030504040204" pitchFamily="34" charset="0"/>
            </a:endParaRPr>
          </a:p>
        </p:txBody>
      </p:sp>
      <p:sp>
        <p:nvSpPr>
          <p:cNvPr id="261127" name="文本框 261126"/>
          <p:cNvSpPr txBox="1"/>
          <p:nvPr/>
        </p:nvSpPr>
        <p:spPr>
          <a:xfrm>
            <a:off x="304800" y="4953000"/>
            <a:ext cx="2514600" cy="641350"/>
          </a:xfrm>
          <a:prstGeom prst="rect">
            <a:avLst/>
          </a:prstGeom>
          <a:noFill/>
          <a:ln w="9525">
            <a:noFill/>
          </a:ln>
        </p:spPr>
        <p:txBody>
          <a:bodyPr>
            <a:spAutoFit/>
          </a:bodyPr>
          <a:p>
            <a:pPr>
              <a:spcBef>
                <a:spcPct val="50000"/>
              </a:spcBef>
            </a:pPr>
            <a:r>
              <a:rPr lang="zh-CN" altLang="en-US" sz="3600" b="1" i="1" dirty="0">
                <a:solidFill>
                  <a:schemeClr val="bg1"/>
                </a:solidFill>
                <a:latin typeface="Tahoma" panose="020B0604030504040204" pitchFamily="34" charset="0"/>
              </a:rPr>
              <a:t>思考：</a:t>
            </a:r>
            <a:endParaRPr lang="zh-CN" altLang="en-US" sz="3600" b="1" i="1" dirty="0">
              <a:solidFill>
                <a:schemeClr val="bg1"/>
              </a:solidFill>
              <a:latin typeface="Tahoma" panose="020B060403050404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11" name="文本框 256010"/>
          <p:cNvSpPr txBox="1"/>
          <p:nvPr/>
        </p:nvSpPr>
        <p:spPr>
          <a:xfrm>
            <a:off x="609600" y="1066800"/>
            <a:ext cx="8077200" cy="5116513"/>
          </a:xfrm>
          <a:prstGeom prst="rect">
            <a:avLst/>
          </a:prstGeom>
          <a:noFill/>
          <a:ln w="9525">
            <a:noFill/>
          </a:ln>
        </p:spPr>
        <p:txBody>
          <a:bodyPr>
            <a:spAutoFit/>
          </a:bodyPr>
          <a:p>
            <a:pPr>
              <a:spcBef>
                <a:spcPct val="50000"/>
              </a:spcBef>
            </a:pPr>
            <a:r>
              <a:rPr lang="zh-CN" altLang="en-US" sz="4400" dirty="0">
                <a:latin typeface="Tahoma" panose="020B0604030504040204" pitchFamily="34" charset="0"/>
              </a:rPr>
              <a:t>　　</a:t>
            </a:r>
            <a:r>
              <a:rPr lang="zh-CN" altLang="en-US" sz="4400" b="1" dirty="0">
                <a:latin typeface="楷体_GB2312" panose="02010609030101010101" pitchFamily="49" charset="-122"/>
                <a:ea typeface="楷体_GB2312" panose="02010609030101010101" pitchFamily="49" charset="-122"/>
              </a:rPr>
              <a:t>人最宝贵的东西是生命</a:t>
            </a:r>
            <a:r>
              <a:rPr lang="en-US" altLang="zh-CN" sz="4400" b="1" dirty="0">
                <a:latin typeface="楷体_GB2312" panose="02010609030101010101" pitchFamily="49" charset="-122"/>
                <a:ea typeface="楷体_GB2312" panose="02010609030101010101" pitchFamily="49" charset="-122"/>
              </a:rPr>
              <a:t>.</a:t>
            </a:r>
            <a:r>
              <a:rPr lang="zh-CN" altLang="en-US" sz="4400" b="1" dirty="0">
                <a:latin typeface="楷体_GB2312" panose="02010609030101010101" pitchFamily="49" charset="-122"/>
                <a:ea typeface="楷体_GB2312" panose="02010609030101010101" pitchFamily="49" charset="-122"/>
              </a:rPr>
              <a:t>生命对人来说只有一次</a:t>
            </a:r>
            <a:r>
              <a:rPr lang="en-US" altLang="zh-CN" sz="4400" b="1" dirty="0">
                <a:latin typeface="楷体_GB2312" panose="02010609030101010101" pitchFamily="49" charset="-122"/>
                <a:ea typeface="楷体_GB2312" panose="02010609030101010101" pitchFamily="49" charset="-122"/>
              </a:rPr>
              <a:t>.</a:t>
            </a:r>
            <a:r>
              <a:rPr lang="zh-CN" altLang="en-US" sz="4400" b="1" dirty="0">
                <a:latin typeface="楷体_GB2312" panose="02010609030101010101" pitchFamily="49" charset="-122"/>
                <a:ea typeface="楷体_GB2312" panose="02010609030101010101" pitchFamily="49" charset="-122"/>
              </a:rPr>
              <a:t>因此</a:t>
            </a:r>
            <a:r>
              <a:rPr lang="en-US" altLang="zh-CN" sz="4400" b="1" dirty="0">
                <a:latin typeface="楷体_GB2312" panose="02010609030101010101" pitchFamily="49" charset="-122"/>
                <a:ea typeface="楷体_GB2312" panose="02010609030101010101" pitchFamily="49" charset="-122"/>
              </a:rPr>
              <a:t>,</a:t>
            </a:r>
            <a:r>
              <a:rPr lang="zh-CN" altLang="en-US" sz="4400" b="1" dirty="0">
                <a:latin typeface="楷体_GB2312" panose="02010609030101010101" pitchFamily="49" charset="-122"/>
                <a:ea typeface="楷体_GB2312" panose="02010609030101010101" pitchFamily="49" charset="-122"/>
              </a:rPr>
              <a:t>人的一生应当这样度过</a:t>
            </a:r>
            <a:r>
              <a:rPr lang="en-US" altLang="zh-CN" sz="4400" b="1" dirty="0">
                <a:latin typeface="楷体_GB2312" panose="02010609030101010101" pitchFamily="49" charset="-122"/>
                <a:ea typeface="楷体_GB2312" panose="02010609030101010101" pitchFamily="49" charset="-122"/>
              </a:rPr>
              <a:t>:</a:t>
            </a:r>
            <a:r>
              <a:rPr lang="zh-CN" altLang="en-US" sz="4400" b="1" dirty="0">
                <a:latin typeface="楷体_GB2312" panose="02010609030101010101" pitchFamily="49" charset="-122"/>
                <a:ea typeface="楷体_GB2312" panose="02010609030101010101" pitchFamily="49" charset="-122"/>
              </a:rPr>
              <a:t>当一个人回首往事时</a:t>
            </a:r>
            <a:r>
              <a:rPr lang="en-US" altLang="zh-CN" sz="4400" b="1" dirty="0">
                <a:latin typeface="楷体_GB2312" panose="02010609030101010101" pitchFamily="49" charset="-122"/>
                <a:ea typeface="楷体_GB2312" panose="02010609030101010101" pitchFamily="49" charset="-122"/>
              </a:rPr>
              <a:t>,</a:t>
            </a:r>
            <a:r>
              <a:rPr lang="zh-CN" altLang="en-US" sz="4400" b="1" dirty="0">
                <a:latin typeface="楷体_GB2312" panose="02010609030101010101" pitchFamily="49" charset="-122"/>
                <a:ea typeface="楷体_GB2312" panose="02010609030101010101" pitchFamily="49" charset="-122"/>
              </a:rPr>
              <a:t>不因虚度年华而悔恨</a:t>
            </a:r>
            <a:r>
              <a:rPr lang="en-US" altLang="zh-CN" sz="4400" b="1" dirty="0">
                <a:latin typeface="楷体_GB2312" panose="02010609030101010101" pitchFamily="49" charset="-122"/>
                <a:ea typeface="楷体_GB2312" panose="02010609030101010101" pitchFamily="49" charset="-122"/>
              </a:rPr>
              <a:t>,</a:t>
            </a:r>
            <a:r>
              <a:rPr lang="zh-CN" altLang="en-US" sz="4400" b="1" dirty="0">
                <a:latin typeface="楷体_GB2312" panose="02010609030101010101" pitchFamily="49" charset="-122"/>
                <a:ea typeface="楷体_GB2312" panose="02010609030101010101" pitchFamily="49" charset="-122"/>
              </a:rPr>
              <a:t>也不因碌碌无为而羞愧 ！</a:t>
            </a:r>
            <a:endParaRPr lang="zh-CN" altLang="en-US" sz="4400" b="1" dirty="0">
              <a:latin typeface="楷体_GB2312" panose="02010609030101010101" pitchFamily="49" charset="-122"/>
              <a:ea typeface="楷体_GB2312" panose="02010609030101010101" pitchFamily="49" charset="-122"/>
            </a:endParaRPr>
          </a:p>
          <a:p>
            <a:pPr>
              <a:spcBef>
                <a:spcPct val="50000"/>
              </a:spcBef>
            </a:pPr>
            <a:r>
              <a:rPr lang="zh-CN" altLang="en-US" sz="4400" b="1" dirty="0">
                <a:latin typeface="楷体_GB2312" panose="02010609030101010101" pitchFamily="49" charset="-122"/>
                <a:ea typeface="楷体_GB2312" panose="02010609030101010101" pitchFamily="49" charset="-122"/>
              </a:rPr>
              <a:t>　　</a:t>
            </a:r>
            <a:r>
              <a:rPr lang="zh-CN" altLang="en-US" sz="4400" b="1" i="1" dirty="0">
                <a:solidFill>
                  <a:schemeClr val="hlink"/>
                </a:solidFill>
                <a:latin typeface="楷体_GB2312" panose="02010609030101010101" pitchFamily="49" charset="-122"/>
                <a:ea typeface="楷体_GB2312" panose="02010609030101010101" pitchFamily="49" charset="-122"/>
              </a:rPr>
              <a:t>希望同学们对自己的人生负责！</a:t>
            </a:r>
            <a:endParaRPr lang="zh-CN" altLang="en-US" sz="4400" b="1" i="1" dirty="0">
              <a:solidFill>
                <a:schemeClr val="hlink"/>
              </a:solidFill>
              <a:latin typeface="楷体_GB2312" panose="02010609030101010101" pitchFamily="49" charset="-122"/>
              <a:ea typeface="楷体_GB2312" panose="0201060903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0" name="图片 54" descr="山底1.png"/>
          <p:cNvPicPr>
            <a:picLocks noChangeAspect="1"/>
          </p:cNvPicPr>
          <p:nvPr/>
        </p:nvPicPr>
        <p:blipFill>
          <a:blip r:embed="rId1"/>
          <a:stretch>
            <a:fillRect/>
          </a:stretch>
        </p:blipFill>
        <p:spPr>
          <a:xfrm>
            <a:off x="0" y="3506788"/>
            <a:ext cx="9144000" cy="3370262"/>
          </a:xfrm>
          <a:prstGeom prst="rect">
            <a:avLst/>
          </a:prstGeom>
          <a:noFill/>
          <a:ln w="9525">
            <a:noFill/>
          </a:ln>
        </p:spPr>
      </p:pic>
      <p:sp>
        <p:nvSpPr>
          <p:cNvPr id="2051" name="文本框 3"/>
          <p:cNvSpPr txBox="1"/>
          <p:nvPr/>
        </p:nvSpPr>
        <p:spPr>
          <a:xfrm>
            <a:off x="7777798" y="3881755"/>
            <a:ext cx="671512" cy="892175"/>
          </a:xfrm>
          <a:prstGeom prst="rect">
            <a:avLst/>
          </a:prstGeom>
          <a:solidFill>
            <a:schemeClr val="bg1"/>
          </a:solidFill>
          <a:ln w="9525">
            <a:noFill/>
          </a:ln>
        </p:spPr>
        <p:txBody>
          <a:bodyPr vert="eaVert" wrap="none">
            <a:spAutoFit/>
          </a:bodyPr>
          <a:p>
            <a:r>
              <a:rPr lang="zh-CN" altLang="en-US" sz="3200" b="1" dirty="0">
                <a:solidFill>
                  <a:srgbClr val="FF0000"/>
                </a:solidFill>
                <a:latin typeface="Hei"/>
              </a:rPr>
              <a:t>散文</a:t>
            </a:r>
            <a:endParaRPr lang="zh-CN" altLang="en-US" sz="3200" b="1" dirty="0">
              <a:solidFill>
                <a:srgbClr val="FF0000"/>
              </a:solidFill>
              <a:latin typeface="Hei"/>
            </a:endParaRPr>
          </a:p>
        </p:txBody>
      </p:sp>
      <p:sp>
        <p:nvSpPr>
          <p:cNvPr id="2059" name="AutoShape 18" descr="http://img3.imgtn.bdimg.com/it/u=287956326,2076146697&amp;fm=21&amp;gp=0.jpg"/>
          <p:cNvSpPr>
            <a:spLocks noChangeAspect="1"/>
          </p:cNvSpPr>
          <p:nvPr/>
        </p:nvSpPr>
        <p:spPr>
          <a:xfrm>
            <a:off x="144463" y="-144462"/>
            <a:ext cx="304800" cy="304800"/>
          </a:xfrm>
          <a:prstGeom prst="rect">
            <a:avLst/>
          </a:prstGeom>
          <a:noFill/>
          <a:ln w="9525">
            <a:noFill/>
          </a:ln>
        </p:spPr>
        <p:txBody>
          <a:bodyPr/>
          <a:p>
            <a:endParaRPr lang="zh-CN" altLang="en-US" dirty="0">
              <a:latin typeface="Calibri" panose="020F0502020204030204" pitchFamily="34" charset="0"/>
            </a:endParaRPr>
          </a:p>
        </p:txBody>
      </p:sp>
      <p:sp>
        <p:nvSpPr>
          <p:cNvPr id="2060" name="AutoShape 20" descr="http://img3.imgtn.bdimg.com/it/u=287956326,2076146697&amp;fm=21&amp;gp=0.jpg"/>
          <p:cNvSpPr>
            <a:spLocks noChangeAspect="1"/>
          </p:cNvSpPr>
          <p:nvPr/>
        </p:nvSpPr>
        <p:spPr>
          <a:xfrm>
            <a:off x="144463" y="-144462"/>
            <a:ext cx="304800" cy="304800"/>
          </a:xfrm>
          <a:prstGeom prst="rect">
            <a:avLst/>
          </a:prstGeom>
          <a:noFill/>
          <a:ln w="9525">
            <a:noFill/>
          </a:ln>
        </p:spPr>
        <p:txBody>
          <a:bodyPr/>
          <a:p>
            <a:endParaRPr lang="zh-CN" altLang="en-US" dirty="0">
              <a:latin typeface="Calibri" panose="020F0502020204030204" pitchFamily="34" charset="0"/>
            </a:endParaRPr>
          </a:p>
        </p:txBody>
      </p:sp>
      <p:pic>
        <p:nvPicPr>
          <p:cNvPr id="2061" name="图片 4" descr="651bca8cg8a2760ff5435&amp;690"/>
          <p:cNvPicPr>
            <a:picLocks noChangeAspect="1"/>
          </p:cNvPicPr>
          <p:nvPr/>
        </p:nvPicPr>
        <p:blipFill>
          <a:blip r:embed="rId2"/>
          <a:stretch>
            <a:fillRect/>
          </a:stretch>
        </p:blipFill>
        <p:spPr>
          <a:xfrm>
            <a:off x="1333500" y="2041525"/>
            <a:ext cx="6032500" cy="4152900"/>
          </a:xfrm>
          <a:prstGeom prst="rect">
            <a:avLst/>
          </a:prstGeom>
          <a:noFill/>
          <a:ln w="9525">
            <a:noFill/>
          </a:ln>
        </p:spPr>
      </p:pic>
      <p:sp>
        <p:nvSpPr>
          <p:cNvPr id="2" name="文本框 1"/>
          <p:cNvSpPr txBox="1"/>
          <p:nvPr/>
        </p:nvSpPr>
        <p:spPr>
          <a:xfrm>
            <a:off x="2757805" y="725805"/>
            <a:ext cx="3627755" cy="922020"/>
          </a:xfrm>
          <a:prstGeom prst="rect">
            <a:avLst/>
          </a:prstGeom>
          <a:noFill/>
        </p:spPr>
        <p:txBody>
          <a:bodyPr wrap="none" rtlCol="0">
            <a:spAutoFit/>
          </a:bodyPr>
          <a:p>
            <a:r>
              <a:rPr lang="zh-CN" altLang="en-US" sz="5400" b="1">
                <a:solidFill>
                  <a:srgbClr val="0303AD"/>
                </a:solidFill>
                <a:latin typeface="楷体" panose="02010609060101010101" pitchFamily="49" charset="-122"/>
                <a:ea typeface="楷体" panose="02010609060101010101" pitchFamily="49" charset="-122"/>
              </a:rPr>
              <a:t>永久的生命</a:t>
            </a:r>
            <a:endParaRPr lang="zh-CN" altLang="en-US" sz="5400" b="1">
              <a:solidFill>
                <a:srgbClr val="0303AD"/>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3186" name="标题 93185"/>
          <p:cNvSpPr>
            <a:spLocks noGrp="1"/>
          </p:cNvSpPr>
          <p:nvPr>
            <p:ph type="title"/>
          </p:nvPr>
        </p:nvSpPr>
        <p:spPr>
          <a:xfrm>
            <a:off x="0" y="228600"/>
            <a:ext cx="6172200" cy="609600"/>
          </a:xfrm>
          <a:ln/>
        </p:spPr>
        <p:txBody>
          <a:bodyPr anchor="b"/>
          <a:p>
            <a:r>
              <a:rPr lang="zh-CN" altLang="en-US" sz="4000" b="1" dirty="0">
                <a:solidFill>
                  <a:srgbClr val="CC0000"/>
                </a:solidFill>
                <a:ea typeface="华文楷体" pitchFamily="2" charset="-122"/>
              </a:rPr>
              <a:t>作者简介</a:t>
            </a:r>
            <a:r>
              <a:rPr lang="zh-CN" altLang="en-US" sz="2800" b="1" dirty="0">
                <a:solidFill>
                  <a:srgbClr val="CC0000"/>
                </a:solidFill>
                <a:ea typeface="华文楷体" pitchFamily="2" charset="-122"/>
              </a:rPr>
              <a:t>（</a:t>
            </a:r>
            <a:r>
              <a:rPr lang="en-US" altLang="zh-CN" sz="2800" b="1" dirty="0">
                <a:solidFill>
                  <a:srgbClr val="CC0000"/>
                </a:solidFill>
                <a:ea typeface="华文楷体" pitchFamily="2" charset="-122"/>
              </a:rPr>
              <a:t>1872---1970</a:t>
            </a:r>
            <a:r>
              <a:rPr lang="zh-CN" altLang="en-US" sz="2800" b="1" dirty="0">
                <a:solidFill>
                  <a:srgbClr val="CC0000"/>
                </a:solidFill>
                <a:ea typeface="华文楷体" pitchFamily="2" charset="-122"/>
              </a:rPr>
              <a:t>）：</a:t>
            </a:r>
            <a:endParaRPr lang="zh-CN" altLang="en-US" sz="2800" b="1" dirty="0">
              <a:solidFill>
                <a:srgbClr val="CC0000"/>
              </a:solidFill>
              <a:ea typeface="华文楷体" pitchFamily="2" charset="-122"/>
            </a:endParaRPr>
          </a:p>
        </p:txBody>
      </p:sp>
      <p:sp>
        <p:nvSpPr>
          <p:cNvPr id="93187" name="文本占位符 93186"/>
          <p:cNvSpPr>
            <a:spLocks noGrp="1"/>
          </p:cNvSpPr>
          <p:nvPr>
            <p:ph type="body" sz="half"/>
          </p:nvPr>
        </p:nvSpPr>
        <p:spPr>
          <a:xfrm>
            <a:off x="304800" y="990600"/>
            <a:ext cx="8153400" cy="5638800"/>
          </a:xfrm>
          <a:ln/>
        </p:spPr>
        <p:txBody>
          <a:bodyPr/>
          <a:lstStyle>
            <a:lvl1pPr lvl="0">
              <a:defRPr sz="2800"/>
            </a:lvl1pPr>
            <a:lvl2pPr lvl="1">
              <a:defRPr sz="2400"/>
            </a:lvl2pPr>
            <a:lvl3pPr lvl="2">
              <a:defRPr sz="2000"/>
            </a:lvl3pPr>
            <a:lvl4pPr lvl="3">
              <a:defRPr sz="1800"/>
            </a:lvl4pPr>
            <a:lvl5pPr lvl="4">
              <a:defRPr sz="1800"/>
            </a:lvl5pPr>
          </a:lstStyle>
          <a:p>
            <a:pPr lvl="0">
              <a:lnSpc>
                <a:spcPct val="80000"/>
              </a:lnSpc>
            </a:pPr>
            <a:r>
              <a:rPr lang="en-US" altLang="zh-CN" b="1" dirty="0">
                <a:latin typeface="华文楷体" pitchFamily="2" charset="-122"/>
                <a:ea typeface="华文楷体" pitchFamily="2" charset="-122"/>
              </a:rPr>
              <a:t>20</a:t>
            </a:r>
            <a:r>
              <a:rPr lang="zh-CN" altLang="en-US" b="1" dirty="0">
                <a:latin typeface="华文楷体" pitchFamily="2" charset="-122"/>
                <a:ea typeface="华文楷体" pitchFamily="2" charset="-122"/>
              </a:rPr>
              <a:t>世纪著名的思想家和社会活动家，现当代思想文化巨人，诺贝尔文学奖获得者。</a:t>
            </a:r>
            <a:endParaRPr lang="zh-CN" altLang="en-US" b="1" dirty="0">
              <a:latin typeface="华文楷体" pitchFamily="2" charset="-122"/>
              <a:ea typeface="华文楷体" pitchFamily="2" charset="-122"/>
            </a:endParaRPr>
          </a:p>
          <a:p>
            <a:pPr lvl="0">
              <a:lnSpc>
                <a:spcPct val="80000"/>
              </a:lnSpc>
            </a:pPr>
            <a:endParaRPr lang="zh-CN" altLang="en-US" b="1" dirty="0">
              <a:latin typeface="华文楷体" pitchFamily="2" charset="-122"/>
              <a:ea typeface="华文楷体" pitchFamily="2" charset="-122"/>
            </a:endParaRPr>
          </a:p>
          <a:p>
            <a:pPr lvl="0">
              <a:lnSpc>
                <a:spcPct val="80000"/>
              </a:lnSpc>
            </a:pPr>
            <a:r>
              <a:rPr lang="zh-CN" altLang="en-US" b="1" dirty="0">
                <a:latin typeface="华文楷体" pitchFamily="2" charset="-122"/>
                <a:ea typeface="华文楷体" pitchFamily="2" charset="-122"/>
              </a:rPr>
              <a:t>一生都在热诚地为公众的良知辩护。“对人类苦难的同情”使得他坚决反对导致人类灾难的战争。</a:t>
            </a:r>
            <a:r>
              <a:rPr lang="en-US" altLang="zh-CN" b="1" dirty="0">
                <a:latin typeface="华文楷体" pitchFamily="2" charset="-122"/>
                <a:ea typeface="华文楷体" pitchFamily="2" charset="-122"/>
              </a:rPr>
              <a:t>1961</a:t>
            </a:r>
            <a:r>
              <a:rPr lang="zh-CN" altLang="en-US" b="1" dirty="0">
                <a:latin typeface="华文楷体" pitchFamily="2" charset="-122"/>
                <a:ea typeface="华文楷体" pitchFamily="2" charset="-122"/>
              </a:rPr>
              <a:t>年，因反战静坐示威，</a:t>
            </a:r>
            <a:r>
              <a:rPr lang="en-US" altLang="zh-CN" b="1" dirty="0">
                <a:latin typeface="华文楷体" pitchFamily="2" charset="-122"/>
                <a:ea typeface="华文楷体" pitchFamily="2" charset="-122"/>
              </a:rPr>
              <a:t>89</a:t>
            </a:r>
            <a:r>
              <a:rPr lang="zh-CN" altLang="en-US" b="1" dirty="0">
                <a:latin typeface="华文楷体" pitchFamily="2" charset="-122"/>
                <a:ea typeface="华文楷体" pitchFamily="2" charset="-122"/>
              </a:rPr>
              <a:t>岁的罗素与他的妻子被判两个月监禁。</a:t>
            </a:r>
            <a:endParaRPr lang="zh-CN" altLang="en-US" b="1" dirty="0">
              <a:latin typeface="华文楷体" pitchFamily="2" charset="-122"/>
              <a:ea typeface="华文楷体" pitchFamily="2" charset="-122"/>
            </a:endParaRPr>
          </a:p>
          <a:p>
            <a:pPr lvl="0">
              <a:lnSpc>
                <a:spcPct val="80000"/>
              </a:lnSpc>
            </a:pPr>
            <a:endParaRPr lang="zh-CN" altLang="en-US" b="1" dirty="0">
              <a:latin typeface="华文楷体" pitchFamily="2" charset="-122"/>
              <a:ea typeface="华文楷体" pitchFamily="2" charset="-122"/>
            </a:endParaRPr>
          </a:p>
          <a:p>
            <a:pPr lvl="0">
              <a:lnSpc>
                <a:spcPct val="80000"/>
              </a:lnSpc>
            </a:pPr>
            <a:r>
              <a:rPr lang="zh-CN" altLang="en-US" b="1" dirty="0">
                <a:latin typeface="华文楷体" pitchFamily="2" charset="-122"/>
                <a:ea typeface="华文楷体" pitchFamily="2" charset="-122"/>
              </a:rPr>
              <a:t>一生经历过几次婚姻变故，但他始终是真诚的，一直在努力追求爱。</a:t>
            </a:r>
            <a:endParaRPr lang="zh-CN" altLang="en-US" b="1" dirty="0">
              <a:latin typeface="华文楷体" pitchFamily="2" charset="-122"/>
              <a:ea typeface="华文楷体" pitchFamily="2" charset="-122"/>
            </a:endParaRPr>
          </a:p>
          <a:p>
            <a:pPr lvl="0">
              <a:lnSpc>
                <a:spcPct val="80000"/>
              </a:lnSpc>
            </a:pPr>
            <a:endParaRPr lang="zh-CN" altLang="en-US" b="1" dirty="0">
              <a:latin typeface="华文楷体" pitchFamily="2" charset="-122"/>
              <a:ea typeface="华文楷体" pitchFamily="2" charset="-122"/>
            </a:endParaRPr>
          </a:p>
          <a:p>
            <a:pPr lvl="0">
              <a:lnSpc>
                <a:spcPct val="80000"/>
              </a:lnSpc>
            </a:pPr>
            <a:r>
              <a:rPr lang="zh-CN" altLang="en-US" b="1" dirty="0">
                <a:latin typeface="华文楷体" pitchFamily="2" charset="-122"/>
                <a:ea typeface="华文楷体" pitchFamily="2" charset="-122"/>
              </a:rPr>
              <a:t>一生著书</a:t>
            </a:r>
            <a:r>
              <a:rPr lang="en-US" altLang="zh-CN" b="1" dirty="0">
                <a:latin typeface="华文楷体" pitchFamily="2" charset="-122"/>
                <a:ea typeface="华文楷体" pitchFamily="2" charset="-122"/>
              </a:rPr>
              <a:t>71</a:t>
            </a:r>
            <a:r>
              <a:rPr lang="zh-CN" altLang="en-US" b="1" dirty="0">
                <a:latin typeface="华文楷体" pitchFamily="2" charset="-122"/>
                <a:ea typeface="华文楷体" pitchFamily="2" charset="-122"/>
              </a:rPr>
              <a:t>种，论文几千篇，涉及哲学、数学、科学、政治、宗教等诸方面，享有“百科全书式的作家”之称。</a:t>
            </a:r>
            <a:endParaRPr lang="zh-CN" altLang="en-US" b="1" dirty="0">
              <a:latin typeface="华文楷体" pitchFamily="2" charset="-122"/>
              <a:ea typeface="华文楷体" pitchFamily="2" charset="-122"/>
            </a:endParaRPr>
          </a:p>
          <a:p>
            <a:pPr lvl="0">
              <a:lnSpc>
                <a:spcPct val="80000"/>
              </a:lnSpc>
            </a:pPr>
            <a:endParaRPr lang="zh-CN" altLang="en-US"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87"/>
                                        </p:tgtEl>
                                        <p:attrNameLst>
                                          <p:attrName>style.visibility</p:attrName>
                                        </p:attrNameLst>
                                      </p:cBhvr>
                                      <p:to>
                                        <p:strVal val="visible"/>
                                      </p:to>
                                    </p:set>
                                    <p:anim calcmode="lin" valueType="num">
                                      <p:cBhvr additive="base">
                                        <p:cTn id="7" dur="500" fill="hold"/>
                                        <p:tgtEl>
                                          <p:spTgt spid="93187"/>
                                        </p:tgtEl>
                                        <p:attrNameLst>
                                          <p:attrName>ppt_x</p:attrName>
                                        </p:attrNameLst>
                                      </p:cBhvr>
                                      <p:tavLst>
                                        <p:tav tm="0">
                                          <p:val>
                                            <p:strVal val="0-#ppt_w/2"/>
                                          </p:val>
                                        </p:tav>
                                        <p:tav tm="100000">
                                          <p:val>
                                            <p:strVal val="#ppt_x"/>
                                          </p:val>
                                        </p:tav>
                                      </p:tavLst>
                                    </p:anim>
                                    <p:anim calcmode="lin" valueType="num">
                                      <p:cBhvr additive="base">
                                        <p:cTn id="8" dur="500" fill="hold"/>
                                        <p:tgtEl>
                                          <p:spTgt spid="931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图片 11"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3076" name="文本框 13"/>
          <p:cNvSpPr txBox="1"/>
          <p:nvPr/>
        </p:nvSpPr>
        <p:spPr>
          <a:xfrm>
            <a:off x="10761663" y="2339975"/>
            <a:ext cx="184150" cy="368300"/>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3077" name="文本框 14"/>
          <p:cNvSpPr txBox="1"/>
          <p:nvPr/>
        </p:nvSpPr>
        <p:spPr>
          <a:xfrm>
            <a:off x="10561638" y="4170363"/>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054" name="矩形 3"/>
          <p:cNvSpPr>
            <a:spLocks noChangeArrowheads="1"/>
          </p:cNvSpPr>
          <p:nvPr/>
        </p:nvSpPr>
        <p:spPr bwMode="auto">
          <a:xfrm>
            <a:off x="836613" y="1597025"/>
            <a:ext cx="7505700" cy="2657475"/>
          </a:xfrm>
          <a:prstGeom prst="rect">
            <a:avLst/>
          </a:prstGeom>
          <a:noFill/>
          <a:ln w="9525">
            <a:noFill/>
            <a:miter lim="800000"/>
          </a:ln>
        </p:spPr>
        <p:txBody>
          <a:bodyPr>
            <a:spAutoFit/>
          </a:bodyPr>
          <a:p>
            <a:pPr indent="593725">
              <a:lnSpc>
                <a:spcPct val="150000"/>
              </a:lnSpc>
            </a:pPr>
            <a:r>
              <a:rPr lang="zh-CN" altLang="en-US" sz="2800" b="1" dirty="0">
                <a:latin typeface="宋体" panose="02010600030101010101" pitchFamily="2" charset="-122"/>
              </a:rPr>
              <a:t>有人说，生命，伟大而神秘，丰富而奇妙，永久而不朽；也有人说，世上没有永恒的春天，亦没有永久的生命。生命到底是怎样的呢？下面让我们来听听作者严文井的答案吧！ </a:t>
            </a:r>
            <a:endParaRPr lang="zh-CN" altLang="en-US" sz="2800" b="1" dirty="0">
              <a:latin typeface="宋体" panose="02010600030101010101" pitchFamily="2" charset="-122"/>
            </a:endParaRPr>
          </a:p>
        </p:txBody>
      </p:sp>
    </p:spTree>
  </p:cSld>
  <p:clrMapOvr>
    <a:masterClrMapping/>
  </p:clrMapOvr>
  <p:transition spd="slow">
    <p:split orient="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5" name="图片 20"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5126" name="文本框 13"/>
          <p:cNvSpPr txBox="1"/>
          <p:nvPr/>
        </p:nvSpPr>
        <p:spPr>
          <a:xfrm>
            <a:off x="10761663" y="2746375"/>
            <a:ext cx="184150" cy="368300"/>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5127" name="文本框 14"/>
          <p:cNvSpPr txBox="1"/>
          <p:nvPr/>
        </p:nvSpPr>
        <p:spPr>
          <a:xfrm>
            <a:off x="10561638" y="4576763"/>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5132" name="Rectangle 17"/>
          <p:cNvSpPr/>
          <p:nvPr/>
        </p:nvSpPr>
        <p:spPr>
          <a:xfrm>
            <a:off x="406400" y="1687513"/>
            <a:ext cx="7931150" cy="3298825"/>
          </a:xfrm>
          <a:prstGeom prst="rect">
            <a:avLst/>
          </a:prstGeom>
          <a:noFill/>
          <a:ln w="9525">
            <a:noFill/>
          </a:ln>
        </p:spPr>
        <p:txBody>
          <a:bodyPr anchor="ctr">
            <a:spAutoFit/>
          </a:bodyPr>
          <a:p>
            <a:pPr indent="382905" eaLnBrk="0" hangingPunct="0">
              <a:lnSpc>
                <a:spcPct val="150000"/>
              </a:lnSpc>
            </a:pPr>
            <a:r>
              <a:rPr lang="en-US" altLang="zh-CN" sz="2800" b="1">
                <a:latin typeface="宋体" panose="02010600030101010101" pitchFamily="2" charset="-122"/>
                <a:cs typeface="Times New Roman" panose="02020603050405020304" pitchFamily="18" charset="0"/>
              </a:rPr>
              <a:t>1.</a:t>
            </a:r>
            <a:r>
              <a:rPr lang="zh-CN" altLang="en-US" sz="2800" b="1" dirty="0">
                <a:latin typeface="宋体" panose="02010600030101010101" pitchFamily="2" charset="-122"/>
                <a:cs typeface="Times New Roman" panose="02020603050405020304" pitchFamily="18" charset="0"/>
              </a:rPr>
              <a:t>感知作者情感变化，把握文章感情基调。</a:t>
            </a:r>
            <a:endParaRPr lang="en-US" altLang="zh-CN" sz="2800" b="1">
              <a:latin typeface="宋体" panose="02010600030101010101" pitchFamily="2" charset="-122"/>
              <a:cs typeface="Times New Roman" panose="02020603050405020304" pitchFamily="18" charset="0"/>
            </a:endParaRPr>
          </a:p>
          <a:p>
            <a:pPr indent="382905" eaLnBrk="0" hangingPunct="0">
              <a:lnSpc>
                <a:spcPct val="150000"/>
              </a:lnSpc>
            </a:pPr>
            <a:r>
              <a:rPr lang="en-US" altLang="zh-CN" sz="2800" b="1">
                <a:latin typeface="宋体" panose="02010600030101010101" pitchFamily="2" charset="-122"/>
                <a:cs typeface="Times New Roman" panose="02020603050405020304" pitchFamily="18" charset="0"/>
              </a:rPr>
              <a:t>2.</a:t>
            </a:r>
            <a:r>
              <a:rPr lang="zh-CN" altLang="en-US" sz="2800" b="1" dirty="0">
                <a:latin typeface="宋体" panose="02010600030101010101" pitchFamily="2" charset="-122"/>
                <a:cs typeface="Times New Roman" panose="02020603050405020304" pitchFamily="18" charset="0"/>
              </a:rPr>
              <a:t>揣摩文章中重要语句，理解其哲理意蕴。</a:t>
            </a:r>
            <a:endParaRPr lang="en-US" altLang="zh-CN" sz="2800" b="1">
              <a:latin typeface="宋体" panose="02010600030101010101" pitchFamily="2" charset="-122"/>
              <a:cs typeface="Times New Roman" panose="02020603050405020304" pitchFamily="18" charset="0"/>
            </a:endParaRPr>
          </a:p>
          <a:p>
            <a:pPr indent="382905" eaLnBrk="0" hangingPunct="0">
              <a:lnSpc>
                <a:spcPct val="150000"/>
              </a:lnSpc>
            </a:pPr>
            <a:r>
              <a:rPr lang="en-US" altLang="zh-CN" sz="2800" b="1">
                <a:latin typeface="宋体" panose="02010600030101010101" pitchFamily="2" charset="-122"/>
                <a:cs typeface="Times New Roman" panose="02020603050405020304" pitchFamily="18" charset="0"/>
              </a:rPr>
              <a:t>3.</a:t>
            </a:r>
            <a:r>
              <a:rPr lang="zh-CN" altLang="en-US" sz="2800" b="1" dirty="0">
                <a:latin typeface="宋体" panose="02010600030101010101" pitchFamily="2" charset="-122"/>
                <a:cs typeface="Times New Roman" panose="02020603050405020304" pitchFamily="18" charset="0"/>
              </a:rPr>
              <a:t>认识个体的生命是短暂的，人类的生命史永久的，要用短暂的生命去创造永久的价值；并树立豁达、乐观的人生观。</a:t>
            </a:r>
            <a:endParaRPr lang="zh-CN" altLang="en-US" sz="2800" b="1" dirty="0">
              <a:latin typeface="宋体" panose="02010600030101010101" pitchFamily="2" charset="-122"/>
              <a:ea typeface="Times New Roman" panose="02020603050405020304" pitchFamily="18" charset="0"/>
            </a:endParaRPr>
          </a:p>
        </p:txBody>
      </p:sp>
      <p:sp>
        <p:nvSpPr>
          <p:cNvPr id="17" name="矩形 16"/>
          <p:cNvSpPr/>
          <p:nvPr/>
        </p:nvSpPr>
        <p:spPr>
          <a:xfrm>
            <a:off x="6934200" y="2379663"/>
            <a:ext cx="1995488" cy="733425"/>
          </a:xfrm>
          <a:prstGeom prst="rect">
            <a:avLst/>
          </a:prstGeom>
        </p:spPr>
        <p:txBody>
          <a:bodyPr wrap="none">
            <a:spAutoFit/>
          </a:bodyPr>
          <a:p>
            <a:pPr indent="382905" eaLnBrk="0" hangingPunct="0">
              <a:lnSpc>
                <a:spcPct val="150000"/>
              </a:lnSpc>
            </a:pPr>
            <a:r>
              <a:rPr lang="zh-CN" altLang="en-US" sz="2800" b="1" dirty="0">
                <a:solidFill>
                  <a:srgbClr val="FF0000"/>
                </a:solidFill>
                <a:latin typeface="宋体" panose="02010600030101010101" pitchFamily="2" charset="-122"/>
                <a:cs typeface="Times New Roman" panose="02020603050405020304" pitchFamily="18" charset="0"/>
              </a:rPr>
              <a:t>（重点）</a:t>
            </a:r>
            <a:endParaRPr lang="zh-CN" altLang="en-US" sz="2800" dirty="0">
              <a:latin typeface="宋体" panose="02010600030101010101" pitchFamily="2" charset="-122"/>
            </a:endParaRPr>
          </a:p>
        </p:txBody>
      </p:sp>
      <p:sp>
        <p:nvSpPr>
          <p:cNvPr id="21" name="矩形 20"/>
          <p:cNvSpPr/>
          <p:nvPr/>
        </p:nvSpPr>
        <p:spPr>
          <a:xfrm>
            <a:off x="4251325" y="4462463"/>
            <a:ext cx="1612900" cy="519113"/>
          </a:xfrm>
          <a:prstGeom prst="rect">
            <a:avLst/>
          </a:prstGeom>
        </p:spPr>
        <p:txBody>
          <a:bodyPr wrap="none">
            <a:spAutoFit/>
          </a:bodyPr>
          <a:p>
            <a:r>
              <a:rPr lang="zh-CN" altLang="en-US" sz="2800" b="1" dirty="0">
                <a:solidFill>
                  <a:srgbClr val="FF0000"/>
                </a:solidFill>
                <a:latin typeface="宋体" panose="02010600030101010101" pitchFamily="2" charset="-122"/>
                <a:cs typeface="Times New Roman" panose="02020603050405020304" pitchFamily="18" charset="0"/>
              </a:rPr>
              <a:t>（难点）</a:t>
            </a:r>
            <a:endParaRPr lang="zh-CN" altLang="en-US" sz="2800" dirty="0">
              <a:latin typeface="Calibri" panose="020F050202020403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 11"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6150" name="文本框 13"/>
          <p:cNvSpPr txBox="1"/>
          <p:nvPr/>
        </p:nvSpPr>
        <p:spPr>
          <a:xfrm>
            <a:off x="10761663" y="2339975"/>
            <a:ext cx="184150" cy="368300"/>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6151" name="文本框 14"/>
          <p:cNvSpPr txBox="1"/>
          <p:nvPr/>
        </p:nvSpPr>
        <p:spPr>
          <a:xfrm>
            <a:off x="10561638" y="4170363"/>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 name="矩形 1"/>
          <p:cNvSpPr/>
          <p:nvPr/>
        </p:nvSpPr>
        <p:spPr>
          <a:xfrm>
            <a:off x="2889250" y="292100"/>
            <a:ext cx="6051550" cy="6283325"/>
          </a:xfrm>
          <a:prstGeom prst="rect">
            <a:avLst/>
          </a:prstGeom>
        </p:spPr>
        <p:txBody>
          <a:bodyPr>
            <a:spAutoFit/>
          </a:bodyPr>
          <a:p>
            <a:pPr>
              <a:lnSpc>
                <a:spcPct val="130000"/>
              </a:lnSpc>
            </a:pPr>
            <a:r>
              <a:rPr lang="zh-CN" altLang="en-US" sz="2600" b="1" dirty="0">
                <a:latin typeface="宋体" panose="02010600030101010101" pitchFamily="2" charset="-122"/>
              </a:rPr>
              <a:t>     严文井，原名严文锦，</a:t>
            </a:r>
            <a:r>
              <a:rPr lang="en-US" altLang="zh-CN" sz="2600" b="1">
                <a:latin typeface="宋体" panose="02010600030101010101" pitchFamily="2" charset="-122"/>
              </a:rPr>
              <a:t>1915</a:t>
            </a:r>
            <a:r>
              <a:rPr lang="zh-CN" altLang="en-US" sz="2600" b="1" dirty="0">
                <a:latin typeface="宋体" panose="02010600030101010101" pitchFamily="2" charset="-122"/>
              </a:rPr>
              <a:t>年生</a:t>
            </a:r>
            <a:r>
              <a:rPr lang="en-US" altLang="zh-CN" sz="2600" b="1">
                <a:latin typeface="宋体" panose="02010600030101010101" pitchFamily="2" charset="-122"/>
              </a:rPr>
              <a:t>,</a:t>
            </a:r>
            <a:r>
              <a:rPr lang="zh-CN" altLang="en-US" sz="2600" b="1" dirty="0">
                <a:latin typeface="宋体" panose="02010600030101010101" pitchFamily="2" charset="-122"/>
              </a:rPr>
              <a:t>湖北武昌人。主要著作有</a:t>
            </a:r>
            <a:r>
              <a:rPr lang="en-US" altLang="zh-CN" sz="2600" b="1">
                <a:latin typeface="宋体" panose="02010600030101010101" pitchFamily="2" charset="-122"/>
              </a:rPr>
              <a:t>《</a:t>
            </a:r>
            <a:r>
              <a:rPr lang="zh-CN" altLang="en-US" sz="2600" b="1" dirty="0">
                <a:latin typeface="宋体" panose="02010600030101010101" pitchFamily="2" charset="-122"/>
              </a:rPr>
              <a:t>严文井散文选</a:t>
            </a:r>
            <a:r>
              <a:rPr lang="en-US" altLang="zh-CN" sz="2600" b="1">
                <a:latin typeface="宋体" panose="02010600030101010101" pitchFamily="2" charset="-122"/>
              </a:rPr>
              <a:t>》</a:t>
            </a:r>
            <a:r>
              <a:rPr lang="zh-CN" altLang="en-US" sz="2600" b="1" dirty="0">
                <a:latin typeface="宋体" panose="02010600030101010101" pitchFamily="2" charset="-122"/>
              </a:rPr>
              <a:t>、</a:t>
            </a:r>
            <a:r>
              <a:rPr lang="en-US" altLang="zh-CN" sz="2600" b="1">
                <a:latin typeface="宋体" panose="02010600030101010101" pitchFamily="2" charset="-122"/>
              </a:rPr>
              <a:t>《</a:t>
            </a:r>
            <a:r>
              <a:rPr lang="zh-CN" altLang="en-US" sz="2600" b="1" dirty="0">
                <a:latin typeface="宋体" panose="02010600030101010101" pitchFamily="2" charset="-122"/>
              </a:rPr>
              <a:t>严文井童话集</a:t>
            </a:r>
            <a:r>
              <a:rPr lang="en-US" altLang="zh-CN" sz="2600" b="1">
                <a:latin typeface="宋体" panose="02010600030101010101" pitchFamily="2" charset="-122"/>
              </a:rPr>
              <a:t>》</a:t>
            </a:r>
            <a:r>
              <a:rPr lang="zh-CN" altLang="en-US" sz="2600" b="1" dirty="0">
                <a:latin typeface="宋体" panose="02010600030101010101" pitchFamily="2" charset="-122"/>
              </a:rPr>
              <a:t>、</a:t>
            </a:r>
            <a:r>
              <a:rPr lang="en-US" altLang="zh-CN" sz="2600" b="1">
                <a:latin typeface="宋体" panose="02010600030101010101" pitchFamily="2" charset="-122"/>
              </a:rPr>
              <a:t>《</a:t>
            </a:r>
            <a:r>
              <a:rPr lang="zh-CN" altLang="en-US" sz="2600" b="1" dirty="0">
                <a:latin typeface="宋体" panose="02010600030101010101" pitchFamily="2" charset="-122"/>
              </a:rPr>
              <a:t>严文井童话寓言集</a:t>
            </a:r>
            <a:r>
              <a:rPr lang="en-US" altLang="zh-CN" sz="2600" b="1">
                <a:latin typeface="宋体" panose="02010600030101010101" pitchFamily="2" charset="-122"/>
              </a:rPr>
              <a:t>》</a:t>
            </a:r>
            <a:r>
              <a:rPr lang="zh-CN" altLang="en-US" sz="2600" b="1" dirty="0">
                <a:latin typeface="宋体" panose="02010600030101010101" pitchFamily="2" charset="-122"/>
              </a:rPr>
              <a:t>等，曾获首届全国优秀散文杂文奖、第二次全国少年儿童文艺创作荣誉奖。他被称为“</a:t>
            </a:r>
            <a:r>
              <a:rPr lang="en-US" altLang="zh-CN" sz="2600" b="1">
                <a:latin typeface="宋体" panose="02010600030101010101" pitchFamily="2" charset="-122"/>
              </a:rPr>
              <a:t>20</a:t>
            </a:r>
            <a:r>
              <a:rPr lang="zh-CN" altLang="en-US" sz="2600" b="1" dirty="0">
                <a:latin typeface="宋体" panose="02010600030101010101" pitchFamily="2" charset="-122"/>
              </a:rPr>
              <a:t>世纪最知名、最有影响力的哲学家”之一，还被无数人视为是“未来时代的先知”，亦是著名的数学家、逻辑学家、社会活动家，又被公认为“富有鼓动天才的辩论家”“百科全书式文学家”。在</a:t>
            </a:r>
            <a:r>
              <a:rPr lang="en-US" altLang="zh-CN" sz="2600" b="1">
                <a:latin typeface="宋体" panose="02010600030101010101" pitchFamily="2" charset="-122"/>
              </a:rPr>
              <a:t>1950</a:t>
            </a:r>
            <a:r>
              <a:rPr lang="zh-CN" altLang="en-US" sz="2600" b="1" dirty="0">
                <a:latin typeface="宋体" panose="02010600030101010101" pitchFamily="2" charset="-122"/>
              </a:rPr>
              <a:t>年他获得了诺贝尔文学奖。</a:t>
            </a:r>
            <a:endParaRPr lang="zh-CN" altLang="zh-CN" sz="2600" b="1" dirty="0">
              <a:latin typeface="宋体" panose="02010600030101010101" pitchFamily="2" charset="-122"/>
            </a:endParaRPr>
          </a:p>
        </p:txBody>
      </p:sp>
      <p:pic>
        <p:nvPicPr>
          <p:cNvPr id="6159" name="Picture 17" descr="http://image2.sina.com.cn/dy/o/2005-07-21/f1b631e385951236f3b48713314cd479.jpg"/>
          <p:cNvPicPr>
            <a:picLocks noChangeAspect="1"/>
          </p:cNvPicPr>
          <p:nvPr/>
        </p:nvPicPr>
        <p:blipFill>
          <a:blip r:embed="rId2"/>
          <a:stretch>
            <a:fillRect/>
          </a:stretch>
        </p:blipFill>
        <p:spPr>
          <a:xfrm>
            <a:off x="0" y="1073150"/>
            <a:ext cx="2590800" cy="4114800"/>
          </a:xfrm>
          <a:prstGeom prst="rect">
            <a:avLst/>
          </a:prstGeom>
          <a:noFill/>
          <a:ln w="9525">
            <a:noFill/>
          </a:ln>
        </p:spPr>
      </p:pic>
    </p:spTree>
  </p:cSld>
  <p:clrMapOvr>
    <a:masterClrMapping/>
  </p:clrMapOvr>
  <p:transition spd="slow">
    <p:wheel spokes="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11"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7174" name="文本框 13"/>
          <p:cNvSpPr txBox="1"/>
          <p:nvPr/>
        </p:nvSpPr>
        <p:spPr>
          <a:xfrm>
            <a:off x="10761663" y="2339975"/>
            <a:ext cx="184150" cy="368300"/>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7175" name="文本框 14"/>
          <p:cNvSpPr txBox="1"/>
          <p:nvPr/>
        </p:nvSpPr>
        <p:spPr>
          <a:xfrm>
            <a:off x="10561638" y="4170363"/>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 name="矩形 1"/>
          <p:cNvSpPr/>
          <p:nvPr/>
        </p:nvSpPr>
        <p:spPr>
          <a:xfrm>
            <a:off x="779463" y="1616075"/>
            <a:ext cx="7270750" cy="3940175"/>
          </a:xfrm>
          <a:prstGeom prst="rect">
            <a:avLst/>
          </a:prstGeom>
        </p:spPr>
        <p:txBody>
          <a:bodyPr>
            <a:spAutoFit/>
          </a:bodyPr>
          <a:p>
            <a:pPr>
              <a:lnSpc>
                <a:spcPct val="150000"/>
              </a:lnSpc>
            </a:pPr>
            <a:r>
              <a:rPr lang="zh-CN" altLang="en-US" sz="2800" b="1" dirty="0">
                <a:latin typeface="宋体" panose="02010600030101010101" pitchFamily="2" charset="-122"/>
              </a:rPr>
              <a:t>     </a:t>
            </a:r>
            <a:r>
              <a:rPr lang="en-US" altLang="zh-CN" sz="2800" b="1">
                <a:latin typeface="宋体" panose="02010600030101010101" pitchFamily="2" charset="-122"/>
              </a:rPr>
              <a:t>《</a:t>
            </a:r>
            <a:r>
              <a:rPr lang="zh-CN" altLang="en-US" sz="2800" b="1" dirty="0">
                <a:latin typeface="宋体" panose="02010600030101010101" pitchFamily="2" charset="-122"/>
              </a:rPr>
              <a:t>永久的生命</a:t>
            </a:r>
            <a:r>
              <a:rPr lang="en-US" altLang="zh-CN" sz="2800" b="1">
                <a:latin typeface="宋体" panose="02010600030101010101" pitchFamily="2" charset="-122"/>
              </a:rPr>
              <a:t>》</a:t>
            </a:r>
            <a:r>
              <a:rPr lang="zh-CN" altLang="en-US" sz="2800" b="1" dirty="0">
                <a:latin typeface="宋体" panose="02010600030101010101" pitchFamily="2" charset="-122"/>
              </a:rPr>
              <a:t>是严文井在</a:t>
            </a:r>
            <a:r>
              <a:rPr lang="en-US" altLang="zh-CN" sz="2800" b="1">
                <a:latin typeface="宋体" panose="02010600030101010101" pitchFamily="2" charset="-122"/>
              </a:rPr>
              <a:t>1942</a:t>
            </a:r>
            <a:r>
              <a:rPr lang="zh-CN" altLang="en-US" sz="2800" b="1" dirty="0">
                <a:latin typeface="宋体" panose="02010600030101010101" pitchFamily="2" charset="-122"/>
              </a:rPr>
              <a:t>年写的一篇带有哲理意蕴的散文。文章揭示出个体的生命是卑微柔弱的，但就整个人类来说，生命是永久不朽的，表达了作者积极乐观的人生态度，同时要感谢生命，并以自己全部热情回报生命。</a:t>
            </a:r>
            <a:endParaRPr lang="zh-CN" altLang="zh-CN" sz="2800" b="1" dirty="0">
              <a:latin typeface="宋体" panose="02010600030101010101" pitchFamily="2" charset="-122"/>
            </a:endParaRPr>
          </a:p>
        </p:txBody>
      </p:sp>
      <p:pic>
        <p:nvPicPr>
          <p:cNvPr id="7180" name="Picture 12" descr="D:\我的文档\Tencent Files\923213587\FileRecv\资料链接.gif"/>
          <p:cNvPicPr>
            <a:picLocks noChangeAspect="1"/>
          </p:cNvPicPr>
          <p:nvPr/>
        </p:nvPicPr>
        <p:blipFill>
          <a:blip r:embed="rId2"/>
          <a:stretch>
            <a:fillRect/>
          </a:stretch>
        </p:blipFill>
        <p:spPr>
          <a:xfrm>
            <a:off x="3276600" y="490538"/>
            <a:ext cx="2573338" cy="600075"/>
          </a:xfrm>
          <a:prstGeom prst="rect">
            <a:avLst/>
          </a:prstGeom>
          <a:noFill/>
          <a:ln w="9525">
            <a:noFill/>
          </a:ln>
        </p:spPr>
      </p:pic>
      <p:sp>
        <p:nvSpPr>
          <p:cNvPr id="7186" name="文本框 7185"/>
          <p:cNvSpPr txBox="1"/>
          <p:nvPr/>
        </p:nvSpPr>
        <p:spPr>
          <a:xfrm>
            <a:off x="3159125" y="525463"/>
            <a:ext cx="3263900" cy="701675"/>
          </a:xfrm>
          <a:prstGeom prst="rect">
            <a:avLst/>
          </a:prstGeom>
          <a:noFill/>
          <a:ln w="9525">
            <a:noFill/>
          </a:ln>
        </p:spPr>
        <p:txBody>
          <a:bodyPr>
            <a:spAutoFit/>
          </a:bodyPr>
          <a:p>
            <a:pPr defTabSz="914400">
              <a:spcBef>
                <a:spcPct val="50000"/>
              </a:spcBef>
            </a:pPr>
            <a:r>
              <a:rPr lang="zh-CN" altLang="en-US" sz="4000" b="1" dirty="0">
                <a:solidFill>
                  <a:srgbClr val="FF0000"/>
                </a:solidFill>
                <a:latin typeface="Calibri" panose="020F0502020204030204" pitchFamily="34" charset="0"/>
              </a:rPr>
              <a:t>背景资料</a:t>
            </a:r>
            <a:endParaRPr lang="zh-CN" altLang="en-US" sz="4000" b="1" dirty="0">
              <a:solidFill>
                <a:srgbClr val="FF0000"/>
              </a:solidFill>
              <a:latin typeface="Calibri" panose="020F0502020204030204" pitchFamily="34" charset="0"/>
            </a:endParaRPr>
          </a:p>
        </p:txBody>
      </p:sp>
    </p:spTree>
  </p:cSld>
  <p:clrMapOvr>
    <a:masterClrMapping/>
  </p:clrMapOvr>
  <p:transition spd="slow">
    <p:wheel spokes="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31"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31" name="矩形 30"/>
          <p:cNvSpPr/>
          <p:nvPr/>
        </p:nvSpPr>
        <p:spPr>
          <a:xfrm>
            <a:off x="2095500" y="2752725"/>
            <a:ext cx="650875" cy="461963"/>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err="1">
                <a:ln>
                  <a:noFill/>
                </a:ln>
                <a:solidFill>
                  <a:srgbClr val="FF0000"/>
                </a:solidFill>
                <a:effectLst/>
                <a:uLnTx/>
                <a:uFillTx/>
                <a:latin typeface="+mn-ea"/>
                <a:ea typeface="+mn-ea"/>
                <a:cs typeface="宋体" panose="02010600030101010101" pitchFamily="2" charset="-122"/>
              </a:rPr>
              <a:t>jiù</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32" name="矩形 31"/>
          <p:cNvSpPr/>
          <p:nvPr/>
        </p:nvSpPr>
        <p:spPr>
          <a:xfrm>
            <a:off x="5257800" y="2770188"/>
            <a:ext cx="806450" cy="461963"/>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err="1">
                <a:ln>
                  <a:noFill/>
                </a:ln>
                <a:solidFill>
                  <a:srgbClr val="FF0000"/>
                </a:solidFill>
                <a:effectLst/>
                <a:uLnTx/>
                <a:uFillTx/>
                <a:latin typeface="+mn-ea"/>
                <a:ea typeface="+mn-ea"/>
                <a:cs typeface="宋体" panose="02010600030101010101" pitchFamily="2" charset="-122"/>
              </a:rPr>
              <a:t>róng</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33" name="矩形 32"/>
          <p:cNvSpPr/>
          <p:nvPr/>
        </p:nvSpPr>
        <p:spPr>
          <a:xfrm>
            <a:off x="2095500" y="3821113"/>
            <a:ext cx="650875" cy="461963"/>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err="1">
                <a:ln>
                  <a:noFill/>
                </a:ln>
                <a:solidFill>
                  <a:srgbClr val="FF0000"/>
                </a:solidFill>
                <a:effectLst/>
                <a:uLnTx/>
                <a:uFillTx/>
                <a:latin typeface="+mn-ea"/>
                <a:ea typeface="+mn-ea"/>
                <a:cs typeface="宋体" panose="02010600030101010101" pitchFamily="2" charset="-122"/>
              </a:rPr>
              <a:t>màn</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40" name="矩形 39"/>
          <p:cNvSpPr/>
          <p:nvPr/>
        </p:nvSpPr>
        <p:spPr>
          <a:xfrm>
            <a:off x="938213" y="2346325"/>
            <a:ext cx="9698038" cy="2228850"/>
          </a:xfrm>
          <a:prstGeom prst="rect">
            <a:avLst/>
          </a:prstGeom>
        </p:spPr>
        <p:txBody>
          <a:bodyPr>
            <a:spAutoFit/>
          </a:bodyPr>
          <a:p>
            <a:pPr eaLnBrk="0" hangingPunct="0">
              <a:lnSpc>
                <a:spcPct val="250000"/>
              </a:lnSpc>
            </a:pPr>
            <a:r>
              <a:rPr lang="zh-CN" altLang="en-US" sz="2800" b="1" u="sng" dirty="0">
                <a:solidFill>
                  <a:srgbClr val="FF0000"/>
                </a:solidFill>
                <a:latin typeface="宋体" panose="02010600030101010101" pitchFamily="2" charset="-122"/>
              </a:rPr>
              <a:t>臼</a:t>
            </a:r>
            <a:r>
              <a:rPr lang="zh-CN" altLang="en-US" sz="2800" b="1" dirty="0">
                <a:latin typeface="宋体" panose="02010600030101010101" pitchFamily="2" charset="-122"/>
              </a:rPr>
              <a:t>齿（    ）      </a:t>
            </a:r>
            <a:r>
              <a:rPr lang="zh-CN" altLang="en-US" sz="2800" b="1" u="sng" dirty="0">
                <a:solidFill>
                  <a:srgbClr val="FF0000"/>
                </a:solidFill>
                <a:latin typeface="宋体" panose="02010600030101010101" pitchFamily="2" charset="-122"/>
              </a:rPr>
              <a:t>茸</a:t>
            </a:r>
            <a:r>
              <a:rPr lang="zh-CN" altLang="en-US" sz="2800" b="1" dirty="0">
                <a:latin typeface="宋体" panose="02010600030101010101" pitchFamily="2" charset="-122"/>
              </a:rPr>
              <a:t>毛（    ）</a:t>
            </a:r>
            <a:r>
              <a:rPr lang="zh-CN" altLang="en-US" sz="2800" b="1" u="sng" dirty="0">
                <a:solidFill>
                  <a:srgbClr val="0C9337"/>
                </a:solidFill>
                <a:latin typeface="宋体" panose="02010600030101010101" pitchFamily="2" charset="-122"/>
              </a:rPr>
              <a:t>      </a:t>
            </a:r>
            <a:endParaRPr lang="en-US" altLang="zh-CN" sz="2800" b="1" u="sng">
              <a:solidFill>
                <a:srgbClr val="0C9337"/>
              </a:solidFill>
              <a:latin typeface="宋体" panose="02010600030101010101" pitchFamily="2" charset="-122"/>
            </a:endParaRPr>
          </a:p>
          <a:p>
            <a:pPr eaLnBrk="0" hangingPunct="0">
              <a:lnSpc>
                <a:spcPct val="250000"/>
              </a:lnSpc>
            </a:pPr>
            <a:r>
              <a:rPr lang="zh-CN" altLang="en-US" sz="2800" b="1" u="sng" dirty="0">
                <a:solidFill>
                  <a:srgbClr val="FF0000"/>
                </a:solidFill>
                <a:latin typeface="宋体" panose="02010600030101010101" pitchFamily="2" charset="-122"/>
              </a:rPr>
              <a:t>蔓</a:t>
            </a:r>
            <a:r>
              <a:rPr lang="zh-CN" altLang="en-US" sz="2800" b="1" dirty="0">
                <a:latin typeface="宋体" panose="02010600030101010101" pitchFamily="2" charset="-122"/>
              </a:rPr>
              <a:t>延（    ） </a:t>
            </a:r>
            <a:endParaRPr lang="zh-CN" altLang="en-US" sz="2800" b="1" dirty="0">
              <a:latin typeface="宋体" panose="02010600030101010101" pitchFamily="2" charset="-122"/>
            </a:endParaRPr>
          </a:p>
        </p:txBody>
      </p:sp>
      <p:sp>
        <p:nvSpPr>
          <p:cNvPr id="8214" name="文本框 8213"/>
          <p:cNvSpPr txBox="1"/>
          <p:nvPr/>
        </p:nvSpPr>
        <p:spPr>
          <a:xfrm>
            <a:off x="1397000" y="558800"/>
            <a:ext cx="3394075" cy="1311275"/>
          </a:xfrm>
          <a:prstGeom prst="rect">
            <a:avLst/>
          </a:prstGeom>
          <a:noFill/>
          <a:ln w="9525">
            <a:noFill/>
          </a:ln>
        </p:spPr>
        <p:txBody>
          <a:bodyPr>
            <a:spAutoFit/>
          </a:bodyPr>
          <a:p>
            <a:pPr defTabSz="914400"/>
            <a:r>
              <a:rPr lang="zh-CN" altLang="en-US" sz="3200" b="1" dirty="0">
                <a:latin typeface="Calibri" panose="020F0502020204030204" pitchFamily="34" charset="0"/>
              </a:rPr>
              <a:t>一</a:t>
            </a:r>
            <a:r>
              <a:rPr lang="en-US" altLang="zh-CN" sz="3200" b="1">
                <a:latin typeface="Calibri" panose="020F0502020204030204" pitchFamily="34" charset="0"/>
              </a:rPr>
              <a:t>  </a:t>
            </a:r>
            <a:r>
              <a:rPr lang="zh-CN" altLang="en-US" sz="3200" b="1" dirty="0">
                <a:latin typeface="Calibri" panose="020F0502020204030204" pitchFamily="34" charset="0"/>
              </a:rPr>
              <a:t>读一读字音</a:t>
            </a:r>
            <a:endParaRPr lang="zh-CN" altLang="en-US" sz="3200" b="1" dirty="0">
              <a:latin typeface="Calibri" panose="020F0502020204030204" pitchFamily="34" charset="0"/>
            </a:endParaRPr>
          </a:p>
          <a:p>
            <a:pPr defTabSz="914400">
              <a:spcBef>
                <a:spcPct val="50000"/>
              </a:spcBef>
            </a:pPr>
            <a:endParaRPr lang="zh-CN" altLang="en-US" sz="3200" b="1"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31"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5" name="矩形 24"/>
          <p:cNvSpPr/>
          <p:nvPr/>
        </p:nvSpPr>
        <p:spPr>
          <a:xfrm>
            <a:off x="2535238" y="3125788"/>
            <a:ext cx="546100" cy="523875"/>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rPr>
              <a:t>凋</a:t>
            </a:r>
            <a:endParaRPr kumimoji="0" lang="zh-CN" altLang="en-US" sz="2800" b="0" i="0" u="none" strike="noStrike" kern="1200" cap="none" spc="0" normalizeH="0" baseline="0" noProof="0" dirty="0">
              <a:ln>
                <a:noFill/>
              </a:ln>
              <a:solidFill>
                <a:schemeClr val="tx1"/>
              </a:solidFill>
              <a:effectLst/>
              <a:uLnTx/>
              <a:uFillTx/>
              <a:latin typeface="+mn-ea"/>
              <a:ea typeface="+mn-ea"/>
              <a:cs typeface="+mn-cs"/>
            </a:endParaRPr>
          </a:p>
        </p:txBody>
      </p:sp>
      <p:sp>
        <p:nvSpPr>
          <p:cNvPr id="31" name="矩形 30"/>
          <p:cNvSpPr/>
          <p:nvPr/>
        </p:nvSpPr>
        <p:spPr>
          <a:xfrm>
            <a:off x="1004888" y="2874963"/>
            <a:ext cx="5791200" cy="946150"/>
          </a:xfrm>
          <a:prstGeom prst="rect">
            <a:avLst/>
          </a:prstGeom>
        </p:spPr>
        <p:txBody>
          <a:bodyPr wrap="none">
            <a:spAutoFit/>
          </a:bodyPr>
          <a:p>
            <a:pPr indent="408305" eaLnBrk="0" hangingPunct="0">
              <a:lnSpc>
                <a:spcPct val="200000"/>
              </a:lnSpc>
            </a:pPr>
            <a:r>
              <a:rPr lang="en-US" altLang="zh-CN" sz="2800" b="1" u="sng" err="1">
                <a:solidFill>
                  <a:srgbClr val="0000FF"/>
                </a:solidFill>
                <a:latin typeface="宋体" panose="02010600030101010101" pitchFamily="2" charset="-122"/>
              </a:rPr>
              <a:t>diāo</a:t>
            </a:r>
            <a:r>
              <a:rPr lang="en-US" altLang="zh-CN" sz="2800" b="1">
                <a:latin typeface="宋体" panose="02010600030101010101" pitchFamily="2" charset="-122"/>
              </a:rPr>
              <a:t>(    )</a:t>
            </a:r>
            <a:r>
              <a:rPr lang="zh-CN" altLang="en-US" sz="2800" b="1" dirty="0">
                <a:latin typeface="宋体" panose="02010600030101010101" pitchFamily="2" charset="-122"/>
              </a:rPr>
              <a:t>谢      洗</a:t>
            </a:r>
            <a:r>
              <a:rPr lang="en-US" altLang="zh-CN" sz="2800" b="1" u="sng" err="1">
                <a:solidFill>
                  <a:srgbClr val="0000FF"/>
                </a:solidFill>
                <a:latin typeface="宋体" panose="02010600030101010101" pitchFamily="2" charset="-122"/>
              </a:rPr>
              <a:t>dí</a:t>
            </a:r>
            <a:r>
              <a:rPr lang="en-US" altLang="zh-CN" sz="2800" b="1">
                <a:latin typeface="宋体" panose="02010600030101010101" pitchFamily="2" charset="-122"/>
              </a:rPr>
              <a:t>(    ) </a:t>
            </a:r>
            <a:endParaRPr lang="zh-CN" altLang="en-US" sz="2800" b="1" dirty="0">
              <a:latin typeface="宋体" panose="02010600030101010101" pitchFamily="2" charset="-122"/>
            </a:endParaRPr>
          </a:p>
        </p:txBody>
      </p:sp>
      <p:sp>
        <p:nvSpPr>
          <p:cNvPr id="19" name="矩形 18"/>
          <p:cNvSpPr/>
          <p:nvPr/>
        </p:nvSpPr>
        <p:spPr>
          <a:xfrm>
            <a:off x="5748338" y="3128963"/>
            <a:ext cx="544513" cy="523875"/>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rPr>
              <a:t>涤</a:t>
            </a:r>
            <a:endParaRPr kumimoji="0" lang="zh-CN" altLang="en-US" sz="2800" b="0" i="0" u="none" strike="noStrike" kern="1200" cap="none" spc="0" normalizeH="0" baseline="0" noProof="0" dirty="0">
              <a:ln>
                <a:noFill/>
              </a:ln>
              <a:solidFill>
                <a:schemeClr val="tx1"/>
              </a:solidFill>
              <a:effectLst/>
              <a:uLnTx/>
              <a:uFillTx/>
              <a:latin typeface="+mn-ea"/>
              <a:ea typeface="+mn-ea"/>
              <a:cs typeface="+mn-cs"/>
            </a:endParaRPr>
          </a:p>
        </p:txBody>
      </p:sp>
      <p:sp>
        <p:nvSpPr>
          <p:cNvPr id="9237" name="文本框 9236"/>
          <p:cNvSpPr txBox="1"/>
          <p:nvPr/>
        </p:nvSpPr>
        <p:spPr>
          <a:xfrm>
            <a:off x="819150" y="800100"/>
            <a:ext cx="3168650" cy="1311275"/>
          </a:xfrm>
          <a:prstGeom prst="rect">
            <a:avLst/>
          </a:prstGeom>
          <a:noFill/>
          <a:ln w="9525">
            <a:noFill/>
          </a:ln>
        </p:spPr>
        <p:txBody>
          <a:bodyPr>
            <a:spAutoFit/>
          </a:bodyPr>
          <a:p>
            <a:pPr defTabSz="914400"/>
            <a:r>
              <a:rPr lang="zh-CN" altLang="en-US" sz="3200" b="1" dirty="0">
                <a:latin typeface="Calibri" panose="020F0502020204030204" pitchFamily="34" charset="0"/>
              </a:rPr>
              <a:t>二</a:t>
            </a:r>
            <a:r>
              <a:rPr lang="en-US" altLang="zh-CN" sz="3200" b="1">
                <a:latin typeface="Calibri" panose="020F0502020204030204" pitchFamily="34" charset="0"/>
              </a:rPr>
              <a:t>  </a:t>
            </a:r>
            <a:r>
              <a:rPr lang="zh-CN" altLang="en-US" sz="3200" b="1" dirty="0">
                <a:latin typeface="Calibri" panose="020F0502020204030204" pitchFamily="34" charset="0"/>
              </a:rPr>
              <a:t>写一写字形</a:t>
            </a:r>
            <a:endParaRPr lang="zh-CN" altLang="en-US" sz="3200" b="1" dirty="0">
              <a:latin typeface="Calibri" panose="020F0502020204030204" pitchFamily="34" charset="0"/>
            </a:endParaRPr>
          </a:p>
          <a:p>
            <a:pPr defTabSz="914400">
              <a:spcBef>
                <a:spcPct val="50000"/>
              </a:spcBef>
            </a:pPr>
            <a:endParaRPr lang="zh-CN" altLang="en-US" sz="3200"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25"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 name="矩形 1"/>
          <p:cNvSpPr/>
          <p:nvPr/>
        </p:nvSpPr>
        <p:spPr>
          <a:xfrm>
            <a:off x="819150" y="993775"/>
            <a:ext cx="7505700" cy="5864225"/>
          </a:xfrm>
          <a:prstGeom prst="rect">
            <a:avLst/>
          </a:prstGeom>
        </p:spPr>
        <p:txBody>
          <a:bodyPr>
            <a:spAutoFit/>
          </a:bodyPr>
          <a:p>
            <a:pPr>
              <a:lnSpc>
                <a:spcPct val="150000"/>
              </a:lnSpc>
            </a:pPr>
            <a:r>
              <a:rPr lang="en-US" altLang="zh-CN" sz="2800" b="1">
                <a:solidFill>
                  <a:srgbClr val="FF0000"/>
                </a:solidFill>
                <a:latin typeface="宋体" panose="02010600030101010101" pitchFamily="2" charset="-122"/>
              </a:rPr>
              <a:t>1.</a:t>
            </a:r>
            <a:r>
              <a:rPr lang="zh-CN" altLang="en-US" sz="2800" b="1" dirty="0">
                <a:solidFill>
                  <a:srgbClr val="FF0000"/>
                </a:solidFill>
                <a:latin typeface="宋体" panose="02010600030101010101" pitchFamily="2" charset="-122"/>
              </a:rPr>
              <a:t>洗涤：</a:t>
            </a:r>
            <a:endParaRPr lang="en-US" altLang="zh-CN" sz="2800" b="1">
              <a:solidFill>
                <a:srgbClr val="FF0000"/>
              </a:solidFill>
              <a:latin typeface="宋体" panose="02010600030101010101" pitchFamily="2" charset="-122"/>
            </a:endParaRPr>
          </a:p>
          <a:p>
            <a:pPr>
              <a:lnSpc>
                <a:spcPct val="150000"/>
              </a:lnSpc>
            </a:pPr>
            <a:r>
              <a:rPr lang="zh-CN" altLang="en-US" sz="2800" b="1" dirty="0">
                <a:latin typeface="宋体" panose="02010600030101010101" pitchFamily="2" charset="-122"/>
              </a:rPr>
              <a:t>冲荡；清洗。</a:t>
            </a:r>
            <a:endParaRPr lang="zh-CN" altLang="en-US" sz="2800" b="1" dirty="0">
              <a:latin typeface="宋体" panose="02010600030101010101" pitchFamily="2" charset="-122"/>
            </a:endParaRPr>
          </a:p>
          <a:p>
            <a:pPr>
              <a:lnSpc>
                <a:spcPct val="150000"/>
              </a:lnSpc>
            </a:pPr>
            <a:r>
              <a:rPr lang="en-US" altLang="zh-CN" sz="2800" b="1">
                <a:solidFill>
                  <a:srgbClr val="FF0000"/>
                </a:solidFill>
                <a:latin typeface="宋体" panose="02010600030101010101" pitchFamily="2" charset="-122"/>
              </a:rPr>
              <a:t>2.</a:t>
            </a:r>
            <a:r>
              <a:rPr lang="zh-CN" altLang="en-US" sz="2800" b="1" dirty="0">
                <a:solidFill>
                  <a:srgbClr val="FF0000"/>
                </a:solidFill>
                <a:latin typeface="宋体" panose="02010600030101010101" pitchFamily="2" charset="-122"/>
              </a:rPr>
              <a:t>混为一体：</a:t>
            </a:r>
            <a:endParaRPr lang="en-US" altLang="zh-CN" sz="2800" b="1">
              <a:solidFill>
                <a:srgbClr val="FF0000"/>
              </a:solidFill>
              <a:latin typeface="宋体" panose="02010600030101010101" pitchFamily="2" charset="-122"/>
            </a:endParaRPr>
          </a:p>
          <a:p>
            <a:pPr>
              <a:lnSpc>
                <a:spcPct val="150000"/>
              </a:lnSpc>
            </a:pPr>
            <a:r>
              <a:rPr lang="zh-CN" altLang="en-US" sz="2800" b="1" dirty="0">
                <a:latin typeface="宋体" panose="02010600030101010101" pitchFamily="2" charset="-122"/>
              </a:rPr>
              <a:t>融合成一个整体，不可分割。 </a:t>
            </a:r>
            <a:endParaRPr lang="zh-CN" altLang="en-US" sz="2800" b="1" dirty="0">
              <a:latin typeface="宋体" panose="02010600030101010101" pitchFamily="2" charset="-122"/>
            </a:endParaRPr>
          </a:p>
          <a:p>
            <a:pPr>
              <a:lnSpc>
                <a:spcPct val="150000"/>
              </a:lnSpc>
            </a:pPr>
            <a:r>
              <a:rPr lang="en-US" altLang="zh-CN" sz="2800" b="1">
                <a:solidFill>
                  <a:srgbClr val="FF0000"/>
                </a:solidFill>
                <a:latin typeface="宋体" panose="02010600030101010101" pitchFamily="2" charset="-122"/>
              </a:rPr>
              <a:t>3.</a:t>
            </a:r>
            <a:r>
              <a:rPr lang="zh-CN" altLang="en-US" sz="2800" b="1" dirty="0">
                <a:solidFill>
                  <a:srgbClr val="FF0000"/>
                </a:solidFill>
                <a:latin typeface="宋体" panose="02010600030101010101" pitchFamily="2" charset="-122"/>
              </a:rPr>
              <a:t>飓风：</a:t>
            </a:r>
            <a:endParaRPr lang="en-US" altLang="zh-CN" sz="2800" b="1">
              <a:solidFill>
                <a:srgbClr val="FF0000"/>
              </a:solidFill>
              <a:latin typeface="宋体" panose="02010600030101010101" pitchFamily="2" charset="-122"/>
            </a:endParaRPr>
          </a:p>
          <a:p>
            <a:pPr>
              <a:lnSpc>
                <a:spcPct val="150000"/>
              </a:lnSpc>
            </a:pPr>
            <a:r>
              <a:rPr lang="zh-CN" altLang="en-US" sz="2800" b="1" dirty="0">
                <a:latin typeface="宋体" panose="02010600030101010101" pitchFamily="2" charset="-122"/>
              </a:rPr>
              <a:t>发生在大西洋西部的强烈风暴。</a:t>
            </a:r>
            <a:endParaRPr lang="zh-CN" altLang="en-US" sz="2800" b="1" dirty="0">
              <a:latin typeface="宋体" panose="02010600030101010101" pitchFamily="2" charset="-122"/>
            </a:endParaRPr>
          </a:p>
          <a:p>
            <a:pPr>
              <a:lnSpc>
                <a:spcPct val="150000"/>
              </a:lnSpc>
            </a:pPr>
            <a:r>
              <a:rPr lang="en-US" altLang="zh-CN" sz="2800" b="1">
                <a:solidFill>
                  <a:srgbClr val="FF0000"/>
                </a:solidFill>
                <a:latin typeface="宋体" panose="02010600030101010101" pitchFamily="2" charset="-122"/>
              </a:rPr>
              <a:t>4.</a:t>
            </a:r>
            <a:r>
              <a:rPr lang="zh-CN" altLang="en-US" sz="2800" b="1" dirty="0">
                <a:solidFill>
                  <a:srgbClr val="FF0000"/>
                </a:solidFill>
                <a:latin typeface="宋体" panose="02010600030101010101" pitchFamily="2" charset="-122"/>
              </a:rPr>
              <a:t>濒临：</a:t>
            </a:r>
            <a:endParaRPr lang="en-US" altLang="zh-CN" sz="2800" b="1">
              <a:solidFill>
                <a:srgbClr val="FF0000"/>
              </a:solidFill>
              <a:latin typeface="宋体" panose="02010600030101010101" pitchFamily="2" charset="-122"/>
            </a:endParaRPr>
          </a:p>
          <a:p>
            <a:pPr>
              <a:lnSpc>
                <a:spcPct val="150000"/>
              </a:lnSpc>
            </a:pPr>
            <a:r>
              <a:rPr lang="zh-CN" altLang="en-US" sz="2800" b="1" dirty="0">
                <a:latin typeface="宋体" panose="02010600030101010101" pitchFamily="2" charset="-122"/>
              </a:rPr>
              <a:t>紧接，靠近。</a:t>
            </a:r>
            <a:endParaRPr lang="zh-CN" altLang="en-US" sz="2800" b="1" dirty="0">
              <a:latin typeface="宋体" panose="02010600030101010101" pitchFamily="2" charset="-122"/>
            </a:endParaRPr>
          </a:p>
          <a:p>
            <a:pPr>
              <a:lnSpc>
                <a:spcPct val="150000"/>
              </a:lnSpc>
            </a:pPr>
            <a:endParaRPr lang="zh-CN" altLang="en-US" sz="2800" b="1" dirty="0">
              <a:latin typeface="宋体" panose="02010600030101010101" pitchFamily="2" charset="-122"/>
            </a:endParaRPr>
          </a:p>
        </p:txBody>
      </p:sp>
      <p:sp>
        <p:nvSpPr>
          <p:cNvPr id="10259" name="文本框 10258"/>
          <p:cNvSpPr txBox="1"/>
          <p:nvPr/>
        </p:nvSpPr>
        <p:spPr>
          <a:xfrm>
            <a:off x="962025" y="288925"/>
            <a:ext cx="3622675" cy="579438"/>
          </a:xfrm>
          <a:prstGeom prst="rect">
            <a:avLst/>
          </a:prstGeom>
          <a:noFill/>
          <a:ln w="9525">
            <a:noFill/>
          </a:ln>
        </p:spPr>
        <p:txBody>
          <a:bodyPr>
            <a:spAutoFit/>
          </a:bodyPr>
          <a:p>
            <a:pPr defTabSz="914400">
              <a:spcBef>
                <a:spcPct val="50000"/>
              </a:spcBef>
            </a:pPr>
            <a:r>
              <a:rPr lang="zh-CN" altLang="en-US" sz="3200" b="1" dirty="0">
                <a:latin typeface="Calibri" panose="020F0502020204030204" pitchFamily="34" charset="0"/>
              </a:rPr>
              <a:t>三</a:t>
            </a:r>
            <a:r>
              <a:rPr lang="en-US" altLang="zh-CN" sz="3200" b="1">
                <a:latin typeface="Calibri" panose="020F0502020204030204" pitchFamily="34" charset="0"/>
              </a:rPr>
              <a:t>  </a:t>
            </a:r>
            <a:r>
              <a:rPr lang="zh-CN" altLang="en-US" sz="3200" b="1" dirty="0">
                <a:latin typeface="Calibri" panose="020F0502020204030204" pitchFamily="34" charset="0"/>
              </a:rPr>
              <a:t>记一记词义</a:t>
            </a:r>
            <a:endParaRPr lang="zh-CN" altLang="en-US" sz="3200" b="1"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6" end="13"/>
                                            </p:txEl>
                                          </p:spTgt>
                                        </p:tgtEl>
                                        <p:attrNameLst>
                                          <p:attrName>style.visibility</p:attrName>
                                        </p:attrNameLst>
                                      </p:cBhvr>
                                      <p:to>
                                        <p:strVal val="visible"/>
                                      </p:to>
                                    </p:set>
                                    <p:anim calcmode="lin" valueType="num">
                                      <p:cBhvr additive="base">
                                        <p:cTn id="7" dur="500" fill="hold"/>
                                        <p:tgtEl>
                                          <p:spTgt spid="2">
                                            <p:txEl>
                                              <p:charRg st="6" end="1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charRg st="6" end="1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charRg st="21" end="36"/>
                                            </p:txEl>
                                          </p:spTgt>
                                        </p:tgtEl>
                                        <p:attrNameLst>
                                          <p:attrName>style.visibility</p:attrName>
                                        </p:attrNameLst>
                                      </p:cBhvr>
                                      <p:to>
                                        <p:strVal val="visible"/>
                                      </p:to>
                                    </p:set>
                                    <p:anim calcmode="lin" valueType="num">
                                      <p:cBhvr additive="base">
                                        <p:cTn id="13" dur="500" fill="hold"/>
                                        <p:tgtEl>
                                          <p:spTgt spid="2">
                                            <p:txEl>
                                              <p:charRg st="21" end="3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charRg st="21" end="3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charRg st="42" end="57"/>
                                            </p:txEl>
                                          </p:spTgt>
                                        </p:tgtEl>
                                        <p:attrNameLst>
                                          <p:attrName>style.visibility</p:attrName>
                                        </p:attrNameLst>
                                      </p:cBhvr>
                                      <p:to>
                                        <p:strVal val="visible"/>
                                      </p:to>
                                    </p:set>
                                    <p:anim calcmode="lin" valueType="num">
                                      <p:cBhvr additive="base">
                                        <p:cTn id="19" dur="500" fill="hold"/>
                                        <p:tgtEl>
                                          <p:spTgt spid="2">
                                            <p:txEl>
                                              <p:charRg st="42" end="5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charRg st="42" end="5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charRg st="63" end="70"/>
                                            </p:txEl>
                                          </p:spTgt>
                                        </p:tgtEl>
                                        <p:attrNameLst>
                                          <p:attrName>style.visibility</p:attrName>
                                        </p:attrNameLst>
                                      </p:cBhvr>
                                      <p:to>
                                        <p:strVal val="visible"/>
                                      </p:to>
                                    </p:set>
                                    <p:anim calcmode="lin" valueType="num">
                                      <p:cBhvr additive="base">
                                        <p:cTn id="25" dur="500" fill="hold"/>
                                        <p:tgtEl>
                                          <p:spTgt spid="2">
                                            <p:txEl>
                                              <p:charRg st="63" end="7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charRg st="63" end="7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图片 25"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 name="矩形 1"/>
          <p:cNvSpPr/>
          <p:nvPr/>
        </p:nvSpPr>
        <p:spPr>
          <a:xfrm>
            <a:off x="177800" y="254000"/>
            <a:ext cx="8966200" cy="6045200"/>
          </a:xfrm>
          <a:prstGeom prst="rect">
            <a:avLst/>
          </a:prstGeom>
        </p:spPr>
        <p:txBody>
          <a:bodyPr>
            <a:spAutoFit/>
          </a:bodyPr>
          <a:p>
            <a:pPr>
              <a:lnSpc>
                <a:spcPct val="150000"/>
              </a:lnSpc>
            </a:pPr>
            <a:r>
              <a:rPr lang="en-US" altLang="zh-CN" sz="2600" b="1">
                <a:solidFill>
                  <a:srgbClr val="FF0000"/>
                </a:solidFill>
                <a:latin typeface="宋体" panose="02010600030101010101" pitchFamily="2" charset="-122"/>
              </a:rPr>
              <a:t>6.</a:t>
            </a:r>
            <a:r>
              <a:rPr lang="zh-CN" altLang="en-US" sz="2600" b="1" dirty="0">
                <a:solidFill>
                  <a:srgbClr val="FF0000"/>
                </a:solidFill>
                <a:latin typeface="宋体" panose="02010600030101010101" pitchFamily="2" charset="-122"/>
              </a:rPr>
              <a:t>遏制：制止，控制。</a:t>
            </a:r>
            <a:endParaRPr lang="zh-CN" altLang="en-US" sz="2600" b="1" dirty="0">
              <a:solidFill>
                <a:srgbClr val="FF0000"/>
              </a:solidFill>
              <a:latin typeface="宋体" panose="02010600030101010101" pitchFamily="2" charset="-122"/>
            </a:endParaRPr>
          </a:p>
          <a:p>
            <a:pPr>
              <a:lnSpc>
                <a:spcPct val="150000"/>
              </a:lnSpc>
            </a:pPr>
            <a:r>
              <a:rPr lang="zh-CN" altLang="en-US" sz="2600" b="1" dirty="0">
                <a:latin typeface="宋体" panose="02010600030101010101" pitchFamily="2" charset="-122"/>
              </a:rPr>
              <a:t>“遏制、遏止”辨析</a:t>
            </a:r>
            <a:endParaRPr lang="zh-CN" altLang="en-US" sz="2600" b="1" dirty="0">
              <a:latin typeface="宋体" panose="02010600030101010101" pitchFamily="2" charset="-122"/>
            </a:endParaRPr>
          </a:p>
          <a:p>
            <a:pPr>
              <a:lnSpc>
                <a:spcPct val="150000"/>
              </a:lnSpc>
            </a:pPr>
            <a:r>
              <a:rPr lang="zh-CN" altLang="en-US" sz="2600" b="1" dirty="0">
                <a:latin typeface="宋体" panose="02010600030101010101" pitchFamily="2" charset="-122"/>
              </a:rPr>
              <a:t>同：两词都有阻止的意思。</a:t>
            </a:r>
            <a:endParaRPr lang="zh-CN" altLang="en-US" sz="2600" b="1" dirty="0">
              <a:latin typeface="宋体" panose="02010600030101010101" pitchFamily="2" charset="-122"/>
            </a:endParaRPr>
          </a:p>
          <a:p>
            <a:pPr>
              <a:lnSpc>
                <a:spcPct val="150000"/>
              </a:lnSpc>
            </a:pPr>
            <a:r>
              <a:rPr lang="zh-CN" altLang="en-US" sz="2600" b="1" dirty="0">
                <a:latin typeface="宋体" panose="02010600030101010101" pitchFamily="2" charset="-122"/>
              </a:rPr>
              <a:t>异：“遏制”着重于“制”，压制住、控制住，不使发作，或不使随便活动</a:t>
            </a:r>
            <a:r>
              <a:rPr lang="en-US" altLang="zh-CN" sz="2600" b="1">
                <a:latin typeface="宋体" panose="02010600030101010101" pitchFamily="2" charset="-122"/>
              </a:rPr>
              <a:t>,</a:t>
            </a:r>
            <a:r>
              <a:rPr lang="zh-CN" altLang="en-US" sz="2600" b="1" dirty="0">
                <a:latin typeface="宋体" panose="02010600030101010101" pitchFamily="2" charset="-122"/>
              </a:rPr>
              <a:t>对象常是自己的某种情绪（喜怒哀乐等），有时是敌人或某种力量；“遏止”着重于“止”，使停止，不再进行</a:t>
            </a:r>
            <a:r>
              <a:rPr lang="en-US" altLang="zh-CN" sz="2600" b="1">
                <a:latin typeface="宋体" panose="02010600030101010101" pitchFamily="2" charset="-122"/>
              </a:rPr>
              <a:t>,</a:t>
            </a:r>
            <a:r>
              <a:rPr lang="zh-CN" altLang="en-US" sz="2600" b="1" dirty="0">
                <a:latin typeface="宋体" panose="02010600030101010101" pitchFamily="2" charset="-122"/>
              </a:rPr>
              <a:t>对象常是来势凶猛而突然的重大事物。</a:t>
            </a:r>
            <a:endParaRPr lang="zh-CN" altLang="en-US" sz="2600" b="1" dirty="0">
              <a:latin typeface="宋体" panose="02010600030101010101" pitchFamily="2" charset="-122"/>
            </a:endParaRPr>
          </a:p>
          <a:p>
            <a:pPr>
              <a:lnSpc>
                <a:spcPct val="150000"/>
              </a:lnSpc>
            </a:pPr>
            <a:r>
              <a:rPr lang="zh-CN" altLang="en-US" sz="2600" b="1" dirty="0">
                <a:latin typeface="宋体" panose="02010600030101010101" pitchFamily="2" charset="-122"/>
              </a:rPr>
              <a:t>例：（</a:t>
            </a:r>
            <a:r>
              <a:rPr lang="en-US" altLang="zh-CN" sz="2600" b="1">
                <a:latin typeface="宋体" panose="02010600030101010101" pitchFamily="2" charset="-122"/>
              </a:rPr>
              <a:t>1</a:t>
            </a:r>
            <a:r>
              <a:rPr lang="zh-CN" altLang="en-US" sz="2600" b="1" dirty="0">
                <a:latin typeface="宋体" panose="02010600030101010101" pitchFamily="2" charset="-122"/>
              </a:rPr>
              <a:t>）成功了，我无法遏制自己的泪水顺着脸颊流下！</a:t>
            </a:r>
            <a:endParaRPr lang="zh-CN" altLang="en-US" sz="2600" b="1" dirty="0">
              <a:latin typeface="宋体" panose="02010600030101010101" pitchFamily="2" charset="-122"/>
            </a:endParaRPr>
          </a:p>
          <a:p>
            <a:pPr>
              <a:lnSpc>
                <a:spcPct val="150000"/>
              </a:lnSpc>
            </a:pPr>
            <a:r>
              <a:rPr lang="zh-CN" altLang="en-US" sz="2600" b="1" dirty="0">
                <a:latin typeface="宋体" panose="02010600030101010101" pitchFamily="2" charset="-122"/>
              </a:rPr>
              <a:t>（</a:t>
            </a:r>
            <a:r>
              <a:rPr lang="en-US" altLang="zh-CN" sz="2600" b="1">
                <a:latin typeface="宋体" panose="02010600030101010101" pitchFamily="2" charset="-122"/>
              </a:rPr>
              <a:t>2</a:t>
            </a:r>
            <a:r>
              <a:rPr lang="zh-CN" altLang="en-US" sz="2600" b="1" dirty="0">
                <a:latin typeface="宋体" panose="02010600030101010101" pitchFamily="2" charset="-122"/>
              </a:rPr>
              <a:t>）当今各国政府都在遏止通货膨胀，以期渡过金融危机。</a:t>
            </a:r>
            <a:endParaRPr lang="zh-CN" altLang="en-US" sz="26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12" end="22"/>
                                            </p:txEl>
                                          </p:spTgt>
                                        </p:tgtEl>
                                        <p:attrNameLst>
                                          <p:attrName>style.visibility</p:attrName>
                                        </p:attrNameLst>
                                      </p:cBhvr>
                                      <p:to>
                                        <p:strVal val="visible"/>
                                      </p:to>
                                    </p:set>
                                    <p:anim calcmode="lin" valueType="num">
                                      <p:cBhvr additive="base">
                                        <p:cTn id="7" dur="500" fill="hold"/>
                                        <p:tgtEl>
                                          <p:spTgt spid="2">
                                            <p:txEl>
                                              <p:charRg st="12" end="2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charRg st="12" end="2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charRg st="22" end="35"/>
                                            </p:txEl>
                                          </p:spTgt>
                                        </p:tgtEl>
                                        <p:attrNameLst>
                                          <p:attrName>style.visibility</p:attrName>
                                        </p:attrNameLst>
                                      </p:cBhvr>
                                      <p:to>
                                        <p:strVal val="visible"/>
                                      </p:to>
                                    </p:set>
                                    <p:anim calcmode="lin" valueType="num">
                                      <p:cBhvr additive="base">
                                        <p:cTn id="11" dur="500" fill="hold"/>
                                        <p:tgtEl>
                                          <p:spTgt spid="2">
                                            <p:txEl>
                                              <p:charRg st="22" end="3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charRg st="22" end="3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charRg st="35" end="137"/>
                                            </p:txEl>
                                          </p:spTgt>
                                        </p:tgtEl>
                                        <p:attrNameLst>
                                          <p:attrName>style.visibility</p:attrName>
                                        </p:attrNameLst>
                                      </p:cBhvr>
                                      <p:to>
                                        <p:strVal val="visible"/>
                                      </p:to>
                                    </p:set>
                                    <p:anim calcmode="lin" valueType="num">
                                      <p:cBhvr additive="base">
                                        <p:cTn id="15" dur="500" fill="hold"/>
                                        <p:tgtEl>
                                          <p:spTgt spid="2">
                                            <p:txEl>
                                              <p:charRg st="35" end="13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charRg st="35" end="13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charRg st="137" end="164"/>
                                            </p:txEl>
                                          </p:spTgt>
                                        </p:tgtEl>
                                        <p:attrNameLst>
                                          <p:attrName>style.visibility</p:attrName>
                                        </p:attrNameLst>
                                      </p:cBhvr>
                                      <p:to>
                                        <p:strVal val="visible"/>
                                      </p:to>
                                    </p:set>
                                    <p:anim calcmode="lin" valueType="num">
                                      <p:cBhvr additive="base">
                                        <p:cTn id="19" dur="500" fill="hold"/>
                                        <p:tgtEl>
                                          <p:spTgt spid="2">
                                            <p:txEl>
                                              <p:charRg st="137" end="16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charRg st="137" end="16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charRg st="164" end="192"/>
                                            </p:txEl>
                                          </p:spTgt>
                                        </p:tgtEl>
                                        <p:attrNameLst>
                                          <p:attrName>style.visibility</p:attrName>
                                        </p:attrNameLst>
                                      </p:cBhvr>
                                      <p:to>
                                        <p:strVal val="visible"/>
                                      </p:to>
                                    </p:set>
                                    <p:anim calcmode="lin" valueType="num">
                                      <p:cBhvr additive="base">
                                        <p:cTn id="23" dur="500" fill="hold"/>
                                        <p:tgtEl>
                                          <p:spTgt spid="2">
                                            <p:txEl>
                                              <p:charRg st="164" end="19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charRg st="164" end="19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26" descr="山底5.png"/>
          <p:cNvPicPr>
            <a:picLocks noChangeAspect="1"/>
          </p:cNvPicPr>
          <p:nvPr/>
        </p:nvPicPr>
        <p:blipFill>
          <a:blip r:embed="rId1"/>
          <a:stretch>
            <a:fillRect/>
          </a:stretch>
        </p:blipFill>
        <p:spPr>
          <a:xfrm>
            <a:off x="0" y="4760913"/>
            <a:ext cx="9144000" cy="2106612"/>
          </a:xfrm>
          <a:prstGeom prst="rect">
            <a:avLst/>
          </a:prstGeom>
          <a:noFill/>
          <a:ln w="9525">
            <a:noFill/>
          </a:ln>
        </p:spPr>
      </p:pic>
      <p:sp>
        <p:nvSpPr>
          <p:cNvPr id="71" name="Rectangle 14"/>
          <p:cNvSpPr>
            <a:spLocks noChangeArrowheads="1"/>
          </p:cNvSpPr>
          <p:nvPr/>
        </p:nvSpPr>
        <p:spPr bwMode="auto">
          <a:xfrm>
            <a:off x="581025" y="2659063"/>
            <a:ext cx="2757488"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p>
            <a:pPr>
              <a:lnSpc>
                <a:spcPct val="130000"/>
              </a:lnSpc>
            </a:pPr>
            <a:r>
              <a:rPr lang="zh-CN" altLang="en-US" sz="2400" b="1" dirty="0">
                <a:solidFill>
                  <a:srgbClr val="FF0000"/>
                </a:solidFill>
                <a:latin typeface="宋体" panose="02010600030101010101" pitchFamily="2" charset="-122"/>
              </a:rPr>
              <a:t>导思</a:t>
            </a:r>
            <a:r>
              <a:rPr lang="en-US" altLang="zh-CN" sz="2400" b="1">
                <a:solidFill>
                  <a:srgbClr val="FF0000"/>
                </a:solidFill>
                <a:latin typeface="宋体" panose="02010600030101010101" pitchFamily="2" charset="-122"/>
              </a:rPr>
              <a:t>1.</a:t>
            </a:r>
            <a:r>
              <a:rPr lang="zh-CN" altLang="en-US" sz="2400" b="1" dirty="0">
                <a:latin typeface="宋体" panose="02010600030101010101" pitchFamily="2" charset="-122"/>
              </a:rPr>
              <a:t>严文井在表达自己对生命的认识时，采用了怎样的手法来安排内容？有何好处？</a:t>
            </a:r>
            <a:endParaRPr lang="zh-CN" altLang="en-US" sz="2400" b="1" dirty="0">
              <a:latin typeface="宋体" panose="02010600030101010101" pitchFamily="2" charset="-122"/>
            </a:endParaRPr>
          </a:p>
        </p:txBody>
      </p:sp>
      <p:cxnSp>
        <p:nvCxnSpPr>
          <p:cNvPr id="73" name="直接连接符 72"/>
          <p:cNvCxnSpPr/>
          <p:nvPr/>
        </p:nvCxnSpPr>
        <p:spPr>
          <a:xfrm flipV="1">
            <a:off x="647700" y="2792413"/>
            <a:ext cx="2563813" cy="9525"/>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74" name="直接连接符 73"/>
          <p:cNvCxnSpPr/>
          <p:nvPr/>
        </p:nvCxnSpPr>
        <p:spPr>
          <a:xfrm>
            <a:off x="3213100" y="2801938"/>
            <a:ext cx="561975" cy="490538"/>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77" name="矩形 76"/>
          <p:cNvSpPr/>
          <p:nvPr/>
        </p:nvSpPr>
        <p:spPr>
          <a:xfrm>
            <a:off x="795338" y="2085975"/>
            <a:ext cx="1612900" cy="519113"/>
          </a:xfrm>
          <a:prstGeom prst="rect">
            <a:avLst/>
          </a:prstGeom>
          <a:noFill/>
          <a:ln w="9525">
            <a:noFill/>
          </a:ln>
        </p:spPr>
        <p:txBody>
          <a:bodyPr wrap="none">
            <a:spAutoFit/>
          </a:bodyPr>
          <a:p>
            <a:r>
              <a:rPr lang="zh-CN" altLang="en-US" sz="2800" b="1" dirty="0">
                <a:solidFill>
                  <a:srgbClr val="FF0000"/>
                </a:solidFill>
                <a:latin typeface="黑体" panose="02010609060101010101" pitchFamily="2" charset="-122"/>
                <a:ea typeface="黑体" panose="02010609060101010101" pitchFamily="2" charset="-122"/>
              </a:rPr>
              <a:t>新颖构思</a:t>
            </a:r>
            <a:endParaRPr lang="zh-CN" altLang="en-US" sz="2800" b="1" dirty="0">
              <a:solidFill>
                <a:srgbClr val="FF0000"/>
              </a:solidFill>
              <a:latin typeface="黑体" panose="02010609060101010101" pitchFamily="2" charset="-122"/>
              <a:ea typeface="黑体" panose="02010609060101010101" pitchFamily="2" charset="-122"/>
            </a:endParaRPr>
          </a:p>
        </p:txBody>
      </p:sp>
      <p:sp>
        <p:nvSpPr>
          <p:cNvPr id="30" name="Rectangle 14"/>
          <p:cNvSpPr>
            <a:spLocks noChangeArrowheads="1"/>
          </p:cNvSpPr>
          <p:nvPr/>
        </p:nvSpPr>
        <p:spPr bwMode="auto">
          <a:xfrm>
            <a:off x="6056313" y="4525963"/>
            <a:ext cx="2263775" cy="15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p>
            <a:pPr>
              <a:lnSpc>
                <a:spcPct val="130000"/>
              </a:lnSpc>
            </a:pPr>
            <a:r>
              <a:rPr lang="zh-CN" altLang="en-US" sz="2400" b="1" dirty="0">
                <a:solidFill>
                  <a:srgbClr val="FF0000"/>
                </a:solidFill>
                <a:latin typeface="宋体" panose="02010600030101010101" pitchFamily="2" charset="-122"/>
              </a:rPr>
              <a:t>导思</a:t>
            </a:r>
            <a:r>
              <a:rPr lang="en-US" altLang="zh-CN" sz="2400" b="1">
                <a:solidFill>
                  <a:srgbClr val="FF0000"/>
                </a:solidFill>
                <a:latin typeface="宋体" panose="02010600030101010101" pitchFamily="2" charset="-122"/>
              </a:rPr>
              <a:t>2.</a:t>
            </a:r>
            <a:r>
              <a:rPr lang="zh-CN" altLang="en-US" sz="2400" b="1" dirty="0">
                <a:latin typeface="宋体" panose="02010600030101010101" pitchFamily="2" charset="-122"/>
              </a:rPr>
              <a:t>你觉得人应该怎样对待生命？</a:t>
            </a:r>
            <a:endParaRPr lang="zh-CN" altLang="en-US" sz="2400" b="1" dirty="0">
              <a:latin typeface="宋体" panose="02010600030101010101" pitchFamily="2" charset="-122"/>
            </a:endParaRPr>
          </a:p>
        </p:txBody>
      </p:sp>
      <p:cxnSp>
        <p:nvCxnSpPr>
          <p:cNvPr id="31" name="直接连接符 30"/>
          <p:cNvCxnSpPr/>
          <p:nvPr/>
        </p:nvCxnSpPr>
        <p:spPr>
          <a:xfrm>
            <a:off x="6115050" y="4529138"/>
            <a:ext cx="2076450"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32" name="直接连接符 31"/>
          <p:cNvCxnSpPr/>
          <p:nvPr/>
        </p:nvCxnSpPr>
        <p:spPr>
          <a:xfrm>
            <a:off x="5600700" y="4060825"/>
            <a:ext cx="495300" cy="465138"/>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33" name="矩形 32"/>
          <p:cNvSpPr/>
          <p:nvPr/>
        </p:nvSpPr>
        <p:spPr>
          <a:xfrm>
            <a:off x="6350000" y="4032250"/>
            <a:ext cx="1970088" cy="519113"/>
          </a:xfrm>
          <a:prstGeom prst="rect">
            <a:avLst/>
          </a:prstGeom>
          <a:noFill/>
          <a:ln w="9525">
            <a:noFill/>
          </a:ln>
        </p:spPr>
        <p:txBody>
          <a:bodyPr wrap="none">
            <a:spAutoFit/>
          </a:bodyPr>
          <a:p>
            <a:r>
              <a:rPr lang="zh-CN" altLang="en-US" sz="2800" b="1" dirty="0">
                <a:solidFill>
                  <a:srgbClr val="FF0000"/>
                </a:solidFill>
                <a:latin typeface="黑体" panose="02010609060101010101" pitchFamily="2" charset="-122"/>
                <a:ea typeface="黑体" panose="02010609060101010101" pitchFamily="2" charset="-122"/>
              </a:rPr>
              <a:t>感受、启发</a:t>
            </a:r>
            <a:endParaRPr lang="zh-CN" altLang="en-US" sz="2800" b="1" dirty="0">
              <a:solidFill>
                <a:srgbClr val="FF0000"/>
              </a:solidFill>
              <a:latin typeface="黑体" panose="02010609060101010101" pitchFamily="2" charset="-122"/>
              <a:ea typeface="黑体" panose="02010609060101010101" pitchFamily="2" charset="-122"/>
            </a:endParaRPr>
          </a:p>
        </p:txBody>
      </p:sp>
      <p:sp>
        <p:nvSpPr>
          <p:cNvPr id="34" name="云形 33"/>
          <p:cNvSpPr/>
          <p:nvPr/>
        </p:nvSpPr>
        <p:spPr>
          <a:xfrm>
            <a:off x="4526165" y="4120356"/>
            <a:ext cx="1557135" cy="1251744"/>
          </a:xfrm>
          <a:prstGeom prst="cloud">
            <a:avLst/>
          </a:prstGeom>
          <a:blipFill dpi="0" rotWithShape="1">
            <a:blip r:embed="rId2"/>
            <a:srcRect/>
            <a:stretch>
              <a:fillRect l="-24000" t="-11000" r="-19000" b="-28000"/>
            </a:stretch>
          </a:blipFill>
          <a:ln>
            <a:solidFill>
              <a:srgbClr val="0D933A"/>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316" name="TextBox 1"/>
          <p:cNvSpPr txBox="1"/>
          <p:nvPr/>
        </p:nvSpPr>
        <p:spPr>
          <a:xfrm>
            <a:off x="4838700" y="4586288"/>
            <a:ext cx="1524000" cy="519112"/>
          </a:xfrm>
          <a:prstGeom prst="rect">
            <a:avLst/>
          </a:prstGeom>
          <a:noFill/>
          <a:ln w="9525">
            <a:noFill/>
          </a:ln>
        </p:spPr>
        <p:txBody>
          <a:bodyPr>
            <a:spAutoFit/>
          </a:bodyPr>
          <a:p>
            <a:r>
              <a:rPr lang="zh-CN" altLang="en-US" sz="2800" b="1" dirty="0">
                <a:latin typeface="楷体" panose="02010609060101010101" pitchFamily="49" charset="-122"/>
                <a:ea typeface="楷体" panose="02010609060101010101" pitchFamily="49" charset="-122"/>
              </a:rPr>
              <a:t>生命</a:t>
            </a:r>
            <a:endParaRPr lang="zh-CN" altLang="en-US" sz="2800" b="1" dirty="0">
              <a:latin typeface="楷体" panose="02010609060101010101" pitchFamily="49" charset="-122"/>
              <a:ea typeface="楷体" panose="02010609060101010101" pitchFamily="49" charset="-122"/>
            </a:endParaRPr>
          </a:p>
        </p:txBody>
      </p:sp>
      <p:sp>
        <p:nvSpPr>
          <p:cNvPr id="81" name="云形 80"/>
          <p:cNvSpPr/>
          <p:nvPr/>
        </p:nvSpPr>
        <p:spPr>
          <a:xfrm>
            <a:off x="3543299" y="2942438"/>
            <a:ext cx="2190846" cy="1717091"/>
          </a:xfrm>
          <a:prstGeom prst="cloud">
            <a:avLst/>
          </a:prstGeom>
          <a:blipFill dpi="0" rotWithShape="1">
            <a:blip r:embed="rId2"/>
            <a:srcRect/>
            <a:stretch>
              <a:fillRect l="-24000" t="-11000" r="-19000" b="-28000"/>
            </a:stretch>
          </a:blipFill>
          <a:ln>
            <a:solidFill>
              <a:srgbClr val="0D933A"/>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2" name="矩形 81"/>
          <p:cNvSpPr/>
          <p:nvPr/>
        </p:nvSpPr>
        <p:spPr>
          <a:xfrm>
            <a:off x="3817938" y="3254375"/>
            <a:ext cx="1841500" cy="1158875"/>
          </a:xfrm>
          <a:prstGeom prst="rect">
            <a:avLst/>
          </a:prstGeom>
        </p:spPr>
        <p:txBody>
          <a:bodyPr>
            <a:spAutoFit/>
          </a:bodyPr>
          <a:p>
            <a:pPr>
              <a:lnSpc>
                <a:spcPct val="125000"/>
              </a:lnSpc>
            </a:pPr>
            <a:r>
              <a:rPr lang="zh-CN" altLang="en-US" sz="2800" b="1" dirty="0">
                <a:solidFill>
                  <a:srgbClr val="FF0000"/>
                </a:solidFill>
                <a:latin typeface="宋体" panose="02010600030101010101" pitchFamily="2" charset="-122"/>
              </a:rPr>
              <a:t>关键词</a:t>
            </a:r>
            <a:r>
              <a:rPr lang="en-US" altLang="zh-CN" sz="2800" b="1">
                <a:solidFill>
                  <a:srgbClr val="FF0000"/>
                </a:solidFill>
                <a:latin typeface="宋体" panose="02010600030101010101" pitchFamily="2" charset="-122"/>
              </a:rPr>
              <a:t>:</a:t>
            </a:r>
            <a:endParaRPr lang="en-US" altLang="zh-CN" sz="2800" b="1">
              <a:solidFill>
                <a:srgbClr val="FF0000"/>
              </a:solidFill>
              <a:latin typeface="宋体" panose="02010600030101010101" pitchFamily="2" charset="-122"/>
            </a:endParaRPr>
          </a:p>
          <a:p>
            <a:pPr>
              <a:lnSpc>
                <a:spcPct val="125000"/>
              </a:lnSpc>
            </a:pPr>
            <a:r>
              <a:rPr lang="zh-CN" altLang="en-US" sz="2800" b="1" dirty="0">
                <a:solidFill>
                  <a:srgbClr val="000000"/>
                </a:solidFill>
                <a:latin typeface="楷体" panose="02010609060101010101" pitchFamily="49" charset="-122"/>
                <a:ea typeface="楷体" panose="02010609060101010101" pitchFamily="49" charset="-122"/>
              </a:rPr>
              <a:t>歌唱生命</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2" name="文本框 1"/>
          <p:cNvSpPr txBox="1"/>
          <p:nvPr/>
        </p:nvSpPr>
        <p:spPr>
          <a:xfrm>
            <a:off x="2887663" y="588963"/>
            <a:ext cx="2870200" cy="701675"/>
          </a:xfrm>
          <a:prstGeom prst="rect">
            <a:avLst/>
          </a:prstGeom>
          <a:noFill/>
          <a:ln w="9525">
            <a:noFill/>
          </a:ln>
        </p:spPr>
        <p:txBody>
          <a:bodyPr>
            <a:spAutoFit/>
          </a:bodyPr>
          <a:p>
            <a:pPr defTabSz="914400">
              <a:spcBef>
                <a:spcPct val="50000"/>
              </a:spcBef>
            </a:pPr>
            <a:r>
              <a:rPr lang="zh-CN" altLang="en-US" sz="4000" b="1" dirty="0">
                <a:solidFill>
                  <a:srgbClr val="FF0000"/>
                </a:solidFill>
                <a:latin typeface="Calibri" panose="020F0502020204030204" pitchFamily="34" charset="0"/>
              </a:rPr>
              <a:t>初读感知</a:t>
            </a:r>
            <a:endParaRPr lang="zh-CN" altLang="en-US" sz="4000" b="1" dirty="0">
              <a:solidFill>
                <a:srgbClr val="FF0000"/>
              </a:solidFill>
              <a:latin typeface="Calibri" panose="020F0502020204030204" pitchFamily="34" charset="0"/>
            </a:endParaRPr>
          </a:p>
        </p:txBody>
      </p:sp>
      <p:sp>
        <p:nvSpPr>
          <p:cNvPr id="12317" name="文本框 12316"/>
          <p:cNvSpPr txBox="1"/>
          <p:nvPr/>
        </p:nvSpPr>
        <p:spPr>
          <a:xfrm>
            <a:off x="581025" y="1290638"/>
            <a:ext cx="3263900" cy="519112"/>
          </a:xfrm>
          <a:prstGeom prst="rect">
            <a:avLst/>
          </a:prstGeom>
          <a:noFill/>
          <a:ln w="9525">
            <a:noFill/>
          </a:ln>
        </p:spPr>
        <p:txBody>
          <a:bodyPr>
            <a:spAutoFit/>
          </a:bodyPr>
          <a:p>
            <a:pPr defTabSz="914400">
              <a:spcBef>
                <a:spcPct val="50000"/>
              </a:spcBef>
            </a:pPr>
            <a:r>
              <a:rPr lang="zh-CN" altLang="en-US" sz="2800" b="1" dirty="0">
                <a:solidFill>
                  <a:srgbClr val="0000FF"/>
                </a:solidFill>
                <a:latin typeface="Calibri" panose="020F0502020204030204" pitchFamily="34" charset="0"/>
              </a:rPr>
              <a:t>带着问题读课文</a:t>
            </a:r>
            <a:endParaRPr lang="zh-CN" altLang="en-US" sz="2800" b="1" dirty="0">
              <a:solidFill>
                <a:srgbClr val="0000FF"/>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2316"/>
                                        </p:tgtEl>
                                        <p:attrNameLst>
                                          <p:attrName>style.visibility</p:attrName>
                                        </p:attrNameLst>
                                      </p:cBhvr>
                                      <p:to>
                                        <p:strVal val="visible"/>
                                      </p:to>
                                    </p:set>
                                    <p:anim calcmode="lin" valueType="num">
                                      <p:cBhvr additive="base">
                                        <p:cTn id="14" dur="500" fill="hold"/>
                                        <p:tgtEl>
                                          <p:spTgt spid="12316"/>
                                        </p:tgtEl>
                                        <p:attrNameLst>
                                          <p:attrName>ppt_x</p:attrName>
                                        </p:attrNameLst>
                                      </p:cBhvr>
                                      <p:tavLst>
                                        <p:tav tm="0">
                                          <p:val>
                                            <p:strVal val="#ppt_x"/>
                                          </p:val>
                                        </p:tav>
                                        <p:tav tm="100000">
                                          <p:val>
                                            <p:strVal val="#ppt_x"/>
                                          </p:val>
                                        </p:tav>
                                      </p:tavLst>
                                    </p:anim>
                                    <p:anim calcmode="lin" valueType="num">
                                      <p:cBhvr additive="base">
                                        <p:cTn id="15" dur="500" fill="hold"/>
                                        <p:tgtEl>
                                          <p:spTgt spid="1231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left)">
                                      <p:cBhvr>
                                        <p:cTn id="20" dur="500"/>
                                        <p:tgtEl>
                                          <p:spTgt spid="7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additive="base">
                                        <p:cTn id="25" dur="500" fill="hold"/>
                                        <p:tgtEl>
                                          <p:spTgt spid="71"/>
                                        </p:tgtEl>
                                        <p:attrNameLst>
                                          <p:attrName>ppt_x</p:attrName>
                                        </p:attrNameLst>
                                      </p:cBhvr>
                                      <p:tavLst>
                                        <p:tav tm="0">
                                          <p:val>
                                            <p:strVal val="#ppt_x"/>
                                          </p:val>
                                        </p:tav>
                                        <p:tav tm="100000">
                                          <p:val>
                                            <p:strVal val="#ppt_x"/>
                                          </p:val>
                                        </p:tav>
                                      </p:tavLst>
                                    </p:anim>
                                    <p:anim calcmode="lin" valueType="num">
                                      <p:cBhvr additive="base">
                                        <p:cTn id="26"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7" grpId="0"/>
      <p:bldP spid="30" grpId="0"/>
      <p:bldP spid="33" grpId="0"/>
      <p:bldP spid="12316" grpId="0"/>
      <p:bldP spid="8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图片 18"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13319" name="文本框 13"/>
          <p:cNvSpPr txBox="1"/>
          <p:nvPr/>
        </p:nvSpPr>
        <p:spPr>
          <a:xfrm>
            <a:off x="10761663" y="2339975"/>
            <a:ext cx="184150" cy="368300"/>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13320" name="文本框 14"/>
          <p:cNvSpPr txBox="1"/>
          <p:nvPr/>
        </p:nvSpPr>
        <p:spPr>
          <a:xfrm>
            <a:off x="10561638" y="4170363"/>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13321" name="Rectangle 4"/>
          <p:cNvSpPr/>
          <p:nvPr/>
        </p:nvSpPr>
        <p:spPr>
          <a:xfrm>
            <a:off x="1082675" y="82550"/>
            <a:ext cx="6905625" cy="2870200"/>
          </a:xfrm>
          <a:prstGeom prst="rect">
            <a:avLst/>
          </a:prstGeom>
          <a:noFill/>
          <a:ln w="9525">
            <a:noFill/>
          </a:ln>
        </p:spPr>
        <p:txBody>
          <a:bodyPr anchor="ctr">
            <a:spAutoFit/>
          </a:bodyPr>
          <a:p>
            <a:pPr>
              <a:lnSpc>
                <a:spcPct val="130000"/>
              </a:lnSpc>
              <a:spcBef>
                <a:spcPct val="50000"/>
              </a:spcBef>
              <a:buClr>
                <a:schemeClr val="folHlink"/>
              </a:buClr>
              <a:buSzPct val="60000"/>
              <a:buFont typeface="Wingdings" panose="05000000000000000000" pitchFamily="2" charset="2"/>
              <a:buNone/>
            </a:pPr>
            <a:r>
              <a:rPr lang="en-US" altLang="zh-CN" sz="3200" b="1">
                <a:latin typeface="宋体" panose="02010600030101010101" pitchFamily="2" charset="-122"/>
              </a:rPr>
              <a:t>    </a:t>
            </a:r>
            <a:r>
              <a:rPr lang="zh-CN" altLang="en-US" sz="3200" b="1" dirty="0">
                <a:latin typeface="宋体" panose="02010600030101010101" pitchFamily="2" charset="-122"/>
              </a:rPr>
              <a:t>请同学们听读课文，并在课本上及时做好旁批和圈点。体会作者感情，感受文章自然的风格。  </a:t>
            </a:r>
            <a:r>
              <a:rPr lang="en-US" altLang="zh-CN" sz="3200" b="1">
                <a:latin typeface="宋体" panose="02010600030101010101" pitchFamily="2" charset="-122"/>
              </a:rPr>
              <a:t>  </a:t>
            </a:r>
            <a:endParaRPr lang="en-US" altLang="zh-CN" sz="3200" b="1">
              <a:latin typeface="宋体" panose="02010600030101010101" pitchFamily="2" charset="-122"/>
            </a:endParaRPr>
          </a:p>
          <a:p>
            <a:pPr>
              <a:lnSpc>
                <a:spcPct val="130000"/>
              </a:lnSpc>
              <a:spcBef>
                <a:spcPct val="50000"/>
              </a:spcBef>
              <a:buClr>
                <a:schemeClr val="folHlink"/>
              </a:buClr>
              <a:buSzPct val="60000"/>
              <a:buFont typeface="Wingdings" panose="05000000000000000000" pitchFamily="2" charset="2"/>
              <a:buNone/>
            </a:pPr>
            <a:r>
              <a:rPr lang="zh-CN" altLang="en-US" sz="3200" b="1" dirty="0">
                <a:solidFill>
                  <a:srgbClr val="0000FF"/>
                </a:solidFill>
                <a:latin typeface="宋体" panose="02010600030101010101" pitchFamily="2" charset="-122"/>
                <a:hlinkClick r:id="rId2" action="ppaction://hlinkfile"/>
              </a:rPr>
              <a:t>     </a:t>
            </a:r>
            <a:endParaRPr lang="zh-CN" altLang="en-US" sz="3200" b="1" u="sng" dirty="0">
              <a:solidFill>
                <a:srgbClr val="0000FF"/>
              </a:solidFill>
              <a:latin typeface="宋体" panose="02010600030101010101" pitchFamily="2" charset="-122"/>
            </a:endParaRPr>
          </a:p>
        </p:txBody>
      </p:sp>
      <p:sp>
        <p:nvSpPr>
          <p:cNvPr id="13323" name="Rectangle 17"/>
          <p:cNvSpPr/>
          <p:nvPr/>
        </p:nvSpPr>
        <p:spPr>
          <a:xfrm>
            <a:off x="1419225" y="3382963"/>
            <a:ext cx="7686675" cy="2314575"/>
          </a:xfrm>
          <a:prstGeom prst="rect">
            <a:avLst/>
          </a:prstGeom>
          <a:noFill/>
          <a:ln w="9525">
            <a:noFill/>
          </a:ln>
        </p:spPr>
        <p:txBody>
          <a:bodyPr wrap="none" anchor="ctr">
            <a:spAutoFit/>
          </a:bodyPr>
          <a:p>
            <a:pPr eaLnBrk="0" hangingPunct="0">
              <a:lnSpc>
                <a:spcPct val="130000"/>
              </a:lnSpc>
            </a:pPr>
            <a:r>
              <a:rPr lang="en-US" altLang="zh-CN" sz="2800" b="1">
                <a:latin typeface="宋体" panose="02010600030101010101" pitchFamily="2" charset="-122"/>
              </a:rPr>
              <a:t>1.</a:t>
            </a:r>
            <a:r>
              <a:rPr lang="zh-CN" altLang="en-US" sz="2800" b="1" dirty="0">
                <a:latin typeface="宋体" panose="02010600030101010101" pitchFamily="2" charset="-122"/>
              </a:rPr>
              <a:t>划分文章部分、层次分别用</a:t>
            </a:r>
            <a:r>
              <a:rPr lang="zh-CN" altLang="en-US" sz="2800" b="1" dirty="0">
                <a:solidFill>
                  <a:srgbClr val="FF0000"/>
                </a:solidFill>
                <a:latin typeface="宋体" panose="02010600030101010101" pitchFamily="2" charset="-122"/>
              </a:rPr>
              <a:t>双竖线、单竖线</a:t>
            </a:r>
            <a:r>
              <a:rPr lang="zh-CN" altLang="en-US" sz="2800" b="1" dirty="0">
                <a:latin typeface="宋体" panose="02010600030101010101" pitchFamily="2" charset="-122"/>
              </a:rPr>
              <a:t>。</a:t>
            </a:r>
            <a:endParaRPr lang="zh-CN" altLang="en-US" sz="2800" dirty="0">
              <a:latin typeface="宋体" panose="02010600030101010101" pitchFamily="2" charset="-122"/>
            </a:endParaRPr>
          </a:p>
          <a:p>
            <a:pPr eaLnBrk="0" hangingPunct="0">
              <a:lnSpc>
                <a:spcPct val="130000"/>
              </a:lnSpc>
            </a:pPr>
            <a:r>
              <a:rPr lang="en-US" altLang="zh-CN" sz="2800" b="1">
                <a:latin typeface="宋体" panose="02010600030101010101" pitchFamily="2" charset="-122"/>
              </a:rPr>
              <a:t>2.</a:t>
            </a:r>
            <a:r>
              <a:rPr lang="zh-CN" altLang="en-US" sz="2800" b="1" dirty="0">
                <a:latin typeface="宋体" panose="02010600030101010101" pitchFamily="2" charset="-122"/>
              </a:rPr>
              <a:t>认为用得好的词语用</a:t>
            </a:r>
            <a:r>
              <a:rPr lang="zh-CN" altLang="en-US" sz="2800" b="1" dirty="0">
                <a:solidFill>
                  <a:srgbClr val="FF0000"/>
                </a:solidFill>
                <a:latin typeface="宋体" panose="02010600030101010101" pitchFamily="2" charset="-122"/>
              </a:rPr>
              <a:t>方框</a:t>
            </a:r>
            <a:r>
              <a:rPr lang="zh-CN" altLang="en-US" sz="2800" b="1" dirty="0">
                <a:latin typeface="宋体" panose="02010600030101010101" pitchFamily="2" charset="-122"/>
              </a:rPr>
              <a:t>。</a:t>
            </a:r>
            <a:endParaRPr lang="zh-CN" altLang="en-US" sz="2800" dirty="0">
              <a:latin typeface="宋体" panose="02010600030101010101" pitchFamily="2" charset="-122"/>
            </a:endParaRPr>
          </a:p>
          <a:p>
            <a:pPr eaLnBrk="0" hangingPunct="0">
              <a:lnSpc>
                <a:spcPct val="130000"/>
              </a:lnSpc>
            </a:pPr>
            <a:r>
              <a:rPr lang="en-US" altLang="zh-CN" sz="2800" b="1">
                <a:latin typeface="宋体" panose="02010600030101010101" pitchFamily="2" charset="-122"/>
              </a:rPr>
              <a:t>3.</a:t>
            </a:r>
            <a:r>
              <a:rPr lang="zh-CN" altLang="en-US" sz="2800" b="1" dirty="0">
                <a:latin typeface="宋体" panose="02010600030101010101" pitchFamily="2" charset="-122"/>
              </a:rPr>
              <a:t>关键语句（或写得好的语句）用</a:t>
            </a:r>
            <a:r>
              <a:rPr lang="zh-CN" altLang="en-US" sz="2800" b="1" dirty="0">
                <a:solidFill>
                  <a:srgbClr val="FF0000"/>
                </a:solidFill>
                <a:latin typeface="宋体" panose="02010600030101010101" pitchFamily="2" charset="-122"/>
              </a:rPr>
              <a:t>波浪线</a:t>
            </a:r>
            <a:r>
              <a:rPr lang="zh-CN" altLang="en-US" sz="2800" b="1" dirty="0">
                <a:latin typeface="宋体" panose="02010600030101010101" pitchFamily="2" charset="-122"/>
              </a:rPr>
              <a:t>。</a:t>
            </a:r>
            <a:endParaRPr lang="zh-CN" altLang="en-US" sz="2800" dirty="0">
              <a:latin typeface="宋体" panose="02010600030101010101" pitchFamily="2" charset="-122"/>
            </a:endParaRPr>
          </a:p>
          <a:p>
            <a:pPr eaLnBrk="0" hangingPunct="0">
              <a:lnSpc>
                <a:spcPct val="130000"/>
              </a:lnSpc>
            </a:pPr>
            <a:r>
              <a:rPr lang="en-US" altLang="zh-CN" sz="2800" b="1">
                <a:latin typeface="宋体" panose="02010600030101010101" pitchFamily="2" charset="-122"/>
              </a:rPr>
              <a:t>4.</a:t>
            </a:r>
            <a:r>
              <a:rPr lang="zh-CN" altLang="en-US" sz="2800" b="1" dirty="0">
                <a:latin typeface="宋体" panose="02010600030101010101" pitchFamily="2" charset="-122"/>
              </a:rPr>
              <a:t>有疑问的地方，用</a:t>
            </a:r>
            <a:r>
              <a:rPr lang="zh-CN" altLang="en-US" sz="2800" b="1" dirty="0">
                <a:solidFill>
                  <a:srgbClr val="FF0000"/>
                </a:solidFill>
                <a:latin typeface="宋体" panose="02010600030101010101" pitchFamily="2" charset="-122"/>
              </a:rPr>
              <a:t>问号</a:t>
            </a:r>
            <a:r>
              <a:rPr lang="zh-CN" altLang="en-US" sz="2800" b="1" dirty="0">
                <a:latin typeface="宋体" panose="02010600030101010101" pitchFamily="2" charset="-122"/>
              </a:rPr>
              <a:t>标注。</a:t>
            </a:r>
            <a:endParaRPr lang="zh-CN" altLang="en-US" sz="2800" dirty="0">
              <a:latin typeface="宋体" panose="02010600030101010101" pitchFamily="2" charset="-122"/>
            </a:endParaRPr>
          </a:p>
        </p:txBody>
      </p:sp>
      <p:sp>
        <p:nvSpPr>
          <p:cNvPr id="13333" name="文本框 13332"/>
          <p:cNvSpPr txBox="1"/>
          <p:nvPr/>
        </p:nvSpPr>
        <p:spPr>
          <a:xfrm>
            <a:off x="1419225" y="2339975"/>
            <a:ext cx="3038475" cy="1311275"/>
          </a:xfrm>
          <a:prstGeom prst="rect">
            <a:avLst/>
          </a:prstGeom>
          <a:noFill/>
          <a:ln w="9525">
            <a:noFill/>
          </a:ln>
        </p:spPr>
        <p:txBody>
          <a:bodyPr>
            <a:spAutoFit/>
          </a:bodyPr>
          <a:p>
            <a:pPr defTabSz="914400"/>
            <a:r>
              <a:rPr lang="zh-CN" altLang="en-US" sz="3200" b="1" dirty="0">
                <a:solidFill>
                  <a:srgbClr val="0000FF"/>
                </a:solidFill>
                <a:latin typeface="Calibri" panose="020F0502020204030204" pitchFamily="34" charset="0"/>
              </a:rPr>
              <a:t>圈点要求</a:t>
            </a:r>
            <a:endParaRPr lang="zh-CN" altLang="en-US" sz="3200" b="1" dirty="0">
              <a:solidFill>
                <a:srgbClr val="0000FF"/>
              </a:solidFill>
              <a:latin typeface="Calibri" panose="020F0502020204030204" pitchFamily="34" charset="0"/>
            </a:endParaRPr>
          </a:p>
          <a:p>
            <a:pPr defTabSz="914400">
              <a:spcBef>
                <a:spcPct val="50000"/>
              </a:spcBef>
            </a:pPr>
            <a:endParaRPr lang="zh-CN" altLang="en-US" sz="3200" dirty="0">
              <a:solidFill>
                <a:srgbClr val="0000FF"/>
              </a:solidFill>
              <a:latin typeface="Calibri" panose="020F0502020204030204" pitchFamily="34" charset="0"/>
            </a:endParaRPr>
          </a:p>
        </p:txBody>
      </p:sp>
      <p:pic>
        <p:nvPicPr>
          <p:cNvPr id="13334" name="15 永久的生命 朗读.mp3">
            <a:hlinkClick r:id=""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5"/>
          <a:stretch>
            <a:fillRect/>
          </a:stretch>
        </p:blipFill>
        <p:spPr>
          <a:xfrm>
            <a:off x="5486400" y="2555875"/>
            <a:ext cx="457200" cy="457200"/>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33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0869" fill="hold"/>
                                        <p:tgtEl>
                                          <p:spTgt spid="13334"/>
                                        </p:tgtEl>
                                      </p:cBhvr>
                                    </p:cmd>
                                  </p:childTnLst>
                                </p:cTn>
                              </p:par>
                            </p:childTnLst>
                          </p:cTn>
                        </p:par>
                      </p:childTnLst>
                    </p:cTn>
                  </p:par>
                </p:childTnLst>
              </p:cTn>
              <p:nextCondLst>
                <p:cond evt="onClick" delay="0">
                  <p:tgtEl>
                    <p:spTgt spid="1333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333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6066" name="文本框 216065"/>
          <p:cNvSpPr txBox="1"/>
          <p:nvPr/>
        </p:nvSpPr>
        <p:spPr>
          <a:xfrm>
            <a:off x="1828800" y="990600"/>
            <a:ext cx="3810000" cy="366713"/>
          </a:xfrm>
          <a:prstGeom prst="rect">
            <a:avLst/>
          </a:prstGeom>
          <a:noFill/>
          <a:ln w="9525">
            <a:noFill/>
          </a:ln>
        </p:spPr>
        <p:txBody>
          <a:bodyPr>
            <a:spAutoFit/>
          </a:bodyPr>
          <a:p>
            <a:pPr>
              <a:spcBef>
                <a:spcPct val="50000"/>
              </a:spcBef>
            </a:pPr>
            <a:endParaRPr dirty="0">
              <a:latin typeface="Comic Sans MS" panose="030F0702030302020204" pitchFamily="66" charset="0"/>
            </a:endParaRPr>
          </a:p>
        </p:txBody>
      </p:sp>
      <p:sp>
        <p:nvSpPr>
          <p:cNvPr id="216067" name="文本框 216066"/>
          <p:cNvSpPr txBox="1"/>
          <p:nvPr/>
        </p:nvSpPr>
        <p:spPr>
          <a:xfrm>
            <a:off x="609600" y="914400"/>
            <a:ext cx="7086600" cy="946150"/>
          </a:xfrm>
          <a:prstGeom prst="rect">
            <a:avLst/>
          </a:prstGeom>
          <a:noFill/>
          <a:ln w="9525">
            <a:noFill/>
          </a:ln>
        </p:spPr>
        <p:txBody>
          <a:bodyPr>
            <a:spAutoFit/>
          </a:bodyPr>
          <a:p>
            <a:pPr>
              <a:spcBef>
                <a:spcPct val="50000"/>
              </a:spcBef>
            </a:pPr>
            <a:r>
              <a:rPr lang="en-US" altLang="zh-CN" sz="2800" b="1" dirty="0">
                <a:solidFill>
                  <a:srgbClr val="0404EE"/>
                </a:solidFill>
                <a:latin typeface="Comic Sans MS" panose="030F0702030302020204" pitchFamily="66" charset="0"/>
              </a:rPr>
              <a:t>1</a:t>
            </a:r>
            <a:r>
              <a:rPr lang="zh-CN" altLang="en-US" sz="2800" b="1" dirty="0">
                <a:solidFill>
                  <a:srgbClr val="0404EE"/>
                </a:solidFill>
                <a:latin typeface="Comic Sans MS" panose="030F0702030302020204" pitchFamily="66" charset="0"/>
              </a:rPr>
              <a:t>、二十世纪初提出了震惊数学界的“罗素悖论”和解决这一悖论的”类型论”</a:t>
            </a:r>
            <a:r>
              <a:rPr lang="en-US" altLang="zh-CN" sz="2800" b="1">
                <a:solidFill>
                  <a:srgbClr val="0404EE"/>
                </a:solidFill>
                <a:latin typeface="Comic Sans MS" panose="030F0702030302020204" pitchFamily="66" charset="0"/>
              </a:rPr>
              <a:t>——</a:t>
            </a:r>
            <a:r>
              <a:rPr lang="zh-CN" altLang="en-US" sz="2800" b="1" dirty="0">
                <a:solidFill>
                  <a:srgbClr val="FF3399"/>
                </a:solidFill>
                <a:latin typeface="Comic Sans MS" panose="030F0702030302020204" pitchFamily="66" charset="0"/>
              </a:rPr>
              <a:t>数学家</a:t>
            </a:r>
            <a:endParaRPr lang="zh-CN" altLang="en-US" sz="2800" b="1">
              <a:solidFill>
                <a:srgbClr val="FF3399"/>
              </a:solidFill>
              <a:latin typeface="Comic Sans MS" panose="030F0702030302020204" pitchFamily="66" charset="0"/>
            </a:endParaRPr>
          </a:p>
        </p:txBody>
      </p:sp>
      <p:sp>
        <p:nvSpPr>
          <p:cNvPr id="216068" name="文本框 216067"/>
          <p:cNvSpPr txBox="1"/>
          <p:nvPr/>
        </p:nvSpPr>
        <p:spPr>
          <a:xfrm>
            <a:off x="990600" y="2514600"/>
            <a:ext cx="6248400" cy="366713"/>
          </a:xfrm>
          <a:prstGeom prst="rect">
            <a:avLst/>
          </a:prstGeom>
          <a:noFill/>
          <a:ln w="9525">
            <a:noFill/>
          </a:ln>
        </p:spPr>
        <p:txBody>
          <a:bodyPr>
            <a:spAutoFit/>
          </a:bodyPr>
          <a:p>
            <a:pPr>
              <a:spcBef>
                <a:spcPct val="50000"/>
              </a:spcBef>
            </a:pPr>
            <a:endParaRPr dirty="0">
              <a:latin typeface="Comic Sans MS" panose="030F0702030302020204" pitchFamily="66" charset="0"/>
            </a:endParaRPr>
          </a:p>
        </p:txBody>
      </p:sp>
      <p:sp>
        <p:nvSpPr>
          <p:cNvPr id="216069" name="文本框 216068"/>
          <p:cNvSpPr txBox="1"/>
          <p:nvPr/>
        </p:nvSpPr>
        <p:spPr>
          <a:xfrm>
            <a:off x="609600" y="2057400"/>
            <a:ext cx="7239000" cy="946150"/>
          </a:xfrm>
          <a:prstGeom prst="rect">
            <a:avLst/>
          </a:prstGeom>
          <a:noFill/>
          <a:ln w="9525">
            <a:noFill/>
          </a:ln>
        </p:spPr>
        <p:txBody>
          <a:bodyPr>
            <a:spAutoFit/>
          </a:bodyPr>
          <a:p>
            <a:pPr>
              <a:spcBef>
                <a:spcPct val="50000"/>
              </a:spcBef>
            </a:pPr>
            <a:r>
              <a:rPr lang="en-US" altLang="zh-CN" sz="2800" b="1" dirty="0">
                <a:solidFill>
                  <a:srgbClr val="0404EE"/>
                </a:solidFill>
                <a:latin typeface="Comic Sans MS" panose="030F0702030302020204" pitchFamily="66" charset="0"/>
              </a:rPr>
              <a:t>2</a:t>
            </a:r>
            <a:r>
              <a:rPr lang="zh-CN" altLang="en-US" sz="2800" b="1" dirty="0">
                <a:solidFill>
                  <a:srgbClr val="0404EE"/>
                </a:solidFill>
                <a:latin typeface="Comic Sans MS" panose="030F0702030302020204" pitchFamily="66" charset="0"/>
              </a:rPr>
              <a:t>、阐释逻辑原子主义、中立一元论，为西方哲学某些流派开一代先河</a:t>
            </a:r>
            <a:r>
              <a:rPr lang="en-US" altLang="zh-CN" sz="2800" b="1">
                <a:solidFill>
                  <a:srgbClr val="0404EE"/>
                </a:solidFill>
                <a:latin typeface="Comic Sans MS" panose="030F0702030302020204" pitchFamily="66" charset="0"/>
              </a:rPr>
              <a:t>——</a:t>
            </a:r>
            <a:r>
              <a:rPr lang="zh-CN" altLang="en-US" sz="2800" b="1" dirty="0">
                <a:solidFill>
                  <a:srgbClr val="FF3399"/>
                </a:solidFill>
                <a:latin typeface="Comic Sans MS" panose="030F0702030302020204" pitchFamily="66" charset="0"/>
              </a:rPr>
              <a:t>哲学家</a:t>
            </a:r>
            <a:endParaRPr lang="zh-CN" altLang="en-US" sz="2800" b="1">
              <a:solidFill>
                <a:srgbClr val="FF3399"/>
              </a:solidFill>
              <a:latin typeface="Comic Sans MS" panose="030F0702030302020204" pitchFamily="66" charset="0"/>
            </a:endParaRPr>
          </a:p>
        </p:txBody>
      </p:sp>
      <p:sp>
        <p:nvSpPr>
          <p:cNvPr id="216070" name="文本框 216069"/>
          <p:cNvSpPr txBox="1"/>
          <p:nvPr/>
        </p:nvSpPr>
        <p:spPr>
          <a:xfrm>
            <a:off x="609600" y="3200400"/>
            <a:ext cx="7543800" cy="1373188"/>
          </a:xfrm>
          <a:prstGeom prst="rect">
            <a:avLst/>
          </a:prstGeom>
          <a:noFill/>
          <a:ln w="9525">
            <a:noFill/>
          </a:ln>
        </p:spPr>
        <p:txBody>
          <a:bodyPr>
            <a:spAutoFit/>
          </a:bodyPr>
          <a:p>
            <a:pPr>
              <a:spcBef>
                <a:spcPct val="50000"/>
              </a:spcBef>
            </a:pPr>
            <a:r>
              <a:rPr lang="en-US" altLang="zh-CN" sz="2800" b="1" dirty="0">
                <a:solidFill>
                  <a:srgbClr val="0404EE"/>
                </a:solidFill>
                <a:latin typeface="Comic Sans MS" panose="030F0702030302020204" pitchFamily="66" charset="0"/>
              </a:rPr>
              <a:t>3</a:t>
            </a:r>
            <a:r>
              <a:rPr lang="zh-CN" altLang="en-US" sz="2800" b="1" dirty="0">
                <a:solidFill>
                  <a:srgbClr val="0404EE"/>
                </a:solidFill>
                <a:latin typeface="Comic Sans MS" panose="030F0702030302020204" pitchFamily="66" charset="0"/>
              </a:rPr>
              <a:t>、</a:t>
            </a:r>
            <a:r>
              <a:rPr lang="en-US" altLang="zh-CN" sz="2800" b="1" dirty="0">
                <a:solidFill>
                  <a:srgbClr val="0404EE"/>
                </a:solidFill>
                <a:latin typeface="Comic Sans MS" panose="030F0702030302020204" pitchFamily="66" charset="0"/>
              </a:rPr>
              <a:t>1950</a:t>
            </a:r>
            <a:r>
              <a:rPr lang="zh-CN" altLang="en-US" sz="2800" b="1" dirty="0">
                <a:solidFill>
                  <a:srgbClr val="0404EE"/>
                </a:solidFill>
                <a:latin typeface="Comic Sans MS" panose="030F0702030302020204" pitchFamily="66" charset="0"/>
              </a:rPr>
              <a:t>年，瑞典文学院授予他该年的诺贝尔文学奖，以表彰他捍卫“人道主义理想和思想自由”的多种多样、意义重大的作品</a:t>
            </a:r>
            <a:r>
              <a:rPr lang="en-US" altLang="zh-CN" sz="2800" b="1">
                <a:solidFill>
                  <a:srgbClr val="0404EE"/>
                </a:solidFill>
                <a:latin typeface="Comic Sans MS" panose="030F0702030302020204" pitchFamily="66" charset="0"/>
              </a:rPr>
              <a:t>——</a:t>
            </a:r>
            <a:r>
              <a:rPr lang="zh-CN" altLang="en-US" sz="2800" b="1" dirty="0">
                <a:solidFill>
                  <a:srgbClr val="FF3399"/>
                </a:solidFill>
                <a:latin typeface="Comic Sans MS" panose="030F0702030302020204" pitchFamily="66" charset="0"/>
              </a:rPr>
              <a:t>文学家</a:t>
            </a:r>
            <a:endParaRPr lang="zh-CN" altLang="en-US" sz="2800" b="1">
              <a:solidFill>
                <a:srgbClr val="FF3399"/>
              </a:solidFill>
              <a:latin typeface="Comic Sans MS" panose="030F0702030302020204" pitchFamily="66" charset="0"/>
            </a:endParaRPr>
          </a:p>
        </p:txBody>
      </p:sp>
      <p:sp>
        <p:nvSpPr>
          <p:cNvPr id="216071" name="文本框 216070"/>
          <p:cNvSpPr txBox="1"/>
          <p:nvPr/>
        </p:nvSpPr>
        <p:spPr>
          <a:xfrm>
            <a:off x="838200" y="4876800"/>
            <a:ext cx="6781800" cy="1373188"/>
          </a:xfrm>
          <a:prstGeom prst="rect">
            <a:avLst/>
          </a:prstGeom>
          <a:noFill/>
          <a:ln w="9525">
            <a:noFill/>
          </a:ln>
        </p:spPr>
        <p:txBody>
          <a:bodyPr>
            <a:spAutoFit/>
          </a:bodyPr>
          <a:p>
            <a:pPr>
              <a:spcBef>
                <a:spcPct val="50000"/>
              </a:spcBef>
            </a:pPr>
            <a:r>
              <a:rPr lang="en-US" altLang="zh-CN" sz="2800" b="1" dirty="0">
                <a:solidFill>
                  <a:srgbClr val="0404EE"/>
                </a:solidFill>
                <a:latin typeface="Comic Sans MS" panose="030F0702030302020204" pitchFamily="66" charset="0"/>
              </a:rPr>
              <a:t>4</a:t>
            </a:r>
            <a:r>
              <a:rPr lang="zh-CN" altLang="en-US" sz="2800" b="1" dirty="0">
                <a:solidFill>
                  <a:srgbClr val="0404EE"/>
                </a:solidFill>
                <a:latin typeface="Comic Sans MS" panose="030F0702030302020204" pitchFamily="66" charset="0"/>
              </a:rPr>
              <a:t>、起草著名的“诺贝尔奖获得者罗素</a:t>
            </a:r>
            <a:r>
              <a:rPr lang="en-US" altLang="zh-CN" sz="2800" b="1" dirty="0">
                <a:solidFill>
                  <a:srgbClr val="0404EE"/>
                </a:solidFill>
                <a:latin typeface="Comic Sans MS" panose="030F0702030302020204" pitchFamily="66" charset="0"/>
              </a:rPr>
              <a:t>——</a:t>
            </a:r>
            <a:r>
              <a:rPr lang="zh-CN" altLang="en-US" sz="2800" b="1" dirty="0">
                <a:solidFill>
                  <a:srgbClr val="0404EE"/>
                </a:solidFill>
                <a:latin typeface="Comic Sans MS" panose="030F0702030302020204" pitchFamily="66" charset="0"/>
              </a:rPr>
              <a:t>爱因斯坦的禁核声明”，成为保卫世界和平的坚强战士</a:t>
            </a:r>
            <a:r>
              <a:rPr lang="en-US" altLang="zh-CN" sz="2800" b="1">
                <a:solidFill>
                  <a:srgbClr val="0404EE"/>
                </a:solidFill>
                <a:latin typeface="Comic Sans MS" panose="030F0702030302020204" pitchFamily="66" charset="0"/>
              </a:rPr>
              <a:t>——</a:t>
            </a:r>
            <a:r>
              <a:rPr lang="zh-CN" altLang="en-US" sz="2800" b="1" dirty="0">
                <a:solidFill>
                  <a:srgbClr val="FF3399"/>
                </a:solidFill>
                <a:latin typeface="Comic Sans MS" panose="030F0702030302020204" pitchFamily="66" charset="0"/>
              </a:rPr>
              <a:t>国际和平战士</a:t>
            </a:r>
            <a:endParaRPr lang="zh-CN" altLang="en-US" sz="2800" b="1">
              <a:solidFill>
                <a:srgbClr val="FF3399"/>
              </a:solidFill>
              <a:latin typeface="Comic Sans MS" panose="030F0702030302020204" pitchFamily="66" charset="0"/>
            </a:endParaRPr>
          </a:p>
        </p:txBody>
      </p:sp>
      <p:sp>
        <p:nvSpPr>
          <p:cNvPr id="216072" name="文本框 216071"/>
          <p:cNvSpPr txBox="1"/>
          <p:nvPr/>
        </p:nvSpPr>
        <p:spPr>
          <a:xfrm>
            <a:off x="609600" y="228600"/>
            <a:ext cx="1981200" cy="519113"/>
          </a:xfrm>
          <a:prstGeom prst="rect">
            <a:avLst/>
          </a:prstGeom>
          <a:noFill/>
          <a:ln w="9525">
            <a:noFill/>
          </a:ln>
        </p:spPr>
        <p:txBody>
          <a:bodyPr>
            <a:spAutoFit/>
          </a:bodyPr>
          <a:p>
            <a:pPr>
              <a:spcBef>
                <a:spcPct val="50000"/>
              </a:spcBef>
            </a:pPr>
            <a:r>
              <a:rPr lang="zh-CN" altLang="en-US" sz="2800" b="1" dirty="0">
                <a:solidFill>
                  <a:schemeClr val="tx2"/>
                </a:solidFill>
                <a:latin typeface="Comic Sans MS" panose="030F0702030302020204" pitchFamily="66" charset="0"/>
              </a:rPr>
              <a:t>主要成就：</a:t>
            </a:r>
            <a:endParaRPr lang="zh-CN" altLang="en-US" sz="2800" b="1">
              <a:solidFill>
                <a:schemeClr val="tx2"/>
              </a:solidFill>
              <a:latin typeface="Comic Sans MS" panose="030F0702030302020204" pitchFamily="66"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 26" descr="山底5.png"/>
          <p:cNvPicPr>
            <a:picLocks noChangeAspect="1"/>
          </p:cNvPicPr>
          <p:nvPr/>
        </p:nvPicPr>
        <p:blipFill>
          <a:blip r:embed="rId1"/>
          <a:stretch>
            <a:fillRect/>
          </a:stretch>
        </p:blipFill>
        <p:spPr>
          <a:xfrm>
            <a:off x="0" y="4760913"/>
            <a:ext cx="9144000" cy="2106612"/>
          </a:xfrm>
          <a:prstGeom prst="rect">
            <a:avLst/>
          </a:prstGeom>
          <a:noFill/>
          <a:ln w="9525">
            <a:noFill/>
          </a:ln>
        </p:spPr>
      </p:pic>
      <p:sp>
        <p:nvSpPr>
          <p:cNvPr id="14345" name="矩形 3"/>
          <p:cNvSpPr/>
          <p:nvPr/>
        </p:nvSpPr>
        <p:spPr>
          <a:xfrm>
            <a:off x="1101725" y="3311525"/>
            <a:ext cx="4337050" cy="579438"/>
          </a:xfrm>
          <a:prstGeom prst="rect">
            <a:avLst/>
          </a:prstGeom>
          <a:noFill/>
          <a:ln w="9525">
            <a:noFill/>
          </a:ln>
        </p:spPr>
        <p:txBody>
          <a:bodyPr>
            <a:spAutoFit/>
          </a:bodyPr>
          <a:p>
            <a:pPr defTabSz="914400">
              <a:spcBef>
                <a:spcPct val="50000"/>
              </a:spcBef>
            </a:pPr>
            <a:r>
              <a:rPr lang="zh-CN" altLang="en-US" sz="3200" b="1" dirty="0">
                <a:solidFill>
                  <a:srgbClr val="FF0000"/>
                </a:solidFill>
                <a:latin typeface="Calibri" panose="020F0502020204030204" pitchFamily="34" charset="0"/>
              </a:rPr>
              <a:t>第二部分（</a:t>
            </a:r>
            <a:r>
              <a:rPr lang="en-US" altLang="zh-CN" sz="3200" b="1">
                <a:solidFill>
                  <a:srgbClr val="FF0000"/>
                </a:solidFill>
                <a:latin typeface="Calibri" panose="020F0502020204030204" pitchFamily="34" charset="0"/>
              </a:rPr>
              <a:t>2</a:t>
            </a:r>
            <a:r>
              <a:rPr lang="zh-CN" altLang="en-US" sz="3200" b="1" dirty="0">
                <a:solidFill>
                  <a:srgbClr val="FF0000"/>
                </a:solidFill>
                <a:latin typeface="Calibri" panose="020F0502020204030204" pitchFamily="34" charset="0"/>
              </a:rPr>
              <a:t>、</a:t>
            </a:r>
            <a:r>
              <a:rPr lang="en-US" altLang="zh-CN" sz="3200" b="1">
                <a:solidFill>
                  <a:srgbClr val="FF0000"/>
                </a:solidFill>
                <a:latin typeface="Calibri" panose="020F0502020204030204" pitchFamily="34" charset="0"/>
              </a:rPr>
              <a:t>3</a:t>
            </a:r>
            <a:r>
              <a:rPr lang="zh-CN" altLang="en-US" sz="3200" b="1" dirty="0">
                <a:solidFill>
                  <a:srgbClr val="FF0000"/>
                </a:solidFill>
                <a:latin typeface="Calibri" panose="020F0502020204030204" pitchFamily="34" charset="0"/>
              </a:rPr>
              <a:t>）</a:t>
            </a:r>
            <a:endParaRPr lang="en-US" altLang="zh-CN" sz="3200" b="1">
              <a:solidFill>
                <a:srgbClr val="FF0000"/>
              </a:solidFill>
              <a:latin typeface="Calibri" panose="020F0502020204030204" pitchFamily="34" charset="0"/>
            </a:endParaRPr>
          </a:p>
        </p:txBody>
      </p:sp>
      <p:sp>
        <p:nvSpPr>
          <p:cNvPr id="14346" name="矩形 4"/>
          <p:cNvSpPr/>
          <p:nvPr/>
        </p:nvSpPr>
        <p:spPr>
          <a:xfrm>
            <a:off x="1019175" y="1214438"/>
            <a:ext cx="4695825" cy="579437"/>
          </a:xfrm>
          <a:prstGeom prst="rect">
            <a:avLst/>
          </a:prstGeom>
          <a:noFill/>
          <a:ln w="9525">
            <a:noFill/>
          </a:ln>
        </p:spPr>
        <p:txBody>
          <a:bodyPr>
            <a:spAutoFit/>
          </a:bodyPr>
          <a:p>
            <a:pPr defTabSz="914400">
              <a:spcBef>
                <a:spcPct val="50000"/>
              </a:spcBef>
            </a:pPr>
            <a:r>
              <a:rPr lang="zh-CN" altLang="en-US" sz="3200" b="1" dirty="0">
                <a:solidFill>
                  <a:srgbClr val="FF0000"/>
                </a:solidFill>
                <a:latin typeface="Calibri" panose="020F0502020204030204" pitchFamily="34" charset="0"/>
              </a:rPr>
              <a:t>第一部分（①）：</a:t>
            </a:r>
            <a:endParaRPr lang="zh-CN" altLang="zh-CN" sz="3200" b="1" dirty="0">
              <a:solidFill>
                <a:srgbClr val="FF0000"/>
              </a:solidFill>
              <a:latin typeface="Calibri" panose="020F0502020204030204" pitchFamily="34" charset="0"/>
            </a:endParaRPr>
          </a:p>
        </p:txBody>
      </p:sp>
      <p:sp>
        <p:nvSpPr>
          <p:cNvPr id="14347" name="矩形 9"/>
          <p:cNvSpPr/>
          <p:nvPr/>
        </p:nvSpPr>
        <p:spPr>
          <a:xfrm>
            <a:off x="1149350" y="4113213"/>
            <a:ext cx="4743450" cy="579437"/>
          </a:xfrm>
          <a:prstGeom prst="rect">
            <a:avLst/>
          </a:prstGeom>
          <a:noFill/>
          <a:ln w="9525">
            <a:noFill/>
          </a:ln>
        </p:spPr>
        <p:txBody>
          <a:bodyPr>
            <a:spAutoFit/>
          </a:bodyPr>
          <a:p>
            <a:pPr defTabSz="914400">
              <a:spcBef>
                <a:spcPct val="50000"/>
              </a:spcBef>
            </a:pPr>
            <a:r>
              <a:rPr lang="zh-CN" altLang="en-US" sz="3200" b="1" dirty="0">
                <a:latin typeface="Calibri" panose="020F0502020204030204" pitchFamily="34" charset="0"/>
              </a:rPr>
              <a:t>写生命的永久。</a:t>
            </a:r>
            <a:endParaRPr lang="zh-CN" altLang="en-US" sz="3200" b="1" dirty="0">
              <a:latin typeface="Calibri" panose="020F0502020204030204" pitchFamily="34" charset="0"/>
            </a:endParaRPr>
          </a:p>
        </p:txBody>
      </p:sp>
      <p:sp>
        <p:nvSpPr>
          <p:cNvPr id="14348" name="矩形 10"/>
          <p:cNvSpPr/>
          <p:nvPr/>
        </p:nvSpPr>
        <p:spPr>
          <a:xfrm>
            <a:off x="1019175" y="2009775"/>
            <a:ext cx="6308725" cy="1066800"/>
          </a:xfrm>
          <a:prstGeom prst="rect">
            <a:avLst/>
          </a:prstGeom>
          <a:noFill/>
          <a:ln w="9525">
            <a:noFill/>
          </a:ln>
        </p:spPr>
        <p:txBody>
          <a:bodyPr>
            <a:spAutoFit/>
          </a:bodyPr>
          <a:p>
            <a:pPr defTabSz="914400">
              <a:spcBef>
                <a:spcPct val="50000"/>
              </a:spcBef>
            </a:pPr>
            <a:r>
              <a:rPr lang="zh-CN" altLang="en-US" sz="3200" b="1" dirty="0">
                <a:latin typeface="Calibri" panose="020F0502020204030204" pitchFamily="34" charset="0"/>
              </a:rPr>
              <a:t>从时光一去不复返入手，谈生命的易逝。</a:t>
            </a:r>
            <a:endParaRPr lang="zh-CN" altLang="en-US" sz="3200" b="1" dirty="0">
              <a:latin typeface="Calibri" panose="020F0502020204030204" pitchFamily="34" charset="0"/>
            </a:endParaRPr>
          </a:p>
        </p:txBody>
      </p:sp>
      <p:sp>
        <p:nvSpPr>
          <p:cNvPr id="14351" name="矩形 18"/>
          <p:cNvSpPr/>
          <p:nvPr/>
        </p:nvSpPr>
        <p:spPr>
          <a:xfrm>
            <a:off x="1162050" y="4767263"/>
            <a:ext cx="3856038" cy="579437"/>
          </a:xfrm>
          <a:prstGeom prst="rect">
            <a:avLst/>
          </a:prstGeom>
          <a:noFill/>
          <a:ln w="9525">
            <a:noFill/>
          </a:ln>
        </p:spPr>
        <p:txBody>
          <a:bodyPr>
            <a:spAutoFit/>
          </a:bodyPr>
          <a:p>
            <a:pPr defTabSz="914400">
              <a:spcBef>
                <a:spcPct val="50000"/>
              </a:spcBef>
            </a:pPr>
            <a:r>
              <a:rPr lang="zh-CN" altLang="en-US" sz="3200" b="1" dirty="0">
                <a:solidFill>
                  <a:srgbClr val="FF0000"/>
                </a:solidFill>
                <a:latin typeface="Calibri" panose="020F0502020204030204" pitchFamily="34" charset="0"/>
              </a:rPr>
              <a:t>第三部分（</a:t>
            </a:r>
            <a:r>
              <a:rPr lang="en-US" altLang="zh-CN" sz="3200" b="1">
                <a:solidFill>
                  <a:srgbClr val="FF0000"/>
                </a:solidFill>
                <a:latin typeface="Calibri" panose="020F0502020204030204" pitchFamily="34" charset="0"/>
              </a:rPr>
              <a:t>4</a:t>
            </a:r>
            <a:r>
              <a:rPr lang="zh-CN" altLang="en-US" sz="3200" b="1" dirty="0">
                <a:solidFill>
                  <a:srgbClr val="FF0000"/>
                </a:solidFill>
                <a:latin typeface="Calibri" panose="020F0502020204030204" pitchFamily="34" charset="0"/>
              </a:rPr>
              <a:t>、</a:t>
            </a:r>
            <a:r>
              <a:rPr lang="en-US" altLang="zh-CN" sz="3200" b="1">
                <a:solidFill>
                  <a:srgbClr val="FF0000"/>
                </a:solidFill>
                <a:latin typeface="Calibri" panose="020F0502020204030204" pitchFamily="34" charset="0"/>
              </a:rPr>
              <a:t>5</a:t>
            </a:r>
            <a:r>
              <a:rPr lang="zh-CN" altLang="en-US" sz="3200" b="1" dirty="0">
                <a:solidFill>
                  <a:srgbClr val="FF0000"/>
                </a:solidFill>
                <a:latin typeface="Calibri" panose="020F0502020204030204" pitchFamily="34" charset="0"/>
              </a:rPr>
              <a:t>）</a:t>
            </a:r>
            <a:endParaRPr lang="en-US" altLang="zh-CN" sz="3200" b="1">
              <a:solidFill>
                <a:srgbClr val="FF0000"/>
              </a:solidFill>
              <a:latin typeface="Calibri" panose="020F0502020204030204" pitchFamily="34" charset="0"/>
            </a:endParaRPr>
          </a:p>
        </p:txBody>
      </p:sp>
      <p:sp>
        <p:nvSpPr>
          <p:cNvPr id="14352" name="矩形 19"/>
          <p:cNvSpPr/>
          <p:nvPr/>
        </p:nvSpPr>
        <p:spPr>
          <a:xfrm>
            <a:off x="1162050" y="5278438"/>
            <a:ext cx="4552950" cy="579437"/>
          </a:xfrm>
          <a:prstGeom prst="rect">
            <a:avLst/>
          </a:prstGeom>
          <a:noFill/>
          <a:ln w="9525">
            <a:noFill/>
          </a:ln>
        </p:spPr>
        <p:txBody>
          <a:bodyPr>
            <a:spAutoFit/>
          </a:bodyPr>
          <a:p>
            <a:pPr defTabSz="914400">
              <a:spcBef>
                <a:spcPct val="50000"/>
              </a:spcBef>
            </a:pPr>
            <a:r>
              <a:rPr lang="zh-CN" altLang="en-US" sz="3200" b="1" dirty="0">
                <a:latin typeface="Calibri" panose="020F0502020204030204" pitchFamily="34" charset="0"/>
              </a:rPr>
              <a:t>歌颂生命的奇迹。</a:t>
            </a:r>
            <a:endParaRPr lang="zh-CN" altLang="en-US" sz="3200" b="1" dirty="0">
              <a:latin typeface="Calibri" panose="020F0502020204030204" pitchFamily="34" charset="0"/>
            </a:endParaRPr>
          </a:p>
        </p:txBody>
      </p:sp>
      <p:sp>
        <p:nvSpPr>
          <p:cNvPr id="14356" name="文本框 14355"/>
          <p:cNvSpPr txBox="1"/>
          <p:nvPr/>
        </p:nvSpPr>
        <p:spPr>
          <a:xfrm>
            <a:off x="1135063" y="382588"/>
            <a:ext cx="2597150" cy="579437"/>
          </a:xfrm>
          <a:prstGeom prst="rect">
            <a:avLst/>
          </a:prstGeom>
          <a:noFill/>
          <a:ln w="9525">
            <a:noFill/>
          </a:ln>
        </p:spPr>
        <p:txBody>
          <a:bodyPr>
            <a:spAutoFit/>
          </a:bodyPr>
          <a:p>
            <a:pPr defTabSz="914400">
              <a:spcBef>
                <a:spcPct val="50000"/>
              </a:spcBef>
            </a:pPr>
            <a:r>
              <a:rPr lang="zh-CN" altLang="en-US" sz="3200" b="1" dirty="0">
                <a:solidFill>
                  <a:srgbClr val="FF0000"/>
                </a:solidFill>
                <a:latin typeface="Calibri" panose="020F0502020204030204" pitchFamily="34" charset="0"/>
              </a:rPr>
              <a:t>层次结构</a:t>
            </a:r>
            <a:endParaRPr lang="zh-CN" altLang="en-US" sz="3200" b="1" dirty="0">
              <a:solidFill>
                <a:srgbClr val="FF0000"/>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346"/>
                                        </p:tgtEl>
                                        <p:attrNameLst>
                                          <p:attrName>style.visibility</p:attrName>
                                        </p:attrNameLst>
                                      </p:cBhvr>
                                      <p:to>
                                        <p:strVal val="visible"/>
                                      </p:to>
                                    </p:set>
                                    <p:animEffect transition="in" filter="wipe(left)">
                                      <p:cBhvr>
                                        <p:cTn id="7" dur="500"/>
                                        <p:tgtEl>
                                          <p:spTgt spid="143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48"/>
                                        </p:tgtEl>
                                        <p:attrNameLst>
                                          <p:attrName>style.visibility</p:attrName>
                                        </p:attrNameLst>
                                      </p:cBhvr>
                                      <p:to>
                                        <p:strVal val="visible"/>
                                      </p:to>
                                    </p:set>
                                    <p:animEffect transition="in" filter="wipe(left)">
                                      <p:cBhvr>
                                        <p:cTn id="12" dur="500"/>
                                        <p:tgtEl>
                                          <p:spTgt spid="143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345"/>
                                        </p:tgtEl>
                                        <p:attrNameLst>
                                          <p:attrName>style.visibility</p:attrName>
                                        </p:attrNameLst>
                                      </p:cBhvr>
                                      <p:to>
                                        <p:strVal val="visible"/>
                                      </p:to>
                                    </p:set>
                                    <p:animEffect transition="in" filter="wipe(left)">
                                      <p:cBhvr>
                                        <p:cTn id="17" dur="500"/>
                                        <p:tgtEl>
                                          <p:spTgt spid="1434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347"/>
                                        </p:tgtEl>
                                        <p:attrNameLst>
                                          <p:attrName>style.visibility</p:attrName>
                                        </p:attrNameLst>
                                      </p:cBhvr>
                                      <p:to>
                                        <p:strVal val="visible"/>
                                      </p:to>
                                    </p:set>
                                    <p:animEffect transition="in" filter="wipe(left)">
                                      <p:cBhvr>
                                        <p:cTn id="22" dur="500"/>
                                        <p:tgtEl>
                                          <p:spTgt spid="1434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351"/>
                                        </p:tgtEl>
                                        <p:attrNameLst>
                                          <p:attrName>style.visibility</p:attrName>
                                        </p:attrNameLst>
                                      </p:cBhvr>
                                      <p:to>
                                        <p:strVal val="visible"/>
                                      </p:to>
                                    </p:set>
                                    <p:animEffect transition="in" filter="wipe(left)">
                                      <p:cBhvr>
                                        <p:cTn id="27" dur="500"/>
                                        <p:tgtEl>
                                          <p:spTgt spid="1435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352"/>
                                        </p:tgtEl>
                                        <p:attrNameLst>
                                          <p:attrName>style.visibility</p:attrName>
                                        </p:attrNameLst>
                                      </p:cBhvr>
                                      <p:to>
                                        <p:strVal val="visible"/>
                                      </p:to>
                                    </p:set>
                                    <p:animEffect transition="in" filter="wipe(left)">
                                      <p:cBhvr>
                                        <p:cTn id="32" dur="500"/>
                                        <p:tgtEl>
                                          <p:spTgt spid="1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5" grpId="0"/>
      <p:bldP spid="14346" grpId="0"/>
      <p:bldP spid="14347" grpId="0"/>
      <p:bldP spid="14348" grpId="0"/>
      <p:bldP spid="14351" grpId="0"/>
      <p:bldP spid="1435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3" name="图片 14"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3569" name="Rectangle 17"/>
          <p:cNvSpPr>
            <a:spLocks noChangeArrowheads="1"/>
          </p:cNvSpPr>
          <p:nvPr/>
        </p:nvSpPr>
        <p:spPr bwMode="auto">
          <a:xfrm>
            <a:off x="241300" y="1162050"/>
            <a:ext cx="8331200" cy="3751263"/>
          </a:xfrm>
          <a:prstGeom prst="rect">
            <a:avLst/>
          </a:prstGeom>
          <a:noFill/>
          <a:ln w="9525">
            <a:noFill/>
            <a:miter lim="800000"/>
          </a:ln>
          <a:effectLst/>
        </p:spPr>
        <p:txBody>
          <a:bodyPr anchor="ctr">
            <a:spAutoFit/>
          </a:bodyPr>
          <a:p>
            <a:pPr eaLnBrk="0" hangingPunct="0">
              <a:lnSpc>
                <a:spcPct val="150000"/>
              </a:lnSpc>
            </a:pPr>
            <a:r>
              <a:rPr lang="zh-CN" altLang="zh-CN" sz="3200" b="1" dirty="0">
                <a:solidFill>
                  <a:srgbClr val="000000"/>
                </a:solidFill>
                <a:latin typeface="Calibri" panose="020F0502020204030204" pitchFamily="34" charset="0"/>
              </a:rPr>
              <a:t>1.</a:t>
            </a:r>
            <a:r>
              <a:rPr lang="zh-CN" altLang="en-US" sz="3200" b="1" dirty="0">
                <a:latin typeface="宋体" panose="02010600030101010101" pitchFamily="2" charset="-122"/>
              </a:rPr>
              <a:t>作者是怎样描述生命易逝的？有何好处？</a:t>
            </a:r>
            <a:endParaRPr lang="en-US" altLang="zh-CN" sz="3200" b="1">
              <a:latin typeface="宋体" panose="02010600030101010101" pitchFamily="2" charset="-122"/>
            </a:endParaRPr>
          </a:p>
          <a:p>
            <a:pPr eaLnBrk="0" hangingPunct="0">
              <a:lnSpc>
                <a:spcPct val="150000"/>
              </a:lnSpc>
            </a:pPr>
            <a:r>
              <a:rPr lang="zh-CN" altLang="zh-CN" sz="3200" b="1" dirty="0">
                <a:solidFill>
                  <a:srgbClr val="FF0000"/>
                </a:solidFill>
                <a:latin typeface="宋体" panose="02010600030101010101" pitchFamily="2" charset="-122"/>
              </a:rPr>
              <a:t>【</a:t>
            </a:r>
            <a:r>
              <a:rPr lang="zh-CN" altLang="en-US" sz="3200" b="1" dirty="0">
                <a:solidFill>
                  <a:srgbClr val="FF0000"/>
                </a:solidFill>
                <a:latin typeface="宋体" panose="02010600030101010101" pitchFamily="2" charset="-122"/>
              </a:rPr>
              <a:t>答案</a:t>
            </a:r>
            <a:r>
              <a:rPr lang="zh-CN" altLang="zh-CN" sz="3200" b="1" dirty="0">
                <a:solidFill>
                  <a:srgbClr val="FF0000"/>
                </a:solidFill>
                <a:latin typeface="宋体" panose="02010600030101010101" pitchFamily="2" charset="-122"/>
              </a:rPr>
              <a:t>】</a:t>
            </a:r>
            <a:r>
              <a:rPr lang="zh-CN" altLang="en-US" sz="3200" b="1" dirty="0">
                <a:solidFill>
                  <a:srgbClr val="0000FF"/>
                </a:solidFill>
                <a:latin typeface="宋体" panose="02010600030101010101" pitchFamily="2" charset="-122"/>
              </a:rPr>
              <a:t>作者从生活中的一些细琐的事情入手，通过生活中的点滴小事的变化表现出生命的易逝。这样以小见大的表现手法，更有利于读者感知生命的易逝，通俗易懂。</a:t>
            </a:r>
            <a:endParaRPr lang="zh-CN" altLang="en-US" sz="3200" b="1" dirty="0">
              <a:solidFill>
                <a:srgbClr val="0000FF"/>
              </a:solidFill>
              <a:latin typeface="宋体" panose="02010600030101010101" pitchFamily="2" charset="-122"/>
            </a:endParaRPr>
          </a:p>
        </p:txBody>
      </p:sp>
      <p:sp>
        <p:nvSpPr>
          <p:cNvPr id="15375" name="文本框 15374"/>
          <p:cNvSpPr txBox="1"/>
          <p:nvPr/>
        </p:nvSpPr>
        <p:spPr>
          <a:xfrm>
            <a:off x="2146300" y="685800"/>
            <a:ext cx="3314700" cy="641350"/>
          </a:xfrm>
          <a:prstGeom prst="rect">
            <a:avLst/>
          </a:prstGeom>
          <a:noFill/>
          <a:ln w="9525">
            <a:noFill/>
          </a:ln>
        </p:spPr>
        <p:txBody>
          <a:bodyPr>
            <a:spAutoFit/>
          </a:bodyPr>
          <a:p>
            <a:pPr defTabSz="914400">
              <a:spcBef>
                <a:spcPct val="50000"/>
              </a:spcBef>
            </a:pPr>
            <a:r>
              <a:rPr lang="zh-CN" altLang="en-US" sz="3600" b="1" dirty="0">
                <a:solidFill>
                  <a:srgbClr val="FF0000"/>
                </a:solidFill>
                <a:latin typeface="Calibri" panose="020F0502020204030204" pitchFamily="34" charset="0"/>
              </a:rPr>
              <a:t>精读品味</a:t>
            </a:r>
            <a:endParaRPr lang="zh-CN" altLang="en-US" sz="3600" b="1" dirty="0">
              <a:solidFill>
                <a:srgbClr val="FF0000"/>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69">
                                            <p:txEl>
                                              <p:charRg st="21" end="96"/>
                                            </p:txEl>
                                          </p:spTgt>
                                        </p:tgtEl>
                                        <p:attrNameLst>
                                          <p:attrName>style.visibility</p:attrName>
                                        </p:attrNameLst>
                                      </p:cBhvr>
                                      <p:to>
                                        <p:strVal val="visible"/>
                                      </p:to>
                                    </p:set>
                                    <p:animEffect transition="in" filter="blinds(horizontal)">
                                      <p:cBhvr>
                                        <p:cTn id="7" dur="500"/>
                                        <p:tgtEl>
                                          <p:spTgt spid="23569">
                                            <p:txEl>
                                              <p:charRg st="21" end="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7" name="图片 27"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16391" name="文本框 35"/>
          <p:cNvSpPr txBox="1"/>
          <p:nvPr/>
        </p:nvSpPr>
        <p:spPr>
          <a:xfrm>
            <a:off x="2538413" y="57150"/>
            <a:ext cx="3773487" cy="579438"/>
          </a:xfrm>
          <a:prstGeom prst="rect">
            <a:avLst/>
          </a:prstGeom>
          <a:noFill/>
          <a:ln w="9525">
            <a:noFill/>
          </a:ln>
        </p:spPr>
        <p:txBody>
          <a:bodyPr>
            <a:spAutoFit/>
          </a:bodyPr>
          <a:p>
            <a:r>
              <a:rPr lang="zh-CN" altLang="en-US" sz="3200" b="1" dirty="0">
                <a:solidFill>
                  <a:srgbClr val="FF0000"/>
                </a:solidFill>
                <a:latin typeface="黑体" panose="02010609060101010101" pitchFamily="2" charset="-122"/>
                <a:ea typeface="黑体" panose="02010609060101010101" pitchFamily="2" charset="-122"/>
              </a:rPr>
              <a:t>阅读方法解密</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39947" name="Rectangle 15"/>
          <p:cNvSpPr>
            <a:spLocks noChangeArrowheads="1"/>
          </p:cNvSpPr>
          <p:nvPr/>
        </p:nvSpPr>
        <p:spPr bwMode="auto">
          <a:xfrm>
            <a:off x="819150" y="954088"/>
            <a:ext cx="7015163"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p>
            <a:pPr eaLnBrk="0" hangingPunct="0">
              <a:lnSpc>
                <a:spcPct val="150000"/>
              </a:lnSpc>
            </a:pPr>
            <a:r>
              <a:rPr lang="zh-CN" altLang="en-US" sz="2800" b="1" dirty="0">
                <a:solidFill>
                  <a:srgbClr val="FF0000"/>
                </a:solidFill>
                <a:latin typeface="宋体" panose="02010600030101010101" pitchFamily="2" charset="-122"/>
              </a:rPr>
              <a:t>以小见大作用分析法。</a:t>
            </a:r>
            <a:endParaRPr lang="en-US" altLang="zh-CN" sz="2800" b="1">
              <a:solidFill>
                <a:srgbClr val="FF0000"/>
              </a:solidFill>
              <a:latin typeface="宋体" panose="02010600030101010101" pitchFamily="2" charset="-122"/>
            </a:endParaRPr>
          </a:p>
          <a:p>
            <a:pPr eaLnBrk="0" hangingPunct="0">
              <a:lnSpc>
                <a:spcPct val="150000"/>
              </a:lnSpc>
            </a:pPr>
            <a:r>
              <a:rPr lang="zh-CN" altLang="en-US" sz="2800" b="1" dirty="0">
                <a:latin typeface="宋体" panose="02010600030101010101" pitchFamily="2" charset="-122"/>
              </a:rPr>
              <a:t>    以小见大中的</a:t>
            </a:r>
            <a:r>
              <a:rPr lang="en-US" altLang="zh-CN" sz="2800" b="1">
                <a:latin typeface="宋体" panose="02010600030101010101" pitchFamily="2" charset="-122"/>
              </a:rPr>
              <a:t>“</a:t>
            </a:r>
            <a:r>
              <a:rPr lang="zh-CN" altLang="en-US" sz="2800" b="1" dirty="0">
                <a:latin typeface="宋体" panose="02010600030101010101" pitchFamily="2" charset="-122"/>
              </a:rPr>
              <a:t>小</a:t>
            </a:r>
            <a:r>
              <a:rPr lang="en-US" altLang="zh-CN" sz="2800" b="1">
                <a:latin typeface="宋体" panose="02010600030101010101" pitchFamily="2" charset="-122"/>
              </a:rPr>
              <a:t>”</a:t>
            </a:r>
            <a:r>
              <a:rPr lang="zh-CN" altLang="en-US" sz="2800" b="1" dirty="0">
                <a:latin typeface="宋体" panose="02010600030101010101" pitchFamily="2" charset="-122"/>
              </a:rPr>
              <a:t>，是描写的焦点，它既是写作创意的浓缩和生发，也是写作者匠心独具的安排，因为它已不是一般意义的</a:t>
            </a:r>
            <a:r>
              <a:rPr lang="en-US" altLang="zh-CN" sz="2800" b="1">
                <a:latin typeface="宋体" panose="02010600030101010101" pitchFamily="2" charset="-122"/>
              </a:rPr>
              <a:t>“</a:t>
            </a:r>
            <a:r>
              <a:rPr lang="zh-CN" altLang="en-US" sz="2800" b="1" dirty="0">
                <a:latin typeface="宋体" panose="02010600030101010101" pitchFamily="2" charset="-122"/>
              </a:rPr>
              <a:t>小</a:t>
            </a:r>
            <a:r>
              <a:rPr lang="en-US" altLang="zh-CN" sz="2800" b="1">
                <a:latin typeface="宋体" panose="02010600030101010101" pitchFamily="2" charset="-122"/>
              </a:rPr>
              <a:t>”</a:t>
            </a:r>
            <a:r>
              <a:rPr lang="zh-CN" altLang="en-US" sz="2800" b="1" dirty="0">
                <a:latin typeface="宋体" panose="02010600030101010101" pitchFamily="2" charset="-122"/>
              </a:rPr>
              <a:t>，而是小中寓大，以小胜大。以小见大的作用是以独到的想象抓住一点或一个局部加以集中描写或延伸放大，更充分地表达主题思想。</a:t>
            </a:r>
            <a:endParaRPr lang="zh-CN" altLang="en-US" sz="2800" b="1" dirty="0">
              <a:latin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1" name="图片 19"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3565" name="Rectangle 13"/>
          <p:cNvSpPr>
            <a:spLocks noChangeArrowheads="1"/>
          </p:cNvSpPr>
          <p:nvPr/>
        </p:nvSpPr>
        <p:spPr bwMode="auto">
          <a:xfrm>
            <a:off x="573088" y="465138"/>
            <a:ext cx="7359650" cy="5214938"/>
          </a:xfrm>
          <a:prstGeom prst="rect">
            <a:avLst/>
          </a:prstGeom>
          <a:noFill/>
          <a:ln w="9525">
            <a:noFill/>
            <a:miter lim="800000"/>
          </a:ln>
          <a:effectLst/>
        </p:spPr>
        <p:txBody>
          <a:bodyPr anchor="ctr">
            <a:spAutoFit/>
          </a:bodyPr>
          <a:p>
            <a:pPr>
              <a:lnSpc>
                <a:spcPct val="150000"/>
              </a:lnSpc>
            </a:pPr>
            <a:r>
              <a:rPr lang="en-US" altLang="zh-CN" sz="3200" b="1">
                <a:solidFill>
                  <a:srgbClr val="000000"/>
                </a:solidFill>
                <a:latin typeface="Calibri" panose="020F0502020204030204" pitchFamily="34" charset="0"/>
              </a:rPr>
              <a:t>2.</a:t>
            </a:r>
            <a:r>
              <a:rPr lang="zh-CN" altLang="en-US" sz="3200" b="1" dirty="0">
                <a:latin typeface="宋体" panose="02010600030101010101" pitchFamily="2" charset="-122"/>
              </a:rPr>
              <a:t>作者为什么说</a:t>
            </a:r>
            <a:r>
              <a:rPr lang="en-US" altLang="zh-CN" sz="3200" b="1">
                <a:latin typeface="宋体" panose="02010600030101010101" pitchFamily="2" charset="-122"/>
              </a:rPr>
              <a:t>“</a:t>
            </a:r>
            <a:r>
              <a:rPr lang="zh-CN" altLang="en-US" sz="3200" b="1" dirty="0">
                <a:latin typeface="宋体" panose="02010600030101010101" pitchFamily="2" charset="-122"/>
              </a:rPr>
              <a:t>我们都非常可怜</a:t>
            </a:r>
            <a:r>
              <a:rPr lang="en-US" altLang="zh-CN" sz="3200" b="1">
                <a:latin typeface="宋体" panose="02010600030101010101" pitchFamily="2" charset="-122"/>
              </a:rPr>
              <a:t>”</a:t>
            </a:r>
            <a:r>
              <a:rPr lang="zh-CN" altLang="en-US" sz="3200" b="1" dirty="0">
                <a:latin typeface="宋体" panose="02010600030101010101" pitchFamily="2" charset="-122"/>
              </a:rPr>
              <a:t>？</a:t>
            </a:r>
            <a:endParaRPr lang="zh-CN" altLang="en-US" sz="3200" b="1" dirty="0">
              <a:latin typeface="宋体" panose="02010600030101010101" pitchFamily="2" charset="-122"/>
            </a:endParaRPr>
          </a:p>
          <a:p>
            <a:pPr>
              <a:lnSpc>
                <a:spcPct val="150000"/>
              </a:lnSpc>
            </a:pPr>
            <a:r>
              <a:rPr lang="zh-CN" altLang="zh-CN" sz="3200" b="1" dirty="0">
                <a:solidFill>
                  <a:srgbClr val="FF0000"/>
                </a:solidFill>
                <a:latin typeface="宋体" panose="02010600030101010101" pitchFamily="2" charset="-122"/>
              </a:rPr>
              <a:t>【答案】</a:t>
            </a:r>
            <a:r>
              <a:rPr lang="zh-CN" altLang="en-US" sz="3200" b="1" dirty="0">
                <a:solidFill>
                  <a:srgbClr val="0000FF"/>
                </a:solidFill>
                <a:latin typeface="宋体" panose="02010600030101010101" pitchFamily="2" charset="-122"/>
              </a:rPr>
              <a:t>因为过去了的日子永不再回来，我们的力量是那样的渺小，对于生命上的事我们丝毫不能做主。作者采用了欲扬先抑的手法，为下一步赞美生命蓄势。</a:t>
            </a:r>
            <a:endParaRPr lang="zh-CN" altLang="en-US" sz="3200" b="1" dirty="0">
              <a:solidFill>
                <a:srgbClr val="0000FF"/>
              </a:solidFill>
              <a:latin typeface="宋体" panose="02010600030101010101" pitchFamily="2" charset="-122"/>
            </a:endParaRPr>
          </a:p>
          <a:p>
            <a:pPr>
              <a:lnSpc>
                <a:spcPct val="150000"/>
              </a:lnSpc>
            </a:pPr>
            <a:endParaRPr lang="zh-CN" altLang="zh-CN" sz="3200" b="1" dirty="0">
              <a:solidFill>
                <a:srgbClr val="00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65">
                                            <p:txEl>
                                              <p:charRg st="19" end="90"/>
                                            </p:txEl>
                                          </p:spTgt>
                                        </p:tgtEl>
                                        <p:attrNameLst>
                                          <p:attrName>style.visibility</p:attrName>
                                        </p:attrNameLst>
                                      </p:cBhvr>
                                      <p:to>
                                        <p:strVal val="visible"/>
                                      </p:to>
                                    </p:set>
                                    <p:animEffect transition="in" filter="blinds(horizontal)">
                                      <p:cBhvr>
                                        <p:cTn id="7" dur="500"/>
                                        <p:tgtEl>
                                          <p:spTgt spid="23565">
                                            <p:txEl>
                                              <p:charRg st="19" end="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图片 14"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4590" name="Rectangle 14"/>
          <p:cNvSpPr>
            <a:spLocks noChangeArrowheads="1"/>
          </p:cNvSpPr>
          <p:nvPr/>
        </p:nvSpPr>
        <p:spPr bwMode="auto">
          <a:xfrm>
            <a:off x="619125" y="341313"/>
            <a:ext cx="7388225" cy="5214938"/>
          </a:xfrm>
          <a:prstGeom prst="rect">
            <a:avLst/>
          </a:prstGeom>
          <a:noFill/>
          <a:ln w="9525">
            <a:noFill/>
            <a:miter lim="800000"/>
          </a:ln>
          <a:effectLst/>
        </p:spPr>
        <p:txBody>
          <a:bodyPr anchor="ctr">
            <a:spAutoFit/>
          </a:bodyPr>
          <a:p>
            <a:pPr>
              <a:lnSpc>
                <a:spcPct val="150000"/>
              </a:lnSpc>
            </a:pPr>
            <a:r>
              <a:rPr lang="en-US" altLang="zh-CN" sz="3200" b="1">
                <a:solidFill>
                  <a:srgbClr val="000000"/>
                </a:solidFill>
                <a:latin typeface="宋体" panose="02010600030101010101" pitchFamily="2" charset="-122"/>
              </a:rPr>
              <a:t>3.</a:t>
            </a:r>
            <a:r>
              <a:rPr lang="en-US" altLang="zh-CN" sz="3200" b="1">
                <a:latin typeface="宋体" panose="02010600030101010101" pitchFamily="2" charset="-122"/>
              </a:rPr>
              <a:t>“</a:t>
            </a:r>
            <a:r>
              <a:rPr lang="zh-CN" altLang="en-US" sz="3200" b="1" dirty="0">
                <a:latin typeface="宋体" panose="02010600030101010101" pitchFamily="2" charset="-122"/>
              </a:rPr>
              <a:t>它充满了希望，</a:t>
            </a:r>
            <a:r>
              <a:rPr lang="en-US" altLang="zh-CN" sz="3200" b="1">
                <a:latin typeface="宋体" panose="02010600030101010101" pitchFamily="2" charset="-122"/>
              </a:rPr>
              <a:t>……</a:t>
            </a:r>
            <a:r>
              <a:rPr lang="zh-CN" altLang="en-US" sz="3200" b="1" dirty="0">
                <a:latin typeface="宋体" panose="02010600030101010101" pitchFamily="2" charset="-122"/>
              </a:rPr>
              <a:t>随处宣示它的快乐和威势。”怎么理解这句话的含义？</a:t>
            </a:r>
            <a:endParaRPr lang="zh-CN" altLang="en-US" sz="3200" b="1" dirty="0">
              <a:latin typeface="宋体" panose="02010600030101010101" pitchFamily="2" charset="-122"/>
            </a:endParaRPr>
          </a:p>
          <a:p>
            <a:pPr>
              <a:lnSpc>
                <a:spcPct val="150000"/>
              </a:lnSpc>
            </a:pPr>
            <a:r>
              <a:rPr lang="zh-CN" altLang="zh-CN" sz="3200" b="1" dirty="0">
                <a:solidFill>
                  <a:srgbClr val="FF0000"/>
                </a:solidFill>
                <a:latin typeface="宋体" panose="02010600030101010101" pitchFamily="2" charset="-122"/>
              </a:rPr>
              <a:t>【答案】</a:t>
            </a:r>
            <a:r>
              <a:rPr lang="zh-CN" altLang="en-US" sz="3200" b="1" dirty="0">
                <a:solidFill>
                  <a:srgbClr val="0000FF"/>
                </a:solidFill>
                <a:latin typeface="宋体" panose="02010600030101010101" pitchFamily="2" charset="-122"/>
              </a:rPr>
              <a:t>生命生生不息，永不休止地繁殖着，蔓延着，失去的只是暂时的，希望永远就在前方。我们应该以积极乐观的心态对待生命。</a:t>
            </a:r>
            <a:endParaRPr lang="zh-CN" altLang="en-US" sz="3200" b="1" dirty="0">
              <a:solidFill>
                <a:srgbClr val="00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90">
                                            <p:txEl>
                                              <p:charRg st="37" end="97"/>
                                            </p:txEl>
                                          </p:spTgt>
                                        </p:tgtEl>
                                        <p:attrNameLst>
                                          <p:attrName>style.visibility</p:attrName>
                                        </p:attrNameLst>
                                      </p:cBhvr>
                                      <p:to>
                                        <p:strVal val="visible"/>
                                      </p:to>
                                    </p:set>
                                    <p:animEffect transition="in" filter="blinds(horizontal)">
                                      <p:cBhvr>
                                        <p:cTn id="7" dur="500"/>
                                        <p:tgtEl>
                                          <p:spTgt spid="24590">
                                            <p:txEl>
                                              <p:charRg st="37" end="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9" name="图片 27"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 name="矩形 1"/>
          <p:cNvSpPr/>
          <p:nvPr/>
        </p:nvSpPr>
        <p:spPr>
          <a:xfrm>
            <a:off x="798513" y="2273300"/>
            <a:ext cx="7505700" cy="2917825"/>
          </a:xfrm>
          <a:prstGeom prst="rect">
            <a:avLst/>
          </a:prstGeom>
        </p:spPr>
        <p:txBody>
          <a:bodyPr>
            <a:spAutoFit/>
          </a:bodyPr>
          <a:p>
            <a:pPr>
              <a:lnSpc>
                <a:spcPct val="145000"/>
              </a:lnSpc>
            </a:pPr>
            <a:r>
              <a:rPr lang="zh-CN" altLang="zh-CN" sz="3200" b="1" dirty="0">
                <a:solidFill>
                  <a:srgbClr val="FF0000"/>
                </a:solidFill>
                <a:latin typeface="宋体" panose="02010600030101010101" pitchFamily="2" charset="-122"/>
              </a:rPr>
              <a:t>【答案】</a:t>
            </a:r>
            <a:r>
              <a:rPr lang="zh-CN" altLang="en-US" sz="3200" b="1" dirty="0">
                <a:solidFill>
                  <a:srgbClr val="0000FF"/>
                </a:solidFill>
                <a:latin typeface="宋体" panose="02010600030101010101" pitchFamily="2" charset="-122"/>
              </a:rPr>
              <a:t>最后一段采用了议论的表达方式，篇末点题，进一步深化了文章的主题，生命是一个奇迹，它将永久存在，增强了文章的表现力和感染力。</a:t>
            </a:r>
            <a:endParaRPr lang="zh-CN" altLang="en-US" sz="3200" b="1" dirty="0">
              <a:solidFill>
                <a:srgbClr val="0000FF"/>
              </a:solidFill>
              <a:latin typeface="宋体" panose="02010600030101010101" pitchFamily="2" charset="-122"/>
            </a:endParaRPr>
          </a:p>
        </p:txBody>
      </p:sp>
      <p:sp>
        <p:nvSpPr>
          <p:cNvPr id="19468" name="矩形 2"/>
          <p:cNvSpPr/>
          <p:nvPr/>
        </p:nvSpPr>
        <p:spPr>
          <a:xfrm>
            <a:off x="414338" y="612775"/>
            <a:ext cx="7889875" cy="1066800"/>
          </a:xfrm>
          <a:prstGeom prst="rect">
            <a:avLst/>
          </a:prstGeom>
          <a:noFill/>
          <a:ln w="9525">
            <a:noFill/>
          </a:ln>
        </p:spPr>
        <p:txBody>
          <a:bodyPr>
            <a:spAutoFit/>
          </a:bodyPr>
          <a:p>
            <a:r>
              <a:rPr lang="en-US" altLang="zh-CN" sz="3200" b="1">
                <a:solidFill>
                  <a:srgbClr val="000000"/>
                </a:solidFill>
                <a:latin typeface="Calibri" panose="020F0502020204030204" pitchFamily="34" charset="0"/>
              </a:rPr>
              <a:t>4.</a:t>
            </a:r>
            <a:r>
              <a:rPr lang="zh-CN" altLang="en-US" sz="3200" b="1" dirty="0">
                <a:solidFill>
                  <a:srgbClr val="000000"/>
                </a:solidFill>
                <a:latin typeface="宋体" panose="02010600030101010101" pitchFamily="2" charset="-122"/>
              </a:rPr>
              <a:t>文章最后一段采用了什么表达方式？有什么作用？</a:t>
            </a:r>
            <a:endParaRPr lang="zh-CN" altLang="en-US" sz="32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3" name="图片 18"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5" name="Rectangle 4"/>
          <p:cNvSpPr>
            <a:spLocks noChangeArrowheads="1"/>
          </p:cNvSpPr>
          <p:nvPr/>
        </p:nvSpPr>
        <p:spPr bwMode="auto">
          <a:xfrm>
            <a:off x="330200" y="1751013"/>
            <a:ext cx="7861300"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p>
            <a:pPr eaLnBrk="0" hangingPunct="0">
              <a:lnSpc>
                <a:spcPct val="150000"/>
              </a:lnSpc>
            </a:pPr>
            <a:r>
              <a:rPr lang="en-US" altLang="zh-CN" sz="3200" b="1">
                <a:solidFill>
                  <a:srgbClr val="FF0000"/>
                </a:solidFill>
                <a:latin typeface="宋体" panose="02010600030101010101" pitchFamily="2" charset="-122"/>
              </a:rPr>
              <a:t>【</a:t>
            </a:r>
            <a:r>
              <a:rPr lang="zh-CN" altLang="en-US" sz="3200" b="1" dirty="0">
                <a:solidFill>
                  <a:srgbClr val="FF0000"/>
                </a:solidFill>
                <a:latin typeface="宋体" panose="02010600030101010101" pitchFamily="2" charset="-122"/>
              </a:rPr>
              <a:t>手法探究</a:t>
            </a:r>
            <a:r>
              <a:rPr lang="en-US" altLang="zh-CN" sz="3200" b="1">
                <a:solidFill>
                  <a:srgbClr val="FF0000"/>
                </a:solidFill>
                <a:latin typeface="宋体" panose="02010600030101010101" pitchFamily="2" charset="-122"/>
              </a:rPr>
              <a:t>】</a:t>
            </a:r>
            <a:r>
              <a:rPr lang="zh-CN" altLang="en-US" sz="3200" b="1" dirty="0">
                <a:latin typeface="宋体" panose="02010600030101010101" pitchFamily="2" charset="-122"/>
              </a:rPr>
              <a:t>本文结构安排有什么特点？</a:t>
            </a:r>
            <a:endParaRPr lang="zh-CN" altLang="en-US" sz="3200" b="1" dirty="0">
              <a:latin typeface="宋体" panose="02010600030101010101" pitchFamily="2" charset="-122"/>
            </a:endParaRPr>
          </a:p>
          <a:p>
            <a:pPr eaLnBrk="0" hangingPunct="0">
              <a:lnSpc>
                <a:spcPct val="150000"/>
              </a:lnSpc>
            </a:pPr>
            <a:r>
              <a:rPr lang="en-US" altLang="zh-CN" sz="3200" b="1">
                <a:solidFill>
                  <a:srgbClr val="FF0000"/>
                </a:solidFill>
                <a:latin typeface="宋体" panose="02010600030101010101" pitchFamily="2" charset="-122"/>
              </a:rPr>
              <a:t>【</a:t>
            </a:r>
            <a:r>
              <a:rPr lang="zh-CN" altLang="en-US" sz="3200" b="1" dirty="0">
                <a:solidFill>
                  <a:srgbClr val="FF0000"/>
                </a:solidFill>
                <a:latin typeface="宋体" panose="02010600030101010101" pitchFamily="2" charset="-122"/>
              </a:rPr>
              <a:t>答案</a:t>
            </a:r>
            <a:r>
              <a:rPr lang="en-US" altLang="zh-CN" sz="3200" b="1">
                <a:solidFill>
                  <a:srgbClr val="FF0000"/>
                </a:solidFill>
                <a:latin typeface="宋体" panose="02010600030101010101" pitchFamily="2" charset="-122"/>
              </a:rPr>
              <a:t>】</a:t>
            </a:r>
            <a:r>
              <a:rPr lang="zh-CN" altLang="en-US" sz="3200" b="1" dirty="0">
                <a:solidFill>
                  <a:srgbClr val="0000FF"/>
                </a:solidFill>
                <a:latin typeface="宋体" panose="02010600030101010101" pitchFamily="2" charset="-122"/>
              </a:rPr>
              <a:t>作者先谈生命易逝，欲扬先抑；再谈生命永久，正面展开；最后联系现实生活，高唱生命凯歌。</a:t>
            </a:r>
            <a:endParaRPr lang="zh-CN" altLang="en-US" sz="3200" b="1" dirty="0">
              <a:solidFill>
                <a:srgbClr val="0000FF"/>
              </a:solidFill>
              <a:latin typeface="宋体" panose="02010600030101010101" pitchFamily="2" charset="-122"/>
            </a:endParaRPr>
          </a:p>
        </p:txBody>
      </p:sp>
      <p:sp>
        <p:nvSpPr>
          <p:cNvPr id="20494" name="文本框 20493"/>
          <p:cNvSpPr txBox="1"/>
          <p:nvPr/>
        </p:nvSpPr>
        <p:spPr>
          <a:xfrm>
            <a:off x="1587500" y="800100"/>
            <a:ext cx="3505200" cy="701675"/>
          </a:xfrm>
          <a:prstGeom prst="rect">
            <a:avLst/>
          </a:prstGeom>
          <a:noFill/>
          <a:ln w="9525">
            <a:noFill/>
          </a:ln>
        </p:spPr>
        <p:txBody>
          <a:bodyPr>
            <a:spAutoFit/>
          </a:bodyPr>
          <a:p>
            <a:pPr defTabSz="914400">
              <a:spcBef>
                <a:spcPct val="50000"/>
              </a:spcBef>
            </a:pPr>
            <a:r>
              <a:rPr lang="zh-CN" altLang="en-US" sz="4000" b="1" dirty="0">
                <a:solidFill>
                  <a:srgbClr val="FF0000"/>
                </a:solidFill>
                <a:latin typeface="Calibri" panose="020F0502020204030204" pitchFamily="34" charset="0"/>
              </a:rPr>
              <a:t>研读探究</a:t>
            </a:r>
            <a:endParaRPr lang="zh-CN" altLang="en-US" sz="4000" b="1" dirty="0">
              <a:solidFill>
                <a:srgbClr val="FF0000"/>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charRg st="19" end="66"/>
                                            </p:txEl>
                                          </p:spTgt>
                                        </p:tgtEl>
                                        <p:attrNameLst>
                                          <p:attrName>style.visibility</p:attrName>
                                        </p:attrNameLst>
                                      </p:cBhvr>
                                      <p:to>
                                        <p:strVal val="visible"/>
                                      </p:to>
                                    </p:set>
                                    <p:animEffect transition="in" filter="blinds(horizontal)">
                                      <p:cBhvr>
                                        <p:cTn id="7" dur="500"/>
                                        <p:tgtEl>
                                          <p:spTgt spid="5">
                                            <p:txEl>
                                              <p:charRg st="19" end="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图片 58"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1513" name="文本框 13"/>
          <p:cNvSpPr txBox="1"/>
          <p:nvPr/>
        </p:nvSpPr>
        <p:spPr>
          <a:xfrm>
            <a:off x="10761663" y="2339975"/>
            <a:ext cx="184150" cy="368300"/>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52" name="左大括号 51"/>
          <p:cNvSpPr/>
          <p:nvPr/>
        </p:nvSpPr>
        <p:spPr>
          <a:xfrm>
            <a:off x="2568575" y="2690813"/>
            <a:ext cx="339725" cy="2251075"/>
          </a:xfrm>
          <a:prstGeom prst="leftBrace">
            <a:avLst>
              <a:gd name="adj1" fmla="val 8333"/>
              <a:gd name="adj2" fmla="val 49022"/>
            </a:avLst>
          </a:prstGeom>
          <a:noFill/>
          <a:ln>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l" defTabSz="457200" rtl="0" eaLnBrk="0" fontAlgn="base" latinLnBrk="0" hangingPunct="0">
              <a:lnSpc>
                <a:spcPct val="100000"/>
              </a:lnSpc>
              <a:spcBef>
                <a:spcPct val="0"/>
              </a:spcBef>
              <a:spcAft>
                <a:spcPct val="0"/>
              </a:spcAft>
              <a:buClrTx/>
              <a:buSzTx/>
              <a:buFontTx/>
              <a:buNone/>
              <a:defRPr/>
            </a:pPr>
            <a:endParaRPr kumimoji="0" lang="zh-CN" altLang="zh-CN"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11" name="TextBox 10"/>
          <p:cNvSpPr txBox="1"/>
          <p:nvPr/>
        </p:nvSpPr>
        <p:spPr>
          <a:xfrm>
            <a:off x="1839913" y="2889250"/>
            <a:ext cx="717550" cy="1917700"/>
          </a:xfrm>
          <a:prstGeom prst="rect">
            <a:avLst/>
          </a:prstGeom>
          <a:noFill/>
        </p:spPr>
        <p:txBody>
          <a:bodyPr>
            <a:spAutoFit/>
          </a:bodyPr>
          <a:p>
            <a:r>
              <a:rPr lang="zh-CN" altLang="en-US" sz="2400" b="1" dirty="0">
                <a:solidFill>
                  <a:srgbClr val="0000FF"/>
                </a:solidFill>
                <a:latin typeface="宋体" panose="02010600030101010101" pitchFamily="2" charset="-122"/>
              </a:rPr>
              <a:t>永久的</a:t>
            </a:r>
            <a:endParaRPr lang="zh-CN" altLang="en-US" sz="2400" b="1" dirty="0">
              <a:solidFill>
                <a:srgbClr val="0000FF"/>
              </a:solidFill>
              <a:latin typeface="宋体" panose="02010600030101010101" pitchFamily="2" charset="-122"/>
            </a:endParaRPr>
          </a:p>
          <a:p>
            <a:r>
              <a:rPr lang="zh-CN" altLang="en-US" sz="2400" b="1" dirty="0">
                <a:solidFill>
                  <a:srgbClr val="0000FF"/>
                </a:solidFill>
                <a:latin typeface="宋体" panose="02010600030101010101" pitchFamily="2" charset="-122"/>
              </a:rPr>
              <a:t>生命</a:t>
            </a:r>
            <a:endParaRPr lang="zh-CN" altLang="en-US" sz="2400" b="1" dirty="0">
              <a:solidFill>
                <a:srgbClr val="0000FF"/>
              </a:solidFill>
              <a:latin typeface="宋体" panose="02010600030101010101" pitchFamily="2" charset="-122"/>
            </a:endParaRPr>
          </a:p>
        </p:txBody>
      </p:sp>
      <p:sp>
        <p:nvSpPr>
          <p:cNvPr id="44" name="左大括号 43"/>
          <p:cNvSpPr/>
          <p:nvPr/>
        </p:nvSpPr>
        <p:spPr>
          <a:xfrm flipH="1">
            <a:off x="5567363" y="2708275"/>
            <a:ext cx="344488" cy="2233613"/>
          </a:xfrm>
          <a:prstGeom prst="leftBrace">
            <a:avLst>
              <a:gd name="adj1" fmla="val 8333"/>
              <a:gd name="adj2" fmla="val 54100"/>
            </a:avLst>
          </a:prstGeom>
          <a:noFill/>
          <a:ln>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l" defTabSz="457200" rtl="0" eaLnBrk="0" fontAlgn="base" latinLnBrk="0" hangingPunct="0">
              <a:lnSpc>
                <a:spcPct val="100000"/>
              </a:lnSpc>
              <a:spcBef>
                <a:spcPct val="0"/>
              </a:spcBef>
              <a:spcAft>
                <a:spcPct val="0"/>
              </a:spcAft>
              <a:buClrTx/>
              <a:buSzTx/>
              <a:buFontTx/>
              <a:buNone/>
              <a:defRPr/>
            </a:pPr>
            <a:endParaRPr kumimoji="0" lang="zh-CN" altLang="zh-CN"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13" name="TextBox 12"/>
          <p:cNvSpPr txBox="1"/>
          <p:nvPr/>
        </p:nvSpPr>
        <p:spPr>
          <a:xfrm>
            <a:off x="5873750" y="3468688"/>
            <a:ext cx="1487488" cy="639763"/>
          </a:xfrm>
          <a:prstGeom prst="rect">
            <a:avLst/>
          </a:prstGeom>
          <a:noFill/>
        </p:spPr>
        <p:txBody>
          <a:bodyPr>
            <a:spAutoFit/>
          </a:bodyPr>
          <a:p>
            <a:pPr>
              <a:lnSpc>
                <a:spcPct val="150000"/>
              </a:lnSpc>
            </a:pPr>
            <a:r>
              <a:rPr lang="zh-CN" altLang="en-US" sz="2400" b="1" dirty="0">
                <a:solidFill>
                  <a:srgbClr val="FF0000"/>
                </a:solidFill>
                <a:latin typeface="宋体" panose="02010600030101010101" pitchFamily="2" charset="-122"/>
              </a:rPr>
              <a:t>赞美生命</a:t>
            </a:r>
            <a:endParaRPr lang="zh-CN" altLang="en-US" sz="2400" b="1" dirty="0">
              <a:solidFill>
                <a:srgbClr val="FF0000"/>
              </a:solidFill>
              <a:latin typeface="宋体" panose="02010600030101010101" pitchFamily="2" charset="-122"/>
            </a:endParaRPr>
          </a:p>
        </p:txBody>
      </p:sp>
      <p:sp>
        <p:nvSpPr>
          <p:cNvPr id="21522" name="矩形 1"/>
          <p:cNvSpPr/>
          <p:nvPr/>
        </p:nvSpPr>
        <p:spPr>
          <a:xfrm>
            <a:off x="3073400" y="2251075"/>
            <a:ext cx="3011488" cy="2830513"/>
          </a:xfrm>
          <a:prstGeom prst="rect">
            <a:avLst/>
          </a:prstGeom>
          <a:noFill/>
          <a:ln w="9525">
            <a:noFill/>
          </a:ln>
        </p:spPr>
        <p:txBody>
          <a:bodyPr>
            <a:spAutoFit/>
          </a:bodyPr>
          <a:p>
            <a:pPr>
              <a:lnSpc>
                <a:spcPct val="250000"/>
              </a:lnSpc>
            </a:pPr>
            <a:r>
              <a:rPr lang="zh-CN" altLang="en-US" sz="2400" b="1" dirty="0">
                <a:latin typeface="宋体" panose="02010600030101010101" pitchFamily="2" charset="-122"/>
              </a:rPr>
              <a:t>生命的易逝</a:t>
            </a:r>
            <a:endParaRPr lang="zh-CN" altLang="en-US" sz="2400" b="1" dirty="0">
              <a:latin typeface="宋体" panose="02010600030101010101" pitchFamily="2" charset="-122"/>
            </a:endParaRPr>
          </a:p>
          <a:p>
            <a:pPr>
              <a:lnSpc>
                <a:spcPct val="250000"/>
              </a:lnSpc>
            </a:pPr>
            <a:r>
              <a:rPr lang="zh-CN" altLang="en-US" sz="2400" b="1" dirty="0">
                <a:latin typeface="宋体" panose="02010600030101010101" pitchFamily="2" charset="-122"/>
              </a:rPr>
              <a:t>生命的永久</a:t>
            </a:r>
            <a:endParaRPr lang="zh-CN" altLang="en-US" sz="2400" b="1" dirty="0">
              <a:latin typeface="宋体" panose="02010600030101010101" pitchFamily="2" charset="-122"/>
            </a:endParaRPr>
          </a:p>
          <a:p>
            <a:pPr>
              <a:lnSpc>
                <a:spcPct val="250000"/>
              </a:lnSpc>
            </a:pPr>
            <a:r>
              <a:rPr lang="zh-CN" altLang="en-US" sz="2400" b="1" dirty="0">
                <a:latin typeface="宋体" panose="02010600030101010101" pitchFamily="2" charset="-122"/>
              </a:rPr>
              <a:t>生命的奇迹</a:t>
            </a:r>
            <a:endParaRPr lang="zh-CN" altLang="en-US" dirty="0">
              <a:latin typeface="Calibri" panose="020F0502020204030204" pitchFamily="34" charset="0"/>
            </a:endParaRPr>
          </a:p>
        </p:txBody>
      </p:sp>
      <p:sp>
        <p:nvSpPr>
          <p:cNvPr id="21523" name="矩形 2"/>
          <p:cNvSpPr/>
          <p:nvPr/>
        </p:nvSpPr>
        <p:spPr>
          <a:xfrm>
            <a:off x="4973638" y="2562225"/>
            <a:ext cx="698500" cy="2282825"/>
          </a:xfrm>
          <a:prstGeom prst="rect">
            <a:avLst/>
          </a:prstGeom>
          <a:noFill/>
          <a:ln w="9525">
            <a:noFill/>
          </a:ln>
        </p:spPr>
        <p:txBody>
          <a:bodyPr>
            <a:spAutoFit/>
          </a:bodyPr>
          <a:p>
            <a:pPr>
              <a:lnSpc>
                <a:spcPct val="200000"/>
              </a:lnSpc>
            </a:pPr>
            <a:r>
              <a:rPr lang="zh-CN" altLang="en-US" sz="2400" b="1" dirty="0">
                <a:solidFill>
                  <a:srgbClr val="FF0000"/>
                </a:solidFill>
                <a:latin typeface="宋体" panose="02010600030101010101" pitchFamily="2" charset="-122"/>
              </a:rPr>
              <a:t>抑</a:t>
            </a:r>
            <a:endParaRPr lang="zh-CN" altLang="en-US" sz="2400" b="1" dirty="0">
              <a:solidFill>
                <a:srgbClr val="FF0000"/>
              </a:solidFill>
              <a:latin typeface="宋体" panose="02010600030101010101" pitchFamily="2" charset="-122"/>
            </a:endParaRPr>
          </a:p>
          <a:p>
            <a:pPr>
              <a:lnSpc>
                <a:spcPct val="200000"/>
              </a:lnSpc>
            </a:pPr>
            <a:endParaRPr lang="zh-CN" altLang="en-US" sz="2400" b="1" dirty="0">
              <a:solidFill>
                <a:srgbClr val="FF0000"/>
              </a:solidFill>
              <a:latin typeface="宋体" panose="02010600030101010101" pitchFamily="2" charset="-122"/>
            </a:endParaRPr>
          </a:p>
          <a:p>
            <a:pPr>
              <a:lnSpc>
                <a:spcPct val="200000"/>
              </a:lnSpc>
            </a:pPr>
            <a:r>
              <a:rPr lang="zh-CN" altLang="en-US" sz="2400" b="1" dirty="0">
                <a:solidFill>
                  <a:srgbClr val="FF0000"/>
                </a:solidFill>
                <a:latin typeface="宋体" panose="02010600030101010101" pitchFamily="2" charset="-122"/>
              </a:rPr>
              <a:t>扬</a:t>
            </a:r>
            <a:endParaRPr lang="zh-CN" altLang="en-US" sz="2400" b="1" dirty="0">
              <a:solidFill>
                <a:srgbClr val="FF0000"/>
              </a:solidFill>
              <a:latin typeface="宋体" panose="02010600030101010101" pitchFamily="2" charset="-122"/>
            </a:endParaRPr>
          </a:p>
        </p:txBody>
      </p:sp>
      <p:cxnSp>
        <p:nvCxnSpPr>
          <p:cNvPr id="5" name="直接箭头连接符 4"/>
          <p:cNvCxnSpPr/>
          <p:nvPr/>
        </p:nvCxnSpPr>
        <p:spPr>
          <a:xfrm>
            <a:off x="5219700" y="3314700"/>
            <a:ext cx="0" cy="85090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1528" name="文本框 21527"/>
          <p:cNvSpPr txBox="1"/>
          <p:nvPr/>
        </p:nvSpPr>
        <p:spPr>
          <a:xfrm>
            <a:off x="2822575" y="812800"/>
            <a:ext cx="4792663" cy="701675"/>
          </a:xfrm>
          <a:prstGeom prst="rect">
            <a:avLst/>
          </a:prstGeom>
          <a:noFill/>
          <a:ln w="9525">
            <a:noFill/>
          </a:ln>
        </p:spPr>
        <p:txBody>
          <a:bodyPr>
            <a:spAutoFit/>
          </a:bodyPr>
          <a:p>
            <a:pPr defTabSz="914400">
              <a:spcBef>
                <a:spcPct val="50000"/>
              </a:spcBef>
            </a:pPr>
            <a:r>
              <a:rPr lang="zh-CN" altLang="en-US" sz="4000" b="1" dirty="0">
                <a:solidFill>
                  <a:srgbClr val="FF0000"/>
                </a:solidFill>
                <a:latin typeface="Calibri" panose="020F0502020204030204" pitchFamily="34" charset="0"/>
              </a:rPr>
              <a:t>归纳总结</a:t>
            </a:r>
            <a:endParaRPr lang="zh-CN" altLang="en-US" sz="4000" b="1" dirty="0">
              <a:solidFill>
                <a:srgbClr val="FF0000"/>
              </a:solidFill>
              <a:latin typeface="Calibri" panose="020F0502020204030204" pitchFamily="34" charset="0"/>
            </a:endParaRPr>
          </a:p>
        </p:txBody>
      </p:sp>
      <p:sp>
        <p:nvSpPr>
          <p:cNvPr id="21529" name="文本框 21528"/>
          <p:cNvSpPr txBox="1"/>
          <p:nvPr/>
        </p:nvSpPr>
        <p:spPr>
          <a:xfrm>
            <a:off x="1068388" y="1671638"/>
            <a:ext cx="2728912" cy="579437"/>
          </a:xfrm>
          <a:prstGeom prst="rect">
            <a:avLst/>
          </a:prstGeom>
          <a:noFill/>
          <a:ln w="9525">
            <a:noFill/>
          </a:ln>
        </p:spPr>
        <p:txBody>
          <a:bodyPr>
            <a:spAutoFit/>
          </a:bodyPr>
          <a:p>
            <a:pPr defTabSz="914400">
              <a:spcBef>
                <a:spcPct val="50000"/>
              </a:spcBef>
            </a:pPr>
            <a:r>
              <a:rPr lang="zh-CN" altLang="en-US" sz="3200" b="1" dirty="0">
                <a:latin typeface="Calibri" panose="020F0502020204030204" pitchFamily="34" charset="0"/>
              </a:rPr>
              <a:t>板书设计</a:t>
            </a:r>
            <a:endParaRPr lang="zh-CN" altLang="en-US" sz="3200" b="1" dirty="0">
              <a:latin typeface="Calibri" panose="020F050202020403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1" name="图片 12"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2534" name="文本框 13"/>
          <p:cNvSpPr txBox="1"/>
          <p:nvPr/>
        </p:nvSpPr>
        <p:spPr>
          <a:xfrm>
            <a:off x="10761663" y="2339975"/>
            <a:ext cx="184150" cy="368300"/>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33803" name="Rectangle 11"/>
          <p:cNvSpPr>
            <a:spLocks noChangeArrowheads="1"/>
          </p:cNvSpPr>
          <p:nvPr/>
        </p:nvSpPr>
        <p:spPr bwMode="auto">
          <a:xfrm>
            <a:off x="936625" y="2716213"/>
            <a:ext cx="7113588" cy="2282825"/>
          </a:xfrm>
          <a:prstGeom prst="rect">
            <a:avLst/>
          </a:prstGeom>
          <a:noFill/>
          <a:ln w="9525">
            <a:noFill/>
            <a:miter lim="800000"/>
          </a:ln>
          <a:effectLst/>
        </p:spPr>
        <p:txBody>
          <a:bodyPr anchor="ctr">
            <a:spAutoFit/>
          </a:bodyPr>
          <a:p>
            <a:pPr eaLnBrk="0" hangingPunct="0">
              <a:lnSpc>
                <a:spcPct val="150000"/>
              </a:lnSpc>
            </a:pPr>
            <a:r>
              <a:rPr lang="zh-CN" altLang="en-US" sz="2400" b="1" dirty="0">
                <a:latin typeface="宋体" panose="02010600030101010101" pitchFamily="2" charset="-122"/>
                <a:cs typeface="Times New Roman" panose="02020603050405020304" pitchFamily="18" charset="0"/>
              </a:rPr>
              <a:t>    </a:t>
            </a:r>
            <a:r>
              <a:rPr lang="en-US" altLang="zh-CN" sz="2400" b="1">
                <a:latin typeface="宋体" panose="02010600030101010101" pitchFamily="2" charset="-122"/>
                <a:cs typeface="Times New Roman" panose="02020603050405020304" pitchFamily="18" charset="0"/>
              </a:rPr>
              <a:t>《</a:t>
            </a:r>
            <a:r>
              <a:rPr lang="zh-CN" altLang="en-US" sz="2400" b="1" dirty="0">
                <a:latin typeface="宋体" panose="02010600030101010101" pitchFamily="2" charset="-122"/>
                <a:cs typeface="Times New Roman" panose="02020603050405020304" pitchFamily="18" charset="0"/>
              </a:rPr>
              <a:t>永久的生命</a:t>
            </a:r>
            <a:r>
              <a:rPr lang="en-US" altLang="zh-CN" sz="2400" b="1">
                <a:latin typeface="宋体" panose="02010600030101010101" pitchFamily="2" charset="-122"/>
                <a:cs typeface="Times New Roman" panose="02020603050405020304" pitchFamily="18" charset="0"/>
              </a:rPr>
              <a:t>》</a:t>
            </a:r>
            <a:r>
              <a:rPr lang="zh-CN" altLang="en-US" sz="2400" b="1" dirty="0">
                <a:latin typeface="宋体" panose="02010600030101010101" pitchFamily="2" charset="-122"/>
                <a:cs typeface="Times New Roman" panose="02020603050405020304" pitchFamily="18" charset="0"/>
              </a:rPr>
              <a:t>这篇散文抒写了生命的卑微、柔弱、易逝，但它又是永久的、充满希望的，我们应该赞美生命，以积极乐观的人生态度去感谢生</a:t>
            </a:r>
            <a:endParaRPr lang="en-US" altLang="zh-CN" sz="2400" b="1">
              <a:latin typeface="宋体" panose="02010600030101010101" pitchFamily="2" charset="-122"/>
              <a:cs typeface="Times New Roman" panose="02020603050405020304" pitchFamily="18" charset="0"/>
            </a:endParaRPr>
          </a:p>
          <a:p>
            <a:pPr eaLnBrk="0" hangingPunct="0">
              <a:lnSpc>
                <a:spcPct val="150000"/>
              </a:lnSpc>
            </a:pPr>
            <a:r>
              <a:rPr lang="zh-CN" altLang="en-US" sz="2400" b="1" dirty="0">
                <a:latin typeface="宋体" panose="02010600030101010101" pitchFamily="2" charset="-122"/>
                <a:cs typeface="Times New Roman" panose="02020603050405020304" pitchFamily="18" charset="0"/>
              </a:rPr>
              <a:t>命，回报生命。</a:t>
            </a:r>
            <a:endParaRPr lang="zh-CN" altLang="zh-CN" sz="2400" b="1" dirty="0">
              <a:latin typeface="宋体" panose="02010600030101010101" pitchFamily="2" charset="-122"/>
              <a:ea typeface="Times New Roman" panose="02020603050405020304" pitchFamily="18" charset="0"/>
            </a:endParaRPr>
          </a:p>
        </p:txBody>
      </p:sp>
      <p:sp>
        <p:nvSpPr>
          <p:cNvPr id="22542" name="文本框 22541"/>
          <p:cNvSpPr txBox="1"/>
          <p:nvPr/>
        </p:nvSpPr>
        <p:spPr>
          <a:xfrm>
            <a:off x="2641600" y="660400"/>
            <a:ext cx="4051300" cy="701675"/>
          </a:xfrm>
          <a:prstGeom prst="rect">
            <a:avLst/>
          </a:prstGeom>
          <a:noFill/>
          <a:ln w="9525">
            <a:noFill/>
          </a:ln>
        </p:spPr>
        <p:txBody>
          <a:bodyPr>
            <a:spAutoFit/>
          </a:bodyPr>
          <a:p>
            <a:pPr defTabSz="914400">
              <a:spcBef>
                <a:spcPct val="50000"/>
              </a:spcBef>
            </a:pPr>
            <a:r>
              <a:rPr lang="zh-CN" altLang="en-US" sz="4000" b="1" dirty="0">
                <a:solidFill>
                  <a:srgbClr val="FF0000"/>
                </a:solidFill>
                <a:latin typeface="Calibri" panose="020F0502020204030204" pitchFamily="34" charset="0"/>
              </a:rPr>
              <a:t>探究主旨</a:t>
            </a:r>
            <a:endParaRPr lang="zh-CN" altLang="en-US" sz="4000" b="1" dirty="0">
              <a:solidFill>
                <a:srgbClr val="FF0000"/>
              </a:solidFill>
              <a:latin typeface="Calibri" panose="020F0502020204030204" pitchFamily="34" charset="0"/>
            </a:endParaRPr>
          </a:p>
        </p:txBody>
      </p:sp>
    </p:spTree>
  </p:cSld>
  <p:clrMapOvr>
    <a:masterClrMapping/>
  </p:clrMapOvr>
  <p:transition>
    <p:wipe dir="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5" name="图片 15"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23558" name="文本框 13"/>
          <p:cNvSpPr txBox="1"/>
          <p:nvPr/>
        </p:nvSpPr>
        <p:spPr>
          <a:xfrm>
            <a:off x="10761663" y="2339975"/>
            <a:ext cx="184150" cy="368300"/>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3559" name="文本框 14"/>
          <p:cNvSpPr txBox="1"/>
          <p:nvPr/>
        </p:nvSpPr>
        <p:spPr>
          <a:xfrm>
            <a:off x="10561638" y="4170363"/>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 name="矩形 1"/>
          <p:cNvSpPr/>
          <p:nvPr/>
        </p:nvSpPr>
        <p:spPr>
          <a:xfrm>
            <a:off x="928688" y="2149475"/>
            <a:ext cx="7396163" cy="3019425"/>
          </a:xfrm>
          <a:prstGeom prst="rect">
            <a:avLst/>
          </a:prstGeom>
        </p:spPr>
        <p:txBody>
          <a:bodyPr>
            <a:spAutoFit/>
          </a:bodyPr>
          <a:p>
            <a:pPr>
              <a:lnSpc>
                <a:spcPct val="150000"/>
              </a:lnSpc>
            </a:pPr>
            <a:r>
              <a:rPr lang="zh-CN" altLang="en-US" sz="3200" b="1" dirty="0">
                <a:solidFill>
                  <a:srgbClr val="FF0000"/>
                </a:solidFill>
                <a:latin typeface="宋体" panose="02010600030101010101" pitchFamily="2" charset="-122"/>
              </a:rPr>
              <a:t>三个层次，条理清晰，章法井然。</a:t>
            </a:r>
            <a:endParaRPr lang="en-US" altLang="zh-CN" sz="3200" b="1">
              <a:solidFill>
                <a:srgbClr val="FF0000"/>
              </a:solidFill>
              <a:latin typeface="宋体" panose="02010600030101010101" pitchFamily="2" charset="-122"/>
            </a:endParaRPr>
          </a:p>
          <a:p>
            <a:pPr>
              <a:lnSpc>
                <a:spcPct val="150000"/>
              </a:lnSpc>
            </a:pPr>
            <a:r>
              <a:rPr lang="zh-CN" altLang="en-US" sz="3200" b="1" dirty="0">
                <a:latin typeface="宋体" panose="02010600030101010101" pitchFamily="2" charset="-122"/>
              </a:rPr>
              <a:t>先谈生命的易逝，欲扬先抑；再谈生命的永久，正面展开；最后联系现实生活，高唱生命的凯歌。</a:t>
            </a:r>
            <a:endParaRPr lang="zh-CN" altLang="en-US" sz="3200" b="1" dirty="0">
              <a:latin typeface="宋体" panose="02010600030101010101" pitchFamily="2" charset="-122"/>
            </a:endParaRPr>
          </a:p>
        </p:txBody>
      </p:sp>
      <p:sp>
        <p:nvSpPr>
          <p:cNvPr id="23568" name="文本框 23567"/>
          <p:cNvSpPr txBox="1"/>
          <p:nvPr/>
        </p:nvSpPr>
        <p:spPr>
          <a:xfrm>
            <a:off x="2425700" y="1054100"/>
            <a:ext cx="3327400" cy="641350"/>
          </a:xfrm>
          <a:prstGeom prst="rect">
            <a:avLst/>
          </a:prstGeom>
          <a:noFill/>
          <a:ln w="9525">
            <a:noFill/>
          </a:ln>
        </p:spPr>
        <p:txBody>
          <a:bodyPr>
            <a:spAutoFit/>
          </a:bodyPr>
          <a:p>
            <a:pPr defTabSz="914400">
              <a:spcBef>
                <a:spcPct val="50000"/>
              </a:spcBef>
            </a:pPr>
            <a:r>
              <a:rPr lang="zh-CN" altLang="en-US" sz="3600" b="1" dirty="0">
                <a:solidFill>
                  <a:srgbClr val="FF0000"/>
                </a:solidFill>
                <a:latin typeface="Calibri" panose="020F0502020204030204" pitchFamily="34" charset="0"/>
              </a:rPr>
              <a:t>归纳艺术特色</a:t>
            </a:r>
            <a:endParaRPr lang="zh-CN" altLang="en-US" sz="3600" b="1" dirty="0">
              <a:solidFill>
                <a:srgbClr val="FF0000"/>
              </a:solidFill>
              <a:latin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1490" name="矩形 191489"/>
          <p:cNvSpPr/>
          <p:nvPr/>
        </p:nvSpPr>
        <p:spPr>
          <a:xfrm>
            <a:off x="304800" y="533400"/>
            <a:ext cx="7585075" cy="641350"/>
          </a:xfrm>
          <a:prstGeom prst="rect">
            <a:avLst/>
          </a:prstGeom>
          <a:noFill/>
          <a:ln w="9525">
            <a:noFill/>
          </a:ln>
        </p:spPr>
        <p:txBody>
          <a:bodyPr wrap="none" anchor="t">
            <a:spAutoFit/>
          </a:bodyPr>
          <a:p>
            <a:pPr>
              <a:spcBef>
                <a:spcPct val="50000"/>
              </a:spcBef>
            </a:pPr>
            <a:r>
              <a:rPr lang="zh-CN" altLang="en-US" sz="3600" dirty="0">
                <a:solidFill>
                  <a:srgbClr val="FF3300"/>
                </a:solidFill>
                <a:latin typeface="Comic Sans MS" panose="030F0702030302020204" pitchFamily="66" charset="0"/>
                <a:ea typeface="华文行楷" panose="02010800040101010101" pitchFamily="2" charset="-122"/>
              </a:rPr>
              <a:t>思考：</a:t>
            </a:r>
            <a:r>
              <a:rPr lang="en-US" altLang="zh-CN" sz="3200" b="1" dirty="0">
                <a:solidFill>
                  <a:srgbClr val="0404EE"/>
                </a:solidFill>
                <a:latin typeface="华文楷体" pitchFamily="2" charset="-122"/>
                <a:ea typeface="华文楷体" pitchFamily="2" charset="-122"/>
              </a:rPr>
              <a:t>1</a:t>
            </a:r>
            <a:r>
              <a:rPr lang="zh-CN" altLang="en-US" sz="3200" b="1" dirty="0">
                <a:solidFill>
                  <a:srgbClr val="0404EE"/>
                </a:solidFill>
                <a:latin typeface="华文楷体" pitchFamily="2" charset="-122"/>
                <a:ea typeface="华文楷体" pitchFamily="2" charset="-122"/>
              </a:rPr>
              <a:t>、支配作者一生的是哪几种激情</a:t>
            </a:r>
            <a:r>
              <a:rPr lang="en-US" altLang="zh-CN" sz="3200" b="1">
                <a:solidFill>
                  <a:srgbClr val="0404EE"/>
                </a:solidFill>
                <a:latin typeface="华文楷体" pitchFamily="2" charset="-122"/>
                <a:ea typeface="华文楷体" pitchFamily="2" charset="-122"/>
              </a:rPr>
              <a:t>?</a:t>
            </a:r>
            <a:endParaRPr lang="en-US" altLang="zh-CN" sz="3200" b="1">
              <a:solidFill>
                <a:srgbClr val="0404EE"/>
              </a:solidFill>
              <a:latin typeface="华文楷体" pitchFamily="2" charset="-122"/>
              <a:ea typeface="华文楷体" pitchFamily="2" charset="-122"/>
            </a:endParaRPr>
          </a:p>
        </p:txBody>
      </p:sp>
      <p:sp>
        <p:nvSpPr>
          <p:cNvPr id="191491" name="矩形 191490"/>
          <p:cNvSpPr/>
          <p:nvPr/>
        </p:nvSpPr>
        <p:spPr>
          <a:xfrm>
            <a:off x="1752600" y="2743200"/>
            <a:ext cx="5884863" cy="641350"/>
          </a:xfrm>
          <a:prstGeom prst="rect">
            <a:avLst/>
          </a:prstGeom>
          <a:noFill/>
          <a:ln w="9525">
            <a:noFill/>
          </a:ln>
        </p:spPr>
        <p:txBody>
          <a:bodyPr wrap="none" anchor="t">
            <a:spAutoFit/>
          </a:bodyPr>
          <a:p>
            <a:pPr>
              <a:spcBef>
                <a:spcPct val="50000"/>
              </a:spcBef>
            </a:pPr>
            <a:r>
              <a:rPr lang="en-US" altLang="zh-CN" sz="3600" b="1" dirty="0">
                <a:solidFill>
                  <a:srgbClr val="0404EE"/>
                </a:solidFill>
                <a:latin typeface="华文楷体" pitchFamily="2" charset="-122"/>
                <a:ea typeface="华文楷体" pitchFamily="2" charset="-122"/>
              </a:rPr>
              <a:t>2</a:t>
            </a:r>
            <a:r>
              <a:rPr lang="zh-CN" altLang="en-US" sz="3600" b="1" dirty="0">
                <a:solidFill>
                  <a:srgbClr val="0404EE"/>
                </a:solidFill>
                <a:latin typeface="华文楷体" pitchFamily="2" charset="-122"/>
                <a:ea typeface="华文楷体" pitchFamily="2" charset="-122"/>
              </a:rPr>
              <a:t>、文章行文思路是怎样的？</a:t>
            </a:r>
            <a:endParaRPr lang="zh-CN" altLang="en-US" sz="3600" b="1" dirty="0">
              <a:solidFill>
                <a:srgbClr val="0404EE"/>
              </a:solidFill>
              <a:latin typeface="华文楷体" pitchFamily="2" charset="-122"/>
              <a:ea typeface="华文楷体" pitchFamily="2" charset="-122"/>
            </a:endParaRPr>
          </a:p>
        </p:txBody>
      </p:sp>
      <p:sp>
        <p:nvSpPr>
          <p:cNvPr id="191492" name="文本框 191491"/>
          <p:cNvSpPr txBox="1"/>
          <p:nvPr/>
        </p:nvSpPr>
        <p:spPr>
          <a:xfrm>
            <a:off x="1295400" y="1516063"/>
            <a:ext cx="6629400" cy="946150"/>
          </a:xfrm>
          <a:prstGeom prst="rect">
            <a:avLst/>
          </a:prstGeom>
          <a:noFill/>
          <a:ln w="9525">
            <a:noFill/>
          </a:ln>
        </p:spPr>
        <p:txBody>
          <a:bodyPr>
            <a:spAutoFit/>
          </a:bodyPr>
          <a:p>
            <a:pPr>
              <a:spcBef>
                <a:spcPct val="50000"/>
              </a:spcBef>
            </a:pPr>
            <a:r>
              <a:rPr lang="zh-CN" altLang="en-US" sz="2800" b="1" dirty="0">
                <a:solidFill>
                  <a:schemeClr val="hlink"/>
                </a:solidFill>
                <a:latin typeface="Comic Sans MS" panose="030F0702030302020204" pitchFamily="66" charset="0"/>
                <a:ea typeface="华文楷体" pitchFamily="2" charset="-122"/>
              </a:rPr>
              <a:t>三种：对爱情的渴望、对知识的追求、对人类苦难不可遏制的同情心</a:t>
            </a:r>
            <a:endParaRPr lang="zh-CN" altLang="en-US" sz="2800" b="1">
              <a:solidFill>
                <a:schemeClr val="hlink"/>
              </a:solidFill>
              <a:latin typeface="Comic Sans MS" panose="030F0702030302020204" pitchFamily="66" charset="0"/>
              <a:ea typeface="华文楷体" pitchFamily="2" charset="-122"/>
            </a:endParaRPr>
          </a:p>
        </p:txBody>
      </p:sp>
      <p:sp>
        <p:nvSpPr>
          <p:cNvPr id="191494" name="直接连接符 191493"/>
          <p:cNvSpPr/>
          <p:nvPr/>
        </p:nvSpPr>
        <p:spPr>
          <a:xfrm>
            <a:off x="4038600" y="3962400"/>
            <a:ext cx="0" cy="838200"/>
          </a:xfrm>
          <a:prstGeom prst="line">
            <a:avLst/>
          </a:prstGeom>
          <a:ln w="38100" cap="flat" cmpd="sng">
            <a:solidFill>
              <a:schemeClr val="tx1"/>
            </a:solidFill>
            <a:prstDash val="solid"/>
            <a:miter/>
            <a:headEnd type="none" w="med" len="med"/>
            <a:tailEnd type="triangle" w="med" len="med"/>
          </a:ln>
        </p:spPr>
      </p:sp>
      <p:sp>
        <p:nvSpPr>
          <p:cNvPr id="191495" name="直接连接符 191494"/>
          <p:cNvSpPr/>
          <p:nvPr/>
        </p:nvSpPr>
        <p:spPr>
          <a:xfrm>
            <a:off x="4038600" y="5257800"/>
            <a:ext cx="0" cy="838200"/>
          </a:xfrm>
          <a:prstGeom prst="line">
            <a:avLst/>
          </a:prstGeom>
          <a:ln w="38100" cap="flat" cmpd="sng">
            <a:solidFill>
              <a:schemeClr val="tx1"/>
            </a:solidFill>
            <a:prstDash val="solid"/>
            <a:miter/>
            <a:headEnd type="none" w="med" len="med"/>
            <a:tailEnd type="triangle" w="med" len="med"/>
          </a:ln>
        </p:spPr>
      </p:sp>
      <p:sp>
        <p:nvSpPr>
          <p:cNvPr id="191498" name="文本框 191497"/>
          <p:cNvSpPr txBox="1"/>
          <p:nvPr/>
        </p:nvSpPr>
        <p:spPr>
          <a:xfrm>
            <a:off x="3048000" y="3429000"/>
            <a:ext cx="2362200" cy="519113"/>
          </a:xfrm>
          <a:prstGeom prst="rect">
            <a:avLst/>
          </a:prstGeom>
          <a:noFill/>
          <a:ln w="9525">
            <a:noFill/>
          </a:ln>
        </p:spPr>
        <p:txBody>
          <a:bodyPr>
            <a:spAutoFit/>
          </a:bodyPr>
          <a:p>
            <a:pPr>
              <a:spcBef>
                <a:spcPct val="50000"/>
              </a:spcBef>
            </a:pPr>
            <a:r>
              <a:rPr lang="zh-CN" altLang="en-US" sz="2800" b="1" dirty="0">
                <a:solidFill>
                  <a:schemeClr val="hlink"/>
                </a:solidFill>
                <a:latin typeface="华文楷体" pitchFamily="2" charset="-122"/>
                <a:ea typeface="华文楷体" pitchFamily="2" charset="-122"/>
              </a:rPr>
              <a:t>总提人生追求</a:t>
            </a:r>
            <a:endParaRPr lang="zh-CN" altLang="en-US" sz="2800" b="1" dirty="0">
              <a:solidFill>
                <a:schemeClr val="hlink"/>
              </a:solidFill>
              <a:latin typeface="华文楷体" pitchFamily="2" charset="-122"/>
              <a:ea typeface="华文楷体" pitchFamily="2" charset="-122"/>
            </a:endParaRPr>
          </a:p>
        </p:txBody>
      </p:sp>
      <p:sp>
        <p:nvSpPr>
          <p:cNvPr id="191499" name="文本框 191498"/>
          <p:cNvSpPr txBox="1"/>
          <p:nvPr/>
        </p:nvSpPr>
        <p:spPr>
          <a:xfrm>
            <a:off x="2895600" y="4724400"/>
            <a:ext cx="2971800" cy="519113"/>
          </a:xfrm>
          <a:prstGeom prst="rect">
            <a:avLst/>
          </a:prstGeom>
          <a:noFill/>
          <a:ln w="9525">
            <a:noFill/>
          </a:ln>
        </p:spPr>
        <p:txBody>
          <a:bodyPr>
            <a:spAutoFit/>
          </a:bodyPr>
          <a:p>
            <a:pPr>
              <a:spcBef>
                <a:spcPct val="50000"/>
              </a:spcBef>
            </a:pPr>
            <a:r>
              <a:rPr lang="en-US" altLang="zh-CN" sz="2800" b="1" dirty="0">
                <a:solidFill>
                  <a:srgbClr val="FF3399"/>
                </a:solidFill>
                <a:latin typeface="华文楷体" pitchFamily="2" charset="-122"/>
                <a:ea typeface="华文楷体" pitchFamily="2" charset="-122"/>
              </a:rPr>
              <a:t>  </a:t>
            </a:r>
            <a:r>
              <a:rPr lang="zh-CN" altLang="en-US" sz="2800" b="1" dirty="0">
                <a:solidFill>
                  <a:schemeClr val="hlink"/>
                </a:solidFill>
                <a:latin typeface="华文楷体" pitchFamily="2" charset="-122"/>
                <a:ea typeface="华文楷体" pitchFamily="2" charset="-122"/>
              </a:rPr>
              <a:t>分述追求理由</a:t>
            </a:r>
            <a:endParaRPr lang="zh-CN" altLang="en-US" sz="2800" b="1" dirty="0">
              <a:solidFill>
                <a:schemeClr val="hlink"/>
              </a:solidFill>
              <a:latin typeface="华文楷体" pitchFamily="2" charset="-122"/>
              <a:ea typeface="华文楷体" pitchFamily="2" charset="-122"/>
            </a:endParaRPr>
          </a:p>
        </p:txBody>
      </p:sp>
      <p:sp>
        <p:nvSpPr>
          <p:cNvPr id="191500" name="文本框 191499"/>
          <p:cNvSpPr txBox="1"/>
          <p:nvPr/>
        </p:nvSpPr>
        <p:spPr>
          <a:xfrm>
            <a:off x="3124200" y="6096000"/>
            <a:ext cx="2667000" cy="519113"/>
          </a:xfrm>
          <a:prstGeom prst="rect">
            <a:avLst/>
          </a:prstGeom>
          <a:noFill/>
          <a:ln w="9525">
            <a:noFill/>
          </a:ln>
        </p:spPr>
        <p:txBody>
          <a:bodyPr>
            <a:spAutoFit/>
          </a:bodyPr>
          <a:p>
            <a:pPr>
              <a:spcBef>
                <a:spcPct val="50000"/>
              </a:spcBef>
            </a:pPr>
            <a:r>
              <a:rPr lang="zh-CN" altLang="en-US" sz="2800" b="1" dirty="0">
                <a:solidFill>
                  <a:schemeClr val="hlink"/>
                </a:solidFill>
                <a:latin typeface="华文楷体" pitchFamily="2" charset="-122"/>
                <a:ea typeface="华文楷体" pitchFamily="2" charset="-122"/>
              </a:rPr>
              <a:t>总结表明态度</a:t>
            </a:r>
            <a:endParaRPr lang="zh-CN" altLang="en-US" sz="2800" b="1">
              <a:solidFill>
                <a:schemeClr val="hlink"/>
              </a:solidFill>
              <a:latin typeface="华文楷体" pitchFamily="2" charset="-122"/>
              <a:ea typeface="华文楷体" pitchFamily="2"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1490"/>
                                        </p:tgtEl>
                                        <p:attrNameLst>
                                          <p:attrName>style.visibility</p:attrName>
                                        </p:attrNameLst>
                                      </p:cBhvr>
                                      <p:to>
                                        <p:strVal val="visible"/>
                                      </p:to>
                                    </p:set>
                                    <p:anim calcmode="lin" valueType="num">
                                      <p:cBhvr additive="base">
                                        <p:cTn id="7" dur="500" fill="hold"/>
                                        <p:tgtEl>
                                          <p:spTgt spid="191490"/>
                                        </p:tgtEl>
                                        <p:attrNameLst>
                                          <p:attrName>ppt_x</p:attrName>
                                        </p:attrNameLst>
                                      </p:cBhvr>
                                      <p:tavLst>
                                        <p:tav tm="0">
                                          <p:val>
                                            <p:strVal val="0-#ppt_w/2"/>
                                          </p:val>
                                        </p:tav>
                                        <p:tav tm="100000">
                                          <p:val>
                                            <p:strVal val="#ppt_x"/>
                                          </p:val>
                                        </p:tav>
                                      </p:tavLst>
                                    </p:anim>
                                    <p:anim calcmode="lin" valueType="num">
                                      <p:cBhvr additive="base">
                                        <p:cTn id="8" dur="500" fill="hold"/>
                                        <p:tgtEl>
                                          <p:spTgt spid="19149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1491"/>
                                        </p:tgtEl>
                                        <p:attrNameLst>
                                          <p:attrName>style.visibility</p:attrName>
                                        </p:attrNameLst>
                                      </p:cBhvr>
                                      <p:to>
                                        <p:strVal val="visible"/>
                                      </p:to>
                                    </p:set>
                                    <p:anim calcmode="lin" valueType="num">
                                      <p:cBhvr additive="base">
                                        <p:cTn id="12" dur="500" fill="hold"/>
                                        <p:tgtEl>
                                          <p:spTgt spid="191491"/>
                                        </p:tgtEl>
                                        <p:attrNameLst>
                                          <p:attrName>ppt_x</p:attrName>
                                        </p:attrNameLst>
                                      </p:cBhvr>
                                      <p:tavLst>
                                        <p:tav tm="0">
                                          <p:val>
                                            <p:strVal val="0-#ppt_w/2"/>
                                          </p:val>
                                        </p:tav>
                                        <p:tav tm="100000">
                                          <p:val>
                                            <p:strVal val="#ppt_x"/>
                                          </p:val>
                                        </p:tav>
                                      </p:tavLst>
                                    </p:anim>
                                    <p:anim calcmode="lin" valueType="num">
                                      <p:cBhvr additive="base">
                                        <p:cTn id="13" dur="500" fill="hold"/>
                                        <p:tgtEl>
                                          <p:spTgt spid="19149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91492"/>
                                        </p:tgtEl>
                                        <p:attrNameLst>
                                          <p:attrName>style.visibility</p:attrName>
                                        </p:attrNameLst>
                                      </p:cBhvr>
                                      <p:to>
                                        <p:strVal val="visible"/>
                                      </p:to>
                                    </p:set>
                                    <p:anim calcmode="lin" valueType="num">
                                      <p:cBhvr additive="base">
                                        <p:cTn id="18" dur="500" fill="hold"/>
                                        <p:tgtEl>
                                          <p:spTgt spid="191492"/>
                                        </p:tgtEl>
                                        <p:attrNameLst>
                                          <p:attrName>ppt_x</p:attrName>
                                        </p:attrNameLst>
                                      </p:cBhvr>
                                      <p:tavLst>
                                        <p:tav tm="0">
                                          <p:val>
                                            <p:strVal val="0-#ppt_w/2"/>
                                          </p:val>
                                        </p:tav>
                                        <p:tav tm="100000">
                                          <p:val>
                                            <p:strVal val="#ppt_x"/>
                                          </p:val>
                                        </p:tav>
                                      </p:tavLst>
                                    </p:anim>
                                    <p:anim calcmode="lin" valueType="num">
                                      <p:cBhvr additive="base">
                                        <p:cTn id="19" dur="500" fill="hold"/>
                                        <p:tgtEl>
                                          <p:spTgt spid="19149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91498"/>
                                        </p:tgtEl>
                                        <p:attrNameLst>
                                          <p:attrName>style.visibility</p:attrName>
                                        </p:attrNameLst>
                                      </p:cBhvr>
                                      <p:to>
                                        <p:strVal val="visible"/>
                                      </p:to>
                                    </p:set>
                                    <p:anim calcmode="lin" valueType="num">
                                      <p:cBhvr additive="base">
                                        <p:cTn id="24" dur="500" fill="hold"/>
                                        <p:tgtEl>
                                          <p:spTgt spid="191498"/>
                                        </p:tgtEl>
                                        <p:attrNameLst>
                                          <p:attrName>ppt_x</p:attrName>
                                        </p:attrNameLst>
                                      </p:cBhvr>
                                      <p:tavLst>
                                        <p:tav tm="0">
                                          <p:val>
                                            <p:strVal val="0-#ppt_w/2"/>
                                          </p:val>
                                        </p:tav>
                                        <p:tav tm="100000">
                                          <p:val>
                                            <p:strVal val="#ppt_x"/>
                                          </p:val>
                                        </p:tav>
                                      </p:tavLst>
                                    </p:anim>
                                    <p:anim calcmode="lin" valueType="num">
                                      <p:cBhvr additive="base">
                                        <p:cTn id="25" dur="500" fill="hold"/>
                                        <p:tgtEl>
                                          <p:spTgt spid="191498"/>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191494"/>
                                        </p:tgtEl>
                                        <p:attrNameLst>
                                          <p:attrName>style.visibility</p:attrName>
                                        </p:attrNameLst>
                                      </p:cBhvr>
                                      <p:to>
                                        <p:strVal val="visible"/>
                                      </p:to>
                                    </p:set>
                                    <p:animEffect transition="in" filter="wipe(up)">
                                      <p:cBhvr>
                                        <p:cTn id="29" dur="500"/>
                                        <p:tgtEl>
                                          <p:spTgt spid="191494"/>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191499"/>
                                        </p:tgtEl>
                                        <p:attrNameLst>
                                          <p:attrName>style.visibility</p:attrName>
                                        </p:attrNameLst>
                                      </p:cBhvr>
                                      <p:to>
                                        <p:strVal val="visible"/>
                                      </p:to>
                                    </p:set>
                                    <p:anim calcmode="lin" valueType="num">
                                      <p:cBhvr additive="base">
                                        <p:cTn id="33" dur="500" fill="hold"/>
                                        <p:tgtEl>
                                          <p:spTgt spid="191499"/>
                                        </p:tgtEl>
                                        <p:attrNameLst>
                                          <p:attrName>ppt_x</p:attrName>
                                        </p:attrNameLst>
                                      </p:cBhvr>
                                      <p:tavLst>
                                        <p:tav tm="0">
                                          <p:val>
                                            <p:strVal val="0-#ppt_w/2"/>
                                          </p:val>
                                        </p:tav>
                                        <p:tav tm="100000">
                                          <p:val>
                                            <p:strVal val="#ppt_x"/>
                                          </p:val>
                                        </p:tav>
                                      </p:tavLst>
                                    </p:anim>
                                    <p:anim calcmode="lin" valueType="num">
                                      <p:cBhvr additive="base">
                                        <p:cTn id="34" dur="500" fill="hold"/>
                                        <p:tgtEl>
                                          <p:spTgt spid="191499"/>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2" presetClass="entr" presetSubtype="1" fill="hold" nodeType="afterEffect">
                                  <p:stCondLst>
                                    <p:cond delay="0"/>
                                  </p:stCondLst>
                                  <p:childTnLst>
                                    <p:set>
                                      <p:cBhvr>
                                        <p:cTn id="37" dur="1" fill="hold">
                                          <p:stCondLst>
                                            <p:cond delay="0"/>
                                          </p:stCondLst>
                                        </p:cTn>
                                        <p:tgtEl>
                                          <p:spTgt spid="191495"/>
                                        </p:tgtEl>
                                        <p:attrNameLst>
                                          <p:attrName>style.visibility</p:attrName>
                                        </p:attrNameLst>
                                      </p:cBhvr>
                                      <p:to>
                                        <p:strVal val="visible"/>
                                      </p:to>
                                    </p:set>
                                    <p:animEffect transition="in" filter="wipe(up)">
                                      <p:cBhvr>
                                        <p:cTn id="38" dur="500"/>
                                        <p:tgtEl>
                                          <p:spTgt spid="191495"/>
                                        </p:tgtEl>
                                      </p:cBhvr>
                                    </p:animEffect>
                                  </p:childTnLst>
                                </p:cTn>
                              </p:par>
                            </p:childTnLst>
                          </p:cTn>
                        </p:par>
                        <p:par>
                          <p:cTn id="39" fill="hold">
                            <p:stCondLst>
                              <p:cond delay="2000"/>
                            </p:stCondLst>
                            <p:childTnLst>
                              <p:par>
                                <p:cTn id="40" presetID="2" presetClass="entr" presetSubtype="8" fill="hold" grpId="0" nodeType="afterEffect">
                                  <p:stCondLst>
                                    <p:cond delay="0"/>
                                  </p:stCondLst>
                                  <p:childTnLst>
                                    <p:set>
                                      <p:cBhvr>
                                        <p:cTn id="41" dur="1" fill="hold">
                                          <p:stCondLst>
                                            <p:cond delay="0"/>
                                          </p:stCondLst>
                                        </p:cTn>
                                        <p:tgtEl>
                                          <p:spTgt spid="191500"/>
                                        </p:tgtEl>
                                        <p:attrNameLst>
                                          <p:attrName>style.visibility</p:attrName>
                                        </p:attrNameLst>
                                      </p:cBhvr>
                                      <p:to>
                                        <p:strVal val="visible"/>
                                      </p:to>
                                    </p:set>
                                    <p:anim calcmode="lin" valueType="num">
                                      <p:cBhvr additive="base">
                                        <p:cTn id="42" dur="500" fill="hold"/>
                                        <p:tgtEl>
                                          <p:spTgt spid="191500"/>
                                        </p:tgtEl>
                                        <p:attrNameLst>
                                          <p:attrName>ppt_x</p:attrName>
                                        </p:attrNameLst>
                                      </p:cBhvr>
                                      <p:tavLst>
                                        <p:tav tm="0">
                                          <p:val>
                                            <p:strVal val="0-#ppt_w/2"/>
                                          </p:val>
                                        </p:tav>
                                        <p:tav tm="100000">
                                          <p:val>
                                            <p:strVal val="#ppt_x"/>
                                          </p:val>
                                        </p:tav>
                                      </p:tavLst>
                                    </p:anim>
                                    <p:anim calcmode="lin" valueType="num">
                                      <p:cBhvr additive="base">
                                        <p:cTn id="43" dur="500" fill="hold"/>
                                        <p:tgtEl>
                                          <p:spTgt spid="1915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0" grpId="0"/>
      <p:bldP spid="191491" grpId="0"/>
      <p:bldP spid="191492" grpId="0"/>
      <p:bldP spid="191498" grpId="0"/>
      <p:bldP spid="191499" grpId="0"/>
      <p:bldP spid="19150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17415" name="Rectangle 10"/>
          <p:cNvSpPr>
            <a:spLocks noChangeArrowheads="1"/>
          </p:cNvSpPr>
          <p:nvPr/>
        </p:nvSpPr>
        <p:spPr bwMode="auto">
          <a:xfrm>
            <a:off x="819150" y="1282700"/>
            <a:ext cx="7232650" cy="502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p>
            <a:pPr>
              <a:lnSpc>
                <a:spcPct val="150000"/>
              </a:lnSpc>
            </a:pPr>
            <a:r>
              <a:rPr lang="zh-CN" altLang="en-US" sz="2400" b="1" dirty="0">
                <a:solidFill>
                  <a:srgbClr val="0000FF"/>
                </a:solidFill>
                <a:latin typeface="宋体" panose="02010600030101010101" pitchFamily="2" charset="-122"/>
              </a:rPr>
              <a:t>     生命是什么？它是青藏高原上那辽远的天穹，它是峡谷中那激荡的长江水，它是内蒙古高原一望无际的绿色。生命是一次性的筷子，每个人只有一次，生命是徐徐升起的风筝，只能高飞岂能停滞，生命是崎岖不平的山路，只能走下去，尽管你会摔倒</a:t>
            </a:r>
            <a:r>
              <a:rPr lang="en-US" altLang="zh-CN" sz="2400" b="1">
                <a:solidFill>
                  <a:srgbClr val="0000FF"/>
                </a:solidFill>
                <a:latin typeface="宋体" panose="02010600030101010101" pitchFamily="2" charset="-122"/>
              </a:rPr>
              <a:t>…… </a:t>
            </a:r>
            <a:r>
              <a:rPr lang="zh-CN" altLang="en-US" sz="2400" b="1" dirty="0">
                <a:solidFill>
                  <a:srgbClr val="0000FF"/>
                </a:solidFill>
                <a:latin typeface="宋体" panose="02010600030101010101" pitchFamily="2" charset="-122"/>
              </a:rPr>
              <a:t>我们的生命可以伟大，也可以渺小，但不管怎样我们要挺直生命的脊梁，把生命努力进行到底，善待生活、善待自己，过好自己的生活，这大概就是生命的定义吧！ </a:t>
            </a:r>
            <a:endParaRPr lang="zh-CN" altLang="en-US" sz="2400" b="1" dirty="0">
              <a:solidFill>
                <a:srgbClr val="0000FF"/>
              </a:solidFill>
              <a:latin typeface="宋体" panose="02010600030101010101" pitchFamily="2" charset="-122"/>
            </a:endParaRPr>
          </a:p>
        </p:txBody>
      </p:sp>
      <p:sp>
        <p:nvSpPr>
          <p:cNvPr id="24589" name="文本框 24588"/>
          <p:cNvSpPr txBox="1"/>
          <p:nvPr/>
        </p:nvSpPr>
        <p:spPr>
          <a:xfrm>
            <a:off x="955675" y="668338"/>
            <a:ext cx="3467100" cy="579437"/>
          </a:xfrm>
          <a:prstGeom prst="rect">
            <a:avLst/>
          </a:prstGeom>
          <a:noFill/>
          <a:ln w="9525">
            <a:noFill/>
          </a:ln>
        </p:spPr>
        <p:txBody>
          <a:bodyPr>
            <a:spAutoFit/>
          </a:bodyPr>
          <a:p>
            <a:pPr defTabSz="914400">
              <a:spcBef>
                <a:spcPct val="50000"/>
              </a:spcBef>
            </a:pPr>
            <a:r>
              <a:rPr lang="zh-CN" altLang="en-US" sz="3200" b="1" dirty="0">
                <a:latin typeface="Calibri" panose="020F0502020204030204" pitchFamily="34" charset="0"/>
              </a:rPr>
              <a:t>主旨拓展</a:t>
            </a:r>
            <a:endParaRPr lang="zh-CN" altLang="en-US" sz="3200" b="1" dirty="0">
              <a:latin typeface="Calibri" panose="020F0502020204030204" pitchFamily="34" charset="0"/>
            </a:endParaRPr>
          </a:p>
        </p:txBody>
      </p:sp>
      <p:sp>
        <p:nvSpPr>
          <p:cNvPr id="24590" name="文本框 24589"/>
          <p:cNvSpPr txBox="1"/>
          <p:nvPr/>
        </p:nvSpPr>
        <p:spPr>
          <a:xfrm>
            <a:off x="3314700" y="144463"/>
            <a:ext cx="2908300" cy="701675"/>
          </a:xfrm>
          <a:prstGeom prst="rect">
            <a:avLst/>
          </a:prstGeom>
          <a:noFill/>
          <a:ln w="9525">
            <a:noFill/>
          </a:ln>
        </p:spPr>
        <p:txBody>
          <a:bodyPr>
            <a:spAutoFit/>
          </a:bodyPr>
          <a:p>
            <a:pPr defTabSz="914400">
              <a:spcBef>
                <a:spcPct val="50000"/>
              </a:spcBef>
            </a:pPr>
            <a:r>
              <a:rPr lang="zh-CN" altLang="en-US" sz="4000" b="1" dirty="0">
                <a:solidFill>
                  <a:srgbClr val="FF0000"/>
                </a:solidFill>
                <a:latin typeface="Calibri" panose="020F0502020204030204" pitchFamily="34" charset="0"/>
              </a:rPr>
              <a:t>拓展延伸</a:t>
            </a:r>
            <a:endParaRPr lang="zh-CN" altLang="en-US" sz="4000" b="1" dirty="0">
              <a:solidFill>
                <a:srgbClr val="FF0000"/>
              </a:solidFill>
              <a:latin typeface="Calibri" panose="020F050202020403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图片 24" descr="山底3.png"/>
          <p:cNvPicPr>
            <a:picLocks noChangeAspect="1"/>
          </p:cNvPicPr>
          <p:nvPr/>
        </p:nvPicPr>
        <p:blipFill>
          <a:blip r:embed="rId1"/>
          <a:stretch>
            <a:fillRect/>
          </a:stretch>
        </p:blipFill>
        <p:spPr>
          <a:xfrm>
            <a:off x="0" y="3546475"/>
            <a:ext cx="9144000" cy="3311525"/>
          </a:xfrm>
          <a:prstGeom prst="rect">
            <a:avLst/>
          </a:prstGeom>
          <a:noFill/>
          <a:ln w="9525">
            <a:noFill/>
          </a:ln>
        </p:spPr>
      </p:pic>
      <p:sp>
        <p:nvSpPr>
          <p:cNvPr id="25605" name="文本框 13"/>
          <p:cNvSpPr txBox="1"/>
          <p:nvPr/>
        </p:nvSpPr>
        <p:spPr>
          <a:xfrm>
            <a:off x="10761663" y="2339975"/>
            <a:ext cx="184150" cy="368300"/>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5606" name="文本框 14"/>
          <p:cNvSpPr txBox="1"/>
          <p:nvPr/>
        </p:nvSpPr>
        <p:spPr>
          <a:xfrm>
            <a:off x="10561638" y="4170363"/>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5619" name="文本框 25618"/>
          <p:cNvSpPr txBox="1"/>
          <p:nvPr/>
        </p:nvSpPr>
        <p:spPr>
          <a:xfrm>
            <a:off x="977900" y="2043113"/>
            <a:ext cx="6794500" cy="2286000"/>
          </a:xfrm>
          <a:prstGeom prst="rect">
            <a:avLst/>
          </a:prstGeom>
          <a:noFill/>
          <a:ln w="9525">
            <a:noFill/>
          </a:ln>
        </p:spPr>
        <p:txBody>
          <a:bodyPr>
            <a:spAutoFit/>
          </a:bodyPr>
          <a:p>
            <a:pPr defTabSz="914400"/>
            <a:r>
              <a:rPr lang="zh-CN" altLang="en-US" sz="3200" b="1" dirty="0">
                <a:latin typeface="宋体" panose="02010600030101010101" pitchFamily="2" charset="-122"/>
              </a:rPr>
              <a:t>作业</a:t>
            </a:r>
            <a:r>
              <a:rPr lang="en-US" altLang="zh-CN" sz="3200" b="1">
                <a:latin typeface="宋体" panose="02010600030101010101" pitchFamily="2" charset="-122"/>
              </a:rPr>
              <a:t>1</a:t>
            </a:r>
            <a:r>
              <a:rPr lang="zh-CN" altLang="en-US" sz="3200" b="1" dirty="0">
                <a:latin typeface="宋体" panose="02010600030101010101" pitchFamily="2" charset="-122"/>
              </a:rPr>
              <a:t>：完成教材上的课后习题</a:t>
            </a:r>
            <a:endParaRPr lang="zh-CN" altLang="en-US" sz="3200" b="1" dirty="0">
              <a:latin typeface="宋体" panose="02010600030101010101" pitchFamily="2" charset="-122"/>
            </a:endParaRPr>
          </a:p>
          <a:p>
            <a:pPr defTabSz="914400"/>
            <a:r>
              <a:rPr lang="zh-CN" altLang="en-US" sz="3200" b="1" dirty="0">
                <a:latin typeface="宋体" panose="02010600030101010101" pitchFamily="2" charset="-122"/>
              </a:rPr>
              <a:t>作业</a:t>
            </a:r>
            <a:r>
              <a:rPr lang="en-US" altLang="zh-CN" sz="3200" b="1">
                <a:latin typeface="宋体" panose="02010600030101010101" pitchFamily="2" charset="-122"/>
              </a:rPr>
              <a:t>2</a:t>
            </a:r>
            <a:r>
              <a:rPr lang="zh-CN" altLang="en-US" sz="3200" b="1" dirty="0">
                <a:latin typeface="宋体" panose="02010600030101010101" pitchFamily="2" charset="-122"/>
              </a:rPr>
              <a:t>：完成</a:t>
            </a:r>
            <a:r>
              <a:rPr lang="en-US" altLang="zh-CN" sz="3200" b="1">
                <a:latin typeface="宋体" panose="02010600030101010101" pitchFamily="2" charset="-122"/>
              </a:rPr>
              <a:t>《</a:t>
            </a:r>
            <a:r>
              <a:rPr lang="zh-CN" altLang="en-US" sz="3200" b="1" dirty="0">
                <a:latin typeface="宋体" panose="02010600030101010101" pitchFamily="2" charset="-122"/>
              </a:rPr>
              <a:t>作业本</a:t>
            </a:r>
            <a:r>
              <a:rPr lang="en-US" altLang="zh-CN" sz="3200" b="1">
                <a:latin typeface="宋体" panose="02010600030101010101" pitchFamily="2" charset="-122"/>
              </a:rPr>
              <a:t>》</a:t>
            </a:r>
            <a:r>
              <a:rPr lang="zh-CN" altLang="en-US" sz="3200" b="1" dirty="0">
                <a:latin typeface="宋体" panose="02010600030101010101" pitchFamily="2" charset="-122"/>
              </a:rPr>
              <a:t>上的习题</a:t>
            </a:r>
            <a:endParaRPr lang="en-US" altLang="zh-CN" sz="3200" b="1">
              <a:latin typeface="宋体" panose="02010600030101010101" pitchFamily="2" charset="-122"/>
            </a:endParaRPr>
          </a:p>
          <a:p>
            <a:pPr defTabSz="914400"/>
            <a:endParaRPr lang="en-US" altLang="zh-CN" sz="3200" b="1">
              <a:latin typeface="宋体" panose="02010600030101010101" pitchFamily="2" charset="-122"/>
            </a:endParaRPr>
          </a:p>
          <a:p>
            <a:pPr defTabSz="914400">
              <a:spcBef>
                <a:spcPct val="50000"/>
              </a:spcBef>
            </a:pPr>
            <a:endParaRPr lang="zh-CN" altLang="en-US" sz="3200" b="1" dirty="0">
              <a:latin typeface="宋体" panose="02010600030101010101" pitchFamily="2" charset="-122"/>
            </a:endParaRPr>
          </a:p>
        </p:txBody>
      </p:sp>
      <p:sp>
        <p:nvSpPr>
          <p:cNvPr id="25620" name="文本框 25619"/>
          <p:cNvSpPr txBox="1"/>
          <p:nvPr/>
        </p:nvSpPr>
        <p:spPr>
          <a:xfrm>
            <a:off x="2298700" y="558800"/>
            <a:ext cx="3746500" cy="701675"/>
          </a:xfrm>
          <a:prstGeom prst="rect">
            <a:avLst/>
          </a:prstGeom>
          <a:noFill/>
          <a:ln w="9525">
            <a:noFill/>
          </a:ln>
        </p:spPr>
        <p:txBody>
          <a:bodyPr>
            <a:spAutoFit/>
          </a:bodyPr>
          <a:p>
            <a:pPr defTabSz="914400">
              <a:spcBef>
                <a:spcPct val="50000"/>
              </a:spcBef>
            </a:pPr>
            <a:r>
              <a:rPr lang="zh-CN" altLang="en-US" sz="4000" b="1" dirty="0">
                <a:solidFill>
                  <a:srgbClr val="FF0000"/>
                </a:solidFill>
                <a:latin typeface="Calibri" panose="020F0502020204030204" pitchFamily="34" charset="0"/>
              </a:rPr>
              <a:t>布置作业</a:t>
            </a:r>
            <a:endParaRPr lang="zh-CN" altLang="en-US" sz="4000" b="1" dirty="0">
              <a:solidFill>
                <a:srgbClr val="FF0000"/>
              </a:solidFill>
              <a:latin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1426" name="文本框 231425"/>
          <p:cNvSpPr txBox="1"/>
          <p:nvPr/>
        </p:nvSpPr>
        <p:spPr>
          <a:xfrm>
            <a:off x="838200" y="914400"/>
            <a:ext cx="7543800" cy="579438"/>
          </a:xfrm>
          <a:prstGeom prst="rect">
            <a:avLst/>
          </a:prstGeom>
          <a:noFill/>
          <a:ln w="9525">
            <a:noFill/>
          </a:ln>
        </p:spPr>
        <p:txBody>
          <a:bodyPr>
            <a:spAutoFit/>
          </a:bodyPr>
          <a:p>
            <a:pPr algn="r">
              <a:spcBef>
                <a:spcPct val="50000"/>
              </a:spcBef>
            </a:pPr>
            <a:endParaRPr sz="3200" b="1" dirty="0">
              <a:solidFill>
                <a:srgbClr val="0404EE"/>
              </a:solidFill>
              <a:latin typeface="华文楷体" pitchFamily="2" charset="-122"/>
              <a:ea typeface="华文楷体" pitchFamily="2" charset="-122"/>
            </a:endParaRPr>
          </a:p>
        </p:txBody>
      </p:sp>
      <p:sp>
        <p:nvSpPr>
          <p:cNvPr id="231427" name="矩形 231426"/>
          <p:cNvSpPr/>
          <p:nvPr/>
        </p:nvSpPr>
        <p:spPr>
          <a:xfrm>
            <a:off x="1219200" y="2362200"/>
            <a:ext cx="2590800" cy="3935413"/>
          </a:xfrm>
          <a:prstGeom prst="rect">
            <a:avLst/>
          </a:prstGeom>
          <a:noFill/>
          <a:ln w="9525">
            <a:noFill/>
          </a:ln>
        </p:spPr>
        <p:txBody>
          <a:bodyPr>
            <a:spAutoFit/>
          </a:bodyPr>
          <a:p>
            <a:r>
              <a:rPr lang="zh-CN" altLang="en-US" sz="2800" b="1" dirty="0">
                <a:solidFill>
                  <a:schemeClr val="tx2"/>
                </a:solidFill>
                <a:latin typeface="Times New Roman" panose="02020603050405020304" pitchFamily="18" charset="0"/>
                <a:ea typeface="楷体_GB2312" panose="02010609030101010101" pitchFamily="49" charset="-122"/>
              </a:rPr>
              <a:t>（渴望）爱情</a:t>
            </a:r>
            <a:br>
              <a:rPr lang="zh-CN" altLang="en-US" sz="2800" b="1" dirty="0">
                <a:latin typeface="Times New Roman" panose="02020603050405020304" pitchFamily="18" charset="0"/>
                <a:ea typeface="楷体_GB2312" panose="02010609030101010101" pitchFamily="49" charset="-122"/>
              </a:rPr>
            </a:br>
            <a:br>
              <a:rPr lang="zh-CN" altLang="en-US" sz="2800" b="1" dirty="0">
                <a:latin typeface="Times New Roman" panose="02020603050405020304" pitchFamily="18" charset="0"/>
                <a:ea typeface="楷体_GB2312" panose="02010609030101010101" pitchFamily="49" charset="-122"/>
              </a:rPr>
            </a:br>
            <a:br>
              <a:rPr lang="zh-CN" altLang="en-US" sz="2800" b="1" dirty="0">
                <a:latin typeface="Times New Roman" panose="02020603050405020304" pitchFamily="18" charset="0"/>
                <a:ea typeface="楷体_GB2312" panose="02010609030101010101" pitchFamily="49" charset="-122"/>
              </a:rPr>
            </a:br>
            <a:r>
              <a:rPr lang="zh-CN" altLang="en-US" sz="2800" b="1" dirty="0">
                <a:solidFill>
                  <a:srgbClr val="0404EE"/>
                </a:solidFill>
                <a:latin typeface="Times New Roman" panose="02020603050405020304" pitchFamily="18" charset="0"/>
                <a:ea typeface="楷体_GB2312" panose="02010609030101010101" pitchFamily="49" charset="-122"/>
              </a:rPr>
              <a:t>（追求）知识</a:t>
            </a:r>
            <a:br>
              <a:rPr lang="zh-CN" altLang="en-US" sz="2800" b="1" dirty="0">
                <a:latin typeface="Times New Roman" panose="02020603050405020304" pitchFamily="18" charset="0"/>
                <a:ea typeface="楷体_GB2312" panose="02010609030101010101" pitchFamily="49" charset="-122"/>
              </a:rPr>
            </a:br>
            <a:br>
              <a:rPr lang="zh-CN" altLang="en-US" sz="2800" b="1" dirty="0">
                <a:latin typeface="Times New Roman" panose="02020603050405020304" pitchFamily="18" charset="0"/>
                <a:ea typeface="楷体_GB2312" panose="02010609030101010101" pitchFamily="49" charset="-122"/>
              </a:rPr>
            </a:br>
            <a:br>
              <a:rPr lang="zh-CN" altLang="en-US" sz="2800" b="1" dirty="0">
                <a:latin typeface="Times New Roman" panose="02020603050405020304" pitchFamily="18" charset="0"/>
                <a:ea typeface="楷体_GB2312" panose="02010609030101010101" pitchFamily="49" charset="-122"/>
              </a:rPr>
            </a:br>
            <a:r>
              <a:rPr lang="zh-CN" altLang="en-US" sz="2800" b="1" dirty="0">
                <a:latin typeface="Times New Roman" panose="02020603050405020304" pitchFamily="18" charset="0"/>
                <a:ea typeface="楷体_GB2312" panose="02010609030101010101" pitchFamily="49" charset="-122"/>
              </a:rPr>
              <a:t>（同情）苦难</a:t>
            </a:r>
            <a:br>
              <a:rPr lang="zh-CN" altLang="en-US" sz="2800" b="1" dirty="0">
                <a:latin typeface="Times New Roman" panose="02020603050405020304" pitchFamily="18" charset="0"/>
                <a:ea typeface="楷体_GB2312" panose="02010609030101010101" pitchFamily="49" charset="-122"/>
              </a:rPr>
            </a:br>
            <a:br>
              <a:rPr lang="zh-CN" altLang="en-US" sz="2800" b="1" dirty="0">
                <a:latin typeface="Times New Roman" panose="02020603050405020304" pitchFamily="18" charset="0"/>
                <a:ea typeface="楷体_GB2312" panose="02010609030101010101" pitchFamily="49" charset="-122"/>
              </a:rPr>
            </a:br>
            <a:endParaRPr lang="zh-CN" altLang="en-US" sz="2800" b="1" dirty="0">
              <a:latin typeface="Times New Roman" panose="02020603050405020304" pitchFamily="18" charset="0"/>
              <a:ea typeface="楷体_GB2312" panose="02010609030101010101" pitchFamily="49" charset="-122"/>
            </a:endParaRPr>
          </a:p>
        </p:txBody>
      </p:sp>
      <p:sp>
        <p:nvSpPr>
          <p:cNvPr id="231428" name="矩形 231427"/>
          <p:cNvSpPr/>
          <p:nvPr/>
        </p:nvSpPr>
        <p:spPr>
          <a:xfrm>
            <a:off x="4038600" y="1676400"/>
            <a:ext cx="3352800" cy="1311275"/>
          </a:xfrm>
          <a:prstGeom prst="rect">
            <a:avLst/>
          </a:prstGeom>
          <a:noFill/>
          <a:ln w="9525">
            <a:noFill/>
          </a:ln>
        </p:spPr>
        <p:txBody>
          <a:bodyPr>
            <a:spAutoFit/>
          </a:bodyPr>
          <a:p>
            <a:pPr>
              <a:spcBef>
                <a:spcPct val="50000"/>
              </a:spcBef>
              <a:buClr>
                <a:schemeClr val="bg1"/>
              </a:buClr>
            </a:pPr>
            <a:r>
              <a:rPr lang="zh-CN" altLang="en-US" sz="2000" b="1" dirty="0">
                <a:solidFill>
                  <a:schemeClr val="tx2"/>
                </a:solidFill>
                <a:latin typeface="Times New Roman" panose="02020603050405020304" pitchFamily="18" charset="0"/>
                <a:ea typeface="楷体_GB2312" panose="02010609030101010101" pitchFamily="49" charset="-122"/>
              </a:rPr>
              <a:t>爱情带来狂喜</a:t>
            </a:r>
            <a:endParaRPr lang="zh-CN" altLang="en-US" sz="2000" b="1" dirty="0">
              <a:solidFill>
                <a:schemeClr val="tx2"/>
              </a:solidFill>
              <a:latin typeface="Times New Roman" panose="02020603050405020304" pitchFamily="18" charset="0"/>
              <a:ea typeface="楷体_GB2312" panose="02010609030101010101" pitchFamily="49" charset="-122"/>
            </a:endParaRPr>
          </a:p>
          <a:p>
            <a:pPr>
              <a:spcBef>
                <a:spcPct val="50000"/>
              </a:spcBef>
              <a:buClr>
                <a:schemeClr val="bg1"/>
              </a:buClr>
            </a:pPr>
            <a:r>
              <a:rPr lang="zh-CN" altLang="en-US" sz="2000" b="1" dirty="0">
                <a:solidFill>
                  <a:schemeClr val="tx2"/>
                </a:solidFill>
                <a:latin typeface="Times New Roman" panose="02020603050405020304" pitchFamily="18" charset="0"/>
                <a:ea typeface="楷体_GB2312" panose="02010609030101010101" pitchFamily="49" charset="-122"/>
              </a:rPr>
              <a:t>爱情摆脱孤独</a:t>
            </a:r>
            <a:endParaRPr lang="zh-CN" altLang="en-US" sz="2000" b="1" dirty="0">
              <a:solidFill>
                <a:schemeClr val="tx2"/>
              </a:solidFill>
              <a:latin typeface="Times New Roman" panose="02020603050405020304" pitchFamily="18" charset="0"/>
              <a:ea typeface="楷体_GB2312" panose="02010609030101010101" pitchFamily="49" charset="-122"/>
            </a:endParaRPr>
          </a:p>
          <a:p>
            <a:pPr>
              <a:spcBef>
                <a:spcPct val="50000"/>
              </a:spcBef>
              <a:buClr>
                <a:schemeClr val="bg1"/>
              </a:buClr>
            </a:pPr>
            <a:r>
              <a:rPr lang="zh-CN" altLang="en-US" sz="2000" b="1" dirty="0">
                <a:solidFill>
                  <a:schemeClr val="tx2"/>
                </a:solidFill>
                <a:latin typeface="Times New Roman" panose="02020603050405020304" pitchFamily="18" charset="0"/>
                <a:ea typeface="楷体_GB2312" panose="02010609030101010101" pitchFamily="49" charset="-122"/>
              </a:rPr>
              <a:t>爱的结合能见到天堂</a:t>
            </a:r>
            <a:endParaRPr lang="zh-CN" altLang="en-US" sz="2000" b="1" dirty="0">
              <a:solidFill>
                <a:schemeClr val="tx2"/>
              </a:solidFill>
              <a:latin typeface="Times New Roman" panose="02020603050405020304" pitchFamily="18" charset="0"/>
              <a:ea typeface="楷体_GB2312" panose="02010609030101010101" pitchFamily="49" charset="-122"/>
            </a:endParaRPr>
          </a:p>
        </p:txBody>
      </p:sp>
      <p:sp>
        <p:nvSpPr>
          <p:cNvPr id="231429" name="矩形 231428"/>
          <p:cNvSpPr/>
          <p:nvPr/>
        </p:nvSpPr>
        <p:spPr>
          <a:xfrm>
            <a:off x="4038600" y="3124200"/>
            <a:ext cx="3505200" cy="1311275"/>
          </a:xfrm>
          <a:prstGeom prst="rect">
            <a:avLst/>
          </a:prstGeom>
          <a:noFill/>
          <a:ln w="9525">
            <a:noFill/>
          </a:ln>
        </p:spPr>
        <p:txBody>
          <a:bodyPr>
            <a:spAutoFit/>
          </a:bodyPr>
          <a:p>
            <a:pPr>
              <a:spcBef>
                <a:spcPct val="50000"/>
              </a:spcBef>
              <a:buClr>
                <a:schemeClr val="bg1"/>
              </a:buClr>
            </a:pPr>
            <a:r>
              <a:rPr lang="zh-CN" altLang="en-US" sz="2000" b="1" dirty="0">
                <a:solidFill>
                  <a:srgbClr val="0404EE"/>
                </a:solidFill>
                <a:latin typeface="Times New Roman" panose="02020603050405020304" pitchFamily="18" charset="0"/>
                <a:ea typeface="楷体_GB2312" panose="02010609030101010101" pitchFamily="49" charset="-122"/>
              </a:rPr>
              <a:t>了解人类的心灵</a:t>
            </a:r>
            <a:endParaRPr lang="zh-CN" altLang="en-US" sz="2000" b="1" dirty="0">
              <a:solidFill>
                <a:srgbClr val="0404EE"/>
              </a:solidFill>
              <a:latin typeface="Times New Roman" panose="02020603050405020304" pitchFamily="18" charset="0"/>
              <a:ea typeface="楷体_GB2312" panose="02010609030101010101" pitchFamily="49" charset="-122"/>
            </a:endParaRPr>
          </a:p>
          <a:p>
            <a:pPr>
              <a:spcBef>
                <a:spcPct val="50000"/>
              </a:spcBef>
              <a:buClr>
                <a:schemeClr val="bg1"/>
              </a:buClr>
            </a:pPr>
            <a:r>
              <a:rPr lang="zh-CN" altLang="en-US" sz="2000" b="1" dirty="0">
                <a:solidFill>
                  <a:srgbClr val="0404EE"/>
                </a:solidFill>
                <a:latin typeface="Times New Roman" panose="02020603050405020304" pitchFamily="18" charset="0"/>
                <a:ea typeface="楷体_GB2312" panose="02010609030101010101" pitchFamily="49" charset="-122"/>
              </a:rPr>
              <a:t>知道星星为何发光</a:t>
            </a:r>
            <a:endParaRPr lang="zh-CN" altLang="en-US" sz="2000" b="1" dirty="0">
              <a:solidFill>
                <a:srgbClr val="0404EE"/>
              </a:solidFill>
              <a:latin typeface="Times New Roman" panose="02020603050405020304" pitchFamily="18" charset="0"/>
              <a:ea typeface="楷体_GB2312" panose="02010609030101010101" pitchFamily="49" charset="-122"/>
            </a:endParaRPr>
          </a:p>
          <a:p>
            <a:pPr>
              <a:spcBef>
                <a:spcPct val="50000"/>
              </a:spcBef>
              <a:buClr>
                <a:schemeClr val="bg1"/>
              </a:buClr>
            </a:pPr>
            <a:r>
              <a:rPr lang="zh-CN" altLang="en-US" sz="2000" b="1" dirty="0">
                <a:solidFill>
                  <a:srgbClr val="0404EE"/>
                </a:solidFill>
                <a:latin typeface="Times New Roman" panose="02020603050405020304" pitchFamily="18" charset="0"/>
                <a:ea typeface="楷体_GB2312" panose="02010609030101010101" pitchFamily="49" charset="-122"/>
              </a:rPr>
              <a:t>理解毕达哥拉斯思想</a:t>
            </a:r>
            <a:endParaRPr lang="zh-CN" altLang="en-US" sz="2000" b="1" dirty="0">
              <a:solidFill>
                <a:srgbClr val="0404EE"/>
              </a:solidFill>
              <a:latin typeface="Times New Roman" panose="02020603050405020304" pitchFamily="18" charset="0"/>
              <a:ea typeface="楷体_GB2312" panose="02010609030101010101" pitchFamily="49" charset="-122"/>
            </a:endParaRPr>
          </a:p>
        </p:txBody>
      </p:sp>
      <p:sp>
        <p:nvSpPr>
          <p:cNvPr id="231430" name="矩形 231429"/>
          <p:cNvSpPr/>
          <p:nvPr/>
        </p:nvSpPr>
        <p:spPr>
          <a:xfrm>
            <a:off x="3962400" y="4724400"/>
            <a:ext cx="3733800" cy="1768475"/>
          </a:xfrm>
          <a:prstGeom prst="rect">
            <a:avLst/>
          </a:prstGeom>
          <a:noFill/>
          <a:ln w="9525">
            <a:noFill/>
          </a:ln>
        </p:spPr>
        <p:txBody>
          <a:bodyPr>
            <a:spAutoFit/>
          </a:bodyPr>
          <a:p>
            <a:pPr>
              <a:spcBef>
                <a:spcPct val="50000"/>
              </a:spcBef>
              <a:buClr>
                <a:schemeClr val="bg1"/>
              </a:buClr>
            </a:pPr>
            <a:r>
              <a:rPr lang="zh-CN" altLang="en-US" sz="2000" b="1" dirty="0">
                <a:latin typeface="Times New Roman" panose="02020603050405020304" pitchFamily="18" charset="0"/>
                <a:ea typeface="楷体_GB2312" panose="02010609030101010101" pitchFamily="49" charset="-122"/>
              </a:rPr>
              <a:t>饥饿中的孩子</a:t>
            </a:r>
            <a:endParaRPr lang="zh-CN" altLang="en-US" sz="2000" b="1" dirty="0">
              <a:latin typeface="Times New Roman" panose="02020603050405020304" pitchFamily="18" charset="0"/>
              <a:ea typeface="楷体_GB2312" panose="02010609030101010101" pitchFamily="49" charset="-122"/>
            </a:endParaRPr>
          </a:p>
          <a:p>
            <a:pPr>
              <a:spcBef>
                <a:spcPct val="50000"/>
              </a:spcBef>
              <a:buClr>
                <a:schemeClr val="bg1"/>
              </a:buClr>
            </a:pPr>
            <a:r>
              <a:rPr lang="zh-CN" altLang="en-US" sz="2000" b="1" dirty="0">
                <a:latin typeface="Times New Roman" panose="02020603050405020304" pitchFamily="18" charset="0"/>
                <a:ea typeface="楷体_GB2312" panose="02010609030101010101" pitchFamily="49" charset="-122"/>
              </a:rPr>
              <a:t>被压迫被折磨者</a:t>
            </a:r>
            <a:endParaRPr lang="zh-CN" altLang="en-US" sz="2000" b="1" dirty="0">
              <a:latin typeface="Times New Roman" panose="02020603050405020304" pitchFamily="18" charset="0"/>
              <a:ea typeface="楷体_GB2312" panose="02010609030101010101" pitchFamily="49" charset="-122"/>
            </a:endParaRPr>
          </a:p>
          <a:p>
            <a:pPr>
              <a:spcBef>
                <a:spcPct val="50000"/>
              </a:spcBef>
              <a:buClr>
                <a:schemeClr val="bg1"/>
              </a:buClr>
            </a:pPr>
            <a:r>
              <a:rPr lang="zh-CN" altLang="en-US" sz="2000" b="1" dirty="0">
                <a:latin typeface="Times New Roman" panose="02020603050405020304" pitchFamily="18" charset="0"/>
                <a:ea typeface="楷体_GB2312" panose="02010609030101010101" pitchFamily="49" charset="-122"/>
              </a:rPr>
              <a:t>孤苦无依的老人</a:t>
            </a:r>
            <a:endParaRPr lang="zh-CN" altLang="en-US" sz="2000" b="1" dirty="0">
              <a:latin typeface="Times New Roman" panose="02020603050405020304" pitchFamily="18" charset="0"/>
              <a:ea typeface="楷体_GB2312" panose="02010609030101010101" pitchFamily="49" charset="-122"/>
            </a:endParaRPr>
          </a:p>
          <a:p>
            <a:pPr>
              <a:spcBef>
                <a:spcPct val="50000"/>
              </a:spcBef>
              <a:buClr>
                <a:schemeClr val="bg1"/>
              </a:buClr>
            </a:pPr>
            <a:r>
              <a:rPr lang="zh-CN" altLang="en-US" sz="2000" b="1" dirty="0">
                <a:latin typeface="Times New Roman" panose="02020603050405020304" pitchFamily="18" charset="0"/>
                <a:ea typeface="楷体_GB2312" panose="02010609030101010101" pitchFamily="49" charset="-122"/>
              </a:rPr>
              <a:t>全球性的孤独、贫穷和痛苦</a:t>
            </a:r>
            <a:endParaRPr lang="zh-CN" altLang="en-US" sz="2000" b="1" dirty="0">
              <a:latin typeface="Times New Roman" panose="02020603050405020304" pitchFamily="18" charset="0"/>
              <a:ea typeface="楷体_GB2312" panose="02010609030101010101" pitchFamily="49" charset="-122"/>
            </a:endParaRPr>
          </a:p>
        </p:txBody>
      </p:sp>
      <p:sp>
        <p:nvSpPr>
          <p:cNvPr id="231432" name="矩形 231431"/>
          <p:cNvSpPr/>
          <p:nvPr/>
        </p:nvSpPr>
        <p:spPr>
          <a:xfrm>
            <a:off x="381000" y="2514600"/>
            <a:ext cx="838200" cy="3503613"/>
          </a:xfrm>
          <a:prstGeom prst="rect">
            <a:avLst/>
          </a:prstGeom>
          <a:noFill/>
          <a:ln w="9525">
            <a:noFill/>
          </a:ln>
        </p:spPr>
        <p:txBody>
          <a:bodyPr>
            <a:spAutoFit/>
          </a:bodyPr>
          <a:p>
            <a:r>
              <a:rPr lang="zh-CN" altLang="en-US" sz="3200" b="1" dirty="0">
                <a:solidFill>
                  <a:srgbClr val="003300"/>
                </a:solidFill>
                <a:effectLst>
                  <a:outerShdw blurRad="38100" dist="38100" dir="2700000">
                    <a:srgbClr val="000000"/>
                  </a:outerShdw>
                </a:effectLst>
                <a:latin typeface="Times New Roman" panose="02020603050405020304" pitchFamily="18" charset="0"/>
                <a:ea typeface="楷体_GB2312" panose="02010609030101010101" pitchFamily="49" charset="-122"/>
              </a:rPr>
              <a:t>我为什么而活着</a:t>
            </a:r>
            <a:endParaRPr lang="zh-CN" altLang="en-US" sz="3200" b="1" dirty="0">
              <a:solidFill>
                <a:srgbClr val="003300"/>
              </a:solidFill>
              <a:effectLst>
                <a:outerShdw blurRad="38100" dist="38100" dir="2700000">
                  <a:srgbClr val="000000"/>
                </a:outerShdw>
              </a:effectLst>
              <a:latin typeface="Times New Roman" panose="02020603050405020304" pitchFamily="18" charset="0"/>
              <a:ea typeface="楷体_GB2312" panose="02010609030101010101" pitchFamily="49" charset="-122"/>
            </a:endParaRPr>
          </a:p>
        </p:txBody>
      </p:sp>
      <p:sp>
        <p:nvSpPr>
          <p:cNvPr id="231433" name="左大括号 231432"/>
          <p:cNvSpPr/>
          <p:nvPr/>
        </p:nvSpPr>
        <p:spPr>
          <a:xfrm>
            <a:off x="3962400" y="1905000"/>
            <a:ext cx="76200" cy="1143000"/>
          </a:xfrm>
          <a:prstGeom prst="leftBrace">
            <a:avLst>
              <a:gd name="adj1" fmla="val 125000"/>
              <a:gd name="adj2" fmla="val 50000"/>
            </a:avLst>
          </a:prstGeom>
          <a:noFill/>
          <a:ln w="9525" cap="flat" cmpd="sng">
            <a:solidFill>
              <a:schemeClr val="tx1"/>
            </a:solidFill>
            <a:prstDash val="solid"/>
            <a:miter/>
            <a:headEnd type="none" w="med" len="med"/>
            <a:tailEnd type="none" w="med" len="med"/>
          </a:ln>
        </p:spPr>
        <p:txBody>
          <a:bodyPr/>
          <a:p>
            <a:endParaRPr lang="zh-CN" altLang="en-US"/>
          </a:p>
        </p:txBody>
      </p:sp>
      <p:sp>
        <p:nvSpPr>
          <p:cNvPr id="231434" name="左大括号 231433"/>
          <p:cNvSpPr/>
          <p:nvPr/>
        </p:nvSpPr>
        <p:spPr>
          <a:xfrm>
            <a:off x="3962400" y="3200400"/>
            <a:ext cx="76200" cy="1143000"/>
          </a:xfrm>
          <a:prstGeom prst="leftBrace">
            <a:avLst>
              <a:gd name="adj1" fmla="val 125000"/>
              <a:gd name="adj2" fmla="val 50000"/>
            </a:avLst>
          </a:prstGeom>
          <a:noFill/>
          <a:ln w="9525" cap="flat" cmpd="sng">
            <a:solidFill>
              <a:schemeClr val="tx1"/>
            </a:solidFill>
            <a:prstDash val="solid"/>
            <a:miter/>
            <a:headEnd type="none" w="med" len="med"/>
            <a:tailEnd type="none" w="med" len="med"/>
          </a:ln>
        </p:spPr>
        <p:txBody>
          <a:bodyPr/>
          <a:p>
            <a:endParaRPr lang="zh-CN" altLang="en-US"/>
          </a:p>
        </p:txBody>
      </p:sp>
      <p:sp>
        <p:nvSpPr>
          <p:cNvPr id="231435" name="左大括号 231434"/>
          <p:cNvSpPr/>
          <p:nvPr/>
        </p:nvSpPr>
        <p:spPr>
          <a:xfrm>
            <a:off x="3886200" y="4724400"/>
            <a:ext cx="228600" cy="1676400"/>
          </a:xfrm>
          <a:prstGeom prst="leftBrace">
            <a:avLst>
              <a:gd name="adj1" fmla="val 61111"/>
              <a:gd name="adj2" fmla="val 50000"/>
            </a:avLst>
          </a:prstGeom>
          <a:noFill/>
          <a:ln w="9525" cap="flat" cmpd="sng">
            <a:solidFill>
              <a:schemeClr val="tx1"/>
            </a:solidFill>
            <a:prstDash val="solid"/>
            <a:miter/>
            <a:headEnd type="none" w="med" len="med"/>
            <a:tailEnd type="none" w="med" len="med"/>
          </a:ln>
        </p:spPr>
        <p:txBody>
          <a:bodyPr/>
          <a:p>
            <a:endParaRPr lang="zh-CN" altLang="en-US"/>
          </a:p>
        </p:txBody>
      </p:sp>
      <p:sp>
        <p:nvSpPr>
          <p:cNvPr id="231437" name="文本框 231436"/>
          <p:cNvSpPr txBox="1"/>
          <p:nvPr/>
        </p:nvSpPr>
        <p:spPr>
          <a:xfrm>
            <a:off x="8001000" y="2362200"/>
            <a:ext cx="671513" cy="3962400"/>
          </a:xfrm>
          <a:prstGeom prst="rect">
            <a:avLst/>
          </a:prstGeom>
          <a:noFill/>
          <a:ln w="9525">
            <a:noFill/>
          </a:ln>
        </p:spPr>
        <p:txBody>
          <a:bodyPr vert="eaVert">
            <a:spAutoFit/>
          </a:bodyPr>
          <a:p>
            <a:pPr>
              <a:spcBef>
                <a:spcPct val="50000"/>
              </a:spcBef>
            </a:pPr>
            <a:r>
              <a:rPr lang="zh-CN" altLang="en-US" sz="3200" b="1" dirty="0">
                <a:latin typeface="Comic Sans MS" panose="030F0702030302020204" pitchFamily="66" charset="0"/>
                <a:ea typeface="华文楷体" pitchFamily="2" charset="-122"/>
              </a:rPr>
              <a:t>值得为它活着</a:t>
            </a:r>
            <a:endParaRPr lang="zh-CN" altLang="en-US" sz="3200" b="1">
              <a:latin typeface="Comic Sans MS" panose="030F0702030302020204" pitchFamily="66" charset="0"/>
              <a:ea typeface="华文楷体" pitchFamily="2" charset="-122"/>
            </a:endParaRPr>
          </a:p>
        </p:txBody>
      </p:sp>
      <p:sp>
        <p:nvSpPr>
          <p:cNvPr id="231438" name="文本框 231437"/>
          <p:cNvSpPr txBox="1"/>
          <p:nvPr/>
        </p:nvSpPr>
        <p:spPr>
          <a:xfrm>
            <a:off x="1600200" y="990600"/>
            <a:ext cx="6019800" cy="579438"/>
          </a:xfrm>
          <a:prstGeom prst="rect">
            <a:avLst/>
          </a:prstGeom>
          <a:noFill/>
          <a:ln w="9525">
            <a:noFill/>
          </a:ln>
        </p:spPr>
        <p:txBody>
          <a:bodyPr>
            <a:spAutoFit/>
          </a:bodyPr>
          <a:p>
            <a:pPr>
              <a:spcBef>
                <a:spcPct val="50000"/>
              </a:spcBef>
            </a:pPr>
            <a:endParaRPr sz="3200" dirty="0">
              <a:solidFill>
                <a:srgbClr val="0404EE"/>
              </a:solidFill>
              <a:latin typeface="华文楷体" pitchFamily="2" charset="-122"/>
              <a:ea typeface="华文楷体" pitchFamily="2" charset="-122"/>
            </a:endParaRPr>
          </a:p>
        </p:txBody>
      </p:sp>
      <p:sp>
        <p:nvSpPr>
          <p:cNvPr id="231439" name="左大括号 231438"/>
          <p:cNvSpPr/>
          <p:nvPr/>
        </p:nvSpPr>
        <p:spPr>
          <a:xfrm>
            <a:off x="1143000" y="2590800"/>
            <a:ext cx="228600" cy="2895600"/>
          </a:xfrm>
          <a:prstGeom prst="leftBrace">
            <a:avLst>
              <a:gd name="adj1" fmla="val 105555"/>
              <a:gd name="adj2" fmla="val 50000"/>
            </a:avLst>
          </a:prstGeom>
          <a:noFill/>
          <a:ln w="38100" cap="flat" cmpd="sng">
            <a:solidFill>
              <a:schemeClr val="tx1"/>
            </a:solidFill>
            <a:prstDash val="solid"/>
            <a:miter/>
            <a:headEnd type="none" w="med" len="med"/>
            <a:tailEnd type="none" w="med" len="med"/>
          </a:ln>
        </p:spPr>
        <p:txBody>
          <a:bodyPr/>
          <a:p>
            <a:endParaRPr lang="zh-CN" altLang="en-US"/>
          </a:p>
        </p:txBody>
      </p:sp>
      <p:sp>
        <p:nvSpPr>
          <p:cNvPr id="231441" name="右大括号 231440"/>
          <p:cNvSpPr/>
          <p:nvPr/>
        </p:nvSpPr>
        <p:spPr>
          <a:xfrm>
            <a:off x="7543800" y="1828800"/>
            <a:ext cx="304800" cy="4572000"/>
          </a:xfrm>
          <a:prstGeom prst="rightBrace">
            <a:avLst>
              <a:gd name="adj1" fmla="val 125000"/>
              <a:gd name="adj2" fmla="val 50000"/>
            </a:avLst>
          </a:prstGeom>
          <a:noFill/>
          <a:ln w="38100" cap="flat" cmpd="sng">
            <a:solidFill>
              <a:schemeClr val="tx1"/>
            </a:solidFill>
            <a:prstDash val="solid"/>
            <a:miter/>
            <a:headEnd type="none" w="med" len="med"/>
            <a:tailEnd type="none" w="med" len="med"/>
          </a:ln>
        </p:spPr>
        <p:txBody>
          <a:bodyPr/>
          <a:p>
            <a:endParaRPr lang="zh-CN" altLang="en-US"/>
          </a:p>
        </p:txBody>
      </p:sp>
      <p:sp>
        <p:nvSpPr>
          <p:cNvPr id="231442" name="文本框 231441"/>
          <p:cNvSpPr txBox="1"/>
          <p:nvPr/>
        </p:nvSpPr>
        <p:spPr>
          <a:xfrm>
            <a:off x="1127125" y="982663"/>
            <a:ext cx="2632075" cy="579437"/>
          </a:xfrm>
          <a:prstGeom prst="rect">
            <a:avLst/>
          </a:prstGeom>
          <a:noFill/>
          <a:ln w="9525">
            <a:noFill/>
          </a:ln>
        </p:spPr>
        <p:txBody>
          <a:bodyPr wrap="none" anchor="t">
            <a:spAutoFit/>
          </a:bodyPr>
          <a:p>
            <a:r>
              <a:rPr lang="zh-CN" altLang="en-US" sz="3200" b="1" dirty="0">
                <a:latin typeface="Tahoma" panose="020B0604030504040204" pitchFamily="34" charset="0"/>
                <a:ea typeface="楷体_GB2312" panose="02010609030101010101" pitchFamily="49" charset="-122"/>
              </a:rPr>
              <a:t>文章总体结构</a:t>
            </a:r>
            <a:endParaRPr lang="zh-CN" altLang="en-US" sz="3200" b="1" dirty="0">
              <a:latin typeface="Tahoma" panose="020B0604030504040204" pitchFamily="34" charset="0"/>
              <a:ea typeface="楷体_GB2312" panose="0201060903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1432"/>
                                        </p:tgtEl>
                                        <p:attrNameLst>
                                          <p:attrName>style.visibility</p:attrName>
                                        </p:attrNameLst>
                                      </p:cBhvr>
                                      <p:to>
                                        <p:strVal val="visible"/>
                                      </p:to>
                                    </p:set>
                                    <p:anim calcmode="lin" valueType="num">
                                      <p:cBhvr additive="base">
                                        <p:cTn id="7" dur="500" fill="hold"/>
                                        <p:tgtEl>
                                          <p:spTgt spid="231432"/>
                                        </p:tgtEl>
                                        <p:attrNameLst>
                                          <p:attrName>ppt_x</p:attrName>
                                        </p:attrNameLst>
                                      </p:cBhvr>
                                      <p:tavLst>
                                        <p:tav tm="0">
                                          <p:val>
                                            <p:strVal val="0-#ppt_w/2"/>
                                          </p:val>
                                        </p:tav>
                                        <p:tav tm="100000">
                                          <p:val>
                                            <p:strVal val="#ppt_x"/>
                                          </p:val>
                                        </p:tav>
                                      </p:tavLst>
                                    </p:anim>
                                    <p:anim calcmode="lin" valueType="num">
                                      <p:cBhvr additive="base">
                                        <p:cTn id="8" dur="500" fill="hold"/>
                                        <p:tgtEl>
                                          <p:spTgt spid="2314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231439"/>
                                        </p:tgtEl>
                                        <p:attrNameLst>
                                          <p:attrName>style.visibility</p:attrName>
                                        </p:attrNameLst>
                                      </p:cBhvr>
                                      <p:to>
                                        <p:strVal val="visible"/>
                                      </p:to>
                                    </p:set>
                                    <p:animEffect transition="in" filter="blinds(horizontal)">
                                      <p:cBhvr>
                                        <p:cTn id="12" dur="500"/>
                                        <p:tgtEl>
                                          <p:spTgt spid="23143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31427"/>
                                        </p:tgtEl>
                                        <p:attrNameLst>
                                          <p:attrName>style.visibility</p:attrName>
                                        </p:attrNameLst>
                                      </p:cBhvr>
                                      <p:to>
                                        <p:strVal val="visible"/>
                                      </p:to>
                                    </p:set>
                                    <p:anim calcmode="lin" valueType="num">
                                      <p:cBhvr additive="base">
                                        <p:cTn id="17" dur="2000" fill="hold"/>
                                        <p:tgtEl>
                                          <p:spTgt spid="231427"/>
                                        </p:tgtEl>
                                        <p:attrNameLst>
                                          <p:attrName>ppt_x</p:attrName>
                                        </p:attrNameLst>
                                      </p:cBhvr>
                                      <p:tavLst>
                                        <p:tav tm="0">
                                          <p:val>
                                            <p:strVal val="0-#ppt_w/2"/>
                                          </p:val>
                                        </p:tav>
                                        <p:tav tm="100000">
                                          <p:val>
                                            <p:strVal val="#ppt_x"/>
                                          </p:val>
                                        </p:tav>
                                      </p:tavLst>
                                    </p:anim>
                                    <p:anim calcmode="lin" valueType="num">
                                      <p:cBhvr additive="base">
                                        <p:cTn id="18" dur="2000" fill="hold"/>
                                        <p:tgtEl>
                                          <p:spTgt spid="23142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31428"/>
                                        </p:tgtEl>
                                        <p:attrNameLst>
                                          <p:attrName>style.visibility</p:attrName>
                                        </p:attrNameLst>
                                      </p:cBhvr>
                                      <p:to>
                                        <p:strVal val="visible"/>
                                      </p:to>
                                    </p:set>
                                    <p:anim calcmode="lin" valueType="num">
                                      <p:cBhvr additive="base">
                                        <p:cTn id="23" dur="3000" fill="hold"/>
                                        <p:tgtEl>
                                          <p:spTgt spid="231428"/>
                                        </p:tgtEl>
                                        <p:attrNameLst>
                                          <p:attrName>ppt_x</p:attrName>
                                        </p:attrNameLst>
                                      </p:cBhvr>
                                      <p:tavLst>
                                        <p:tav tm="0">
                                          <p:val>
                                            <p:strVal val="0-#ppt_w/2"/>
                                          </p:val>
                                        </p:tav>
                                        <p:tav tm="100000">
                                          <p:val>
                                            <p:strVal val="#ppt_x"/>
                                          </p:val>
                                        </p:tav>
                                      </p:tavLst>
                                    </p:anim>
                                    <p:anim calcmode="lin" valueType="num">
                                      <p:cBhvr additive="base">
                                        <p:cTn id="24" dur="3000" fill="hold"/>
                                        <p:tgtEl>
                                          <p:spTgt spid="231428"/>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231433"/>
                                        </p:tgtEl>
                                        <p:attrNameLst>
                                          <p:attrName>style.visibility</p:attrName>
                                        </p:attrNameLst>
                                      </p:cBhvr>
                                      <p:to>
                                        <p:strVal val="visible"/>
                                      </p:to>
                                    </p:set>
                                    <p:anim calcmode="lin" valueType="num">
                                      <p:cBhvr additive="base">
                                        <p:cTn id="28" dur="500" fill="hold"/>
                                        <p:tgtEl>
                                          <p:spTgt spid="231433"/>
                                        </p:tgtEl>
                                        <p:attrNameLst>
                                          <p:attrName>ppt_x</p:attrName>
                                        </p:attrNameLst>
                                      </p:cBhvr>
                                      <p:tavLst>
                                        <p:tav tm="0">
                                          <p:val>
                                            <p:strVal val="0-#ppt_w/2"/>
                                          </p:val>
                                        </p:tav>
                                        <p:tav tm="100000">
                                          <p:val>
                                            <p:strVal val="#ppt_x"/>
                                          </p:val>
                                        </p:tav>
                                      </p:tavLst>
                                    </p:anim>
                                    <p:anim calcmode="lin" valueType="num">
                                      <p:cBhvr additive="base">
                                        <p:cTn id="29" dur="500" fill="hold"/>
                                        <p:tgtEl>
                                          <p:spTgt spid="23143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231429"/>
                                        </p:tgtEl>
                                        <p:attrNameLst>
                                          <p:attrName>style.visibility</p:attrName>
                                        </p:attrNameLst>
                                      </p:cBhvr>
                                      <p:to>
                                        <p:strVal val="visible"/>
                                      </p:to>
                                    </p:set>
                                    <p:anim calcmode="lin" valueType="num">
                                      <p:cBhvr additive="base">
                                        <p:cTn id="34" dur="3000" fill="hold"/>
                                        <p:tgtEl>
                                          <p:spTgt spid="231429"/>
                                        </p:tgtEl>
                                        <p:attrNameLst>
                                          <p:attrName>ppt_x</p:attrName>
                                        </p:attrNameLst>
                                      </p:cBhvr>
                                      <p:tavLst>
                                        <p:tav tm="0">
                                          <p:val>
                                            <p:strVal val="0-#ppt_w/2"/>
                                          </p:val>
                                        </p:tav>
                                        <p:tav tm="100000">
                                          <p:val>
                                            <p:strVal val="#ppt_x"/>
                                          </p:val>
                                        </p:tav>
                                      </p:tavLst>
                                    </p:anim>
                                    <p:anim calcmode="lin" valueType="num">
                                      <p:cBhvr additive="base">
                                        <p:cTn id="35" dur="3000" fill="hold"/>
                                        <p:tgtEl>
                                          <p:spTgt spid="231429"/>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3" presetClass="entr" presetSubtype="10" fill="hold" nodeType="afterEffect">
                                  <p:stCondLst>
                                    <p:cond delay="0"/>
                                  </p:stCondLst>
                                  <p:childTnLst>
                                    <p:set>
                                      <p:cBhvr>
                                        <p:cTn id="38" dur="1" fill="hold">
                                          <p:stCondLst>
                                            <p:cond delay="0"/>
                                          </p:stCondLst>
                                        </p:cTn>
                                        <p:tgtEl>
                                          <p:spTgt spid="231434"/>
                                        </p:tgtEl>
                                        <p:attrNameLst>
                                          <p:attrName>style.visibility</p:attrName>
                                        </p:attrNameLst>
                                      </p:cBhvr>
                                      <p:to>
                                        <p:strVal val="visible"/>
                                      </p:to>
                                    </p:set>
                                    <p:animEffect transition="in" filter="blinds(horizontal)">
                                      <p:cBhvr>
                                        <p:cTn id="39" dur="500"/>
                                        <p:tgtEl>
                                          <p:spTgt spid="231434"/>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231430"/>
                                        </p:tgtEl>
                                        <p:attrNameLst>
                                          <p:attrName>style.visibility</p:attrName>
                                        </p:attrNameLst>
                                      </p:cBhvr>
                                      <p:to>
                                        <p:strVal val="visible"/>
                                      </p:to>
                                    </p:set>
                                    <p:anim calcmode="lin" valueType="num">
                                      <p:cBhvr additive="base">
                                        <p:cTn id="44" dur="3000" fill="hold"/>
                                        <p:tgtEl>
                                          <p:spTgt spid="231430"/>
                                        </p:tgtEl>
                                        <p:attrNameLst>
                                          <p:attrName>ppt_x</p:attrName>
                                        </p:attrNameLst>
                                      </p:cBhvr>
                                      <p:tavLst>
                                        <p:tav tm="0">
                                          <p:val>
                                            <p:strVal val="0-#ppt_w/2"/>
                                          </p:val>
                                        </p:tav>
                                        <p:tav tm="100000">
                                          <p:val>
                                            <p:strVal val="#ppt_x"/>
                                          </p:val>
                                        </p:tav>
                                      </p:tavLst>
                                    </p:anim>
                                    <p:anim calcmode="lin" valueType="num">
                                      <p:cBhvr additive="base">
                                        <p:cTn id="45" dur="3000" fill="hold"/>
                                        <p:tgtEl>
                                          <p:spTgt spid="231430"/>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8" fill="hold" nodeType="afterEffect">
                                  <p:stCondLst>
                                    <p:cond delay="0"/>
                                  </p:stCondLst>
                                  <p:childTnLst>
                                    <p:set>
                                      <p:cBhvr>
                                        <p:cTn id="48" dur="1" fill="hold">
                                          <p:stCondLst>
                                            <p:cond delay="0"/>
                                          </p:stCondLst>
                                        </p:cTn>
                                        <p:tgtEl>
                                          <p:spTgt spid="231435"/>
                                        </p:tgtEl>
                                        <p:attrNameLst>
                                          <p:attrName>style.visibility</p:attrName>
                                        </p:attrNameLst>
                                      </p:cBhvr>
                                      <p:to>
                                        <p:strVal val="visible"/>
                                      </p:to>
                                    </p:set>
                                    <p:anim calcmode="lin" valueType="num">
                                      <p:cBhvr additive="base">
                                        <p:cTn id="49" dur="500" fill="hold"/>
                                        <p:tgtEl>
                                          <p:spTgt spid="231435"/>
                                        </p:tgtEl>
                                        <p:attrNameLst>
                                          <p:attrName>ppt_x</p:attrName>
                                        </p:attrNameLst>
                                      </p:cBhvr>
                                      <p:tavLst>
                                        <p:tav tm="0">
                                          <p:val>
                                            <p:strVal val="0-#ppt_w/2"/>
                                          </p:val>
                                        </p:tav>
                                        <p:tav tm="100000">
                                          <p:val>
                                            <p:strVal val="#ppt_x"/>
                                          </p:val>
                                        </p:tav>
                                      </p:tavLst>
                                    </p:anim>
                                    <p:anim calcmode="lin" valueType="num">
                                      <p:cBhvr additive="base">
                                        <p:cTn id="50" dur="500" fill="hold"/>
                                        <p:tgtEl>
                                          <p:spTgt spid="23143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231441"/>
                                        </p:tgtEl>
                                        <p:attrNameLst>
                                          <p:attrName>style.visibility</p:attrName>
                                        </p:attrNameLst>
                                      </p:cBhvr>
                                      <p:to>
                                        <p:strVal val="visible"/>
                                      </p:to>
                                    </p:set>
                                    <p:animEffect transition="in" filter="blinds(horizontal)">
                                      <p:cBhvr>
                                        <p:cTn id="55" dur="500"/>
                                        <p:tgtEl>
                                          <p:spTgt spid="231441"/>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231437"/>
                                        </p:tgtEl>
                                        <p:attrNameLst>
                                          <p:attrName>style.visibility</p:attrName>
                                        </p:attrNameLst>
                                      </p:cBhvr>
                                      <p:to>
                                        <p:strVal val="visible"/>
                                      </p:to>
                                    </p:set>
                                    <p:anim calcmode="lin" valueType="num">
                                      <p:cBhvr additive="base">
                                        <p:cTn id="60" dur="500" fill="hold"/>
                                        <p:tgtEl>
                                          <p:spTgt spid="231437"/>
                                        </p:tgtEl>
                                        <p:attrNameLst>
                                          <p:attrName>ppt_x</p:attrName>
                                        </p:attrNameLst>
                                      </p:cBhvr>
                                      <p:tavLst>
                                        <p:tav tm="0">
                                          <p:val>
                                            <p:strVal val="1+#ppt_w/2"/>
                                          </p:val>
                                        </p:tav>
                                        <p:tav tm="100000">
                                          <p:val>
                                            <p:strVal val="#ppt_x"/>
                                          </p:val>
                                        </p:tav>
                                      </p:tavLst>
                                    </p:anim>
                                    <p:anim calcmode="lin" valueType="num">
                                      <p:cBhvr additive="base">
                                        <p:cTn id="61" dur="500" fill="hold"/>
                                        <p:tgtEl>
                                          <p:spTgt spid="2314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7" grpId="0"/>
      <p:bldP spid="231428" grpId="0"/>
      <p:bldP spid="231429" grpId="0"/>
      <p:bldP spid="231430" grpId="0"/>
      <p:bldP spid="231432" grpId="0"/>
      <p:bldP spid="23143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2514" name="文本框 192513"/>
          <p:cNvSpPr txBox="1"/>
          <p:nvPr/>
        </p:nvSpPr>
        <p:spPr>
          <a:xfrm>
            <a:off x="1219200" y="2133600"/>
            <a:ext cx="7162800" cy="1736725"/>
          </a:xfrm>
          <a:prstGeom prst="rect">
            <a:avLst/>
          </a:prstGeom>
          <a:noFill/>
          <a:ln w="9525">
            <a:noFill/>
          </a:ln>
        </p:spPr>
        <p:txBody>
          <a:bodyPr>
            <a:spAutoFit/>
          </a:bodyPr>
          <a:p>
            <a:pPr>
              <a:spcBef>
                <a:spcPct val="50000"/>
              </a:spcBef>
              <a:buClr>
                <a:srgbClr val="0404EE"/>
              </a:buClr>
              <a:buFont typeface="Wingdings" panose="05000000000000000000" pitchFamily="2" charset="2"/>
              <a:buNone/>
            </a:pPr>
            <a:r>
              <a:rPr lang="zh-CN" altLang="en-US" sz="5400" b="1" dirty="0">
                <a:solidFill>
                  <a:srgbClr val="0404EE"/>
                </a:solidFill>
                <a:latin typeface="Comic Sans MS" panose="030F0702030302020204" pitchFamily="66" charset="0"/>
                <a:ea typeface="华文楷体" pitchFamily="2" charset="-122"/>
              </a:rPr>
              <a:t>研读课文，品味语言，鉴赏情感，欣赏人格</a:t>
            </a:r>
            <a:r>
              <a:rPr lang="zh-CN" altLang="en-US" sz="5400" b="1">
                <a:solidFill>
                  <a:srgbClr val="0404EE"/>
                </a:solidFill>
                <a:latin typeface="Comic Sans MS" panose="030F0702030302020204" pitchFamily="66" charset="0"/>
                <a:ea typeface="华文楷体" pitchFamily="2" charset="-122"/>
              </a:rPr>
              <a:t>。</a:t>
            </a:r>
            <a:endParaRPr lang="zh-CN" altLang="en-US" sz="5400" b="1">
              <a:solidFill>
                <a:srgbClr val="0404EE"/>
              </a:solidFill>
              <a:latin typeface="Comic Sans MS" panose="030F0702030302020204" pitchFamily="66" charset="0"/>
              <a:ea typeface="华文楷体" pitchFamily="2" charset="-122"/>
            </a:endParaRPr>
          </a:p>
        </p:txBody>
      </p:sp>
      <p:sp>
        <p:nvSpPr>
          <p:cNvPr id="192521" name="文本框 192520"/>
          <p:cNvSpPr txBox="1"/>
          <p:nvPr/>
        </p:nvSpPr>
        <p:spPr>
          <a:xfrm>
            <a:off x="5867400" y="5486400"/>
            <a:ext cx="457200" cy="336550"/>
          </a:xfrm>
          <a:prstGeom prst="rect">
            <a:avLst/>
          </a:prstGeom>
          <a:noFill/>
          <a:ln w="9525">
            <a:noFill/>
          </a:ln>
        </p:spPr>
        <p:txBody>
          <a:bodyPr>
            <a:spAutoFit/>
          </a:bodyPr>
          <a:p>
            <a:pPr>
              <a:spcBef>
                <a:spcPct val="50000"/>
              </a:spcBef>
            </a:pPr>
            <a:endParaRPr sz="1600" dirty="0">
              <a:solidFill>
                <a:srgbClr val="0404EE"/>
              </a:solidFill>
              <a:latin typeface="Comic Sans MS" panose="030F0702030302020204" pitchFamily="66" charset="0"/>
            </a:endParaRPr>
          </a:p>
        </p:txBody>
      </p:sp>
    </p:spTree>
  </p:cSld>
  <p:clrMapOvr>
    <a:masterClrMapping/>
  </p:clrMapOvr>
  <p:transition spd="med">
    <p:zo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7154" name="文本框 177153"/>
          <p:cNvSpPr txBox="1"/>
          <p:nvPr/>
        </p:nvSpPr>
        <p:spPr>
          <a:xfrm>
            <a:off x="304800" y="228600"/>
            <a:ext cx="7543800" cy="519113"/>
          </a:xfrm>
          <a:prstGeom prst="rect">
            <a:avLst/>
          </a:prstGeom>
          <a:noFill/>
          <a:ln w="9525">
            <a:noFill/>
          </a:ln>
        </p:spPr>
        <p:txBody>
          <a:bodyPr>
            <a:spAutoFit/>
          </a:bodyPr>
          <a:p>
            <a:pPr>
              <a:spcBef>
                <a:spcPct val="50000"/>
              </a:spcBef>
            </a:pPr>
            <a:r>
              <a:rPr lang="zh-CN" altLang="en-US" sz="2800" b="1" dirty="0">
                <a:latin typeface="Comic Sans MS" panose="030F0702030302020204" pitchFamily="66" charset="0"/>
                <a:ea typeface="华文楷体" pitchFamily="2" charset="-122"/>
              </a:rPr>
              <a:t>（抓关键词、联系上下文）揣摩句子的含义：</a:t>
            </a:r>
            <a:endParaRPr lang="zh-CN" altLang="en-US" sz="2800" b="1">
              <a:latin typeface="Comic Sans MS" panose="030F0702030302020204" pitchFamily="66" charset="0"/>
              <a:ea typeface="华文楷体" pitchFamily="2" charset="-122"/>
            </a:endParaRPr>
          </a:p>
        </p:txBody>
      </p:sp>
      <p:sp>
        <p:nvSpPr>
          <p:cNvPr id="177155" name="文本框 177154"/>
          <p:cNvSpPr txBox="1"/>
          <p:nvPr/>
        </p:nvSpPr>
        <p:spPr>
          <a:xfrm>
            <a:off x="381000" y="1066800"/>
            <a:ext cx="8153400" cy="946150"/>
          </a:xfrm>
          <a:prstGeom prst="rect">
            <a:avLst/>
          </a:prstGeom>
          <a:noFill/>
          <a:ln w="9525">
            <a:noFill/>
          </a:ln>
        </p:spPr>
        <p:txBody>
          <a:bodyPr>
            <a:spAutoFit/>
          </a:bodyPr>
          <a:p>
            <a:pPr>
              <a:spcBef>
                <a:spcPct val="50000"/>
              </a:spcBef>
            </a:pPr>
            <a:r>
              <a:rPr lang="en-US" altLang="zh-CN" sz="2800" b="1" dirty="0">
                <a:solidFill>
                  <a:srgbClr val="0404EE"/>
                </a:solidFill>
                <a:latin typeface="Comic Sans MS" panose="030F0702030302020204" pitchFamily="66" charset="0"/>
                <a:ea typeface="华文楷体" pitchFamily="2" charset="-122"/>
              </a:rPr>
              <a:t>1</a:t>
            </a:r>
            <a:r>
              <a:rPr lang="zh-CN" altLang="en-US" sz="2800" b="1" dirty="0">
                <a:solidFill>
                  <a:srgbClr val="0404EE"/>
                </a:solidFill>
                <a:latin typeface="Comic Sans MS" panose="030F0702030302020204" pitchFamily="66" charset="0"/>
                <a:ea typeface="华文楷体" pitchFamily="2" charset="-122"/>
              </a:rPr>
              <a:t>、这三种激情，就像飓风一样，在深深的苦海上，肆意地把我吹来吹去，吹到濒临绝望的边缘。</a:t>
            </a:r>
            <a:endParaRPr lang="zh-CN" altLang="en-US" sz="2800" b="1">
              <a:solidFill>
                <a:srgbClr val="0404EE"/>
              </a:solidFill>
              <a:latin typeface="Comic Sans MS" panose="030F0702030302020204" pitchFamily="66" charset="0"/>
              <a:ea typeface="华文楷体" pitchFamily="2" charset="-122"/>
            </a:endParaRPr>
          </a:p>
        </p:txBody>
      </p:sp>
      <p:sp>
        <p:nvSpPr>
          <p:cNvPr id="177156" name="文本框 177155"/>
          <p:cNvSpPr txBox="1"/>
          <p:nvPr/>
        </p:nvSpPr>
        <p:spPr>
          <a:xfrm>
            <a:off x="838200" y="2895600"/>
            <a:ext cx="7620000" cy="457200"/>
          </a:xfrm>
          <a:prstGeom prst="rect">
            <a:avLst/>
          </a:prstGeom>
          <a:noFill/>
          <a:ln w="9525">
            <a:noFill/>
          </a:ln>
        </p:spPr>
        <p:txBody>
          <a:bodyPr>
            <a:spAutoFit/>
          </a:bodyPr>
          <a:p>
            <a:pPr>
              <a:spcBef>
                <a:spcPct val="50000"/>
              </a:spcBef>
            </a:pPr>
            <a:endParaRPr sz="2400" b="1" dirty="0">
              <a:solidFill>
                <a:srgbClr val="0404EE"/>
              </a:solidFill>
              <a:latin typeface="华文楷体" pitchFamily="2" charset="-122"/>
              <a:ea typeface="华文楷体" pitchFamily="2" charset="-122"/>
            </a:endParaRPr>
          </a:p>
        </p:txBody>
      </p:sp>
      <p:sp>
        <p:nvSpPr>
          <p:cNvPr id="177157" name="文本框 177156"/>
          <p:cNvSpPr txBox="1"/>
          <p:nvPr/>
        </p:nvSpPr>
        <p:spPr>
          <a:xfrm>
            <a:off x="838200" y="4800600"/>
            <a:ext cx="7696200" cy="457200"/>
          </a:xfrm>
          <a:prstGeom prst="rect">
            <a:avLst/>
          </a:prstGeom>
          <a:noFill/>
          <a:ln w="9525">
            <a:noFill/>
          </a:ln>
        </p:spPr>
        <p:txBody>
          <a:bodyPr>
            <a:spAutoFit/>
          </a:bodyPr>
          <a:p>
            <a:pPr>
              <a:spcBef>
                <a:spcPct val="50000"/>
              </a:spcBef>
            </a:pPr>
            <a:endParaRPr sz="2400" b="1" dirty="0">
              <a:solidFill>
                <a:srgbClr val="0404EE"/>
              </a:solidFill>
              <a:latin typeface="Comic Sans MS" panose="030F0702030302020204" pitchFamily="66" charset="0"/>
              <a:ea typeface="华文楷体" pitchFamily="2" charset="-122"/>
            </a:endParaRPr>
          </a:p>
        </p:txBody>
      </p:sp>
      <p:sp>
        <p:nvSpPr>
          <p:cNvPr id="177158" name="文本框 177157"/>
          <p:cNvSpPr txBox="1"/>
          <p:nvPr/>
        </p:nvSpPr>
        <p:spPr>
          <a:xfrm>
            <a:off x="304800" y="2286000"/>
            <a:ext cx="8458200" cy="4149725"/>
          </a:xfrm>
          <a:prstGeom prst="rect">
            <a:avLst/>
          </a:prstGeom>
          <a:noFill/>
          <a:ln w="9525">
            <a:noFill/>
          </a:ln>
        </p:spPr>
        <p:txBody>
          <a:bodyPr>
            <a:spAutoFit/>
          </a:bodyPr>
          <a:p>
            <a:pPr>
              <a:spcBef>
                <a:spcPct val="50000"/>
              </a:spcBef>
            </a:pPr>
            <a:r>
              <a:rPr lang="zh-CN" altLang="en-US" sz="2800" b="1" dirty="0">
                <a:solidFill>
                  <a:schemeClr val="hlink"/>
                </a:solidFill>
                <a:latin typeface="Comic Sans MS" panose="030F0702030302020204" pitchFamily="66" charset="0"/>
                <a:ea typeface="华文楷体" pitchFamily="2" charset="-122"/>
              </a:rPr>
              <a:t>导析</a:t>
            </a:r>
            <a:r>
              <a:rPr lang="zh-CN" altLang="en-US" sz="2400" b="1" dirty="0">
                <a:solidFill>
                  <a:schemeClr val="hlink"/>
                </a:solidFill>
                <a:latin typeface="Comic Sans MS" panose="030F0702030302020204" pitchFamily="66" charset="0"/>
                <a:ea typeface="华文楷体" pitchFamily="2" charset="-122"/>
              </a:rPr>
              <a:t>：</a:t>
            </a:r>
            <a:r>
              <a:rPr lang="zh-CN" altLang="en-US" sz="2800" b="1" dirty="0">
                <a:solidFill>
                  <a:schemeClr val="hlink"/>
                </a:solidFill>
                <a:latin typeface="Times New Roman" panose="02020603050405020304" pitchFamily="18" charset="0"/>
                <a:ea typeface="华文仿宋" pitchFamily="2" charset="-122"/>
              </a:rPr>
              <a:t>飓风是指发生在热带海洋上的风力高达</a:t>
            </a:r>
            <a:r>
              <a:rPr lang="en-US" altLang="zh-CN" sz="2800" b="1" dirty="0">
                <a:solidFill>
                  <a:schemeClr val="hlink"/>
                </a:solidFill>
                <a:latin typeface="Times New Roman" panose="02020603050405020304" pitchFamily="18" charset="0"/>
                <a:ea typeface="华文仿宋" pitchFamily="2" charset="-122"/>
              </a:rPr>
              <a:t>12</a:t>
            </a:r>
            <a:r>
              <a:rPr lang="zh-CN" altLang="en-US" sz="2800" b="1" dirty="0">
                <a:solidFill>
                  <a:schemeClr val="hlink"/>
                </a:solidFill>
                <a:latin typeface="Times New Roman" panose="02020603050405020304" pitchFamily="18" charset="0"/>
                <a:ea typeface="华文仿宋" pitchFamily="2" charset="-122"/>
              </a:rPr>
              <a:t>级以上的风暴，威力非常大，在这里用来说明这三种激情是作者一生奋斗不息的强大动力。</a:t>
            </a:r>
            <a:endParaRPr lang="zh-CN" altLang="en-US" sz="2800" b="1" dirty="0">
              <a:solidFill>
                <a:schemeClr val="hlink"/>
              </a:solidFill>
              <a:latin typeface="Times New Roman" panose="02020603050405020304" pitchFamily="18" charset="0"/>
              <a:ea typeface="华文仿宋" pitchFamily="2" charset="-122"/>
            </a:endParaRPr>
          </a:p>
          <a:p>
            <a:pPr>
              <a:spcBef>
                <a:spcPct val="50000"/>
              </a:spcBef>
            </a:pPr>
            <a:r>
              <a:rPr lang="zh-CN" altLang="en-US" sz="2800" b="1" dirty="0">
                <a:solidFill>
                  <a:schemeClr val="hlink"/>
                </a:solidFill>
                <a:latin typeface="Times New Roman" panose="02020603050405020304" pitchFamily="18" charset="0"/>
                <a:ea typeface="华文仿宋" pitchFamily="2" charset="-122"/>
              </a:rPr>
              <a:t>“深深的苦海”指人类生存环境充满苦难，“濒临绝望”说明没有完全绝望，面对人生的苦难，虽然免不了磕磕碰碰，免不了各种阻碍，但是在这三种激情的支配下，作者没有放弃对人生的追求。</a:t>
            </a:r>
            <a:br>
              <a:rPr lang="zh-CN" altLang="en-US" sz="2800" b="1" dirty="0">
                <a:solidFill>
                  <a:schemeClr val="hlink"/>
                </a:solidFill>
                <a:latin typeface="Times New Roman" panose="02020603050405020304" pitchFamily="18" charset="0"/>
                <a:ea typeface="华文仿宋" pitchFamily="2" charset="-122"/>
              </a:rPr>
            </a:br>
            <a:br>
              <a:rPr lang="zh-CN" altLang="en-US" sz="2800" b="1" dirty="0">
                <a:solidFill>
                  <a:schemeClr val="hlink"/>
                </a:solidFill>
                <a:latin typeface="Times New Roman" panose="02020603050405020304" pitchFamily="18" charset="0"/>
                <a:ea typeface="华文仿宋" pitchFamily="2" charset="-122"/>
              </a:rPr>
            </a:br>
            <a:endParaRPr lang="zh-CN" altLang="en-US" sz="2800" b="1">
              <a:solidFill>
                <a:schemeClr val="hlink"/>
              </a:solidFill>
              <a:latin typeface="Times New Roman" panose="02020603050405020304" pitchFamily="18" charset="0"/>
              <a:ea typeface="华文仿宋" pitchFamily="2" charset="-122"/>
            </a:endParaRPr>
          </a:p>
        </p:txBody>
      </p:sp>
      <p:sp>
        <p:nvSpPr>
          <p:cNvPr id="177159" name="文本框 177158"/>
          <p:cNvSpPr txBox="1"/>
          <p:nvPr/>
        </p:nvSpPr>
        <p:spPr>
          <a:xfrm>
            <a:off x="1143000" y="4030663"/>
            <a:ext cx="7010400" cy="366712"/>
          </a:xfrm>
          <a:prstGeom prst="rect">
            <a:avLst/>
          </a:prstGeom>
          <a:noFill/>
          <a:ln w="9525">
            <a:noFill/>
          </a:ln>
        </p:spPr>
        <p:txBody>
          <a:bodyPr>
            <a:spAutoFit/>
          </a:bodyPr>
          <a:p>
            <a:pPr>
              <a:spcBef>
                <a:spcPct val="50000"/>
              </a:spcBef>
            </a:pPr>
            <a:endParaRPr dirty="0">
              <a:latin typeface="Comic Sans MS" panose="030F0702030302020204" pitchFamily="66"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7158"/>
                                        </p:tgtEl>
                                        <p:attrNameLst>
                                          <p:attrName>style.visibility</p:attrName>
                                        </p:attrNameLst>
                                      </p:cBhvr>
                                      <p:to>
                                        <p:strVal val="visible"/>
                                      </p:to>
                                    </p:set>
                                    <p:anim calcmode="lin" valueType="num">
                                      <p:cBhvr additive="base">
                                        <p:cTn id="7" dur="500" fill="hold"/>
                                        <p:tgtEl>
                                          <p:spTgt spid="177158"/>
                                        </p:tgtEl>
                                        <p:attrNameLst>
                                          <p:attrName>ppt_x</p:attrName>
                                        </p:attrNameLst>
                                      </p:cBhvr>
                                      <p:tavLst>
                                        <p:tav tm="0">
                                          <p:val>
                                            <p:strVal val="0-#ppt_w/2"/>
                                          </p:val>
                                        </p:tav>
                                        <p:tav tm="100000">
                                          <p:val>
                                            <p:strVal val="#ppt_x"/>
                                          </p:val>
                                        </p:tav>
                                      </p:tavLst>
                                    </p:anim>
                                    <p:anim calcmode="lin" valueType="num">
                                      <p:cBhvr additive="base">
                                        <p:cTn id="8" dur="500" fill="hold"/>
                                        <p:tgtEl>
                                          <p:spTgt spid="1771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3538" name="矩形 193537"/>
          <p:cNvSpPr/>
          <p:nvPr/>
        </p:nvSpPr>
        <p:spPr>
          <a:xfrm>
            <a:off x="685800" y="381000"/>
            <a:ext cx="7296150" cy="519113"/>
          </a:xfrm>
          <a:prstGeom prst="rect">
            <a:avLst/>
          </a:prstGeom>
          <a:noFill/>
          <a:ln w="9525">
            <a:noFill/>
          </a:ln>
        </p:spPr>
        <p:txBody>
          <a:bodyPr wrap="none" anchor="t">
            <a:spAutoFit/>
          </a:bodyPr>
          <a:p>
            <a:r>
              <a:rPr lang="zh-CN" altLang="en-US" sz="2800" b="1" dirty="0">
                <a:latin typeface="Comic Sans MS" panose="030F0702030302020204" pitchFamily="66" charset="0"/>
                <a:ea typeface="华文楷体" pitchFamily="2" charset="-122"/>
              </a:rPr>
              <a:t>（抓关键词、联系上下文）揣摩句子的含义：</a:t>
            </a:r>
            <a:endParaRPr lang="zh-CN" altLang="en-US" sz="2800" b="1" dirty="0">
              <a:latin typeface="Comic Sans MS" panose="030F0702030302020204" pitchFamily="66" charset="0"/>
              <a:ea typeface="华文楷体" pitchFamily="2" charset="-122"/>
            </a:endParaRPr>
          </a:p>
        </p:txBody>
      </p:sp>
      <p:sp>
        <p:nvSpPr>
          <p:cNvPr id="193539" name="文本框 193538"/>
          <p:cNvSpPr txBox="1"/>
          <p:nvPr/>
        </p:nvSpPr>
        <p:spPr>
          <a:xfrm>
            <a:off x="304800" y="1219200"/>
            <a:ext cx="8458200" cy="1800225"/>
          </a:xfrm>
          <a:prstGeom prst="rect">
            <a:avLst/>
          </a:prstGeom>
          <a:noFill/>
          <a:ln w="9525">
            <a:noFill/>
          </a:ln>
        </p:spPr>
        <p:txBody>
          <a:bodyPr>
            <a:spAutoFit/>
          </a:bodyPr>
          <a:p>
            <a:pPr>
              <a:spcBef>
                <a:spcPct val="50000"/>
              </a:spcBef>
            </a:pPr>
            <a:r>
              <a:rPr lang="en-US" altLang="zh-CN" sz="2800" b="1" dirty="0">
                <a:solidFill>
                  <a:srgbClr val="0404EE"/>
                </a:solidFill>
                <a:latin typeface="华文楷体" pitchFamily="2" charset="-122"/>
                <a:ea typeface="华文楷体" pitchFamily="2" charset="-122"/>
              </a:rPr>
              <a:t>2</a:t>
            </a:r>
            <a:r>
              <a:rPr lang="zh-CN" altLang="en-US" sz="2800" b="1" dirty="0">
                <a:solidFill>
                  <a:srgbClr val="0404EE"/>
                </a:solidFill>
                <a:latin typeface="华文楷体" pitchFamily="2" charset="-122"/>
                <a:ea typeface="华文楷体" pitchFamily="2" charset="-122"/>
              </a:rPr>
              <a:t>、我寻求爱情，最后是因为在爱情的结合中，我看到圣徒和诗人们所想像的天堂景象的神秘缩影。这就是我所寻求的，虽然它对人生似乎过于美好，然而最终我还是得到了它。</a:t>
            </a:r>
            <a:endParaRPr lang="zh-CN" altLang="en-US" sz="2800" b="1">
              <a:solidFill>
                <a:srgbClr val="0404EE"/>
              </a:solidFill>
              <a:latin typeface="华文楷体" pitchFamily="2" charset="-122"/>
              <a:ea typeface="华文楷体" pitchFamily="2" charset="-122"/>
            </a:endParaRPr>
          </a:p>
        </p:txBody>
      </p:sp>
      <p:sp>
        <p:nvSpPr>
          <p:cNvPr id="193540" name="文本框 193539"/>
          <p:cNvSpPr txBox="1"/>
          <p:nvPr/>
        </p:nvSpPr>
        <p:spPr>
          <a:xfrm>
            <a:off x="304800" y="3276600"/>
            <a:ext cx="8458200" cy="2227263"/>
          </a:xfrm>
          <a:prstGeom prst="rect">
            <a:avLst/>
          </a:prstGeom>
          <a:noFill/>
          <a:ln w="9525">
            <a:noFill/>
          </a:ln>
        </p:spPr>
        <p:txBody>
          <a:bodyPr>
            <a:spAutoFit/>
          </a:bodyPr>
          <a:p>
            <a:pPr>
              <a:spcBef>
                <a:spcPct val="50000"/>
              </a:spcBef>
            </a:pPr>
            <a:r>
              <a:rPr lang="zh-CN" altLang="en-US" sz="2800" b="1" dirty="0">
                <a:solidFill>
                  <a:schemeClr val="hlink"/>
                </a:solidFill>
                <a:latin typeface="华文楷体" pitchFamily="2" charset="-122"/>
                <a:ea typeface="华文楷体" pitchFamily="2" charset="-122"/>
              </a:rPr>
              <a:t>导析：</a:t>
            </a:r>
            <a:r>
              <a:rPr lang="zh-CN" altLang="en-US" sz="2800" b="1" dirty="0">
                <a:solidFill>
                  <a:schemeClr val="hlink"/>
                </a:solidFill>
                <a:latin typeface="Times New Roman" panose="02020603050405020304" pitchFamily="18" charset="0"/>
                <a:ea typeface="华文仿宋" pitchFamily="2" charset="-122"/>
              </a:rPr>
              <a:t>在宗教观念中，天堂的生活是非常美好的，在那里没有罪恶，没有苦难，人们都幸福地生活着，在这里作者告诉我们爱情给人类生活带来的美好体验，有人说：“通往天堂的最短距离是恋爱，通往地狱的最短距离也是恋爱”。</a:t>
            </a:r>
            <a:endParaRPr lang="zh-CN" altLang="en-US" sz="2800" b="1" dirty="0">
              <a:solidFill>
                <a:schemeClr val="hlink"/>
              </a:solidFill>
              <a:latin typeface="Times New Roman" panose="02020603050405020304" pitchFamily="18" charset="0"/>
              <a:ea typeface="华文仿宋" pitchFamily="2"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3540"/>
                                        </p:tgtEl>
                                        <p:attrNameLst>
                                          <p:attrName>style.visibility</p:attrName>
                                        </p:attrNameLst>
                                      </p:cBhvr>
                                      <p:to>
                                        <p:strVal val="visible"/>
                                      </p:to>
                                    </p:set>
                                    <p:anim calcmode="lin" valueType="num">
                                      <p:cBhvr additive="base">
                                        <p:cTn id="7" dur="500" fill="hold"/>
                                        <p:tgtEl>
                                          <p:spTgt spid="193540"/>
                                        </p:tgtEl>
                                        <p:attrNameLst>
                                          <p:attrName>ppt_x</p:attrName>
                                        </p:attrNameLst>
                                      </p:cBhvr>
                                      <p:tavLst>
                                        <p:tav tm="0">
                                          <p:val>
                                            <p:strVal val="0-#ppt_w/2"/>
                                          </p:val>
                                        </p:tav>
                                        <p:tav tm="100000">
                                          <p:val>
                                            <p:strVal val="#ppt_x"/>
                                          </p:val>
                                        </p:tav>
                                      </p:tavLst>
                                    </p:anim>
                                    <p:anim calcmode="lin" valueType="num">
                                      <p:cBhvr additive="base">
                                        <p:cTn id="8" dur="500" fill="hold"/>
                                        <p:tgtEl>
                                          <p:spTgt spid="1935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0" grpId="0"/>
    </p:bldLst>
  </p:timing>
</p:sld>
</file>

<file path=ppt/theme/theme1.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D:\Program Files\Microsoft Office\Templates\Presentation Designs\Blends.pot</Template>
  <TotalTime>0</TotalTime>
  <Words>6597</Words>
  <Application>WPS 演示</Application>
  <PresentationFormat/>
  <Paragraphs>331</Paragraphs>
  <Slides>51</Slides>
  <Notes>1</Notes>
  <HiddenSlides>0</HiddenSlides>
  <MMClips>3</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51</vt:i4>
      </vt:variant>
    </vt:vector>
  </HeadingPairs>
  <TitlesOfParts>
    <vt:vector size="77" baseType="lpstr">
      <vt:lpstr>Arial</vt:lpstr>
      <vt:lpstr>宋体</vt:lpstr>
      <vt:lpstr>Wingdings</vt:lpstr>
      <vt:lpstr>Tahoma</vt:lpstr>
      <vt:lpstr>Times New Roman</vt:lpstr>
      <vt:lpstr>楷体_GB2312</vt:lpstr>
      <vt:lpstr>Comic Sans MS</vt:lpstr>
      <vt:lpstr>华文行楷</vt:lpstr>
      <vt:lpstr>华文楷体</vt:lpstr>
      <vt:lpstr>新宋体</vt:lpstr>
      <vt:lpstr>华文仿宋</vt:lpstr>
      <vt:lpstr>幼圆</vt:lpstr>
      <vt:lpstr>隶书</vt:lpstr>
      <vt:lpstr>华文隶书</vt:lpstr>
      <vt:lpstr>华文彩云</vt:lpstr>
      <vt:lpstr>方正舒体</vt:lpstr>
      <vt:lpstr>黑体</vt:lpstr>
      <vt:lpstr>Verdana</vt:lpstr>
      <vt:lpstr>楷体_GB2312</vt:lpstr>
      <vt:lpstr>仿宋</vt:lpstr>
      <vt:lpstr>微软雅黑</vt:lpstr>
      <vt:lpstr>Arial Unicode MS</vt:lpstr>
      <vt:lpstr>Hei</vt:lpstr>
      <vt:lpstr>Calibri</vt:lpstr>
      <vt:lpstr>楷体</vt:lpstr>
      <vt:lpstr>Blends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562</cp:revision>
  <dcterms:created xsi:type="dcterms:W3CDTF">2017-09-08T08:35:10Z</dcterms:created>
  <dcterms:modified xsi:type="dcterms:W3CDTF">2017-09-08T08:55:38Z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2052-10.1.0.6747</vt:lpwstr>
  </property>
</Properties>
</file>