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6"/>
  </p:handoutMasterIdLst>
  <p:sldIdLst>
    <p:sldId id="356" r:id="rId3"/>
    <p:sldId id="315" r:id="rId4"/>
    <p:sldId id="401" r:id="rId5"/>
    <p:sldId id="402" r:id="rId6"/>
    <p:sldId id="339" r:id="rId7"/>
    <p:sldId id="260" r:id="rId8"/>
    <p:sldId id="341" r:id="rId9"/>
    <p:sldId id="342" r:id="rId10"/>
    <p:sldId id="343" r:id="rId11"/>
    <p:sldId id="482" r:id="rId12"/>
    <p:sldId id="483" r:id="rId13"/>
    <p:sldId id="291" r:id="rId14"/>
    <p:sldId id="481" r:id="rId15"/>
    <p:sldId id="488" r:id="rId16"/>
    <p:sldId id="485" r:id="rId17"/>
    <p:sldId id="512" r:id="rId18"/>
    <p:sldId id="516" r:id="rId19"/>
    <p:sldId id="354" r:id="rId20"/>
    <p:sldId id="524" r:id="rId21"/>
    <p:sldId id="288" r:id="rId22"/>
    <p:sldId id="523" r:id="rId23"/>
    <p:sldId id="521" r:id="rId2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CC3300"/>
    <a:srgbClr val="FFFFFF"/>
    <a:srgbClr val="990033"/>
    <a:srgbClr val="990099"/>
    <a:srgbClr val="009900"/>
    <a:srgbClr val="FFFF99"/>
    <a:srgbClr val="CC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1768"/>
    <p:restoredTop sz="94711"/>
  </p:normalViewPr>
  <p:slideViewPr>
    <p:cSldViewPr showGuides="1">
      <p:cViewPr varScale="1">
        <p:scale>
          <a:sx n="91" d="100"/>
          <a:sy n="91" d="100"/>
        </p:scale>
        <p:origin x="-240" y="-96"/>
      </p:cViewPr>
      <p:guideLst>
        <p:guide orient="horz" pos="2199"/>
        <p:guide pos="2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D3C7D2-A904-487D-BBDC-0A35767E8518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/>
      <dgm:spPr/>
      <dgm:t>
        <a:bodyPr/>
        <a:lstStyle/>
        <a:p>
          <a:endParaRPr lang="zh-CN" altLang="en-US"/>
        </a:p>
      </dgm:t>
    </dgm:pt>
    <dgm:pt modelId="{AB4CE8B9-0C9A-4466-8350-25C0D0889022}">
      <dgm:prSet custT="1"/>
      <dgm:spPr/>
      <dgm:t>
        <a:bodyPr/>
        <a:lstStyle/>
        <a:p>
          <a:pPr rtl="0"/>
          <a:r>
            <a:rPr lang="zh-CN" altLang="en-US" sz="6000" dirty="0" smtClean="0">
              <a:latin typeface="叶根友毛笔行书" pitchFamily="2" charset="-122"/>
              <a:ea typeface="叶根友毛笔行书" pitchFamily="2" charset="-122"/>
            </a:rPr>
            <a:t>作者简介</a:t>
          </a:r>
          <a:endParaRPr lang="zh-CN" altLang="en-US" sz="6000" dirty="0">
            <a:latin typeface="叶根友毛笔行书" pitchFamily="2" charset="-122"/>
            <a:ea typeface="叶根友毛笔行书" pitchFamily="2" charset="-122"/>
          </a:endParaRPr>
        </a:p>
      </dgm:t>
    </dgm:pt>
    <dgm:pt modelId="{7CC7500E-4B6A-4057-995E-9C5DE2476F1B}" cxnId="{4D45D393-401D-4D90-9546-1C91F8FF9345}" type="parTrans">
      <dgm:prSet/>
      <dgm:spPr/>
      <dgm:t>
        <a:bodyPr/>
        <a:lstStyle/>
        <a:p>
          <a:endParaRPr lang="zh-CN" altLang="en-US"/>
        </a:p>
      </dgm:t>
    </dgm:pt>
    <dgm:pt modelId="{F6AA4916-F2E7-40E1-9C65-3838D5964B45}" cxnId="{4D45D393-401D-4D90-9546-1C91F8FF9345}" type="sibTrans">
      <dgm:prSet/>
      <dgm:spPr/>
      <dgm:t>
        <a:bodyPr/>
        <a:lstStyle/>
        <a:p>
          <a:endParaRPr lang="zh-CN" altLang="en-US"/>
        </a:p>
      </dgm:t>
    </dgm:pt>
    <dgm:pt modelId="{C0DAECC3-D697-4178-9E2A-9CA676488779}" type="pres">
      <dgm:prSet presAssocID="{BED3C7D2-A904-487D-BBDC-0A35767E8518}" presName="linear" presStyleCnt="0">
        <dgm:presLayoutVars>
          <dgm:animLvl val="lvl"/>
          <dgm:resizeHandles val="exact"/>
        </dgm:presLayoutVars>
      </dgm:prSet>
      <dgm:spPr/>
    </dgm:pt>
    <dgm:pt modelId="{ADEB1B10-370D-4AFF-B6DA-672D4EDF3970}" type="pres">
      <dgm:prSet presAssocID="{AB4CE8B9-0C9A-4466-8350-25C0D0889022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8EB379EB-B83D-4534-9C63-4D483EB813B4}" type="presOf" srcId="{BED3C7D2-A904-487D-BBDC-0A35767E8518}" destId="{C0DAECC3-D697-4178-9E2A-9CA676488779}" srcOrd="0" destOrd="0" presId="urn:microsoft.com/office/officeart/2005/8/layout/vList2"/>
    <dgm:cxn modelId="{4D45D393-401D-4D90-9546-1C91F8FF9345}" srcId="{BED3C7D2-A904-487D-BBDC-0A35767E8518}" destId="{AB4CE8B9-0C9A-4466-8350-25C0D0889022}" srcOrd="0" destOrd="0" parTransId="{7CC7500E-4B6A-4057-995E-9C5DE2476F1B}" sibTransId="{F6AA4916-F2E7-40E1-9C65-3838D5964B45}"/>
    <dgm:cxn modelId="{908F03F2-6812-46B8-975C-72DF556641D2}" type="presOf" srcId="{AB4CE8B9-0C9A-4466-8350-25C0D0889022}" destId="{ADEB1B10-370D-4AFF-B6DA-672D4EDF3970}" srcOrd="0" destOrd="0" presId="urn:microsoft.com/office/officeart/2005/8/layout/vList2"/>
    <dgm:cxn modelId="{C586901B-626E-4415-B149-06E8C0F2834B}" type="presParOf" srcId="{C0DAECC3-D697-4178-9E2A-9CA676488779}" destId="{ADEB1B10-370D-4AFF-B6DA-672D4EDF397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0" name=""/>
      <dsp:cNvGrpSpPr/>
    </dsp:nvGrpSpPr>
    <dsp:grpSpPr>
      <a:xfrm>
        <a:off x="0" y="0"/>
        <a:ext cx="3770309" cy="1143000"/>
        <a:chOff x="0" y="0"/>
        <a:chExt cx="0" cy="0"/>
      </a:xfrm>
    </dsp:grpSpPr>
    <dsp:sp>
      <dsp:nvSpPr>
        <dsp:cNvPr id="1" name="圆角矩形 0"/>
        <dsp:cNvSpPr/>
      </dsp:nvSpPr>
      <dsp:spPr>
        <a:xfrm>
          <a:off x="0" y="439"/>
          <a:ext cx="3770309" cy="1142121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lvl="0" algn="l" defTabSz="2667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6000" kern="1200" dirty="0" smtClean="0">
              <a:latin typeface="叶根友毛笔行书" pitchFamily="2" charset="-122"/>
              <a:ea typeface="叶根友毛笔行书" pitchFamily="2" charset="-122"/>
            </a:rPr>
            <a:t>作者简介</a:t>
          </a:r>
          <a:endParaRPr lang="zh-CN" altLang="en-US" sz="6000" kern="1200" dirty="0">
            <a:latin typeface="叶根友毛笔行书" pitchFamily="2" charset="-122"/>
            <a:ea typeface="叶根友毛笔行书" pitchFamily="2" charset="-122"/>
          </a:endParaRPr>
        </a:p>
      </dsp:txBody>
      <dsp:txXfrm>
        <a:off x="0" y="439"/>
        <a:ext cx="3770309" cy="11421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6866" name="页眉占位符 3686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fontAlgn="base"/>
            <a:endParaRPr lang="zh-CN" sz="1200" strike="noStrike" noProof="1" dirty="0"/>
          </a:p>
        </p:txBody>
      </p:sp>
      <p:sp>
        <p:nvSpPr>
          <p:cNvPr id="36867" name="日期占位符 3686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algn="r" fontAlgn="base"/>
            <a:endParaRPr lang="zh-CN" altLang="en-US" sz="1200" strike="noStrike" noProof="1"/>
          </a:p>
        </p:txBody>
      </p:sp>
      <p:sp>
        <p:nvSpPr>
          <p:cNvPr id="36868" name="页脚占位符 3686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p>
            <a:pPr lvl="0" fontAlgn="base"/>
            <a:endParaRPr lang="zh-CN" sz="1200" strike="noStrike" noProof="1" dirty="0"/>
          </a:p>
        </p:txBody>
      </p:sp>
      <p:sp>
        <p:nvSpPr>
          <p:cNvPr id="36869" name="灯片编号占位符 36868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p>
            <a:pPr lvl="0" algn="r" fontAlgn="base"/>
            <a:fld id="{9A0DB2DC-4C9A-4742-B13C-FB6460FD3503}" type="slidenum">
              <a:rPr lang="zh-CN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矩形 133126"/>
          <p:cNvSpPr/>
          <p:nvPr/>
        </p:nvSpPr>
        <p:spPr>
          <a:xfrm>
            <a:off x="4327525" y="3200400"/>
            <a:ext cx="490538" cy="457200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刘</a:t>
            </a:r>
            <a:endParaRPr lang="zh-CN" altLang="en-US" sz="2400" b="1" dirty="0">
              <a:solidFill>
                <a:srgbClr val="0099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5" name="矩形 133127"/>
          <p:cNvSpPr/>
          <p:nvPr userDrawn="1"/>
        </p:nvSpPr>
        <p:spPr>
          <a:xfrm>
            <a:off x="4327525" y="3200400"/>
            <a:ext cx="490538" cy="457200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刘</a:t>
            </a:r>
            <a:endParaRPr lang="zh-CN" altLang="en-US" sz="2400" b="1" dirty="0">
              <a:solidFill>
                <a:srgbClr val="0099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22" name="标题 133121"/>
          <p:cNvSpPr>
            <a:spLocks noGrp="1" noRot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lvl="0">
              <a:defRPr kern="1200"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133123" name="副标题 133122"/>
          <p:cNvSpPr>
            <a:spLocks noGrp="1" noRot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133124" name="日期占位符 133123"/>
          <p:cNvSpPr>
            <a:spLocks noGrp="1"/>
          </p:cNvSpPr>
          <p:nvPr>
            <p:ph type="dt" sz="half" idx="2"/>
          </p:nvPr>
        </p:nvSpPr>
        <p:spPr>
          <a:xfrm>
            <a:off x="301625" y="6076950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fontAlgn="base">
              <a:buClr>
                <a:srgbClr val="000000"/>
              </a:buClr>
            </a:pPr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33125" name="页脚占位符 133124"/>
          <p:cNvSpPr>
            <a:spLocks noGrp="1"/>
          </p:cNvSpPr>
          <p:nvPr>
            <p:ph type="ftr" sz="quarter" idx="3"/>
          </p:nvPr>
        </p:nvSpPr>
        <p:spPr>
          <a:xfrm>
            <a:off x="3124200" y="6076950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fontAlgn="base">
              <a:buClr>
                <a:srgbClr val="000000"/>
              </a:buClr>
            </a:pPr>
            <a:endParaRPr lang="zh-CN" strike="noStrike" noProof="1">
              <a:latin typeface="Arial" panose="020B0604020202020204" pitchFamily="34" charset="0"/>
            </a:endParaRPr>
          </a:p>
        </p:txBody>
      </p:sp>
      <p:sp>
        <p:nvSpPr>
          <p:cNvPr id="133126" name="灯片编号占位符 133125"/>
          <p:cNvSpPr>
            <a:spLocks noGrp="1"/>
          </p:cNvSpPr>
          <p:nvPr>
            <p:ph type="sldNum" sz="quarter" idx="4"/>
          </p:nvPr>
        </p:nvSpPr>
        <p:spPr>
          <a:xfrm>
            <a:off x="6553200" y="6076950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/>
          <a:p>
            <a:pPr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9569" y="685800"/>
            <a:ext cx="2135981" cy="51816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84119" cy="51816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84968" cy="3886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0583" y="1981200"/>
            <a:ext cx="4184968" cy="3886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32097"/>
          <p:cNvSpPr>
            <a:spLocks noGrp="1"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32098"/>
          <p:cNvSpPr>
            <a:spLocks noGrp="1" noRot="1"/>
          </p:cNvSpPr>
          <p:nvPr>
            <p:ph type="body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32100" name="日期占位符 132099"/>
          <p:cNvSpPr>
            <a:spLocks noGrp="1"/>
          </p:cNvSpPr>
          <p:nvPr>
            <p:ph type="dt" sz="half" idx="2"/>
          </p:nvPr>
        </p:nvSpPr>
        <p:spPr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lvl="0" fontAlgn="base">
              <a:buClr>
                <a:srgbClr val="000000"/>
              </a:buClr>
            </a:pPr>
            <a:endParaRPr lang="zh-CN" altLang="en-US" strike="noStrike" noProof="1" dirty="0"/>
          </a:p>
        </p:txBody>
      </p:sp>
      <p:sp>
        <p:nvSpPr>
          <p:cNvPr id="132101" name="页脚占位符 132100"/>
          <p:cNvSpPr>
            <a:spLocks noGrp="1"/>
          </p:cNvSpPr>
          <p:nvPr>
            <p:ph type="ftr" sz="quarter" idx="3"/>
          </p:nvPr>
        </p:nvSpPr>
        <p:spPr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lvl="0" fontAlgn="base">
              <a:buClr>
                <a:srgbClr val="000000"/>
              </a:buClr>
            </a:pPr>
            <a:endParaRPr lang="zh-CN" strike="noStrike" noProof="1" dirty="0"/>
          </a:p>
        </p:txBody>
      </p:sp>
      <p:sp>
        <p:nvSpPr>
          <p:cNvPr id="132102" name="灯片编号占位符 132101"/>
          <p:cNvSpPr>
            <a:spLocks noGrp="1"/>
          </p:cNvSpPr>
          <p:nvPr>
            <p:ph type="sldNum" sz="quarter" idx="4"/>
          </p:nvPr>
        </p:nvSpPr>
        <p:spPr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 fontAlgn="base">
              <a:buClr>
                <a:srgbClr val="000000"/>
              </a:buClr>
            </a:pPr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0" fontAlgn="base" latinLnBrk="0" hangingPunct="0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0" fontAlgn="base" latinLnBrk="0" hangingPunct="0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0" fontAlgn="base" latinLnBrk="0" hangingPunct="0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0" fontAlgn="base" latinLnBrk="0" hangingPunct="0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0" fontAlgn="base" latinLnBrk="0" hangingPunct="0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0" fontAlgn="base" latinLnBrk="0" hangingPunct="0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0" fontAlgn="base" latinLnBrk="0" hangingPunct="0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0" fontAlgn="base" latinLnBrk="0" hangingPunct="0"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标题 2049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p>
            <a:pPr defTabSz="914400">
              <a:buNone/>
            </a:pPr>
            <a:endParaRPr kern="1200" baseline="0" dirty="0">
              <a:latin typeface="Arial" panose="020B0604020202020204" pitchFamily="34" charset="0"/>
              <a:ea typeface="宋体" panose="02010600030101010101" pitchFamily="2" charset="-122"/>
              <a:cs typeface="+mj-cs"/>
            </a:endParaRPr>
          </a:p>
        </p:txBody>
      </p:sp>
      <p:pic>
        <p:nvPicPr>
          <p:cNvPr id="6146" name="图片 2053" descr="01%20Xinqij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600" y="1600200"/>
            <a:ext cx="6324600" cy="4743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副标题 2050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ln>
            <a:solidFill>
              <a:schemeClr val="tx1"/>
            </a:solidFill>
            <a:prstDash val="dash"/>
          </a:ln>
        </p:spPr>
        <p:txBody>
          <a:bodyPr anchor="t"/>
          <a:p>
            <a:pPr defTabSz="914400">
              <a:buSzPct val="70000"/>
            </a:pPr>
            <a:r>
              <a:rPr lang="en-US" altLang="zh-CN" kern="1200" baseline="0" dirty="0">
                <a:solidFill>
                  <a:srgbClr val="FFCC00"/>
                </a:solidFill>
                <a:latin typeface="Arial" panose="020B0604020202020204" pitchFamily="34" charset="0"/>
                <a:ea typeface="宋体-方正超大字符集" pitchFamily="65" charset="-122"/>
                <a:cs typeface="+mn-cs"/>
              </a:rPr>
              <a:t>	 </a:t>
            </a:r>
            <a:r>
              <a:rPr lang="zh-CN" altLang="en-US" sz="4000" b="1" kern="1200" baseline="0" dirty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辛弃疾</a:t>
            </a:r>
            <a:endParaRPr lang="zh-CN" altLang="en-US" sz="4000" b="1" kern="1200" baseline="0" dirty="0">
              <a:solidFill>
                <a:srgbClr val="FF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8" name="矩形 2051"/>
          <p:cNvSpPr/>
          <p:nvPr/>
        </p:nvSpPr>
        <p:spPr>
          <a:xfrm>
            <a:off x="755650" y="1628775"/>
            <a:ext cx="8191500" cy="790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Top">
                <a:rot lat="21000000" lon="21000000" rev="0"/>
              </a:camera>
              <a:lightRig rig="legacyFlat1" dir="t"/>
            </a:scene3d>
            <a:sp3d extrusionH="430200" prstMaterial="legacyMatte">
              <a:extrusionClr>
                <a:srgbClr val="FFCC00"/>
              </a:extrusionClr>
            </a:sp3d>
          </a:bodyPr>
          <a:p>
            <a:pPr algn="ctr"/>
            <a:r>
              <a:rPr lang="zh-CN" altLang="en-US" sz="600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atin typeface="华文琥珀" charset="0"/>
                <a:ea typeface="华文琥珀" charset="0"/>
              </a:rPr>
              <a:t>永遇乐   京口北固亭怀古</a:t>
            </a:r>
            <a:endParaRPr lang="zh-CN" altLang="en-US" sz="600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latin typeface="华文琥珀" charset="0"/>
              <a:ea typeface="华文琥珀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3670" y="492760"/>
            <a:ext cx="518795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千古江山，英雄无觅孙仲谋处。</a:t>
            </a:r>
            <a:endParaRPr lang="zh-CN" altLang="en-US" sz="2800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8070" y="1678940"/>
            <a:ext cx="55454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舞榭歌台，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风流</a:t>
            </a:r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总被雨打风吹去。</a:t>
            </a:r>
            <a:endParaRPr lang="zh-CN" altLang="en-US" sz="2800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sym typeface="+mn-ea"/>
            </a:endParaRPr>
          </a:p>
        </p:txBody>
      </p:sp>
      <p:cxnSp>
        <p:nvCxnSpPr>
          <p:cNvPr id="5" name="肘形连接符 4"/>
          <p:cNvCxnSpPr/>
          <p:nvPr/>
        </p:nvCxnSpPr>
        <p:spPr>
          <a:xfrm>
            <a:off x="1744345" y="540385"/>
            <a:ext cx="1269365" cy="365760"/>
          </a:xfrm>
          <a:prstGeom prst="bentConnector3">
            <a:avLst>
              <a:gd name="adj1" fmla="val 50025"/>
            </a:avLst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828800" y="32385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倒装句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2240" y="2475865"/>
            <a:ext cx="4472940" cy="737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引用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孙权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这个典故的作用：</a:t>
            </a: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3670" y="3044190"/>
            <a:ext cx="881761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辛弃疾以“英雄 ”一词赞颂孙权，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表示自己对他的敬仰和向往。</a:t>
            </a:r>
            <a:endParaRPr lang="en-US" altLang="zh-CN" sz="28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85945" y="2691130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以典言志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-172720" y="4259580"/>
            <a:ext cx="9120505" cy="26765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风流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”一句，承接上文，即便是英雄事业的流风余韵，</a:t>
            </a:r>
            <a:endParaRPr lang="zh-CN" altLang="en-US" sz="28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也已经没有了</a:t>
            </a:r>
            <a:r>
              <a:rPr lang="en-US" altLang="zh-CN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表达了前人事业后继无人的惋惜。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又有对</a:t>
            </a:r>
            <a:endParaRPr lang="zh-CN" altLang="en-US" sz="28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自己难逢明主，报国无门，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壮志难酬的抑郁不平之情，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也暗指南宋统治者的昏庸无能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65505" y="585470"/>
            <a:ext cx="626046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斜阳草树，寻常巷陌，人道寄奴曾住。</a:t>
            </a:r>
            <a:endParaRPr lang="zh-CN" altLang="en-US" sz="2800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5505" y="2053590"/>
            <a:ext cx="590296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想当年，金戈铁马，气吞万里如虎。</a:t>
            </a:r>
            <a:endParaRPr lang="zh-CN" altLang="en-US" sz="2800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2240" y="2757170"/>
            <a:ext cx="85832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buNone/>
            </a:pPr>
            <a:r>
              <a:rPr lang="zh-CN" altLang="en-US" sz="2800" b="1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想当年，他指挥</a:t>
            </a:r>
            <a:r>
              <a:rPr lang="zh-CN" altLang="en-US" sz="28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的金戈铁骑</a:t>
            </a:r>
            <a:r>
              <a:rPr lang="zh-CN" altLang="en-US" sz="2800" b="1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，气吞万里，威猛如虎。</a:t>
            </a:r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 </a:t>
            </a: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9250" y="3600450"/>
            <a:ext cx="518795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引用刘裕北伐的典故，目的是：</a:t>
            </a:r>
            <a:endParaRPr lang="zh-CN" altLang="en-US" sz="28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-27940" y="4060825"/>
            <a:ext cx="8405495" cy="203009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描写刘裕挥师北伐，气吞山河，率领兵强马壮的北伐</a:t>
            </a:r>
            <a:endParaRPr lang="zh-CN" altLang="en-US" sz="28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军驰骋中原的形象。表达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对刘裕的歌颂，对其英雄业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绩的向往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，也借此表达自己渴望建功立业的愿望。</a:t>
            </a: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44575" y="1230630"/>
            <a:ext cx="447294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暗指南宋统治者不珍惜英雄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65" name="文本框 92164"/>
          <p:cNvSpPr txBox="1"/>
          <p:nvPr/>
        </p:nvSpPr>
        <p:spPr>
          <a:xfrm>
            <a:off x="19050" y="860425"/>
            <a:ext cx="8041640" cy="521970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p>
            <a:pPr>
              <a:buClrTx/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思考：词人写这两位英雄人物寄托了什么情怀？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92166" name="文本框 92165"/>
          <p:cNvSpPr txBox="1"/>
          <p:nvPr/>
        </p:nvSpPr>
        <p:spPr>
          <a:xfrm>
            <a:off x="261620" y="1382395"/>
            <a:ext cx="8620125" cy="953135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p>
            <a:pPr>
              <a:buClrTx/>
            </a:pPr>
            <a:r>
              <a:rPr lang="en-US" altLang="zh-CN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表达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自己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力主抗金和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恢复中原的伟大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抱负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，同时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借古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代帝王来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讽刺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南宋统治者屈辱求和的无耻行径。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57150" y="3083560"/>
            <a:ext cx="977900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借</a:t>
            </a:r>
            <a:r>
              <a:rPr lang="zh-CN" alt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孙权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和</a:t>
            </a:r>
            <a:r>
              <a:rPr lang="zh-CN" altLang="en-US" sz="28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刘裕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两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个历史上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的英雄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人物事迹</a:t>
            </a:r>
            <a:r>
              <a:rPr lang="zh-CN" alt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抒怀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，隐约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讽刺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南宋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政权的无能，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表达了</a:t>
            </a:r>
            <a:r>
              <a:rPr lang="zh-CN" alt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自己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北伐抗敌救国的宏图大略和热情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57150" y="2685415"/>
            <a:ext cx="19704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上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片小结：</a:t>
            </a:r>
            <a:endParaRPr lang="zh-CN" altLang="en-US" sz="28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92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12090" y="438150"/>
            <a:ext cx="79552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  <a:sym typeface="+mn-ea"/>
              </a:rPr>
              <a:t>元嘉草草，封狼居胥，赢得仓皇北顾。</a:t>
            </a:r>
            <a:endParaRPr lang="zh-CN" altLang="en-US" sz="3600" b="1">
              <a:solidFill>
                <a:srgbClr val="000000"/>
              </a:solidFill>
              <a:latin typeface="隶书" pitchFamily="49" charset="-122"/>
              <a:ea typeface="隶书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2090" y="4481830"/>
            <a:ext cx="753237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引用刘义隆北伐惨败的故事目的是什么？</a:t>
            </a:r>
            <a:endParaRPr lang="zh-CN" altLang="en-US" sz="32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2090" y="5276215"/>
            <a:ext cx="844677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告诫朝廷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以史为鉴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，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伐金必须认真备战，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不能草率从事。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9405" y="779780"/>
            <a:ext cx="87363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写宋文帝刘义隆，志大才疏，轻举妄动，草率北伐，结果全线溃逃的故事。</a:t>
            </a:r>
            <a:endParaRPr lang="zh-CN" altLang="zh-CN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2090" y="2891155"/>
            <a:ext cx="8554085" cy="10763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仓皇北顾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 ”，看到北方追来的敌人而张皇失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sym typeface="+mn-ea"/>
            </a:endParaRPr>
          </a:p>
          <a:p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色，宋文帝战败时有 “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北顾涕交流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”的诗句。</a:t>
            </a:r>
            <a:endParaRPr lang="zh-CN" altLang="en-US" sz="3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3210" y="407035"/>
            <a:ext cx="7498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  <a:sym typeface="+mn-ea"/>
              </a:rPr>
              <a:t>四十三年，望中犹记，烽火扬州</a:t>
            </a:r>
            <a:r>
              <a:rPr lang="zh-CN" altLang="en-US" sz="36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  <a:sym typeface="+mn-ea"/>
              </a:rPr>
              <a:t>路</a:t>
            </a:r>
            <a:r>
              <a:rPr lang="zh-CN" altLang="en-US" sz="36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  <a:sym typeface="+mn-ea"/>
              </a:rPr>
              <a:t>。</a:t>
            </a:r>
            <a:endParaRPr lang="zh-CN" altLang="en-US" sz="3600"/>
          </a:p>
        </p:txBody>
      </p:sp>
      <p:sp>
        <p:nvSpPr>
          <p:cNvPr id="3" name="文本框 2"/>
          <p:cNvSpPr txBox="1"/>
          <p:nvPr/>
        </p:nvSpPr>
        <p:spPr>
          <a:xfrm>
            <a:off x="182245" y="1012825"/>
            <a:ext cx="877887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画面一：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四十三年前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，金人入侵，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扬州一带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都有金兵劫掠，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生灵涂炭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，战火连天，硝烟滚滚中一批又一批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自发而起的抗金老百姓纷纷拿起手中的武器狠狠地扑向侵略者</a:t>
            </a:r>
            <a:r>
              <a:rPr lang="en-US" altLang="zh-CN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……</a:t>
            </a:r>
            <a:endParaRPr lang="en-US" altLang="zh-CN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70" y="3689350"/>
            <a:ext cx="930973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chemeClr val="accent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  <a:sym typeface="+mn-ea"/>
              </a:rPr>
              <a:t>可堪回首</a:t>
            </a:r>
            <a:r>
              <a:rPr lang="zh-CN" altLang="en-US" sz="3600" b="1" dirty="0">
                <a:solidFill>
                  <a:schemeClr val="accent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  <a:sym typeface="+mn-ea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  <a:sym typeface="+mn-ea"/>
              </a:rPr>
              <a:t>佛（</a:t>
            </a:r>
            <a:r>
              <a:rPr lang="en-US" altLang="zh-CN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  <a:sym typeface="+mn-ea"/>
              </a:rPr>
              <a:t>bì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  <a:sym typeface="+mn-ea"/>
              </a:rPr>
              <a:t>）狸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  <a:sym typeface="+mn-ea"/>
              </a:rPr>
              <a:t>祠</a:t>
            </a:r>
            <a:r>
              <a:rPr lang="zh-CN" altLang="en-US" sz="3600" b="1">
                <a:solidFill>
                  <a:schemeClr val="accent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  <a:sym typeface="+mn-ea"/>
              </a:rPr>
              <a:t>下，一片</a:t>
            </a: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  <a:sym typeface="+mn-ea"/>
              </a:rPr>
              <a:t>神鸦社鼓</a:t>
            </a:r>
            <a:r>
              <a:rPr lang="zh-CN" altLang="en-US" sz="3600" b="1">
                <a:solidFill>
                  <a:schemeClr val="accent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  <a:sym typeface="+mn-ea"/>
              </a:rPr>
              <a:t>！</a:t>
            </a:r>
            <a:endParaRPr lang="zh-CN" altLang="en-US" sz="3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31570" y="4417060"/>
            <a:ext cx="76904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00000"/>
              </a:lnSpc>
              <a:spcBef>
                <a:spcPts val="0"/>
              </a:spcBef>
              <a:buClrTx/>
            </a:pP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北魏太武帝的庙。后指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异族侵略者成功的象征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261620" y="4417060"/>
            <a:ext cx="8789035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zh-CN" altLang="en-US" sz="3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画面二：</a:t>
            </a:r>
            <a:r>
              <a:rPr lang="zh-CN" altLang="en-US" sz="3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四十三年后</a:t>
            </a:r>
            <a:r>
              <a:rPr lang="zh-CN" altLang="en-US" sz="3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，受金统治的长江北岸佛狸祠所在的瓜步山上：咚咚的社鼓声震耳欲聋，响彻云霄，神鸦飞舞，香火缭绕，百姓迎神赛会，一片</a:t>
            </a:r>
            <a:r>
              <a:rPr lang="zh-CN" altLang="en-US" sz="3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太平喜庆</a:t>
            </a:r>
            <a:r>
              <a:rPr lang="zh-CN" altLang="en-US" sz="3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的景象。</a:t>
            </a:r>
            <a:endParaRPr lang="zh-CN" altLang="en-US" sz="3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77460" y="78740"/>
            <a:ext cx="2507615" cy="4914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600" b="1">
                <a:solidFill>
                  <a:srgbClr val="FF0000"/>
                </a:solidFill>
              </a:rPr>
              <a:t>宋代行政区划名</a:t>
            </a:r>
            <a:endParaRPr lang="zh-CN" altLang="en-US" sz="26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3870" y="1012825"/>
            <a:ext cx="8566785" cy="2168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今昔对比</a:t>
            </a:r>
            <a:r>
              <a:rPr lang="zh-CN" altLang="zh-CN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，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表达了自己的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隐忧：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对百姓麻木地安于异族统治的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哀痛，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对南宋统治者偏安、不图恢复中原的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不满。</a:t>
            </a:r>
            <a:endParaRPr lang="zh-CN" altLang="en-US" sz="3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26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3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41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build="allAtOnce"/>
      <p:bldP spid="7" grpId="0"/>
      <p:bldP spid="6" grpId="0" bldLvl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27990" y="47625"/>
            <a:ext cx="6583680" cy="7835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>
                <a:solidFill>
                  <a:schemeClr val="accent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  <a:sym typeface="+mn-ea"/>
              </a:rPr>
              <a:t>凭谁问：</a:t>
            </a: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  <a:sym typeface="+mn-ea"/>
              </a:rPr>
              <a:t>廉颇</a:t>
            </a:r>
            <a:r>
              <a:rPr lang="zh-CN" altLang="en-US" sz="3600" b="1">
                <a:solidFill>
                  <a:schemeClr val="accent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  <a:sym typeface="+mn-ea"/>
              </a:rPr>
              <a:t>老矣，尚能饭</a:t>
            </a:r>
            <a:r>
              <a:rPr lang="zh-CN" altLang="en-US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  <a:sym typeface="+mn-ea"/>
              </a:rPr>
              <a:t>否</a:t>
            </a:r>
            <a:r>
              <a:rPr lang="zh-CN" altLang="en-US" sz="3600" b="1" dirty="0">
                <a:solidFill>
                  <a:schemeClr val="accent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  <a:sym typeface="+mn-ea"/>
              </a:rPr>
              <a:t>？</a:t>
            </a:r>
            <a:endParaRPr lang="zh-CN" altLang="en-US" sz="3600" b="1" dirty="0">
              <a:solidFill>
                <a:schemeClr val="accent1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itchFamily="49" charset="-122"/>
              <a:ea typeface="隶书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8615" y="1740535"/>
            <a:ext cx="8460740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以廉颇自况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，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</a:pPr>
            <a:endParaRPr lang="en-US" altLang="zh-CN" sz="3200" b="1">
              <a:solidFill>
                <a:schemeClr val="accent1">
                  <a:lumMod val="10000"/>
                </a:schemeClr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430" y="2376805"/>
            <a:ext cx="865314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凭谁问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体现无人问津的哀痛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，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压抑不平之气排山倒海而来；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sym typeface="+mn-ea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sym typeface="+mn-ea"/>
              </a:rPr>
              <a:t>廉颇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老矣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体现一种老而无成的辛酸沧桑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，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英雄难再圆梦。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</a:pP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430" y="4239895"/>
            <a:ext cx="9167495" cy="25533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抒发了</a:t>
            </a:r>
            <a:r>
              <a:rPr lang="en-US" altLang="zh-CN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65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岁仍想为国效力的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豪情壮志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，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同时也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表达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sym typeface="+mn-ea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了有远大抱负，却报国无门、壮志未酬的感慨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，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sym typeface="+mn-ea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</a:pP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而这正是全诗的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主旨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sym typeface="+mn-ea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</a:pP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5955" y="956945"/>
            <a:ext cx="6610350" cy="7835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用廉颇的典故作结，用意何在？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17270" y="1847215"/>
            <a:ext cx="268541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buClrTx/>
            </a:pP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孙权：英雄难觅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17270" y="2769870"/>
            <a:ext cx="268541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buClrTx/>
            </a:pP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刘裕：金戈铁马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660" y="210248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buClrTx/>
            </a:pP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上阕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61790" y="1956435"/>
            <a:ext cx="481330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仰慕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英雄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        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引以为豪</a:t>
            </a:r>
            <a:endParaRPr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  <a:p>
            <a:pPr algn="l">
              <a:buClrTx/>
            </a:pPr>
            <a:endParaRPr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sym typeface="+mn-ea"/>
            </a:endParaRPr>
          </a:p>
          <a:p>
            <a:pPr algn="l">
              <a:buClrTx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慨叹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世无英雄</a:t>
            </a:r>
            <a:endParaRPr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  <a:p>
            <a:pPr algn="l">
              <a:buClrTx/>
            </a:pP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57150" y="439737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buClrTx/>
            </a:pP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下阕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7090" y="3721100"/>
            <a:ext cx="55454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buClrTx/>
            </a:pP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刘义隆：</a:t>
            </a: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封狼居胥</a:t>
            </a: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，仓皇北顾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7090" y="4397375"/>
            <a:ext cx="30429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buClrTx/>
            </a:pP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拓跋焘，神鸦社鼓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23290" y="5093335"/>
            <a:ext cx="518795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buClrTx/>
            </a:pP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诗人自己：廉颇老矣，尚能饭否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48500" y="3658235"/>
            <a:ext cx="41287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buClrTx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引以为戒  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            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61785" y="4397375"/>
            <a:ext cx="25114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buClrTx/>
            </a:pP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引以为忧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   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92545" y="5093335"/>
            <a:ext cx="305054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buClrTx/>
            </a:pP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   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引以为愤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     </a:t>
            </a:r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18794" name="左大括号 118793"/>
          <p:cNvSpPr/>
          <p:nvPr/>
        </p:nvSpPr>
        <p:spPr>
          <a:xfrm>
            <a:off x="847090" y="3874135"/>
            <a:ext cx="76200" cy="1568450"/>
          </a:xfrm>
          <a:prstGeom prst="leftBrace">
            <a:avLst>
              <a:gd name="adj1" fmla="val 205718"/>
              <a:gd name="adj2" fmla="val 50000"/>
            </a:avLst>
          </a:prstGeom>
          <a:ln>
            <a:headEnd type="none" w="sm" len="sm"/>
            <a:tailEnd type="none" w="sm" len="sm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t"/>
          <a:p>
            <a:pPr eaLnBrk="0" hangingPunct="0"/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1017270" y="1956435"/>
            <a:ext cx="76200" cy="1189990"/>
          </a:xfrm>
          <a:prstGeom prst="leftBrace">
            <a:avLst>
              <a:gd name="adj1" fmla="val 205718"/>
              <a:gd name="adj2" fmla="val 50000"/>
            </a:avLst>
          </a:prstGeom>
          <a:ln>
            <a:headEnd type="none" w="sm" len="sm"/>
            <a:tailEnd type="none" w="sm" len="sm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t"/>
          <a:p>
            <a:pPr eaLnBrk="0" hangingPunct="0"/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4" name="左大括号 13"/>
          <p:cNvSpPr/>
          <p:nvPr/>
        </p:nvSpPr>
        <p:spPr>
          <a:xfrm flipH="1">
            <a:off x="3702685" y="1957070"/>
            <a:ext cx="76200" cy="1189355"/>
          </a:xfrm>
          <a:prstGeom prst="leftBrace">
            <a:avLst>
              <a:gd name="adj1" fmla="val 205718"/>
              <a:gd name="adj2" fmla="val 50000"/>
            </a:avLst>
          </a:prstGeom>
          <a:ln>
            <a:headEnd type="none" w="sm" len="sm"/>
            <a:tailEnd type="none" w="sm" len="sm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t"/>
          <a:p>
            <a:pPr eaLnBrk="0" hangingPunct="0"/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-57150" y="130175"/>
            <a:ext cx="222440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buClrTx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表现手法：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67255" y="130175"/>
            <a:ext cx="712597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buClrTx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以典言志</a:t>
            </a: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表现了丰富的内容和思想。 </a:t>
            </a:r>
            <a:endParaRPr lang="zh-CN" altLang="en-US" sz="3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右箭头 18"/>
          <p:cNvSpPr/>
          <p:nvPr/>
        </p:nvSpPr>
        <p:spPr>
          <a:xfrm>
            <a:off x="6678930" y="3874135"/>
            <a:ext cx="504190" cy="2159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右箭头 20"/>
          <p:cNvSpPr/>
          <p:nvPr/>
        </p:nvSpPr>
        <p:spPr>
          <a:xfrm>
            <a:off x="6544310" y="5226685"/>
            <a:ext cx="504190" cy="2159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右箭头 16"/>
          <p:cNvSpPr/>
          <p:nvPr/>
        </p:nvSpPr>
        <p:spPr>
          <a:xfrm>
            <a:off x="6661785" y="4550410"/>
            <a:ext cx="504190" cy="2159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696085" y="988695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古事</a:t>
            </a:r>
            <a:endParaRPr lang="zh-CN" altLang="en-US" sz="32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918325" y="1116330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表现情感</a:t>
            </a:r>
            <a:endParaRPr lang="zh-CN" altLang="en-US" sz="32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右箭头 23"/>
          <p:cNvSpPr/>
          <p:nvPr/>
        </p:nvSpPr>
        <p:spPr>
          <a:xfrm>
            <a:off x="6544310" y="2102485"/>
            <a:ext cx="504190" cy="2159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18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18794" grpId="0" bldLvl="0" animBg="1"/>
      <p:bldP spid="19" grpId="0" bldLvl="0" animBg="1"/>
      <p:bldP spid="17" grpId="0" bldLvl="0" animBg="1"/>
      <p:bldP spid="21" grpId="0" bldLvl="0" animBg="1"/>
      <p:bldP spid="2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67410" y="1546860"/>
            <a:ext cx="429704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英雄业绩</a:t>
            </a: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——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英雄无觅   </a:t>
            </a: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39715" y="1546860"/>
            <a:ext cx="34004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buClrTx/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针砭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南宋的萎靡不振</a:t>
            </a: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7410" y="2257425"/>
            <a:ext cx="268541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buClrTx/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刘裕</a:t>
            </a: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——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刘义隆</a:t>
            </a: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7410" y="3087370"/>
            <a:ext cx="375793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烽火扬州路</a:t>
            </a: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——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佛狸祠</a:t>
            </a: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04240" y="3876675"/>
            <a:ext cx="28670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廉颇</a:t>
            </a: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——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自己   </a:t>
            </a: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32250" y="2257425"/>
            <a:ext cx="518795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buClrTx/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以史为鉴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，指出今日应有的做法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60645" y="3087370"/>
            <a:ext cx="34004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buClrTx/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百姓精神麻木的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隐忧</a:t>
            </a: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83835" y="3876675"/>
            <a:ext cx="268541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buClrTx/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报国无门的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愤懑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18794" name="左大括号 118793"/>
          <p:cNvSpPr/>
          <p:nvPr/>
        </p:nvSpPr>
        <p:spPr>
          <a:xfrm>
            <a:off x="867410" y="1729105"/>
            <a:ext cx="105410" cy="2529205"/>
          </a:xfrm>
          <a:prstGeom prst="leftBrace">
            <a:avLst>
              <a:gd name="adj1" fmla="val 205718"/>
              <a:gd name="adj2" fmla="val 50000"/>
            </a:avLst>
          </a:prstGeom>
          <a:ln>
            <a:headEnd type="none" w="sm" len="sm"/>
            <a:tailEnd type="none" w="sm" len="sm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t"/>
          <a:p>
            <a:pPr eaLnBrk="0" hangingPunct="0"/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50" y="277939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对比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6225" y="388620"/>
            <a:ext cx="222440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buClrTx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表现手法：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25040" y="388620"/>
            <a:ext cx="283781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对比</a:t>
            </a: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借古讽今</a:t>
            </a:r>
            <a:endParaRPr lang="zh-CN" altLang="en-US" sz="3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46825" y="963295"/>
            <a:ext cx="9994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情感</a:t>
            </a:r>
            <a:endParaRPr lang="zh-CN" altLang="en-US" sz="32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46300" y="972185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借古讽今</a:t>
            </a:r>
            <a:endParaRPr lang="zh-CN" altLang="en-US" sz="32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18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9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Text Box 4"/>
          <p:cNvSpPr txBox="1"/>
          <p:nvPr/>
        </p:nvSpPr>
        <p:spPr>
          <a:xfrm>
            <a:off x="276225" y="175260"/>
            <a:ext cx="247840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全词总结：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9698" name="Text Box 5"/>
          <p:cNvSpPr txBox="1"/>
          <p:nvPr/>
        </p:nvSpPr>
        <p:spPr>
          <a:xfrm>
            <a:off x="-57150" y="735330"/>
            <a:ext cx="907923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  <a:buClrTx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　   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这首词作者由登京口北固亭所见之</a:t>
            </a:r>
            <a:r>
              <a:rPr lang="zh-CN" alt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景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，怀想历史上的</a:t>
            </a:r>
            <a:r>
              <a:rPr lang="zh-CN" alt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人和事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，最后以</a:t>
            </a:r>
            <a:r>
              <a:rPr lang="zh-CN" alt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自身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的深层发问作结。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buClrTx/>
            </a:pP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  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8450" y="3063875"/>
            <a:ext cx="854710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  <a:buClrTx/>
            </a:pPr>
            <a:r>
              <a:rPr lang="zh-CN" alt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批评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南宋当政者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仓促、草率的北伐行动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表现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了词人抗金救国、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收复失地的热切愿望和壮志难酬的苦闷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；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276225" y="4447540"/>
            <a:ext cx="866013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  <a:buClrTx/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表达了对南宋统治者苟且偷安，不善用人才的</a:t>
            </a:r>
            <a:r>
              <a:rPr lang="zh-CN" alt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愤懑</a:t>
            </a: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及作者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强烈深沉的</a:t>
            </a:r>
            <a:r>
              <a:rPr lang="zh-CN" alt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爱国情怀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  <a:buClrTx/>
            </a:pP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241935" y="2326640"/>
            <a:ext cx="7514590" cy="737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50000"/>
              </a:lnSpc>
              <a:buClrTx/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 通过 “怀古 ”</a:t>
            </a:r>
            <a:r>
              <a:rPr lang="zh-CN" alt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赞扬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孙权、刘裕的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英雄业绩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，</a:t>
            </a:r>
            <a:endParaRPr lang="zh-CN" altLang="en-US" sz="280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995805" y="784225"/>
            <a:ext cx="385762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zh-CN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善用</a:t>
            </a:r>
            <a:r>
              <a:rPr lang="zh-CN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典故</a:t>
            </a:r>
            <a:r>
              <a:rPr lang="zh-CN" altLang="zh-CN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，熔铸经史</a:t>
            </a:r>
            <a:endParaRPr lang="zh-CN" altLang="zh-CN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95805" y="1473835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zh-CN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亦善</a:t>
            </a:r>
            <a:r>
              <a:rPr lang="zh-CN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白描</a:t>
            </a:r>
            <a:endParaRPr lang="zh-CN" altLang="zh-CN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71345" y="2162810"/>
            <a:ext cx="583311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zh-CN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沉郁顿挫，</a:t>
            </a:r>
            <a:r>
              <a:rPr lang="zh-CN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气势</a:t>
            </a:r>
            <a:r>
              <a:rPr lang="zh-CN" altLang="zh-CN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雄健、</a:t>
            </a:r>
            <a:r>
              <a:rPr lang="zh-CN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豪放</a:t>
            </a:r>
            <a:endParaRPr lang="zh-CN" altLang="zh-CN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sym typeface="+mn-ea"/>
            </a:endParaRPr>
          </a:p>
          <a:p>
            <a:pPr algn="l"/>
            <a:endParaRPr lang="zh-CN" alt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4935" y="3557270"/>
            <a:ext cx="8757285" cy="15684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2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将词人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个体的命运与国家民族的命运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紧密结合，</a:t>
            </a:r>
            <a:endParaRPr lang="zh-CN" altLang="en-US" sz="32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  <a:p>
            <a:pPr algn="l"/>
            <a:r>
              <a:rPr lang="zh-CN" altLang="en-US" sz="32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拓展了词的表现领域。</a:t>
            </a:r>
            <a:endParaRPr lang="zh-CN" altLang="en-US" sz="32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  <a:p>
            <a:endParaRPr lang="zh-CN" altLang="en-US" sz="32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4935" y="111760"/>
            <a:ext cx="426593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辛弃疾词风特征归纳：</a:t>
            </a:r>
            <a:endParaRPr lang="zh-CN" altLang="en-US" sz="32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71345" y="2883535"/>
            <a:ext cx="426593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慷慨苍凉，</a:t>
            </a:r>
            <a:r>
              <a:rPr lang="zh-CN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意境</a:t>
            </a:r>
            <a:r>
              <a:rPr lang="zh-CN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深沉，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9217" name="图片 168963" descr="P1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317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8966" name="文本框 168965"/>
          <p:cNvSpPr txBox="1"/>
          <p:nvPr/>
        </p:nvSpPr>
        <p:spPr>
          <a:xfrm>
            <a:off x="1749425" y="2571750"/>
            <a:ext cx="3042920" cy="521970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eaLnBrk="0" hangingPunct="0">
              <a:buClrTx/>
            </a:pPr>
            <a:r>
              <a:rPr lang="zh-CN" altLang="en-US" sz="2800" b="1" dirty="0">
                <a:latin typeface="宋体" panose="02010600030101010101" pitchFamily="2" charset="-122"/>
              </a:rPr>
              <a:t>永遇乐，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词牌名</a:t>
            </a:r>
            <a:r>
              <a:rPr lang="zh-CN" altLang="en-US" sz="2800" b="1" dirty="0">
                <a:latin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168967" name="文本框 168966"/>
          <p:cNvSpPr txBox="1"/>
          <p:nvPr/>
        </p:nvSpPr>
        <p:spPr>
          <a:xfrm>
            <a:off x="1763713" y="3508375"/>
            <a:ext cx="4115435" cy="521970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eaLnBrk="0" hangingPunct="0">
              <a:buClrTx/>
            </a:pPr>
            <a:r>
              <a:rPr lang="zh-CN" altLang="en-US" sz="2800" b="1" dirty="0">
                <a:latin typeface="宋体" panose="02010600030101010101" pitchFamily="2" charset="-122"/>
              </a:rPr>
              <a:t>京口北固亭，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登临地点</a:t>
            </a:r>
            <a:r>
              <a:rPr lang="zh-CN" altLang="en-US" sz="2800" b="1" dirty="0">
                <a:latin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168968" name="文本框 168967"/>
          <p:cNvSpPr txBox="1"/>
          <p:nvPr/>
        </p:nvSpPr>
        <p:spPr>
          <a:xfrm>
            <a:off x="1764030" y="4378325"/>
            <a:ext cx="4830445" cy="953135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eaLnBrk="0" hangingPunct="0">
              <a:buClrTx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怀古，所写内容。怀古，大多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eaLnBrk="0" hangingPunct="0">
              <a:buClrTx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是通过今昔对比，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以古讽今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68969" name="矩形 168968"/>
          <p:cNvSpPr/>
          <p:nvPr/>
        </p:nvSpPr>
        <p:spPr>
          <a:xfrm>
            <a:off x="1547813" y="692150"/>
            <a:ext cx="6119812" cy="129698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sq" cmpd="sng">
                  <a:solidFill>
                    <a:srgbClr val="000000"/>
                  </a:solidFill>
                  <a:prstDash val="solid"/>
                  <a:round/>
                  <a:headEnd type="none" w="sm" len="sm"/>
                  <a:tailEnd type="none" w="sm" len="sm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永遇乐  京口北固亭怀古</a:t>
            </a:r>
            <a:endParaRPr lang="zh-CN" altLang="en-US" sz="3600">
              <a:ln w="9525" cap="sq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89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89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689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689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1000"/>
                                        <p:tgtEl>
                                          <p:spTgt spid="168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1000"/>
                                        <p:tgtEl>
                                          <p:spTgt spid="168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168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6" grpId="0"/>
      <p:bldP spid="168967" grpId="0"/>
      <p:bldP spid="16896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0658" name="标题 70657"/>
          <p:cNvSpPr>
            <a:spLocks noGrp="1" noRot="1"/>
          </p:cNvSpPr>
          <p:nvPr>
            <p:ph type="title"/>
          </p:nvPr>
        </p:nvSpPr>
        <p:spPr>
          <a:xfrm>
            <a:off x="0" y="685800"/>
            <a:ext cx="8540750" cy="1143000"/>
          </a:xfrm>
        </p:spPr>
        <p:txBody>
          <a:bodyPr anchor="ctr"/>
          <a:p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古诗鉴赏方法归纳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082" name="文本占位符 70658"/>
          <p:cNvSpPr>
            <a:spLocks noGrp="1" noRot="1"/>
          </p:cNvSpPr>
          <p:nvPr>
            <p:ph type="body"/>
          </p:nvPr>
        </p:nvSpPr>
        <p:spPr>
          <a:xfrm>
            <a:off x="3578860" y="3579813"/>
            <a:ext cx="8540750" cy="2446337"/>
          </a:xfrm>
        </p:spPr>
        <p:txBody>
          <a:bodyPr anchor="t"/>
          <a:p>
            <a:pPr>
              <a:lnSpc>
                <a:spcPct val="90000"/>
              </a:lnSpc>
            </a:pPr>
            <a:endParaRPr lang="en-US" altLang="zh-CN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endParaRPr lang="en-US" altLang="zh-CN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endParaRPr lang="en-US" altLang="zh-CN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endParaRPr lang="en-US" altLang="zh-CN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0660" name="文本框 70659"/>
          <p:cNvSpPr txBox="1"/>
          <p:nvPr/>
        </p:nvSpPr>
        <p:spPr>
          <a:xfrm>
            <a:off x="1405890" y="1786890"/>
            <a:ext cx="5993130" cy="583565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p>
            <a:pPr>
              <a:buClrTx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1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、从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题目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入手</a:t>
            </a: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——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解题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70661" name="文本框 70660"/>
          <p:cNvSpPr txBox="1"/>
          <p:nvPr/>
        </p:nvSpPr>
        <p:spPr>
          <a:xfrm>
            <a:off x="1395730" y="2370455"/>
            <a:ext cx="5902960" cy="583565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、从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作者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入手</a:t>
            </a: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---“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知人论世</a:t>
            </a:r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”</a:t>
            </a:r>
            <a:endParaRPr lang="zh-CN" altLang="en-US" sz="32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70662" name="文本框 70661"/>
          <p:cNvSpPr txBox="1"/>
          <p:nvPr/>
        </p:nvSpPr>
        <p:spPr>
          <a:xfrm>
            <a:off x="1294448" y="2996565"/>
            <a:ext cx="6104255" cy="583565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3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、从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内容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入手，明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字意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，明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典故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70663" name="文本框 70662"/>
          <p:cNvSpPr txBox="1"/>
          <p:nvPr/>
        </p:nvSpPr>
        <p:spPr>
          <a:xfrm>
            <a:off x="1098868" y="3689350"/>
            <a:ext cx="3451225" cy="1567815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algn="l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 4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、</a:t>
            </a:r>
            <a:r>
              <a:rPr lang="zh-CN" altLang="en-US" sz="3200" b="1" dirty="0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重视文下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注释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l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  <a:p>
            <a:pPr>
              <a:buClrTx/>
            </a:pP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94765" y="4145280"/>
            <a:ext cx="5287645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sym typeface="+mn-ea"/>
              </a:rPr>
              <a:t>5</a:t>
            </a:r>
            <a:r>
              <a:rPr lang="zh-CN" altLang="en-US" sz="3200" b="1" dirty="0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sym typeface="+mn-ea"/>
              </a:rPr>
              <a:t>、</a:t>
            </a:r>
            <a:r>
              <a:rPr lang="zh-CN" altLang="en-US" sz="32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分析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表现手法</a:t>
            </a:r>
            <a:r>
              <a:rPr lang="zh-CN" altLang="en-US" sz="32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和作者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感情</a:t>
            </a:r>
            <a:endParaRPr lang="zh-CN" altLang="en-US" sz="3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0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0" grpId="0"/>
      <p:bldP spid="70661" grpId="0"/>
      <p:bldP spid="70662" grpId="0"/>
      <p:bldP spid="7066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84455" y="52705"/>
            <a:ext cx="8764905" cy="7970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200000"/>
              </a:lnSpc>
            </a:pPr>
            <a:r>
              <a:rPr lang="en-US" altLang="zh-CN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</a:t>
            </a:r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破阵子·掷地刘郎玉斗</a:t>
            </a:r>
            <a:endParaRPr lang="zh-CN" altLang="en-US" sz="32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200000"/>
              </a:lnSpc>
            </a:pPr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掷地刘郎玉斗，挂帆西子扁舟。千古风流今在此，万里功名莫放休。君王三百州。</a:t>
            </a:r>
            <a:endParaRPr lang="zh-CN" altLang="en-US" sz="32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200000"/>
              </a:lnSpc>
            </a:pPr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燕雀岂知鸿鹄，貂蝉元出兜鍪（dōu móu）。却笑泸溪如斗大，</a:t>
            </a:r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肯把牛刀试手不？寿君双玉瓯。</a:t>
            </a:r>
            <a:endParaRPr lang="zh-CN" altLang="en-US" sz="32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200000"/>
              </a:lnSpc>
            </a:pPr>
            <a:endParaRPr lang="zh-CN" altLang="en-US" sz="32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200000"/>
              </a:lnSpc>
            </a:pPr>
            <a:endParaRPr lang="zh-CN" altLang="en-US" sz="32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200000"/>
              </a:lnSpc>
            </a:pPr>
            <a:endParaRPr lang="zh-CN" altLang="en-US" sz="32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7805" y="1748790"/>
            <a:ext cx="73640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指鸿门宴上范增把刘邦献给他的玉斗置之于地。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7805" y="957580"/>
            <a:ext cx="88233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指春秋越国的范蠡辅佐越王勾践打败了吴国，功成名退，携西施泛舟五湖而不返的事。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-33020" y="4848225"/>
            <a:ext cx="872744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《论语·阳货篇》：孔子至武城，闻弦歌之声，认为割鸡无需用牛刀的故事。</a:t>
            </a:r>
            <a:r>
              <a:rPr lang="zh-CN" altLang="en-US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作者反其意而用之，鼓励范南伯不妨以牛刀杀鸡，一试身手，把泸溪治理好，以显示自己的才能。</a:t>
            </a:r>
            <a:endParaRPr lang="zh-CN" altLang="en-US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455" y="2868930"/>
            <a:ext cx="96342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陈涉辍耕垄上，慨叹“燕雀安知鸿鹄之志哉”的故事，借此表明自己理解范的志向，</a:t>
            </a:r>
            <a:endParaRPr lang="zh-CN" altLang="en-US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1130" y="3491865"/>
            <a:ext cx="895667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endParaRPr lang="zh-CN" altLang="en-US"/>
          </a:p>
          <a:p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用的南齐将军周盘龙的故事。周年老不能守边，还朝为散骑常侍，世祖戏问他：卿著貂蝉，何如兜鍪？”周答：“此貂蝉从兜鍪中出耳。”</a:t>
            </a:r>
            <a:endParaRPr lang="zh-CN" altLang="en-US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82245" y="190500"/>
            <a:ext cx="806831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推荐阅读：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sym typeface="+mn-ea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《</a:t>
            </a:r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南乡子·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+mn-ea"/>
              </a:rPr>
              <a:t>登京口北固亭有怀》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sym typeface="+mn-ea"/>
            </a:endParaRPr>
          </a:p>
          <a:p>
            <a:endParaRPr lang="zh-CN" altLang="en-US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sym typeface="+mn-ea"/>
            </a:endParaRPr>
          </a:p>
          <a:p>
            <a:r>
              <a:rPr lang="zh-CN" altLang="en-US" sz="3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《把栏杆拍遍》（梁衡）</a:t>
            </a:r>
            <a:endParaRPr lang="zh-CN" altLang="en-US" sz="36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85775" y="588645"/>
            <a:ext cx="783082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/>
              <a:t>词，又称“诗余”、</a:t>
            </a:r>
            <a:r>
              <a:rPr lang="en-US" altLang="zh-CN" sz="2400" b="1"/>
              <a:t>“</a:t>
            </a:r>
            <a:r>
              <a:rPr lang="zh-CN" altLang="zh-CN" sz="2400" b="1"/>
              <a:t>长短句、</a:t>
            </a:r>
            <a:r>
              <a:rPr lang="en-US" altLang="zh-CN" sz="2400" b="1"/>
              <a:t>”</a:t>
            </a:r>
            <a:r>
              <a:rPr lang="zh-CN" altLang="en-US" sz="2400" b="1"/>
              <a:t>“曲子词”，是诗歌的一种形式，</a:t>
            </a:r>
            <a:r>
              <a:rPr lang="zh-CN" altLang="en-US" sz="2400" b="1">
                <a:sym typeface="+mn-ea"/>
              </a:rPr>
              <a:t>由五言诗、七言诗或民间歌谣发展而成, 起于唐代,盛于宋代。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原是配乐歌唱的一种诗体</a:t>
            </a:r>
            <a:r>
              <a:rPr lang="zh-CN" altLang="en-US" sz="2400" b="1">
                <a:sym typeface="+mn-ea"/>
              </a:rPr>
              <a:t>,句的长短随歌调而改变, 因此又叫长短句。一般分上下两阕</a:t>
            </a:r>
            <a:r>
              <a:rPr lang="en-US" altLang="zh-CN" sz="2400" b="1">
                <a:sym typeface="+mn-ea"/>
              </a:rPr>
              <a:t>(</a:t>
            </a:r>
            <a:r>
              <a:rPr lang="zh-CN" altLang="en-US" sz="2400" b="1">
                <a:sym typeface="+mn-ea"/>
              </a:rPr>
              <a:t>片</a:t>
            </a:r>
            <a:r>
              <a:rPr lang="en-US" altLang="zh-CN" sz="2400" b="1">
                <a:sym typeface="+mn-ea"/>
              </a:rPr>
              <a:t>)</a:t>
            </a:r>
            <a:r>
              <a:rPr lang="zh-CN" altLang="en-US" sz="2400" b="1">
                <a:sym typeface="+mn-ea"/>
              </a:rPr>
              <a:t>。</a:t>
            </a:r>
            <a:endParaRPr lang="zh-CN" altLang="en-US" sz="2400" b="1"/>
          </a:p>
          <a:p>
            <a:endParaRPr lang="zh-CN" altLang="en-US" sz="2400" b="1"/>
          </a:p>
          <a:p>
            <a:r>
              <a:rPr lang="zh-CN" altLang="en-US" sz="2400" b="1">
                <a:solidFill>
                  <a:srgbClr val="FF0000"/>
                </a:solidFill>
                <a:sym typeface="+mn-ea"/>
              </a:rPr>
              <a:t>词牌，就是词的格式的名称。</a:t>
            </a:r>
            <a:r>
              <a:rPr lang="zh-CN" altLang="en-US" sz="2400" b="1">
                <a:solidFill>
                  <a:srgbClr val="FF0000"/>
                </a:solidFill>
              </a:rPr>
              <a:t>调有定格、句有定数、字有定声</a:t>
            </a:r>
            <a:r>
              <a:rPr lang="zh-CN" altLang="en-US" sz="2400" b="1"/>
              <a:t>，以两宋成就最高。词分为小令（</a:t>
            </a:r>
            <a:r>
              <a:rPr lang="en-US" altLang="zh-CN" sz="2400" b="1"/>
              <a:t>58</a:t>
            </a:r>
            <a:r>
              <a:rPr lang="zh-CN" altLang="en-US" sz="2400" b="1"/>
              <a:t>字以内）、中调、长调（</a:t>
            </a:r>
            <a:r>
              <a:rPr lang="en-US" altLang="zh-CN" sz="2400" b="1"/>
              <a:t>90</a:t>
            </a:r>
            <a:r>
              <a:rPr lang="zh-CN" altLang="en-US" sz="2400" b="1"/>
              <a:t>字以上），这是依字数多少来划分的。</a:t>
            </a:r>
            <a:r>
              <a:rPr lang="zh-CN" altLang="en-US" sz="2400" b="1">
                <a:solidFill>
                  <a:srgbClr val="FF0000"/>
                </a:solidFill>
              </a:rPr>
              <a:t>词的标题和词牌有着严格区别，词的标题是词的内容的集中体现</a:t>
            </a:r>
            <a:r>
              <a:rPr lang="zh-CN" altLang="en-US" sz="2400" b="1"/>
              <a:t>，它概括了词的主要内容。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90500" y="317500"/>
            <a:ext cx="8949055" cy="5384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rgbClr val="FF0000"/>
                </a:solidFill>
              </a:rPr>
              <a:t>豪放派与 婉约派</a:t>
            </a:r>
            <a:r>
              <a:rPr lang="zh-CN" altLang="en-US" sz="2000" b="1"/>
              <a:t>并为宋词两大词派。</a:t>
            </a:r>
            <a:endParaRPr lang="zh-CN" altLang="en-US" sz="2000" b="1"/>
          </a:p>
          <a:p>
            <a:r>
              <a:rPr lang="zh-CN" altLang="en-US" sz="2000" b="1"/>
              <a:t>“ 豪放”、“ 婉约”之说最早见于《诗余图谱》：“词体大略有二：一体 婉约，一体 豪放。婉约者欲其辞情酝藉，豪放者欲其气象恢弘。盖亦存乎其人，如秦少游（ 秦观）之作多是婉约，苏子瞻（ 苏轼）之作多是豪放。大抵词体以婉约为正。”</a:t>
            </a:r>
            <a:endParaRPr lang="zh-CN" altLang="en-US" sz="2000" b="1"/>
          </a:p>
          <a:p>
            <a:r>
              <a:rPr lang="zh-CN" altLang="en-US" sz="2000" b="1">
                <a:solidFill>
                  <a:srgbClr val="FF0000"/>
                </a:solidFill>
              </a:rPr>
              <a:t>婉约</a:t>
            </a:r>
            <a:r>
              <a:rPr lang="zh-CN" altLang="en-US" sz="2000" b="1"/>
              <a:t>，即婉转含蓄。其特点主要是</a:t>
            </a:r>
            <a:r>
              <a:rPr lang="zh-CN" altLang="en-US" sz="2000" b="1">
                <a:solidFill>
                  <a:srgbClr val="FF0000"/>
                </a:solidFill>
              </a:rPr>
              <a:t>内容侧重儿女风情，结构深细缜密，音律婉转和谐，语言圆润清丽，有一种柔婉之美</a:t>
            </a:r>
            <a:r>
              <a:rPr lang="zh-CN" altLang="en-US" sz="2000" b="1"/>
              <a:t>。婉约派的代表人物有李煜、柳永、晏殊、欧阳修、秦观、周邦彦、李清照（宋代最著名的女词人）等。婉约词风长期支配词坛</a:t>
            </a:r>
            <a:endParaRPr lang="zh-CN" altLang="en-US" sz="2000" b="1"/>
          </a:p>
          <a:p>
            <a:endParaRPr lang="zh-CN" altLang="en-US" sz="2400" b="1"/>
          </a:p>
          <a:p>
            <a:r>
              <a:rPr lang="zh-CN" altLang="en-US" sz="2000" b="1"/>
              <a:t>豪放派特点大体是创作视野较为广阔，气象恢弘雄放，喜用诗文的手法、句法写词，语词 宏博，用事较多，不拘守音律。</a:t>
            </a:r>
            <a:endParaRPr lang="zh-CN" altLang="en-US" sz="2000" b="1"/>
          </a:p>
          <a:p>
            <a:endParaRPr lang="zh-CN" altLang="en-US" sz="2000" b="1"/>
          </a:p>
          <a:p>
            <a:r>
              <a:rPr lang="zh-CN" altLang="en-US" sz="2000" b="1"/>
              <a:t>境界宏大，气势恢弘、不拘格律、汪洋恣意、崇尚直率，而不以主含蓄婉曲为能事。</a:t>
            </a:r>
            <a:endParaRPr lang="zh-CN" altLang="en-US" sz="2000" b="1"/>
          </a:p>
          <a:p>
            <a:r>
              <a:rPr lang="zh-CN" altLang="en-US" sz="2000" b="1"/>
              <a:t> 苏轼词“</a:t>
            </a:r>
            <a:r>
              <a:rPr lang="zh-CN" altLang="en-US" sz="2000" b="1">
                <a:solidFill>
                  <a:srgbClr val="FF0000"/>
                </a:solidFill>
              </a:rPr>
              <a:t>横放杰出</a:t>
            </a:r>
            <a:r>
              <a:rPr lang="zh-CN" altLang="en-US" sz="2000" b="1"/>
              <a:t>”、 “</a:t>
            </a:r>
            <a:r>
              <a:rPr lang="zh-CN" altLang="en-US" sz="2000" b="1">
                <a:solidFill>
                  <a:srgbClr val="FF0000"/>
                </a:solidFill>
              </a:rPr>
              <a:t>词气迈往</a:t>
            </a:r>
            <a:r>
              <a:rPr lang="zh-CN" altLang="en-US" sz="2000" b="1"/>
              <a:t>”、“书挟海上风涛之气”、</a:t>
            </a:r>
            <a:endParaRPr lang="zh-CN" altLang="en-US" sz="2000" b="1"/>
          </a:p>
          <a:p>
            <a:r>
              <a:rPr lang="zh-CN" altLang="en-US" sz="2000" b="1"/>
              <a:t>辛弃疾“</a:t>
            </a:r>
            <a:r>
              <a:rPr lang="zh-CN" altLang="en-US" sz="2000" b="1">
                <a:solidFill>
                  <a:srgbClr val="FF0000"/>
                </a:solidFill>
              </a:rPr>
              <a:t>慷慨纵横</a:t>
            </a:r>
            <a:r>
              <a:rPr lang="zh-CN" altLang="en-US" sz="2000" b="1"/>
              <a:t>”。</a:t>
            </a:r>
            <a:endParaRPr lang="zh-CN" altLang="en-US" sz="2000" b="1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图示 3"/>
          <p:cNvGraphicFramePr/>
          <p:nvPr/>
        </p:nvGraphicFramePr>
        <p:xfrm>
          <a:off x="301625" y="609600"/>
          <a:ext cx="3770309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1266" name="内容占位符 2"/>
          <p:cNvSpPr>
            <a:spLocks noGrp="1" noRot="1"/>
          </p:cNvSpPr>
          <p:nvPr>
            <p:ph idx="1"/>
          </p:nvPr>
        </p:nvSpPr>
        <p:spPr/>
        <p:txBody>
          <a:bodyPr wrap="square" lIns="91440" tIns="45720" rIns="91440" bIns="45720" anchor="t"/>
          <a:p>
            <a:r>
              <a:rPr lang="zh-CN" altLang="zh-CN" sz="2400" b="1" dirty="0">
                <a:solidFill>
                  <a:schemeClr val="accent1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辛弃疾（</a:t>
            </a:r>
            <a:r>
              <a:rPr lang="en-US" altLang="zh-CN" sz="2400" b="1" dirty="0">
                <a:solidFill>
                  <a:schemeClr val="accent1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1140</a:t>
            </a:r>
            <a:r>
              <a:rPr lang="zh-CN" altLang="zh-CN" sz="2400" b="1" dirty="0">
                <a:solidFill>
                  <a:schemeClr val="accent1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en-US" altLang="zh-CN" sz="2400" b="1" dirty="0">
                <a:solidFill>
                  <a:schemeClr val="accent1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1207</a:t>
            </a:r>
            <a:r>
              <a:rPr lang="zh-CN" altLang="zh-CN" sz="2400" b="1" dirty="0">
                <a:solidFill>
                  <a:schemeClr val="accent1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），字幼安，号稼轩，历城人。曾随耿京起兵抗金，后在南宋任通判，安抚使等职，有政声。因与当权者不合而屡遭贬抑，一生郁郁不得志，终忧愤而死。辛弃疾是南宋最伟大的</a:t>
            </a:r>
            <a:r>
              <a:rPr lang="zh-CN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爱国</a:t>
            </a:r>
            <a:r>
              <a:rPr lang="zh-CN" altLang="zh-CN" sz="2400" b="1" dirty="0">
                <a:solidFill>
                  <a:schemeClr val="accent1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词人，有将相之才而不能施展，将一腔忠愤寄于词间。继承了苏轼的开拓、革新精神，</a:t>
            </a:r>
            <a:r>
              <a:rPr lang="zh-CN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其词题材广阔，气势雄健，意境深沉。善于熔铸经史，驱遣诗文，亦善白描，沉郁顿挫、慷慨苍凉之外兼有清丽明快、缠绵妩媚之风格。</a:t>
            </a:r>
            <a:r>
              <a:rPr lang="zh-CN" altLang="zh-CN" sz="2400" b="1" dirty="0">
                <a:solidFill>
                  <a:schemeClr val="accent1">
                    <a:lumMod val="1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有《稼轩长短句》，存词六百余首，对后世有深远影响。</a:t>
            </a:r>
            <a:endParaRPr lang="zh-CN" altLang="zh-CN" sz="2400" b="1" dirty="0">
              <a:solidFill>
                <a:schemeClr val="accent1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zh-CN" sz="2400" b="1" dirty="0">
              <a:solidFill>
                <a:schemeClr val="accent1">
                  <a:lumMod val="1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3313" name="图片 7169" descr="P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文本框 7170"/>
          <p:cNvSpPr txBox="1"/>
          <p:nvPr/>
        </p:nvSpPr>
        <p:spPr>
          <a:xfrm>
            <a:off x="652145" y="609600"/>
            <a:ext cx="675005" cy="3352800"/>
          </a:xfrm>
          <a:prstGeom prst="rect">
            <a:avLst/>
          </a:prstGeom>
          <a:noFill/>
          <a:ln w="12700">
            <a:noFill/>
            <a:miter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彩云" pitchFamily="2" charset="-122"/>
              </a:rPr>
              <a:t>写作背景</a:t>
            </a:r>
            <a:endParaRPr lang="zh-CN" altLang="en-US" sz="3200" b="1" dirty="0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彩云" pitchFamily="2" charset="-122"/>
            </a:endParaRPr>
          </a:p>
        </p:txBody>
      </p:sp>
      <p:sp>
        <p:nvSpPr>
          <p:cNvPr id="7172" name="文本框 7171"/>
          <p:cNvSpPr txBox="1"/>
          <p:nvPr/>
        </p:nvSpPr>
        <p:spPr>
          <a:xfrm>
            <a:off x="1524000" y="609600"/>
            <a:ext cx="7162800" cy="470789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2400" b="1" dirty="0">
                <a:solidFill>
                  <a:schemeClr val="accent1">
                    <a:lumMod val="25000"/>
                  </a:schemeClr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400" b="1" dirty="0">
                <a:solidFill>
                  <a:schemeClr val="accent1">
                    <a:lumMod val="25000"/>
                  </a:schemeClr>
                </a:solidFill>
                <a:latin typeface="宋体" panose="02010600030101010101" pitchFamily="2" charset="-122"/>
              </a:rPr>
              <a:t>写这首词的时候辛弃疾已经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65</a:t>
            </a:r>
            <a:r>
              <a:rPr lang="zh-CN" altLang="en-US" sz="2400" b="1" dirty="0">
                <a:solidFill>
                  <a:schemeClr val="accent1">
                    <a:lumMod val="25000"/>
                  </a:schemeClr>
                </a:solidFill>
                <a:latin typeface="宋体" panose="02010600030101010101" pitchFamily="2" charset="-122"/>
              </a:rPr>
              <a:t>岁了，辛弃疾从</a:t>
            </a:r>
            <a:r>
              <a:rPr lang="en-US" altLang="zh-CN" sz="2400" b="1" dirty="0">
                <a:solidFill>
                  <a:schemeClr val="accent1">
                    <a:lumMod val="25000"/>
                  </a:schemeClr>
                </a:solidFill>
                <a:latin typeface="宋体" panose="02010600030101010101" pitchFamily="2" charset="-122"/>
              </a:rPr>
              <a:t>42</a:t>
            </a:r>
            <a:r>
              <a:rPr lang="zh-CN" altLang="en-US" sz="2400" b="1" dirty="0">
                <a:solidFill>
                  <a:schemeClr val="accent1">
                    <a:lumMod val="25000"/>
                  </a:schemeClr>
                </a:solidFill>
                <a:latin typeface="宋体" panose="02010600030101010101" pitchFamily="2" charset="-122"/>
              </a:rPr>
              <a:t>岁到</a:t>
            </a:r>
            <a:r>
              <a:rPr lang="en-US" altLang="zh-CN" sz="2400" b="1" dirty="0">
                <a:solidFill>
                  <a:schemeClr val="accent1">
                    <a:lumMod val="25000"/>
                  </a:schemeClr>
                </a:solidFill>
                <a:latin typeface="宋体" panose="02010600030101010101" pitchFamily="2" charset="-122"/>
              </a:rPr>
              <a:t>60</a:t>
            </a:r>
            <a:r>
              <a:rPr lang="zh-CN" altLang="en-US" sz="2400" b="1" dirty="0">
                <a:solidFill>
                  <a:schemeClr val="accent1">
                    <a:lumMod val="25000"/>
                  </a:schemeClr>
                </a:solidFill>
                <a:latin typeface="宋体" panose="02010600030101010101" pitchFamily="2" charset="-122"/>
              </a:rPr>
              <a:t>岁一直过着“隐居”的生活，得不到朝廷的重用。这期间，</a:t>
            </a:r>
            <a:r>
              <a:rPr lang="en-US" altLang="zh-CN" sz="2400" b="1" dirty="0">
                <a:solidFill>
                  <a:schemeClr val="accent1">
                    <a:lumMod val="25000"/>
                  </a:schemeClr>
                </a:solidFill>
                <a:latin typeface="宋体" panose="02010600030101010101" pitchFamily="2" charset="-122"/>
              </a:rPr>
              <a:t>1203</a:t>
            </a:r>
            <a:r>
              <a:rPr lang="zh-CN" altLang="en-US" sz="2400" b="1" dirty="0">
                <a:solidFill>
                  <a:schemeClr val="accent1">
                    <a:lumMod val="25000"/>
                  </a:schemeClr>
                </a:solidFill>
                <a:latin typeface="宋体" panose="02010600030101010101" pitchFamily="2" charset="-122"/>
              </a:rPr>
              <a:t>年再次被当时执掌大权的韩侂胄起用，任浙江东路安抚史，翌年改任镇江知府。</a:t>
            </a:r>
            <a:r>
              <a:rPr lang="en-US" altLang="zh-CN" sz="2400" b="1" dirty="0">
                <a:solidFill>
                  <a:schemeClr val="accent1">
                    <a:lumMod val="25000"/>
                  </a:schemeClr>
                </a:solidFill>
                <a:latin typeface="宋体" panose="02010600030101010101" pitchFamily="2" charset="-122"/>
              </a:rPr>
              <a:t>1204</a:t>
            </a:r>
            <a:r>
              <a:rPr lang="zh-CN" altLang="en-US" sz="2400" b="1" dirty="0">
                <a:solidFill>
                  <a:schemeClr val="accent1">
                    <a:lumMod val="25000"/>
                  </a:schemeClr>
                </a:solidFill>
                <a:latin typeface="宋体" panose="02010600030101010101" pitchFamily="2" charset="-122"/>
              </a:rPr>
              <a:t>年韩侂胄为了巩固自己的地位，草草北伐。而镇江濒临抗战前线，是北伐的重要基地。辛弃疾到任后，做了大量的准备工作，但是韩侂胄把持朝政，只想侥幸求逞，不愿认真准备。韩侂胄听不进辛弃疾的劝告，后来就把他调离了镇江。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这首词是辛弃疾被起用又被降职时，登上北固亭，满怀悲愤而写下的。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Text Box 4"/>
          <p:cNvSpPr txBox="1"/>
          <p:nvPr/>
        </p:nvSpPr>
        <p:spPr>
          <a:xfrm>
            <a:off x="250825" y="260350"/>
            <a:ext cx="18084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彩云" pitchFamily="2" charset="-122"/>
                <a:sym typeface="+mn-ea"/>
              </a:rPr>
              <a:t>写作背景</a:t>
            </a:r>
            <a:endParaRPr lang="zh-CN" altLang="en-US" sz="32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4338" name="Text Box 5"/>
          <p:cNvSpPr txBox="1"/>
          <p:nvPr/>
        </p:nvSpPr>
        <p:spPr>
          <a:xfrm>
            <a:off x="349250" y="981075"/>
            <a:ext cx="8328025" cy="41541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　</a:t>
            </a:r>
            <a:r>
              <a:rPr lang="zh-CN" altLang="en-US" sz="2400" b="1" dirty="0">
                <a:latin typeface="宋体" panose="02010600030101010101" pitchFamily="2" charset="-122"/>
              </a:rPr>
              <a:t>　辛弃疾在词人中，算是个英雄。 </a:t>
            </a:r>
            <a:r>
              <a:rPr lang="en-US" altLang="zh-CN" sz="2400" b="1" dirty="0">
                <a:latin typeface="宋体" panose="02010600030101010101" pitchFamily="2" charset="-122"/>
              </a:rPr>
              <a:t>1161 </a:t>
            </a:r>
            <a:r>
              <a:rPr lang="zh-CN" altLang="en-US" sz="2400" b="1" dirty="0">
                <a:latin typeface="宋体" panose="02010600030101010101" pitchFamily="2" charset="-122"/>
              </a:rPr>
              <a:t>年，金国大举南犯， </a:t>
            </a:r>
            <a:r>
              <a:rPr lang="en-US" altLang="zh-CN" sz="2400" b="1" dirty="0">
                <a:latin typeface="宋体" panose="02010600030101010101" pitchFamily="2" charset="-122"/>
              </a:rPr>
              <a:t>21 </a:t>
            </a:r>
            <a:r>
              <a:rPr lang="zh-CN" altLang="en-US" sz="2400" b="1" dirty="0">
                <a:latin typeface="宋体" panose="02010600030101010101" pitchFamily="2" charset="-122"/>
              </a:rPr>
              <a:t>岁的辛弃疾率群众 </a:t>
            </a:r>
            <a:r>
              <a:rPr lang="en-US" altLang="zh-CN" sz="2400" b="1" dirty="0">
                <a:latin typeface="宋体" panose="02010600030101010101" pitchFamily="2" charset="-122"/>
              </a:rPr>
              <a:t>2000 </a:t>
            </a:r>
            <a:r>
              <a:rPr lang="zh-CN" altLang="en-US" sz="2400" b="1" dirty="0">
                <a:latin typeface="宋体" panose="02010600030101010101" pitchFamily="2" charset="-122"/>
              </a:rPr>
              <a:t>多人在家乡起义，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加入以耿京为首的农民抗金义军</a:t>
            </a:r>
            <a:r>
              <a:rPr lang="zh-CN" altLang="en-US" sz="2400" b="1" dirty="0">
                <a:latin typeface="宋体" panose="02010600030101010101" pitchFamily="2" charset="-122"/>
              </a:rPr>
              <a:t>，担任 “掌书记”职务。在起义军的几个月里，他表现出非凡的勇敢和坚定，干了两件轰动一时的事。一件是，一个叫义端的和尚叛变投敌，辛弃疾亲往追捕，亲手斩了这个叛徒；另一件是，亲率 </a:t>
            </a:r>
            <a:r>
              <a:rPr lang="en-US" altLang="zh-CN" sz="2400" b="1" dirty="0">
                <a:latin typeface="宋体" panose="02010600030101010101" pitchFamily="2" charset="-122"/>
              </a:rPr>
              <a:t>50 </a:t>
            </a:r>
            <a:r>
              <a:rPr lang="zh-CN" altLang="en-US" sz="2400" b="1" dirty="0">
                <a:latin typeface="宋体" panose="02010600030101010101" pitchFamily="2" charset="-122"/>
              </a:rPr>
              <a:t>骑兵，直闭驻有 </a:t>
            </a:r>
            <a:r>
              <a:rPr lang="en-US" altLang="zh-CN" sz="2400" b="1" dirty="0">
                <a:latin typeface="宋体" panose="02010600030101010101" pitchFamily="2" charset="-122"/>
              </a:rPr>
              <a:t>5 </a:t>
            </a:r>
            <a:r>
              <a:rPr lang="zh-CN" altLang="en-US" sz="2400" b="1" dirty="0">
                <a:latin typeface="宋体" panose="02010600030101010101" pitchFamily="2" charset="-122"/>
              </a:rPr>
              <a:t>万大军的金营，活捉了杀害耿京、瓦解起义军的叛徒张安国</a:t>
            </a:r>
            <a:r>
              <a:rPr lang="en-US" altLang="zh-CN" sz="2400" b="1" dirty="0">
                <a:latin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宋体" panose="02010600030101010101" pitchFamily="2" charset="-122"/>
              </a:rPr>
              <a:t>渡过淮水，到达建康（南京）。辛弃疾到了南方，耿京的起义军已经失败，他便留在南京。从此以后，他继续坚持主战，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用他饱含爱国主义激情的词和文章，宣传北伐抗金，收复中原统一全国的主张。 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Text Box 4"/>
          <p:cNvSpPr txBox="1"/>
          <p:nvPr/>
        </p:nvSpPr>
        <p:spPr>
          <a:xfrm>
            <a:off x="179388" y="188913"/>
            <a:ext cx="8588375" cy="4892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b="1" dirty="0">
                <a:latin typeface="宋体" panose="02010600030101010101" pitchFamily="2" charset="-122"/>
              </a:rPr>
              <a:t>但是，以赵构为首的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赵家王朝偏安江南</a:t>
            </a:r>
            <a:r>
              <a:rPr lang="zh-CN" altLang="en-US" sz="2400" b="1" dirty="0">
                <a:latin typeface="宋体" panose="02010600030101010101" pitchFamily="2" charset="-122"/>
              </a:rPr>
              <a:t>，在临安过着游宴玩乐歌舞升平的生活，对金屈辱求和，对起义军也一直害怕。辛弃疾渡江之后，首先被解除了武装，后来才被派往江阴作签判，帮助地方官处理政务。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辛弃疾被迫退隐江西上饶，空怀一腔忠贞热情，却报国无门。</a:t>
            </a:r>
            <a:r>
              <a:rPr lang="zh-CN" altLang="en-US" sz="2400" b="1" dirty="0">
                <a:latin typeface="宋体" panose="02010600030101010101" pitchFamily="2" charset="-122"/>
              </a:rPr>
              <a:t>辛弃疾许多词就反映了这种悲愤。宋宁宗喜泰三年（ </a:t>
            </a:r>
            <a:r>
              <a:rPr lang="en-US" altLang="zh-CN" sz="2400" b="1" dirty="0">
                <a:latin typeface="宋体" panose="02010600030101010101" pitchFamily="2" charset="-122"/>
              </a:rPr>
              <a:t>1203 </a:t>
            </a:r>
            <a:r>
              <a:rPr lang="zh-CN" altLang="en-US" sz="2400" b="1" dirty="0">
                <a:latin typeface="宋体" panose="02010600030101010101" pitchFamily="2" charset="-122"/>
              </a:rPr>
              <a:t>），辛弃疾 </a:t>
            </a:r>
            <a:r>
              <a:rPr lang="en-US" altLang="zh-CN" sz="2400" b="1" dirty="0">
                <a:latin typeface="宋体" panose="02010600030101010101" pitchFamily="2" charset="-122"/>
              </a:rPr>
              <a:t>64 </a:t>
            </a:r>
            <a:r>
              <a:rPr lang="zh-CN" altLang="en-US" sz="2400" b="1" dirty="0">
                <a:latin typeface="宋体" panose="02010600030101010101" pitchFamily="2" charset="-122"/>
              </a:rPr>
              <a:t>岁退居江西乡时已有十多年，被执掌大权的</a:t>
            </a:r>
            <a:r>
              <a:rPr lang="zh-CN" altLang="en-US" sz="2400" b="1" dirty="0">
                <a:solidFill>
                  <a:srgbClr val="000099"/>
                </a:solidFill>
                <a:latin typeface="宋体" panose="02010600030101010101" pitchFamily="2" charset="-122"/>
              </a:rPr>
              <a:t>韩</a:t>
            </a:r>
            <a:r>
              <a:rPr lang="zh-CN" altLang="en-US" sz="24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侂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胄</a:t>
            </a:r>
            <a:r>
              <a:rPr lang="en-US" altLang="zh-CN" sz="2400" b="1" err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tu</a:t>
            </a:r>
            <a:r>
              <a:rPr lang="en-US" altLang="en-US" sz="2400" b="1" err="1">
                <a:solidFill>
                  <a:srgbClr val="FF0000"/>
                </a:solidFill>
                <a:sym typeface="+mn-ea"/>
              </a:rPr>
              <a:t>ō</a:t>
            </a:r>
            <a:r>
              <a:rPr lang="en-US" altLang="zh-CN" sz="2400" b="1" err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zh</a:t>
            </a:r>
            <a:r>
              <a:rPr lang="en-US" altLang="en-US" sz="2400" b="1" err="1">
                <a:solidFill>
                  <a:srgbClr val="FF0000"/>
                </a:solidFill>
                <a:sym typeface="+mn-ea"/>
              </a:rPr>
              <a:t>ò</a:t>
            </a:r>
            <a:r>
              <a:rPr lang="en-US" altLang="zh-CN" sz="2400" b="1" err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u</a:t>
            </a:r>
            <a:r>
              <a:rPr lang="zh-CN" altLang="en-US" sz="2400" b="1" dirty="0">
                <a:latin typeface="宋体" panose="02010600030101010101" pitchFamily="2" charset="-122"/>
              </a:rPr>
              <a:t>所起用。当时蒙古已崛起，金则日益衰败，并起了内乱。韩要立一场伐金大功以巩固自己的地位，于是起用了辛弃疾作为号召北伐的旗帜。第二年任他作</a:t>
            </a:r>
            <a:r>
              <a:rPr lang="zh-CN" altLang="en-US" sz="2400" b="1" dirty="0">
                <a:solidFill>
                  <a:srgbClr val="000099"/>
                </a:solidFill>
                <a:latin typeface="宋体" panose="02010600030101010101" pitchFamily="2" charset="-122"/>
              </a:rPr>
              <a:t>镇江知府</a:t>
            </a:r>
            <a:r>
              <a:rPr lang="zh-CN" altLang="en-US" sz="2400" b="1" dirty="0">
                <a:latin typeface="宋体" panose="02010600030101010101" pitchFamily="2" charset="-122"/>
              </a:rPr>
              <a:t>，镇江那时正处于抗战前线。辛初到镇江，积极为北伐作准备，可他的意见不能被韩一伙采纳，并给他一个降官的处分，后来又把他调离镇江。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辛弃疾施展雄才大略为恢复大业出力的愿望又落空了。</a:t>
            </a:r>
            <a:r>
              <a:rPr lang="zh-CN" altLang="en-US" sz="2400" b="1" dirty="0">
                <a:latin typeface="宋体" panose="02010600030101010101" pitchFamily="2" charset="-122"/>
              </a:rPr>
              <a:t>这就是辛弃疾写这首词的背景。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Text Box 5"/>
          <p:cNvSpPr txBox="1"/>
          <p:nvPr/>
        </p:nvSpPr>
        <p:spPr>
          <a:xfrm>
            <a:off x="254953" y="239078"/>
            <a:ext cx="222440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补充注释：</a:t>
            </a:r>
            <a:endParaRPr lang="zh-CN" altLang="en-US" sz="3200" dirty="0">
              <a:solidFill>
                <a:srgbClr val="000099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8434" name="Text Box 7"/>
          <p:cNvSpPr txBox="1"/>
          <p:nvPr/>
        </p:nvSpPr>
        <p:spPr>
          <a:xfrm>
            <a:off x="255270" y="997585"/>
            <a:ext cx="8818245" cy="4015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风流</a:t>
            </a:r>
            <a:r>
              <a:rPr lang="zh-CN" altLang="en-US" sz="2000" b="1" dirty="0">
                <a:solidFill>
                  <a:srgbClr val="000099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2000" b="1" dirty="0">
                <a:latin typeface="宋体" panose="02010600030101010101" pitchFamily="2" charset="-122"/>
              </a:rPr>
              <a:t>这里指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英雄业绩、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英雄遗风</a:t>
            </a:r>
            <a:r>
              <a:rPr lang="zh-CN" altLang="en-US" sz="2000" b="1" dirty="0">
                <a:latin typeface="宋体" panose="02010600030101010101" pitchFamily="2" charset="-122"/>
              </a:rPr>
              <a:t>，即英雄人物在历史舞台上所创伟绩带来的意义上的影响，所谓流风余韵。 </a:t>
            </a:r>
            <a:endParaRPr lang="zh-CN" altLang="en-US" sz="2000" b="1" dirty="0">
              <a:latin typeface="宋体" panose="02010600030101010101" pitchFamily="2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气吞万里</a:t>
            </a:r>
            <a:r>
              <a:rPr lang="zh-CN" altLang="en-US" sz="2000" b="1" dirty="0">
                <a:latin typeface="宋体" panose="02010600030101010101" pitchFamily="2" charset="-122"/>
              </a:rPr>
              <a:t>：豪气简直能吞没万里江山，形容气概非凡。 </a:t>
            </a:r>
            <a:endParaRPr lang="zh-CN" altLang="en-US" sz="2000" b="1" dirty="0">
              <a:latin typeface="宋体" panose="02010600030101010101" pitchFamily="2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草草</a:t>
            </a:r>
            <a:r>
              <a:rPr lang="zh-CN" altLang="en-US" sz="2000" b="1" dirty="0">
                <a:latin typeface="宋体" panose="02010600030101010101" pitchFamily="2" charset="-122"/>
              </a:rPr>
              <a:t>：本来是杂乱不齐的样子，这里引申作草率马虎。 </a:t>
            </a:r>
            <a:endParaRPr lang="zh-CN" altLang="en-US" sz="2000" b="1" dirty="0">
              <a:latin typeface="宋体" panose="02010600030101010101" pitchFamily="2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北顾</a:t>
            </a:r>
            <a:r>
              <a:rPr lang="zh-CN" altLang="en-US" sz="2000" b="1" dirty="0">
                <a:latin typeface="宋体" panose="02010600030101010101" pitchFamily="2" charset="-122"/>
              </a:rPr>
              <a:t>：回头向北望。 </a:t>
            </a:r>
            <a:endParaRPr lang="zh-CN" altLang="en-US" sz="2000" b="1" dirty="0">
              <a:latin typeface="宋体" panose="02010600030101010101" pitchFamily="2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可堪</a:t>
            </a:r>
            <a:r>
              <a:rPr lang="zh-CN" altLang="en-US" sz="2000" b="1" dirty="0">
                <a:latin typeface="宋体" panose="02010600030101010101" pitchFamily="2" charset="-122"/>
              </a:rPr>
              <a:t>：哪堪，怎堪，也就是怎能忍受的意思。 </a:t>
            </a:r>
            <a:endParaRPr lang="zh-CN" altLang="en-US" sz="2000" b="1" dirty="0">
              <a:latin typeface="宋体" panose="02010600030101010101" pitchFamily="2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金戈</a:t>
            </a:r>
            <a:r>
              <a:rPr lang="zh-CN" altLang="en-US" sz="2000" b="1" dirty="0">
                <a:latin typeface="宋体" panose="02010600030101010101" pitchFamily="2" charset="-122"/>
                <a:sym typeface="+mn-ea"/>
              </a:rPr>
              <a:t>铁马           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精锐部队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35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赢得</a:t>
            </a:r>
            <a:r>
              <a:rPr lang="zh-CN" altLang="en-US" sz="2000" b="1" dirty="0">
                <a:latin typeface="宋体" panose="02010600030101010101" pitchFamily="2" charset="-122"/>
                <a:sym typeface="+mn-ea"/>
              </a:rPr>
              <a:t>仓皇北顾         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落得</a:t>
            </a:r>
            <a:r>
              <a:rPr lang="zh-CN" altLang="en-US" sz="2000" b="1" dirty="0">
                <a:latin typeface="宋体" panose="02010600030101010101" pitchFamily="2" charset="-122"/>
                <a:sym typeface="+mn-ea"/>
              </a:rPr>
              <a:t>  </a:t>
            </a:r>
            <a:endParaRPr lang="en-US" altLang="zh-CN" sz="2000" b="1" dirty="0">
              <a:latin typeface="宋体" panose="02010600030101010101" pitchFamily="2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寻常</a:t>
            </a:r>
            <a:r>
              <a:rPr lang="zh-CN" altLang="en-US" sz="2000" b="1" dirty="0">
                <a:latin typeface="宋体" panose="02010600030101010101" pitchFamily="2" charset="-122"/>
                <a:sym typeface="+mn-ea"/>
              </a:rPr>
              <a:t>巷陌             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普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通</a:t>
            </a:r>
            <a:endParaRPr lang="zh-CN" altLang="en-US" sz="2000" b="1" dirty="0">
              <a:latin typeface="宋体" panose="02010600030101010101" pitchFamily="2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2000" b="1" dirty="0">
                <a:latin typeface="宋体" panose="02010600030101010101" pitchFamily="2" charset="-122"/>
                <a:sym typeface="+mn-ea"/>
              </a:rPr>
              <a:t>英雄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无觅             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寻找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   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endParaRPr lang="zh-CN" altLang="en-US" sz="2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d"/>
  </p:transition>
</p:sld>
</file>

<file path=ppt/theme/theme1.xml><?xml version="1.0" encoding="utf-8"?>
<a:theme xmlns:a="http://schemas.openxmlformats.org/drawingml/2006/main" name="古瓶荷花">
  <a:themeElements>
    <a:clrScheme name="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F"/>
      </a:accent4>
      <a:accent5>
        <a:srgbClr val="E2F4FF"/>
      </a:accent5>
      <a:accent6>
        <a:srgbClr val="2D89E5"/>
      </a:accent6>
      <a:hlink>
        <a:srgbClr val="CC0066"/>
      </a:hlink>
      <a:folHlink>
        <a:srgbClr val="7D7DA9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F"/>
        </a:accent4>
        <a:accent5>
          <a:srgbClr val="E2F4FF"/>
        </a:accent5>
        <a:accent6>
          <a:srgbClr val="2D89E5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5FAF5"/>
        </a:accent3>
        <a:accent4>
          <a:srgbClr val="006866"/>
        </a:accent4>
        <a:accent5>
          <a:srgbClr val="F1F5F0"/>
        </a:accent5>
        <a:accent6>
          <a:srgbClr val="E589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B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9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E"/>
        </a:accent3>
        <a:accent4>
          <a:srgbClr val="545480"/>
        </a:accent4>
        <a:accent5>
          <a:srgbClr val="FFEDED"/>
        </a:accent5>
        <a:accent6>
          <a:srgbClr val="E589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D"/>
        </a:accent4>
        <a:accent5>
          <a:srgbClr val="E9F7FF"/>
        </a:accent5>
        <a:accent6>
          <a:srgbClr val="E589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DED"/>
        </a:accent3>
        <a:accent4>
          <a:srgbClr val="0057AF"/>
        </a:accent4>
        <a:accent5>
          <a:srgbClr val="FFFFE2"/>
        </a:accent5>
        <a:accent6>
          <a:srgbClr val="008989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22222"/>
        </a:accent4>
        <a:accent5>
          <a:srgbClr val="E1E1EA"/>
        </a:accent5>
        <a:accent6>
          <a:srgbClr val="E5B7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3886</Words>
  <PresentationFormat/>
  <Paragraphs>263</Paragraphs>
  <Slides>22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9" baseType="lpstr">
      <vt:lpstr>Arial</vt:lpstr>
      <vt:lpstr>宋体</vt:lpstr>
      <vt:lpstr>Wingdings</vt:lpstr>
      <vt:lpstr>Times New Roman</vt:lpstr>
      <vt:lpstr>宋体-方正超大字符集</vt:lpstr>
      <vt:lpstr>华文琥珀</vt:lpstr>
      <vt:lpstr>叶根友毛笔行书</vt:lpstr>
      <vt:lpstr>华文彩云</vt:lpstr>
      <vt:lpstr>黑体</vt:lpstr>
      <vt:lpstr>华文新魏</vt:lpstr>
      <vt:lpstr>Segoe Print</vt:lpstr>
      <vt:lpstr>微软雅黑</vt:lpstr>
      <vt:lpstr>Arial Unicode MS</vt:lpstr>
      <vt:lpstr>Calibri</vt:lpstr>
      <vt:lpstr>隶书</vt:lpstr>
      <vt:lpstr>楷体</vt:lpstr>
      <vt:lpstr>古瓶荷花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古诗鉴赏方法归纳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terms:created xsi:type="dcterms:W3CDTF">2017-12-06T15:54:00Z</dcterms:created>
  <dcterms:modified xsi:type="dcterms:W3CDTF">2018-01-22T06:25:54Z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