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2" r:id="rId3"/>
    <p:sldId id="257" r:id="rId4"/>
    <p:sldId id="274" r:id="rId5"/>
    <p:sldId id="273" r:id="rId6"/>
    <p:sldId id="259" r:id="rId7"/>
    <p:sldId id="276" r:id="rId8"/>
    <p:sldId id="275" r:id="rId9"/>
    <p:sldId id="260" r:id="rId10"/>
    <p:sldId id="279" r:id="rId11"/>
    <p:sldId id="293" r:id="rId12"/>
    <p:sldId id="282" r:id="rId13"/>
    <p:sldId id="281" r:id="rId14"/>
    <p:sldId id="283" r:id="rId15"/>
    <p:sldId id="277" r:id="rId16"/>
    <p:sldId id="261" r:id="rId17"/>
    <p:sldId id="262" r:id="rId18"/>
    <p:sldId id="284" r:id="rId19"/>
    <p:sldId id="286" r:id="rId20"/>
    <p:sldId id="288" r:id="rId21"/>
    <p:sldId id="287" r:id="rId22"/>
    <p:sldId id="263" r:id="rId23"/>
    <p:sldId id="285" r:id="rId24"/>
    <p:sldId id="289" r:id="rId25"/>
    <p:sldId id="291" r:id="rId26"/>
    <p:sldId id="290" r:id="rId27"/>
    <p:sldId id="264" r:id="rId28"/>
    <p:sldId id="266" r:id="rId29"/>
    <p:sldId id="292" r:id="rId30"/>
    <p:sldId id="269" r:id="rId31"/>
    <p:sldId id="294" r:id="rId32"/>
    <p:sldId id="267" r:id="rId33"/>
    <p:sldId id="268" r:id="rId34"/>
    <p:sldId id="270" r:id="rId35"/>
    <p:sldId id="271" r:id="rId36"/>
    <p:sldId id="295" r:id="rId3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1" d="100"/>
          <a:sy n="61" d="100"/>
        </p:scale>
        <p:origin x="-1626"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2017/6/12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2017/6/12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2017/6/12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2017/6/12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2017/6/12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2017/6/12 Monday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2017/6/12 Monday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2017/6/12 Monday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2017/6/12 Monday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2017/6/12 Monday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2017/6/12 Monday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2017/6/12 Monday</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rmAutofit/>
          </a:bodyPr>
          <a:lstStyle/>
          <a:p>
            <a:r>
              <a:rPr lang="en-US" altLang="zh-CN" b="1" dirty="0" smtClean="0"/>
              <a:t>2017</a:t>
            </a:r>
            <a:r>
              <a:rPr lang="zh-CN" altLang="en-US" b="1" dirty="0" smtClean="0"/>
              <a:t>年高考全国语文卷简析</a:t>
            </a:r>
            <a:endParaRPr lang="zh-CN" altLang="en-US" b="1" dirty="0"/>
          </a:p>
        </p:txBody>
      </p:sp>
      <p:sp>
        <p:nvSpPr>
          <p:cNvPr id="3" name="副标题 2"/>
          <p:cNvSpPr>
            <a:spLocks noGrp="1"/>
          </p:cNvSpPr>
          <p:nvPr>
            <p:ph type="subTitle" idx="1"/>
          </p:nvPr>
        </p:nvSpPr>
        <p:spPr>
          <a:xfrm>
            <a:off x="785786" y="3886200"/>
            <a:ext cx="7286676" cy="1752600"/>
          </a:xfrm>
        </p:spPr>
        <p:txBody>
          <a:bodyPr/>
          <a:lstStyle/>
          <a:p>
            <a:r>
              <a:rPr lang="zh-CN" altLang="en-US" b="1" dirty="0" smtClean="0">
                <a:solidFill>
                  <a:srgbClr val="FF0000"/>
                </a:solidFill>
              </a:rPr>
              <a:t>阅读量有所增加，试卷内容调整较大</a:t>
            </a:r>
            <a:endParaRPr lang="zh-CN" altLang="en-US" b="1" dirty="0">
              <a:solidFill>
                <a:srgbClr val="FF0000"/>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0"/>
            <a:ext cx="9144000" cy="642918"/>
          </a:xfrm>
        </p:spPr>
        <p:txBody>
          <a:bodyPr>
            <a:noAutofit/>
          </a:bodyPr>
          <a:lstStyle/>
          <a:p>
            <a:r>
              <a:rPr lang="zh-CN" altLang="en-US" sz="3800" dirty="0" smtClean="0"/>
              <a:t>实用类文本阅读（本题共</a:t>
            </a:r>
            <a:r>
              <a:rPr lang="en-US" sz="3800" dirty="0" smtClean="0"/>
              <a:t>3</a:t>
            </a:r>
            <a:r>
              <a:rPr lang="zh-CN" altLang="en-US" sz="3800" dirty="0" smtClean="0"/>
              <a:t>小题，</a:t>
            </a:r>
            <a:r>
              <a:rPr lang="en-US" sz="3800" dirty="0" smtClean="0"/>
              <a:t>12</a:t>
            </a:r>
            <a:r>
              <a:rPr lang="zh-CN" altLang="en-US" sz="3800" dirty="0" smtClean="0"/>
              <a:t>分）</a:t>
            </a:r>
            <a:endParaRPr lang="zh-CN" altLang="en-US" sz="3800" dirty="0"/>
          </a:p>
        </p:txBody>
      </p:sp>
      <p:sp>
        <p:nvSpPr>
          <p:cNvPr id="3" name="内容占位符 2"/>
          <p:cNvSpPr>
            <a:spLocks noGrp="1"/>
          </p:cNvSpPr>
          <p:nvPr>
            <p:ph idx="1"/>
          </p:nvPr>
        </p:nvSpPr>
        <p:spPr>
          <a:xfrm>
            <a:off x="214282" y="785794"/>
            <a:ext cx="8715436" cy="6072206"/>
          </a:xfrm>
        </p:spPr>
        <p:txBody>
          <a:bodyPr>
            <a:noAutofit/>
          </a:bodyPr>
          <a:lstStyle/>
          <a:p>
            <a:r>
              <a:rPr lang="zh-CN" altLang="en-US" sz="2600" b="1" dirty="0" smtClean="0"/>
              <a:t>材料一：</a:t>
            </a:r>
          </a:p>
          <a:p>
            <a:r>
              <a:rPr lang="en-US" sz="2600" b="1" dirty="0" smtClean="0"/>
              <a:t>2011</a:t>
            </a:r>
            <a:r>
              <a:rPr lang="zh-CN" altLang="en-US" sz="2600" b="1" dirty="0" smtClean="0"/>
              <a:t>年</a:t>
            </a:r>
            <a:r>
              <a:rPr lang="en-US" sz="2600" b="1" dirty="0" smtClean="0"/>
              <a:t>1</a:t>
            </a:r>
            <a:r>
              <a:rPr lang="zh-CN" altLang="en-US" sz="2600" b="1" dirty="0" smtClean="0"/>
              <a:t>月</a:t>
            </a:r>
            <a:r>
              <a:rPr lang="en-US" sz="2600" b="1" dirty="0" smtClean="0"/>
              <a:t>1</a:t>
            </a:r>
            <a:r>
              <a:rPr lang="zh-CN" altLang="en-US" sz="2600" b="1" dirty="0" smtClean="0"/>
              <a:t>日</a:t>
            </a:r>
            <a:r>
              <a:rPr lang="en-US" sz="2600" b="1" dirty="0" smtClean="0"/>
              <a:t>8</a:t>
            </a:r>
            <a:r>
              <a:rPr lang="zh-CN" altLang="en-US" sz="2600" b="1" dirty="0" smtClean="0"/>
              <a:t>点整，中央电视台记录频道正式开播，信号覆盖全球，作为中国第一个国家级的专业纪录片频道，也是第一个从开播之始就面向全球采用双语播出的频道，它向世人亮出了拥有人文精神的中国形象。央视纪录频道在内容编排上进行了详细的规划，主要呈现四大主体内容，六大主题时段的播出特点，以期达到规模化的播出效应。央视纪录频道同时采用国际纪录片频道的进行方式，淡化栏目概念，强化大时段编排，以主题化、系列化和播出季的方式，提升自身的影响力和美誉度。</a:t>
            </a:r>
          </a:p>
          <a:p>
            <a:r>
              <a:rPr lang="zh-CN" altLang="en-US" sz="2600" b="1" dirty="0" smtClean="0"/>
              <a:t>（摘编自杨玉洁等</a:t>
            </a:r>
            <a:r>
              <a:rPr lang="en-US" altLang="zh-CN" sz="2600" b="1" dirty="0" smtClean="0"/>
              <a:t>《</a:t>
            </a:r>
            <a:r>
              <a:rPr lang="zh-CN" altLang="en-US" sz="2600" b="1" dirty="0" smtClean="0"/>
              <a:t>真实聚焦：</a:t>
            </a:r>
            <a:r>
              <a:rPr lang="en-US" sz="2600" b="1" dirty="0" smtClean="0"/>
              <a:t>2010</a:t>
            </a:r>
            <a:r>
              <a:rPr lang="en-US" altLang="zh-CN" sz="2600" b="1" dirty="0" smtClean="0"/>
              <a:t>—</a:t>
            </a:r>
            <a:r>
              <a:rPr lang="en-US" sz="2600" b="1" dirty="0" smtClean="0"/>
              <a:t>2011</a:t>
            </a:r>
            <a:r>
              <a:rPr lang="zh-CN" altLang="en-US" sz="2600" b="1" dirty="0" smtClean="0"/>
              <a:t>中国纪录片频道运营与纪录片产业发展记录</a:t>
            </a:r>
            <a:r>
              <a:rPr lang="en-US" altLang="zh-CN" sz="2600" b="1" dirty="0" smtClean="0"/>
              <a:t>》</a:t>
            </a:r>
            <a:r>
              <a:rPr lang="zh-CN" altLang="en-US" sz="2600" b="1" dirty="0" smtClean="0"/>
              <a:t>）</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2"/>
          <a:srcRect/>
          <a:stretch>
            <a:fillRect/>
          </a:stretch>
        </p:blipFill>
        <p:spPr bwMode="auto">
          <a:xfrm>
            <a:off x="928662" y="0"/>
            <a:ext cx="7704676" cy="4000504"/>
          </a:xfrm>
          <a:prstGeom prst="rect">
            <a:avLst/>
          </a:prstGeom>
          <a:noFill/>
          <a:ln w="9525">
            <a:noFill/>
            <a:miter lim="800000"/>
            <a:headEnd/>
            <a:tailEnd/>
          </a:ln>
          <a:effectLst/>
        </p:spPr>
      </p:pic>
      <p:sp>
        <p:nvSpPr>
          <p:cNvPr id="3" name="内容占位符 2"/>
          <p:cNvSpPr>
            <a:spLocks noGrp="1"/>
          </p:cNvSpPr>
          <p:nvPr>
            <p:ph idx="1"/>
          </p:nvPr>
        </p:nvSpPr>
        <p:spPr>
          <a:xfrm>
            <a:off x="0" y="3643314"/>
            <a:ext cx="9144000" cy="3214686"/>
          </a:xfrm>
        </p:spPr>
        <p:txBody>
          <a:bodyPr>
            <a:normAutofit fontScale="92500" lnSpcReduction="10000"/>
          </a:bodyPr>
          <a:lstStyle/>
          <a:p>
            <a:r>
              <a:rPr lang="zh-CN" altLang="en-US" b="1" dirty="0" smtClean="0"/>
              <a:t>材料二：</a:t>
            </a:r>
          </a:p>
          <a:p>
            <a:r>
              <a:rPr lang="zh-CN" altLang="en-US" b="1" dirty="0" smtClean="0"/>
              <a:t>注：群众构成反映的是收拾人群的构成，回答了“谁在看频道”的问题，集中度是目标群众收视率与总体群众收视率的比值，表示的是目标群众相对于总体群众的收拾集中程度，能够回答“谁更喜欢收看这个频道”的问题；集中度的比值大于</a:t>
            </a:r>
            <a:r>
              <a:rPr lang="en-US" b="1" dirty="0" smtClean="0"/>
              <a:t>100%</a:t>
            </a:r>
            <a:r>
              <a:rPr lang="zh-CN" altLang="en-US" b="1" dirty="0" smtClean="0"/>
              <a:t>，表示该类目标群众的收拾倾向高于平均水平。</a:t>
            </a:r>
          </a:p>
          <a:p>
            <a:endParaRPr lang="zh-CN" alt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57158" y="1071546"/>
            <a:ext cx="8329642" cy="5054617"/>
          </a:xfrm>
        </p:spPr>
        <p:txBody>
          <a:bodyPr>
            <a:normAutofit fontScale="92500" lnSpcReduction="20000"/>
          </a:bodyPr>
          <a:lstStyle/>
          <a:p>
            <a:r>
              <a:rPr lang="zh-CN" altLang="en-US" b="1" dirty="0" smtClean="0"/>
              <a:t>材料三：</a:t>
            </a:r>
          </a:p>
          <a:p>
            <a:r>
              <a:rPr lang="en-US" b="1" dirty="0" smtClean="0"/>
              <a:t>    </a:t>
            </a:r>
            <a:r>
              <a:rPr lang="zh-CN" altLang="en-US" b="1" dirty="0" smtClean="0"/>
              <a:t>在制播运营模式方面，央视纪录频道实行的是频道化运营模式。央视是纪录片的主要制作基地。制作出的精品节目数量众多。当然，频道化运营模式也有其自身的劣势。劣势在于频道可以调动的资源非常有限，其融资渠道、产品设计、人财物资源调度都会受到种种限制。央视纪录频道目前正积极推进制播分离模式，节目制作以社会招标、联合制作、购买作为主要方式，并辅以自制精品，为建立较为健全的制作管理模式做好准备。</a:t>
            </a:r>
          </a:p>
          <a:p>
            <a:r>
              <a:rPr lang="en-US" b="1" dirty="0" smtClean="0"/>
              <a:t>    </a:t>
            </a:r>
            <a:r>
              <a:rPr lang="zh-CN" altLang="en-US" b="1" dirty="0" smtClean="0"/>
              <a:t>（摘编自张同道等</a:t>
            </a:r>
            <a:r>
              <a:rPr lang="en-US" altLang="zh-CN" b="1" dirty="0" smtClean="0"/>
              <a:t>《</a:t>
            </a:r>
            <a:r>
              <a:rPr lang="en-US" b="1" dirty="0" smtClean="0"/>
              <a:t>2011</a:t>
            </a:r>
            <a:r>
              <a:rPr lang="zh-CN" altLang="en-US" b="1" dirty="0" smtClean="0"/>
              <a:t>年国家纪录片频道发展报告（下）</a:t>
            </a:r>
            <a:r>
              <a:rPr lang="en-US" altLang="zh-CN" b="1" dirty="0" smtClean="0"/>
              <a:t>》</a:t>
            </a:r>
            <a:r>
              <a:rPr lang="zh-CN" altLang="en-US" b="1" dirty="0" smtClean="0"/>
              <a:t>）</a:t>
            </a:r>
            <a:endParaRPr lang="zh-CN" altLang="en-US" b="1"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285728"/>
            <a:ext cx="8858280" cy="6572272"/>
          </a:xfrm>
        </p:spPr>
        <p:txBody>
          <a:bodyPr>
            <a:noAutofit/>
          </a:bodyPr>
          <a:lstStyle/>
          <a:p>
            <a:r>
              <a:rPr lang="zh-CN" altLang="en-US" sz="2300" b="1" dirty="0" smtClean="0"/>
              <a:t>材料四：</a:t>
            </a:r>
          </a:p>
          <a:p>
            <a:r>
              <a:rPr lang="zh-CN" altLang="en-US" sz="2300" b="1" dirty="0" smtClean="0"/>
              <a:t>总部位于美国首都华盛顿的国家地理频道是一个全球性的付费有线电视网，目前，国家地理频道已经以</a:t>
            </a:r>
            <a:r>
              <a:rPr lang="en-US" sz="2300" b="1" dirty="0" smtClean="0"/>
              <a:t>34</a:t>
            </a:r>
            <a:r>
              <a:rPr lang="zh-CN" altLang="en-US" sz="2300" b="1" dirty="0" smtClean="0"/>
              <a:t>种语言转播至全球</a:t>
            </a:r>
            <a:r>
              <a:rPr lang="en-US" sz="2300" b="1" dirty="0" smtClean="0"/>
              <a:t>166</a:t>
            </a:r>
            <a:r>
              <a:rPr lang="zh-CN" altLang="en-US" sz="2300" b="1" dirty="0" smtClean="0"/>
              <a:t>个国家和地区逾</a:t>
            </a:r>
            <a:r>
              <a:rPr lang="en-US" sz="2300" b="1" dirty="0" smtClean="0"/>
              <a:t>2</a:t>
            </a:r>
            <a:r>
              <a:rPr lang="zh-CN" altLang="en-US" sz="2300" b="1" dirty="0" smtClean="0"/>
              <a:t>亿</a:t>
            </a:r>
            <a:r>
              <a:rPr lang="en-US" sz="2300" b="1" dirty="0" smtClean="0"/>
              <a:t>9</a:t>
            </a:r>
            <a:r>
              <a:rPr lang="zh-CN" altLang="en-US" sz="2300" b="1" dirty="0" smtClean="0"/>
              <a:t>千万用户，作为一个纯纪录片频道能够取得如此卓越的成就，除了高质量，高观赏性的节目内容之外，与其频道自身的制播运用模式是分不开的，其制播运营模式如下：有线电视系统是在地方政府的批准下由有线电视系统运营商投资建立的，有线电视系统直接面向订户收取费用，有线电视系统运营商是指拥有并运营有线电视系统的企业实体，有线电视节目提供商为有线电视系统运营商提供节目，具体到国家地理频道而言，美国国家地理电视公司以及其他渠道承担提供片源的任务，国家地理频道承担的是节目制作等任务，即让来自国家地理电视公司等渠道的单个的片磁变成有机结合的整体，适于在电视上播放；康卡斯特电信公司作为有线电视系统运营商，则承担把电视信号传送到千家万户的电视机上的技术性播出任务。</a:t>
            </a:r>
            <a:r>
              <a:rPr lang="en-US" sz="2300" b="1" dirty="0" smtClean="0"/>
              <a:t>            </a:t>
            </a:r>
            <a:endParaRPr lang="zh-CN" altLang="en-US" sz="2300" b="1" dirty="0" smtClean="0"/>
          </a:p>
          <a:p>
            <a:r>
              <a:rPr lang="zh-CN" altLang="en-US" sz="2300" b="1" dirty="0" smtClean="0"/>
              <a:t>（摘编自楚慧萍</a:t>
            </a:r>
            <a:r>
              <a:rPr lang="en-US" altLang="zh-CN" sz="2300" b="1" dirty="0" smtClean="0"/>
              <a:t>《</a:t>
            </a:r>
            <a:r>
              <a:rPr lang="zh-CN" altLang="en-US" sz="2300" b="1" dirty="0" smtClean="0"/>
              <a:t>多元延伸，有机互动</a:t>
            </a:r>
            <a:r>
              <a:rPr lang="en-US" altLang="zh-CN" sz="2300" b="1" dirty="0" smtClean="0"/>
              <a:t>——</a:t>
            </a:r>
            <a:r>
              <a:rPr lang="zh-CN" altLang="en-US" sz="2300" b="1" dirty="0" smtClean="0"/>
              <a:t>美国国家地理频道运营模式初探</a:t>
            </a:r>
            <a:r>
              <a:rPr lang="en-US" altLang="zh-CN" sz="2300" b="1" dirty="0" smtClean="0"/>
              <a:t>》</a:t>
            </a:r>
            <a:r>
              <a:rPr lang="zh-CN" altLang="en-US" sz="2300" b="1" dirty="0" smtClean="0"/>
              <a:t>）</a:t>
            </a:r>
          </a:p>
          <a:p>
            <a:endParaRPr lang="zh-CN" altLang="en-US" sz="2300" b="1"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t>实用类文本阅读</a:t>
            </a:r>
            <a:endParaRPr lang="zh-CN" altLang="en-US" dirty="0"/>
          </a:p>
        </p:txBody>
      </p:sp>
      <p:pic>
        <p:nvPicPr>
          <p:cNvPr id="6146" name="Picture 2"/>
          <p:cNvPicPr>
            <a:picLocks noGrp="1" noChangeAspect="1" noChangeArrowheads="1"/>
          </p:cNvPicPr>
          <p:nvPr>
            <p:ph idx="1"/>
          </p:nvPr>
        </p:nvPicPr>
        <p:blipFill>
          <a:blip r:embed="rId2"/>
          <a:srcRect/>
          <a:stretch>
            <a:fillRect/>
          </a:stretch>
        </p:blipFill>
        <p:spPr bwMode="auto">
          <a:xfrm>
            <a:off x="0" y="1500173"/>
            <a:ext cx="9144000" cy="5072099"/>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Grp="1" noChangeAspect="1" noChangeArrowheads="1"/>
          </p:cNvPicPr>
          <p:nvPr>
            <p:ph idx="1"/>
          </p:nvPr>
        </p:nvPicPr>
        <p:blipFill>
          <a:blip r:embed="rId2"/>
          <a:srcRect/>
          <a:stretch>
            <a:fillRect/>
          </a:stretch>
        </p:blipFill>
        <p:spPr bwMode="auto">
          <a:xfrm>
            <a:off x="0" y="0"/>
            <a:ext cx="9144000" cy="6866559"/>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0"/>
            <a:ext cx="8686800" cy="1143000"/>
          </a:xfrm>
        </p:spPr>
        <p:txBody>
          <a:bodyPr>
            <a:normAutofit fontScale="90000"/>
          </a:bodyPr>
          <a:lstStyle/>
          <a:p>
            <a:r>
              <a:rPr lang="zh-CN" altLang="en-US" b="1" dirty="0" smtClean="0"/>
              <a:t>四、实用类文本阅读：</a:t>
            </a:r>
            <a:r>
              <a:rPr lang="en-US" altLang="zh-CN" b="1" dirty="0" smtClean="0"/>
              <a:t/>
            </a:r>
            <a:br>
              <a:rPr lang="en-US" altLang="zh-CN" b="1" dirty="0" smtClean="0"/>
            </a:br>
            <a:r>
              <a:rPr lang="zh-CN" altLang="en-US" b="1" dirty="0" smtClean="0"/>
              <a:t>华丽转身，考查多则文本与图表材料</a:t>
            </a:r>
            <a:endParaRPr lang="zh-CN" altLang="en-US" b="1" dirty="0"/>
          </a:p>
        </p:txBody>
      </p:sp>
      <p:sp>
        <p:nvSpPr>
          <p:cNvPr id="3" name="内容占位符 2"/>
          <p:cNvSpPr>
            <a:spLocks noGrp="1"/>
          </p:cNvSpPr>
          <p:nvPr>
            <p:ph idx="1"/>
          </p:nvPr>
        </p:nvSpPr>
        <p:spPr>
          <a:xfrm>
            <a:off x="0" y="1285860"/>
            <a:ext cx="9144000" cy="5572140"/>
          </a:xfrm>
        </p:spPr>
        <p:txBody>
          <a:bodyPr>
            <a:noAutofit/>
          </a:bodyPr>
          <a:lstStyle/>
          <a:p>
            <a:r>
              <a:rPr lang="zh-CN" altLang="en-US" sz="2700" b="1" dirty="0" smtClean="0"/>
              <a:t>实用类文本阅读今年考查上最大的变化，是由考查一篇完整的传记类文章，变为</a:t>
            </a:r>
            <a:r>
              <a:rPr lang="zh-CN" altLang="en-US" sz="2700" b="1" dirty="0" smtClean="0">
                <a:solidFill>
                  <a:srgbClr val="FF0000"/>
                </a:solidFill>
              </a:rPr>
              <a:t>考查</a:t>
            </a:r>
            <a:r>
              <a:rPr lang="en-US" altLang="zh-CN" sz="2700" b="1" dirty="0" smtClean="0">
                <a:solidFill>
                  <a:srgbClr val="FF0000"/>
                </a:solidFill>
              </a:rPr>
              <a:t>2~3</a:t>
            </a:r>
            <a:r>
              <a:rPr lang="zh-CN" altLang="en-US" sz="2700" b="1" dirty="0" smtClean="0">
                <a:solidFill>
                  <a:srgbClr val="FF0000"/>
                </a:solidFill>
              </a:rPr>
              <a:t>则材料，即考查非连续性文本和图表材料。</a:t>
            </a:r>
            <a:r>
              <a:rPr lang="zh-CN" altLang="en-US" sz="2700" b="1" dirty="0" smtClean="0"/>
              <a:t>同样面对着总分下降和题量压缩的情况，总分调整为</a:t>
            </a:r>
            <a:r>
              <a:rPr lang="en-US" altLang="zh-CN" sz="2700" b="1" dirty="0" smtClean="0"/>
              <a:t>12</a:t>
            </a:r>
            <a:r>
              <a:rPr lang="zh-CN" altLang="en-US" sz="2700" b="1" dirty="0" smtClean="0"/>
              <a:t>分，题量调整为</a:t>
            </a:r>
            <a:r>
              <a:rPr lang="zh-CN" altLang="en-US" sz="2700" b="1" dirty="0" smtClean="0">
                <a:solidFill>
                  <a:srgbClr val="FF0000"/>
                </a:solidFill>
              </a:rPr>
              <a:t>两道客观题和一道主观题</a:t>
            </a:r>
            <a:r>
              <a:rPr lang="zh-CN" altLang="en-US" sz="2700" b="1" dirty="0" smtClean="0"/>
              <a:t>。</a:t>
            </a:r>
          </a:p>
          <a:p>
            <a:r>
              <a:rPr lang="zh-CN" altLang="en-US" sz="2800" b="1" dirty="0" smtClean="0"/>
              <a:t>在实用类文本阅读内容的选择上，全国</a:t>
            </a:r>
            <a:r>
              <a:rPr lang="en-US" altLang="zh-CN" sz="2800" b="1" dirty="0" smtClean="0"/>
              <a:t>Ⅰ</a:t>
            </a:r>
            <a:r>
              <a:rPr lang="zh-CN" altLang="en-US" sz="2800" b="1" dirty="0" smtClean="0"/>
              <a:t>、</a:t>
            </a:r>
            <a:r>
              <a:rPr lang="en-US" altLang="zh-CN" sz="2800" b="1" dirty="0" smtClean="0"/>
              <a:t>Ⅱ</a:t>
            </a:r>
            <a:r>
              <a:rPr lang="zh-CN" altLang="en-US" sz="2800" b="1" dirty="0" smtClean="0"/>
              <a:t>、</a:t>
            </a:r>
            <a:r>
              <a:rPr lang="en-US" altLang="zh-CN" sz="2800" b="1" dirty="0" smtClean="0"/>
              <a:t>Ⅲ</a:t>
            </a:r>
            <a:r>
              <a:rPr lang="zh-CN" altLang="en-US" sz="2800" b="1" dirty="0" smtClean="0"/>
              <a:t>卷分别选择了</a:t>
            </a:r>
            <a:r>
              <a:rPr lang="zh-CN" altLang="en-US" sz="2800" b="1" dirty="0" smtClean="0">
                <a:solidFill>
                  <a:srgbClr val="FF0000"/>
                </a:solidFill>
              </a:rPr>
              <a:t>中央电视台纪录频道</a:t>
            </a:r>
            <a:r>
              <a:rPr lang="zh-CN" altLang="en-US" sz="2800" b="1" dirty="0" smtClean="0"/>
              <a:t>、</a:t>
            </a:r>
            <a:r>
              <a:rPr lang="zh-CN" altLang="en-US" sz="2800" b="1" dirty="0" smtClean="0">
                <a:solidFill>
                  <a:srgbClr val="0070C0"/>
                </a:solidFill>
              </a:rPr>
              <a:t>垃圾分类、博物馆事业</a:t>
            </a:r>
            <a:r>
              <a:rPr lang="zh-CN" altLang="en-US" sz="2800" b="1" dirty="0" smtClean="0"/>
              <a:t>三个主题，这三个主题均为当下社会中较具有</a:t>
            </a:r>
            <a:r>
              <a:rPr lang="zh-CN" altLang="en-US" sz="2800" b="1" dirty="0" smtClean="0">
                <a:solidFill>
                  <a:srgbClr val="FF0000"/>
                </a:solidFill>
              </a:rPr>
              <a:t>时效热点性的话题</a:t>
            </a:r>
            <a:r>
              <a:rPr lang="zh-CN" altLang="en-US" sz="2800" b="1" dirty="0" smtClean="0"/>
              <a:t>，这类主题，</a:t>
            </a:r>
            <a:r>
              <a:rPr lang="zh-CN" altLang="en-US" sz="2800" b="1" dirty="0" smtClean="0">
                <a:solidFill>
                  <a:srgbClr val="0070C0"/>
                </a:solidFill>
              </a:rPr>
              <a:t>很有可能成为之后实用类文本阅读命题的取材趋向。</a:t>
            </a:r>
            <a:r>
              <a:rPr lang="zh-CN" altLang="en-US" sz="2800" b="1" dirty="0" smtClean="0"/>
              <a:t>具体材料而言，三张考卷都涉及到</a:t>
            </a:r>
            <a:r>
              <a:rPr lang="zh-CN" altLang="en-US" sz="2800" b="1" dirty="0" smtClean="0">
                <a:solidFill>
                  <a:srgbClr val="FF0000"/>
                </a:solidFill>
              </a:rPr>
              <a:t>文本与图表</a:t>
            </a:r>
            <a:r>
              <a:rPr lang="zh-CN" altLang="en-US" sz="2800" b="1" dirty="0" smtClean="0"/>
              <a:t>两类材料的考查，要求考生具有</a:t>
            </a:r>
            <a:r>
              <a:rPr lang="zh-CN" altLang="en-US" sz="2800" b="1" dirty="0" smtClean="0">
                <a:solidFill>
                  <a:srgbClr val="FF0000"/>
                </a:solidFill>
              </a:rPr>
              <a:t>读图能力</a:t>
            </a:r>
            <a:r>
              <a:rPr lang="zh-CN" altLang="en-US" sz="2800" b="1" dirty="0" smtClean="0"/>
              <a:t>。</a:t>
            </a:r>
          </a:p>
          <a:p>
            <a:r>
              <a:rPr lang="zh-CN" altLang="en-US" sz="2800" b="1" dirty="0" smtClean="0"/>
              <a:t>在题型的考查上，三张考卷客观题均考查</a:t>
            </a:r>
            <a:r>
              <a:rPr lang="zh-CN" altLang="en-US" sz="2800" b="1" dirty="0" smtClean="0">
                <a:solidFill>
                  <a:srgbClr val="0070C0"/>
                </a:solidFill>
              </a:rPr>
              <a:t>概括、理解、分析层面</a:t>
            </a:r>
            <a:r>
              <a:rPr lang="zh-CN" altLang="en-US" sz="2800" b="1" dirty="0" smtClean="0"/>
              <a:t>，主观题均考查</a:t>
            </a:r>
            <a:r>
              <a:rPr lang="zh-CN" altLang="en-US" sz="2800" b="1" dirty="0" smtClean="0">
                <a:solidFill>
                  <a:srgbClr val="0070C0"/>
                </a:solidFill>
              </a:rPr>
              <a:t>概括</a:t>
            </a:r>
            <a:r>
              <a:rPr lang="zh-CN" altLang="en-US" sz="2800" b="1" dirty="0" smtClean="0"/>
              <a:t>，难度不大。</a:t>
            </a:r>
            <a:endParaRPr lang="zh-CN" altLang="en-US" sz="2800" b="1"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b="1" dirty="0" smtClean="0"/>
              <a:t>五、文言文阅读：</a:t>
            </a:r>
            <a:r>
              <a:rPr lang="en-US" altLang="zh-CN" b="1" dirty="0" smtClean="0"/>
              <a:t/>
            </a:r>
            <a:br>
              <a:rPr lang="en-US" altLang="zh-CN" b="1" dirty="0" smtClean="0"/>
            </a:br>
            <a:r>
              <a:rPr lang="zh-CN" altLang="en-US" b="1" dirty="0" smtClean="0"/>
              <a:t>题型稳定，变化不大</a:t>
            </a:r>
            <a:endParaRPr lang="zh-CN" altLang="en-US" b="1" dirty="0"/>
          </a:p>
        </p:txBody>
      </p:sp>
      <p:sp>
        <p:nvSpPr>
          <p:cNvPr id="3" name="内容占位符 2"/>
          <p:cNvSpPr>
            <a:spLocks noGrp="1"/>
          </p:cNvSpPr>
          <p:nvPr>
            <p:ph idx="1"/>
          </p:nvPr>
        </p:nvSpPr>
        <p:spPr>
          <a:xfrm>
            <a:off x="457200" y="2000240"/>
            <a:ext cx="8229600" cy="4125923"/>
          </a:xfrm>
        </p:spPr>
        <p:txBody>
          <a:bodyPr>
            <a:normAutofit/>
          </a:bodyPr>
          <a:lstStyle/>
          <a:p>
            <a:r>
              <a:rPr lang="zh-CN" altLang="en-US" b="1" dirty="0" smtClean="0"/>
              <a:t>文言文阅读的考查与往年相比变化不大，阅读材料上依旧选择</a:t>
            </a:r>
            <a:r>
              <a:rPr lang="zh-CN" altLang="en-US" b="1" dirty="0" smtClean="0">
                <a:solidFill>
                  <a:srgbClr val="FF0000"/>
                </a:solidFill>
              </a:rPr>
              <a:t>正史史传类</a:t>
            </a:r>
            <a:r>
              <a:rPr lang="zh-CN" altLang="en-US" b="1" dirty="0" smtClean="0"/>
              <a:t>文章，题目分值不变，题型上依旧为</a:t>
            </a:r>
            <a:r>
              <a:rPr lang="zh-CN" altLang="en-US" b="1" dirty="0" smtClean="0">
                <a:solidFill>
                  <a:srgbClr val="FF0000"/>
                </a:solidFill>
              </a:rPr>
              <a:t>断句、文学常识、概括分析、翻译</a:t>
            </a:r>
            <a:r>
              <a:rPr lang="zh-CN" altLang="en-US" b="1" dirty="0" smtClean="0"/>
              <a:t>四道题。在全卷改动较大的背景之下，文言文考查依旧故我，由此可见，</a:t>
            </a:r>
            <a:r>
              <a:rPr lang="zh-CN" altLang="en-US" b="1" dirty="0" smtClean="0">
                <a:solidFill>
                  <a:srgbClr val="0070C0"/>
                </a:solidFill>
              </a:rPr>
              <a:t>文言文阅读很大概率上将较为长期地保持这样一种考查方式。</a:t>
            </a:r>
            <a:endParaRPr lang="zh-CN" altLang="en-US" b="1" dirty="0">
              <a:solidFill>
                <a:srgbClr val="0070C0"/>
              </a:solidFill>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0"/>
            <a:ext cx="9144000" cy="6858000"/>
          </a:xfrm>
        </p:spPr>
        <p:txBody>
          <a:bodyPr>
            <a:noAutofit/>
          </a:bodyPr>
          <a:lstStyle/>
          <a:p>
            <a:pPr>
              <a:buNone/>
            </a:pPr>
            <a:r>
              <a:rPr lang="zh-CN" altLang="en-US" sz="2500" b="1" dirty="0" smtClean="0"/>
              <a:t>阅读下面这首宋诗，完成</a:t>
            </a:r>
            <a:r>
              <a:rPr lang="en-US" sz="2500" b="1" dirty="0" smtClean="0"/>
              <a:t>14</a:t>
            </a:r>
            <a:r>
              <a:rPr lang="en-US" altLang="zh-CN" sz="2500" b="1" dirty="0" smtClean="0"/>
              <a:t>—</a:t>
            </a:r>
            <a:r>
              <a:rPr lang="en-US" sz="2500" b="1" dirty="0" smtClean="0"/>
              <a:t>15</a:t>
            </a:r>
            <a:r>
              <a:rPr lang="zh-CN" altLang="en-US" sz="2500" b="1" dirty="0" smtClean="0"/>
              <a:t>题。</a:t>
            </a:r>
          </a:p>
          <a:p>
            <a:pPr algn="ctr">
              <a:buNone/>
            </a:pPr>
            <a:r>
              <a:rPr lang="zh-CN" altLang="en-US" sz="2500" b="1" dirty="0" smtClean="0"/>
              <a:t>礼部贡院阅进士就试</a:t>
            </a:r>
            <a:r>
              <a:rPr lang="en-US" sz="2500" b="1" dirty="0" smtClean="0"/>
              <a:t>   </a:t>
            </a:r>
            <a:r>
              <a:rPr lang="zh-CN" altLang="en-US" sz="2300" b="1" dirty="0" smtClean="0"/>
              <a:t>欧阳修</a:t>
            </a:r>
          </a:p>
          <a:p>
            <a:pPr algn="ctr">
              <a:buNone/>
            </a:pPr>
            <a:r>
              <a:rPr lang="zh-CN" altLang="en-US" sz="2300" b="1" dirty="0" smtClean="0"/>
              <a:t>紫案焚香暖吹轻，广庭清晓席群英。</a:t>
            </a:r>
          </a:p>
          <a:p>
            <a:pPr algn="ctr">
              <a:buNone/>
            </a:pPr>
            <a:r>
              <a:rPr lang="zh-CN" altLang="en-US" sz="2300" b="1" dirty="0" smtClean="0"/>
              <a:t>无哗战士衔枚勇，下笔春蚕食叶声。</a:t>
            </a:r>
          </a:p>
          <a:p>
            <a:pPr algn="ctr">
              <a:buNone/>
            </a:pPr>
            <a:r>
              <a:rPr lang="zh-CN" altLang="en-US" sz="2300" b="1" dirty="0" smtClean="0"/>
              <a:t>乡里献贤先德行，朝廷列爵待公卿。</a:t>
            </a:r>
          </a:p>
          <a:p>
            <a:pPr algn="ctr">
              <a:buNone/>
            </a:pPr>
            <a:r>
              <a:rPr lang="zh-CN" altLang="en-US" sz="2300" b="1" dirty="0" smtClean="0"/>
              <a:t>自惭衰病心神耗，赖有群公鉴裁精</a:t>
            </a:r>
            <a:r>
              <a:rPr lang="zh-CN" altLang="en-US" sz="2500" b="1" dirty="0" smtClean="0"/>
              <a:t>。</a:t>
            </a:r>
          </a:p>
          <a:p>
            <a:r>
              <a:rPr lang="en-US" sz="2500" b="1" dirty="0" smtClean="0">
                <a:solidFill>
                  <a:srgbClr val="FF0000"/>
                </a:solidFill>
              </a:rPr>
              <a:t>14</a:t>
            </a:r>
            <a:r>
              <a:rPr lang="zh-CN" altLang="en-US" sz="2500" b="1" dirty="0" smtClean="0">
                <a:solidFill>
                  <a:srgbClr val="FF0000"/>
                </a:solidFill>
              </a:rPr>
              <a:t>．下列对这首诗的赏析，不恰当的两项是（</a:t>
            </a:r>
            <a:r>
              <a:rPr lang="en-US" sz="2500" b="1" dirty="0" smtClean="0">
                <a:solidFill>
                  <a:srgbClr val="FF0000"/>
                </a:solidFill>
              </a:rPr>
              <a:t>5</a:t>
            </a:r>
            <a:r>
              <a:rPr lang="zh-CN" altLang="en-US" sz="2500" b="1" dirty="0" smtClean="0">
                <a:solidFill>
                  <a:srgbClr val="FF0000"/>
                </a:solidFill>
              </a:rPr>
              <a:t>分）</a:t>
            </a:r>
            <a:r>
              <a:rPr lang="en-US" sz="2500" b="1" dirty="0" smtClean="0"/>
              <a:t/>
            </a:r>
            <a:br>
              <a:rPr lang="en-US" sz="2500" b="1" dirty="0" smtClean="0"/>
            </a:br>
            <a:r>
              <a:rPr lang="en-US" sz="2200" b="1" dirty="0" smtClean="0"/>
              <a:t>A.</a:t>
            </a:r>
            <a:r>
              <a:rPr lang="zh-CN" altLang="en-US" sz="2200" b="1" dirty="0" smtClean="0"/>
              <a:t>诗的第一句写出了考场肃穆而怡人的环境，衬托出作者的喜悦心情</a:t>
            </a:r>
            <a:r>
              <a:rPr lang="en-US" sz="2200" b="1" dirty="0" smtClean="0"/>
              <a:t/>
            </a:r>
            <a:br>
              <a:rPr lang="en-US" sz="2200" b="1" dirty="0" smtClean="0"/>
            </a:br>
            <a:r>
              <a:rPr lang="en-US" sz="2200" b="1" dirty="0" smtClean="0"/>
              <a:t>B.</a:t>
            </a:r>
            <a:r>
              <a:rPr lang="zh-CN" altLang="en-US" sz="2200" b="1" dirty="0" smtClean="0"/>
              <a:t>第三句重点在表现考生奋勇争先、一往无前，所以吧他们比作战士。</a:t>
            </a:r>
            <a:r>
              <a:rPr lang="en-US" sz="2200" b="1" dirty="0" smtClean="0"/>
              <a:t/>
            </a:r>
            <a:br>
              <a:rPr lang="en-US" sz="2200" b="1" dirty="0" smtClean="0"/>
            </a:br>
            <a:r>
              <a:rPr lang="en-US" sz="2200" b="1" dirty="0" smtClean="0"/>
              <a:t>C..</a:t>
            </a:r>
            <a:r>
              <a:rPr lang="zh-CN" altLang="en-US" sz="2200" b="1" dirty="0" smtClean="0"/>
              <a:t>参加礼部考试的考生都由各地选送而来，道德品行是选送的首要依据。</a:t>
            </a:r>
            <a:r>
              <a:rPr lang="en-US" sz="2200" b="1" dirty="0" smtClean="0"/>
              <a:t/>
            </a:r>
            <a:br>
              <a:rPr lang="en-US" sz="2200" b="1" dirty="0" smtClean="0"/>
            </a:br>
            <a:r>
              <a:rPr lang="en-US" sz="2200" b="1" dirty="0" smtClean="0"/>
              <a:t>D.</a:t>
            </a:r>
            <a:r>
              <a:rPr lang="zh-CN" altLang="en-US" sz="2200" b="1" dirty="0" smtClean="0"/>
              <a:t>朝廷对考生寄予了殷切的期望，希望他们能够成长为国家的栋梁之才。</a:t>
            </a:r>
            <a:r>
              <a:rPr lang="en-US" sz="2200" b="1" dirty="0" smtClean="0"/>
              <a:t/>
            </a:r>
            <a:br>
              <a:rPr lang="en-US" sz="2200" b="1" dirty="0" smtClean="0"/>
            </a:br>
            <a:r>
              <a:rPr lang="en-US" sz="2200" b="1" dirty="0" smtClean="0"/>
              <a:t>E.</a:t>
            </a:r>
            <a:r>
              <a:rPr lang="zh-CN" altLang="en-US" sz="2200" b="1" dirty="0" smtClean="0"/>
              <a:t>作者承认自己体弱多病的事实，表示选材工作要依靠其他考官来完成。</a:t>
            </a:r>
          </a:p>
          <a:p>
            <a:r>
              <a:rPr lang="en-US" sz="2500" b="1" dirty="0" smtClean="0">
                <a:solidFill>
                  <a:srgbClr val="FF0000"/>
                </a:solidFill>
              </a:rPr>
              <a:t>15</a:t>
            </a:r>
            <a:r>
              <a:rPr lang="zh-CN" altLang="en-US" sz="2500" b="1" dirty="0" smtClean="0">
                <a:solidFill>
                  <a:srgbClr val="FF0000"/>
                </a:solidFill>
              </a:rPr>
              <a:t>．本诗的第四句“下笔春蚕食叶声”广受后世称道，请赏析这一句的精妙之处。（</a:t>
            </a:r>
            <a:r>
              <a:rPr lang="en-US" sz="2500" b="1" dirty="0" smtClean="0">
                <a:solidFill>
                  <a:srgbClr val="FF0000"/>
                </a:solidFill>
              </a:rPr>
              <a:t>6</a:t>
            </a:r>
            <a:r>
              <a:rPr lang="zh-CN" altLang="en-US" sz="2500" b="1" dirty="0" smtClean="0">
                <a:solidFill>
                  <a:srgbClr val="FF0000"/>
                </a:solidFill>
              </a:rPr>
              <a:t>分）</a:t>
            </a:r>
          </a:p>
          <a:p>
            <a:endParaRPr lang="zh-CN" altLang="en-US" sz="2500" b="1"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Grp="1" noChangeAspect="1" noChangeArrowheads="1"/>
          </p:cNvPicPr>
          <p:nvPr>
            <p:ph idx="1"/>
          </p:nvPr>
        </p:nvPicPr>
        <p:blipFill>
          <a:blip r:embed="rId2"/>
          <a:srcRect/>
          <a:stretch>
            <a:fillRect/>
          </a:stretch>
        </p:blipFill>
        <p:spPr bwMode="auto">
          <a:xfrm>
            <a:off x="0" y="285728"/>
            <a:ext cx="9144000" cy="6143668"/>
          </a:xfrm>
          <a:prstGeom prst="rect">
            <a:avLst/>
          </a:prstGeom>
          <a:noFill/>
          <a:ln w="9525">
            <a:noFill/>
            <a:miter lim="800000"/>
            <a:headEnd/>
            <a:tailEnd/>
          </a:ln>
          <a:effec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1026" name="Picture 2"/>
          <p:cNvPicPr>
            <a:picLocks noGrp="1" noChangeAspect="1" noChangeArrowheads="1"/>
          </p:cNvPicPr>
          <p:nvPr>
            <p:ph idx="1"/>
          </p:nvPr>
        </p:nvPicPr>
        <p:blipFill>
          <a:blip r:embed="rId2"/>
          <a:srcRect/>
          <a:stretch>
            <a:fillRect/>
          </a:stretch>
        </p:blipFill>
        <p:spPr bwMode="auto">
          <a:xfrm>
            <a:off x="1" y="1142984"/>
            <a:ext cx="9144000" cy="478634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686800" cy="1143000"/>
          </a:xfrm>
        </p:spPr>
        <p:txBody>
          <a:bodyPr>
            <a:normAutofit fontScale="90000"/>
          </a:bodyPr>
          <a:lstStyle/>
          <a:p>
            <a:r>
              <a:rPr lang="zh-CN" altLang="en-US" b="1" dirty="0" smtClean="0"/>
              <a:t>名篇名句默写。（本题共</a:t>
            </a:r>
            <a:r>
              <a:rPr lang="en-US" b="1" dirty="0" smtClean="0"/>
              <a:t>1</a:t>
            </a:r>
            <a:r>
              <a:rPr lang="zh-CN" altLang="en-US" b="1" dirty="0" smtClean="0"/>
              <a:t>小题，</a:t>
            </a:r>
            <a:r>
              <a:rPr lang="en-US" b="1" dirty="0" smtClean="0"/>
              <a:t>5</a:t>
            </a:r>
            <a:r>
              <a:rPr lang="zh-CN" altLang="en-US" b="1" dirty="0" smtClean="0"/>
              <a:t>分）</a:t>
            </a:r>
            <a:endParaRPr lang="zh-CN" altLang="en-US" b="1" dirty="0"/>
          </a:p>
        </p:txBody>
      </p:sp>
      <p:sp>
        <p:nvSpPr>
          <p:cNvPr id="3" name="内容占位符 2"/>
          <p:cNvSpPr>
            <a:spLocks noGrp="1"/>
          </p:cNvSpPr>
          <p:nvPr>
            <p:ph idx="1"/>
          </p:nvPr>
        </p:nvSpPr>
        <p:spPr>
          <a:xfrm>
            <a:off x="285720" y="1600200"/>
            <a:ext cx="8572560" cy="4900634"/>
          </a:xfrm>
        </p:spPr>
        <p:txBody>
          <a:bodyPr>
            <a:normAutofit lnSpcReduction="10000"/>
          </a:bodyPr>
          <a:lstStyle/>
          <a:p>
            <a:pPr>
              <a:buNone/>
            </a:pPr>
            <a:r>
              <a:rPr lang="en-US" b="1" dirty="0" smtClean="0"/>
              <a:t>16</a:t>
            </a:r>
            <a:r>
              <a:rPr lang="zh-CN" altLang="en-US" b="1" dirty="0" smtClean="0"/>
              <a:t>．补写出下列句子中的空缺部分。（</a:t>
            </a:r>
            <a:r>
              <a:rPr lang="en-US" b="1" dirty="0" smtClean="0"/>
              <a:t>5</a:t>
            </a:r>
            <a:r>
              <a:rPr lang="zh-CN" altLang="en-US" b="1" dirty="0" smtClean="0"/>
              <a:t>分）</a:t>
            </a:r>
          </a:p>
          <a:p>
            <a:r>
              <a:rPr lang="zh-CN" altLang="en-US" b="1" dirty="0" smtClean="0"/>
              <a:t>（</a:t>
            </a:r>
            <a:r>
              <a:rPr lang="en-US" b="1" dirty="0" smtClean="0"/>
              <a:t>1</a:t>
            </a:r>
            <a:r>
              <a:rPr lang="zh-CN" altLang="en-US" b="1" dirty="0" smtClean="0"/>
              <a:t>）曹操</a:t>
            </a:r>
            <a:r>
              <a:rPr lang="en-US" altLang="zh-CN" b="1" dirty="0" smtClean="0"/>
              <a:t>《</a:t>
            </a:r>
            <a:r>
              <a:rPr lang="zh-CN" altLang="en-US" b="1" dirty="0" smtClean="0"/>
              <a:t>观沧海</a:t>
            </a:r>
            <a:r>
              <a:rPr lang="en-US" altLang="zh-CN" b="1" dirty="0" smtClean="0"/>
              <a:t>》</a:t>
            </a:r>
            <a:r>
              <a:rPr lang="zh-CN" altLang="en-US" b="1" dirty="0" smtClean="0"/>
              <a:t>中“</a:t>
            </a:r>
            <a:r>
              <a:rPr lang="en-US" b="1" dirty="0" smtClean="0"/>
              <a:t>____________________</a:t>
            </a:r>
            <a:r>
              <a:rPr lang="zh-CN" altLang="en-US" b="1" dirty="0" smtClean="0"/>
              <a:t>，</a:t>
            </a:r>
            <a:r>
              <a:rPr lang="en-US" b="1" dirty="0" smtClean="0"/>
              <a:t>___________________</a:t>
            </a:r>
            <a:r>
              <a:rPr lang="zh-CN" altLang="en-US" b="1" dirty="0" smtClean="0"/>
              <a:t>”两句描写了海水荡漾、峰峦矗立的景象。</a:t>
            </a:r>
          </a:p>
          <a:p>
            <a:r>
              <a:rPr lang="zh-CN" altLang="en-US" b="1" dirty="0" smtClean="0"/>
              <a:t>（</a:t>
            </a:r>
            <a:r>
              <a:rPr lang="en-US" b="1" dirty="0" smtClean="0"/>
              <a:t>2</a:t>
            </a:r>
            <a:r>
              <a:rPr lang="zh-CN" altLang="en-US" b="1" dirty="0" smtClean="0"/>
              <a:t>）杜牧在</a:t>
            </a:r>
            <a:r>
              <a:rPr lang="en-US" altLang="zh-CN" b="1" dirty="0" smtClean="0"/>
              <a:t>《</a:t>
            </a:r>
            <a:r>
              <a:rPr lang="zh-CN" altLang="en-US" b="1" dirty="0" smtClean="0"/>
              <a:t>阿房宫赋</a:t>
            </a:r>
            <a:r>
              <a:rPr lang="en-US" altLang="zh-CN" b="1" dirty="0" smtClean="0"/>
              <a:t>》</a:t>
            </a:r>
            <a:r>
              <a:rPr lang="zh-CN" altLang="en-US" b="1" dirty="0" smtClean="0"/>
              <a:t>的结尾处感叹道，如果六国爱护自己的百姓，就足以抵抗秦国，紧接着说：“</a:t>
            </a:r>
            <a:r>
              <a:rPr lang="en-US" b="1" dirty="0" smtClean="0"/>
              <a:t>____________________</a:t>
            </a:r>
            <a:r>
              <a:rPr lang="zh-CN" altLang="en-US" b="1" dirty="0" smtClean="0"/>
              <a:t>，</a:t>
            </a:r>
            <a:r>
              <a:rPr lang="en-US" b="1" dirty="0" smtClean="0"/>
              <a:t>____________________</a:t>
            </a:r>
            <a:r>
              <a:rPr lang="zh-CN" altLang="en-US" b="1" dirty="0" smtClean="0"/>
              <a:t>，</a:t>
            </a:r>
            <a:r>
              <a:rPr lang="en-US" b="1" dirty="0" smtClean="0"/>
              <a:t>____________________</a:t>
            </a:r>
            <a:r>
              <a:rPr lang="zh-CN" altLang="en-US" b="1" dirty="0" smtClean="0"/>
              <a:t>？”</a:t>
            </a:r>
          </a:p>
          <a:p>
            <a:endParaRPr lang="zh-CN" altLang="en-US" b="1"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Grp="1" noChangeAspect="1" noChangeArrowheads="1"/>
          </p:cNvPicPr>
          <p:nvPr>
            <p:ph idx="1"/>
          </p:nvPr>
        </p:nvPicPr>
        <p:blipFill>
          <a:blip r:embed="rId2"/>
          <a:srcRect/>
          <a:stretch>
            <a:fillRect/>
          </a:stretch>
        </p:blipFill>
        <p:spPr bwMode="auto">
          <a:xfrm>
            <a:off x="0" y="642918"/>
            <a:ext cx="9144000" cy="5643602"/>
          </a:xfrm>
          <a:prstGeom prst="rect">
            <a:avLst/>
          </a:prstGeom>
          <a:noFill/>
          <a:ln w="9525">
            <a:noFill/>
            <a:miter lim="800000"/>
            <a:headEnd/>
            <a:tailEnd/>
          </a:ln>
          <a:effec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00034" y="214290"/>
            <a:ext cx="8229600" cy="1143000"/>
          </a:xfrm>
        </p:spPr>
        <p:txBody>
          <a:bodyPr>
            <a:normAutofit fontScale="90000"/>
          </a:bodyPr>
          <a:lstStyle/>
          <a:p>
            <a:r>
              <a:rPr lang="zh-CN" altLang="en-US" b="1" dirty="0" smtClean="0"/>
              <a:t>六、古代诗歌阅读与名篇名句默写：</a:t>
            </a:r>
            <a:r>
              <a:rPr lang="en-US" altLang="zh-CN" b="1" dirty="0" smtClean="0"/>
              <a:t/>
            </a:r>
            <a:br>
              <a:rPr lang="en-US" altLang="zh-CN" b="1" dirty="0" smtClean="0"/>
            </a:br>
            <a:r>
              <a:rPr lang="zh-CN" altLang="en-US" b="1" dirty="0" smtClean="0"/>
              <a:t>难度稍有降低，三卷题型稍有区别</a:t>
            </a:r>
            <a:endParaRPr lang="zh-CN" altLang="en-US" b="1" dirty="0"/>
          </a:p>
        </p:txBody>
      </p:sp>
      <p:sp>
        <p:nvSpPr>
          <p:cNvPr id="3" name="内容占位符 2"/>
          <p:cNvSpPr>
            <a:spLocks noGrp="1"/>
          </p:cNvSpPr>
          <p:nvPr>
            <p:ph idx="1"/>
          </p:nvPr>
        </p:nvSpPr>
        <p:spPr>
          <a:xfrm>
            <a:off x="0" y="1714488"/>
            <a:ext cx="9144000" cy="5143512"/>
          </a:xfrm>
        </p:spPr>
        <p:txBody>
          <a:bodyPr>
            <a:normAutofit fontScale="92500" lnSpcReduction="10000"/>
          </a:bodyPr>
          <a:lstStyle/>
          <a:p>
            <a:r>
              <a:rPr lang="zh-CN" altLang="en-US" b="1" dirty="0" smtClean="0"/>
              <a:t>古代诗歌阅读今年分值不变，在题型考查上变化较大，由两道主观题调整为</a:t>
            </a:r>
            <a:r>
              <a:rPr lang="zh-CN" altLang="en-US" b="1" dirty="0" smtClean="0">
                <a:solidFill>
                  <a:srgbClr val="FF0000"/>
                </a:solidFill>
              </a:rPr>
              <a:t>一道五选二客观题和一道主观题。</a:t>
            </a:r>
            <a:r>
              <a:rPr lang="zh-CN" altLang="en-US" b="1" dirty="0" smtClean="0"/>
              <a:t>这种调整，事实上降低了一部分全试卷阅读量增大给考生带来的作答压力。</a:t>
            </a:r>
          </a:p>
          <a:p>
            <a:r>
              <a:rPr lang="zh-CN" altLang="en-US" b="1" dirty="0" smtClean="0"/>
              <a:t>具体题型上，新题型</a:t>
            </a:r>
            <a:r>
              <a:rPr lang="en-US" altLang="zh-CN" b="1" dirty="0" smtClean="0"/>
              <a:t>——</a:t>
            </a:r>
            <a:r>
              <a:rPr lang="zh-CN" altLang="en-US" b="1" dirty="0" smtClean="0"/>
              <a:t>五选二客观题方面，</a:t>
            </a:r>
            <a:r>
              <a:rPr lang="zh-CN" altLang="en-US" b="1" dirty="0" smtClean="0">
                <a:solidFill>
                  <a:srgbClr val="FF0000"/>
                </a:solidFill>
              </a:rPr>
              <a:t>全国</a:t>
            </a:r>
            <a:r>
              <a:rPr lang="en-US" altLang="zh-CN" b="1" dirty="0" smtClean="0">
                <a:solidFill>
                  <a:srgbClr val="FF0000"/>
                </a:solidFill>
              </a:rPr>
              <a:t>Ⅰ</a:t>
            </a:r>
            <a:r>
              <a:rPr lang="zh-CN" altLang="en-US" b="1" dirty="0" smtClean="0">
                <a:solidFill>
                  <a:srgbClr val="FF0000"/>
                </a:solidFill>
              </a:rPr>
              <a:t>卷考查对诗歌的赏析</a:t>
            </a:r>
            <a:r>
              <a:rPr lang="zh-CN" altLang="en-US" b="1" dirty="0" smtClean="0"/>
              <a:t>，</a:t>
            </a:r>
            <a:r>
              <a:rPr lang="en-US" altLang="zh-CN" b="1" dirty="0" smtClean="0"/>
              <a:t>Ⅱ</a:t>
            </a:r>
            <a:r>
              <a:rPr lang="zh-CN" altLang="en-US" b="1" dirty="0" smtClean="0"/>
              <a:t>卷考查对典故的赏析，</a:t>
            </a:r>
            <a:r>
              <a:rPr lang="en-US" altLang="zh-CN" b="1" dirty="0" smtClean="0"/>
              <a:t>Ⅲ</a:t>
            </a:r>
            <a:r>
              <a:rPr lang="zh-CN" altLang="en-US" b="1" dirty="0" smtClean="0"/>
              <a:t>卷考查对诗歌的理解和分析。主观题方面，三张试卷分别</a:t>
            </a:r>
            <a:r>
              <a:rPr lang="zh-CN" altLang="en-US" b="1" dirty="0" smtClean="0">
                <a:solidFill>
                  <a:srgbClr val="FF0000"/>
                </a:solidFill>
              </a:rPr>
              <a:t>考查句子赏析</a:t>
            </a:r>
            <a:r>
              <a:rPr lang="zh-CN" altLang="en-US" b="1" dirty="0" smtClean="0"/>
              <a:t>、</a:t>
            </a:r>
            <a:r>
              <a:rPr lang="zh-CN" altLang="en-US" b="1" dirty="0" smtClean="0">
                <a:solidFill>
                  <a:srgbClr val="002060"/>
                </a:solidFill>
              </a:rPr>
              <a:t>诗歌表现的诗人性格、诗歌情感</a:t>
            </a:r>
            <a:r>
              <a:rPr lang="zh-CN" altLang="en-US" b="1" dirty="0" smtClean="0"/>
              <a:t>。题目均稍有不同，三张试卷上诗歌阅读的难度相比而言具有一定的梯度。</a:t>
            </a:r>
          </a:p>
          <a:p>
            <a:r>
              <a:rPr lang="zh-CN" altLang="en-US" b="1" dirty="0" smtClean="0">
                <a:solidFill>
                  <a:srgbClr val="0070C0"/>
                </a:solidFill>
              </a:rPr>
              <a:t>名篇名句默写</a:t>
            </a:r>
            <a:r>
              <a:rPr lang="zh-CN" altLang="en-US" b="1" dirty="0" smtClean="0"/>
              <a:t>上变化不大，分值由</a:t>
            </a:r>
            <a:r>
              <a:rPr lang="en-US" altLang="zh-CN" b="1" dirty="0" smtClean="0"/>
              <a:t>6</a:t>
            </a:r>
            <a:r>
              <a:rPr lang="zh-CN" altLang="en-US" b="1" dirty="0" smtClean="0"/>
              <a:t>分降为</a:t>
            </a:r>
            <a:r>
              <a:rPr lang="en-US" altLang="zh-CN" b="1" dirty="0" smtClean="0"/>
              <a:t>5</a:t>
            </a:r>
            <a:r>
              <a:rPr lang="zh-CN" altLang="en-US" b="1" dirty="0" smtClean="0"/>
              <a:t>分。</a:t>
            </a:r>
            <a:endParaRPr lang="zh-CN" altLang="en-US" b="1"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57158" y="500042"/>
            <a:ext cx="8429684" cy="6072230"/>
          </a:xfrm>
        </p:spPr>
        <p:txBody>
          <a:bodyPr>
            <a:normAutofit fontScale="92500" lnSpcReduction="10000"/>
          </a:bodyPr>
          <a:lstStyle/>
          <a:p>
            <a:pPr>
              <a:buNone/>
            </a:pPr>
            <a:r>
              <a:rPr lang="en-US" b="1" dirty="0" smtClean="0">
                <a:solidFill>
                  <a:srgbClr val="FF0000"/>
                </a:solidFill>
              </a:rPr>
              <a:t>19</a:t>
            </a:r>
            <a:r>
              <a:rPr lang="zh-CN" altLang="en-US" b="1" dirty="0" smtClean="0">
                <a:solidFill>
                  <a:srgbClr val="FF0000"/>
                </a:solidFill>
              </a:rPr>
              <a:t>．下列各句中，</a:t>
            </a:r>
            <a:r>
              <a:rPr lang="zh-CN" altLang="en-US" b="1" dirty="0" smtClean="0">
                <a:solidFill>
                  <a:srgbClr val="C00000"/>
                </a:solidFill>
              </a:rPr>
              <a:t>表达得体</a:t>
            </a:r>
            <a:r>
              <a:rPr lang="zh-CN" altLang="en-US" b="1" dirty="0" smtClean="0">
                <a:solidFill>
                  <a:srgbClr val="FF0000"/>
                </a:solidFill>
              </a:rPr>
              <a:t>的一句是（</a:t>
            </a:r>
            <a:r>
              <a:rPr lang="en-US" b="1" dirty="0" smtClean="0">
                <a:solidFill>
                  <a:srgbClr val="FF0000"/>
                </a:solidFill>
              </a:rPr>
              <a:t>3</a:t>
            </a:r>
            <a:r>
              <a:rPr lang="zh-CN" altLang="en-US" b="1" dirty="0" smtClean="0">
                <a:solidFill>
                  <a:srgbClr val="FF0000"/>
                </a:solidFill>
              </a:rPr>
              <a:t>分）</a:t>
            </a:r>
          </a:p>
          <a:p>
            <a:r>
              <a:rPr lang="en-US" b="1" dirty="0" smtClean="0"/>
              <a:t>A.</a:t>
            </a:r>
            <a:r>
              <a:rPr lang="zh-CN" altLang="en-US" b="1" dirty="0" smtClean="0"/>
              <a:t>真是事出意外！舍弟太过顽皮，碰碎了您家这么贵重的花瓶，敬请原谅，我们一定照价赔偿。</a:t>
            </a:r>
          </a:p>
          <a:p>
            <a:r>
              <a:rPr lang="en-US" b="1" dirty="0" smtClean="0"/>
              <a:t>B.</a:t>
            </a:r>
            <a:r>
              <a:rPr lang="zh-CN" altLang="en-US" b="1" dirty="0" smtClean="0"/>
              <a:t>他的书法龙飞凤舞，引来一片赞叹，但落款确出了差错，一时又无法弥补，只好连声道歉：“献丑，献丑！”</a:t>
            </a:r>
          </a:p>
          <a:p>
            <a:r>
              <a:rPr lang="en-US" b="1" dirty="0" smtClean="0"/>
              <a:t>C.</a:t>
            </a:r>
            <a:r>
              <a:rPr lang="zh-CN" altLang="en-US" b="1" dirty="0" smtClean="0"/>
              <a:t>他是我最信任的朋友，头脑灵活，处事周到，每次我遇到难题写信垂询，都能得到很有启发的回复。</a:t>
            </a:r>
          </a:p>
          <a:p>
            <a:r>
              <a:rPr lang="en-US" b="1" dirty="0" smtClean="0"/>
              <a:t>D.</a:t>
            </a:r>
            <a:r>
              <a:rPr lang="zh-CN" altLang="en-US" b="1" dirty="0" smtClean="0"/>
              <a:t>我妻子和郭教授的内人是多年的闺蜜，她俩经常一起逛街、一起旅游，话多得似乎永远都说不完。</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Grp="1" noChangeAspect="1" noChangeArrowheads="1"/>
          </p:cNvPicPr>
          <p:nvPr>
            <p:ph idx="1"/>
          </p:nvPr>
        </p:nvPicPr>
        <p:blipFill>
          <a:blip r:embed="rId2"/>
          <a:srcRect/>
          <a:stretch>
            <a:fillRect/>
          </a:stretch>
        </p:blipFill>
        <p:spPr bwMode="auto">
          <a:xfrm>
            <a:off x="-1" y="0"/>
            <a:ext cx="9144001" cy="6858000"/>
          </a:xfrm>
          <a:prstGeom prst="rect">
            <a:avLst/>
          </a:prstGeom>
          <a:noFill/>
          <a:ln w="9525">
            <a:noFill/>
            <a:miter lim="800000"/>
            <a:headEnd/>
            <a:tailEnd/>
          </a:ln>
          <a:effectLst/>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85720" y="285728"/>
            <a:ext cx="8572560" cy="6357982"/>
          </a:xfrm>
        </p:spPr>
        <p:txBody>
          <a:bodyPr>
            <a:normAutofit/>
          </a:bodyPr>
          <a:lstStyle/>
          <a:p>
            <a:pPr>
              <a:buNone/>
            </a:pPr>
            <a:r>
              <a:rPr lang="en-US" b="1" dirty="0" smtClean="0"/>
              <a:t>21</a:t>
            </a:r>
            <a:r>
              <a:rPr lang="zh-CN" altLang="en-US" b="1" dirty="0" smtClean="0"/>
              <a:t>．</a:t>
            </a:r>
            <a:r>
              <a:rPr lang="zh-CN" altLang="en-US" b="1" dirty="0" smtClean="0">
                <a:solidFill>
                  <a:srgbClr val="C00000"/>
                </a:solidFill>
              </a:rPr>
              <a:t>下面文段有三处推断存在问题，请参照①的方式。说明另外两处问题。</a:t>
            </a:r>
            <a:r>
              <a:rPr lang="zh-CN" altLang="en-US" b="1" dirty="0" smtClean="0"/>
              <a:t>（</a:t>
            </a:r>
            <a:r>
              <a:rPr lang="en-US" b="1" dirty="0" smtClean="0"/>
              <a:t>5</a:t>
            </a:r>
            <a:r>
              <a:rPr lang="zh-CN" altLang="en-US" b="1" dirty="0" smtClean="0"/>
              <a:t>分）</a:t>
            </a:r>
          </a:p>
          <a:p>
            <a:r>
              <a:rPr lang="zh-CN" altLang="en-US" b="1" dirty="0" smtClean="0"/>
              <a:t>高考之后，我们将面临大学专业的选择问题，如果有机会，我们要选择工科方面的专业，因为只有学了工科才能激发强烈的好奇心，培养探索未知事物的兴趣，而有了浓厚的兴趣，必将取得好成绩，毕业后也就一定能很好地适应社会需要。</a:t>
            </a:r>
          </a:p>
          <a:p>
            <a:r>
              <a:rPr lang="zh-CN" altLang="en-US" b="1" dirty="0" smtClean="0"/>
              <a:t>①不是只有学了工科才能激发好奇心。</a:t>
            </a:r>
          </a:p>
          <a:p>
            <a:r>
              <a:rPr lang="zh-CN" altLang="en-US" b="1" dirty="0" smtClean="0"/>
              <a:t>②</a:t>
            </a:r>
            <a:r>
              <a:rPr lang="en-US" b="1" u="sng" dirty="0" smtClean="0"/>
              <a:t>                           </a:t>
            </a:r>
            <a:r>
              <a:rPr lang="zh-CN" altLang="en-US" b="1" dirty="0" smtClean="0"/>
              <a:t>。</a:t>
            </a:r>
            <a:endParaRPr lang="en-US" altLang="zh-CN" b="1" dirty="0" smtClean="0"/>
          </a:p>
          <a:p>
            <a:r>
              <a:rPr lang="zh-CN" altLang="en-US" b="1" dirty="0" smtClean="0"/>
              <a:t>③ </a:t>
            </a:r>
            <a:r>
              <a:rPr lang="en-US" b="1" u="sng" dirty="0" smtClean="0"/>
              <a:t>                          </a:t>
            </a:r>
            <a:r>
              <a:rPr lang="zh-CN" altLang="en-US" b="1" dirty="0" smtClean="0"/>
              <a:t>。</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Grp="1" noChangeAspect="1" noChangeArrowheads="1"/>
          </p:cNvPicPr>
          <p:nvPr>
            <p:ph idx="1"/>
          </p:nvPr>
        </p:nvPicPr>
        <p:blipFill>
          <a:blip r:embed="rId2"/>
          <a:srcRect/>
          <a:stretch>
            <a:fillRect/>
          </a:stretch>
        </p:blipFill>
        <p:spPr bwMode="auto">
          <a:xfrm>
            <a:off x="0" y="0"/>
            <a:ext cx="9092136" cy="6858000"/>
          </a:xfrm>
          <a:prstGeom prst="rect">
            <a:avLst/>
          </a:prstGeom>
          <a:noFill/>
          <a:ln w="9525">
            <a:noFill/>
            <a:miter lim="800000"/>
            <a:headEnd/>
            <a:tailEnd/>
          </a:ln>
          <a:effectLst/>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00034" y="214290"/>
            <a:ext cx="8229600" cy="1143000"/>
          </a:xfrm>
        </p:spPr>
        <p:txBody>
          <a:bodyPr>
            <a:normAutofit fontScale="90000"/>
          </a:bodyPr>
          <a:lstStyle/>
          <a:p>
            <a:r>
              <a:rPr lang="zh-CN" altLang="en-US" b="1" dirty="0" smtClean="0"/>
              <a:t>七、语言文字运用：</a:t>
            </a:r>
            <a:r>
              <a:rPr lang="en-US" altLang="zh-CN" b="1" dirty="0" smtClean="0"/>
              <a:t/>
            </a:r>
            <a:br>
              <a:rPr lang="en-US" altLang="zh-CN" b="1" dirty="0" smtClean="0"/>
            </a:br>
            <a:r>
              <a:rPr lang="zh-CN" altLang="en-US" b="1" dirty="0" smtClean="0"/>
              <a:t>部分延续，部分创新</a:t>
            </a:r>
            <a:endParaRPr lang="zh-CN" altLang="en-US" b="1" dirty="0"/>
          </a:p>
        </p:txBody>
      </p:sp>
      <p:sp>
        <p:nvSpPr>
          <p:cNvPr id="3" name="内容占位符 2"/>
          <p:cNvSpPr>
            <a:spLocks noGrp="1"/>
          </p:cNvSpPr>
          <p:nvPr>
            <p:ph idx="1"/>
          </p:nvPr>
        </p:nvSpPr>
        <p:spPr>
          <a:xfrm>
            <a:off x="357158" y="1600200"/>
            <a:ext cx="8501122" cy="4972072"/>
          </a:xfrm>
        </p:spPr>
        <p:txBody>
          <a:bodyPr>
            <a:normAutofit fontScale="92500"/>
          </a:bodyPr>
          <a:lstStyle/>
          <a:p>
            <a:r>
              <a:rPr lang="zh-CN" altLang="en-US" b="1" dirty="0" smtClean="0"/>
              <a:t>在语言文字运用模块，今年的全国卷所考查的五道题，题型分别为</a:t>
            </a:r>
            <a:r>
              <a:rPr lang="zh-CN" altLang="en-US" b="1" dirty="0" smtClean="0">
                <a:solidFill>
                  <a:srgbClr val="C00000"/>
                </a:solidFill>
              </a:rPr>
              <a:t>成语辨析、语病、</a:t>
            </a:r>
            <a:r>
              <a:rPr lang="zh-CN" altLang="en-US" b="1" dirty="0" smtClean="0">
                <a:solidFill>
                  <a:srgbClr val="FF0000"/>
                </a:solidFill>
              </a:rPr>
              <a:t>语言表达的得体、</a:t>
            </a:r>
            <a:r>
              <a:rPr lang="zh-CN" altLang="en-US" b="1" dirty="0" smtClean="0">
                <a:solidFill>
                  <a:srgbClr val="C00000"/>
                </a:solidFill>
              </a:rPr>
              <a:t>补写恰当语句、</a:t>
            </a:r>
            <a:r>
              <a:rPr lang="zh-CN" altLang="en-US" b="1" dirty="0" smtClean="0">
                <a:solidFill>
                  <a:srgbClr val="FF0000"/>
                </a:solidFill>
              </a:rPr>
              <a:t>说明文段中的推断存在的问题。</a:t>
            </a:r>
            <a:endParaRPr lang="en-US" altLang="zh-CN" b="1" dirty="0" smtClean="0">
              <a:solidFill>
                <a:srgbClr val="FF0000"/>
              </a:solidFill>
            </a:endParaRPr>
          </a:p>
          <a:p>
            <a:r>
              <a:rPr lang="zh-CN" altLang="en-US" b="1" dirty="0" smtClean="0"/>
              <a:t>其中，语言表达的得体、说明文段中的推断存在的问题两道题目，</a:t>
            </a:r>
            <a:r>
              <a:rPr lang="zh-CN" altLang="en-US" b="1" dirty="0" smtClean="0">
                <a:solidFill>
                  <a:srgbClr val="0070C0"/>
                </a:solidFill>
              </a:rPr>
              <a:t>挤掉了去年的填写关联词和描述流程图两个题型，</a:t>
            </a:r>
            <a:r>
              <a:rPr lang="zh-CN" altLang="en-US" b="1" dirty="0" smtClean="0"/>
              <a:t>跻身今年高考卷的行列。与往年同样存在一些变化的语言文字运用模块考查相对照，可见，部分延续、部分创新可能将会是语言文字运用模块的命题趋向。</a:t>
            </a:r>
            <a:endParaRPr lang="zh-CN" altLang="en-US" b="1"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42910" y="0"/>
            <a:ext cx="8015286" cy="785794"/>
          </a:xfrm>
        </p:spPr>
        <p:txBody>
          <a:bodyPr>
            <a:normAutofit/>
          </a:bodyPr>
          <a:lstStyle/>
          <a:p>
            <a:r>
              <a:rPr lang="zh-CN" altLang="en-US" b="1" dirty="0" smtClean="0">
                <a:solidFill>
                  <a:srgbClr val="0070C0"/>
                </a:solidFill>
              </a:rPr>
              <a:t>全国</a:t>
            </a:r>
            <a:r>
              <a:rPr lang="en-US" altLang="zh-CN" b="1" dirty="0" smtClean="0">
                <a:solidFill>
                  <a:srgbClr val="0070C0"/>
                </a:solidFill>
              </a:rPr>
              <a:t>Ⅰ</a:t>
            </a:r>
            <a:r>
              <a:rPr lang="zh-CN" altLang="en-US" b="1" dirty="0" smtClean="0">
                <a:solidFill>
                  <a:srgbClr val="0070C0"/>
                </a:solidFill>
              </a:rPr>
              <a:t>：着眼时事，任务驱动</a:t>
            </a:r>
            <a:endParaRPr lang="zh-CN" altLang="en-US" b="1" dirty="0">
              <a:solidFill>
                <a:srgbClr val="0070C0"/>
              </a:solidFill>
            </a:endParaRPr>
          </a:p>
        </p:txBody>
      </p:sp>
      <p:sp>
        <p:nvSpPr>
          <p:cNvPr id="3" name="内容占位符 2"/>
          <p:cNvSpPr>
            <a:spLocks noGrp="1"/>
          </p:cNvSpPr>
          <p:nvPr>
            <p:ph idx="1"/>
          </p:nvPr>
        </p:nvSpPr>
        <p:spPr>
          <a:xfrm>
            <a:off x="0" y="785794"/>
            <a:ext cx="9144000" cy="6072206"/>
          </a:xfrm>
        </p:spPr>
        <p:txBody>
          <a:bodyPr>
            <a:normAutofit lnSpcReduction="10000"/>
          </a:bodyPr>
          <a:lstStyle/>
          <a:p>
            <a:pPr>
              <a:buNone/>
            </a:pPr>
            <a:r>
              <a:rPr lang="zh-CN" altLang="en-US" sz="3600" b="1" dirty="0" smtClean="0"/>
              <a:t>全国</a:t>
            </a:r>
            <a:r>
              <a:rPr lang="en-US" altLang="zh-CN" sz="3600" b="1" dirty="0" smtClean="0"/>
              <a:t>Ⅰ</a:t>
            </a:r>
            <a:r>
              <a:rPr lang="zh-CN" altLang="en-US" sz="3600" b="1" dirty="0" smtClean="0"/>
              <a:t>卷的作文：</a:t>
            </a:r>
          </a:p>
          <a:p>
            <a:r>
              <a:rPr lang="zh-CN" altLang="en-US" sz="3600" b="1" dirty="0" smtClean="0"/>
              <a:t>据近期一项对来华留学生的调查，他们较为关注的“中国关键词”有：一带一路、大熊猫、广场舞、中华美食、长城、共享单车、京剧、空气污染、美丽乡村、食品安全、高铁、移动支付。</a:t>
            </a:r>
          </a:p>
          <a:p>
            <a:r>
              <a:rPr lang="zh-CN" altLang="en-US" sz="3600" b="1" dirty="0" smtClean="0"/>
              <a:t>请从中选择两三个关键词来呈现你所认识的中国，写一篇文章帮助外国青年读懂中国。要求选好关键词，使之形成有机的关联</a:t>
            </a:r>
            <a:r>
              <a:rPr lang="en-US" altLang="zh-CN" sz="3600" b="1" dirty="0" smtClean="0"/>
              <a:t>;</a:t>
            </a:r>
            <a:r>
              <a:rPr lang="zh-CN" altLang="en-US" sz="3600" b="1" dirty="0" smtClean="0"/>
              <a:t>选好角度，明确文体，自拟标题</a:t>
            </a:r>
            <a:r>
              <a:rPr lang="en-US" altLang="zh-CN" sz="3600" b="1" dirty="0" smtClean="0"/>
              <a:t>;</a:t>
            </a:r>
            <a:r>
              <a:rPr lang="zh-CN" altLang="en-US" sz="3600" b="1" dirty="0" smtClean="0"/>
              <a:t>不要套作，不得抄袭</a:t>
            </a:r>
            <a:r>
              <a:rPr lang="en-US" altLang="zh-CN" sz="3600" b="1" dirty="0" smtClean="0"/>
              <a:t>;</a:t>
            </a:r>
            <a:r>
              <a:rPr lang="zh-CN" altLang="en-US" sz="3600" b="1" dirty="0" smtClean="0"/>
              <a:t>不少于</a:t>
            </a:r>
            <a:r>
              <a:rPr lang="en-US" altLang="zh-CN" sz="3600" b="1" dirty="0" smtClean="0"/>
              <a:t>800</a:t>
            </a:r>
            <a:r>
              <a:rPr lang="zh-CN" altLang="en-US" sz="3600" b="1" dirty="0" smtClean="0"/>
              <a:t>字。</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Grp="1" noChangeAspect="1" noChangeArrowheads="1"/>
          </p:cNvPicPr>
          <p:nvPr>
            <p:ph idx="1"/>
          </p:nvPr>
        </p:nvPicPr>
        <p:blipFill>
          <a:blip r:embed="rId2"/>
          <a:srcRect/>
          <a:stretch>
            <a:fillRect/>
          </a:stretch>
        </p:blipFill>
        <p:spPr bwMode="auto">
          <a:xfrm>
            <a:off x="-1" y="0"/>
            <a:ext cx="9086873" cy="6858000"/>
          </a:xfrm>
          <a:prstGeom prst="rect">
            <a:avLst/>
          </a:prstGeom>
          <a:noFill/>
          <a:ln w="9525">
            <a:noFill/>
            <a:miter lim="800000"/>
            <a:headEnd/>
            <a:tailEnd/>
          </a:ln>
          <a:effec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57158" y="0"/>
            <a:ext cx="8229600" cy="714356"/>
          </a:xfrm>
        </p:spPr>
        <p:txBody>
          <a:bodyPr>
            <a:normAutofit fontScale="90000"/>
          </a:bodyPr>
          <a:lstStyle/>
          <a:p>
            <a:r>
              <a:rPr lang="zh-CN" altLang="en-US" b="1" dirty="0" smtClean="0"/>
              <a:t>一、试卷结构</a:t>
            </a:r>
            <a:endParaRPr lang="zh-CN" altLang="en-US" b="1" dirty="0"/>
          </a:p>
        </p:txBody>
      </p:sp>
      <p:sp>
        <p:nvSpPr>
          <p:cNvPr id="3" name="内容占位符 2"/>
          <p:cNvSpPr>
            <a:spLocks noGrp="1"/>
          </p:cNvSpPr>
          <p:nvPr>
            <p:ph idx="1"/>
          </p:nvPr>
        </p:nvSpPr>
        <p:spPr>
          <a:xfrm>
            <a:off x="0" y="642918"/>
            <a:ext cx="9144000" cy="6215082"/>
          </a:xfrm>
        </p:spPr>
        <p:txBody>
          <a:bodyPr>
            <a:noAutofit/>
          </a:bodyPr>
          <a:lstStyle/>
          <a:p>
            <a:r>
              <a:rPr lang="en-US" altLang="zh-CN" sz="2700" b="1" dirty="0" smtClean="0">
                <a:solidFill>
                  <a:srgbClr val="FF0000"/>
                </a:solidFill>
              </a:rPr>
              <a:t>1</a:t>
            </a:r>
            <a:r>
              <a:rPr lang="zh-CN" altLang="en-US" sz="2700" b="1" dirty="0" smtClean="0">
                <a:solidFill>
                  <a:srgbClr val="FF0000"/>
                </a:solidFill>
              </a:rPr>
              <a:t>、现代文阅读。</a:t>
            </a:r>
            <a:r>
              <a:rPr lang="zh-CN" altLang="en-US" sz="2700" b="1" dirty="0" smtClean="0"/>
              <a:t>包括</a:t>
            </a:r>
            <a:r>
              <a:rPr lang="zh-CN" altLang="en-US" sz="2700" b="1" dirty="0" smtClean="0">
                <a:solidFill>
                  <a:srgbClr val="0070C0"/>
                </a:solidFill>
              </a:rPr>
              <a:t>论述类文本阅读、文学类文本阅读、实用类文本阅读</a:t>
            </a:r>
            <a:r>
              <a:rPr lang="zh-CN" altLang="en-US" sz="2700" b="1" dirty="0" smtClean="0"/>
              <a:t>三个部分。这一模块在</a:t>
            </a:r>
            <a:r>
              <a:rPr lang="zh-CN" altLang="en-US" sz="2700" b="1" dirty="0" smtClean="0">
                <a:solidFill>
                  <a:srgbClr val="C00000"/>
                </a:solidFill>
              </a:rPr>
              <a:t>顺序上有所调整，</a:t>
            </a:r>
            <a:r>
              <a:rPr lang="zh-CN" altLang="en-US" sz="2700" b="1" dirty="0" smtClean="0"/>
              <a:t>将原本位于默写之后的文学类文本阅读和实用类文本阅读位置上调，合并为现代文阅读模块，使得试卷分布更有科学性。</a:t>
            </a:r>
            <a:r>
              <a:rPr lang="zh-CN" altLang="en-US" sz="2700" b="1" dirty="0" smtClean="0">
                <a:solidFill>
                  <a:srgbClr val="0070C0"/>
                </a:solidFill>
              </a:rPr>
              <a:t>这一模块阅读量有所增加，</a:t>
            </a:r>
            <a:r>
              <a:rPr lang="zh-CN" altLang="en-US" sz="2700" b="1" dirty="0" smtClean="0"/>
              <a:t>题目难度有所降低。</a:t>
            </a:r>
          </a:p>
          <a:p>
            <a:r>
              <a:rPr lang="en-US" altLang="zh-CN" sz="2700" b="1" dirty="0" smtClean="0">
                <a:solidFill>
                  <a:srgbClr val="FF0000"/>
                </a:solidFill>
              </a:rPr>
              <a:t>2</a:t>
            </a:r>
            <a:r>
              <a:rPr lang="zh-CN" altLang="en-US" sz="2700" b="1" dirty="0" smtClean="0">
                <a:solidFill>
                  <a:srgbClr val="FF0000"/>
                </a:solidFill>
              </a:rPr>
              <a:t>、古代诗文阅读。</a:t>
            </a:r>
            <a:r>
              <a:rPr lang="zh-CN" altLang="en-US" sz="2700" b="1" dirty="0" smtClean="0"/>
              <a:t>包括文言文阅读、古代诗歌阅读、名篇名句默写三个部分。这一模块阅读量基本不变，诗歌鉴赏的题目难度有所降低。</a:t>
            </a:r>
            <a:endParaRPr lang="en-US" altLang="zh-CN" sz="2700" b="1" dirty="0" smtClean="0"/>
          </a:p>
          <a:p>
            <a:r>
              <a:rPr lang="en-US" altLang="zh-CN" sz="2700" b="1" dirty="0" smtClean="0">
                <a:solidFill>
                  <a:srgbClr val="FF0000"/>
                </a:solidFill>
              </a:rPr>
              <a:t>3</a:t>
            </a:r>
            <a:r>
              <a:rPr lang="zh-CN" altLang="en-US" sz="2700" b="1" dirty="0" smtClean="0">
                <a:solidFill>
                  <a:srgbClr val="FF0000"/>
                </a:solidFill>
              </a:rPr>
              <a:t>、语言文字运用。</a:t>
            </a:r>
            <a:r>
              <a:rPr lang="zh-CN" altLang="en-US" sz="2700" b="1" dirty="0" smtClean="0"/>
              <a:t>这一模块题量不变，</a:t>
            </a:r>
            <a:r>
              <a:rPr lang="zh-CN" altLang="en-US" sz="2700" b="1" dirty="0" smtClean="0">
                <a:solidFill>
                  <a:srgbClr val="0070C0"/>
                </a:solidFill>
              </a:rPr>
              <a:t>较去年有两道题题型变化。</a:t>
            </a:r>
          </a:p>
          <a:p>
            <a:r>
              <a:rPr lang="en-US" altLang="zh-CN" sz="2700" b="1" dirty="0" smtClean="0">
                <a:solidFill>
                  <a:srgbClr val="FF0000"/>
                </a:solidFill>
              </a:rPr>
              <a:t>4</a:t>
            </a:r>
            <a:r>
              <a:rPr lang="zh-CN" altLang="en-US" sz="2700" b="1" dirty="0" smtClean="0">
                <a:solidFill>
                  <a:srgbClr val="FF0000"/>
                </a:solidFill>
              </a:rPr>
              <a:t>、写作。</a:t>
            </a:r>
            <a:r>
              <a:rPr lang="zh-CN" altLang="en-US" sz="2700" b="1" dirty="0" smtClean="0"/>
              <a:t>依旧保持一篇大作文的考查形式不变。</a:t>
            </a:r>
          </a:p>
          <a:p>
            <a:r>
              <a:rPr lang="zh-CN" altLang="en-US" sz="2700" b="1" dirty="0" smtClean="0"/>
              <a:t>整体上来说，今年的高考全国卷</a:t>
            </a:r>
            <a:r>
              <a:rPr lang="zh-CN" altLang="en-US" sz="2700" b="1" dirty="0" smtClean="0">
                <a:solidFill>
                  <a:srgbClr val="FF0000"/>
                </a:solidFill>
              </a:rPr>
              <a:t>阅读量有所增加</a:t>
            </a:r>
            <a:r>
              <a:rPr lang="zh-CN" altLang="en-US" sz="2700" b="1" dirty="0" smtClean="0"/>
              <a:t>，作答难度稍有降低，试卷内容的调整较大。</a:t>
            </a:r>
            <a:endParaRPr lang="zh-CN" altLang="en-US" sz="2700" b="1"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571480"/>
            <a:ext cx="9144000" cy="6286520"/>
          </a:xfrm>
        </p:spPr>
        <p:txBody>
          <a:bodyPr>
            <a:normAutofit/>
          </a:bodyPr>
          <a:lstStyle/>
          <a:p>
            <a:r>
              <a:rPr lang="zh-CN" altLang="en-US" b="1" dirty="0" smtClean="0"/>
              <a:t>阅读这则作文材料，我们可以发现，这一作文无疑是在去年的漫画作文之后，对于</a:t>
            </a:r>
            <a:r>
              <a:rPr lang="en-US" altLang="zh-CN" b="1" dirty="0" smtClean="0"/>
              <a:t>2015</a:t>
            </a:r>
            <a:r>
              <a:rPr lang="zh-CN" altLang="en-US" b="1" dirty="0" smtClean="0"/>
              <a:t>年所考查的任务驱动型作文的重归，并作出了形式更加新颖的探索</a:t>
            </a:r>
            <a:r>
              <a:rPr lang="en-US" altLang="zh-CN" b="1" dirty="0" smtClean="0"/>
              <a:t>——</a:t>
            </a:r>
            <a:r>
              <a:rPr lang="zh-CN" altLang="en-US" b="1" dirty="0" smtClean="0">
                <a:solidFill>
                  <a:srgbClr val="FF0000"/>
                </a:solidFill>
              </a:rPr>
              <a:t>要求作文具有“呈现”和“介绍”的性质</a:t>
            </a:r>
            <a:r>
              <a:rPr lang="zh-CN" altLang="en-US" b="1" dirty="0" smtClean="0"/>
              <a:t>，且要求</a:t>
            </a:r>
            <a:r>
              <a:rPr lang="zh-CN" altLang="en-US" b="1" dirty="0" smtClean="0">
                <a:solidFill>
                  <a:srgbClr val="FF0000"/>
                </a:solidFill>
              </a:rPr>
              <a:t>关键词之间形成有机的关联</a:t>
            </a:r>
            <a:r>
              <a:rPr lang="zh-CN" altLang="en-US" b="1" dirty="0" smtClean="0"/>
              <a:t>，任务性更强，对考生的</a:t>
            </a:r>
            <a:r>
              <a:rPr lang="zh-CN" altLang="en-US" b="1" dirty="0" smtClean="0">
                <a:solidFill>
                  <a:srgbClr val="FF0000"/>
                </a:solidFill>
              </a:rPr>
              <a:t>逻辑能力、说明能力</a:t>
            </a:r>
            <a:r>
              <a:rPr lang="zh-CN" altLang="en-US" b="1" dirty="0" smtClean="0"/>
              <a:t>提出了更高的要求。</a:t>
            </a:r>
          </a:p>
          <a:p>
            <a:r>
              <a:rPr lang="zh-CN" altLang="en-US" b="1" dirty="0" smtClean="0"/>
              <a:t>同时，这一作文内容更紧扣了</a:t>
            </a:r>
            <a:r>
              <a:rPr lang="zh-CN" altLang="en-US" b="1" dirty="0" smtClean="0">
                <a:solidFill>
                  <a:srgbClr val="FF0000"/>
                </a:solidFill>
              </a:rPr>
              <a:t>时事热点</a:t>
            </a:r>
            <a:r>
              <a:rPr lang="zh-CN" altLang="en-US" b="1" dirty="0" smtClean="0"/>
              <a:t>，从时事关键词中选取两三个来展开文章的叙述或论述，这要求考生对当下时事有广泛的了解及深入的理解，由此，也向考生的</a:t>
            </a:r>
            <a:r>
              <a:rPr lang="zh-CN" altLang="en-US" b="1" dirty="0" smtClean="0">
                <a:solidFill>
                  <a:srgbClr val="FF0000"/>
                </a:solidFill>
              </a:rPr>
              <a:t>时事知识和思维能力</a:t>
            </a:r>
            <a:r>
              <a:rPr lang="zh-CN" altLang="en-US" b="1" dirty="0" smtClean="0"/>
              <a:t>提出了更大的挑战。</a:t>
            </a:r>
          </a:p>
          <a:p>
            <a:endParaRPr lang="zh-CN" altLang="en-US"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85720" y="0"/>
            <a:ext cx="8229600" cy="1143000"/>
          </a:xfrm>
        </p:spPr>
        <p:txBody>
          <a:bodyPr>
            <a:normAutofit fontScale="90000"/>
          </a:bodyPr>
          <a:lstStyle/>
          <a:p>
            <a:r>
              <a:rPr lang="zh-CN" altLang="en-US" b="1" dirty="0" smtClean="0"/>
              <a:t>八、写作：</a:t>
            </a:r>
            <a:r>
              <a:rPr lang="en-US" altLang="zh-CN" b="1" dirty="0" smtClean="0"/>
              <a:t/>
            </a:r>
            <a:br>
              <a:rPr lang="en-US" altLang="zh-CN" b="1" dirty="0" smtClean="0"/>
            </a:br>
            <a:r>
              <a:rPr lang="zh-CN" altLang="en-US" b="1" dirty="0" smtClean="0"/>
              <a:t>关注传统，着眼时事，勇于创新</a:t>
            </a:r>
            <a:endParaRPr lang="zh-CN" altLang="en-US" b="1" dirty="0"/>
          </a:p>
        </p:txBody>
      </p:sp>
      <p:sp>
        <p:nvSpPr>
          <p:cNvPr id="3" name="内容占位符 2"/>
          <p:cNvSpPr>
            <a:spLocks noGrp="1"/>
          </p:cNvSpPr>
          <p:nvPr>
            <p:ph idx="1"/>
          </p:nvPr>
        </p:nvSpPr>
        <p:spPr>
          <a:xfrm>
            <a:off x="0" y="1428736"/>
            <a:ext cx="9144000" cy="5429264"/>
          </a:xfrm>
        </p:spPr>
        <p:txBody>
          <a:bodyPr>
            <a:normAutofit lnSpcReduction="10000"/>
          </a:bodyPr>
          <a:lstStyle/>
          <a:p>
            <a:r>
              <a:rPr lang="zh-CN" altLang="en-US" b="1" dirty="0" smtClean="0"/>
              <a:t>作文方面，全国卷写作模块的总体变化趋势，可以用</a:t>
            </a:r>
            <a:r>
              <a:rPr lang="zh-CN" altLang="en-US" b="1" dirty="0" smtClean="0">
                <a:solidFill>
                  <a:srgbClr val="FF0000"/>
                </a:solidFill>
              </a:rPr>
              <a:t>“关注传统，着眼时事，勇于创新”</a:t>
            </a:r>
            <a:r>
              <a:rPr lang="zh-CN" altLang="en-US" b="1" dirty="0" smtClean="0"/>
              <a:t>三个关键短语加以概括。</a:t>
            </a:r>
            <a:endParaRPr lang="en-US" altLang="zh-CN" b="1" dirty="0" smtClean="0"/>
          </a:p>
          <a:p>
            <a:r>
              <a:rPr lang="zh-CN" altLang="en-US" b="1" dirty="0" smtClean="0"/>
              <a:t>总体来说，今年全国</a:t>
            </a:r>
            <a:r>
              <a:rPr lang="en-US" altLang="zh-CN" b="1" dirty="0" smtClean="0"/>
              <a:t>Ⅰ</a:t>
            </a:r>
            <a:r>
              <a:rPr lang="zh-CN" altLang="en-US" b="1" dirty="0" smtClean="0"/>
              <a:t>、</a:t>
            </a:r>
            <a:r>
              <a:rPr lang="en-US" altLang="zh-CN" b="1" dirty="0" smtClean="0"/>
              <a:t>Ⅱ</a:t>
            </a:r>
            <a:r>
              <a:rPr lang="zh-CN" altLang="en-US" b="1" dirty="0" smtClean="0"/>
              <a:t>、</a:t>
            </a:r>
            <a:r>
              <a:rPr lang="en-US" altLang="zh-CN" b="1" dirty="0" smtClean="0"/>
              <a:t>Ⅲ</a:t>
            </a:r>
            <a:r>
              <a:rPr lang="zh-CN" altLang="en-US" b="1" dirty="0" smtClean="0"/>
              <a:t>卷的作文着眼于</a:t>
            </a:r>
            <a:r>
              <a:rPr lang="zh-CN" altLang="en-US" b="1" dirty="0" smtClean="0">
                <a:solidFill>
                  <a:srgbClr val="FF0000"/>
                </a:solidFill>
              </a:rPr>
              <a:t>时事热点和传统文化</a:t>
            </a:r>
            <a:r>
              <a:rPr lang="zh-CN" altLang="en-US" b="1" dirty="0" smtClean="0"/>
              <a:t>两大领域，并在形式上作出了较大的探索，使命题形式更加多变。这些改变，不但给人以眼前一亮的体验，同时，也有了更加明确的任务性，更加难于选材、难于套作，这无形中对全国卷的考生提出了更高的能力要求，也暗示着高考作文命题内容更加关注传统与时事，命题形式不断创新的一种命题趋向。</a:t>
            </a:r>
            <a:endParaRPr lang="zh-CN" altLang="en-US" b="1"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57158" y="0"/>
            <a:ext cx="8229600" cy="785794"/>
          </a:xfrm>
        </p:spPr>
        <p:txBody>
          <a:bodyPr>
            <a:normAutofit/>
          </a:bodyPr>
          <a:lstStyle/>
          <a:p>
            <a:r>
              <a:rPr lang="zh-CN" altLang="en-US" b="1" dirty="0" smtClean="0">
                <a:solidFill>
                  <a:srgbClr val="0070C0"/>
                </a:solidFill>
              </a:rPr>
              <a:t>全国</a:t>
            </a:r>
            <a:r>
              <a:rPr lang="en-US" altLang="zh-CN" b="1" dirty="0" smtClean="0">
                <a:solidFill>
                  <a:srgbClr val="0070C0"/>
                </a:solidFill>
              </a:rPr>
              <a:t>Ⅱ</a:t>
            </a:r>
            <a:r>
              <a:rPr lang="zh-CN" altLang="en-US" b="1" dirty="0" smtClean="0">
                <a:solidFill>
                  <a:srgbClr val="0070C0"/>
                </a:solidFill>
              </a:rPr>
              <a:t>：关注传统，勇于创新</a:t>
            </a:r>
            <a:endParaRPr lang="zh-CN" altLang="en-US" b="1" dirty="0">
              <a:solidFill>
                <a:srgbClr val="0070C0"/>
              </a:solidFill>
            </a:endParaRPr>
          </a:p>
        </p:txBody>
      </p:sp>
      <p:sp>
        <p:nvSpPr>
          <p:cNvPr id="3" name="内容占位符 2"/>
          <p:cNvSpPr>
            <a:spLocks noGrp="1"/>
          </p:cNvSpPr>
          <p:nvPr>
            <p:ph idx="1"/>
          </p:nvPr>
        </p:nvSpPr>
        <p:spPr>
          <a:xfrm>
            <a:off x="0" y="928670"/>
            <a:ext cx="9144000" cy="5929330"/>
          </a:xfrm>
        </p:spPr>
        <p:txBody>
          <a:bodyPr>
            <a:normAutofit fontScale="85000" lnSpcReduction="20000"/>
          </a:bodyPr>
          <a:lstStyle/>
          <a:p>
            <a:pPr>
              <a:buNone/>
            </a:pPr>
            <a:r>
              <a:rPr lang="zh-CN" altLang="en-US" dirty="0" smtClean="0"/>
              <a:t>与全国</a:t>
            </a:r>
            <a:r>
              <a:rPr lang="en-US" altLang="zh-CN" dirty="0" smtClean="0"/>
              <a:t>Ⅰ</a:t>
            </a:r>
            <a:r>
              <a:rPr lang="zh-CN" altLang="en-US" dirty="0" smtClean="0"/>
              <a:t>、</a:t>
            </a:r>
            <a:r>
              <a:rPr lang="en-US" altLang="zh-CN" dirty="0" smtClean="0"/>
              <a:t>Ⅲ</a:t>
            </a:r>
            <a:r>
              <a:rPr lang="zh-CN" altLang="en-US" dirty="0" smtClean="0"/>
              <a:t>卷相比，全国</a:t>
            </a:r>
            <a:r>
              <a:rPr lang="en-US" altLang="zh-CN" dirty="0" smtClean="0"/>
              <a:t>Ⅱ</a:t>
            </a:r>
            <a:r>
              <a:rPr lang="zh-CN" altLang="en-US" dirty="0" smtClean="0"/>
              <a:t>卷的作文题则更加出人意料。作文题目为：</a:t>
            </a:r>
          </a:p>
          <a:p>
            <a:pPr>
              <a:buNone/>
            </a:pPr>
            <a:r>
              <a:rPr lang="zh-CN" altLang="en-US" sz="3300" b="1" dirty="0" smtClean="0"/>
              <a:t>阅读下面的材料，根据要求写作。</a:t>
            </a:r>
          </a:p>
          <a:p>
            <a:pPr>
              <a:buNone/>
            </a:pPr>
            <a:r>
              <a:rPr lang="zh-CN" altLang="en-US" sz="3300" b="1" dirty="0" smtClean="0"/>
              <a:t>①天行健，君子以自强不息。</a:t>
            </a:r>
            <a:r>
              <a:rPr lang="en-US" altLang="zh-CN" sz="3300" b="1" dirty="0" smtClean="0"/>
              <a:t>(《</a:t>
            </a:r>
            <a:r>
              <a:rPr lang="zh-CN" altLang="en-US" sz="3300" b="1" dirty="0" smtClean="0"/>
              <a:t>周易</a:t>
            </a:r>
            <a:r>
              <a:rPr lang="en-US" altLang="zh-CN" sz="3300" b="1" dirty="0" smtClean="0"/>
              <a:t>》)</a:t>
            </a:r>
          </a:p>
          <a:p>
            <a:pPr>
              <a:buNone/>
            </a:pPr>
            <a:r>
              <a:rPr lang="en-US" altLang="zh-CN" sz="3300" b="1" dirty="0" smtClean="0"/>
              <a:t>②</a:t>
            </a:r>
            <a:r>
              <a:rPr lang="zh-CN" altLang="en-US" sz="3300" b="1" dirty="0" smtClean="0"/>
              <a:t>露从今夜白，月是故乡明。</a:t>
            </a:r>
            <a:r>
              <a:rPr lang="en-US" altLang="zh-CN" sz="3300" b="1" dirty="0" smtClean="0"/>
              <a:t>(</a:t>
            </a:r>
            <a:r>
              <a:rPr lang="zh-CN" altLang="en-US" sz="3300" b="1" dirty="0" smtClean="0"/>
              <a:t>杜甫</a:t>
            </a:r>
            <a:r>
              <a:rPr lang="en-US" altLang="zh-CN" sz="3300" b="1" dirty="0" smtClean="0"/>
              <a:t>)</a:t>
            </a:r>
          </a:p>
          <a:p>
            <a:pPr>
              <a:buNone/>
            </a:pPr>
            <a:r>
              <a:rPr lang="en-US" altLang="zh-CN" sz="3300" b="1" dirty="0" smtClean="0"/>
              <a:t>③</a:t>
            </a:r>
            <a:r>
              <a:rPr lang="zh-CN" altLang="en-US" sz="3300" b="1" dirty="0" smtClean="0"/>
              <a:t>何须浅碧深红色，自是花中第一流。</a:t>
            </a:r>
            <a:r>
              <a:rPr lang="en-US" altLang="zh-CN" sz="3300" b="1" dirty="0" smtClean="0"/>
              <a:t>(</a:t>
            </a:r>
            <a:r>
              <a:rPr lang="zh-CN" altLang="en-US" sz="3300" b="1" dirty="0" smtClean="0"/>
              <a:t>李清照</a:t>
            </a:r>
            <a:r>
              <a:rPr lang="en-US" altLang="zh-CN" sz="3300" b="1" dirty="0" smtClean="0"/>
              <a:t>)</a:t>
            </a:r>
          </a:p>
          <a:p>
            <a:pPr>
              <a:buNone/>
            </a:pPr>
            <a:r>
              <a:rPr lang="en-US" altLang="zh-CN" sz="3300" b="1" dirty="0" smtClean="0"/>
              <a:t>④</a:t>
            </a:r>
            <a:r>
              <a:rPr lang="zh-CN" altLang="en-US" sz="3300" b="1" dirty="0" smtClean="0"/>
              <a:t>受光于庭户见一堂，受光于天下照四方。</a:t>
            </a:r>
            <a:r>
              <a:rPr lang="en-US" altLang="zh-CN" sz="3300" b="1" dirty="0" smtClean="0"/>
              <a:t>(</a:t>
            </a:r>
            <a:r>
              <a:rPr lang="zh-CN" altLang="en-US" sz="3300" b="1" dirty="0" smtClean="0"/>
              <a:t>魏源</a:t>
            </a:r>
            <a:r>
              <a:rPr lang="en-US" altLang="zh-CN" sz="3300" b="1" dirty="0" smtClean="0"/>
              <a:t>)</a:t>
            </a:r>
          </a:p>
          <a:p>
            <a:pPr>
              <a:buNone/>
            </a:pPr>
            <a:r>
              <a:rPr lang="en-US" altLang="zh-CN" sz="3300" b="1" dirty="0" smtClean="0"/>
              <a:t>⑤</a:t>
            </a:r>
            <a:r>
              <a:rPr lang="zh-CN" altLang="en-US" sz="3300" b="1" dirty="0" smtClean="0"/>
              <a:t>必须敢于正视，这才可望敢想，敢说，敢作，敢当。</a:t>
            </a:r>
            <a:r>
              <a:rPr lang="en-US" altLang="zh-CN" sz="3300" b="1" dirty="0" smtClean="0"/>
              <a:t>(</a:t>
            </a:r>
            <a:r>
              <a:rPr lang="zh-CN" altLang="en-US" sz="3300" b="1" dirty="0" smtClean="0"/>
              <a:t>鲁迅</a:t>
            </a:r>
            <a:r>
              <a:rPr lang="en-US" altLang="zh-CN" sz="3300" b="1" dirty="0" smtClean="0"/>
              <a:t>)</a:t>
            </a:r>
          </a:p>
          <a:p>
            <a:pPr>
              <a:buNone/>
            </a:pPr>
            <a:r>
              <a:rPr lang="en-US" altLang="zh-CN" sz="3300" b="1" dirty="0" smtClean="0"/>
              <a:t>⑥</a:t>
            </a:r>
            <a:r>
              <a:rPr lang="zh-CN" altLang="en-US" sz="3300" b="1" dirty="0" smtClean="0"/>
              <a:t>数风流人物，还看今朝。</a:t>
            </a:r>
            <a:r>
              <a:rPr lang="en-US" altLang="zh-CN" sz="3300" b="1" dirty="0" smtClean="0"/>
              <a:t>(</a:t>
            </a:r>
            <a:r>
              <a:rPr lang="zh-CN" altLang="en-US" sz="3300" b="1" dirty="0" smtClean="0"/>
              <a:t>毛泽东</a:t>
            </a:r>
            <a:r>
              <a:rPr lang="en-US" altLang="zh-CN" sz="3300" b="1" dirty="0" smtClean="0"/>
              <a:t>)</a:t>
            </a:r>
          </a:p>
          <a:p>
            <a:r>
              <a:rPr lang="zh-CN" altLang="en-US" sz="3300" b="1" dirty="0" smtClean="0"/>
              <a:t>中国文化博大精深，无数名句化育后世。读了上面六句，你有怎样的感触与思考</a:t>
            </a:r>
            <a:r>
              <a:rPr lang="en-US" altLang="zh-CN" sz="3300" b="1" dirty="0" smtClean="0"/>
              <a:t>?</a:t>
            </a:r>
            <a:r>
              <a:rPr lang="zh-CN" altLang="en-US" sz="3300" b="1" dirty="0" smtClean="0"/>
              <a:t>请以其中两三句为基础确定立意，并合理引用，写一篇文章。要求自选角度，明确文体，自拟标题</a:t>
            </a:r>
            <a:r>
              <a:rPr lang="en-US" altLang="zh-CN" sz="3300" b="1" dirty="0" smtClean="0"/>
              <a:t>;</a:t>
            </a:r>
            <a:r>
              <a:rPr lang="zh-CN" altLang="en-US" sz="3300" b="1" dirty="0" smtClean="0"/>
              <a:t>不要套作，不得抄袭</a:t>
            </a:r>
            <a:r>
              <a:rPr lang="en-US" altLang="zh-CN" sz="3300" b="1" dirty="0" smtClean="0"/>
              <a:t>;</a:t>
            </a:r>
            <a:r>
              <a:rPr lang="zh-CN" altLang="en-US" sz="3300" b="1" dirty="0" smtClean="0"/>
              <a:t>不少于</a:t>
            </a:r>
            <a:r>
              <a:rPr lang="en-US" altLang="zh-CN" sz="3300" b="1" dirty="0" smtClean="0"/>
              <a:t>800</a:t>
            </a:r>
            <a:r>
              <a:rPr lang="zh-CN" altLang="en-US" sz="3300" b="1" dirty="0" smtClean="0"/>
              <a:t>字。</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500042"/>
            <a:ext cx="9144000" cy="6357958"/>
          </a:xfrm>
        </p:spPr>
        <p:txBody>
          <a:bodyPr>
            <a:normAutofit fontScale="92500" lnSpcReduction="20000"/>
          </a:bodyPr>
          <a:lstStyle/>
          <a:p>
            <a:r>
              <a:rPr lang="zh-CN" altLang="en-US" b="1" dirty="0" smtClean="0"/>
              <a:t>这一题目</a:t>
            </a:r>
            <a:r>
              <a:rPr lang="zh-CN" altLang="en-US" b="1" dirty="0" smtClean="0">
                <a:solidFill>
                  <a:srgbClr val="0070C0"/>
                </a:solidFill>
              </a:rPr>
              <a:t>立足于中国文化中的六个名句，</a:t>
            </a:r>
            <a:r>
              <a:rPr lang="zh-CN" altLang="en-US" b="1" dirty="0" smtClean="0"/>
              <a:t>要求考生从其中生发出</a:t>
            </a:r>
            <a:r>
              <a:rPr lang="zh-CN" altLang="en-US" b="1" dirty="0" smtClean="0">
                <a:solidFill>
                  <a:srgbClr val="0070C0"/>
                </a:solidFill>
              </a:rPr>
              <a:t>自己的感触与思考，</a:t>
            </a:r>
            <a:r>
              <a:rPr lang="zh-CN" altLang="en-US" b="1" dirty="0" smtClean="0"/>
              <a:t>并写作成文。这无疑紧扣了新考纲对于</a:t>
            </a:r>
            <a:r>
              <a:rPr lang="zh-CN" altLang="en-US" b="1" dirty="0" smtClean="0">
                <a:solidFill>
                  <a:srgbClr val="FF0000"/>
                </a:solidFill>
              </a:rPr>
              <a:t>加强文化常识考查</a:t>
            </a:r>
            <a:r>
              <a:rPr lang="zh-CN" altLang="en-US" b="1" dirty="0" smtClean="0"/>
              <a:t>的要求，体现出</a:t>
            </a:r>
            <a:r>
              <a:rPr lang="zh-CN" altLang="en-US" b="1" dirty="0" smtClean="0">
                <a:solidFill>
                  <a:srgbClr val="FF0000"/>
                </a:solidFill>
              </a:rPr>
              <a:t>了解文化传统、阅读经典名作、提升古诗文的理解能力</a:t>
            </a:r>
            <a:r>
              <a:rPr lang="zh-CN" altLang="en-US" b="1" dirty="0" smtClean="0"/>
              <a:t>，对于高考考生的重要性。</a:t>
            </a:r>
          </a:p>
          <a:p>
            <a:r>
              <a:rPr lang="zh-CN" altLang="en-US" b="1" dirty="0" smtClean="0"/>
              <a:t>同时，这一题目的考查，也意味着全国卷在作文考查形式的创新之路上迈出了崭新的一步。作文材料为中国文化中的六个名句，并且要求考生在六中选二或三的基础上写作成文，形式上较为新颖，且这不但考查了考生</a:t>
            </a:r>
            <a:r>
              <a:rPr lang="zh-CN" altLang="en-US" b="1" dirty="0" smtClean="0">
                <a:solidFill>
                  <a:srgbClr val="FF0000"/>
                </a:solidFill>
              </a:rPr>
              <a:t>对材料的理解能力</a:t>
            </a:r>
            <a:r>
              <a:rPr lang="zh-CN" altLang="en-US" b="1" dirty="0" smtClean="0"/>
              <a:t>，还考查了考生</a:t>
            </a:r>
            <a:r>
              <a:rPr lang="zh-CN" altLang="en-US" b="1" dirty="0" smtClean="0">
                <a:solidFill>
                  <a:srgbClr val="FF0000"/>
                </a:solidFill>
              </a:rPr>
              <a:t>对多则材料的概括提炼能力，</a:t>
            </a:r>
            <a:r>
              <a:rPr lang="zh-CN" altLang="en-US" b="1" dirty="0" smtClean="0"/>
              <a:t>学生要从所选的两三则材料中浓缩出一个立意，这是本次作文的一个难点。</a:t>
            </a:r>
          </a:p>
          <a:p>
            <a:r>
              <a:rPr lang="zh-CN" altLang="en-US" b="1" dirty="0" smtClean="0"/>
              <a:t>另外，面对这一少见的作文题型，考生有可能一时无从下手，所以说这一题目，也考验了考生的临场应变能力。</a:t>
            </a:r>
          </a:p>
          <a:p>
            <a:endParaRPr lang="zh-CN" altLang="en-US" b="1"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00034" y="0"/>
            <a:ext cx="8229600" cy="928670"/>
          </a:xfrm>
        </p:spPr>
        <p:txBody>
          <a:bodyPr>
            <a:normAutofit/>
          </a:bodyPr>
          <a:lstStyle/>
          <a:p>
            <a:r>
              <a:rPr lang="zh-CN" altLang="en-US" b="1" dirty="0" smtClean="0">
                <a:solidFill>
                  <a:srgbClr val="0070C0"/>
                </a:solidFill>
              </a:rPr>
              <a:t>全国</a:t>
            </a:r>
            <a:r>
              <a:rPr lang="en-US" altLang="zh-CN" b="1" dirty="0" smtClean="0">
                <a:solidFill>
                  <a:srgbClr val="0070C0"/>
                </a:solidFill>
              </a:rPr>
              <a:t>Ⅲ</a:t>
            </a:r>
            <a:r>
              <a:rPr lang="zh-CN" altLang="en-US" b="1" dirty="0" smtClean="0">
                <a:solidFill>
                  <a:srgbClr val="0070C0"/>
                </a:solidFill>
              </a:rPr>
              <a:t>：崭新形式，有所探索</a:t>
            </a:r>
            <a:endParaRPr lang="zh-CN" altLang="en-US" b="1" dirty="0">
              <a:solidFill>
                <a:srgbClr val="0070C0"/>
              </a:solidFill>
            </a:endParaRPr>
          </a:p>
        </p:txBody>
      </p:sp>
      <p:sp>
        <p:nvSpPr>
          <p:cNvPr id="3" name="内容占位符 2"/>
          <p:cNvSpPr>
            <a:spLocks noGrp="1"/>
          </p:cNvSpPr>
          <p:nvPr>
            <p:ph idx="1"/>
          </p:nvPr>
        </p:nvSpPr>
        <p:spPr>
          <a:xfrm>
            <a:off x="0" y="928670"/>
            <a:ext cx="9144000" cy="5929330"/>
          </a:xfrm>
        </p:spPr>
        <p:txBody>
          <a:bodyPr>
            <a:normAutofit fontScale="92500" lnSpcReduction="10000"/>
          </a:bodyPr>
          <a:lstStyle/>
          <a:p>
            <a:r>
              <a:rPr lang="zh-CN" altLang="en-US" sz="3400" dirty="0" smtClean="0"/>
              <a:t>去年才诞生的全国</a:t>
            </a:r>
            <a:r>
              <a:rPr lang="en-US" altLang="zh-CN" sz="3400" dirty="0" smtClean="0"/>
              <a:t>Ⅲ</a:t>
            </a:r>
            <a:r>
              <a:rPr lang="zh-CN" altLang="en-US" sz="3400" dirty="0" smtClean="0"/>
              <a:t>卷，在作文方面也紧紧把握住了时事与创新的脉搏。作文题目为：</a:t>
            </a:r>
          </a:p>
          <a:p>
            <a:r>
              <a:rPr lang="zh-CN" altLang="en-US" sz="3400" b="1" dirty="0" smtClean="0"/>
              <a:t>今年是我国恢复高考</a:t>
            </a:r>
            <a:r>
              <a:rPr lang="en-US" altLang="zh-CN" sz="3400" b="1" dirty="0" smtClean="0"/>
              <a:t>40</a:t>
            </a:r>
            <a:r>
              <a:rPr lang="zh-CN" altLang="en-US" sz="3400" b="1" dirty="0" smtClean="0"/>
              <a:t>周年。</a:t>
            </a:r>
            <a:r>
              <a:rPr lang="en-US" altLang="zh-CN" sz="3400" b="1" dirty="0" smtClean="0"/>
              <a:t>40</a:t>
            </a:r>
            <a:r>
              <a:rPr lang="zh-CN" altLang="en-US" sz="3400" b="1" dirty="0" smtClean="0"/>
              <a:t>年来，高考为国选材，推动了教育改革与社会进步，取得了举世瞩目的成就。</a:t>
            </a:r>
            <a:r>
              <a:rPr lang="en-US" altLang="zh-CN" sz="3400" b="1" dirty="0" smtClean="0"/>
              <a:t>40</a:t>
            </a:r>
            <a:r>
              <a:rPr lang="zh-CN" altLang="en-US" sz="3400" b="1" dirty="0" smtClean="0"/>
              <a:t>年来，高考激扬梦想，凝聚着几代青年的集体记忆与个人情感，饱含着无数家庭的泪珠汗水与笑语欢声。想当年，</a:t>
            </a:r>
            <a:r>
              <a:rPr lang="en-US" altLang="zh-CN" sz="3400" b="1" dirty="0" smtClean="0"/>
              <a:t>1977</a:t>
            </a:r>
            <a:r>
              <a:rPr lang="zh-CN" altLang="en-US" sz="3400" b="1" dirty="0" smtClean="0"/>
              <a:t>的高考标志着一个时代的拐点</a:t>
            </a:r>
            <a:r>
              <a:rPr lang="en-US" altLang="zh-CN" sz="3400" b="1" dirty="0" smtClean="0"/>
              <a:t>;</a:t>
            </a:r>
            <a:r>
              <a:rPr lang="zh-CN" altLang="en-US" sz="3400" b="1" dirty="0" smtClean="0"/>
              <a:t>看今天，你正与全国千万考生一起，奋战在</a:t>
            </a:r>
            <a:r>
              <a:rPr lang="en-US" altLang="zh-CN" sz="3400" b="1" dirty="0" smtClean="0"/>
              <a:t>2017</a:t>
            </a:r>
            <a:r>
              <a:rPr lang="zh-CN" altLang="en-US" sz="3400" b="1" dirty="0" smtClean="0"/>
              <a:t>的高考考场上。</a:t>
            </a:r>
          </a:p>
          <a:p>
            <a:r>
              <a:rPr lang="zh-CN" altLang="en-US" sz="3400" b="1" dirty="0" smtClean="0"/>
              <a:t>请以“我看高考”或“我的高考”为副标题，写一篇文章。要求选好角度，确定立意</a:t>
            </a:r>
            <a:r>
              <a:rPr lang="en-US" altLang="zh-CN" sz="3400" b="1" dirty="0" smtClean="0"/>
              <a:t>;</a:t>
            </a:r>
            <a:r>
              <a:rPr lang="zh-CN" altLang="en-US" sz="3400" b="1" dirty="0" smtClean="0"/>
              <a:t>明确文体，自拟标题</a:t>
            </a:r>
            <a:r>
              <a:rPr lang="en-US" altLang="zh-CN" sz="3400" b="1" dirty="0" smtClean="0"/>
              <a:t>;</a:t>
            </a:r>
            <a:r>
              <a:rPr lang="zh-CN" altLang="en-US" sz="3400" b="1" dirty="0" smtClean="0"/>
              <a:t>不要套作，不得抄袭</a:t>
            </a:r>
            <a:r>
              <a:rPr lang="en-US" altLang="zh-CN" sz="3400" b="1" dirty="0" smtClean="0"/>
              <a:t>;</a:t>
            </a:r>
            <a:r>
              <a:rPr lang="zh-CN" altLang="en-US" sz="3400" b="1" dirty="0" smtClean="0"/>
              <a:t>不少于</a:t>
            </a:r>
            <a:r>
              <a:rPr lang="en-US" altLang="zh-CN" sz="3400" b="1" dirty="0" smtClean="0"/>
              <a:t>800</a:t>
            </a:r>
            <a:r>
              <a:rPr lang="zh-CN" altLang="en-US" sz="3400" b="1" dirty="0" smtClean="0"/>
              <a:t>字。</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85720" y="857232"/>
            <a:ext cx="8643998" cy="5715040"/>
          </a:xfrm>
        </p:spPr>
        <p:txBody>
          <a:bodyPr>
            <a:normAutofit/>
          </a:bodyPr>
          <a:lstStyle/>
          <a:p>
            <a:r>
              <a:rPr lang="zh-CN" altLang="en-US" b="1" dirty="0" smtClean="0"/>
              <a:t>在恢复高考</a:t>
            </a:r>
            <a:r>
              <a:rPr lang="en-US" altLang="zh-CN" b="1" dirty="0" smtClean="0"/>
              <a:t>40</a:t>
            </a:r>
            <a:r>
              <a:rPr lang="zh-CN" altLang="en-US" b="1" dirty="0" smtClean="0"/>
              <a:t>周年之际，要求考生以“我看高考”或“我的高考”为副标题写一篇文章，这体现出了全国</a:t>
            </a:r>
            <a:r>
              <a:rPr lang="en-US" altLang="zh-CN" b="1" dirty="0" smtClean="0"/>
              <a:t>Ⅲ</a:t>
            </a:r>
            <a:r>
              <a:rPr lang="zh-CN" altLang="en-US" b="1" dirty="0" smtClean="0"/>
              <a:t>卷对</a:t>
            </a:r>
            <a:r>
              <a:rPr lang="zh-CN" altLang="en-US" b="1" dirty="0" smtClean="0">
                <a:solidFill>
                  <a:srgbClr val="FF0000"/>
                </a:solidFill>
              </a:rPr>
              <a:t>当下热点的关注</a:t>
            </a:r>
            <a:r>
              <a:rPr lang="zh-CN" altLang="en-US" b="1" dirty="0" smtClean="0"/>
              <a:t>。作文的考查形式也与去年的材料作文截然不同，提示考生对于作文能力需要做全面的提升。</a:t>
            </a:r>
          </a:p>
          <a:p>
            <a:r>
              <a:rPr lang="zh-CN" altLang="en-US" b="1" dirty="0" smtClean="0"/>
              <a:t>题目上，虽说这一作文本质上依然类似于考生常见的话题作文，但却在形式上作出了宝贵的探索。同时，“我看高考”或“我的高考”这一主题较去年的材料作文更难以套作，更加能够考查考生的真实作文水平。</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2017</a:t>
            </a:r>
            <a:r>
              <a:rPr lang="zh-CN" altLang="en-US" b="1" dirty="0" smtClean="0"/>
              <a:t>英语高考作文</a:t>
            </a:r>
            <a:endParaRPr lang="zh-CN" altLang="en-US" b="1" dirty="0"/>
          </a:p>
        </p:txBody>
      </p:sp>
      <p:pic>
        <p:nvPicPr>
          <p:cNvPr id="1026" name="Picture 2"/>
          <p:cNvPicPr>
            <a:picLocks noGrp="1" noChangeAspect="1" noChangeArrowheads="1"/>
          </p:cNvPicPr>
          <p:nvPr>
            <p:ph idx="1"/>
          </p:nvPr>
        </p:nvPicPr>
        <p:blipFill>
          <a:blip r:embed="rId2"/>
          <a:srcRect/>
          <a:stretch>
            <a:fillRect/>
          </a:stretch>
        </p:blipFill>
        <p:spPr bwMode="auto">
          <a:xfrm>
            <a:off x="0" y="1428736"/>
            <a:ext cx="9144000" cy="5000660"/>
          </a:xfrm>
          <a:prstGeom prst="rect">
            <a:avLst/>
          </a:prstGeom>
          <a:noFill/>
          <a:ln w="9525">
            <a:noFill/>
            <a:miter lim="800000"/>
            <a:headEnd/>
            <a:tailEnd/>
          </a:ln>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928670"/>
            <a:ext cx="9144000" cy="5429288"/>
          </a:xfrm>
        </p:spPr>
        <p:txBody>
          <a:bodyPr>
            <a:normAutofit/>
          </a:bodyPr>
          <a:lstStyle/>
          <a:p>
            <a:r>
              <a:rPr lang="en-US" b="1" dirty="0" smtClean="0">
                <a:solidFill>
                  <a:srgbClr val="FF0000"/>
                </a:solidFill>
              </a:rPr>
              <a:t>2</a:t>
            </a:r>
            <a:r>
              <a:rPr lang="zh-CN" altLang="en-US" b="1" dirty="0" smtClean="0">
                <a:solidFill>
                  <a:srgbClr val="FF0000"/>
                </a:solidFill>
              </a:rPr>
              <a:t>．下列对原文论证的相关分析，不正确的一项是（</a:t>
            </a:r>
            <a:r>
              <a:rPr lang="en-US" b="1" dirty="0" smtClean="0">
                <a:solidFill>
                  <a:srgbClr val="FF0000"/>
                </a:solidFill>
              </a:rPr>
              <a:t>3</a:t>
            </a:r>
            <a:r>
              <a:rPr lang="zh-CN" altLang="en-US" b="1" dirty="0" smtClean="0">
                <a:solidFill>
                  <a:srgbClr val="FF0000"/>
                </a:solidFill>
              </a:rPr>
              <a:t>分）</a:t>
            </a:r>
          </a:p>
          <a:p>
            <a:r>
              <a:rPr lang="en-US" b="1" dirty="0" smtClean="0"/>
              <a:t>A. </a:t>
            </a:r>
            <a:r>
              <a:rPr lang="zh-CN" altLang="en-US" b="1" dirty="0" smtClean="0"/>
              <a:t>文章从两个维度审视气候正义，并较为深入地阐述了后一维度的两个方面。</a:t>
            </a:r>
          </a:p>
          <a:p>
            <a:r>
              <a:rPr lang="en-US" b="1" dirty="0" smtClean="0"/>
              <a:t>B.</a:t>
            </a:r>
            <a:r>
              <a:rPr lang="zh-CN" altLang="en-US" b="1" dirty="0" smtClean="0"/>
              <a:t>文章以气候容量有限为立论前提，并由此指向了气候方面的社会正义问题。</a:t>
            </a:r>
          </a:p>
          <a:p>
            <a:r>
              <a:rPr lang="en-US" b="1" dirty="0" smtClean="0"/>
              <a:t>C.</a:t>
            </a:r>
            <a:r>
              <a:rPr lang="zh-CN" altLang="en-US" b="1" dirty="0" smtClean="0"/>
              <a:t>文章在论证中以大量篇幅阐述代际公平，彰显了立足未来的气候正义立场。</a:t>
            </a:r>
          </a:p>
          <a:p>
            <a:r>
              <a:rPr lang="en-US" b="1" dirty="0" smtClean="0"/>
              <a:t>D. </a:t>
            </a:r>
            <a:r>
              <a:rPr lang="zh-CN" altLang="en-US" b="1" dirty="0" smtClean="0"/>
              <a:t>对于气候正义，文章先交代背景，接着逐层分析，最后梳理出了它的内涵。</a:t>
            </a:r>
          </a:p>
        </p:txBody>
      </p:sp>
      <p:sp>
        <p:nvSpPr>
          <p:cNvPr id="4" name="矩形 3"/>
          <p:cNvSpPr/>
          <p:nvPr/>
        </p:nvSpPr>
        <p:spPr>
          <a:xfrm>
            <a:off x="2857488" y="285728"/>
            <a:ext cx="3068469" cy="584775"/>
          </a:xfrm>
          <a:prstGeom prst="rect">
            <a:avLst/>
          </a:prstGeom>
        </p:spPr>
        <p:txBody>
          <a:bodyPr wrap="none">
            <a:spAutoFit/>
          </a:bodyPr>
          <a:lstStyle/>
          <a:p>
            <a:r>
              <a:rPr lang="zh-CN" altLang="en-US" sz="3200" b="1" dirty="0" smtClean="0"/>
              <a:t>论述类文本阅读</a:t>
            </a:r>
            <a:endParaRPr lang="zh-CN" altLang="en-US" sz="32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3074" name="Picture 2"/>
          <p:cNvPicPr>
            <a:picLocks noGrp="1" noChangeAspect="1" noChangeArrowheads="1"/>
          </p:cNvPicPr>
          <p:nvPr>
            <p:ph idx="1"/>
          </p:nvPr>
        </p:nvPicPr>
        <p:blipFill>
          <a:blip r:embed="rId2"/>
          <a:srcRect/>
          <a:stretch>
            <a:fillRect/>
          </a:stretch>
        </p:blipFill>
        <p:spPr bwMode="auto">
          <a:xfrm>
            <a:off x="0" y="0"/>
            <a:ext cx="9129735" cy="6858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00034" y="214290"/>
            <a:ext cx="8229600" cy="1143000"/>
          </a:xfrm>
        </p:spPr>
        <p:txBody>
          <a:bodyPr>
            <a:normAutofit fontScale="90000"/>
          </a:bodyPr>
          <a:lstStyle/>
          <a:p>
            <a:r>
              <a:rPr lang="zh-CN" altLang="en-US" b="1" dirty="0" smtClean="0"/>
              <a:t>二、论述类文本阅读：</a:t>
            </a:r>
            <a:r>
              <a:rPr lang="en-US" altLang="zh-CN" b="1" dirty="0" smtClean="0"/>
              <a:t/>
            </a:r>
            <a:br>
              <a:rPr lang="en-US" altLang="zh-CN" b="1" dirty="0" smtClean="0"/>
            </a:br>
            <a:r>
              <a:rPr lang="zh-CN" altLang="en-US" b="1" dirty="0" smtClean="0"/>
              <a:t>稳中求变，增加对于论证的考查</a:t>
            </a:r>
            <a:endParaRPr lang="zh-CN" altLang="en-US" b="1" dirty="0"/>
          </a:p>
        </p:txBody>
      </p:sp>
      <p:sp>
        <p:nvSpPr>
          <p:cNvPr id="3" name="内容占位符 2"/>
          <p:cNvSpPr>
            <a:spLocks noGrp="1"/>
          </p:cNvSpPr>
          <p:nvPr>
            <p:ph idx="1"/>
          </p:nvPr>
        </p:nvSpPr>
        <p:spPr>
          <a:xfrm>
            <a:off x="0" y="1600200"/>
            <a:ext cx="8929718" cy="5043510"/>
          </a:xfrm>
        </p:spPr>
        <p:txBody>
          <a:bodyPr>
            <a:normAutofit fontScale="92500" lnSpcReduction="20000"/>
          </a:bodyPr>
          <a:lstStyle/>
          <a:p>
            <a:r>
              <a:rPr lang="zh-CN" altLang="en-US" b="1" dirty="0" smtClean="0"/>
              <a:t>论述类文本阅读相较去年分数不变，</a:t>
            </a:r>
            <a:r>
              <a:rPr lang="zh-CN" altLang="en-US" b="1" dirty="0" smtClean="0">
                <a:solidFill>
                  <a:srgbClr val="FF0000"/>
                </a:solidFill>
              </a:rPr>
              <a:t>材料选择上</a:t>
            </a:r>
            <a:r>
              <a:rPr lang="zh-CN" altLang="en-US" b="1" dirty="0" smtClean="0"/>
              <a:t>，全国</a:t>
            </a:r>
            <a:r>
              <a:rPr lang="en-US" altLang="zh-CN" b="1" dirty="0" smtClean="0"/>
              <a:t>Ⅰ</a:t>
            </a:r>
            <a:r>
              <a:rPr lang="zh-CN" altLang="en-US" b="1" dirty="0" smtClean="0"/>
              <a:t>、</a:t>
            </a:r>
            <a:r>
              <a:rPr lang="en-US" altLang="zh-CN" b="1" dirty="0" smtClean="0"/>
              <a:t>Ⅱ</a:t>
            </a:r>
            <a:r>
              <a:rPr lang="zh-CN" altLang="en-US" b="1" dirty="0" smtClean="0"/>
              <a:t>、</a:t>
            </a:r>
            <a:r>
              <a:rPr lang="en-US" altLang="zh-CN" b="1" dirty="0" smtClean="0"/>
              <a:t>Ⅲ</a:t>
            </a:r>
            <a:r>
              <a:rPr lang="zh-CN" altLang="en-US" b="1" dirty="0" smtClean="0"/>
              <a:t>卷分别选择了</a:t>
            </a:r>
            <a:r>
              <a:rPr lang="zh-CN" altLang="en-US" b="1" dirty="0" smtClean="0">
                <a:solidFill>
                  <a:srgbClr val="0070C0"/>
                </a:solidFill>
              </a:rPr>
              <a:t>气候正义、青花瓷、乡村记忆</a:t>
            </a:r>
            <a:r>
              <a:rPr lang="zh-CN" altLang="en-US" b="1" dirty="0" smtClean="0"/>
              <a:t>这三个主题，较去年</a:t>
            </a:r>
            <a:r>
              <a:rPr lang="zh-CN" altLang="en-US" b="1" dirty="0" smtClean="0">
                <a:solidFill>
                  <a:srgbClr val="FF0000"/>
                </a:solidFill>
              </a:rPr>
              <a:t>更加兼顾人文科学和社会科学</a:t>
            </a:r>
            <a:r>
              <a:rPr lang="zh-CN" altLang="en-US" b="1" dirty="0" smtClean="0"/>
              <a:t>，体现了阅读材料的兼收并蓄。</a:t>
            </a:r>
            <a:endParaRPr lang="en-US" altLang="zh-CN" b="1" dirty="0" smtClean="0"/>
          </a:p>
          <a:p>
            <a:endParaRPr lang="zh-CN" altLang="en-US" b="1" dirty="0" smtClean="0"/>
          </a:p>
          <a:p>
            <a:r>
              <a:rPr lang="zh-CN" altLang="en-US" b="1" dirty="0" smtClean="0"/>
              <a:t>题型上，论述类文本阅读的总体考查形式不变，但值得注意的是，今年论述类文本阅读的第二道题目，三卷题型均为</a:t>
            </a:r>
            <a:r>
              <a:rPr lang="zh-CN" altLang="en-US" b="1" dirty="0" smtClean="0">
                <a:solidFill>
                  <a:srgbClr val="0070C0"/>
                </a:solidFill>
              </a:rPr>
              <a:t>“下列对原文论证的相关分析，不正确的一项是”</a:t>
            </a:r>
            <a:r>
              <a:rPr lang="zh-CN" altLang="en-US" b="1" dirty="0" smtClean="0"/>
              <a:t>，迎合了考试说明中“阅读论述类文本，应注重文本的</a:t>
            </a:r>
            <a:r>
              <a:rPr lang="zh-CN" altLang="en-US" b="1" dirty="0" smtClean="0">
                <a:solidFill>
                  <a:srgbClr val="FF0000"/>
                </a:solidFill>
              </a:rPr>
              <a:t>说理性和逻辑性</a:t>
            </a:r>
            <a:r>
              <a:rPr lang="zh-CN" altLang="en-US" b="1" dirty="0" smtClean="0"/>
              <a:t>，</a:t>
            </a:r>
            <a:r>
              <a:rPr lang="zh-CN" altLang="en-US" b="1" dirty="0" smtClean="0">
                <a:solidFill>
                  <a:srgbClr val="FF0000"/>
                </a:solidFill>
              </a:rPr>
              <a:t>分析文本的论点、论据和论证方法</a:t>
            </a:r>
            <a:r>
              <a:rPr lang="zh-CN" altLang="en-US" b="1" dirty="0" smtClean="0"/>
              <a:t>”的要求，同时也提醒来年的考生，一定要巩固基础，掌握好论述类文本论点、论据和论证的基本知识。</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0"/>
            <a:ext cx="9144000" cy="6858000"/>
          </a:xfrm>
        </p:spPr>
        <p:txBody>
          <a:bodyPr>
            <a:normAutofit lnSpcReduction="10000"/>
          </a:bodyPr>
          <a:lstStyle/>
          <a:p>
            <a:r>
              <a:rPr lang="en-US" b="1" dirty="0" smtClean="0">
                <a:solidFill>
                  <a:srgbClr val="FF0000"/>
                </a:solidFill>
              </a:rPr>
              <a:t>4</a:t>
            </a:r>
            <a:r>
              <a:rPr lang="zh-CN" altLang="en-US" b="1" dirty="0" smtClean="0">
                <a:solidFill>
                  <a:srgbClr val="FF0000"/>
                </a:solidFill>
              </a:rPr>
              <a:t>．下列对小说相关内容和艺术特色的分析鉴赏，不正确的一项是（</a:t>
            </a:r>
            <a:r>
              <a:rPr lang="en-US" b="1" dirty="0" smtClean="0">
                <a:solidFill>
                  <a:srgbClr val="FF0000"/>
                </a:solidFill>
              </a:rPr>
              <a:t>3</a:t>
            </a:r>
            <a:r>
              <a:rPr lang="zh-CN" altLang="en-US" b="1" dirty="0" smtClean="0">
                <a:solidFill>
                  <a:srgbClr val="FF0000"/>
                </a:solidFill>
              </a:rPr>
              <a:t>分）</a:t>
            </a:r>
          </a:p>
          <a:p>
            <a:r>
              <a:rPr lang="en-US" b="1" dirty="0" smtClean="0"/>
              <a:t>A.</a:t>
            </a:r>
            <a:r>
              <a:rPr lang="zh-CN" altLang="en-US" b="1" dirty="0" smtClean="0"/>
              <a:t>小说开头不仅形象地描写了风沙的狂暴，也细致地表现了人物的直觉印象与切身感受，烘托并渲染了“”天气“恐怖气氛。”</a:t>
            </a:r>
          </a:p>
          <a:p>
            <a:r>
              <a:rPr lang="en-US" b="1" dirty="0" smtClean="0"/>
              <a:t>B.</a:t>
            </a:r>
            <a:r>
              <a:rPr lang="zh-CN" altLang="en-US" b="1" dirty="0" smtClean="0"/>
              <a:t>被困队员身陷绝境却调动起所有能量开门救助敲门人，送瓜人在被困队员生死关头奇迹般的出现，这都说明生命奇迹无法解释。</a:t>
            </a:r>
          </a:p>
          <a:p>
            <a:r>
              <a:rPr lang="en-US" b="1" dirty="0" smtClean="0"/>
              <a:t>C.</a:t>
            </a:r>
            <a:r>
              <a:rPr lang="zh-CN" altLang="en-US" b="1" dirty="0" smtClean="0"/>
              <a:t>小说善于运用细节表现人物，开门前试验队员一句“桌子上有资料没有？当心被风卷进去”，就体现了科研工作者高度的责任意识。</a:t>
            </a:r>
          </a:p>
          <a:p>
            <a:r>
              <a:rPr lang="en-US" b="1" dirty="0" smtClean="0"/>
              <a:t>D.</a:t>
            </a:r>
            <a:r>
              <a:rPr lang="zh-CN" altLang="en-US" b="1" dirty="0" smtClean="0"/>
              <a:t>试验队被困队员与素不相识的送瓜人之间的故事，不仅令人感动，还揭示出一个朴素而有意味的人生道理：帮助别人，也是帮助自己。</a:t>
            </a:r>
          </a:p>
          <a:p>
            <a:endParaRPr lang="zh-CN" altLang="en-US" b="1"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p:cNvPicPr>
            <a:picLocks noGrp="1" noChangeAspect="1" noChangeArrowheads="1"/>
          </p:cNvPicPr>
          <p:nvPr>
            <p:ph idx="1"/>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0"/>
            <a:ext cx="8229600" cy="1071522"/>
          </a:xfrm>
        </p:spPr>
        <p:txBody>
          <a:bodyPr>
            <a:noAutofit/>
          </a:bodyPr>
          <a:lstStyle/>
          <a:p>
            <a:r>
              <a:rPr lang="zh-CN" altLang="en-US" sz="3800" b="1" dirty="0" smtClean="0"/>
              <a:t>三、文学类文本阅读：</a:t>
            </a:r>
            <a:r>
              <a:rPr lang="en-US" altLang="zh-CN" sz="3800" b="1" dirty="0" smtClean="0"/>
              <a:t/>
            </a:r>
            <a:br>
              <a:rPr lang="en-US" altLang="zh-CN" sz="3800" b="1" dirty="0" smtClean="0"/>
            </a:br>
            <a:r>
              <a:rPr lang="zh-CN" altLang="en-US" sz="3800" b="1" dirty="0" smtClean="0">
                <a:solidFill>
                  <a:srgbClr val="FF0000"/>
                </a:solidFill>
              </a:rPr>
              <a:t>小说</a:t>
            </a:r>
            <a:r>
              <a:rPr lang="zh-CN" altLang="en-US" sz="3800" b="1" dirty="0" smtClean="0"/>
              <a:t>散文并重，出现理解类题目</a:t>
            </a:r>
            <a:endParaRPr lang="zh-CN" altLang="en-US" sz="3800" b="1" dirty="0"/>
          </a:p>
        </p:txBody>
      </p:sp>
      <p:sp>
        <p:nvSpPr>
          <p:cNvPr id="3" name="内容占位符 2"/>
          <p:cNvSpPr>
            <a:spLocks noGrp="1"/>
          </p:cNvSpPr>
          <p:nvPr>
            <p:ph idx="1"/>
          </p:nvPr>
        </p:nvSpPr>
        <p:spPr>
          <a:xfrm>
            <a:off x="0" y="1071546"/>
            <a:ext cx="9144000" cy="5786454"/>
          </a:xfrm>
        </p:spPr>
        <p:txBody>
          <a:bodyPr>
            <a:noAutofit/>
          </a:bodyPr>
          <a:lstStyle/>
          <a:p>
            <a:r>
              <a:rPr lang="zh-CN" altLang="en-US" sz="2800" b="1" dirty="0" smtClean="0"/>
              <a:t>文学类文本阅读的考查上，由于今年的文学类文本阅读和实用类文本阅读</a:t>
            </a:r>
            <a:r>
              <a:rPr lang="zh-CN" altLang="en-US" sz="2800" b="1" dirty="0" smtClean="0">
                <a:solidFill>
                  <a:srgbClr val="FF0000"/>
                </a:solidFill>
              </a:rPr>
              <a:t>从二者选考其一变为必考</a:t>
            </a:r>
            <a:r>
              <a:rPr lang="zh-CN" altLang="en-US" sz="2800" b="1" dirty="0" smtClean="0"/>
              <a:t>，所以，最为直观的变化为</a:t>
            </a:r>
            <a:r>
              <a:rPr lang="zh-CN" altLang="en-US" sz="2800" b="1" dirty="0" smtClean="0">
                <a:solidFill>
                  <a:srgbClr val="0070C0"/>
                </a:solidFill>
              </a:rPr>
              <a:t>总分的下降和题量的压缩</a:t>
            </a:r>
            <a:r>
              <a:rPr lang="zh-CN" altLang="en-US" sz="2800" b="1" dirty="0" smtClean="0"/>
              <a:t>。总分调整为</a:t>
            </a:r>
            <a:r>
              <a:rPr lang="en-US" altLang="zh-CN" sz="2800" b="1" dirty="0" smtClean="0"/>
              <a:t>14</a:t>
            </a:r>
            <a:r>
              <a:rPr lang="zh-CN" altLang="en-US" sz="2800" b="1" dirty="0" smtClean="0"/>
              <a:t>分，题量调整为</a:t>
            </a:r>
            <a:r>
              <a:rPr lang="zh-CN" altLang="en-US" sz="2800" b="1" dirty="0" smtClean="0">
                <a:solidFill>
                  <a:srgbClr val="FF0000"/>
                </a:solidFill>
              </a:rPr>
              <a:t>一道客观题和两道主观题。</a:t>
            </a:r>
          </a:p>
          <a:p>
            <a:r>
              <a:rPr lang="zh-CN" altLang="en-US" sz="2800" b="1" dirty="0" smtClean="0"/>
              <a:t>选文上，三张考卷选文分别为中国小说、中国散文、中国小说。其中，值得注意的是全国</a:t>
            </a:r>
            <a:r>
              <a:rPr lang="en-US" altLang="zh-CN" sz="2800" b="1" dirty="0" smtClean="0"/>
              <a:t>Ⅱ</a:t>
            </a:r>
            <a:r>
              <a:rPr lang="zh-CN" altLang="en-US" sz="2800" b="1" dirty="0" smtClean="0"/>
              <a:t>卷选文是一篇散文：林徽因的</a:t>
            </a:r>
            <a:r>
              <a:rPr lang="en-US" altLang="zh-CN" sz="2800" b="1" dirty="0" smtClean="0"/>
              <a:t>《</a:t>
            </a:r>
            <a:r>
              <a:rPr lang="zh-CN" altLang="en-US" sz="2800" b="1" dirty="0" smtClean="0"/>
              <a:t>窗子以外</a:t>
            </a:r>
            <a:r>
              <a:rPr lang="en-US" altLang="zh-CN" sz="2800" b="1" dirty="0" smtClean="0"/>
              <a:t>》</a:t>
            </a:r>
            <a:r>
              <a:rPr lang="zh-CN" altLang="en-US" sz="2800" b="1" dirty="0" smtClean="0"/>
              <a:t>。近年全国卷文学类文本阅读都未出现散文的考查，此次全国</a:t>
            </a:r>
            <a:r>
              <a:rPr lang="en-US" altLang="zh-CN" sz="2800" b="1" dirty="0" smtClean="0"/>
              <a:t>Ⅱ</a:t>
            </a:r>
            <a:r>
              <a:rPr lang="zh-CN" altLang="en-US" sz="2800" b="1" dirty="0" smtClean="0"/>
              <a:t>卷的散文，无疑在提醒考生，不要疏忽对于散文阅读的练习。</a:t>
            </a:r>
          </a:p>
          <a:p>
            <a:r>
              <a:rPr lang="zh-CN" altLang="en-US" sz="2800" b="1" dirty="0" smtClean="0"/>
              <a:t>题型上，客观题均考查对内容和艺术特色的分析鉴赏，主观题考查题型三卷有所不同，值得注意的是，</a:t>
            </a:r>
            <a:r>
              <a:rPr lang="zh-CN" altLang="en-US" sz="2800" b="1" dirty="0" smtClean="0">
                <a:solidFill>
                  <a:srgbClr val="0070C0"/>
                </a:solidFill>
              </a:rPr>
              <a:t>全国</a:t>
            </a:r>
            <a:r>
              <a:rPr lang="en-US" altLang="zh-CN" sz="2800" b="1" dirty="0" smtClean="0">
                <a:solidFill>
                  <a:srgbClr val="0070C0"/>
                </a:solidFill>
              </a:rPr>
              <a:t>Ⅱ</a:t>
            </a:r>
            <a:r>
              <a:rPr lang="zh-CN" altLang="en-US" sz="2800" b="1" dirty="0" smtClean="0">
                <a:solidFill>
                  <a:srgbClr val="0070C0"/>
                </a:solidFill>
              </a:rPr>
              <a:t>、</a:t>
            </a:r>
            <a:r>
              <a:rPr lang="en-US" altLang="zh-CN" sz="2800" b="1" dirty="0" smtClean="0">
                <a:solidFill>
                  <a:srgbClr val="0070C0"/>
                </a:solidFill>
              </a:rPr>
              <a:t>Ⅲ</a:t>
            </a:r>
            <a:r>
              <a:rPr lang="zh-CN" altLang="en-US" sz="2800" b="1" dirty="0" smtClean="0">
                <a:solidFill>
                  <a:srgbClr val="0070C0"/>
                </a:solidFill>
              </a:rPr>
              <a:t>卷中出现了理解类题目的考查</a:t>
            </a:r>
            <a:r>
              <a:rPr lang="zh-CN" altLang="en-US" sz="2800" b="1" dirty="0" smtClean="0"/>
              <a:t>，这迎合了考纲上增加的对于考生文学类文本理解能力的要求。</a:t>
            </a:r>
            <a:endParaRPr lang="zh-CN" altLang="en-US" sz="2800" b="1"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125</TotalTime>
  <Words>3370</Words>
  <PresentationFormat>全屏显示(4:3)</PresentationFormat>
  <Paragraphs>104</Paragraphs>
  <Slides>36</Slides>
  <Notes>0</Notes>
  <HiddenSlides>0</HiddenSlides>
  <MMClips>0</MMClips>
  <ScaleCrop>false</ScaleCrop>
  <HeadingPairs>
    <vt:vector size="4" baseType="variant">
      <vt:variant>
        <vt:lpstr>主题</vt:lpstr>
      </vt:variant>
      <vt:variant>
        <vt:i4>1</vt:i4>
      </vt:variant>
      <vt:variant>
        <vt:lpstr>幻灯片标题</vt:lpstr>
      </vt:variant>
      <vt:variant>
        <vt:i4>36</vt:i4>
      </vt:variant>
    </vt:vector>
  </HeadingPairs>
  <TitlesOfParts>
    <vt:vector size="37" baseType="lpstr">
      <vt:lpstr>Office 主题</vt:lpstr>
      <vt:lpstr>2017年高考全国语文卷简析</vt:lpstr>
      <vt:lpstr>幻灯片 2</vt:lpstr>
      <vt:lpstr>一、试卷结构</vt:lpstr>
      <vt:lpstr>幻灯片 4</vt:lpstr>
      <vt:lpstr>幻灯片 5</vt:lpstr>
      <vt:lpstr>二、论述类文本阅读： 稳中求变，增加对于论证的考查</vt:lpstr>
      <vt:lpstr>幻灯片 7</vt:lpstr>
      <vt:lpstr>幻灯片 8</vt:lpstr>
      <vt:lpstr>三、文学类文本阅读： 小说散文并重，出现理解类题目</vt:lpstr>
      <vt:lpstr>实用类文本阅读（本题共3小题，12分）</vt:lpstr>
      <vt:lpstr>幻灯片 11</vt:lpstr>
      <vt:lpstr>幻灯片 12</vt:lpstr>
      <vt:lpstr>幻灯片 13</vt:lpstr>
      <vt:lpstr>实用类文本阅读</vt:lpstr>
      <vt:lpstr>幻灯片 15</vt:lpstr>
      <vt:lpstr>四、实用类文本阅读： 华丽转身，考查多则文本与图表材料</vt:lpstr>
      <vt:lpstr>五、文言文阅读： 题型稳定，变化不大</vt:lpstr>
      <vt:lpstr>幻灯片 18</vt:lpstr>
      <vt:lpstr>幻灯片 19</vt:lpstr>
      <vt:lpstr>名篇名句默写。（本题共1小题，5分）</vt:lpstr>
      <vt:lpstr>幻灯片 21</vt:lpstr>
      <vt:lpstr>六、古代诗歌阅读与名篇名句默写： 难度稍有降低，三卷题型稍有区别</vt:lpstr>
      <vt:lpstr>幻灯片 23</vt:lpstr>
      <vt:lpstr>幻灯片 24</vt:lpstr>
      <vt:lpstr>幻灯片 25</vt:lpstr>
      <vt:lpstr>幻灯片 26</vt:lpstr>
      <vt:lpstr>七、语言文字运用： 部分延续，部分创新</vt:lpstr>
      <vt:lpstr>全国Ⅰ：着眼时事，任务驱动</vt:lpstr>
      <vt:lpstr>幻灯片 29</vt:lpstr>
      <vt:lpstr>幻灯片 30</vt:lpstr>
      <vt:lpstr>八、写作： 关注传统，着眼时事，勇于创新</vt:lpstr>
      <vt:lpstr>全国Ⅱ：关注传统，勇于创新</vt:lpstr>
      <vt:lpstr>幻灯片 33</vt:lpstr>
      <vt:lpstr>全国Ⅲ：崭新形式，有所探索</vt:lpstr>
      <vt:lpstr>幻灯片 35</vt:lpstr>
      <vt:lpstr>2017英语高考作文</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2017年高考全国语文卷简析</dc:title>
  <dc:creator>Administrator</dc:creator>
  <cp:lastModifiedBy>xgzx</cp:lastModifiedBy>
  <cp:revision>18</cp:revision>
  <dcterms:created xsi:type="dcterms:W3CDTF">2017-06-12T08:11:44Z</dcterms:created>
  <dcterms:modified xsi:type="dcterms:W3CDTF">2017-06-12T10:35:14Z</dcterms:modified>
</cp:coreProperties>
</file>