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548" r:id="rId4"/>
    <p:sldId id="585" r:id="rId5"/>
    <p:sldId id="514" r:id="rId6"/>
    <p:sldId id="511" r:id="rId7"/>
    <p:sldId id="515" r:id="rId8"/>
    <p:sldId id="516" r:id="rId9"/>
    <p:sldId id="487" r:id="rId10"/>
    <p:sldId id="507" r:id="rId11"/>
    <p:sldId id="488" r:id="rId12"/>
    <p:sldId id="491" r:id="rId13"/>
    <p:sldId id="499" r:id="rId14"/>
    <p:sldId id="586" r:id="rId15"/>
    <p:sldId id="500" r:id="rId16"/>
    <p:sldId id="501" r:id="rId17"/>
    <p:sldId id="587" r:id="rId18"/>
    <p:sldId id="505" r:id="rId19"/>
    <p:sldId id="474" r:id="rId20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66"/>
    <a:srgbClr val="6666FF"/>
    <a:srgbClr val="0066CC"/>
    <a:srgbClr val="FF0000"/>
    <a:srgbClr val="CC0000"/>
    <a:srgbClr val="FF6600"/>
    <a:srgbClr val="020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22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99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7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b="0" strike="noStrike" noProof="1">
                <a:latin typeface="Times New Roman" pitchFamily="18" charset="0"/>
                <a:ea typeface="宋体" pitchFamily="2" charset="-122"/>
                <a:cs typeface="+mn-cs"/>
              </a:rPr>
              <a:t/>
            </a:fld>
            <a:endParaRPr lang="en-US" altLang="zh-CN" sz="1200" b="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286000"/>
            <a:ext cx="77724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4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 typeface="Wingdings" panose="05000000000000000000" pitchFamily="2" charset="2"/>
              <a:buNone/>
              <a:defRPr sz="34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>
                <a:latin typeface="Times New Roman" pitchFamily="18" charset="0"/>
                <a:ea typeface="宋体" pitchFamily="2" charset="-122"/>
                <a:cs typeface="+mn-cs"/>
              </a:rPr>
              <a:t/>
            </a:fld>
            <a:endParaRPr lang="en-US" altLang="zh-CN" sz="1400" b="0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286000"/>
            <a:ext cx="77724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4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 typeface="Wingdings" panose="05000000000000000000" pitchFamily="2" charset="2"/>
              <a:buNone/>
              <a:defRPr sz="34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>
                <a:latin typeface="Times New Roman" pitchFamily="18" charset="0"/>
                <a:ea typeface="宋体" pitchFamily="2" charset="-122"/>
                <a:cs typeface="+mn-cs"/>
              </a:rPr>
              <a:t/>
            </a:fld>
            <a:endParaRPr lang="en-US" altLang="zh-CN" sz="1400" b="0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image" Target="../media/image2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image" Target="../media/image2.jpe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18"/>
          <p:cNvGrpSpPr/>
          <p:nvPr userDrawn="1"/>
        </p:nvGrpSpPr>
        <p:grpSpPr>
          <a:xfrm>
            <a:off x="228600" y="76200"/>
            <a:ext cx="1447800" cy="533400"/>
            <a:chOff x="4704" y="0"/>
            <a:chExt cx="912" cy="432"/>
          </a:xfrm>
        </p:grpSpPr>
        <p:grpSp>
          <p:nvGrpSpPr>
            <p:cNvPr id="1027" name="Group 14"/>
            <p:cNvGrpSpPr/>
            <p:nvPr userDrawn="1"/>
          </p:nvGrpSpPr>
          <p:grpSpPr>
            <a:xfrm>
              <a:off x="5040" y="0"/>
              <a:ext cx="576" cy="432"/>
              <a:chOff x="4368" y="48"/>
              <a:chExt cx="1248" cy="432"/>
            </a:xfrm>
          </p:grpSpPr>
          <p:sp>
            <p:nvSpPr>
              <p:cNvPr id="1028" name="WordArt 11"/>
              <p:cNvSpPr>
                <a:spLocks noTextEdit="1"/>
              </p:cNvSpPr>
              <p:nvPr userDrawn="1"/>
            </p:nvSpPr>
            <p:spPr>
              <a:xfrm>
                <a:off x="4368" y="48"/>
                <a:ext cx="1248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55261C">
                            <a:alpha val="100000"/>
                          </a:srgbClr>
                        </a:gs>
                        <a:gs pos="3000">
                          <a:srgbClr val="EBDAD4">
                            <a:alpha val="100000"/>
                          </a:srgbClr>
                        </a:gs>
                        <a:gs pos="14499">
                          <a:srgbClr val="C0524E">
                            <a:alpha val="100000"/>
                          </a:srgbClr>
                        </a:gs>
                        <a:gs pos="21001">
                          <a:srgbClr val="80302D">
                            <a:alpha val="100000"/>
                          </a:srgbClr>
                        </a:gs>
                        <a:gs pos="22000">
                          <a:srgbClr val="9C6563">
                            <a:alpha val="100000"/>
                          </a:srgbClr>
                        </a:gs>
                        <a:gs pos="24001">
                          <a:srgbClr val="FFFFFF">
                            <a:alpha val="100000"/>
                          </a:srgbClr>
                        </a:gs>
                        <a:gs pos="39500">
                          <a:srgbClr val="83A7C3">
                            <a:alpha val="100000"/>
                          </a:srgbClr>
                        </a:gs>
                        <a:gs pos="43500">
                          <a:srgbClr val="768FB9">
                            <a:alpha val="100000"/>
                          </a:srgbClr>
                        </a:gs>
                        <a:gs pos="46001">
                          <a:srgbClr val="83A7C3">
                            <a:alpha val="100000"/>
                          </a:srgbClr>
                        </a:gs>
                        <a:gs pos="50000">
                          <a:srgbClr val="DCEBF5">
                            <a:alpha val="100000"/>
                          </a:srgbClr>
                        </a:gs>
                        <a:gs pos="53999">
                          <a:srgbClr val="83A7C3">
                            <a:alpha val="100000"/>
                          </a:srgbClr>
                        </a:gs>
                        <a:gs pos="56500">
                          <a:srgbClr val="768FB9">
                            <a:alpha val="100000"/>
                          </a:srgbClr>
                        </a:gs>
                        <a:gs pos="60500">
                          <a:srgbClr val="83A7C3">
                            <a:alpha val="100000"/>
                          </a:srgbClr>
                        </a:gs>
                        <a:gs pos="75999">
                          <a:srgbClr val="FFFFFF">
                            <a:alpha val="100000"/>
                          </a:srgbClr>
                        </a:gs>
                        <a:gs pos="78000">
                          <a:srgbClr val="9C6563">
                            <a:alpha val="100000"/>
                          </a:srgbClr>
                        </a:gs>
                        <a:gs pos="78999">
                          <a:srgbClr val="80302D">
                            <a:alpha val="100000"/>
                          </a:srgbClr>
                        </a:gs>
                        <a:gs pos="85501">
                          <a:srgbClr val="C0524E">
                            <a:alpha val="100000"/>
                          </a:srgbClr>
                        </a:gs>
                        <a:gs pos="97000">
                          <a:srgbClr val="EBDAD4">
                            <a:alpha val="100000"/>
                          </a:srgbClr>
                        </a:gs>
                        <a:gs pos="100000">
                          <a:srgbClr val="55261C">
                            <a:alpha val="100000"/>
                          </a:srgbClr>
                        </a:gs>
                      </a:gsLst>
                      <a:lin ang="18900000" scaled="1"/>
                    </a:gradFill>
                    <a:effectLst>
                      <a:outerShdw dist="35921" dir="2699999" algn="ctr" rotWithShape="0">
                        <a:srgbClr val="808080"/>
                      </a:outerShdw>
                    </a:effectLst>
                    <a:latin typeface="宋体" panose="02010600030101010101" pitchFamily="2" charset="-122"/>
                    <a:ea typeface="宋体" pitchFamily="2" charset="-122"/>
                  </a:rPr>
                  <a:t>写句子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55261C">
                          <a:alpha val="100000"/>
                        </a:srgbClr>
                      </a:gs>
                      <a:gs pos="3000">
                        <a:srgbClr val="EBDAD4">
                          <a:alpha val="100000"/>
                        </a:srgbClr>
                      </a:gs>
                      <a:gs pos="14499">
                        <a:srgbClr val="C0524E">
                          <a:alpha val="100000"/>
                        </a:srgbClr>
                      </a:gs>
                      <a:gs pos="21001">
                        <a:srgbClr val="80302D">
                          <a:alpha val="100000"/>
                        </a:srgbClr>
                      </a:gs>
                      <a:gs pos="22000">
                        <a:srgbClr val="9C6563">
                          <a:alpha val="100000"/>
                        </a:srgbClr>
                      </a:gs>
                      <a:gs pos="24001">
                        <a:srgbClr val="FFFFFF">
                          <a:alpha val="100000"/>
                        </a:srgbClr>
                      </a:gs>
                      <a:gs pos="39500">
                        <a:srgbClr val="83A7C3">
                          <a:alpha val="100000"/>
                        </a:srgbClr>
                      </a:gs>
                      <a:gs pos="43500">
                        <a:srgbClr val="768FB9">
                          <a:alpha val="100000"/>
                        </a:srgbClr>
                      </a:gs>
                      <a:gs pos="46001">
                        <a:srgbClr val="83A7C3">
                          <a:alpha val="100000"/>
                        </a:srgbClr>
                      </a:gs>
                      <a:gs pos="50000">
                        <a:srgbClr val="DCEBF5">
                          <a:alpha val="100000"/>
                        </a:srgbClr>
                      </a:gs>
                      <a:gs pos="53999">
                        <a:srgbClr val="83A7C3">
                          <a:alpha val="100000"/>
                        </a:srgbClr>
                      </a:gs>
                      <a:gs pos="56500">
                        <a:srgbClr val="768FB9">
                          <a:alpha val="100000"/>
                        </a:srgbClr>
                      </a:gs>
                      <a:gs pos="60500">
                        <a:srgbClr val="83A7C3">
                          <a:alpha val="100000"/>
                        </a:srgbClr>
                      </a:gs>
                      <a:gs pos="75999">
                        <a:srgbClr val="FFFFFF">
                          <a:alpha val="100000"/>
                        </a:srgbClr>
                      </a:gs>
                      <a:gs pos="78000">
                        <a:srgbClr val="9C6563">
                          <a:alpha val="100000"/>
                        </a:srgbClr>
                      </a:gs>
                      <a:gs pos="78999">
                        <a:srgbClr val="80302D">
                          <a:alpha val="100000"/>
                        </a:srgbClr>
                      </a:gs>
                      <a:gs pos="85501">
                        <a:srgbClr val="C0524E">
                          <a:alpha val="100000"/>
                        </a:srgbClr>
                      </a:gs>
                      <a:gs pos="97000">
                        <a:srgbClr val="EBDAD4">
                          <a:alpha val="100000"/>
                        </a:srgbClr>
                      </a:gs>
                      <a:gs pos="100000">
                        <a:srgbClr val="55261C">
                          <a:alpha val="100000"/>
                        </a:srgbClr>
                      </a:gs>
                    </a:gsLst>
                    <a:lin ang="18900000" scaled="1"/>
                  </a:gradFill>
                  <a:effectLst>
                    <a:outerShdw dist="35921" dir="2699999" algn="ctr" rotWithShape="0">
                      <a:srgbClr val="808080"/>
                    </a:outerShdw>
                  </a:effectLst>
                  <a:latin typeface="宋体" panose="02010600030101010101" pitchFamily="2" charset="-122"/>
                  <a:ea typeface="宋体" pitchFamily="2" charset="-122"/>
                </a:endParaRPr>
              </a:p>
            </p:txBody>
          </p:sp>
          <p:sp>
            <p:nvSpPr>
              <p:cNvPr id="1029" name="WordArt 12"/>
              <p:cNvSpPr>
                <a:spLocks noTextEdit="1"/>
              </p:cNvSpPr>
              <p:nvPr userDrawn="1"/>
            </p:nvSpPr>
            <p:spPr>
              <a:xfrm>
                <a:off x="4416" y="96"/>
                <a:ext cx="115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FFF200">
                            <a:alpha val="100000"/>
                          </a:srgbClr>
                        </a:gs>
                        <a:gs pos="45000">
                          <a:srgbClr val="FF7A00">
                            <a:alpha val="100000"/>
                          </a:srgbClr>
                        </a:gs>
                        <a:gs pos="70000">
                          <a:srgbClr val="FF0300">
                            <a:alpha val="100000"/>
                          </a:srgbClr>
                        </a:gs>
                        <a:gs pos="100000">
                          <a:srgbClr val="4D0808">
                            <a:alpha val="100000"/>
                          </a:srgbClr>
                        </a:gs>
                      </a:gsLst>
                      <a:lin ang="5400000" scaled="1"/>
                    </a:gradFill>
                    <a:effectLst>
                      <a:outerShdw dist="35921" dir="2699999" algn="ctr" rotWithShape="0">
                        <a:srgbClr val="808080"/>
                      </a:outerShdw>
                    </a:effectLst>
                    <a:latin typeface="宋体" panose="02010600030101010101" pitchFamily="2" charset="-122"/>
                    <a:ea typeface="宋体" pitchFamily="2" charset="-122"/>
                  </a:rPr>
                  <a:t>写句子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FFF200">
                          <a:alpha val="100000"/>
                        </a:srgbClr>
                      </a:gs>
                      <a:gs pos="45000">
                        <a:srgbClr val="FF7A00">
                          <a:alpha val="100000"/>
                        </a:srgbClr>
                      </a:gs>
                      <a:gs pos="70000">
                        <a:srgbClr val="FF0300">
                          <a:alpha val="100000"/>
                        </a:srgbClr>
                      </a:gs>
                      <a:gs pos="100000">
                        <a:srgbClr val="4D0808">
                          <a:alpha val="100000"/>
                        </a:srgbClr>
                      </a:gs>
                    </a:gsLst>
                    <a:lin ang="5400000" scaled="1"/>
                  </a:gradFill>
                  <a:effectLst>
                    <a:outerShdw dist="35921" dir="2699999" algn="ctr" rotWithShape="0">
                      <a:srgbClr val="808080"/>
                    </a:outerShdw>
                  </a:effectLst>
                  <a:latin typeface="宋体" panose="02010600030101010101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030" name="WordArt 13"/>
            <p:cNvSpPr>
              <a:spLocks noTextEdit="1"/>
            </p:cNvSpPr>
            <p:nvPr userDrawn="1"/>
          </p:nvSpPr>
          <p:spPr>
            <a:xfrm>
              <a:off x="4704" y="48"/>
              <a:ext cx="288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rgbClr val="EAEAEA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</a:gradFill>
                  <a:effectLst>
                    <a:outerShdw dist="35921" dir="2699999" sy="50000" kx="2115830" algn="bl" rotWithShape="0">
                      <a:srgbClr val="C0C0C0"/>
                    </a:outerShdw>
                  </a:effectLst>
                  <a:latin typeface="宋体" panose="02010600030101010101" pitchFamily="2" charset="-122"/>
                  <a:ea typeface="宋体" pitchFamily="2" charset="-122"/>
                </a:rPr>
                <a:t>仿</a:t>
              </a:r>
              <a:endPara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endParaRPr>
            </a:p>
          </p:txBody>
        </p:sp>
      </p:grpSp>
      <p:pic>
        <p:nvPicPr>
          <p:cNvPr id="1031" name="Picture 16" descr="P15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2133600"/>
            <a:ext cx="5486400" cy="471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17" descr="P03"/>
          <p:cNvPicPr>
            <a:picLocks noChangeAspect="1"/>
          </p:cNvPicPr>
          <p:nvPr userDrawn="1"/>
        </p:nvPicPr>
        <p:blipFill>
          <a:blip r:embed="rId13"/>
          <a:srcRect t="66896" r="80519"/>
          <a:stretch>
            <a:fillRect/>
          </a:stretch>
        </p:blipFill>
        <p:spPr>
          <a:xfrm>
            <a:off x="8001000" y="5562600"/>
            <a:ext cx="1143000" cy="12985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18"/>
          <p:cNvGrpSpPr/>
          <p:nvPr userDrawn="1"/>
        </p:nvGrpSpPr>
        <p:grpSpPr>
          <a:xfrm>
            <a:off x="228600" y="76200"/>
            <a:ext cx="1447800" cy="533400"/>
            <a:chOff x="4704" y="0"/>
            <a:chExt cx="912" cy="432"/>
          </a:xfrm>
        </p:grpSpPr>
        <p:grpSp>
          <p:nvGrpSpPr>
            <p:cNvPr id="2051" name="Group 14"/>
            <p:cNvGrpSpPr/>
            <p:nvPr userDrawn="1"/>
          </p:nvGrpSpPr>
          <p:grpSpPr>
            <a:xfrm>
              <a:off x="5040" y="0"/>
              <a:ext cx="576" cy="432"/>
              <a:chOff x="4368" y="48"/>
              <a:chExt cx="1248" cy="432"/>
            </a:xfrm>
          </p:grpSpPr>
          <p:sp>
            <p:nvSpPr>
              <p:cNvPr id="2052" name="WordArt 11"/>
              <p:cNvSpPr>
                <a:spLocks noTextEdit="1"/>
              </p:cNvSpPr>
              <p:nvPr userDrawn="1"/>
            </p:nvSpPr>
            <p:spPr>
              <a:xfrm>
                <a:off x="4368" y="48"/>
                <a:ext cx="1248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55261C">
                            <a:alpha val="100000"/>
                          </a:srgbClr>
                        </a:gs>
                        <a:gs pos="3000">
                          <a:srgbClr val="EBDAD4">
                            <a:alpha val="100000"/>
                          </a:srgbClr>
                        </a:gs>
                        <a:gs pos="14499">
                          <a:srgbClr val="C0524E">
                            <a:alpha val="100000"/>
                          </a:srgbClr>
                        </a:gs>
                        <a:gs pos="21001">
                          <a:srgbClr val="80302D">
                            <a:alpha val="100000"/>
                          </a:srgbClr>
                        </a:gs>
                        <a:gs pos="22000">
                          <a:srgbClr val="9C6563">
                            <a:alpha val="100000"/>
                          </a:srgbClr>
                        </a:gs>
                        <a:gs pos="24001">
                          <a:srgbClr val="FFFFFF">
                            <a:alpha val="100000"/>
                          </a:srgbClr>
                        </a:gs>
                        <a:gs pos="39500">
                          <a:srgbClr val="83A7C3">
                            <a:alpha val="100000"/>
                          </a:srgbClr>
                        </a:gs>
                        <a:gs pos="43500">
                          <a:srgbClr val="768FB9">
                            <a:alpha val="100000"/>
                          </a:srgbClr>
                        </a:gs>
                        <a:gs pos="46001">
                          <a:srgbClr val="83A7C3">
                            <a:alpha val="100000"/>
                          </a:srgbClr>
                        </a:gs>
                        <a:gs pos="50000">
                          <a:srgbClr val="DCEBF5">
                            <a:alpha val="100000"/>
                          </a:srgbClr>
                        </a:gs>
                        <a:gs pos="53999">
                          <a:srgbClr val="83A7C3">
                            <a:alpha val="100000"/>
                          </a:srgbClr>
                        </a:gs>
                        <a:gs pos="56500">
                          <a:srgbClr val="768FB9">
                            <a:alpha val="100000"/>
                          </a:srgbClr>
                        </a:gs>
                        <a:gs pos="60500">
                          <a:srgbClr val="83A7C3">
                            <a:alpha val="100000"/>
                          </a:srgbClr>
                        </a:gs>
                        <a:gs pos="75999">
                          <a:srgbClr val="FFFFFF">
                            <a:alpha val="100000"/>
                          </a:srgbClr>
                        </a:gs>
                        <a:gs pos="78000">
                          <a:srgbClr val="9C6563">
                            <a:alpha val="100000"/>
                          </a:srgbClr>
                        </a:gs>
                        <a:gs pos="78999">
                          <a:srgbClr val="80302D">
                            <a:alpha val="100000"/>
                          </a:srgbClr>
                        </a:gs>
                        <a:gs pos="85501">
                          <a:srgbClr val="C0524E">
                            <a:alpha val="100000"/>
                          </a:srgbClr>
                        </a:gs>
                        <a:gs pos="97000">
                          <a:srgbClr val="EBDAD4">
                            <a:alpha val="100000"/>
                          </a:srgbClr>
                        </a:gs>
                        <a:gs pos="100000">
                          <a:srgbClr val="55261C">
                            <a:alpha val="100000"/>
                          </a:srgbClr>
                        </a:gs>
                      </a:gsLst>
                      <a:lin ang="18900000" scaled="1"/>
                    </a:gradFill>
                    <a:effectLst>
                      <a:outerShdw dist="35921" dir="2699999" algn="ctr" rotWithShape="0">
                        <a:srgbClr val="808080"/>
                      </a:outerShdw>
                    </a:effectLst>
                    <a:latin typeface="宋体" panose="02010600030101010101" pitchFamily="2" charset="-122"/>
                    <a:ea typeface="宋体" pitchFamily="2" charset="-122"/>
                  </a:rPr>
                  <a:t>写句子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55261C">
                          <a:alpha val="100000"/>
                        </a:srgbClr>
                      </a:gs>
                      <a:gs pos="3000">
                        <a:srgbClr val="EBDAD4">
                          <a:alpha val="100000"/>
                        </a:srgbClr>
                      </a:gs>
                      <a:gs pos="14499">
                        <a:srgbClr val="C0524E">
                          <a:alpha val="100000"/>
                        </a:srgbClr>
                      </a:gs>
                      <a:gs pos="21001">
                        <a:srgbClr val="80302D">
                          <a:alpha val="100000"/>
                        </a:srgbClr>
                      </a:gs>
                      <a:gs pos="22000">
                        <a:srgbClr val="9C6563">
                          <a:alpha val="100000"/>
                        </a:srgbClr>
                      </a:gs>
                      <a:gs pos="24001">
                        <a:srgbClr val="FFFFFF">
                          <a:alpha val="100000"/>
                        </a:srgbClr>
                      </a:gs>
                      <a:gs pos="39500">
                        <a:srgbClr val="83A7C3">
                          <a:alpha val="100000"/>
                        </a:srgbClr>
                      </a:gs>
                      <a:gs pos="43500">
                        <a:srgbClr val="768FB9">
                          <a:alpha val="100000"/>
                        </a:srgbClr>
                      </a:gs>
                      <a:gs pos="46001">
                        <a:srgbClr val="83A7C3">
                          <a:alpha val="100000"/>
                        </a:srgbClr>
                      </a:gs>
                      <a:gs pos="50000">
                        <a:srgbClr val="DCEBF5">
                          <a:alpha val="100000"/>
                        </a:srgbClr>
                      </a:gs>
                      <a:gs pos="53999">
                        <a:srgbClr val="83A7C3">
                          <a:alpha val="100000"/>
                        </a:srgbClr>
                      </a:gs>
                      <a:gs pos="56500">
                        <a:srgbClr val="768FB9">
                          <a:alpha val="100000"/>
                        </a:srgbClr>
                      </a:gs>
                      <a:gs pos="60500">
                        <a:srgbClr val="83A7C3">
                          <a:alpha val="100000"/>
                        </a:srgbClr>
                      </a:gs>
                      <a:gs pos="75999">
                        <a:srgbClr val="FFFFFF">
                          <a:alpha val="100000"/>
                        </a:srgbClr>
                      </a:gs>
                      <a:gs pos="78000">
                        <a:srgbClr val="9C6563">
                          <a:alpha val="100000"/>
                        </a:srgbClr>
                      </a:gs>
                      <a:gs pos="78999">
                        <a:srgbClr val="80302D">
                          <a:alpha val="100000"/>
                        </a:srgbClr>
                      </a:gs>
                      <a:gs pos="85501">
                        <a:srgbClr val="C0524E">
                          <a:alpha val="100000"/>
                        </a:srgbClr>
                      </a:gs>
                      <a:gs pos="97000">
                        <a:srgbClr val="EBDAD4">
                          <a:alpha val="100000"/>
                        </a:srgbClr>
                      </a:gs>
                      <a:gs pos="100000">
                        <a:srgbClr val="55261C">
                          <a:alpha val="100000"/>
                        </a:srgbClr>
                      </a:gs>
                    </a:gsLst>
                    <a:lin ang="18900000" scaled="1"/>
                  </a:gradFill>
                  <a:effectLst>
                    <a:outerShdw dist="35921" dir="2699999" algn="ctr" rotWithShape="0">
                      <a:srgbClr val="808080"/>
                    </a:outerShdw>
                  </a:effectLst>
                  <a:latin typeface="宋体" panose="02010600030101010101" pitchFamily="2" charset="-122"/>
                  <a:ea typeface="宋体" pitchFamily="2" charset="-122"/>
                </a:endParaRPr>
              </a:p>
            </p:txBody>
          </p:sp>
          <p:sp>
            <p:nvSpPr>
              <p:cNvPr id="2053" name="WordArt 12"/>
              <p:cNvSpPr>
                <a:spLocks noTextEdit="1"/>
              </p:cNvSpPr>
              <p:nvPr userDrawn="1"/>
            </p:nvSpPr>
            <p:spPr>
              <a:xfrm>
                <a:off x="4416" y="96"/>
                <a:ext cx="115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lstStyle/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gradFill rotWithShape="1">
                      <a:gsLst>
                        <a:gs pos="0">
                          <a:srgbClr val="FFF200">
                            <a:alpha val="100000"/>
                          </a:srgbClr>
                        </a:gs>
                        <a:gs pos="45000">
                          <a:srgbClr val="FF7A00">
                            <a:alpha val="100000"/>
                          </a:srgbClr>
                        </a:gs>
                        <a:gs pos="70000">
                          <a:srgbClr val="FF0300">
                            <a:alpha val="100000"/>
                          </a:srgbClr>
                        </a:gs>
                        <a:gs pos="100000">
                          <a:srgbClr val="4D0808">
                            <a:alpha val="100000"/>
                          </a:srgbClr>
                        </a:gs>
                      </a:gsLst>
                      <a:lin ang="5400000" scaled="1"/>
                    </a:gradFill>
                    <a:effectLst>
                      <a:outerShdw dist="35921" dir="2699999" algn="ctr" rotWithShape="0">
                        <a:srgbClr val="808080"/>
                      </a:outerShdw>
                    </a:effectLst>
                    <a:latin typeface="宋体" panose="02010600030101010101" pitchFamily="2" charset="-122"/>
                    <a:ea typeface="宋体" pitchFamily="2" charset="-122"/>
                  </a:rPr>
                  <a:t>写句子</a:t>
                </a:r>
                <a:endPara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FFF200">
                          <a:alpha val="100000"/>
                        </a:srgbClr>
                      </a:gs>
                      <a:gs pos="45000">
                        <a:srgbClr val="FF7A00">
                          <a:alpha val="100000"/>
                        </a:srgbClr>
                      </a:gs>
                      <a:gs pos="70000">
                        <a:srgbClr val="FF0300">
                          <a:alpha val="100000"/>
                        </a:srgbClr>
                      </a:gs>
                      <a:gs pos="100000">
                        <a:srgbClr val="4D0808">
                          <a:alpha val="100000"/>
                        </a:srgbClr>
                      </a:gs>
                    </a:gsLst>
                    <a:lin ang="5400000" scaled="1"/>
                  </a:gradFill>
                  <a:effectLst>
                    <a:outerShdw dist="35921" dir="2699999" algn="ctr" rotWithShape="0">
                      <a:srgbClr val="808080"/>
                    </a:outerShdw>
                  </a:effectLst>
                  <a:latin typeface="宋体" panose="02010600030101010101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2054" name="WordArt 13"/>
            <p:cNvSpPr>
              <a:spLocks noTextEdit="1"/>
            </p:cNvSpPr>
            <p:nvPr userDrawn="1"/>
          </p:nvSpPr>
          <p:spPr>
            <a:xfrm>
              <a:off x="4704" y="48"/>
              <a:ext cx="288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rgbClr val="EAEAEA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</a:gradFill>
                  <a:effectLst>
                    <a:outerShdw dist="35921" dir="2699999" sy="50000" kx="2115830" algn="bl" rotWithShape="0">
                      <a:srgbClr val="C0C0C0"/>
                    </a:outerShdw>
                  </a:effectLst>
                  <a:latin typeface="宋体" panose="02010600030101010101" pitchFamily="2" charset="-122"/>
                  <a:ea typeface="宋体" pitchFamily="2" charset="-122"/>
                </a:rPr>
                <a:t>仿</a:t>
              </a:r>
              <a:endPara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endParaRPr>
            </a:p>
          </p:txBody>
        </p:sp>
      </p:grpSp>
      <p:pic>
        <p:nvPicPr>
          <p:cNvPr id="2055" name="Picture 16" descr="P15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2133600"/>
            <a:ext cx="5486400" cy="471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17" descr="P03"/>
          <p:cNvPicPr>
            <a:picLocks noChangeAspect="1"/>
          </p:cNvPicPr>
          <p:nvPr userDrawn="1"/>
        </p:nvPicPr>
        <p:blipFill>
          <a:blip r:embed="rId13"/>
          <a:srcRect t="66896" r="80519"/>
          <a:stretch>
            <a:fillRect/>
          </a:stretch>
        </p:blipFill>
        <p:spPr>
          <a:xfrm>
            <a:off x="8001000" y="5562600"/>
            <a:ext cx="1143000" cy="12985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图片 1" descr="ss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95250"/>
            <a:ext cx="9026525" cy="6551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2"/>
          <p:cNvSpPr txBox="1"/>
          <p:nvPr/>
        </p:nvSpPr>
        <p:spPr>
          <a:xfrm>
            <a:off x="648018" y="1379220"/>
            <a:ext cx="7446962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en-US" altLang="zh-CN" sz="7200">
              <a:latin typeface="Times New Roman" pitchFamily="18" charset="0"/>
              <a:ea typeface="宋体" pitchFamily="2" charset="-122"/>
            </a:endParaRPr>
          </a:p>
          <a:p>
            <a:r>
              <a:rPr lang="en-US" altLang="zh-CN" sz="7200"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7200">
                <a:latin typeface="Times New Roman" pitchFamily="18" charset="0"/>
                <a:ea typeface="宋体" pitchFamily="2" charset="-122"/>
              </a:rPr>
              <a:t>仿写句子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1" name="Group 2"/>
          <p:cNvGrpSpPr/>
          <p:nvPr/>
        </p:nvGrpSpPr>
        <p:grpSpPr>
          <a:xfrm>
            <a:off x="1752600" y="166688"/>
            <a:ext cx="2717800" cy="519112"/>
            <a:chOff x="1104" y="105"/>
            <a:chExt cx="1712" cy="327"/>
          </a:xfrm>
        </p:grpSpPr>
        <p:sp>
          <p:nvSpPr>
            <p:cNvPr id="15362" name="Line 3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5363" name="Text Box 4"/>
            <p:cNvSpPr txBox="1"/>
            <p:nvPr/>
          </p:nvSpPr>
          <p:spPr>
            <a:xfrm>
              <a:off x="1804" y="105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答题要领</a:t>
              </a:r>
            </a:p>
          </p:txBody>
        </p:sp>
      </p:grpSp>
      <p:sp>
        <p:nvSpPr>
          <p:cNvPr id="15364" name="Text Box 5"/>
          <p:cNvSpPr txBox="1"/>
          <p:nvPr/>
        </p:nvSpPr>
        <p:spPr>
          <a:xfrm>
            <a:off x="381000" y="785813"/>
            <a:ext cx="8153400" cy="2030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itchFamily="49" charset="-122"/>
              </a:rPr>
              <a:t>例</a:t>
            </a:r>
            <a:r>
              <a:rPr lang="en-US" altLang="zh-CN" sz="2800">
                <a:latin typeface="黑体" panose="02010609060101010101" pitchFamily="49" charset="-122"/>
                <a:ea typeface="黑体" pitchFamily="49" charset="-122"/>
              </a:rPr>
              <a:t>5</a:t>
            </a:r>
            <a:r>
              <a:rPr lang="zh-CN" altLang="en-US" sz="2800">
                <a:latin typeface="黑体" panose="02010609060101010101" pitchFamily="49" charset="-122"/>
                <a:ea typeface="黑体" pitchFamily="49" charset="-122"/>
              </a:rPr>
              <a:t>：仿照下列划线部分的句子，另写两个句子，使前后意思衔接一致。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在充满爱的社会里，人人都呼唤爱心，</a:t>
            </a:r>
            <a:r>
              <a:rPr lang="zh-CN" altLang="en-US" sz="2800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爱心是一片冬日的阳光，使贫病交加的人感到人间的温暖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。 </a:t>
            </a:r>
          </a:p>
        </p:txBody>
      </p:sp>
      <p:sp>
        <p:nvSpPr>
          <p:cNvPr id="292870" name="Rectangle 6"/>
          <p:cNvSpPr/>
          <p:nvPr/>
        </p:nvSpPr>
        <p:spPr>
          <a:xfrm>
            <a:off x="1371600" y="28194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①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话题</a:t>
            </a:r>
          </a:p>
        </p:txBody>
      </p:sp>
      <p:sp>
        <p:nvSpPr>
          <p:cNvPr id="292871" name="Rectangle 7"/>
          <p:cNvSpPr/>
          <p:nvPr/>
        </p:nvSpPr>
        <p:spPr>
          <a:xfrm>
            <a:off x="3600450" y="28194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②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句式</a:t>
            </a:r>
          </a:p>
        </p:txBody>
      </p:sp>
      <p:sp>
        <p:nvSpPr>
          <p:cNvPr id="292872" name="Rectangle 8"/>
          <p:cNvSpPr/>
          <p:nvPr/>
        </p:nvSpPr>
        <p:spPr>
          <a:xfrm>
            <a:off x="5791200" y="28194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③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修辞</a:t>
            </a:r>
          </a:p>
        </p:txBody>
      </p:sp>
      <p:sp>
        <p:nvSpPr>
          <p:cNvPr id="292873" name="Line 9"/>
          <p:cNvSpPr/>
          <p:nvPr/>
        </p:nvSpPr>
        <p:spPr>
          <a:xfrm flipH="1">
            <a:off x="1828800" y="3400425"/>
            <a:ext cx="0" cy="381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92874" name="Text Box 10"/>
          <p:cNvSpPr txBox="1"/>
          <p:nvPr/>
        </p:nvSpPr>
        <p:spPr>
          <a:xfrm>
            <a:off x="1447800" y="4027488"/>
            <a:ext cx="1077913" cy="51911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爱心 </a:t>
            </a:r>
          </a:p>
        </p:txBody>
      </p:sp>
      <p:sp>
        <p:nvSpPr>
          <p:cNvPr id="292875" name="Text Box 11"/>
          <p:cNvSpPr txBox="1"/>
          <p:nvPr/>
        </p:nvSpPr>
        <p:spPr>
          <a:xfrm>
            <a:off x="3124200" y="3856038"/>
            <a:ext cx="2057400" cy="222726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前一分句为比喻性判断句，后一分句为使动式兼语句。 </a:t>
            </a:r>
          </a:p>
        </p:txBody>
      </p:sp>
      <p:sp>
        <p:nvSpPr>
          <p:cNvPr id="292876" name="Line 12"/>
          <p:cNvSpPr/>
          <p:nvPr/>
        </p:nvSpPr>
        <p:spPr>
          <a:xfrm flipH="1">
            <a:off x="4038600" y="3414713"/>
            <a:ext cx="0" cy="381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92877" name="Text Box 13"/>
          <p:cNvSpPr txBox="1"/>
          <p:nvPr/>
        </p:nvSpPr>
        <p:spPr>
          <a:xfrm>
            <a:off x="5638800" y="3903663"/>
            <a:ext cx="1600200" cy="180022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前一分句用的是暗喻修辞格 </a:t>
            </a:r>
          </a:p>
        </p:txBody>
      </p:sp>
      <p:sp>
        <p:nvSpPr>
          <p:cNvPr id="292878" name="Line 14"/>
          <p:cNvSpPr/>
          <p:nvPr/>
        </p:nvSpPr>
        <p:spPr>
          <a:xfrm flipH="1">
            <a:off x="6324600" y="3414713"/>
            <a:ext cx="0" cy="381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374" name="WordArt 15"/>
          <p:cNvSpPr>
            <a:spLocks noTextEdit="1"/>
          </p:cNvSpPr>
          <p:nvPr/>
        </p:nvSpPr>
        <p:spPr>
          <a:xfrm>
            <a:off x="6667500" y="200025"/>
            <a:ext cx="18669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例题讲解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2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2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2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2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2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2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70" grpId="0"/>
      <p:bldP spid="292871" grpId="1"/>
      <p:bldP spid="292872" grpId="2"/>
      <p:bldP spid="292874" grpId="3"/>
      <p:bldP spid="292875" grpId="4"/>
      <p:bldP spid="292877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WordArt 2"/>
          <p:cNvSpPr>
            <a:spLocks noTextEdit="1"/>
          </p:cNvSpPr>
          <p:nvPr/>
        </p:nvSpPr>
        <p:spPr>
          <a:xfrm>
            <a:off x="6667500" y="200025"/>
            <a:ext cx="18669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例题讲解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grpSp>
        <p:nvGrpSpPr>
          <p:cNvPr id="16386" name="Group 3"/>
          <p:cNvGrpSpPr/>
          <p:nvPr/>
        </p:nvGrpSpPr>
        <p:grpSpPr>
          <a:xfrm>
            <a:off x="1752600" y="166688"/>
            <a:ext cx="2717800" cy="519112"/>
            <a:chOff x="1104" y="105"/>
            <a:chExt cx="1712" cy="327"/>
          </a:xfrm>
        </p:grpSpPr>
        <p:sp>
          <p:nvSpPr>
            <p:cNvPr id="16387" name="Line 4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6388" name="Text Box 5"/>
            <p:cNvSpPr txBox="1"/>
            <p:nvPr/>
          </p:nvSpPr>
          <p:spPr>
            <a:xfrm>
              <a:off x="1804" y="105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答题要领</a:t>
              </a:r>
            </a:p>
          </p:txBody>
        </p:sp>
      </p:grpSp>
      <p:sp>
        <p:nvSpPr>
          <p:cNvPr id="16389" name="Text Box 6"/>
          <p:cNvSpPr txBox="1"/>
          <p:nvPr/>
        </p:nvSpPr>
        <p:spPr>
          <a:xfrm>
            <a:off x="381000" y="914400"/>
            <a:ext cx="8153400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例</a:t>
            </a:r>
            <a:r>
              <a:rPr lang="en-US" altLang="zh-CN">
                <a:latin typeface="黑体" panose="02010609060101010101" pitchFamily="49" charset="-122"/>
                <a:ea typeface="黑体" pitchFamily="49" charset="-122"/>
              </a:rPr>
              <a:t>5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：仿照下列划线部分的句子，另写两个句子，使前后意思衔接一致。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在充满爱的社会里，人人都呼唤爱心，</a:t>
            </a:r>
            <a:r>
              <a:rPr lang="zh-CN" altLang="en-US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爱心是一片冬日的阳光，使贫病交加的人感到人间的温暖。 </a:t>
            </a:r>
          </a:p>
        </p:txBody>
      </p:sp>
      <p:sp>
        <p:nvSpPr>
          <p:cNvPr id="301063" name="Line 7"/>
          <p:cNvSpPr/>
          <p:nvPr/>
        </p:nvSpPr>
        <p:spPr>
          <a:xfrm flipH="1">
            <a:off x="4114800" y="2743200"/>
            <a:ext cx="0" cy="381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01064" name="Text Box 8"/>
          <p:cNvSpPr txBox="1"/>
          <p:nvPr/>
        </p:nvSpPr>
        <p:spPr>
          <a:xfrm>
            <a:off x="5638800" y="2636838"/>
            <a:ext cx="3124200" cy="393541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题干中如有字数要求，则仿句还应注意全句、各分句及各结构成分的字数，均应与例句字数相当。同时，书写方面，还应做到认真工整，无错别字。 </a:t>
            </a:r>
          </a:p>
        </p:txBody>
      </p:sp>
      <p:sp>
        <p:nvSpPr>
          <p:cNvPr id="301065" name="Text Box 9"/>
          <p:cNvSpPr txBox="1"/>
          <p:nvPr/>
        </p:nvSpPr>
        <p:spPr>
          <a:xfrm>
            <a:off x="179388" y="2819400"/>
            <a:ext cx="3168650" cy="3935413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黑体" pitchFamily="49" charset="-122"/>
              </a:rPr>
              <a:t>遵循上述切入点，可仿例</a:t>
            </a:r>
            <a:r>
              <a:rPr lang="zh-CN" altLang="en-US" sz="2800">
                <a:solidFill>
                  <a:schemeClr val="bg1"/>
                </a:solidFill>
                <a:latin typeface="Dotum" panose="020b0600000101010101" pitchFamily="34" charset="-127"/>
                <a:ea typeface="黑体" pitchFamily="49" charset="-122"/>
              </a:rPr>
              <a:t>造句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黑体" pitchFamily="49" charset="-122"/>
              </a:rPr>
              <a:t>如下：</a:t>
            </a:r>
            <a:r>
              <a:rPr lang="zh-CN" altLang="en-US" sz="28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 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黑体" pitchFamily="49" charset="-122"/>
              </a:rPr>
              <a:t>爱心是一缕</a:t>
            </a:r>
            <a:r>
              <a:rPr lang="zh-CN" altLang="en-US" sz="2800">
                <a:solidFill>
                  <a:schemeClr val="bg1"/>
                </a:solidFill>
                <a:latin typeface="Dotum" panose="020b0600000101010101" pitchFamily="34" charset="-127"/>
                <a:ea typeface="黑体" pitchFamily="49" charset="-122"/>
              </a:rPr>
              <a:t>春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黑体" pitchFamily="49" charset="-122"/>
              </a:rPr>
              <a:t>日的暖</a:t>
            </a:r>
            <a:r>
              <a:rPr lang="zh-CN" altLang="en-US" sz="2800">
                <a:solidFill>
                  <a:schemeClr val="bg1"/>
                </a:solidFill>
                <a:latin typeface="Dotum" panose="020b0600000101010101" pitchFamily="34" charset="-127"/>
                <a:ea typeface="黑体" pitchFamily="49" charset="-122"/>
              </a:rPr>
              <a:t>风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黑体" pitchFamily="49" charset="-122"/>
              </a:rPr>
              <a:t>，使濒临绝望的人看到人生的希望。</a:t>
            </a:r>
            <a:r>
              <a:rPr lang="zh-CN" altLang="en-US" sz="28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 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黑体" pitchFamily="49" charset="-122"/>
              </a:rPr>
              <a:t>爱心是一片夏日的绿荫，使疲惫不堪的人得到旅途的休憩。</a:t>
            </a:r>
            <a:endParaRPr lang="zh-CN" altLang="en-US" sz="2800">
              <a:solidFill>
                <a:schemeClr val="bg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01066" name="Text Box 10"/>
          <p:cNvSpPr txBox="1"/>
          <p:nvPr/>
        </p:nvSpPr>
        <p:spPr>
          <a:xfrm>
            <a:off x="3505200" y="51816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鼓励创新</a:t>
            </a:r>
          </a:p>
        </p:txBody>
      </p:sp>
      <p:sp>
        <p:nvSpPr>
          <p:cNvPr id="301067" name="Rectangle 11"/>
          <p:cNvSpPr/>
          <p:nvPr/>
        </p:nvSpPr>
        <p:spPr>
          <a:xfrm>
            <a:off x="3505200" y="41148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格调高雅</a:t>
            </a:r>
          </a:p>
        </p:txBody>
      </p:sp>
      <p:sp>
        <p:nvSpPr>
          <p:cNvPr id="301068" name="Rectangle 12"/>
          <p:cNvSpPr/>
          <p:nvPr/>
        </p:nvSpPr>
        <p:spPr>
          <a:xfrm>
            <a:off x="3505200" y="32766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思想健康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64" grpId="0"/>
      <p:bldP spid="301065" grpId="1"/>
      <p:bldP spid="301066" grpId="2"/>
      <p:bldP spid="301067" grpId="3"/>
      <p:bldP spid="301068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09" name="Group 2"/>
          <p:cNvGrpSpPr/>
          <p:nvPr/>
        </p:nvGrpSpPr>
        <p:grpSpPr>
          <a:xfrm>
            <a:off x="2371725" y="103188"/>
            <a:ext cx="3738563" cy="522287"/>
            <a:chOff x="1104" y="125"/>
            <a:chExt cx="2355" cy="329"/>
          </a:xfrm>
        </p:grpSpPr>
        <p:sp>
          <p:nvSpPr>
            <p:cNvPr id="17410" name="Line 3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7411" name="Text Box 4"/>
            <p:cNvSpPr txBox="1"/>
            <p:nvPr/>
          </p:nvSpPr>
          <p:spPr>
            <a:xfrm>
              <a:off x="1997" y="125"/>
              <a:ext cx="14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答题要领总结</a:t>
              </a:r>
            </a:p>
          </p:txBody>
        </p:sp>
      </p:grp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625475" y="1068388"/>
            <a:ext cx="2422525" cy="1433513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1" lang="zh-CN" altLang="en-US" sz="8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审题</a:t>
            </a:r>
          </a:p>
        </p:txBody>
      </p:sp>
      <p:sp>
        <p:nvSpPr>
          <p:cNvPr id="291846" name="Rectangle 6"/>
          <p:cNvSpPr/>
          <p:nvPr/>
        </p:nvSpPr>
        <p:spPr>
          <a:xfrm>
            <a:off x="1143000" y="4102100"/>
            <a:ext cx="6858000" cy="7747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审例句</a:t>
            </a:r>
            <a:r>
              <a:rPr lang="zh-CN" altLang="en-US" sz="2800">
                <a:solidFill>
                  <a:srgbClr val="333399"/>
                </a:solidFill>
                <a:latin typeface="Times New Roman" pitchFamily="18" charset="0"/>
                <a:ea typeface="黑体" pitchFamily="49" charset="-122"/>
              </a:rPr>
              <a:t>        </a:t>
            </a:r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明确隐性要求（修辞分句关系） </a:t>
            </a:r>
          </a:p>
        </p:txBody>
      </p:sp>
      <p:sp>
        <p:nvSpPr>
          <p:cNvPr id="291847" name="Rectangle 7"/>
          <p:cNvSpPr/>
          <p:nvPr/>
        </p:nvSpPr>
        <p:spPr>
          <a:xfrm>
            <a:off x="1066800" y="2744788"/>
            <a:ext cx="41100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审题型</a:t>
            </a:r>
            <a:r>
              <a:rPr lang="zh-CN" altLang="en-US" sz="2800">
                <a:solidFill>
                  <a:srgbClr val="333399"/>
                </a:solidFill>
                <a:latin typeface="Times New Roman" pitchFamily="18" charset="0"/>
                <a:ea typeface="黑体" pitchFamily="49" charset="-122"/>
              </a:rPr>
              <a:t>        </a:t>
            </a:r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明确答题方向</a:t>
            </a:r>
          </a:p>
        </p:txBody>
      </p:sp>
      <p:sp>
        <p:nvSpPr>
          <p:cNvPr id="291848" name="Rectangle 8"/>
          <p:cNvSpPr/>
          <p:nvPr/>
        </p:nvSpPr>
        <p:spPr>
          <a:xfrm>
            <a:off x="1109663" y="3506788"/>
            <a:ext cx="69675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审题干</a:t>
            </a:r>
            <a:r>
              <a:rPr lang="zh-CN" altLang="en-US" sz="2800">
                <a:solidFill>
                  <a:srgbClr val="333399"/>
                </a:solidFill>
                <a:latin typeface="Times New Roman" pitchFamily="18" charset="0"/>
                <a:ea typeface="黑体" pitchFamily="49" charset="-122"/>
              </a:rPr>
              <a:t>        </a:t>
            </a:r>
            <a:r>
              <a:rPr lang="zh-CN" altLang="en-US" sz="2800">
                <a:solidFill>
                  <a:srgbClr val="333399"/>
                </a:solidFill>
                <a:latin typeface="黑体" panose="02010609060101010101" pitchFamily="49" charset="-122"/>
                <a:ea typeface="黑体" pitchFamily="49" charset="-122"/>
              </a:rPr>
              <a:t>明确显性要求（用笔一一标出）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1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91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5" grpId="0"/>
      <p:bldP spid="291846" grpId="1"/>
      <p:bldP spid="291847" grpId="2"/>
      <p:bldP spid="291848" grpId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WordArt 2"/>
          <p:cNvSpPr>
            <a:spLocks noTextEdit="1"/>
          </p:cNvSpPr>
          <p:nvPr/>
        </p:nvSpPr>
        <p:spPr>
          <a:xfrm>
            <a:off x="1219200" y="1905000"/>
            <a:ext cx="7086600" cy="2152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9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常见失误</a:t>
            </a:r>
            <a:endParaRPr lang="zh-CN" altLang="en-US" sz="9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WordArt 1026"/>
          <p:cNvSpPr>
            <a:spLocks noTextEdit="1"/>
          </p:cNvSpPr>
          <p:nvPr/>
        </p:nvSpPr>
        <p:spPr>
          <a:xfrm>
            <a:off x="6667500" y="200025"/>
            <a:ext cx="1843088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例题讲解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grpSp>
        <p:nvGrpSpPr>
          <p:cNvPr id="19458" name="Group 1027"/>
          <p:cNvGrpSpPr/>
          <p:nvPr/>
        </p:nvGrpSpPr>
        <p:grpSpPr>
          <a:xfrm>
            <a:off x="1752600" y="152400"/>
            <a:ext cx="2703513" cy="519113"/>
            <a:chOff x="1104" y="105"/>
            <a:chExt cx="1725" cy="318"/>
          </a:xfrm>
        </p:grpSpPr>
        <p:sp>
          <p:nvSpPr>
            <p:cNvPr id="19459" name="Line 1028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9460" name="Text Box 1029"/>
            <p:cNvSpPr txBox="1"/>
            <p:nvPr/>
          </p:nvSpPr>
          <p:spPr>
            <a:xfrm>
              <a:off x="1804" y="105"/>
              <a:ext cx="102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常见失误</a:t>
              </a:r>
            </a:p>
          </p:txBody>
        </p:sp>
      </p:grpSp>
      <p:sp>
        <p:nvSpPr>
          <p:cNvPr id="19461" name="Text Box 1030"/>
          <p:cNvSpPr txBox="1"/>
          <p:nvPr/>
        </p:nvSpPr>
        <p:spPr>
          <a:xfrm>
            <a:off x="152400" y="838200"/>
            <a:ext cx="8610600" cy="2465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在下文横线上，根据提供的开头，仿照提供的句子，续写句子。</a:t>
            </a:r>
          </a:p>
          <a:p>
            <a:pPr>
              <a:spcBef>
                <a:spcPct val="50000"/>
              </a:spcBef>
            </a:pP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画家画花，独绘一枝，意在留些天地，让欣赏者自去遐想；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音乐家演奏，抑扬顿挫，有时</a:t>
            </a:r>
            <a:r>
              <a:rPr lang="zh-CN" altLang="en-US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无声胜有声</a:t>
            </a:r>
            <a:r>
              <a:rPr lang="zh-CN" altLang="en-US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，任听众自去体味。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诗人作诗，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，　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 ；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教师讲课，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，　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 。</a:t>
            </a:r>
          </a:p>
        </p:txBody>
      </p:sp>
      <p:sp>
        <p:nvSpPr>
          <p:cNvPr id="303111" name="Text Box 1031"/>
          <p:cNvSpPr txBox="1"/>
          <p:nvPr/>
        </p:nvSpPr>
        <p:spPr>
          <a:xfrm>
            <a:off x="152400" y="4191000"/>
            <a:ext cx="4267200" cy="1917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［误例］诗人作诗，洋洋洒洒，感情挥洒淋漓尽致，让读者身临其境；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    教师讲课，循循善诱，讲解深入浅出，让学生如坐春风。</a:t>
            </a:r>
          </a:p>
        </p:txBody>
      </p:sp>
      <p:sp>
        <p:nvSpPr>
          <p:cNvPr id="303112" name="Text Box 1032"/>
          <p:cNvSpPr txBox="1"/>
          <p:nvPr/>
        </p:nvSpPr>
        <p:spPr>
          <a:xfrm>
            <a:off x="4648200" y="2657475"/>
            <a:ext cx="4114800" cy="374332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在给定的例句中，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画家画花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留些天地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音乐家演奏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无声胜有声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，都体现了画画及演奏中的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空白艺术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，这也是例句的主旨，所以下文中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诗人作诗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教师讲课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也应遵循这个主旨，即应体现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作诗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讲课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中的空白艺术，而误例中忽略了这一点，所以是不合要求的。</a:t>
            </a:r>
          </a:p>
        </p:txBody>
      </p:sp>
      <p:sp>
        <p:nvSpPr>
          <p:cNvPr id="303113" name="Text Box 1033"/>
          <p:cNvSpPr txBox="1"/>
          <p:nvPr/>
        </p:nvSpPr>
        <p:spPr>
          <a:xfrm>
            <a:off x="152400" y="3810000"/>
            <a:ext cx="4191000" cy="2282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（参考答案）诗人作诗，讲究含蓄，言有尽而意无穷，让读者自去欣赏；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    教师讲课，言简意赅，故意引而不发，留给学生思考的余地。 </a:t>
            </a:r>
          </a:p>
        </p:txBody>
      </p:sp>
      <p:sp>
        <p:nvSpPr>
          <p:cNvPr id="303114" name="Text Box 1034"/>
          <p:cNvSpPr txBox="1"/>
          <p:nvPr/>
        </p:nvSpPr>
        <p:spPr>
          <a:xfrm>
            <a:off x="2819400" y="152400"/>
            <a:ext cx="37338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20100"/>
                </a:solidFill>
                <a:latin typeface="黑体" panose="02010609060101010101" pitchFamily="49" charset="-122"/>
                <a:ea typeface="黑体" pitchFamily="49" charset="-122"/>
              </a:rPr>
              <a:t>审题偏差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话题脱离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11" grpId="0"/>
      <p:bldP spid="303112" grpId="1"/>
      <p:bldP spid="303113" grpId="2"/>
      <p:bldP spid="303114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2387" name="Text Box 3"/>
          <p:cNvSpPr txBox="1"/>
          <p:nvPr/>
        </p:nvSpPr>
        <p:spPr>
          <a:xfrm>
            <a:off x="0" y="538163"/>
            <a:ext cx="8915400" cy="1538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    </a:t>
            </a:r>
            <a:r>
              <a:rPr lang="zh-CN" altLang="en-US" sz="4000">
                <a:latin typeface="Times New Roman" pitchFamily="18" charset="0"/>
                <a:ea typeface="宋体" pitchFamily="2" charset="-122"/>
              </a:rPr>
              <a:t>四、开放式</a:t>
            </a:r>
            <a:endParaRPr lang="en-US" altLang="zh-CN" sz="4000"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宋体" pitchFamily="2" charset="-122"/>
              </a:rPr>
              <a:t>（只提供例句的形式，不确定仿写的主体。）</a:t>
            </a:r>
          </a:p>
        </p:txBody>
      </p:sp>
      <p:sp>
        <p:nvSpPr>
          <p:cNvPr id="20482" name="文本框 1"/>
          <p:cNvSpPr txBox="1"/>
          <p:nvPr/>
        </p:nvSpPr>
        <p:spPr>
          <a:xfrm>
            <a:off x="366713" y="2413000"/>
            <a:ext cx="538638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itchFamily="18" charset="0"/>
                <a:ea typeface="宋体" pitchFamily="2" charset="-122"/>
              </a:rPr>
              <a:t>模仿下面句子的格式，另写一个句子。</a:t>
            </a:r>
          </a:p>
        </p:txBody>
      </p:sp>
      <p:sp>
        <p:nvSpPr>
          <p:cNvPr id="272389" name="Text Box 5"/>
          <p:cNvSpPr txBox="1"/>
          <p:nvPr/>
        </p:nvSpPr>
        <p:spPr>
          <a:xfrm>
            <a:off x="228600" y="2895600"/>
            <a:ext cx="868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itchFamily="2" charset="-122"/>
              </a:rPr>
              <a:t>遗忘是心的缝隙，漏掉了多少珍贵的昨天？</a:t>
            </a:r>
          </a:p>
        </p:txBody>
      </p:sp>
      <p:sp>
        <p:nvSpPr>
          <p:cNvPr id="272390" name="Text Box 6"/>
          <p:cNvSpPr txBox="1"/>
          <p:nvPr/>
        </p:nvSpPr>
        <p:spPr>
          <a:xfrm>
            <a:off x="228600" y="3657600"/>
            <a:ext cx="87360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itchFamily="2" charset="-122"/>
              </a:rPr>
              <a:t>勤奋是成功的脚步，登上了多少难攀的台阶？</a:t>
            </a:r>
          </a:p>
        </p:txBody>
      </p:sp>
      <p:sp>
        <p:nvSpPr>
          <p:cNvPr id="272391" name="Rectangle 7"/>
          <p:cNvSpPr/>
          <p:nvPr/>
        </p:nvSpPr>
        <p:spPr>
          <a:xfrm>
            <a:off x="190500" y="4606925"/>
            <a:ext cx="87630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itchFamily="2" charset="-122"/>
              </a:rPr>
              <a:t>小结：命题式和开放式仿写的句子在内容上可以与例句不一致，只是句式要求一样。要认真看清例句的句式特点，做题要善于联想、想象。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7" grpId="0"/>
      <p:bldP spid="272389" grpId="1"/>
      <p:bldP spid="272390" grpId="2"/>
      <p:bldP spid="272391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WordArt 2"/>
          <p:cNvSpPr>
            <a:spLocks noTextEdit="1"/>
          </p:cNvSpPr>
          <p:nvPr/>
        </p:nvSpPr>
        <p:spPr>
          <a:xfrm>
            <a:off x="6667500" y="200025"/>
            <a:ext cx="1843088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例题讲解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grpSp>
        <p:nvGrpSpPr>
          <p:cNvPr id="21506" name="Group 3"/>
          <p:cNvGrpSpPr/>
          <p:nvPr/>
        </p:nvGrpSpPr>
        <p:grpSpPr>
          <a:xfrm>
            <a:off x="1752600" y="152400"/>
            <a:ext cx="2703513" cy="519113"/>
            <a:chOff x="1104" y="105"/>
            <a:chExt cx="1725" cy="318"/>
          </a:xfrm>
        </p:grpSpPr>
        <p:sp>
          <p:nvSpPr>
            <p:cNvPr id="21507" name="Line 4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1508" name="Text Box 5"/>
            <p:cNvSpPr txBox="1"/>
            <p:nvPr/>
          </p:nvSpPr>
          <p:spPr>
            <a:xfrm>
              <a:off x="1804" y="105"/>
              <a:ext cx="102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常见失误</a:t>
              </a:r>
            </a:p>
          </p:txBody>
        </p:sp>
      </p:grpSp>
      <p:sp>
        <p:nvSpPr>
          <p:cNvPr id="21509" name="Text Box 6"/>
          <p:cNvSpPr txBox="1"/>
          <p:nvPr/>
        </p:nvSpPr>
        <p:spPr>
          <a:xfrm>
            <a:off x="285750" y="838200"/>
            <a:ext cx="4819650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仿照例句的格式，任写一种事物。</a:t>
            </a:r>
          </a:p>
          <a:p>
            <a:pPr>
              <a:spcBef>
                <a:spcPct val="50000"/>
              </a:spcBef>
            </a:pP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 sz="2800">
                <a:latin typeface="黑体" panose="02010609060101010101" pitchFamily="49" charset="-122"/>
                <a:ea typeface="黑体" pitchFamily="49" charset="-122"/>
              </a:rPr>
              <a:t>教师的周围飘着粉笔屑，不，那不是粉笔屑，那是教师撒出的智慧的花朵。</a:t>
            </a:r>
          </a:p>
        </p:txBody>
      </p:sp>
      <p:sp>
        <p:nvSpPr>
          <p:cNvPr id="307207" name="Text Box 7"/>
          <p:cNvSpPr txBox="1"/>
          <p:nvPr/>
        </p:nvSpPr>
        <p:spPr>
          <a:xfrm>
            <a:off x="685800" y="3810000"/>
            <a:ext cx="2895600" cy="265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黑体" pitchFamily="49" charset="-122"/>
              </a:rPr>
              <a:t>（误例）父亲额头上淌着汗水，啊，那是辛勤的汗水，那难道不是父亲辛苦劳作的见证吗？</a:t>
            </a:r>
            <a:endParaRPr lang="zh-CN" altLang="en-US" sz="28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07208" name="Text Box 8"/>
          <p:cNvSpPr txBox="1"/>
          <p:nvPr/>
        </p:nvSpPr>
        <p:spPr>
          <a:xfrm>
            <a:off x="4429125" y="1828800"/>
            <a:ext cx="4714875" cy="483235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首先分析给定的结构形式，然后确定内容。例句的结构格式是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事物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+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否定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+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想象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，并且最后一个分句用了比喻的形式，且有其象征意义。而误例中首先没有用否定形式，并且后一分句没有用比喻形式，再次，后一分句用一反问句，也不符合例句中的陈述语气，因而仿写不符合要求。</a:t>
            </a:r>
          </a:p>
        </p:txBody>
      </p:sp>
      <p:sp>
        <p:nvSpPr>
          <p:cNvPr id="307209" name="Text Box 9"/>
          <p:cNvSpPr txBox="1"/>
          <p:nvPr/>
        </p:nvSpPr>
        <p:spPr>
          <a:xfrm>
            <a:off x="533400" y="3886200"/>
            <a:ext cx="3048000" cy="25288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  <a:ea typeface="黑体" pitchFamily="49" charset="-122"/>
              </a:rPr>
              <a:t>〔</a:t>
            </a:r>
            <a:r>
              <a:rPr lang="zh-CN" altLang="en-US" sz="3200">
                <a:latin typeface="宋体" panose="02010600030101010101" pitchFamily="2" charset="-122"/>
                <a:ea typeface="黑体" pitchFamily="49" charset="-122"/>
              </a:rPr>
              <a:t>参考答案</a:t>
            </a:r>
            <a:r>
              <a:rPr lang="en-US" altLang="zh-CN" sz="3200">
                <a:latin typeface="宋体" panose="02010600030101010101" pitchFamily="2" charset="-122"/>
                <a:ea typeface="黑体" pitchFamily="49" charset="-122"/>
              </a:rPr>
              <a:t>〕</a:t>
            </a:r>
            <a:r>
              <a:rPr lang="zh-CN" altLang="en-US" sz="3200">
                <a:latin typeface="宋体" panose="02010600030101010101" pitchFamily="2" charset="-122"/>
                <a:ea typeface="黑体" pitchFamily="49" charset="-122"/>
              </a:rPr>
              <a:t>教室前方有一块黑板，不，那不是黑板，那是播种知识的沃土。</a:t>
            </a:r>
            <a:endParaRPr lang="zh-CN" altLang="en-US" sz="32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07210" name="Text Box 10"/>
          <p:cNvSpPr txBox="1"/>
          <p:nvPr/>
        </p:nvSpPr>
        <p:spPr>
          <a:xfrm>
            <a:off x="2667000" y="152400"/>
            <a:ext cx="30416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20100"/>
                </a:solidFill>
                <a:latin typeface="宋体" panose="02010600030101010101" pitchFamily="2" charset="-122"/>
                <a:ea typeface="黑体" pitchFamily="49" charset="-122"/>
              </a:rPr>
              <a:t>结构不一</a:t>
            </a:r>
            <a:r>
              <a:rPr lang="zh-CN" altLang="en-US" sz="2800">
                <a:solidFill>
                  <a:srgbClr val="020100"/>
                </a:solidFill>
                <a:latin typeface="黑体" panose="02010609060101010101" pitchFamily="49" charset="-122"/>
                <a:ea typeface="黑体" pitchFamily="49" charset="-122"/>
              </a:rPr>
              <a:t>格式不当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7" grpId="0"/>
      <p:bldP spid="307208" grpId="1"/>
      <p:bldP spid="307209" grpId="2"/>
      <p:bldP spid="307210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Picture 2" descr="水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5460" name="Text Box 4"/>
          <p:cNvSpPr txBox="1"/>
          <p:nvPr/>
        </p:nvSpPr>
        <p:spPr>
          <a:xfrm>
            <a:off x="228600" y="228600"/>
            <a:ext cx="7620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66FFFF"/>
                </a:solidFill>
                <a:latin typeface="Times New Roman" pitchFamily="18" charset="0"/>
                <a:ea typeface="宋体" pitchFamily="2" charset="-122"/>
              </a:rPr>
              <a:t>总结仿写题应注意的问题：</a:t>
            </a:r>
          </a:p>
        </p:txBody>
      </p:sp>
      <p:sp>
        <p:nvSpPr>
          <p:cNvPr id="275461" name="Text Box 5"/>
          <p:cNvSpPr txBox="1"/>
          <p:nvPr/>
        </p:nvSpPr>
        <p:spPr>
          <a:xfrm>
            <a:off x="228600" y="990600"/>
            <a:ext cx="868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、题目要审清。</a:t>
            </a:r>
          </a:p>
        </p:txBody>
      </p:sp>
      <p:sp>
        <p:nvSpPr>
          <p:cNvPr id="275462" name="Text Box 6"/>
          <p:cNvSpPr txBox="1"/>
          <p:nvPr/>
        </p:nvSpPr>
        <p:spPr>
          <a:xfrm>
            <a:off x="228600" y="1676400"/>
            <a:ext cx="891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、内容要统一。</a:t>
            </a:r>
          </a:p>
        </p:txBody>
      </p:sp>
      <p:sp>
        <p:nvSpPr>
          <p:cNvPr id="275463" name="Text Box 7"/>
          <p:cNvSpPr txBox="1"/>
          <p:nvPr/>
        </p:nvSpPr>
        <p:spPr>
          <a:xfrm>
            <a:off x="228600" y="2362200"/>
            <a:ext cx="6324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、句式要一致。</a:t>
            </a:r>
          </a:p>
        </p:txBody>
      </p:sp>
      <p:sp>
        <p:nvSpPr>
          <p:cNvPr id="275464" name="Text Box 8"/>
          <p:cNvSpPr txBox="1"/>
          <p:nvPr/>
        </p:nvSpPr>
        <p:spPr>
          <a:xfrm>
            <a:off x="228600" y="3124200"/>
            <a:ext cx="6172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、修辞要相同。</a:t>
            </a:r>
          </a:p>
        </p:txBody>
      </p:sp>
      <p:sp>
        <p:nvSpPr>
          <p:cNvPr id="275465" name="Text Box 9"/>
          <p:cNvSpPr txBox="1"/>
          <p:nvPr/>
        </p:nvSpPr>
        <p:spPr>
          <a:xfrm>
            <a:off x="304800" y="3962400"/>
            <a:ext cx="8839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5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、字数要相近。</a:t>
            </a:r>
          </a:p>
        </p:txBody>
      </p:sp>
      <p:sp>
        <p:nvSpPr>
          <p:cNvPr id="275466" name="Text Box 10"/>
          <p:cNvSpPr txBox="1"/>
          <p:nvPr/>
        </p:nvSpPr>
        <p:spPr>
          <a:xfrm>
            <a:off x="304800" y="4876800"/>
            <a:ext cx="8534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、思维要放开。</a:t>
            </a:r>
          </a:p>
        </p:txBody>
      </p:sp>
      <p:sp>
        <p:nvSpPr>
          <p:cNvPr id="275467" name="Text Box 11"/>
          <p:cNvSpPr txBox="1"/>
          <p:nvPr/>
        </p:nvSpPr>
        <p:spPr>
          <a:xfrm>
            <a:off x="381000" y="57912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7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、造句要通畅。</a:t>
            </a:r>
          </a:p>
        </p:txBody>
      </p:sp>
      <p:sp>
        <p:nvSpPr>
          <p:cNvPr id="275468" name="AutoShape 12"/>
          <p:cNvSpPr/>
          <p:nvPr/>
        </p:nvSpPr>
        <p:spPr>
          <a:xfrm>
            <a:off x="2971800" y="-228600"/>
            <a:ext cx="5257800" cy="1828800"/>
          </a:xfrm>
          <a:prstGeom prst="wedgeEllipseCallout">
            <a:avLst>
              <a:gd name="adj1" fmla="val -43750"/>
              <a:gd name="adj2" fmla="val 441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要全面审清题目要求，弄清明示、暗示。</a:t>
            </a:r>
          </a:p>
        </p:txBody>
      </p:sp>
      <p:sp>
        <p:nvSpPr>
          <p:cNvPr id="275469" name="AutoShape 13"/>
          <p:cNvSpPr/>
          <p:nvPr/>
        </p:nvSpPr>
        <p:spPr>
          <a:xfrm>
            <a:off x="2971800" y="457200"/>
            <a:ext cx="5029200" cy="1447800"/>
          </a:xfrm>
          <a:prstGeom prst="wedgeEllipseCallout">
            <a:avLst>
              <a:gd name="adj1" fmla="val -43750"/>
              <a:gd name="adj2" fmla="val 668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内容要前后一致、协调、连贯、呼应。</a:t>
            </a:r>
          </a:p>
        </p:txBody>
      </p:sp>
      <p:sp>
        <p:nvSpPr>
          <p:cNvPr id="275470" name="AutoShape 14"/>
          <p:cNvSpPr/>
          <p:nvPr/>
        </p:nvSpPr>
        <p:spPr>
          <a:xfrm>
            <a:off x="2971800" y="609600"/>
            <a:ext cx="4953000" cy="1752600"/>
          </a:xfrm>
          <a:prstGeom prst="wedgeEllipseCallout">
            <a:avLst>
              <a:gd name="adj1" fmla="val -43750"/>
              <a:gd name="adj2" fmla="val 6739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先弄清单复句，再研究句内或句间结构</a:t>
            </a:r>
          </a:p>
        </p:txBody>
      </p:sp>
      <p:sp>
        <p:nvSpPr>
          <p:cNvPr id="275471" name="AutoShape 15"/>
          <p:cNvSpPr/>
          <p:nvPr/>
        </p:nvSpPr>
        <p:spPr>
          <a:xfrm>
            <a:off x="2971800" y="914400"/>
            <a:ext cx="5562600" cy="2438400"/>
          </a:xfrm>
          <a:prstGeom prst="wedgeEllipseCallout">
            <a:avLst>
              <a:gd name="adj1" fmla="val -43750"/>
              <a:gd name="adj2" fmla="val 581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考试说明</a:t>
            </a:r>
            <a:r>
              <a:rPr lang="en-US" altLang="zh-CN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》  </a:t>
            </a:r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比喻、比拟、借代、夸张、对偶、排比、设问、反问</a:t>
            </a:r>
          </a:p>
        </p:txBody>
      </p:sp>
      <p:sp>
        <p:nvSpPr>
          <p:cNvPr id="275472" name="AutoShape 16"/>
          <p:cNvSpPr/>
          <p:nvPr/>
        </p:nvSpPr>
        <p:spPr>
          <a:xfrm>
            <a:off x="3048000" y="1828800"/>
            <a:ext cx="4572000" cy="1828800"/>
          </a:xfrm>
          <a:prstGeom prst="wedgeEllipseCallout">
            <a:avLst>
              <a:gd name="adj1" fmla="val -43227"/>
              <a:gd name="adj2" fmla="val 8420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字数相等或大致相等，不要悬殊太大</a:t>
            </a:r>
          </a:p>
        </p:txBody>
      </p:sp>
      <p:sp>
        <p:nvSpPr>
          <p:cNvPr id="275473" name="AutoShape 17"/>
          <p:cNvSpPr/>
          <p:nvPr/>
        </p:nvSpPr>
        <p:spPr>
          <a:xfrm>
            <a:off x="3048000" y="2971800"/>
            <a:ext cx="4648200" cy="1752600"/>
          </a:xfrm>
          <a:prstGeom prst="wedgeEllipseCallout">
            <a:avLst>
              <a:gd name="adj1" fmla="val -43546"/>
              <a:gd name="adj2" fmla="val 8306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要有丰富的联想和想象，立意要高远</a:t>
            </a:r>
          </a:p>
        </p:txBody>
      </p:sp>
      <p:sp>
        <p:nvSpPr>
          <p:cNvPr id="275474" name="AutoShape 18"/>
          <p:cNvSpPr/>
          <p:nvPr/>
        </p:nvSpPr>
        <p:spPr>
          <a:xfrm>
            <a:off x="3276600" y="3962400"/>
            <a:ext cx="4724400" cy="1905000"/>
          </a:xfrm>
          <a:prstGeom prst="wedgeEllipseCallout">
            <a:avLst>
              <a:gd name="adj1" fmla="val -43750"/>
              <a:gd name="adj2" fmla="val 668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>
                <a:solidFill>
                  <a:srgbClr val="FFFF66"/>
                </a:solidFill>
                <a:latin typeface="Times New Roman" pitchFamily="18" charset="0"/>
                <a:ea typeface="宋体" pitchFamily="2" charset="-122"/>
              </a:rPr>
              <a:t>要最后检查所造句子是否妥当、顺畅。</a:t>
            </a:r>
          </a:p>
        </p:txBody>
      </p:sp>
      <p:pic>
        <p:nvPicPr>
          <p:cNvPr id="27547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12600" y="10668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5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5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75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75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5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5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75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75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5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5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75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75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0" grpId="0"/>
      <p:bldP spid="275461" grpId="1"/>
      <p:bldP spid="275462" grpId="2"/>
      <p:bldP spid="275463" grpId="3"/>
      <p:bldP spid="275464" grpId="4"/>
      <p:bldP spid="275465" grpId="5"/>
      <p:bldP spid="275466" grpId="6"/>
      <p:bldP spid="275467" grpId="7"/>
      <p:bldP spid="275468" grpId="8"/>
      <p:bldP spid="275469" grpId="9"/>
      <p:bldP spid="275470" grpId="10"/>
      <p:bldP spid="275471" grpId="11"/>
      <p:bldP spid="275472" grpId="12"/>
      <p:bldP spid="275473" grpId="13"/>
      <p:bldP spid="275474" grpId="1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文本框 1"/>
          <p:cNvSpPr txBox="1"/>
          <p:nvPr/>
        </p:nvSpPr>
        <p:spPr>
          <a:xfrm>
            <a:off x="687388" y="688975"/>
            <a:ext cx="7507287" cy="1382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  </a:t>
            </a:r>
            <a:r>
              <a:rPr lang="zh-CN" altLang="en-US">
                <a:latin typeface="Times New Roman" pitchFamily="18" charset="0"/>
                <a:ea typeface="宋体" pitchFamily="2" charset="-122"/>
              </a:rPr>
              <a:t>一、话题式</a:t>
            </a:r>
            <a:endParaRPr lang="en-US" altLang="zh-CN"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Times New Roman" pitchFamily="18" charset="0"/>
                <a:ea typeface="宋体" pitchFamily="2" charset="-122"/>
              </a:rPr>
              <a:t>（设定一个语言材料，再另外命题确定新的话题，  要求按照例句句式进行仿写）</a:t>
            </a:r>
          </a:p>
        </p:txBody>
      </p:sp>
      <p:sp>
        <p:nvSpPr>
          <p:cNvPr id="271364" name="Text Box 1028"/>
          <p:cNvSpPr txBox="1"/>
          <p:nvPr/>
        </p:nvSpPr>
        <p:spPr>
          <a:xfrm>
            <a:off x="214313" y="2071688"/>
            <a:ext cx="8701087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3200">
                <a:latin typeface="Times New Roman" pitchFamily="18" charset="0"/>
                <a:ea typeface="宋体" pitchFamily="2" charset="-122"/>
              </a:rPr>
              <a:t>仿用下面两个比喻句的句式，以“时间”开头，写两个句式相同的比喻句。</a:t>
            </a:r>
          </a:p>
        </p:txBody>
      </p:sp>
      <p:sp>
        <p:nvSpPr>
          <p:cNvPr id="271365" name="Text Box 1029"/>
          <p:cNvSpPr txBox="1"/>
          <p:nvPr/>
        </p:nvSpPr>
        <p:spPr>
          <a:xfrm>
            <a:off x="0" y="3429000"/>
            <a:ext cx="9448800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宋体" pitchFamily="2" charset="-122"/>
              </a:rPr>
              <a:t>书籍好比一架梯子，它能引导我们登上知识的殿堂。书籍如同一把钥匙，它将帮助我们开启心灵的智慧之窗。</a:t>
            </a:r>
          </a:p>
        </p:txBody>
      </p:sp>
      <p:sp>
        <p:nvSpPr>
          <p:cNvPr id="271366" name="Text Box 1030"/>
          <p:cNvSpPr txBox="1"/>
          <p:nvPr/>
        </p:nvSpPr>
        <p:spPr>
          <a:xfrm>
            <a:off x="333375" y="4983163"/>
            <a:ext cx="97536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宋体" pitchFamily="2" charset="-122"/>
              </a:rPr>
              <a:t>时间好比一个良医，它能帮助我们医治流血的伤口。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宋体" pitchFamily="2" charset="-122"/>
              </a:rPr>
              <a:t>时间好比一场细雨，它将帮助我们洗去心灵的污迹。</a:t>
            </a:r>
          </a:p>
        </p:txBody>
      </p:sp>
      <p:sp>
        <p:nvSpPr>
          <p:cNvPr id="3" name="椭圆 2"/>
          <p:cNvSpPr/>
          <p:nvPr/>
        </p:nvSpPr>
        <p:spPr>
          <a:xfrm>
            <a:off x="4719638" y="2489200"/>
            <a:ext cx="1871662" cy="790575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t"/>
          <a:lstStyle/>
          <a:p>
            <a:pPr defTabSz="91440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91300" y="1901825"/>
            <a:ext cx="1973263" cy="790575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t"/>
          <a:lstStyle/>
          <a:p>
            <a:pPr defTabSz="91440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7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4" grpId="0"/>
      <p:bldP spid="271365" grpId="1"/>
      <p:bldP spid="271366" grpId="2"/>
      <p:bldP spid="3" grpId="3"/>
      <p:bldP spid="4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Text Box 6"/>
          <p:cNvSpPr txBox="1"/>
          <p:nvPr/>
        </p:nvSpPr>
        <p:spPr>
          <a:xfrm>
            <a:off x="285750" y="642938"/>
            <a:ext cx="8515350" cy="5262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话题式仿写解题方法</a:t>
            </a:r>
            <a:endParaRPr lang="en-US" altLang="zh-CN" sz="32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看清话题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。话题是仿写的中心，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不要脱离题目要求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另立话题。</a:t>
            </a:r>
            <a:endParaRPr lang="en-US" altLang="zh-CN" sz="32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审清句式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。审清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例句的句式特点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，要特别关注例句所用的关联词、分句之间的关系、句内短语的结构等。</a:t>
            </a:r>
            <a:endParaRPr lang="en-US" altLang="zh-CN" sz="32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>
                <a:latin typeface="黑体" panose="02010609060101010101" pitchFamily="49" charset="-122"/>
                <a:ea typeface="黑体" pitchFamily="49" charset="-122"/>
              </a:rPr>
              <a:t>3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、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分析修辞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。有些题目题干明确了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修辞手法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，有些题目的修辞手法属于隐性要求，要认真分析例句。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WordArt 2"/>
          <p:cNvSpPr>
            <a:spLocks noTextEdit="1"/>
          </p:cNvSpPr>
          <p:nvPr/>
        </p:nvSpPr>
        <p:spPr>
          <a:xfrm>
            <a:off x="6667500" y="200025"/>
            <a:ext cx="1843088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例题讲解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grpSp>
        <p:nvGrpSpPr>
          <p:cNvPr id="9218" name="Group 3"/>
          <p:cNvGrpSpPr/>
          <p:nvPr/>
        </p:nvGrpSpPr>
        <p:grpSpPr>
          <a:xfrm>
            <a:off x="1752600" y="152400"/>
            <a:ext cx="2703513" cy="519113"/>
            <a:chOff x="1104" y="105"/>
            <a:chExt cx="1725" cy="318"/>
          </a:xfrm>
        </p:grpSpPr>
        <p:sp>
          <p:nvSpPr>
            <p:cNvPr id="9219" name="Line 4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9220" name="Text Box 5"/>
            <p:cNvSpPr txBox="1"/>
            <p:nvPr/>
          </p:nvSpPr>
          <p:spPr>
            <a:xfrm>
              <a:off x="1804" y="105"/>
              <a:ext cx="102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常见失误</a:t>
              </a:r>
            </a:p>
          </p:txBody>
        </p:sp>
      </p:grpSp>
      <p:sp>
        <p:nvSpPr>
          <p:cNvPr id="9221" name="Text Box 6"/>
          <p:cNvSpPr txBox="1"/>
          <p:nvPr/>
        </p:nvSpPr>
        <p:spPr>
          <a:xfrm>
            <a:off x="381000" y="838200"/>
            <a:ext cx="8763000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［例</a:t>
            </a:r>
            <a:r>
              <a:rPr lang="en-US" altLang="zh-CN"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］依照下面两个比喻句的句式，以</a:t>
            </a:r>
            <a:r>
              <a:rPr lang="zh-CN" altLang="en-US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真诚</a:t>
            </a:r>
            <a:r>
              <a:rPr lang="zh-CN" altLang="en-US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开头，写两个句式相同的比喻句。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人生犹如一个爱出谜语的顽童，总是出一些难题让你解答；人生犹如一次漫长的旅行，理解就是前进的火把。</a:t>
            </a:r>
            <a:br>
              <a:rPr lang="zh-CN" altLang="en-US"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真诚 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                          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                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；真诚 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　　　　　　　　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 ，</a:t>
            </a:r>
            <a:r>
              <a:rPr lang="zh-CN" altLang="en-US" u="sng">
                <a:latin typeface="黑体" panose="02010609060101010101" pitchFamily="49" charset="-122"/>
                <a:ea typeface="黑体" pitchFamily="49" charset="-122"/>
              </a:rPr>
              <a:t>　　　　　　　　　　　　　　　　　　　</a:t>
            </a: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308231" name="Text Box 7"/>
          <p:cNvSpPr txBox="1"/>
          <p:nvPr/>
        </p:nvSpPr>
        <p:spPr>
          <a:xfrm>
            <a:off x="457200" y="3657600"/>
            <a:ext cx="3352800" cy="2654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itchFamily="49" charset="-122"/>
              </a:rPr>
              <a:t>［误例］真诚犹如一颗渺小的尘土，它带领着我们漫游天际；真诚如同一道溪流，激情就是溪流中的鹅卵石。 </a:t>
            </a:r>
          </a:p>
        </p:txBody>
      </p:sp>
      <p:sp>
        <p:nvSpPr>
          <p:cNvPr id="308232" name="Text Box 8"/>
          <p:cNvSpPr txBox="1"/>
          <p:nvPr/>
        </p:nvSpPr>
        <p:spPr>
          <a:xfrm>
            <a:off x="3581400" y="2590800"/>
            <a:ext cx="5334000" cy="410845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运用比喻，喻体必须恰当；另外，从给定的两个句子来看，两个比喻句是并列关系，在每一个比喻句的内部，前后的语意又必须衔接。如将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人生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比作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爱出谜语的顽童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下面紧接着就写出其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爱出难题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；如将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人生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比作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旅行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理解是前进的火把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"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，说出了理解在人生道路上的重要性。</a:t>
            </a:r>
            <a:b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</a:b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而误例中第一分句比喻不成立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忽略了比喻的可比性；第二分句比喻成立，但解释语不搭配，因而不合要求。</a:t>
            </a:r>
          </a:p>
        </p:txBody>
      </p:sp>
      <p:sp>
        <p:nvSpPr>
          <p:cNvPr id="308233" name="Text Box 9"/>
          <p:cNvSpPr txBox="1"/>
          <p:nvPr/>
        </p:nvSpPr>
        <p:spPr>
          <a:xfrm>
            <a:off x="179388" y="3505200"/>
            <a:ext cx="3249612" cy="30813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itchFamily="49" charset="-122"/>
              </a:rPr>
              <a:t>［参考答案］真诚就像开满枝头的花朵，总是能结出友谊的果实；真诚好像一条清澈的小溪，心灵就是小溪的源头。 </a:t>
            </a:r>
          </a:p>
        </p:txBody>
      </p:sp>
      <p:sp>
        <p:nvSpPr>
          <p:cNvPr id="308234" name="Text Box 10"/>
          <p:cNvSpPr txBox="1"/>
          <p:nvPr/>
        </p:nvSpPr>
        <p:spPr>
          <a:xfrm>
            <a:off x="2819400" y="166688"/>
            <a:ext cx="327660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20100"/>
                </a:solidFill>
                <a:latin typeface="宋体" panose="02010600030101010101" pitchFamily="2" charset="-122"/>
                <a:ea typeface="黑体" pitchFamily="49" charset="-122"/>
              </a:rPr>
              <a:t>修辞不符</a:t>
            </a:r>
            <a:r>
              <a:rPr lang="zh-CN" altLang="en-US" sz="2800">
                <a:solidFill>
                  <a:srgbClr val="020100"/>
                </a:solidFill>
                <a:latin typeface="黑体" panose="02010609060101010101" pitchFamily="49" charset="-122"/>
                <a:ea typeface="黑体" pitchFamily="49" charset="-122"/>
              </a:rPr>
              <a:t>忽视语境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08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8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31" grpId="0"/>
      <p:bldP spid="308232" grpId="1"/>
      <p:bldP spid="308233" grpId="2"/>
      <p:bldP spid="308234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 Box 4"/>
          <p:cNvSpPr txBox="1"/>
          <p:nvPr/>
        </p:nvSpPr>
        <p:spPr>
          <a:xfrm>
            <a:off x="457200" y="642938"/>
            <a:ext cx="8001000" cy="3168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000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2000">
                <a:latin typeface="黑体" panose="02010609060101010101" pitchFamily="49" charset="-122"/>
                <a:ea typeface="黑体" pitchFamily="49" charset="-122"/>
              </a:rPr>
              <a:t>、米兰 昆德拉说：“生命是一颗长满可能的树。”由于性格、经历和生活环境的不同，每个人对生命都有自己独到的理解。请你从以下四位作家或文学人物中任选两位，仿照示例各写一句话，表达对生命的理解。  </a:t>
            </a:r>
            <a:endParaRPr lang="en-US" altLang="zh-CN" sz="20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>
                <a:latin typeface="黑体" panose="02010609060101010101" pitchFamily="49" charset="-122"/>
                <a:ea typeface="黑体" pitchFamily="49" charset="-122"/>
              </a:rPr>
              <a:t>    </a:t>
            </a:r>
            <a:r>
              <a:rPr lang="zh-CN" altLang="en-US" sz="2000">
                <a:latin typeface="黑体" panose="02010609060101010101" pitchFamily="49" charset="-122"/>
                <a:ea typeface="黑体" pitchFamily="49" charset="-122"/>
              </a:rPr>
              <a:t>要求：符合人物特征，句式大致相同。</a:t>
            </a:r>
            <a:endParaRPr lang="en-US" altLang="zh-CN" sz="20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>
                <a:latin typeface="黑体" panose="02010609060101010101" pitchFamily="49" charset="-122"/>
                <a:ea typeface="黑体" pitchFamily="49" charset="-122"/>
              </a:rPr>
              <a:t>    </a:t>
            </a:r>
            <a:r>
              <a:rPr lang="zh-CN" altLang="en-US" sz="2000">
                <a:latin typeface="黑体" panose="02010609060101010101" pitchFamily="49" charset="-122"/>
                <a:ea typeface="黑体" pitchFamily="49" charset="-122"/>
              </a:rPr>
              <a:t>人物：陶渊明  徐志摩  桑地亚哥  巴金</a:t>
            </a:r>
            <a:endParaRPr lang="en-US" altLang="zh-CN" sz="20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>
                <a:latin typeface="黑体" panose="02010609060101010101" pitchFamily="49" charset="-122"/>
                <a:ea typeface="黑体" pitchFamily="49" charset="-122"/>
              </a:rPr>
              <a:t>    </a:t>
            </a:r>
            <a:r>
              <a:rPr lang="zh-CN" altLang="en-US" sz="2000">
                <a:latin typeface="黑体" panose="02010609060101010101" pitchFamily="49" charset="-122"/>
                <a:ea typeface="黑体" pitchFamily="49" charset="-122"/>
              </a:rPr>
              <a:t>示例：苏东坡</a:t>
            </a:r>
            <a:r>
              <a:rPr lang="en-US" altLang="zh-CN" sz="2000">
                <a:latin typeface="黑体" panose="02010609060101010101" pitchFamily="49" charset="-122"/>
                <a:ea typeface="黑体" pitchFamily="49" charset="-122"/>
              </a:rPr>
              <a:t>——</a:t>
            </a:r>
            <a:r>
              <a:rPr lang="zh-CN" altLang="en-US" sz="2000">
                <a:latin typeface="黑体" panose="02010609060101010101" pitchFamily="49" charset="-122"/>
                <a:ea typeface="黑体" pitchFamily="49" charset="-122"/>
              </a:rPr>
              <a:t>生命就是一次风雨兼程的旅行，</a:t>
            </a:r>
            <a:endParaRPr lang="en-US" altLang="zh-CN" sz="20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>
                <a:latin typeface="黑体" panose="02010609060101010101" pitchFamily="49" charset="-122"/>
                <a:ea typeface="黑体" pitchFamily="49" charset="-122"/>
              </a:rPr>
              <a:t>                    </a:t>
            </a:r>
            <a:r>
              <a:rPr lang="zh-CN" altLang="en-US" sz="2000">
                <a:latin typeface="黑体" panose="02010609060101010101" pitchFamily="49" charset="-122"/>
                <a:ea typeface="黑体" pitchFamily="49" charset="-122"/>
              </a:rPr>
              <a:t>只有心胸旷达，才能笑到终点。</a:t>
            </a:r>
            <a:endParaRPr lang="en-US" altLang="zh-CN" sz="2000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38245" name="Text Box 5"/>
          <p:cNvSpPr txBox="1"/>
          <p:nvPr/>
        </p:nvSpPr>
        <p:spPr>
          <a:xfrm>
            <a:off x="571500" y="3714750"/>
            <a:ext cx="8072438" cy="3570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00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陶渊明</a:t>
            </a:r>
            <a:r>
              <a:rPr lang="en-US" altLang="zh-CN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生命就是一只冲出樊笼的鸟儿，只有回归自然，才能自由飞翔。</a:t>
            </a:r>
            <a:endParaRPr lang="en-US" altLang="zh-CN" sz="200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徐志摩</a:t>
            </a:r>
            <a:r>
              <a:rPr lang="en-US" altLang="zh-CN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生命就是一个星辉斑斓的梦，只有轻轻地来悄悄地去，才能让梦长留。</a:t>
            </a:r>
            <a:endParaRPr lang="en-US" altLang="zh-CN" sz="200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桑地亚哥</a:t>
            </a:r>
            <a:r>
              <a:rPr lang="en-US" altLang="zh-CN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生命就是一场单枪匹马的战斗，只有先战胜袭击，才能站胜对手。</a:t>
            </a:r>
            <a:endParaRPr lang="en-US" altLang="zh-CN" sz="200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巴金</a:t>
            </a:r>
            <a:r>
              <a:rPr lang="en-US" altLang="zh-CN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生命就是一只黑夜里追寻光明的小舟，只有以爱为桨，才能拥抱明天的太阳。</a:t>
            </a:r>
            <a:endParaRPr lang="en-US" altLang="zh-CN" sz="200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0243" name="Group 8"/>
          <p:cNvGrpSpPr/>
          <p:nvPr/>
        </p:nvGrpSpPr>
        <p:grpSpPr>
          <a:xfrm>
            <a:off x="1752600" y="166688"/>
            <a:ext cx="2717800" cy="519112"/>
            <a:chOff x="1104" y="105"/>
            <a:chExt cx="1712" cy="327"/>
          </a:xfrm>
        </p:grpSpPr>
        <p:sp>
          <p:nvSpPr>
            <p:cNvPr id="10244" name="Line 9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0245" name="Text Box 10"/>
            <p:cNvSpPr txBox="1"/>
            <p:nvPr/>
          </p:nvSpPr>
          <p:spPr>
            <a:xfrm>
              <a:off x="1804" y="105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高考题例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8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8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8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8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Text Box 4"/>
          <p:cNvSpPr txBox="1"/>
          <p:nvPr/>
        </p:nvSpPr>
        <p:spPr>
          <a:xfrm>
            <a:off x="217488" y="1312863"/>
            <a:ext cx="8501062" cy="4768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、在下面横线处填入适当的语句，组成前后呼应的排比句。 </a:t>
            </a:r>
            <a:endParaRPr lang="zh-CN" altLang="en-US" sz="3200">
              <a:latin typeface="黑体" panose="02010609060101010101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    人民共和国迎来了她六十诞辰。六十年像一条长河，有急流也有缓流；六十年像一幅画，有冷色也有暖色；＿＿＿＿＿＿＿＿＿＿，＿＿＿＿＿＿＿＿＿＿；六十年像一部史诗，有痛苦也有欢乐。长河永远奔流，</a:t>
            </a:r>
            <a:r>
              <a:rPr lang="zh-CN" altLang="en-US" sz="3200">
                <a:latin typeface="黑体" panose="02010609060101010101" pitchFamily="49" charset="-122"/>
                <a:ea typeface="黑体" pitchFamily="49" charset="-122"/>
              </a:rPr>
              <a:t>画卷刚刚展开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itchFamily="49" charset="-122"/>
              </a:rPr>
              <a:t>，＿＿＿＿＿＿＿＿＿＿，史诗还在续写。我们的共和国正迈着坚定的步伐，跨入新的时代！ </a:t>
            </a:r>
            <a:endParaRPr lang="zh-CN" altLang="en-US" sz="3200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317500" y="666750"/>
            <a:ext cx="414655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CC0000"/>
                </a:solidFill>
                <a:latin typeface="黑体" panose="02010609060101010101" pitchFamily="49" charset="-122"/>
                <a:ea typeface="黑体" pitchFamily="49" charset="-122"/>
              </a:rPr>
              <a:t>二、嵌入式</a:t>
            </a:r>
            <a:endParaRPr lang="zh-CN" altLang="en-US" sz="36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732588" y="3033713"/>
            <a:ext cx="647700" cy="527050"/>
          </a:xfrm>
          <a:prstGeom prst="ellipse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t"/>
          <a:lstStyle/>
          <a:p>
            <a:pPr defTabSz="914400"/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9613" y="4002088"/>
            <a:ext cx="909637" cy="31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/>
          <p:nvPr/>
        </p:nvCxnSpPr>
        <p:spPr>
          <a:xfrm>
            <a:off x="2289175" y="4005263"/>
            <a:ext cx="911225" cy="31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矩形标注 5"/>
          <p:cNvSpPr/>
          <p:nvPr/>
        </p:nvSpPr>
        <p:spPr>
          <a:xfrm>
            <a:off x="4724400" y="33338"/>
            <a:ext cx="4164013" cy="1169987"/>
          </a:xfrm>
          <a:prstGeom prst="wedgeRectCallout">
            <a:avLst>
              <a:gd name="adj1" fmla="val -29097"/>
              <a:gd name="adj2" fmla="val 194745"/>
            </a:avLst>
          </a:prstGeom>
          <a:solidFill>
            <a:schemeClr val="accent2"/>
          </a:solidFill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t"/>
          <a:lstStyle/>
          <a:p>
            <a:pPr defTabSz="914400"/>
            <a:r>
              <a:rPr lang="en-US" altLang="zh-CN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比喻修辞</a:t>
            </a:r>
            <a:r>
              <a:rPr lang="en-US" altLang="zh-CN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.2.</a:t>
            </a:r>
            <a:r>
              <a:rPr lang="zh-CN" altLang="zh-CN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前后相反 </a:t>
            </a:r>
            <a:r>
              <a:rPr lang="en-US" altLang="zh-CN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3.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语境</a:t>
            </a:r>
          </a:p>
          <a:p>
            <a:pPr defTabSz="914400"/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昂扬向上</a:t>
            </a:r>
            <a:r>
              <a:rPr lang="en-US" altLang="zh-CN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4.</a:t>
            </a:r>
            <a:r>
              <a:rPr lang="zh-CN" altLang="en-US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句子连贯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00750" y="5000625"/>
            <a:ext cx="2387600" cy="127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>
            <a:off x="5080000" y="5497513"/>
            <a:ext cx="2371725" cy="190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Line 2"/>
          <p:cNvSpPr/>
          <p:nvPr/>
        </p:nvSpPr>
        <p:spPr>
          <a:xfrm>
            <a:off x="457200" y="990600"/>
            <a:ext cx="2743200" cy="0"/>
          </a:xfrm>
          <a:prstGeom prst="line">
            <a:avLst/>
          </a:prstGeom>
          <a:ln w="76200" cap="flat" cmpd="sng">
            <a:pattFill prst="smCheck">
              <a:fgClr>
                <a:srgbClr val="0000FF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290" name="Text Box 4"/>
          <p:cNvSpPr txBox="1"/>
          <p:nvPr/>
        </p:nvSpPr>
        <p:spPr>
          <a:xfrm>
            <a:off x="0" y="13716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endParaRPr lang="zh-CN" altLang="zh-CN" sz="3200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684213" y="1268413"/>
            <a:ext cx="7888287" cy="5033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（</a:t>
            </a:r>
            <a:r>
              <a:rPr lang="en-US" altLang="zh-CN" sz="3600"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） 六十年真的好漫长，有欢乐也有痛苦</a:t>
            </a:r>
            <a:r>
              <a:rPr lang="en-US" altLang="zh-CN" sz="3600"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再苦也还得过。</a:t>
            </a:r>
            <a:endParaRPr lang="zh-CN" altLang="en-US" sz="2000">
              <a:latin typeface="Arial" pitchFamily="34" charset="0"/>
              <a:ea typeface="宋体" pitchFamily="2" charset="-122"/>
            </a:endParaRPr>
          </a:p>
          <a:p>
            <a:endParaRPr lang="zh-CN" altLang="en-US" sz="3600">
              <a:latin typeface="黑体" panose="02010609060101010101" pitchFamily="49" charset="-122"/>
              <a:ea typeface="黑体" pitchFamily="49" charset="-122"/>
            </a:endParaRPr>
          </a:p>
          <a:p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（</a:t>
            </a:r>
            <a:r>
              <a:rPr lang="en-US" altLang="zh-CN" sz="3600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） 六十年像一部电影，有声有色</a:t>
            </a:r>
            <a:r>
              <a:rPr lang="en-US" altLang="zh-CN" sz="3600"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电影非常好看。</a:t>
            </a:r>
          </a:p>
          <a:p>
            <a:endParaRPr lang="zh-CN" altLang="en-US" sz="3600">
              <a:latin typeface="黑体" panose="02010609060101010101" pitchFamily="49" charset="-122"/>
              <a:ea typeface="黑体" pitchFamily="49" charset="-122"/>
            </a:endParaRPr>
          </a:p>
          <a:p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（</a:t>
            </a:r>
            <a:r>
              <a:rPr lang="en-US" altLang="zh-CN" sz="3600">
                <a:latin typeface="黑体" panose="02010609060101010101" pitchFamily="49" charset="-122"/>
                <a:ea typeface="黑体" pitchFamily="49" charset="-122"/>
              </a:rPr>
              <a:t>3</a:t>
            </a:r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） 六十年像两条腿，有长也有短</a:t>
            </a:r>
            <a:r>
              <a:rPr lang="en-US" altLang="zh-CN" sz="3600"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3600">
                <a:latin typeface="黑体" panose="02010609060101010101" pitchFamily="49" charset="-122"/>
                <a:ea typeface="黑体" pitchFamily="49" charset="-122"/>
              </a:rPr>
              <a:t>双腿正在迈进。</a:t>
            </a:r>
            <a:endParaRPr lang="zh-CN" altLang="en-US" sz="1800"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Line 2"/>
          <p:cNvSpPr/>
          <p:nvPr/>
        </p:nvSpPr>
        <p:spPr>
          <a:xfrm>
            <a:off x="457200" y="990600"/>
            <a:ext cx="2743200" cy="0"/>
          </a:xfrm>
          <a:prstGeom prst="line">
            <a:avLst/>
          </a:prstGeom>
          <a:ln w="76200" cap="flat" cmpd="sng">
            <a:pattFill prst="smCheck">
              <a:fgClr>
                <a:srgbClr val="0000FF"/>
              </a:fgClr>
              <a:bgClr>
                <a:srgbClr val="FFFFFF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14" name="Text Box 4"/>
          <p:cNvSpPr txBox="1"/>
          <p:nvPr/>
        </p:nvSpPr>
        <p:spPr>
          <a:xfrm>
            <a:off x="0" y="13716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endParaRPr lang="zh-CN" altLang="zh-CN" sz="3200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3315" name="Text Box 5"/>
          <p:cNvSpPr txBox="1"/>
          <p:nvPr/>
        </p:nvSpPr>
        <p:spPr>
          <a:xfrm>
            <a:off x="323850" y="1052513"/>
            <a:ext cx="8820150" cy="4486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六十年像一首歌曲， 有低音也有高音</a:t>
            </a:r>
            <a:r>
              <a:rPr lang="en-US" altLang="zh-CN" sz="3600" b="0">
                <a:latin typeface="宋体" panose="02010600030101010101" pitchFamily="2" charset="-122"/>
                <a:ea typeface="宋体" pitchFamily="2" charset="-122"/>
              </a:rPr>
              <a:t>……</a:t>
            </a:r>
            <a:r>
              <a:rPr lang="en-US" altLang="zh-CN" sz="3600">
                <a:latin typeface="宋体" panose="02010600030101010101" pitchFamily="2" charset="-122"/>
                <a:ea typeface="宋体" pitchFamily="2" charset="-122"/>
              </a:rPr>
              <a:t> 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乐曲渐趋高潮，</a:t>
            </a: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六十年像一个赛场， 有失误也有成功</a:t>
            </a:r>
            <a:r>
              <a:rPr lang="en-US" altLang="zh-CN" sz="3600" b="0">
                <a:latin typeface="宋体" panose="02010600030101010101" pitchFamily="2" charset="-122"/>
                <a:ea typeface="宋体" pitchFamily="2" charset="-122"/>
              </a:rPr>
              <a:t>……</a:t>
            </a:r>
            <a:r>
              <a:rPr lang="en-US" altLang="zh-CN" sz="3600">
                <a:latin typeface="宋体" panose="02010600030101010101" pitchFamily="2" charset="-122"/>
                <a:ea typeface="宋体" pitchFamily="2" charset="-122"/>
              </a:rPr>
              <a:t> 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赛事正趋激烈，</a:t>
            </a: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六十年像一部戏剧， 有平静也有高潮</a:t>
            </a:r>
            <a:r>
              <a:rPr lang="en-US" altLang="zh-CN" sz="3600" b="0">
                <a:latin typeface="宋体" panose="02010600030101010101" pitchFamily="2" charset="-122"/>
                <a:ea typeface="宋体" pitchFamily="2" charset="-122"/>
              </a:rPr>
              <a:t>……</a:t>
            </a:r>
            <a:r>
              <a:rPr lang="en-US" altLang="zh-CN" sz="3600">
                <a:latin typeface="宋体" panose="02010600030101010101" pitchFamily="2" charset="-122"/>
                <a:ea typeface="宋体" pitchFamily="2" charset="-122"/>
              </a:rPr>
              <a:t> 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剧幕徐徐拉开，</a:t>
            </a: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六十年像一条大路， 有弯曲也有笔直</a:t>
            </a:r>
            <a:r>
              <a:rPr lang="en-US" altLang="zh-CN" sz="3600" b="0">
                <a:latin typeface="宋体" panose="02010600030101010101" pitchFamily="2" charset="-122"/>
                <a:ea typeface="宋体" pitchFamily="2" charset="-122"/>
              </a:rPr>
              <a:t>……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</a:rPr>
              <a:t>大路继续向前， 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9797" name="Text Box 1029"/>
          <p:cNvSpPr txBox="1"/>
          <p:nvPr/>
        </p:nvSpPr>
        <p:spPr>
          <a:xfrm>
            <a:off x="285750" y="3929063"/>
            <a:ext cx="8572500" cy="2678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参考答案：每一片树林里，都有森林的奥秘；每一块绿地里，都有草原的生机。（仿写出的句式结构与前面所给句式一致，构成排比，给</a:t>
            </a:r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分。每句的内容具有小中见大的逻辑性，给</a:t>
            </a:r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分。仿写出的句式结构与前面所给句式不完全一致，扣</a:t>
            </a:r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分。语句生硬，不通顺，扣</a:t>
            </a:r>
            <a:r>
              <a:rPr lang="en-US" altLang="zh-CN" sz="2800" b="0"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zh-CN" altLang="en-US" sz="2800" b="0">
                <a:latin typeface="黑体" panose="02010609060101010101" pitchFamily="49" charset="-122"/>
                <a:ea typeface="黑体" pitchFamily="49" charset="-122"/>
              </a:rPr>
              <a:t>分。）</a:t>
            </a:r>
          </a:p>
        </p:txBody>
      </p:sp>
      <p:sp>
        <p:nvSpPr>
          <p:cNvPr id="14338" name="Rectangle 1030"/>
          <p:cNvSpPr/>
          <p:nvPr/>
        </p:nvSpPr>
        <p:spPr>
          <a:xfrm>
            <a:off x="152400" y="762000"/>
            <a:ext cx="8077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itchFamily="49" charset="-122"/>
              </a:rPr>
              <a:t>4</a:t>
            </a:r>
            <a:r>
              <a:rPr lang="zh-CN" altLang="en-US" sz="2800">
                <a:latin typeface="黑体" panose="02010609060101010101" pitchFamily="49" charset="-122"/>
                <a:ea typeface="黑体" pitchFamily="49" charset="-122"/>
              </a:rPr>
              <a:t>、在横线处仿写前面的句子，构成一组排比句。</a:t>
            </a:r>
          </a:p>
        </p:txBody>
      </p:sp>
      <p:sp>
        <p:nvSpPr>
          <p:cNvPr id="14339" name="Rectangle 1031"/>
          <p:cNvSpPr/>
          <p:nvPr/>
        </p:nvSpPr>
        <p:spPr>
          <a:xfrm>
            <a:off x="285750" y="1428750"/>
            <a:ext cx="8501063" cy="2246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每一汪水塘里，都有海洋的气息；</a:t>
            </a:r>
          </a:p>
          <a:p>
            <a:r>
              <a:rPr lang="zh-CN" altLang="en-US" sz="2800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      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zh-CN" altLang="en-US" sz="2800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   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；</a:t>
            </a:r>
          </a:p>
          <a:p>
            <a:r>
              <a:rPr lang="zh-CN" altLang="en-US" sz="2800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      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，</a:t>
            </a:r>
            <a:r>
              <a:rPr lang="zh-CN" altLang="en-US" sz="2800" u="sng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      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。</a:t>
            </a: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所以诗人才说：</a:t>
            </a: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一株三叶草，再加上我的想像，便是一片广阔的草原。</a:t>
            </a: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grpSp>
        <p:nvGrpSpPr>
          <p:cNvPr id="14340" name="Group 1033"/>
          <p:cNvGrpSpPr/>
          <p:nvPr/>
        </p:nvGrpSpPr>
        <p:grpSpPr>
          <a:xfrm>
            <a:off x="1752600" y="166688"/>
            <a:ext cx="2717800" cy="519112"/>
            <a:chOff x="1104" y="105"/>
            <a:chExt cx="1712" cy="327"/>
          </a:xfrm>
        </p:grpSpPr>
        <p:sp>
          <p:nvSpPr>
            <p:cNvPr id="14341" name="Line 1034"/>
            <p:cNvSpPr/>
            <p:nvPr/>
          </p:nvSpPr>
          <p:spPr>
            <a:xfrm>
              <a:off x="1104" y="288"/>
              <a:ext cx="624" cy="0"/>
            </a:xfrm>
            <a:prstGeom prst="line">
              <a:avLst/>
            </a:prstGeom>
            <a:ln w="76200" cap="flat" cmpd="sng">
              <a:pattFill prst="wdDnDiag">
                <a:fgClr>
                  <a:srgbClr val="FF0000"/>
                </a:fgClr>
                <a:bgClr>
                  <a:srgbClr val="FF9900"/>
                </a:bgClr>
              </a:patt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4342" name="Text Box 1035"/>
            <p:cNvSpPr txBox="1"/>
            <p:nvPr/>
          </p:nvSpPr>
          <p:spPr>
            <a:xfrm>
              <a:off x="1804" y="105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solidFill>
                    <a:srgbClr val="FF6600"/>
                  </a:solidFill>
                  <a:latin typeface="Times New Roman" pitchFamily="18" charset="0"/>
                  <a:ea typeface="华文琥珀" panose="02010800040101010101" pitchFamily="2" charset="-122"/>
                </a:rPr>
                <a:t>高考题例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CDESIGNA">
  <a:themeElements>
    <a:clrScheme name="CDESIGN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CDESIGNA">
  <a:themeElements>
    <a:clrScheme name="CDESIGN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109</Paragraphs>
  <Slides>17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18">
      <vt:lpstr>CDESIGNA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2020-10-15T20:06:38.759</cp:lastPrinted>
  <dcterms:created xsi:type="dcterms:W3CDTF">2020-10-15T20:06:38Z</dcterms:created>
  <dcterms:modified xsi:type="dcterms:W3CDTF">2020-10-15T12:06:39Z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