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67" r:id="rId3"/>
    <p:sldId id="278" r:id="rId4"/>
    <p:sldId id="269" r:id="rId5"/>
    <p:sldId id="270" r:id="rId6"/>
    <p:sldId id="257" r:id="rId7"/>
    <p:sldId id="258" r:id="rId8"/>
    <p:sldId id="259" r:id="rId9"/>
    <p:sldId id="271" r:id="rId10"/>
    <p:sldId id="272" r:id="rId11"/>
    <p:sldId id="260" r:id="rId12"/>
    <p:sldId id="273" r:id="rId13"/>
    <p:sldId id="274" r:id="rId14"/>
    <p:sldId id="275" r:id="rId15"/>
    <p:sldId id="276" r:id="rId16"/>
    <p:sldId id="277"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FF775D-60F6-4138-A6D2-64B26ED170AB}" type="datetimeFigureOut">
              <a:rPr lang="zh-CN" altLang="en-US" smtClean="0"/>
              <a:pPr/>
              <a:t>2020/5/7 Thursday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99CACB-5155-4508-967C-89346ABF518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69776A38-438D-4A5C-9F37-55D0D5E79A6C}" type="slidenum">
              <a:rPr lang="en-US" altLang="zh-CN" smtClean="0">
                <a:ea typeface="宋体" charset="-122"/>
              </a:rPr>
              <a:pPr/>
              <a:t>9</a:t>
            </a:fld>
            <a:endParaRPr lang="en-US" altLang="zh-CN" smtClean="0">
              <a:ea typeface="宋体" charset="-122"/>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zh-CN" altLang="zh-CN"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09CCF0D-885B-4099-A6B0-CF1D4A332208}" type="datetimeFigureOut">
              <a:rPr lang="zh-CN" altLang="en-US" smtClean="0"/>
              <a:pPr/>
              <a:t>2020/5/7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80EB3E-F46C-4E34-8C47-6BC5A30FA26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09CCF0D-885B-4099-A6B0-CF1D4A332208}" type="datetimeFigureOut">
              <a:rPr lang="zh-CN" altLang="en-US" smtClean="0"/>
              <a:pPr/>
              <a:t>2020/5/7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80EB3E-F46C-4E34-8C47-6BC5A30FA26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09CCF0D-885B-4099-A6B0-CF1D4A332208}" type="datetimeFigureOut">
              <a:rPr lang="zh-CN" altLang="en-US" smtClean="0"/>
              <a:pPr/>
              <a:t>2020/5/7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80EB3E-F46C-4E34-8C47-6BC5A30FA26D}"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09CCF0D-885B-4099-A6B0-CF1D4A332208}" type="datetimeFigureOut">
              <a:rPr lang="zh-CN" altLang="en-US" smtClean="0"/>
              <a:pPr/>
              <a:t>2020/5/7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80EB3E-F46C-4E34-8C47-6BC5A30FA26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09CCF0D-885B-4099-A6B0-CF1D4A332208}" type="datetimeFigureOut">
              <a:rPr lang="zh-CN" altLang="en-US" smtClean="0"/>
              <a:pPr/>
              <a:t>2020/5/7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80EB3E-F46C-4E34-8C47-6BC5A30FA26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09CCF0D-885B-4099-A6B0-CF1D4A332208}" type="datetimeFigureOut">
              <a:rPr lang="zh-CN" altLang="en-US" smtClean="0"/>
              <a:pPr/>
              <a:t>2020/5/7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80EB3E-F46C-4E34-8C47-6BC5A30FA26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09CCF0D-885B-4099-A6B0-CF1D4A332208}" type="datetimeFigureOut">
              <a:rPr lang="zh-CN" altLang="en-US" smtClean="0"/>
              <a:pPr/>
              <a:t>2020/5/7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980EB3E-F46C-4E34-8C47-6BC5A30FA26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09CCF0D-885B-4099-A6B0-CF1D4A332208}" type="datetimeFigureOut">
              <a:rPr lang="zh-CN" altLang="en-US" smtClean="0"/>
              <a:pPr/>
              <a:t>2020/5/7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980EB3E-F46C-4E34-8C47-6BC5A30FA26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09CCF0D-885B-4099-A6B0-CF1D4A332208}" type="datetimeFigureOut">
              <a:rPr lang="zh-CN" altLang="en-US" smtClean="0"/>
              <a:pPr/>
              <a:t>2020/5/7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980EB3E-F46C-4E34-8C47-6BC5A30FA26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09CCF0D-885B-4099-A6B0-CF1D4A332208}" type="datetimeFigureOut">
              <a:rPr lang="zh-CN" altLang="en-US" smtClean="0"/>
              <a:pPr/>
              <a:t>2020/5/7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80EB3E-F46C-4E34-8C47-6BC5A30FA26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09CCF0D-885B-4099-A6B0-CF1D4A332208}" type="datetimeFigureOut">
              <a:rPr lang="zh-CN" altLang="en-US" smtClean="0"/>
              <a:pPr/>
              <a:t>2020/5/7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80EB3E-F46C-4E34-8C47-6BC5A30FA26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9CCF0D-885B-4099-A6B0-CF1D4A332208}" type="datetimeFigureOut">
              <a:rPr lang="zh-CN" altLang="en-US" smtClean="0"/>
              <a:pPr/>
              <a:t>2020/5/7 Thursday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80EB3E-F46C-4E34-8C47-6BC5A30FA26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伶官传序.jpg"/>
          <p:cNvPicPr>
            <a:picLocks noChangeAspect="1"/>
          </p:cNvPicPr>
          <p:nvPr/>
        </p:nvPicPr>
        <p:blipFill>
          <a:blip r:embed="rId2" cstate="print"/>
          <a:stretch>
            <a:fillRect/>
          </a:stretch>
        </p:blipFill>
        <p:spPr>
          <a:xfrm>
            <a:off x="251520" y="260648"/>
            <a:ext cx="8471925" cy="6353944"/>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6"/>
          <p:cNvSpPr txBox="1">
            <a:spLocks noChangeArrowheads="1"/>
          </p:cNvSpPr>
          <p:nvPr/>
        </p:nvSpPr>
        <p:spPr bwMode="auto">
          <a:xfrm>
            <a:off x="669925" y="677863"/>
            <a:ext cx="7394973" cy="584775"/>
          </a:xfrm>
          <a:prstGeom prst="rect">
            <a:avLst/>
          </a:prstGeom>
          <a:noFill/>
          <a:ln w="9525">
            <a:noFill/>
            <a:miter lim="800000"/>
            <a:headEnd/>
            <a:tailEnd/>
          </a:ln>
        </p:spPr>
        <p:txBody>
          <a:bodyPr wrap="none">
            <a:spAutoFit/>
          </a:bodyPr>
          <a:lstStyle/>
          <a:p>
            <a:r>
              <a:rPr kumimoji="1" lang="zh-CN" altLang="en-US" sz="3200" b="1" dirty="0">
                <a:latin typeface="黑体" pitchFamily="49" charset="-122"/>
                <a:ea typeface="黑体" pitchFamily="49" charset="-122"/>
              </a:rPr>
              <a:t>这是一篇</a:t>
            </a:r>
            <a:r>
              <a:rPr kumimoji="1" lang="zh-CN" altLang="en-US" sz="3200" b="1" dirty="0">
                <a:solidFill>
                  <a:srgbClr val="FF0000"/>
                </a:solidFill>
                <a:latin typeface="黑体" pitchFamily="49" charset="-122"/>
                <a:ea typeface="黑体" pitchFamily="49" charset="-122"/>
              </a:rPr>
              <a:t>史论文</a:t>
            </a:r>
            <a:r>
              <a:rPr kumimoji="1" lang="zh-CN" altLang="en-US" sz="3200" b="1" dirty="0">
                <a:latin typeface="黑体" pitchFamily="49" charset="-122"/>
                <a:ea typeface="黑体" pitchFamily="49" charset="-122"/>
              </a:rPr>
              <a:t>，本文</a:t>
            </a:r>
            <a:r>
              <a:rPr kumimoji="1" lang="zh-CN" altLang="en-US" sz="3200" b="1" dirty="0" smtClean="0">
                <a:latin typeface="黑体" pitchFamily="49" charset="-122"/>
                <a:ea typeface="黑体" pitchFamily="49" charset="-122"/>
              </a:rPr>
              <a:t>的</a:t>
            </a:r>
            <a:r>
              <a:rPr kumimoji="1" lang="zh-CN" altLang="en-US" sz="3200" b="1" dirty="0" smtClean="0">
                <a:solidFill>
                  <a:srgbClr val="FF0000"/>
                </a:solidFill>
                <a:latin typeface="黑体" pitchFamily="49" charset="-122"/>
                <a:ea typeface="黑体" pitchFamily="49" charset="-122"/>
              </a:rPr>
              <a:t>中心论点</a:t>
            </a:r>
            <a:r>
              <a:rPr kumimoji="1" lang="zh-CN" altLang="en-US" sz="3200" b="1" dirty="0" smtClean="0">
                <a:latin typeface="黑体" pitchFamily="49" charset="-122"/>
                <a:ea typeface="黑体" pitchFamily="49" charset="-122"/>
              </a:rPr>
              <a:t>是</a:t>
            </a:r>
            <a:r>
              <a:rPr kumimoji="1" lang="zh-CN" altLang="en-US" sz="3200" b="1" dirty="0">
                <a:latin typeface="黑体" pitchFamily="49" charset="-122"/>
                <a:ea typeface="黑体" pitchFamily="49" charset="-122"/>
              </a:rPr>
              <a:t>： </a:t>
            </a:r>
          </a:p>
        </p:txBody>
      </p:sp>
      <p:sp>
        <p:nvSpPr>
          <p:cNvPr id="14343" name="Text Box 7"/>
          <p:cNvSpPr txBox="1">
            <a:spLocks noChangeArrowheads="1"/>
          </p:cNvSpPr>
          <p:nvPr/>
        </p:nvSpPr>
        <p:spPr bwMode="auto">
          <a:xfrm>
            <a:off x="755576" y="1340768"/>
            <a:ext cx="7000875" cy="1323439"/>
          </a:xfrm>
          <a:prstGeom prst="rect">
            <a:avLst/>
          </a:prstGeom>
          <a:noFill/>
          <a:ln w="9525">
            <a:noFill/>
            <a:miter lim="800000"/>
            <a:headEnd/>
            <a:tailEnd/>
          </a:ln>
        </p:spPr>
        <p:txBody>
          <a:bodyPr>
            <a:spAutoFit/>
          </a:bodyPr>
          <a:lstStyle/>
          <a:p>
            <a:r>
              <a:rPr kumimoji="1" lang="zh-CN" altLang="en-US" sz="3200" b="1" u="sng" dirty="0">
                <a:latin typeface="宋体" charset="-122"/>
              </a:rPr>
              <a:t>盛衰之理，虽曰天命，岂非人事哉？</a:t>
            </a:r>
            <a:r>
              <a:rPr kumimoji="1" lang="zh-CN" altLang="en-US" sz="3200" b="1" dirty="0">
                <a:latin typeface="宋体" charset="-122"/>
              </a:rPr>
              <a:t/>
            </a:r>
            <a:br>
              <a:rPr kumimoji="1" lang="zh-CN" altLang="en-US" sz="3200" b="1" dirty="0">
                <a:latin typeface="宋体" charset="-122"/>
              </a:rPr>
            </a:br>
            <a:r>
              <a:rPr kumimoji="1" lang="zh-CN" altLang="en-US" sz="2400" dirty="0">
                <a:latin typeface="宋体" charset="-122"/>
              </a:rPr>
              <a:t/>
            </a:r>
            <a:br>
              <a:rPr kumimoji="1" lang="zh-CN" altLang="en-US" sz="2400" dirty="0">
                <a:latin typeface="宋体" charset="-122"/>
              </a:rPr>
            </a:br>
            <a:endParaRPr kumimoji="1" lang="zh-CN" altLang="en-US" sz="2400" dirty="0">
              <a:latin typeface="宋体" charset="-122"/>
            </a:endParaRPr>
          </a:p>
        </p:txBody>
      </p:sp>
      <p:sp>
        <p:nvSpPr>
          <p:cNvPr id="14344" name="Text Box 8"/>
          <p:cNvSpPr txBox="1">
            <a:spLocks noChangeArrowheads="1"/>
          </p:cNvSpPr>
          <p:nvPr/>
        </p:nvSpPr>
        <p:spPr bwMode="auto">
          <a:xfrm>
            <a:off x="755576" y="2276872"/>
            <a:ext cx="7620000" cy="641350"/>
          </a:xfrm>
          <a:prstGeom prst="rect">
            <a:avLst/>
          </a:prstGeom>
          <a:noFill/>
          <a:ln w="9525">
            <a:noFill/>
            <a:miter lim="800000"/>
            <a:headEnd/>
            <a:tailEnd/>
          </a:ln>
        </p:spPr>
        <p:txBody>
          <a:bodyPr>
            <a:spAutoFit/>
          </a:bodyPr>
          <a:lstStyle/>
          <a:p>
            <a:r>
              <a:rPr kumimoji="1" lang="zh-CN" altLang="en-US" sz="3600" dirty="0">
                <a:latin typeface="黑体" pitchFamily="49" charset="-122"/>
                <a:ea typeface="黑体" pitchFamily="49" charset="-122"/>
              </a:rPr>
              <a:t>论点：</a:t>
            </a:r>
            <a:r>
              <a:rPr kumimoji="1" lang="zh-CN" altLang="en-US" sz="3600" dirty="0">
                <a:solidFill>
                  <a:schemeClr val="hlink"/>
                </a:solidFill>
                <a:latin typeface="黑体" pitchFamily="49" charset="-122"/>
                <a:ea typeface="黑体" pitchFamily="49" charset="-122"/>
              </a:rPr>
              <a:t>盛衰之理，在于人事。</a:t>
            </a:r>
            <a:r>
              <a:rPr kumimoji="1" lang="zh-CN" altLang="en-US" sz="2400" dirty="0">
                <a:solidFill>
                  <a:srgbClr val="FFFF00"/>
                </a:solidFill>
                <a:latin typeface="宋体" charset="-122"/>
              </a:rPr>
              <a:t> </a:t>
            </a:r>
          </a:p>
        </p:txBody>
      </p:sp>
      <p:sp>
        <p:nvSpPr>
          <p:cNvPr id="14345" name="Text Box 9"/>
          <p:cNvSpPr txBox="1">
            <a:spLocks noChangeArrowheads="1"/>
          </p:cNvSpPr>
          <p:nvPr/>
        </p:nvSpPr>
        <p:spPr bwMode="auto">
          <a:xfrm>
            <a:off x="755576" y="3140968"/>
            <a:ext cx="8207375" cy="2289175"/>
          </a:xfrm>
          <a:prstGeom prst="rect">
            <a:avLst/>
          </a:prstGeom>
          <a:noFill/>
          <a:ln w="9525">
            <a:noFill/>
            <a:miter lim="800000"/>
            <a:headEnd/>
            <a:tailEnd/>
          </a:ln>
        </p:spPr>
        <p:txBody>
          <a:bodyPr>
            <a:spAutoFit/>
          </a:bodyPr>
          <a:lstStyle/>
          <a:p>
            <a:r>
              <a:rPr kumimoji="1" lang="zh-CN" altLang="en-US" sz="3600" b="1" dirty="0">
                <a:latin typeface="黑体" pitchFamily="49" charset="-122"/>
                <a:ea typeface="黑体" pitchFamily="49" charset="-122"/>
              </a:rPr>
              <a:t>结论：</a:t>
            </a:r>
            <a:r>
              <a:rPr kumimoji="1" lang="zh-CN" altLang="en-US" sz="3600" b="1" dirty="0">
                <a:solidFill>
                  <a:schemeClr val="hlink"/>
                </a:solidFill>
                <a:latin typeface="黑体" pitchFamily="49" charset="-122"/>
                <a:ea typeface="黑体" pitchFamily="49" charset="-122"/>
              </a:rPr>
              <a:t>忧劳可以兴国，逸豫可以亡身。</a:t>
            </a:r>
          </a:p>
          <a:p>
            <a:endParaRPr kumimoji="1" lang="zh-CN" altLang="en-US" sz="3600" b="1" dirty="0">
              <a:solidFill>
                <a:schemeClr val="hlink"/>
              </a:solidFill>
              <a:latin typeface="黑体" pitchFamily="49" charset="-122"/>
              <a:ea typeface="黑体" pitchFamily="49" charset="-122"/>
            </a:endParaRPr>
          </a:p>
          <a:p>
            <a:r>
              <a:rPr kumimoji="1" lang="zh-CN" altLang="en-US" sz="3600" b="1" dirty="0">
                <a:latin typeface="黑体" pitchFamily="49" charset="-122"/>
                <a:ea typeface="黑体" pitchFamily="49" charset="-122"/>
              </a:rPr>
              <a:t>推论：夫祸患常积于忽微，</a:t>
            </a:r>
          </a:p>
          <a:p>
            <a:r>
              <a:rPr kumimoji="1" lang="zh-CN" altLang="en-US" sz="3600" b="1" dirty="0">
                <a:latin typeface="黑体" pitchFamily="49" charset="-122"/>
                <a:ea typeface="黑体" pitchFamily="49" charset="-122"/>
              </a:rPr>
              <a:t>      而智勇多困于所溺。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43"/>
                                        </p:tgtEl>
                                        <p:attrNameLst>
                                          <p:attrName>style.visibility</p:attrName>
                                        </p:attrNameLst>
                                      </p:cBhvr>
                                      <p:to>
                                        <p:strVal val="visible"/>
                                      </p:to>
                                    </p:set>
                                    <p:anim calcmode="lin" valueType="num">
                                      <p:cBhvr additive="base">
                                        <p:cTn id="7" dur="500" fill="hold"/>
                                        <p:tgtEl>
                                          <p:spTgt spid="14343"/>
                                        </p:tgtEl>
                                        <p:attrNameLst>
                                          <p:attrName>ppt_x</p:attrName>
                                        </p:attrNameLst>
                                      </p:cBhvr>
                                      <p:tavLst>
                                        <p:tav tm="0">
                                          <p:val>
                                            <p:strVal val="#ppt_x"/>
                                          </p:val>
                                        </p:tav>
                                        <p:tav tm="100000">
                                          <p:val>
                                            <p:strVal val="#ppt_x"/>
                                          </p:val>
                                        </p:tav>
                                      </p:tavLst>
                                    </p:anim>
                                    <p:anim calcmode="lin" valueType="num">
                                      <p:cBhvr additive="base">
                                        <p:cTn id="8" dur="500" fill="hold"/>
                                        <p:tgtEl>
                                          <p:spTgt spid="143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44"/>
                                        </p:tgtEl>
                                        <p:attrNameLst>
                                          <p:attrName>style.visibility</p:attrName>
                                        </p:attrNameLst>
                                      </p:cBhvr>
                                      <p:to>
                                        <p:strVal val="visible"/>
                                      </p:to>
                                    </p:set>
                                    <p:anim calcmode="lin" valueType="num">
                                      <p:cBhvr additive="base">
                                        <p:cTn id="13" dur="500" fill="hold"/>
                                        <p:tgtEl>
                                          <p:spTgt spid="14344"/>
                                        </p:tgtEl>
                                        <p:attrNameLst>
                                          <p:attrName>ppt_x</p:attrName>
                                        </p:attrNameLst>
                                      </p:cBhvr>
                                      <p:tavLst>
                                        <p:tav tm="0">
                                          <p:val>
                                            <p:strVal val="#ppt_x"/>
                                          </p:val>
                                        </p:tav>
                                        <p:tav tm="100000">
                                          <p:val>
                                            <p:strVal val="#ppt_x"/>
                                          </p:val>
                                        </p:tav>
                                      </p:tavLst>
                                    </p:anim>
                                    <p:anim calcmode="lin" valueType="num">
                                      <p:cBhvr additive="base">
                                        <p:cTn id="14" dur="500" fill="hold"/>
                                        <p:tgtEl>
                                          <p:spTgt spid="1434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345"/>
                                        </p:tgtEl>
                                        <p:attrNameLst>
                                          <p:attrName>style.visibility</p:attrName>
                                        </p:attrNameLst>
                                      </p:cBhvr>
                                      <p:to>
                                        <p:strVal val="visible"/>
                                      </p:to>
                                    </p:set>
                                    <p:anim calcmode="lin" valueType="num">
                                      <p:cBhvr additive="base">
                                        <p:cTn id="19" dur="500" fill="hold"/>
                                        <p:tgtEl>
                                          <p:spTgt spid="14345"/>
                                        </p:tgtEl>
                                        <p:attrNameLst>
                                          <p:attrName>ppt_x</p:attrName>
                                        </p:attrNameLst>
                                      </p:cBhvr>
                                      <p:tavLst>
                                        <p:tav tm="0">
                                          <p:val>
                                            <p:strVal val="#ppt_x"/>
                                          </p:val>
                                        </p:tav>
                                        <p:tav tm="100000">
                                          <p:val>
                                            <p:strVal val="#ppt_x"/>
                                          </p:val>
                                        </p:tav>
                                      </p:tavLst>
                                    </p:anim>
                                    <p:anim calcmode="lin" valueType="num">
                                      <p:cBhvr additive="base">
                                        <p:cTn id="20" dur="500" fill="hold"/>
                                        <p:tgtEl>
                                          <p:spTgt spid="143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autoUpdateAnimBg="0"/>
      <p:bldP spid="14344" grpId="0" autoUpdateAnimBg="0"/>
      <p:bldP spid="1434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066130"/>
          </a:xfrm>
          <a:ln>
            <a:solidFill>
              <a:schemeClr val="bg1">
                <a:lumMod val="85000"/>
              </a:schemeClr>
            </a:solidFill>
          </a:ln>
        </p:spPr>
        <p:txBody>
          <a:bodyPr/>
          <a:lstStyle/>
          <a:p>
            <a:r>
              <a:rPr lang="en-US" altLang="zh-CN" b="1" dirty="0" smtClean="0">
                <a:latin typeface="+mj-ea"/>
              </a:rPr>
              <a:t>《</a:t>
            </a:r>
            <a:r>
              <a:rPr lang="zh-CN" altLang="en-US" b="1" dirty="0" smtClean="0">
                <a:latin typeface="+mj-ea"/>
              </a:rPr>
              <a:t>伶官传序</a:t>
            </a:r>
            <a:r>
              <a:rPr lang="en-US" altLang="zh-CN" b="1" dirty="0" smtClean="0">
                <a:latin typeface="+mj-ea"/>
              </a:rPr>
              <a:t>》</a:t>
            </a:r>
            <a:r>
              <a:rPr lang="zh-CN" altLang="en-US" b="1" dirty="0" smtClean="0">
                <a:latin typeface="+mj-ea"/>
              </a:rPr>
              <a:t>写作目的</a:t>
            </a:r>
            <a:endParaRPr lang="zh-CN" altLang="en-US" b="1" dirty="0">
              <a:latin typeface="+mj-ea"/>
            </a:endParaRPr>
          </a:p>
        </p:txBody>
      </p:sp>
      <p:sp>
        <p:nvSpPr>
          <p:cNvPr id="3" name="内容占位符 2"/>
          <p:cNvSpPr>
            <a:spLocks noGrp="1"/>
          </p:cNvSpPr>
          <p:nvPr>
            <p:ph idx="1"/>
          </p:nvPr>
        </p:nvSpPr>
        <p:spPr>
          <a:ln>
            <a:solidFill>
              <a:schemeClr val="bg1">
                <a:lumMod val="85000"/>
              </a:schemeClr>
            </a:solidFill>
          </a:ln>
        </p:spPr>
        <p:txBody>
          <a:bodyPr/>
          <a:lstStyle/>
          <a:p>
            <a:pPr>
              <a:buNone/>
            </a:pPr>
            <a:r>
              <a:rPr kumimoji="1" lang="en-US" altLang="zh-CN" b="1" dirty="0" smtClean="0">
                <a:latin typeface="宋体" charset="-122"/>
                <a:ea typeface="黑体" pitchFamily="49" charset="-122"/>
              </a:rPr>
              <a:t>     </a:t>
            </a:r>
            <a:r>
              <a:rPr kumimoji="1" lang="zh-CN" altLang="en-US" b="1" dirty="0" smtClean="0">
                <a:solidFill>
                  <a:srgbClr val="FF0000"/>
                </a:solidFill>
                <a:latin typeface="宋体" charset="-122"/>
                <a:ea typeface="黑体" pitchFamily="49" charset="-122"/>
              </a:rPr>
              <a:t>借古讽今</a:t>
            </a:r>
            <a:r>
              <a:rPr kumimoji="1" lang="zh-CN" altLang="en-US" b="1" dirty="0" smtClean="0">
                <a:latin typeface="宋体" charset="-122"/>
                <a:ea typeface="黑体" pitchFamily="49" charset="-122"/>
              </a:rPr>
              <a:t>，告诫北宋统治者吸取后唐庄宗李存勖宠幸伶人而身死国灭的历史教训，力戒骄奢，防微杜渐，励精图治。</a:t>
            </a:r>
            <a:endParaRPr kumimoji="1" lang="zh-CN" altLang="en-US" b="1" dirty="0" smtClean="0">
              <a:latin typeface="Times New Roman" pitchFamily="18" charset="0"/>
              <a:ea typeface="黑体" pitchFamily="49" charset="-122"/>
            </a:endParaRPr>
          </a:p>
          <a:p>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Object 1"/>
          <p:cNvGraphicFramePr>
            <a:graphicFrameLocks noChangeAspect="1"/>
          </p:cNvGraphicFramePr>
          <p:nvPr/>
        </p:nvGraphicFramePr>
        <p:xfrm>
          <a:off x="395288" y="428625"/>
          <a:ext cx="8353425" cy="5929313"/>
        </p:xfrm>
        <a:graphic>
          <a:graphicData uri="http://schemas.openxmlformats.org/presentationml/2006/ole">
            <p:oleObj spid="_x0000_s1026" name="金山 WPS 文字" r:id="rId3" imgW="8352720" imgH="5862240" progId="">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4" name="Object 1"/>
          <p:cNvGraphicFramePr>
            <a:graphicFrameLocks noChangeAspect="1"/>
          </p:cNvGraphicFramePr>
          <p:nvPr/>
        </p:nvGraphicFramePr>
        <p:xfrm>
          <a:off x="395288" y="1057275"/>
          <a:ext cx="8353425" cy="4743450"/>
        </p:xfrm>
        <a:graphic>
          <a:graphicData uri="http://schemas.openxmlformats.org/presentationml/2006/ole">
            <p:oleObj spid="_x0000_s2050" name="金山 WPS 文字" r:id="rId3" imgW="8352720" imgH="4676400" progId="">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58" name="Object 1"/>
          <p:cNvGraphicFramePr>
            <a:graphicFrameLocks noChangeAspect="1"/>
          </p:cNvGraphicFramePr>
          <p:nvPr/>
        </p:nvGraphicFramePr>
        <p:xfrm>
          <a:off x="395288" y="928688"/>
          <a:ext cx="8353425" cy="3557587"/>
        </p:xfrm>
        <a:graphic>
          <a:graphicData uri="http://schemas.openxmlformats.org/presentationml/2006/ole">
            <p:oleObj spid="_x0000_s3074" name="文档" r:id="rId3" imgW="8353020" imgH="3557427" progId="">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554" name="Object 2"/>
          <p:cNvGraphicFramePr>
            <a:graphicFrameLocks noChangeAspect="1"/>
          </p:cNvGraphicFramePr>
          <p:nvPr/>
        </p:nvGraphicFramePr>
        <p:xfrm>
          <a:off x="395288" y="762000"/>
          <a:ext cx="8353425" cy="5335588"/>
        </p:xfrm>
        <a:graphic>
          <a:graphicData uri="http://schemas.openxmlformats.org/presentationml/2006/ole">
            <p:oleObj spid="_x0000_s4098" name="金山 WPS 文字" r:id="rId3" imgW="8352720" imgH="5269320" progId="">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8" name="Object 2"/>
          <p:cNvGraphicFramePr>
            <a:graphicFrameLocks noChangeAspect="1"/>
          </p:cNvGraphicFramePr>
          <p:nvPr/>
        </p:nvGraphicFramePr>
        <p:xfrm>
          <a:off x="395288" y="1428750"/>
          <a:ext cx="8353425" cy="3557588"/>
        </p:xfrm>
        <a:graphic>
          <a:graphicData uri="http://schemas.openxmlformats.org/presentationml/2006/ole">
            <p:oleObj spid="_x0000_s5122" name="文档" r:id="rId3" imgW="8353020" imgH="3557427" progId="">
              <p:embed/>
            </p:oleObj>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066130"/>
          </a:xfrm>
          <a:ln>
            <a:solidFill>
              <a:schemeClr val="bg1">
                <a:lumMod val="85000"/>
              </a:schemeClr>
            </a:solidFill>
          </a:ln>
        </p:spPr>
        <p:txBody>
          <a:bodyPr/>
          <a:lstStyle/>
          <a:p>
            <a:r>
              <a:rPr lang="zh-CN" altLang="en-US" b="1" dirty="0" smtClean="0">
                <a:latin typeface="+mj-ea"/>
              </a:rPr>
              <a:t>欧阳修简介</a:t>
            </a:r>
            <a:endParaRPr lang="zh-CN" altLang="en-US" b="1" dirty="0">
              <a:latin typeface="+mj-ea"/>
            </a:endParaRPr>
          </a:p>
        </p:txBody>
      </p:sp>
      <p:sp>
        <p:nvSpPr>
          <p:cNvPr id="3" name="内容占位符 2"/>
          <p:cNvSpPr>
            <a:spLocks noGrp="1"/>
          </p:cNvSpPr>
          <p:nvPr>
            <p:ph idx="1"/>
          </p:nvPr>
        </p:nvSpPr>
        <p:spPr>
          <a:xfrm>
            <a:off x="467544" y="1484784"/>
            <a:ext cx="8229600" cy="4525963"/>
          </a:xfrm>
          <a:ln>
            <a:solidFill>
              <a:schemeClr val="bg1">
                <a:lumMod val="85000"/>
              </a:schemeClr>
            </a:solidFill>
          </a:ln>
        </p:spPr>
        <p:txBody>
          <a:bodyPr>
            <a:normAutofit fontScale="85000" lnSpcReduction="20000"/>
          </a:bodyPr>
          <a:lstStyle/>
          <a:p>
            <a:pPr>
              <a:spcBef>
                <a:spcPct val="50000"/>
              </a:spcBef>
              <a:buNone/>
            </a:pPr>
            <a:r>
              <a:rPr kumimoji="1" lang="en-US" altLang="zh-CN" b="1" dirty="0" smtClean="0">
                <a:solidFill>
                  <a:srgbClr val="CC3300"/>
                </a:solidFill>
                <a:latin typeface="Times New Roman" pitchFamily="18" charset="0"/>
                <a:ea typeface="黑体" pitchFamily="49" charset="-122"/>
              </a:rPr>
              <a:t> </a:t>
            </a:r>
            <a:r>
              <a:rPr kumimoji="1" lang="zh-CN" altLang="en-US" b="1" dirty="0" smtClean="0">
                <a:latin typeface="黑体" pitchFamily="49" charset="-122"/>
                <a:ea typeface="黑体" pitchFamily="49" charset="-122"/>
              </a:rPr>
              <a:t>欧阳修</a:t>
            </a:r>
            <a:r>
              <a:rPr kumimoji="1" lang="zh-CN" altLang="en-US" b="1" dirty="0" smtClean="0">
                <a:latin typeface="+mn-ea"/>
              </a:rPr>
              <a:t>：字</a:t>
            </a:r>
            <a:r>
              <a:rPr kumimoji="1" lang="zh-CN" altLang="en-US" b="1" dirty="0" smtClean="0">
                <a:solidFill>
                  <a:srgbClr val="FF0000"/>
                </a:solidFill>
                <a:latin typeface="+mn-ea"/>
              </a:rPr>
              <a:t>永叔</a:t>
            </a:r>
            <a:r>
              <a:rPr kumimoji="1" lang="zh-CN" altLang="en-US" b="1" dirty="0" smtClean="0">
                <a:latin typeface="+mn-ea"/>
              </a:rPr>
              <a:t>，自号</a:t>
            </a:r>
            <a:r>
              <a:rPr kumimoji="1" lang="zh-CN" altLang="en-US" b="1" dirty="0" smtClean="0">
                <a:solidFill>
                  <a:srgbClr val="FF0000"/>
                </a:solidFill>
                <a:latin typeface="+mn-ea"/>
              </a:rPr>
              <a:t>醉翁</a:t>
            </a:r>
            <a:r>
              <a:rPr kumimoji="1" lang="zh-CN" altLang="en-US" b="1" dirty="0" smtClean="0">
                <a:latin typeface="+mn-ea"/>
              </a:rPr>
              <a:t>，晚年自号</a:t>
            </a:r>
            <a:r>
              <a:rPr kumimoji="1" lang="zh-CN" altLang="en-US" b="1" dirty="0" smtClean="0">
                <a:solidFill>
                  <a:srgbClr val="FF0000"/>
                </a:solidFill>
                <a:latin typeface="+mn-ea"/>
              </a:rPr>
              <a:t>六一居士</a:t>
            </a:r>
            <a:r>
              <a:rPr kumimoji="1" lang="zh-CN" altLang="en-US" b="1" dirty="0" smtClean="0">
                <a:latin typeface="+mn-ea"/>
              </a:rPr>
              <a:t> ，谥号</a:t>
            </a:r>
            <a:r>
              <a:rPr kumimoji="1" lang="zh-CN" altLang="en-US" b="1" dirty="0" smtClean="0">
                <a:solidFill>
                  <a:srgbClr val="FF0000"/>
                </a:solidFill>
                <a:latin typeface="+mn-ea"/>
              </a:rPr>
              <a:t>文忠 </a:t>
            </a:r>
            <a:r>
              <a:rPr kumimoji="1" lang="zh-CN" altLang="en-US" b="1" dirty="0" smtClean="0">
                <a:latin typeface="+mn-ea"/>
              </a:rPr>
              <a:t>，北宋庐陵（江西吉水）人。北宋著名政治家、</a:t>
            </a:r>
            <a:r>
              <a:rPr kumimoji="1" lang="zh-CN" altLang="en-US" b="1" dirty="0" smtClean="0">
                <a:solidFill>
                  <a:srgbClr val="FF0000"/>
                </a:solidFill>
                <a:latin typeface="+mn-ea"/>
              </a:rPr>
              <a:t>文学家、史学家</a:t>
            </a:r>
            <a:r>
              <a:rPr kumimoji="1" lang="zh-CN" altLang="en-US" b="1" dirty="0" smtClean="0">
                <a:latin typeface="+mn-ea"/>
              </a:rPr>
              <a:t>，著有</a:t>
            </a:r>
            <a:r>
              <a:rPr kumimoji="1" lang="en-US" altLang="zh-CN" b="1" dirty="0" smtClean="0">
                <a:solidFill>
                  <a:srgbClr val="FF0000"/>
                </a:solidFill>
                <a:latin typeface="+mn-ea"/>
              </a:rPr>
              <a:t>《</a:t>
            </a:r>
            <a:r>
              <a:rPr kumimoji="1" lang="zh-CN" altLang="en-US" b="1" dirty="0" smtClean="0">
                <a:solidFill>
                  <a:srgbClr val="FF0000"/>
                </a:solidFill>
                <a:latin typeface="+mn-ea"/>
              </a:rPr>
              <a:t>欧阳文忠公集</a:t>
            </a:r>
            <a:r>
              <a:rPr kumimoji="1" lang="en-US" altLang="zh-CN" b="1" dirty="0" smtClean="0">
                <a:solidFill>
                  <a:srgbClr val="FF0000"/>
                </a:solidFill>
                <a:latin typeface="+mn-ea"/>
              </a:rPr>
              <a:t>》</a:t>
            </a:r>
            <a:r>
              <a:rPr kumimoji="1" lang="zh-CN" altLang="en-US" b="1" dirty="0" smtClean="0">
                <a:latin typeface="+mn-ea"/>
              </a:rPr>
              <a:t>。</a:t>
            </a:r>
            <a:endParaRPr kumimoji="1" lang="en-US" altLang="zh-CN" b="1" dirty="0" smtClean="0">
              <a:latin typeface="+mn-ea"/>
            </a:endParaRPr>
          </a:p>
          <a:p>
            <a:pPr>
              <a:buNone/>
            </a:pPr>
            <a:r>
              <a:rPr kumimoji="1" lang="en-US" altLang="zh-CN" b="1" dirty="0" smtClean="0">
                <a:latin typeface="+mn-ea"/>
              </a:rPr>
              <a:t>      </a:t>
            </a:r>
            <a:r>
              <a:rPr kumimoji="1" lang="zh-CN" altLang="en-US" b="1" dirty="0" smtClean="0">
                <a:latin typeface="+mn-ea"/>
              </a:rPr>
              <a:t>欧阳修幼年丧父，出身寒微，由母亲亲自教学，因家贫，不具纸笔，用荻画地作书（</a:t>
            </a:r>
            <a:r>
              <a:rPr kumimoji="1" lang="zh-CN" altLang="en-US" b="1" dirty="0" smtClean="0">
                <a:solidFill>
                  <a:srgbClr val="FF0000"/>
                </a:solidFill>
                <a:latin typeface="+mn-ea"/>
              </a:rPr>
              <a:t>画荻教子</a:t>
            </a:r>
            <a:r>
              <a:rPr kumimoji="1" lang="zh-CN" altLang="en-US" b="1" dirty="0" smtClean="0">
                <a:latin typeface="+mn-ea"/>
              </a:rPr>
              <a:t>）。</a:t>
            </a:r>
            <a:endParaRPr kumimoji="1" lang="en-US" altLang="zh-CN" b="1" dirty="0" smtClean="0">
              <a:latin typeface="+mn-ea"/>
            </a:endParaRPr>
          </a:p>
          <a:p>
            <a:pPr>
              <a:buNone/>
            </a:pPr>
            <a:r>
              <a:rPr kumimoji="1" lang="en-US" altLang="zh-CN" b="1" dirty="0" smtClean="0">
                <a:latin typeface="+mn-ea"/>
              </a:rPr>
              <a:t>    </a:t>
            </a:r>
            <a:r>
              <a:rPr kumimoji="1" lang="zh-CN" altLang="en-US" b="1" dirty="0" smtClean="0">
                <a:latin typeface="+mn-ea"/>
              </a:rPr>
              <a:t>  </a:t>
            </a:r>
            <a:r>
              <a:rPr lang="zh-CN" altLang="zh-CN" b="1" dirty="0" smtClean="0">
                <a:latin typeface="+mn-ea"/>
              </a:rPr>
              <a:t>欧阳修是在宋代文学史上</a:t>
            </a:r>
            <a:r>
              <a:rPr lang="zh-CN" altLang="zh-CN" b="1" dirty="0" smtClean="0">
                <a:solidFill>
                  <a:srgbClr val="FF0000"/>
                </a:solidFill>
                <a:latin typeface="+mn-ea"/>
              </a:rPr>
              <a:t>最早开创一代文风的文坛领袖</a:t>
            </a:r>
            <a:r>
              <a:rPr lang="zh-CN" altLang="zh-CN" b="1" dirty="0" smtClean="0">
                <a:latin typeface="+mn-ea"/>
              </a:rPr>
              <a:t>，与</a:t>
            </a:r>
            <a:r>
              <a:rPr lang="zh-CN" altLang="zh-CN" b="1" u="sng" dirty="0" smtClean="0">
                <a:latin typeface="+mn-ea"/>
              </a:rPr>
              <a:t>韩愈、柳宗元</a:t>
            </a:r>
            <a:r>
              <a:rPr lang="zh-CN" altLang="en-US" b="1" u="sng" dirty="0" smtClean="0">
                <a:latin typeface="+mn-ea"/>
              </a:rPr>
              <a:t>，</a:t>
            </a:r>
            <a:r>
              <a:rPr lang="zh-CN" altLang="zh-CN" b="1" u="sng" dirty="0" smtClean="0">
                <a:latin typeface="+mn-ea"/>
              </a:rPr>
              <a:t>苏轼、苏洵、苏辙、王安石、曾巩</a:t>
            </a:r>
            <a:r>
              <a:rPr lang="zh-CN" altLang="zh-CN" b="1" dirty="0" smtClean="0">
                <a:latin typeface="+mn-ea"/>
              </a:rPr>
              <a:t>合称</a:t>
            </a:r>
            <a:r>
              <a:rPr lang="en-US" altLang="zh-CN" b="1" dirty="0" smtClean="0">
                <a:latin typeface="+mn-ea"/>
              </a:rPr>
              <a:t>“</a:t>
            </a:r>
            <a:r>
              <a:rPr lang="zh-CN" altLang="zh-CN" b="1" dirty="0" smtClean="0">
                <a:solidFill>
                  <a:srgbClr val="FF0000"/>
                </a:solidFill>
                <a:latin typeface="+mn-ea"/>
              </a:rPr>
              <a:t>唐宋八大家</a:t>
            </a:r>
            <a:r>
              <a:rPr lang="en-US" altLang="zh-CN" b="1" dirty="0" smtClean="0">
                <a:latin typeface="+mn-ea"/>
              </a:rPr>
              <a:t>”</a:t>
            </a:r>
            <a:r>
              <a:rPr lang="zh-CN" altLang="zh-CN" b="1" dirty="0" smtClean="0">
                <a:latin typeface="+mn-ea"/>
              </a:rPr>
              <a:t>，</a:t>
            </a:r>
            <a:r>
              <a:rPr kumimoji="1" lang="zh-CN" altLang="en-US" b="1" dirty="0" smtClean="0">
                <a:latin typeface="+mn-ea"/>
              </a:rPr>
              <a:t> 而且“唐宋八大家”中宋代的五位（苏洵、苏轼、苏辙、王安石、曾巩）都出自他的门下。</a:t>
            </a:r>
            <a:endParaRPr kumimoji="1" lang="en-US" altLang="zh-CN" b="1" dirty="0" smtClean="0">
              <a:latin typeface="+mn-ea"/>
            </a:endParaRPr>
          </a:p>
          <a:p>
            <a:pPr>
              <a:buNone/>
            </a:pPr>
            <a:r>
              <a:rPr kumimoji="1" lang="en-US" altLang="zh-CN" b="1" dirty="0" smtClean="0">
                <a:latin typeface="+mn-ea"/>
              </a:rPr>
              <a:t>      </a:t>
            </a:r>
            <a:r>
              <a:rPr kumimoji="1" lang="zh-CN" altLang="en-US" b="1" u="sng" dirty="0" smtClean="0">
                <a:latin typeface="+mn-ea"/>
              </a:rPr>
              <a:t>欧阳修</a:t>
            </a:r>
            <a:r>
              <a:rPr kumimoji="1" lang="zh-CN" altLang="en-US" b="1" dirty="0" smtClean="0">
                <a:latin typeface="+mn-ea"/>
              </a:rPr>
              <a:t>还</a:t>
            </a:r>
            <a:r>
              <a:rPr lang="zh-CN" altLang="zh-CN" b="1" dirty="0" smtClean="0">
                <a:latin typeface="+mn-ea"/>
              </a:rPr>
              <a:t>与</a:t>
            </a:r>
            <a:r>
              <a:rPr lang="zh-CN" altLang="zh-CN" b="1" u="sng" dirty="0" smtClean="0">
                <a:latin typeface="+mn-ea"/>
              </a:rPr>
              <a:t>韩愈、柳宗元、苏轼</a:t>
            </a:r>
            <a:r>
              <a:rPr lang="zh-CN" altLang="zh-CN" b="1" dirty="0" smtClean="0">
                <a:latin typeface="+mn-ea"/>
              </a:rPr>
              <a:t>被后人合称</a:t>
            </a:r>
            <a:endParaRPr lang="en-US" altLang="zh-CN" b="1" dirty="0" smtClean="0">
              <a:latin typeface="+mn-ea"/>
            </a:endParaRPr>
          </a:p>
          <a:p>
            <a:pPr>
              <a:buNone/>
            </a:pPr>
            <a:r>
              <a:rPr lang="en-US" altLang="zh-CN" b="1" dirty="0" smtClean="0">
                <a:latin typeface="+mn-ea"/>
              </a:rPr>
              <a:t> “</a:t>
            </a:r>
            <a:r>
              <a:rPr lang="zh-CN" altLang="zh-CN" b="1" dirty="0" smtClean="0">
                <a:solidFill>
                  <a:srgbClr val="FF0000"/>
                </a:solidFill>
                <a:latin typeface="+mn-ea"/>
              </a:rPr>
              <a:t>千古文章四大家</a:t>
            </a:r>
            <a:r>
              <a:rPr lang="en-US" altLang="zh-CN" b="1" dirty="0" smtClean="0">
                <a:latin typeface="+mn-ea"/>
              </a:rPr>
              <a:t>”</a:t>
            </a:r>
            <a:r>
              <a:rPr lang="zh-CN" altLang="zh-CN" b="1" dirty="0" smtClean="0">
                <a:latin typeface="+mn-ea"/>
              </a:rPr>
              <a:t>。</a:t>
            </a:r>
            <a:r>
              <a:rPr lang="en-US" altLang="zh-CN" b="1" dirty="0" smtClean="0">
                <a:latin typeface="+mn-ea"/>
              </a:rPr>
              <a:t> </a:t>
            </a:r>
            <a:endParaRPr lang="zh-CN" altLang="en-US" dirty="0">
              <a:latin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066130"/>
          </a:xfrm>
          <a:ln>
            <a:solidFill>
              <a:schemeClr val="bg1">
                <a:lumMod val="85000"/>
              </a:schemeClr>
            </a:solidFill>
          </a:ln>
        </p:spPr>
        <p:txBody>
          <a:bodyPr/>
          <a:lstStyle/>
          <a:p>
            <a:r>
              <a:rPr lang="zh-CN" altLang="en-US" b="1" dirty="0" smtClean="0">
                <a:latin typeface="+mj-ea"/>
              </a:rPr>
              <a:t>欧阳修简介</a:t>
            </a:r>
            <a:endParaRPr lang="zh-CN" altLang="en-US" b="1" dirty="0">
              <a:latin typeface="+mj-ea"/>
            </a:endParaRPr>
          </a:p>
        </p:txBody>
      </p:sp>
      <p:sp>
        <p:nvSpPr>
          <p:cNvPr id="3" name="内容占位符 2"/>
          <p:cNvSpPr>
            <a:spLocks noGrp="1"/>
          </p:cNvSpPr>
          <p:nvPr>
            <p:ph idx="1"/>
          </p:nvPr>
        </p:nvSpPr>
        <p:spPr>
          <a:xfrm>
            <a:off x="467544" y="1484784"/>
            <a:ext cx="8229600" cy="4525963"/>
          </a:xfrm>
          <a:ln>
            <a:solidFill>
              <a:schemeClr val="bg1">
                <a:lumMod val="85000"/>
              </a:schemeClr>
            </a:solidFill>
          </a:ln>
        </p:spPr>
        <p:txBody>
          <a:bodyPr>
            <a:normAutofit fontScale="40000" lnSpcReduction="20000"/>
          </a:bodyPr>
          <a:lstStyle/>
          <a:p>
            <a:pPr>
              <a:buNone/>
            </a:pPr>
            <a:r>
              <a:rPr kumimoji="1" lang="zh-CN" altLang="en-US" sz="5900" b="1" dirty="0" smtClean="0">
                <a:latin typeface="+mn-ea"/>
              </a:rPr>
              <a:t>      他在诗、文、书法、文论等各方面都有很高成就。历史上，他既是著名</a:t>
            </a:r>
            <a:r>
              <a:rPr kumimoji="1" lang="zh-CN" altLang="en-US" sz="5900" b="1" dirty="0" smtClean="0">
                <a:solidFill>
                  <a:srgbClr val="FF0000"/>
                </a:solidFill>
                <a:latin typeface="+mn-ea"/>
              </a:rPr>
              <a:t>文学家</a:t>
            </a:r>
            <a:r>
              <a:rPr kumimoji="1" lang="zh-CN" altLang="en-US" sz="5900" b="1" dirty="0" smtClean="0">
                <a:latin typeface="+mn-ea"/>
              </a:rPr>
              <a:t>，又是</a:t>
            </a:r>
            <a:r>
              <a:rPr kumimoji="1" lang="zh-CN" altLang="en-US" sz="5900" b="1" dirty="0" smtClean="0">
                <a:solidFill>
                  <a:srgbClr val="FF0000"/>
                </a:solidFill>
                <a:latin typeface="+mn-ea"/>
              </a:rPr>
              <a:t>史学家、金石学家。北宋中叶的文坛领袖。</a:t>
            </a:r>
            <a:endParaRPr lang="en-US" altLang="zh-CN" sz="5900" b="1" dirty="0" smtClean="0">
              <a:latin typeface="+mn-ea"/>
            </a:endParaRPr>
          </a:p>
          <a:p>
            <a:pPr>
              <a:buNone/>
            </a:pPr>
            <a:r>
              <a:rPr lang="en-US" altLang="zh-CN" sz="5900" b="1" dirty="0" smtClean="0">
                <a:latin typeface="+mn-ea"/>
              </a:rPr>
              <a:t>      </a:t>
            </a:r>
            <a:r>
              <a:rPr lang="zh-CN" altLang="zh-CN" sz="5900" b="1" dirty="0" smtClean="0">
                <a:latin typeface="+mn-ea"/>
              </a:rPr>
              <a:t>他领导了</a:t>
            </a:r>
            <a:r>
              <a:rPr lang="zh-CN" altLang="zh-CN" sz="5900" b="1" dirty="0" smtClean="0">
                <a:solidFill>
                  <a:srgbClr val="FF0000"/>
                </a:solidFill>
                <a:latin typeface="+mn-ea"/>
              </a:rPr>
              <a:t>北宋</a:t>
            </a:r>
            <a:r>
              <a:rPr lang="zh-CN" altLang="en-US" sz="5900" b="1" dirty="0" smtClean="0">
                <a:solidFill>
                  <a:srgbClr val="FF0000"/>
                </a:solidFill>
                <a:latin typeface="+mn-ea"/>
              </a:rPr>
              <a:t>“</a:t>
            </a:r>
            <a:r>
              <a:rPr lang="zh-CN" altLang="zh-CN" sz="5900" b="1" dirty="0" smtClean="0">
                <a:solidFill>
                  <a:srgbClr val="FF0000"/>
                </a:solidFill>
                <a:latin typeface="+mn-ea"/>
              </a:rPr>
              <a:t>诗文革新运动</a:t>
            </a:r>
            <a:r>
              <a:rPr lang="zh-CN" altLang="en-US" sz="5900" b="1" dirty="0" smtClean="0">
                <a:solidFill>
                  <a:srgbClr val="FF0000"/>
                </a:solidFill>
                <a:latin typeface="+mn-ea"/>
              </a:rPr>
              <a:t>”</a:t>
            </a:r>
            <a:r>
              <a:rPr lang="zh-CN" altLang="zh-CN" sz="5900" b="1" dirty="0" smtClean="0">
                <a:solidFill>
                  <a:srgbClr val="FF0000"/>
                </a:solidFill>
                <a:latin typeface="+mn-ea"/>
              </a:rPr>
              <a:t> </a:t>
            </a:r>
            <a:r>
              <a:rPr lang="zh-CN" altLang="zh-CN" sz="5900" b="1" dirty="0" smtClean="0">
                <a:latin typeface="+mn-ea"/>
              </a:rPr>
              <a:t>，继承并发展了韩愈的古文理论。其散文创作的高度成就与其正确的古文理论相辅相成，从而开创了一代文风。</a:t>
            </a:r>
            <a:endParaRPr lang="en-US" altLang="zh-CN" sz="5900" b="1" dirty="0" smtClean="0">
              <a:latin typeface="+mn-ea"/>
            </a:endParaRPr>
          </a:p>
          <a:p>
            <a:pPr>
              <a:buNone/>
            </a:pPr>
            <a:r>
              <a:rPr lang="en-US" altLang="zh-CN" sz="5900" b="1" dirty="0" smtClean="0">
                <a:latin typeface="+mn-ea"/>
              </a:rPr>
              <a:t>      </a:t>
            </a:r>
            <a:r>
              <a:rPr lang="zh-CN" altLang="zh-CN" sz="5900" b="1" dirty="0" smtClean="0">
                <a:latin typeface="+mn-ea"/>
              </a:rPr>
              <a:t>欧阳修在变革文风的同时，也对诗风、词风进行了革新。</a:t>
            </a:r>
            <a:endParaRPr lang="en-US" altLang="zh-CN" sz="5900" b="1" dirty="0" smtClean="0">
              <a:latin typeface="+mn-ea"/>
            </a:endParaRPr>
          </a:p>
          <a:p>
            <a:pPr>
              <a:buNone/>
            </a:pPr>
            <a:r>
              <a:rPr lang="zh-CN" altLang="en-US" sz="5900" b="1" dirty="0" smtClean="0">
                <a:latin typeface="+mn-ea"/>
              </a:rPr>
              <a:t>      欧阳修</a:t>
            </a:r>
            <a:r>
              <a:rPr lang="zh-CN" altLang="zh-CN" sz="5900" b="1" dirty="0" smtClean="0">
                <a:latin typeface="+mn-ea"/>
              </a:rPr>
              <a:t>在</a:t>
            </a:r>
            <a:r>
              <a:rPr lang="zh-CN" altLang="zh-CN" sz="5900" b="1" dirty="0" smtClean="0">
                <a:solidFill>
                  <a:srgbClr val="FF0000"/>
                </a:solidFill>
                <a:latin typeface="+mn-ea"/>
              </a:rPr>
              <a:t>史学</a:t>
            </a:r>
            <a:r>
              <a:rPr lang="zh-CN" altLang="zh-CN" sz="5900" b="1" dirty="0" smtClean="0">
                <a:latin typeface="+mn-ea"/>
              </a:rPr>
              <a:t>方面，也有较高成就，</a:t>
            </a:r>
            <a:r>
              <a:rPr lang="en-US" altLang="zh-CN" sz="5900" b="1" dirty="0" smtClean="0">
                <a:latin typeface="+mn-ea"/>
              </a:rPr>
              <a:t> </a:t>
            </a:r>
            <a:r>
              <a:rPr lang="zh-CN" altLang="zh-CN" sz="5900" b="1" dirty="0" smtClean="0">
                <a:latin typeface="+mn-ea"/>
              </a:rPr>
              <a:t>他曾</a:t>
            </a:r>
            <a:r>
              <a:rPr lang="zh-CN" altLang="zh-CN" sz="5900" b="1" dirty="0" smtClean="0">
                <a:solidFill>
                  <a:srgbClr val="FF0000"/>
                </a:solidFill>
                <a:latin typeface="+mn-ea"/>
              </a:rPr>
              <a:t>主修《新唐书》</a:t>
            </a:r>
            <a:r>
              <a:rPr lang="zh-CN" altLang="en-US" sz="5900" b="1" dirty="0" smtClean="0">
                <a:latin typeface="+mn-ea"/>
              </a:rPr>
              <a:t>（与宋祁等合撰）</a:t>
            </a:r>
            <a:r>
              <a:rPr lang="zh-CN" altLang="zh-CN" sz="5900" b="1" dirty="0" smtClean="0">
                <a:latin typeface="+mn-ea"/>
              </a:rPr>
              <a:t>，并</a:t>
            </a:r>
            <a:r>
              <a:rPr lang="zh-CN" altLang="zh-CN" sz="5900" b="1" dirty="0" smtClean="0">
                <a:solidFill>
                  <a:srgbClr val="FF0000"/>
                </a:solidFill>
                <a:latin typeface="+mn-ea"/>
              </a:rPr>
              <a:t>独撰《新五代史》</a:t>
            </a:r>
            <a:r>
              <a:rPr lang="zh-CN" altLang="zh-CN" sz="5900" b="1" dirty="0" smtClean="0">
                <a:latin typeface="+mn-ea"/>
              </a:rPr>
              <a:t>。有</a:t>
            </a:r>
            <a:r>
              <a:rPr lang="zh-CN" altLang="zh-CN" sz="5900" b="1" dirty="0" smtClean="0">
                <a:solidFill>
                  <a:srgbClr val="FF0000"/>
                </a:solidFill>
                <a:latin typeface="+mn-ea"/>
              </a:rPr>
              <a:t>《欧阳文忠</a:t>
            </a:r>
            <a:r>
              <a:rPr lang="zh-CN" altLang="en-US" sz="5900" b="1" dirty="0" smtClean="0">
                <a:solidFill>
                  <a:srgbClr val="FF0000"/>
                </a:solidFill>
                <a:latin typeface="+mn-ea"/>
              </a:rPr>
              <a:t>公</a:t>
            </a:r>
            <a:r>
              <a:rPr lang="zh-CN" altLang="zh-CN" sz="5900" b="1" dirty="0" smtClean="0">
                <a:solidFill>
                  <a:srgbClr val="FF0000"/>
                </a:solidFill>
                <a:latin typeface="+mn-ea"/>
              </a:rPr>
              <a:t>集》</a:t>
            </a:r>
            <a:r>
              <a:rPr lang="zh-CN" altLang="zh-CN" sz="5900" b="1" dirty="0" smtClean="0">
                <a:latin typeface="+mn-ea"/>
              </a:rPr>
              <a:t>传世。</a:t>
            </a:r>
            <a:r>
              <a:rPr lang="en-US" altLang="zh-CN" sz="5900" b="1" dirty="0" smtClean="0">
                <a:latin typeface="+mn-ea"/>
              </a:rPr>
              <a:t> </a:t>
            </a:r>
          </a:p>
          <a:p>
            <a:pPr>
              <a:buNone/>
            </a:pPr>
            <a:endParaRPr lang="zh-CN" altLang="zh-CN" sz="5900" b="1" dirty="0" smtClean="0">
              <a:latin typeface="+mn-ea"/>
            </a:endParaRPr>
          </a:p>
          <a:p>
            <a:pPr>
              <a:buNone/>
            </a:pPr>
            <a:r>
              <a:rPr lang="en-US" altLang="zh-CN" sz="5900" b="1" dirty="0" smtClean="0">
                <a:latin typeface="+mn-ea"/>
              </a:rPr>
              <a:t> </a:t>
            </a:r>
            <a:endParaRPr lang="zh-CN" altLang="zh-CN" sz="5900" b="1" dirty="0" smtClean="0">
              <a:latin typeface="+mn-ea"/>
            </a:endParaRPr>
          </a:p>
          <a:p>
            <a:pPr>
              <a:spcBef>
                <a:spcPct val="50000"/>
              </a:spcBef>
              <a:buNone/>
            </a:pPr>
            <a:endParaRPr lang="zh-CN" altLang="en-US" dirty="0" smtClean="0">
              <a:latin typeface="+mn-ea"/>
            </a:endParaRPr>
          </a:p>
          <a:p>
            <a:pPr>
              <a:spcBef>
                <a:spcPct val="50000"/>
              </a:spcBef>
              <a:buNone/>
            </a:pPr>
            <a:endParaRPr lang="zh-CN" altLang="en-US" b="1" dirty="0">
              <a:latin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066130"/>
          </a:xfrm>
          <a:ln>
            <a:solidFill>
              <a:schemeClr val="bg1">
                <a:lumMod val="85000"/>
              </a:schemeClr>
            </a:solidFill>
          </a:ln>
        </p:spPr>
        <p:txBody>
          <a:bodyPr/>
          <a:lstStyle/>
          <a:p>
            <a:r>
              <a:rPr lang="en-US" altLang="zh-CN" b="1" dirty="0" smtClean="0">
                <a:latin typeface="+mj-ea"/>
              </a:rPr>
              <a:t>《</a:t>
            </a:r>
            <a:r>
              <a:rPr lang="zh-CN" altLang="en-US" b="1" dirty="0" smtClean="0">
                <a:latin typeface="+mj-ea"/>
              </a:rPr>
              <a:t>伶官传序</a:t>
            </a:r>
            <a:r>
              <a:rPr lang="en-US" altLang="zh-CN" b="1" dirty="0" smtClean="0">
                <a:latin typeface="+mj-ea"/>
              </a:rPr>
              <a:t>》</a:t>
            </a:r>
            <a:r>
              <a:rPr lang="zh-CN" altLang="en-US" b="1" dirty="0" smtClean="0">
                <a:latin typeface="+mj-ea"/>
              </a:rPr>
              <a:t>背景</a:t>
            </a:r>
            <a:endParaRPr lang="zh-CN" altLang="en-US" b="1" dirty="0">
              <a:latin typeface="+mj-ea"/>
            </a:endParaRPr>
          </a:p>
        </p:txBody>
      </p:sp>
      <p:sp>
        <p:nvSpPr>
          <p:cNvPr id="3" name="内容占位符 2"/>
          <p:cNvSpPr>
            <a:spLocks noGrp="1"/>
          </p:cNvSpPr>
          <p:nvPr>
            <p:ph idx="1"/>
          </p:nvPr>
        </p:nvSpPr>
        <p:spPr>
          <a:ln>
            <a:solidFill>
              <a:schemeClr val="bg1">
                <a:lumMod val="85000"/>
              </a:schemeClr>
            </a:solidFill>
          </a:ln>
        </p:spPr>
        <p:txBody>
          <a:bodyPr>
            <a:normAutofit fontScale="85000" lnSpcReduction="10000"/>
          </a:bodyPr>
          <a:lstStyle/>
          <a:p>
            <a:pPr>
              <a:buNone/>
            </a:pPr>
            <a:r>
              <a:rPr kumimoji="1" lang="zh-CN" altLang="en-US" b="1" dirty="0" smtClean="0">
                <a:latin typeface="楷体_GB2312" pitchFamily="49" charset="-122"/>
                <a:ea typeface="楷体_GB2312" pitchFamily="49" charset="-122"/>
              </a:rPr>
              <a:t>      伶，乐工，古代称演戏的人。伶官，在宫廷中授有官职的伶人。</a:t>
            </a:r>
            <a:endParaRPr kumimoji="1" lang="en-US" altLang="zh-CN" b="1" dirty="0" smtClean="0">
              <a:latin typeface="楷体_GB2312" pitchFamily="49" charset="-122"/>
              <a:ea typeface="楷体_GB2312" pitchFamily="49" charset="-122"/>
            </a:endParaRPr>
          </a:p>
          <a:p>
            <a:pPr>
              <a:buNone/>
            </a:pPr>
            <a:r>
              <a:rPr kumimoji="1" lang="en-US" altLang="zh-CN" b="1" dirty="0" smtClean="0">
                <a:solidFill>
                  <a:srgbClr val="FF0000"/>
                </a:solidFill>
                <a:latin typeface="楷体_GB2312" pitchFamily="49" charset="-122"/>
                <a:ea typeface="楷体_GB2312" pitchFamily="49" charset="-122"/>
              </a:rPr>
              <a:t>     《</a:t>
            </a:r>
            <a:r>
              <a:rPr kumimoji="1" lang="zh-CN" altLang="en-US" b="1" dirty="0" smtClean="0">
                <a:solidFill>
                  <a:srgbClr val="FF0000"/>
                </a:solidFill>
                <a:latin typeface="楷体_GB2312" pitchFamily="49" charset="-122"/>
                <a:ea typeface="楷体_GB2312" pitchFamily="49" charset="-122"/>
              </a:rPr>
              <a:t>伶官传</a:t>
            </a:r>
            <a:r>
              <a:rPr kumimoji="1" lang="en-US" altLang="zh-CN" b="1" dirty="0" smtClean="0">
                <a:solidFill>
                  <a:srgbClr val="FF0000"/>
                </a:solidFill>
                <a:latin typeface="楷体_GB2312" pitchFamily="49" charset="-122"/>
                <a:ea typeface="楷体_GB2312" pitchFamily="49" charset="-122"/>
              </a:rPr>
              <a:t>》</a:t>
            </a:r>
            <a:r>
              <a:rPr kumimoji="1" lang="zh-CN" altLang="en-US" b="1" dirty="0" smtClean="0">
                <a:latin typeface="楷体_GB2312" pitchFamily="49" charset="-122"/>
                <a:ea typeface="楷体_GB2312" pitchFamily="49" charset="-122"/>
              </a:rPr>
              <a:t>记叙了五代时期</a:t>
            </a:r>
            <a:r>
              <a:rPr kumimoji="1" lang="zh-CN" altLang="en-US" b="1" dirty="0" smtClean="0">
                <a:solidFill>
                  <a:srgbClr val="FF0000"/>
                </a:solidFill>
                <a:latin typeface="楷体_GB2312" pitchFamily="49" charset="-122"/>
                <a:ea typeface="楷体_GB2312" pitchFamily="49" charset="-122"/>
              </a:rPr>
              <a:t>后唐庄宗李存勖（</a:t>
            </a:r>
            <a:r>
              <a:rPr kumimoji="1" lang="en-US" altLang="zh-CN" b="1" dirty="0" smtClean="0">
                <a:solidFill>
                  <a:srgbClr val="FF0000"/>
                </a:solidFill>
                <a:latin typeface="楷体_GB2312" pitchFamily="49" charset="-122"/>
                <a:ea typeface="楷体_GB2312" pitchFamily="49" charset="-122"/>
              </a:rPr>
              <a:t>xù</a:t>
            </a:r>
            <a:r>
              <a:rPr kumimoji="1" lang="zh-CN" altLang="en-US" b="1" dirty="0" smtClean="0">
                <a:solidFill>
                  <a:srgbClr val="FF0000"/>
                </a:solidFill>
                <a:latin typeface="楷体_GB2312" pitchFamily="49" charset="-122"/>
                <a:ea typeface="楷体_GB2312" pitchFamily="49" charset="-122"/>
              </a:rPr>
              <a:t>）</a:t>
            </a:r>
            <a:r>
              <a:rPr kumimoji="1" lang="zh-CN" altLang="en-US" b="1" dirty="0" smtClean="0">
                <a:latin typeface="楷体_GB2312" pitchFamily="49" charset="-122"/>
                <a:ea typeface="楷体_GB2312" pitchFamily="49" charset="-122"/>
              </a:rPr>
              <a:t>宠幸的伶官</a:t>
            </a:r>
            <a:r>
              <a:rPr kumimoji="1" lang="zh-CN" altLang="en-US" b="1" u="sng" dirty="0" smtClean="0">
                <a:latin typeface="楷体_GB2312" pitchFamily="49" charset="-122"/>
                <a:ea typeface="楷体_GB2312" pitchFamily="49" charset="-122"/>
              </a:rPr>
              <a:t>景进、史彦琼、郭从谦</a:t>
            </a:r>
            <a:r>
              <a:rPr kumimoji="1" lang="zh-CN" altLang="en-US" b="1" dirty="0" smtClean="0">
                <a:latin typeface="楷体_GB2312" pitchFamily="49" charset="-122"/>
                <a:ea typeface="楷体_GB2312" pitchFamily="49" charset="-122"/>
              </a:rPr>
              <a:t>等人乱政误国的史实。本文是作者为</a:t>
            </a:r>
            <a:r>
              <a:rPr kumimoji="1" lang="en-US" altLang="zh-CN" b="1" dirty="0" smtClean="0">
                <a:latin typeface="楷体_GB2312" pitchFamily="49" charset="-122"/>
                <a:ea typeface="楷体_GB2312" pitchFamily="49" charset="-122"/>
              </a:rPr>
              <a:t>《</a:t>
            </a:r>
            <a:r>
              <a:rPr kumimoji="1" lang="zh-CN" altLang="en-US" b="1" dirty="0" smtClean="0">
                <a:latin typeface="楷体_GB2312" pitchFamily="49" charset="-122"/>
                <a:ea typeface="楷体_GB2312" pitchFamily="49" charset="-122"/>
              </a:rPr>
              <a:t>伶官传</a:t>
            </a:r>
            <a:r>
              <a:rPr kumimoji="1" lang="en-US" altLang="zh-CN" b="1" dirty="0" smtClean="0">
                <a:latin typeface="楷体_GB2312" pitchFamily="49" charset="-122"/>
                <a:ea typeface="楷体_GB2312" pitchFamily="49" charset="-122"/>
              </a:rPr>
              <a:t>》</a:t>
            </a:r>
            <a:r>
              <a:rPr kumimoji="1" lang="zh-CN" altLang="en-US" b="1" dirty="0" smtClean="0">
                <a:latin typeface="楷体_GB2312" pitchFamily="49" charset="-122"/>
                <a:ea typeface="楷体_GB2312" pitchFamily="49" charset="-122"/>
              </a:rPr>
              <a:t>写的序。</a:t>
            </a:r>
            <a:endParaRPr kumimoji="1" lang="en-US" altLang="zh-CN" b="1" dirty="0" smtClean="0">
              <a:latin typeface="楷体_GB2312" pitchFamily="49" charset="-122"/>
              <a:ea typeface="楷体_GB2312" pitchFamily="49" charset="-122"/>
            </a:endParaRPr>
          </a:p>
          <a:p>
            <a:pPr>
              <a:buNone/>
            </a:pPr>
            <a:r>
              <a:rPr kumimoji="1" lang="en-US" altLang="zh-CN" b="1" dirty="0" smtClean="0">
                <a:latin typeface="楷体_GB2312" pitchFamily="49" charset="-122"/>
                <a:ea typeface="楷体_GB2312" pitchFamily="49" charset="-122"/>
              </a:rPr>
              <a:t>     </a:t>
            </a:r>
            <a:r>
              <a:rPr kumimoji="1" lang="zh-CN" altLang="en-US" b="1" dirty="0" smtClean="0">
                <a:latin typeface="楷体_GB2312" pitchFamily="49" charset="-122"/>
                <a:ea typeface="楷体_GB2312" pitchFamily="49" charset="-122"/>
              </a:rPr>
              <a:t>庄宗喜好音乐戏曲，宠爱伶人，封许多伶人做了官，这些伶官出入朝廷，作威作福，使朝政日坏，后发生暴乱，伶官郭从谦带人围困庄宗并将他乱箭射死，李克用嫡亲子孙全被诛杀。本文就是基于这样的史实而写的</a:t>
            </a:r>
            <a:r>
              <a:rPr kumimoji="1" lang="zh-CN" altLang="en-US" b="1" dirty="0" smtClean="0">
                <a:solidFill>
                  <a:srgbClr val="FF0000"/>
                </a:solidFill>
                <a:latin typeface="楷体_GB2312" pitchFamily="49" charset="-122"/>
                <a:ea typeface="楷体_GB2312" pitchFamily="49" charset="-122"/>
              </a:rPr>
              <a:t>序</a:t>
            </a:r>
            <a:r>
              <a:rPr kumimoji="1" lang="zh-CN" altLang="en-US" b="1" dirty="0" smtClean="0">
                <a:latin typeface="楷体_GB2312" pitchFamily="49" charset="-122"/>
                <a:ea typeface="楷体_GB2312" pitchFamily="49" charset="-122"/>
              </a:rPr>
              <a:t>。 </a:t>
            </a:r>
            <a:br>
              <a:rPr kumimoji="1" lang="zh-CN" altLang="en-US" b="1" dirty="0" smtClean="0">
                <a:latin typeface="楷体_GB2312" pitchFamily="49" charset="-122"/>
                <a:ea typeface="楷体_GB2312" pitchFamily="49" charset="-122"/>
              </a:rPr>
            </a:b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a:ln>
            <a:solidFill>
              <a:schemeClr val="bg1">
                <a:lumMod val="85000"/>
              </a:schemeClr>
            </a:solidFill>
          </a:ln>
        </p:spPr>
        <p:txBody>
          <a:bodyPr/>
          <a:lstStyle/>
          <a:p>
            <a:r>
              <a:rPr lang="en-US" altLang="zh-CN" b="1" dirty="0" smtClean="0">
                <a:latin typeface="+mj-ea"/>
              </a:rPr>
              <a:t>《</a:t>
            </a:r>
            <a:r>
              <a:rPr lang="zh-CN" altLang="en-US" b="1" dirty="0" smtClean="0">
                <a:latin typeface="+mj-ea"/>
              </a:rPr>
              <a:t>伶官传序</a:t>
            </a:r>
            <a:r>
              <a:rPr lang="en-US" altLang="zh-CN" b="1" dirty="0" smtClean="0">
                <a:latin typeface="+mj-ea"/>
              </a:rPr>
              <a:t>》</a:t>
            </a:r>
            <a:r>
              <a:rPr lang="zh-CN" altLang="en-US" b="1" dirty="0" smtClean="0">
                <a:latin typeface="+mj-ea"/>
              </a:rPr>
              <a:t>背景</a:t>
            </a:r>
            <a:endParaRPr lang="zh-CN" altLang="en-US" b="1" dirty="0">
              <a:latin typeface="+mj-ea"/>
            </a:endParaRPr>
          </a:p>
        </p:txBody>
      </p:sp>
      <p:sp>
        <p:nvSpPr>
          <p:cNvPr id="3" name="内容占位符 2"/>
          <p:cNvSpPr>
            <a:spLocks noGrp="1"/>
          </p:cNvSpPr>
          <p:nvPr>
            <p:ph idx="1"/>
          </p:nvPr>
        </p:nvSpPr>
        <p:spPr>
          <a:xfrm>
            <a:off x="467544" y="1340768"/>
            <a:ext cx="8229600" cy="4597971"/>
          </a:xfrm>
          <a:ln>
            <a:solidFill>
              <a:schemeClr val="bg1">
                <a:lumMod val="85000"/>
              </a:schemeClr>
            </a:solidFill>
          </a:ln>
        </p:spPr>
        <p:txBody>
          <a:bodyPr>
            <a:normAutofit fontScale="85000" lnSpcReduction="20000"/>
          </a:bodyPr>
          <a:lstStyle/>
          <a:p>
            <a:pPr>
              <a:buNone/>
            </a:pPr>
            <a:r>
              <a:rPr kumimoji="1" lang="zh-CN" altLang="en-US" sz="4400" b="1" dirty="0" smtClean="0">
                <a:latin typeface="黑体" pitchFamily="49" charset="-122"/>
                <a:ea typeface="黑体" pitchFamily="49" charset="-122"/>
              </a:rPr>
              <a:t>五代</a:t>
            </a:r>
            <a:r>
              <a:rPr kumimoji="1" lang="en-US" altLang="zh-CN" sz="4400" b="1" dirty="0" smtClean="0">
                <a:latin typeface="黑体" pitchFamily="49" charset="-122"/>
                <a:ea typeface="黑体" pitchFamily="49" charset="-122"/>
              </a:rPr>
              <a:t>(</a:t>
            </a:r>
            <a:r>
              <a:rPr kumimoji="1" lang="en-US" altLang="zh-CN" b="1" dirty="0" smtClean="0">
                <a:latin typeface="楷体_GB2312" pitchFamily="49" charset="-122"/>
                <a:ea typeface="楷体_GB2312" pitchFamily="49" charset="-122"/>
              </a:rPr>
              <a:t>907--960)</a:t>
            </a:r>
            <a:r>
              <a:rPr kumimoji="1" lang="zh-CN" altLang="en-US" b="1" dirty="0" smtClean="0">
                <a:latin typeface="楷体_GB2312" pitchFamily="49" charset="-122"/>
                <a:ea typeface="楷体_GB2312" pitchFamily="49" charset="-122"/>
              </a:rPr>
              <a:t>指唐宋之间的五个封建朝廷，即</a:t>
            </a:r>
            <a:r>
              <a:rPr kumimoji="1" lang="zh-CN" altLang="en-US" b="1" dirty="0" smtClean="0">
                <a:solidFill>
                  <a:srgbClr val="FF0000"/>
                </a:solidFill>
                <a:latin typeface="楷体_GB2312" pitchFamily="49" charset="-122"/>
                <a:ea typeface="楷体_GB2312" pitchFamily="49" charset="-122"/>
              </a:rPr>
              <a:t>后梁、后唐、后晋、后汉、后周</a:t>
            </a:r>
            <a:r>
              <a:rPr kumimoji="1" lang="zh-CN" altLang="en-US" b="1" dirty="0" smtClean="0">
                <a:latin typeface="楷体_GB2312" pitchFamily="49" charset="-122"/>
                <a:ea typeface="楷体_GB2312" pitchFamily="49" charset="-122"/>
              </a:rPr>
              <a:t>，是我国历史上的动荡时期。在这</a:t>
            </a:r>
            <a:r>
              <a:rPr kumimoji="1" lang="en-US" altLang="zh-CN" b="1" dirty="0" smtClean="0">
                <a:latin typeface="楷体_GB2312" pitchFamily="49" charset="-122"/>
                <a:ea typeface="楷体_GB2312" pitchFamily="49" charset="-122"/>
              </a:rPr>
              <a:t>53</a:t>
            </a:r>
            <a:r>
              <a:rPr kumimoji="1" lang="zh-CN" altLang="en-US" b="1" dirty="0" smtClean="0">
                <a:latin typeface="楷体_GB2312" pitchFamily="49" charset="-122"/>
                <a:ea typeface="楷体_GB2312" pitchFamily="49" charset="-122"/>
              </a:rPr>
              <a:t>年间，先后换过四姓十四个国君，篡位、弑君现象屡见不鲜，战乱频仍，后唐庄宗就是被杀的一个。庄宗称帝后，迷恋优伶，</a:t>
            </a:r>
            <a:r>
              <a:rPr kumimoji="1" lang="zh-CN" altLang="en-US" b="1" dirty="0" smtClean="0">
                <a:latin typeface="Times New Roman" pitchFamily="18" charset="0"/>
                <a:ea typeface="楷体_GB2312" pitchFamily="49" charset="-122"/>
              </a:rPr>
              <a:t>“</a:t>
            </a:r>
            <a:r>
              <a:rPr kumimoji="1" lang="zh-CN" altLang="en-US" b="1" dirty="0" smtClean="0">
                <a:latin typeface="楷体_GB2312" pitchFamily="49" charset="-122"/>
                <a:ea typeface="楷体_GB2312" pitchFamily="49" charset="-122"/>
              </a:rPr>
              <a:t>常身与俳优杂戏于庭，伶人由此用事</a:t>
            </a:r>
            <a:r>
              <a:rPr kumimoji="1" lang="zh-CN" altLang="en-US" b="1" dirty="0" smtClean="0">
                <a:latin typeface="Times New Roman" pitchFamily="18" charset="0"/>
                <a:ea typeface="楷体_GB2312" pitchFamily="49" charset="-122"/>
              </a:rPr>
              <a:t>”</a:t>
            </a:r>
            <a:r>
              <a:rPr kumimoji="1" lang="zh-CN" altLang="en-US" b="1" dirty="0" smtClean="0">
                <a:latin typeface="楷体_GB2312" pitchFamily="49" charset="-122"/>
                <a:ea typeface="楷体_GB2312" pitchFamily="49" charset="-122"/>
              </a:rPr>
              <a:t>，于是被伶官</a:t>
            </a:r>
            <a:r>
              <a:rPr kumimoji="1" lang="zh-CN" altLang="en-US" b="1" dirty="0" smtClean="0">
                <a:solidFill>
                  <a:srgbClr val="FF0000"/>
                </a:solidFill>
                <a:latin typeface="楷体_GB2312" pitchFamily="49" charset="-122"/>
                <a:ea typeface="楷体_GB2312" pitchFamily="49" charset="-122"/>
              </a:rPr>
              <a:t>景进、史彦琼、郭从谦</a:t>
            </a:r>
            <a:r>
              <a:rPr kumimoji="1" lang="zh-CN" altLang="en-US" b="1" dirty="0" smtClean="0">
                <a:latin typeface="楷体_GB2312" pitchFamily="49" charset="-122"/>
                <a:ea typeface="楷体_GB2312" pitchFamily="49" charset="-122"/>
              </a:rPr>
              <a:t>所惑，使其得以重权在握。庄宗同光四年</a:t>
            </a:r>
            <a:r>
              <a:rPr kumimoji="1" lang="en-US" altLang="zh-CN" b="1" dirty="0" smtClean="0">
                <a:latin typeface="楷体_GB2312" pitchFamily="49" charset="-122"/>
                <a:ea typeface="楷体_GB2312" pitchFamily="49" charset="-122"/>
              </a:rPr>
              <a:t>(926</a:t>
            </a:r>
            <a:r>
              <a:rPr kumimoji="1" lang="zh-CN" altLang="en-US" b="1" dirty="0" smtClean="0">
                <a:latin typeface="楷体_GB2312" pitchFamily="49" charset="-122"/>
                <a:ea typeface="楷体_GB2312" pitchFamily="49" charset="-122"/>
              </a:rPr>
              <a:t>年</a:t>
            </a:r>
            <a:r>
              <a:rPr kumimoji="1" lang="en-US" altLang="zh-CN" b="1" dirty="0" smtClean="0">
                <a:latin typeface="楷体_GB2312" pitchFamily="49" charset="-122"/>
                <a:ea typeface="楷体_GB2312" pitchFamily="49" charset="-122"/>
              </a:rPr>
              <a:t>)</a:t>
            </a:r>
            <a:r>
              <a:rPr kumimoji="1" lang="zh-CN" altLang="en-US" b="1" dirty="0" smtClean="0">
                <a:latin typeface="楷体_GB2312" pitchFamily="49" charset="-122"/>
                <a:ea typeface="楷体_GB2312" pitchFamily="49" charset="-122"/>
              </a:rPr>
              <a:t>，贝州将领皇甫晖兵变，叛乱四起，拥有兵权的史彦琼拒不发兵，后又单人独骑逃走。庄宗亲征败北，众叛亲离，</a:t>
            </a:r>
            <a:r>
              <a:rPr kumimoji="1" lang="zh-CN" altLang="en-US" b="1" dirty="0" smtClean="0">
                <a:solidFill>
                  <a:srgbClr val="FF0000"/>
                </a:solidFill>
                <a:latin typeface="楷体_GB2312" pitchFamily="49" charset="-122"/>
                <a:ea typeface="楷体_GB2312" pitchFamily="49" charset="-122"/>
              </a:rPr>
              <a:t>郭从谦又乘危作乱，乱箭射死庄宗</a:t>
            </a:r>
            <a:r>
              <a:rPr kumimoji="1" lang="zh-CN" altLang="en-US" b="1" dirty="0" smtClean="0">
                <a:latin typeface="楷体_GB2312" pitchFamily="49" charset="-122"/>
                <a:ea typeface="楷体_GB2312" pitchFamily="49" charset="-122"/>
              </a:rPr>
              <a:t>。</a:t>
            </a:r>
            <a:r>
              <a:rPr kumimoji="1" lang="en-US" altLang="zh-CN" b="1" dirty="0" smtClean="0">
                <a:latin typeface="楷体_GB2312" pitchFamily="49" charset="-122"/>
                <a:ea typeface="楷体_GB2312" pitchFamily="49" charset="-122"/>
              </a:rPr>
              <a:t>100</a:t>
            </a:r>
            <a:r>
              <a:rPr kumimoji="1" lang="zh-CN" altLang="en-US" b="1" dirty="0" smtClean="0">
                <a:latin typeface="楷体_GB2312" pitchFamily="49" charset="-122"/>
                <a:ea typeface="楷体_GB2312" pitchFamily="49" charset="-122"/>
              </a:rPr>
              <a:t>多年后欧阳修就此事发表感慨，借事论理，指出</a:t>
            </a:r>
            <a:r>
              <a:rPr kumimoji="1" lang="zh-CN" altLang="en-US" b="1" dirty="0" smtClean="0">
                <a:solidFill>
                  <a:srgbClr val="FF0000"/>
                </a:solidFill>
                <a:latin typeface="楷体_GB2312" pitchFamily="49" charset="-122"/>
                <a:ea typeface="楷体_GB2312" pitchFamily="49" charset="-122"/>
              </a:rPr>
              <a:t>王朝兴亡不在</a:t>
            </a:r>
            <a:r>
              <a:rPr kumimoji="1" lang="zh-CN" altLang="en-US" b="1" dirty="0" smtClean="0">
                <a:solidFill>
                  <a:srgbClr val="FF0000"/>
                </a:solidFill>
                <a:latin typeface="Times New Roman" pitchFamily="18" charset="0"/>
                <a:ea typeface="楷体_GB2312" pitchFamily="49" charset="-122"/>
              </a:rPr>
              <a:t>“</a:t>
            </a:r>
            <a:r>
              <a:rPr kumimoji="1" lang="zh-CN" altLang="en-US" b="1" dirty="0" smtClean="0">
                <a:solidFill>
                  <a:srgbClr val="FF0000"/>
                </a:solidFill>
                <a:latin typeface="楷体_GB2312" pitchFamily="49" charset="-122"/>
                <a:ea typeface="楷体_GB2312" pitchFamily="49" charset="-122"/>
              </a:rPr>
              <a:t>天命</a:t>
            </a:r>
            <a:r>
              <a:rPr kumimoji="1" lang="zh-CN" altLang="en-US" b="1" dirty="0" smtClean="0">
                <a:solidFill>
                  <a:srgbClr val="FF0000"/>
                </a:solidFill>
                <a:latin typeface="Times New Roman" pitchFamily="18" charset="0"/>
                <a:ea typeface="楷体_GB2312" pitchFamily="49" charset="-122"/>
              </a:rPr>
              <a:t>”</a:t>
            </a:r>
            <a:r>
              <a:rPr kumimoji="1" lang="zh-CN" altLang="en-US" b="1" dirty="0" smtClean="0">
                <a:solidFill>
                  <a:srgbClr val="FF0000"/>
                </a:solidFill>
                <a:latin typeface="楷体_GB2312" pitchFamily="49" charset="-122"/>
                <a:ea typeface="楷体_GB2312" pitchFamily="49" charset="-122"/>
              </a:rPr>
              <a:t>而主要在于</a:t>
            </a:r>
            <a:r>
              <a:rPr kumimoji="1" lang="zh-CN" altLang="en-US" b="1" dirty="0" smtClean="0">
                <a:solidFill>
                  <a:srgbClr val="FF0000"/>
                </a:solidFill>
                <a:latin typeface="Times New Roman" pitchFamily="18" charset="0"/>
                <a:ea typeface="楷体_GB2312" pitchFamily="49" charset="-122"/>
              </a:rPr>
              <a:t>“</a:t>
            </a:r>
            <a:r>
              <a:rPr kumimoji="1" lang="zh-CN" altLang="en-US" b="1" dirty="0" smtClean="0">
                <a:solidFill>
                  <a:srgbClr val="FF0000"/>
                </a:solidFill>
                <a:latin typeface="楷体_GB2312" pitchFamily="49" charset="-122"/>
                <a:ea typeface="楷体_GB2312" pitchFamily="49" charset="-122"/>
              </a:rPr>
              <a:t>人事。</a:t>
            </a:r>
            <a:r>
              <a:rPr kumimoji="1" lang="zh-CN" altLang="en-US" b="1" dirty="0" smtClean="0">
                <a:solidFill>
                  <a:srgbClr val="FF0000"/>
                </a:solidFill>
                <a:latin typeface="Times New Roman" pitchFamily="18" charset="0"/>
                <a:ea typeface="楷体_GB2312" pitchFamily="49" charset="-122"/>
              </a:rPr>
              <a:t>”</a:t>
            </a:r>
            <a:endParaRPr kumimoji="1" lang="zh-CN" altLang="en-US" dirty="0" smtClean="0">
              <a:solidFill>
                <a:srgbClr val="FF0000"/>
              </a:solidFill>
              <a:latin typeface="楷体_GB2312" pitchFamily="49" charset="-122"/>
              <a:ea typeface="楷体_GB2312" pitchFamily="49" charset="-122"/>
            </a:endParaRPr>
          </a:p>
          <a:p>
            <a:pPr>
              <a:buNone/>
            </a:pP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066130"/>
          </a:xfrm>
          <a:ln>
            <a:solidFill>
              <a:schemeClr val="bg1">
                <a:lumMod val="85000"/>
              </a:schemeClr>
            </a:solidFill>
          </a:ln>
        </p:spPr>
        <p:txBody>
          <a:bodyPr/>
          <a:lstStyle/>
          <a:p>
            <a:r>
              <a:rPr lang="zh-CN" altLang="en-US" b="1" dirty="0" smtClean="0">
                <a:latin typeface="+mj-ea"/>
              </a:rPr>
              <a:t>欧阳修</a:t>
            </a:r>
            <a:r>
              <a:rPr lang="en-US" altLang="zh-CN" b="1" dirty="0" smtClean="0">
                <a:latin typeface="+mj-ea"/>
              </a:rPr>
              <a:t>《</a:t>
            </a:r>
            <a:r>
              <a:rPr lang="zh-CN" altLang="en-US" b="1" dirty="0" smtClean="0">
                <a:latin typeface="+mj-ea"/>
              </a:rPr>
              <a:t>伶官传序</a:t>
            </a:r>
            <a:r>
              <a:rPr lang="en-US" altLang="zh-CN" b="1" dirty="0" smtClean="0">
                <a:latin typeface="+mj-ea"/>
              </a:rPr>
              <a:t>》</a:t>
            </a:r>
            <a:r>
              <a:rPr lang="zh-CN" altLang="en-US" b="1" dirty="0" smtClean="0">
                <a:latin typeface="+mj-ea"/>
              </a:rPr>
              <a:t>学案</a:t>
            </a:r>
            <a:endParaRPr lang="zh-CN" altLang="en-US" b="1" dirty="0">
              <a:latin typeface="+mj-ea"/>
            </a:endParaRPr>
          </a:p>
        </p:txBody>
      </p:sp>
      <p:sp>
        <p:nvSpPr>
          <p:cNvPr id="3" name="内容占位符 2"/>
          <p:cNvSpPr>
            <a:spLocks noGrp="1"/>
          </p:cNvSpPr>
          <p:nvPr>
            <p:ph idx="1"/>
          </p:nvPr>
        </p:nvSpPr>
        <p:spPr>
          <a:xfrm>
            <a:off x="467544" y="1484784"/>
            <a:ext cx="8229600" cy="4525963"/>
          </a:xfrm>
          <a:ln>
            <a:solidFill>
              <a:schemeClr val="bg1">
                <a:lumMod val="85000"/>
              </a:schemeClr>
            </a:solidFill>
          </a:ln>
        </p:spPr>
        <p:txBody>
          <a:bodyPr>
            <a:normAutofit fontScale="85000" lnSpcReduction="20000"/>
          </a:bodyPr>
          <a:lstStyle/>
          <a:p>
            <a:pPr>
              <a:buNone/>
            </a:pPr>
            <a:r>
              <a:rPr lang="en-US" altLang="zh-CN" sz="2800" b="1" dirty="0" smtClean="0">
                <a:latin typeface="+mn-ea"/>
              </a:rPr>
              <a:t>    ①</a:t>
            </a:r>
            <a:r>
              <a:rPr lang="zh-CN" altLang="zh-CN" sz="2800" b="1" dirty="0">
                <a:latin typeface="+mn-ea"/>
              </a:rPr>
              <a:t>呜呼！</a:t>
            </a:r>
            <a:r>
              <a:rPr lang="zh-CN" altLang="zh-CN" sz="2800" b="1" u="sng" dirty="0">
                <a:latin typeface="+mn-ea"/>
              </a:rPr>
              <a:t>盛衰之理，虽曰</a:t>
            </a:r>
            <a:r>
              <a:rPr lang="zh-CN" altLang="zh-CN" sz="2800" b="1" u="sng" dirty="0">
                <a:solidFill>
                  <a:srgbClr val="FF0000"/>
                </a:solidFill>
                <a:latin typeface="+mn-ea"/>
              </a:rPr>
              <a:t>天命</a:t>
            </a:r>
            <a:r>
              <a:rPr lang="zh-CN" altLang="zh-CN" sz="2800" b="1" u="sng" dirty="0">
                <a:latin typeface="+mn-ea"/>
              </a:rPr>
              <a:t>，岂非</a:t>
            </a:r>
            <a:r>
              <a:rPr lang="zh-CN" altLang="zh-CN" sz="2800" b="1" u="sng" dirty="0">
                <a:solidFill>
                  <a:srgbClr val="FF0000"/>
                </a:solidFill>
                <a:latin typeface="+mn-ea"/>
              </a:rPr>
              <a:t>人事</a:t>
            </a:r>
            <a:r>
              <a:rPr lang="zh-CN" altLang="zh-CN" sz="2800" b="1" u="sng" dirty="0">
                <a:latin typeface="+mn-ea"/>
              </a:rPr>
              <a:t>哉！</a:t>
            </a:r>
            <a:r>
              <a:rPr lang="zh-CN" altLang="zh-CN" sz="2800" b="1" dirty="0" smtClean="0">
                <a:solidFill>
                  <a:srgbClr val="FF0000"/>
                </a:solidFill>
                <a:latin typeface="+mn-ea"/>
              </a:rPr>
              <a:t>原</a:t>
            </a:r>
            <a:r>
              <a:rPr lang="zh-CN" altLang="en-US" sz="2800" b="1" dirty="0" smtClean="0">
                <a:solidFill>
                  <a:srgbClr val="FF0000"/>
                </a:solidFill>
                <a:latin typeface="+mn-ea"/>
              </a:rPr>
              <a:t>（名词作动词）</a:t>
            </a:r>
            <a:r>
              <a:rPr lang="zh-CN" altLang="zh-CN" sz="2800" b="1" dirty="0" smtClean="0">
                <a:latin typeface="+mn-ea"/>
              </a:rPr>
              <a:t>庄宗</a:t>
            </a:r>
            <a:r>
              <a:rPr lang="en-US" altLang="zh-CN" sz="2800" b="1" dirty="0" smtClean="0">
                <a:latin typeface="+mn-ea"/>
              </a:rPr>
              <a:t> </a:t>
            </a:r>
            <a:r>
              <a:rPr lang="zh-CN" altLang="zh-CN" sz="2800" b="1" dirty="0" smtClean="0">
                <a:latin typeface="+mn-ea"/>
              </a:rPr>
              <a:t>之</a:t>
            </a:r>
            <a:r>
              <a:rPr lang="en-US" altLang="zh-CN" sz="2800" b="1" dirty="0" smtClean="0">
                <a:latin typeface="+mn-ea"/>
              </a:rPr>
              <a:t> </a:t>
            </a:r>
            <a:r>
              <a:rPr lang="zh-CN" altLang="zh-CN" sz="2800" b="1" dirty="0" smtClean="0">
                <a:solidFill>
                  <a:srgbClr val="FF0000"/>
                </a:solidFill>
                <a:latin typeface="+mn-ea"/>
              </a:rPr>
              <a:t>所以</a:t>
            </a:r>
            <a:r>
              <a:rPr lang="zh-CN" altLang="en-US" sz="2800" b="1" dirty="0" smtClean="0">
                <a:solidFill>
                  <a:srgbClr val="FF0000"/>
                </a:solidFill>
                <a:latin typeface="+mn-ea"/>
              </a:rPr>
              <a:t>（表原因）</a:t>
            </a:r>
            <a:r>
              <a:rPr lang="zh-CN" altLang="zh-CN" sz="2800" b="1" dirty="0" smtClean="0">
                <a:latin typeface="+mn-ea"/>
              </a:rPr>
              <a:t>得</a:t>
            </a:r>
            <a:r>
              <a:rPr lang="zh-CN" altLang="zh-CN" sz="2800" b="1" dirty="0">
                <a:latin typeface="+mn-ea"/>
              </a:rPr>
              <a:t>天下，</a:t>
            </a:r>
            <a:r>
              <a:rPr lang="zh-CN" altLang="zh-CN" sz="2800" b="1" dirty="0" smtClean="0">
                <a:latin typeface="+mn-ea"/>
              </a:rPr>
              <a:t>与</a:t>
            </a:r>
            <a:r>
              <a:rPr lang="zh-CN" altLang="en-US" sz="2800" b="1" dirty="0" smtClean="0">
                <a:latin typeface="+mn-ea"/>
              </a:rPr>
              <a:t>（介词）</a:t>
            </a:r>
            <a:r>
              <a:rPr lang="zh-CN" altLang="zh-CN" sz="2800" b="1" dirty="0" smtClean="0">
                <a:latin typeface="+mn-ea"/>
              </a:rPr>
              <a:t>其</a:t>
            </a:r>
            <a:r>
              <a:rPr lang="zh-CN" altLang="zh-CN" sz="2800" b="1" dirty="0">
                <a:solidFill>
                  <a:srgbClr val="FF0000"/>
                </a:solidFill>
                <a:latin typeface="+mn-ea"/>
              </a:rPr>
              <a:t>所以</a:t>
            </a:r>
            <a:r>
              <a:rPr lang="zh-CN" altLang="zh-CN" sz="2800" b="1" dirty="0">
                <a:latin typeface="+mn-ea"/>
              </a:rPr>
              <a:t>失之者，可以知</a:t>
            </a:r>
            <a:r>
              <a:rPr lang="zh-CN" altLang="zh-CN" sz="2800" b="1" dirty="0" smtClean="0">
                <a:solidFill>
                  <a:srgbClr val="FF0000"/>
                </a:solidFill>
                <a:latin typeface="+mn-ea"/>
              </a:rPr>
              <a:t>之</a:t>
            </a:r>
            <a:r>
              <a:rPr lang="zh-CN" altLang="en-US" sz="2800" b="1" dirty="0" smtClean="0">
                <a:solidFill>
                  <a:srgbClr val="FF0000"/>
                </a:solidFill>
                <a:latin typeface="+mn-ea"/>
              </a:rPr>
              <a:t>（代词）</a:t>
            </a:r>
            <a:r>
              <a:rPr lang="zh-CN" altLang="zh-CN" sz="2800" b="1" dirty="0" smtClean="0">
                <a:latin typeface="+mn-ea"/>
              </a:rPr>
              <a:t>矣</a:t>
            </a:r>
            <a:r>
              <a:rPr lang="zh-CN" altLang="zh-CN" sz="2800" b="1" dirty="0">
                <a:latin typeface="+mn-ea"/>
              </a:rPr>
              <a:t>。</a:t>
            </a:r>
            <a:endParaRPr lang="zh-CN" altLang="zh-CN" sz="2800" dirty="0">
              <a:latin typeface="+mn-ea"/>
            </a:endParaRPr>
          </a:p>
          <a:p>
            <a:pPr>
              <a:buNone/>
            </a:pPr>
            <a:r>
              <a:rPr lang="zh-CN" altLang="zh-CN" sz="2800" b="1" dirty="0">
                <a:latin typeface="+mn-ea"/>
              </a:rPr>
              <a:t>　</a:t>
            </a:r>
            <a:r>
              <a:rPr lang="en-US" altLang="zh-CN" sz="2800" b="1" dirty="0" smtClean="0">
                <a:latin typeface="+mn-ea"/>
              </a:rPr>
              <a:t>  ②</a:t>
            </a:r>
            <a:r>
              <a:rPr lang="zh-CN" altLang="zh-CN" sz="2800" b="1" dirty="0">
                <a:latin typeface="+mn-ea"/>
              </a:rPr>
              <a:t>世言晋王</a:t>
            </a:r>
            <a:r>
              <a:rPr lang="zh-CN" altLang="zh-CN" sz="2800" b="1" dirty="0" smtClean="0">
                <a:solidFill>
                  <a:srgbClr val="FF0000"/>
                </a:solidFill>
                <a:latin typeface="+mn-ea"/>
              </a:rPr>
              <a:t>之</a:t>
            </a:r>
            <a:r>
              <a:rPr lang="zh-CN" altLang="en-US" sz="2800" b="1" dirty="0" smtClean="0">
                <a:solidFill>
                  <a:srgbClr val="FF0000"/>
                </a:solidFill>
                <a:latin typeface="+mn-ea"/>
              </a:rPr>
              <a:t>（取独）</a:t>
            </a:r>
            <a:r>
              <a:rPr lang="zh-CN" altLang="zh-CN" sz="2800" b="1" dirty="0" smtClean="0">
                <a:latin typeface="+mn-ea"/>
              </a:rPr>
              <a:t>将</a:t>
            </a:r>
            <a:r>
              <a:rPr lang="zh-CN" altLang="zh-CN" sz="2800" b="1" dirty="0">
                <a:latin typeface="+mn-ea"/>
              </a:rPr>
              <a:t>终也，</a:t>
            </a:r>
            <a:r>
              <a:rPr lang="zh-CN" altLang="zh-CN" sz="2800" b="1" dirty="0" smtClean="0">
                <a:solidFill>
                  <a:srgbClr val="FF0000"/>
                </a:solidFill>
                <a:latin typeface="+mn-ea"/>
              </a:rPr>
              <a:t>以</a:t>
            </a:r>
            <a:r>
              <a:rPr lang="zh-CN" altLang="en-US" sz="2800" b="1" dirty="0" smtClean="0">
                <a:solidFill>
                  <a:srgbClr val="FF0000"/>
                </a:solidFill>
                <a:latin typeface="+mn-ea"/>
              </a:rPr>
              <a:t>（介词，拿）</a:t>
            </a:r>
            <a:r>
              <a:rPr lang="zh-CN" altLang="zh-CN" sz="2800" b="1" dirty="0" smtClean="0">
                <a:solidFill>
                  <a:srgbClr val="FF0000"/>
                </a:solidFill>
                <a:latin typeface="+mn-ea"/>
              </a:rPr>
              <a:t>三矢</a:t>
            </a:r>
            <a:r>
              <a:rPr lang="zh-CN" altLang="en-US" sz="2800" b="1" dirty="0" smtClean="0">
                <a:solidFill>
                  <a:srgbClr val="FF0000"/>
                </a:solidFill>
                <a:latin typeface="+mn-ea"/>
              </a:rPr>
              <a:t>（三支令箭）</a:t>
            </a:r>
            <a:r>
              <a:rPr lang="zh-CN" altLang="zh-CN" sz="2800" b="1" dirty="0" smtClean="0">
                <a:latin typeface="+mn-ea"/>
              </a:rPr>
              <a:t>赐</a:t>
            </a:r>
            <a:r>
              <a:rPr lang="zh-CN" altLang="zh-CN" sz="2800" b="1" dirty="0">
                <a:latin typeface="+mn-ea"/>
              </a:rPr>
              <a:t>庄宗而告之曰：</a:t>
            </a:r>
            <a:r>
              <a:rPr lang="en-US" altLang="zh-CN" sz="2800" b="1" dirty="0">
                <a:latin typeface="+mn-ea"/>
              </a:rPr>
              <a:t>“</a:t>
            </a:r>
            <a:r>
              <a:rPr lang="zh-CN" altLang="zh-CN" sz="2800" b="1" u="sng" dirty="0">
                <a:latin typeface="+mn-ea"/>
              </a:rPr>
              <a:t>梁，吾仇也</a:t>
            </a:r>
            <a:r>
              <a:rPr lang="zh-CN" altLang="zh-CN" sz="2800" b="1" dirty="0">
                <a:latin typeface="+mn-ea"/>
              </a:rPr>
              <a:t>；燕王，吾</a:t>
            </a:r>
            <a:r>
              <a:rPr lang="zh-CN" altLang="zh-CN" sz="2800" b="1" dirty="0">
                <a:solidFill>
                  <a:srgbClr val="FF0000"/>
                </a:solidFill>
                <a:latin typeface="+mn-ea"/>
              </a:rPr>
              <a:t>所</a:t>
            </a:r>
            <a:r>
              <a:rPr lang="zh-CN" altLang="zh-CN" sz="2800" b="1" dirty="0" smtClean="0">
                <a:solidFill>
                  <a:srgbClr val="FF0000"/>
                </a:solidFill>
                <a:latin typeface="+mn-ea"/>
              </a:rPr>
              <a:t>立</a:t>
            </a:r>
            <a:r>
              <a:rPr lang="zh-CN" altLang="en-US" sz="2800" b="1" dirty="0" smtClean="0">
                <a:solidFill>
                  <a:srgbClr val="FF0000"/>
                </a:solidFill>
                <a:latin typeface="+mn-ea"/>
              </a:rPr>
              <a:t>（拥立、扶持）</a:t>
            </a:r>
            <a:r>
              <a:rPr lang="zh-CN" altLang="zh-CN" sz="2800" b="1" dirty="0" smtClean="0">
                <a:latin typeface="+mn-ea"/>
              </a:rPr>
              <a:t>，</a:t>
            </a:r>
            <a:r>
              <a:rPr lang="zh-CN" altLang="zh-CN" sz="2800" b="1" dirty="0">
                <a:latin typeface="+mn-ea"/>
              </a:rPr>
              <a:t>契丹与吾</a:t>
            </a:r>
            <a:r>
              <a:rPr lang="zh-CN" altLang="zh-CN" sz="2800" b="1" dirty="0" smtClean="0">
                <a:solidFill>
                  <a:srgbClr val="FF0000"/>
                </a:solidFill>
                <a:latin typeface="+mn-ea"/>
              </a:rPr>
              <a:t>约</a:t>
            </a:r>
            <a:r>
              <a:rPr lang="zh-CN" altLang="en-US" sz="2800" b="1" dirty="0" smtClean="0">
                <a:solidFill>
                  <a:srgbClr val="FF0000"/>
                </a:solidFill>
                <a:latin typeface="+mn-ea"/>
              </a:rPr>
              <a:t>（名词作动词，订立盟约）</a:t>
            </a:r>
            <a:r>
              <a:rPr lang="zh-CN" altLang="zh-CN" sz="2800" b="1" dirty="0" smtClean="0">
                <a:solidFill>
                  <a:srgbClr val="FF0000"/>
                </a:solidFill>
                <a:latin typeface="+mn-ea"/>
              </a:rPr>
              <a:t>为</a:t>
            </a:r>
            <a:r>
              <a:rPr lang="zh-CN" altLang="en-US" sz="2800" b="1" dirty="0" smtClean="0">
                <a:solidFill>
                  <a:srgbClr val="FF0000"/>
                </a:solidFill>
                <a:latin typeface="+mn-ea"/>
              </a:rPr>
              <a:t>（结为）</a:t>
            </a:r>
            <a:r>
              <a:rPr lang="zh-CN" altLang="zh-CN" sz="2800" b="1" dirty="0" smtClean="0">
                <a:latin typeface="+mn-ea"/>
              </a:rPr>
              <a:t>兄</a:t>
            </a:r>
            <a:r>
              <a:rPr lang="zh-CN" altLang="zh-CN" sz="2800" b="1" dirty="0">
                <a:latin typeface="+mn-ea"/>
              </a:rPr>
              <a:t>弟，</a:t>
            </a:r>
            <a:r>
              <a:rPr lang="zh-CN" altLang="zh-CN" sz="2800" b="1" dirty="0">
                <a:solidFill>
                  <a:srgbClr val="FF0000"/>
                </a:solidFill>
                <a:latin typeface="+mn-ea"/>
              </a:rPr>
              <a:t>而</a:t>
            </a:r>
            <a:r>
              <a:rPr lang="zh-CN" altLang="zh-CN" sz="2800" b="1" dirty="0">
                <a:latin typeface="+mn-ea"/>
              </a:rPr>
              <a:t>皆背晋以</a:t>
            </a:r>
            <a:r>
              <a:rPr lang="zh-CN" altLang="zh-CN" sz="2800" b="1" dirty="0" smtClean="0">
                <a:solidFill>
                  <a:srgbClr val="FF0000"/>
                </a:solidFill>
                <a:latin typeface="+mn-ea"/>
              </a:rPr>
              <a:t>归</a:t>
            </a:r>
            <a:r>
              <a:rPr lang="zh-CN" altLang="en-US" sz="2800" b="1" dirty="0" smtClean="0">
                <a:solidFill>
                  <a:srgbClr val="FF0000"/>
                </a:solidFill>
                <a:latin typeface="+mn-ea"/>
              </a:rPr>
              <a:t>（归顺）</a:t>
            </a:r>
            <a:r>
              <a:rPr lang="zh-CN" altLang="zh-CN" sz="2800" b="1" dirty="0" smtClean="0">
                <a:latin typeface="+mn-ea"/>
              </a:rPr>
              <a:t>梁</a:t>
            </a:r>
            <a:r>
              <a:rPr lang="zh-CN" altLang="zh-CN" sz="2800" b="1" dirty="0">
                <a:latin typeface="+mn-ea"/>
              </a:rPr>
              <a:t>。</a:t>
            </a:r>
            <a:r>
              <a:rPr lang="zh-CN" altLang="zh-CN" sz="2800" b="1" u="sng" dirty="0">
                <a:latin typeface="+mn-ea"/>
              </a:rPr>
              <a:t>此三</a:t>
            </a:r>
            <a:r>
              <a:rPr lang="zh-CN" altLang="zh-CN" sz="2800" b="1" u="sng" dirty="0" smtClean="0">
                <a:solidFill>
                  <a:srgbClr val="FF0000"/>
                </a:solidFill>
                <a:latin typeface="+mn-ea"/>
              </a:rPr>
              <a:t>者</a:t>
            </a:r>
            <a:r>
              <a:rPr lang="zh-CN" altLang="en-US" sz="2800" b="1" u="sng" dirty="0" smtClean="0">
                <a:solidFill>
                  <a:srgbClr val="FF0000"/>
                </a:solidFill>
                <a:latin typeface="+mn-ea"/>
              </a:rPr>
              <a:t>（的事）</a:t>
            </a:r>
            <a:r>
              <a:rPr lang="zh-CN" altLang="zh-CN" sz="2800" b="1" u="sng" dirty="0" smtClean="0">
                <a:latin typeface="+mn-ea"/>
              </a:rPr>
              <a:t>，</a:t>
            </a:r>
            <a:r>
              <a:rPr lang="zh-CN" altLang="zh-CN" sz="2800" b="1" u="sng" dirty="0">
                <a:latin typeface="+mn-ea"/>
              </a:rPr>
              <a:t>吾</a:t>
            </a:r>
            <a:r>
              <a:rPr lang="zh-CN" altLang="zh-CN" sz="2800" b="1" u="sng" dirty="0">
                <a:solidFill>
                  <a:srgbClr val="FF0000"/>
                </a:solidFill>
                <a:latin typeface="+mn-ea"/>
              </a:rPr>
              <a:t>遗恨</a:t>
            </a:r>
            <a:r>
              <a:rPr lang="zh-CN" altLang="zh-CN" sz="2800" b="1" u="sng" dirty="0">
                <a:latin typeface="+mn-ea"/>
              </a:rPr>
              <a:t>也</a:t>
            </a:r>
            <a:r>
              <a:rPr lang="zh-CN" altLang="zh-CN" sz="2800" b="1" dirty="0">
                <a:latin typeface="+mn-ea"/>
              </a:rPr>
              <a:t>。</a:t>
            </a:r>
            <a:r>
              <a:rPr lang="zh-CN" altLang="zh-CN" sz="2800" b="1" dirty="0" smtClean="0">
                <a:solidFill>
                  <a:srgbClr val="FF0000"/>
                </a:solidFill>
                <a:latin typeface="+mn-ea"/>
              </a:rPr>
              <a:t>与</a:t>
            </a:r>
            <a:r>
              <a:rPr lang="zh-CN" altLang="en-US" sz="2800" b="1" dirty="0" smtClean="0">
                <a:solidFill>
                  <a:srgbClr val="FF0000"/>
                </a:solidFill>
                <a:latin typeface="+mn-ea"/>
              </a:rPr>
              <a:t>（动词，给）</a:t>
            </a:r>
            <a:r>
              <a:rPr lang="zh-CN" altLang="zh-CN" sz="2800" b="1" dirty="0" smtClean="0">
                <a:solidFill>
                  <a:srgbClr val="FF0000"/>
                </a:solidFill>
                <a:latin typeface="+mn-ea"/>
              </a:rPr>
              <a:t>尔</a:t>
            </a:r>
            <a:r>
              <a:rPr lang="zh-CN" altLang="en-US" sz="2800" b="1" dirty="0" smtClean="0">
                <a:solidFill>
                  <a:srgbClr val="FF0000"/>
                </a:solidFill>
                <a:latin typeface="+mn-ea"/>
              </a:rPr>
              <a:t>（你）</a:t>
            </a:r>
            <a:r>
              <a:rPr lang="zh-CN" altLang="zh-CN" sz="2800" b="1" dirty="0" smtClean="0">
                <a:latin typeface="+mn-ea"/>
              </a:rPr>
              <a:t>三</a:t>
            </a:r>
            <a:r>
              <a:rPr lang="zh-CN" altLang="zh-CN" sz="2800" b="1" dirty="0">
                <a:latin typeface="+mn-ea"/>
              </a:rPr>
              <a:t>矢，</a:t>
            </a:r>
            <a:r>
              <a:rPr lang="zh-CN" altLang="zh-CN" sz="2800" b="1" u="sng" dirty="0">
                <a:latin typeface="+mn-ea"/>
              </a:rPr>
              <a:t>尔</a:t>
            </a:r>
            <a:r>
              <a:rPr lang="zh-CN" altLang="zh-CN" sz="2800" b="1" u="sng" dirty="0" smtClean="0">
                <a:solidFill>
                  <a:srgbClr val="FF0000"/>
                </a:solidFill>
                <a:latin typeface="+mn-ea"/>
              </a:rPr>
              <a:t>其</a:t>
            </a:r>
            <a:r>
              <a:rPr lang="zh-CN" altLang="en-US" sz="2800" b="1" u="sng" dirty="0" smtClean="0">
                <a:solidFill>
                  <a:srgbClr val="FF0000"/>
                </a:solidFill>
                <a:latin typeface="+mn-ea"/>
              </a:rPr>
              <a:t>（表命令祈使，千万、一定）</a:t>
            </a:r>
            <a:r>
              <a:rPr lang="zh-CN" altLang="zh-CN" sz="2800" b="1" u="sng" dirty="0" smtClean="0">
                <a:latin typeface="+mn-ea"/>
              </a:rPr>
              <a:t>无</a:t>
            </a:r>
            <a:r>
              <a:rPr lang="zh-CN" altLang="zh-CN" sz="2800" b="1" u="sng" dirty="0">
                <a:latin typeface="+mn-ea"/>
              </a:rPr>
              <a:t>忘</a:t>
            </a:r>
            <a:r>
              <a:rPr lang="zh-CN" altLang="zh-CN" sz="2800" b="1" u="sng" dirty="0">
                <a:solidFill>
                  <a:srgbClr val="FF0000"/>
                </a:solidFill>
                <a:latin typeface="+mn-ea"/>
              </a:rPr>
              <a:t>乃</a:t>
            </a:r>
            <a:r>
              <a:rPr lang="zh-CN" altLang="zh-CN" sz="2800" b="1" u="sng" dirty="0">
                <a:latin typeface="+mn-ea"/>
              </a:rPr>
              <a:t>父之</a:t>
            </a:r>
            <a:r>
              <a:rPr lang="zh-CN" altLang="zh-CN" sz="2800" b="1" u="sng" dirty="0" smtClean="0">
                <a:solidFill>
                  <a:srgbClr val="FF0000"/>
                </a:solidFill>
                <a:latin typeface="+mn-ea"/>
              </a:rPr>
              <a:t>志</a:t>
            </a:r>
            <a:r>
              <a:rPr lang="zh-CN" altLang="en-US" sz="2800" b="1" u="sng" dirty="0" smtClean="0">
                <a:solidFill>
                  <a:srgbClr val="FF0000"/>
                </a:solidFill>
                <a:latin typeface="+mn-ea"/>
              </a:rPr>
              <a:t>（志愿、心愿）</a:t>
            </a:r>
            <a:r>
              <a:rPr lang="zh-CN" altLang="zh-CN" sz="2800" b="1" u="sng" dirty="0" smtClean="0">
                <a:latin typeface="+mn-ea"/>
              </a:rPr>
              <a:t>！</a:t>
            </a:r>
            <a:r>
              <a:rPr lang="en-US" altLang="zh-CN" sz="2800" b="1" dirty="0">
                <a:latin typeface="+mn-ea"/>
              </a:rPr>
              <a:t>”</a:t>
            </a:r>
            <a:r>
              <a:rPr lang="zh-CN" altLang="zh-CN" sz="2800" b="1" dirty="0">
                <a:latin typeface="+mn-ea"/>
              </a:rPr>
              <a:t>庄宗受而藏之于</a:t>
            </a:r>
            <a:r>
              <a:rPr lang="zh-CN" altLang="zh-CN" sz="2800" b="1" dirty="0" smtClean="0">
                <a:latin typeface="+mn-ea"/>
              </a:rPr>
              <a:t>庙</a:t>
            </a:r>
            <a:r>
              <a:rPr lang="zh-CN" altLang="en-US" sz="2800" b="1" dirty="0" smtClean="0">
                <a:latin typeface="+mn-ea"/>
              </a:rPr>
              <a:t>（祖庙）</a:t>
            </a:r>
            <a:r>
              <a:rPr lang="zh-CN" altLang="zh-CN" sz="2800" b="1" dirty="0" smtClean="0">
                <a:latin typeface="+mn-ea"/>
              </a:rPr>
              <a:t>。其</a:t>
            </a:r>
            <a:r>
              <a:rPr lang="zh-CN" altLang="en-US" sz="2800" b="1" dirty="0" smtClean="0">
                <a:latin typeface="+mn-ea"/>
              </a:rPr>
              <a:t>（那）</a:t>
            </a:r>
            <a:r>
              <a:rPr lang="zh-CN" altLang="zh-CN" sz="2800" b="1" dirty="0" smtClean="0">
                <a:latin typeface="+mn-ea"/>
              </a:rPr>
              <a:t>后</a:t>
            </a:r>
            <a:r>
              <a:rPr lang="zh-CN" altLang="zh-CN" sz="2800" b="1" dirty="0">
                <a:latin typeface="+mn-ea"/>
              </a:rPr>
              <a:t>用兵，</a:t>
            </a:r>
            <a:r>
              <a:rPr lang="zh-CN" altLang="zh-CN" sz="2800" b="1" dirty="0" smtClean="0">
                <a:latin typeface="+mn-ea"/>
              </a:rPr>
              <a:t>则</a:t>
            </a:r>
            <a:r>
              <a:rPr lang="zh-CN" altLang="en-US" sz="2800" b="1" dirty="0" smtClean="0">
                <a:latin typeface="+mn-ea"/>
              </a:rPr>
              <a:t>（就）</a:t>
            </a:r>
            <a:r>
              <a:rPr lang="zh-CN" altLang="zh-CN" sz="2800" b="1" dirty="0" smtClean="0">
                <a:latin typeface="+mn-ea"/>
              </a:rPr>
              <a:t>遣</a:t>
            </a:r>
            <a:r>
              <a:rPr lang="zh-CN" altLang="zh-CN" sz="2800" b="1" dirty="0">
                <a:solidFill>
                  <a:srgbClr val="FF0000"/>
                </a:solidFill>
                <a:latin typeface="+mn-ea"/>
              </a:rPr>
              <a:t>从</a:t>
            </a:r>
            <a:r>
              <a:rPr lang="zh-CN" altLang="zh-CN" sz="2800" b="1" dirty="0" smtClean="0">
                <a:solidFill>
                  <a:srgbClr val="FF0000"/>
                </a:solidFill>
                <a:latin typeface="+mn-ea"/>
              </a:rPr>
              <a:t>事</a:t>
            </a:r>
            <a:r>
              <a:rPr lang="zh-CN" altLang="en-US" sz="2800" b="1" dirty="0" smtClean="0">
                <a:solidFill>
                  <a:srgbClr val="FF0000"/>
                </a:solidFill>
                <a:latin typeface="+mn-ea"/>
              </a:rPr>
              <a:t>（古今异义词，泛指一般属官）</a:t>
            </a:r>
            <a:r>
              <a:rPr lang="zh-CN" altLang="zh-CN" sz="2800" b="1" dirty="0" smtClean="0">
                <a:latin typeface="+mn-ea"/>
              </a:rPr>
              <a:t>以</a:t>
            </a:r>
            <a:r>
              <a:rPr lang="zh-CN" altLang="zh-CN" sz="2800" b="1" dirty="0">
                <a:latin typeface="+mn-ea"/>
              </a:rPr>
              <a:t>一</a:t>
            </a:r>
            <a:r>
              <a:rPr lang="zh-CN" altLang="zh-CN" sz="2800" b="1" dirty="0">
                <a:solidFill>
                  <a:srgbClr val="FF0000"/>
                </a:solidFill>
                <a:latin typeface="+mn-ea"/>
              </a:rPr>
              <a:t>少</a:t>
            </a:r>
            <a:r>
              <a:rPr lang="zh-CN" altLang="zh-CN" sz="2800" b="1" dirty="0" smtClean="0">
                <a:solidFill>
                  <a:srgbClr val="FF0000"/>
                </a:solidFill>
                <a:latin typeface="+mn-ea"/>
              </a:rPr>
              <a:t>牢</a:t>
            </a:r>
            <a:r>
              <a:rPr lang="zh-CN" altLang="en-US" sz="2800" b="1" dirty="0" smtClean="0">
                <a:solidFill>
                  <a:srgbClr val="FF0000"/>
                </a:solidFill>
                <a:latin typeface="+mn-ea"/>
              </a:rPr>
              <a:t>（祭祀时用猪羊各一）</a:t>
            </a:r>
            <a:r>
              <a:rPr lang="zh-CN" altLang="zh-CN" sz="2800" b="1" dirty="0" smtClean="0">
                <a:latin typeface="+mn-ea"/>
              </a:rPr>
              <a:t>告</a:t>
            </a:r>
            <a:r>
              <a:rPr lang="zh-CN" altLang="en-US" sz="2800" b="1" dirty="0" smtClean="0">
                <a:latin typeface="+mn-ea"/>
              </a:rPr>
              <a:t>（祭告）</a:t>
            </a:r>
            <a:r>
              <a:rPr lang="zh-CN" altLang="zh-CN" sz="2800" b="1" dirty="0" smtClean="0">
                <a:latin typeface="+mn-ea"/>
              </a:rPr>
              <a:t>庙</a:t>
            </a:r>
            <a:r>
              <a:rPr lang="zh-CN" altLang="zh-CN" sz="2800" b="1" dirty="0">
                <a:latin typeface="+mn-ea"/>
              </a:rPr>
              <a:t>，</a:t>
            </a:r>
            <a:r>
              <a:rPr lang="zh-CN" altLang="zh-CN" sz="2800" b="1" dirty="0" smtClean="0">
                <a:latin typeface="+mn-ea"/>
              </a:rPr>
              <a:t>请</a:t>
            </a:r>
            <a:r>
              <a:rPr lang="zh-CN" altLang="en-US" sz="2800" b="1" dirty="0" smtClean="0">
                <a:latin typeface="+mn-ea"/>
              </a:rPr>
              <a:t>（请出）</a:t>
            </a:r>
            <a:r>
              <a:rPr lang="zh-CN" altLang="zh-CN" sz="2800" b="1" dirty="0" smtClean="0">
                <a:latin typeface="+mn-ea"/>
              </a:rPr>
              <a:t>其</a:t>
            </a:r>
            <a:r>
              <a:rPr lang="zh-CN" altLang="zh-CN" sz="2800" b="1" dirty="0">
                <a:latin typeface="+mn-ea"/>
              </a:rPr>
              <a:t>矢，</a:t>
            </a:r>
            <a:r>
              <a:rPr lang="zh-CN" altLang="zh-CN" sz="2800" b="1" dirty="0" smtClean="0">
                <a:solidFill>
                  <a:srgbClr val="FF0000"/>
                </a:solidFill>
                <a:latin typeface="+mn-ea"/>
              </a:rPr>
              <a:t>盛</a:t>
            </a:r>
            <a:r>
              <a:rPr lang="zh-CN" altLang="en-US" sz="2800" b="1" dirty="0" smtClean="0">
                <a:solidFill>
                  <a:srgbClr val="FF0000"/>
                </a:solidFill>
                <a:latin typeface="+mn-ea"/>
              </a:rPr>
              <a:t>（装着）</a:t>
            </a:r>
            <a:r>
              <a:rPr lang="en-US" altLang="zh-CN" sz="2800" b="1" dirty="0" smtClean="0">
                <a:latin typeface="+mn-ea"/>
              </a:rPr>
              <a:t>[</a:t>
            </a:r>
            <a:r>
              <a:rPr lang="zh-CN" altLang="zh-CN" sz="2800" b="1" dirty="0" smtClean="0">
                <a:latin typeface="+mn-ea"/>
              </a:rPr>
              <a:t>以</a:t>
            </a:r>
            <a:r>
              <a:rPr lang="zh-CN" altLang="zh-CN" sz="2800" b="1" dirty="0">
                <a:latin typeface="+mn-ea"/>
              </a:rPr>
              <a:t>锦</a:t>
            </a:r>
            <a:r>
              <a:rPr lang="zh-CN" altLang="zh-CN" sz="2800" b="1" dirty="0" smtClean="0">
                <a:latin typeface="+mn-ea"/>
              </a:rPr>
              <a:t>囊</a:t>
            </a:r>
            <a:r>
              <a:rPr lang="en-US" altLang="zh-CN" sz="2800" b="1" dirty="0" smtClean="0">
                <a:latin typeface="+mn-ea"/>
              </a:rPr>
              <a:t>](</a:t>
            </a:r>
            <a:r>
              <a:rPr lang="zh-CN" altLang="en-US" sz="2800" b="1" dirty="0" smtClean="0">
                <a:latin typeface="+mn-ea"/>
              </a:rPr>
              <a:t>状语后置</a:t>
            </a:r>
            <a:r>
              <a:rPr lang="en-US" altLang="zh-CN" sz="2800" b="1" dirty="0" smtClean="0">
                <a:latin typeface="+mn-ea"/>
              </a:rPr>
              <a:t>)</a:t>
            </a:r>
            <a:r>
              <a:rPr lang="zh-CN" altLang="zh-CN" sz="2800" b="1" dirty="0" smtClean="0">
                <a:latin typeface="+mn-ea"/>
              </a:rPr>
              <a:t>，</a:t>
            </a:r>
            <a:r>
              <a:rPr lang="zh-CN" altLang="zh-CN" sz="2800" b="1" dirty="0">
                <a:latin typeface="+mn-ea"/>
              </a:rPr>
              <a:t>负</a:t>
            </a:r>
            <a:r>
              <a:rPr lang="zh-CN" altLang="zh-CN" sz="2800" b="1" dirty="0" smtClean="0">
                <a:solidFill>
                  <a:srgbClr val="FF0000"/>
                </a:solidFill>
                <a:latin typeface="+mn-ea"/>
              </a:rPr>
              <a:t>而</a:t>
            </a:r>
            <a:r>
              <a:rPr lang="en-US" altLang="zh-CN" sz="2800" b="1" dirty="0" smtClean="0">
                <a:solidFill>
                  <a:srgbClr val="FF0000"/>
                </a:solidFill>
                <a:latin typeface="+mn-ea"/>
              </a:rPr>
              <a:t>(</a:t>
            </a:r>
            <a:r>
              <a:rPr lang="zh-CN" altLang="en-US" sz="2800" b="1" dirty="0" smtClean="0">
                <a:solidFill>
                  <a:srgbClr val="FF0000"/>
                </a:solidFill>
                <a:latin typeface="+mn-ea"/>
              </a:rPr>
              <a:t>修饰连词</a:t>
            </a:r>
            <a:r>
              <a:rPr lang="en-US" altLang="zh-CN" sz="2800" b="1" dirty="0" smtClean="0">
                <a:solidFill>
                  <a:srgbClr val="FF0000"/>
                </a:solidFill>
                <a:latin typeface="+mn-ea"/>
              </a:rPr>
              <a:t>)[</a:t>
            </a:r>
            <a:r>
              <a:rPr lang="zh-CN" altLang="zh-CN" sz="2800" b="1" dirty="0" smtClean="0">
                <a:latin typeface="+mn-ea"/>
              </a:rPr>
              <a:t>前</a:t>
            </a:r>
            <a:r>
              <a:rPr lang="en-US" altLang="zh-CN" sz="2800" b="1" dirty="0" smtClean="0">
                <a:solidFill>
                  <a:srgbClr val="FF0000"/>
                </a:solidFill>
                <a:latin typeface="+mn-ea"/>
              </a:rPr>
              <a:t>]</a:t>
            </a:r>
            <a:r>
              <a:rPr lang="zh-CN" altLang="zh-CN" sz="2800" b="1" dirty="0" smtClean="0">
                <a:latin typeface="+mn-ea"/>
              </a:rPr>
              <a:t>驱</a:t>
            </a:r>
            <a:r>
              <a:rPr lang="zh-CN" altLang="zh-CN" sz="2800" b="1" dirty="0">
                <a:latin typeface="+mn-ea"/>
              </a:rPr>
              <a:t>，</a:t>
            </a:r>
            <a:r>
              <a:rPr lang="zh-CN" altLang="zh-CN" sz="2800" b="1" dirty="0" smtClean="0">
                <a:solidFill>
                  <a:srgbClr val="FF0000"/>
                </a:solidFill>
                <a:latin typeface="+mn-ea"/>
              </a:rPr>
              <a:t>及</a:t>
            </a:r>
            <a:r>
              <a:rPr lang="zh-CN" altLang="en-US" sz="2800" b="1" dirty="0" smtClean="0">
                <a:solidFill>
                  <a:srgbClr val="FF0000"/>
                </a:solidFill>
                <a:latin typeface="+mn-ea"/>
              </a:rPr>
              <a:t>（等到）</a:t>
            </a:r>
            <a:r>
              <a:rPr lang="zh-CN" altLang="zh-CN" sz="2800" b="1" dirty="0" smtClean="0">
                <a:latin typeface="+mn-ea"/>
              </a:rPr>
              <a:t>凯</a:t>
            </a:r>
            <a:r>
              <a:rPr lang="zh-CN" altLang="zh-CN" sz="2800" b="1" dirty="0">
                <a:latin typeface="+mn-ea"/>
              </a:rPr>
              <a:t>旋而</a:t>
            </a:r>
            <a:r>
              <a:rPr lang="zh-CN" altLang="zh-CN" sz="2800" b="1" dirty="0" smtClean="0">
                <a:latin typeface="+mn-ea"/>
              </a:rPr>
              <a:t>纳</a:t>
            </a:r>
            <a:r>
              <a:rPr lang="zh-CN" altLang="en-US" sz="2800" b="1" dirty="0" smtClean="0">
                <a:latin typeface="+mn-ea"/>
              </a:rPr>
              <a:t>（收藏）</a:t>
            </a:r>
            <a:r>
              <a:rPr lang="zh-CN" altLang="zh-CN" sz="2800" b="1" dirty="0" smtClean="0">
                <a:latin typeface="+mn-ea"/>
              </a:rPr>
              <a:t>之</a:t>
            </a:r>
            <a:r>
              <a:rPr lang="zh-CN" altLang="zh-CN" sz="2800" b="1" dirty="0">
                <a:latin typeface="+mn-ea"/>
              </a:rPr>
              <a:t>。</a:t>
            </a:r>
            <a:endParaRPr lang="zh-CN" altLang="zh-CN" sz="2800" dirty="0">
              <a:latin typeface="+mn-ea"/>
            </a:endParaRPr>
          </a:p>
          <a:p>
            <a:pPr>
              <a:buNone/>
            </a:pPr>
            <a:endParaRPr lang="zh-CN" altLang="en-US" sz="2800" dirty="0">
              <a:latin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066130"/>
          </a:xfrm>
          <a:ln>
            <a:solidFill>
              <a:schemeClr val="bg1">
                <a:lumMod val="85000"/>
              </a:schemeClr>
            </a:solidFill>
          </a:ln>
        </p:spPr>
        <p:txBody>
          <a:bodyPr/>
          <a:lstStyle/>
          <a:p>
            <a:r>
              <a:rPr lang="zh-CN" altLang="en-US" b="1" dirty="0" smtClean="0">
                <a:latin typeface="+mj-ea"/>
              </a:rPr>
              <a:t>欧阳修</a:t>
            </a:r>
            <a:r>
              <a:rPr lang="en-US" altLang="zh-CN" b="1" dirty="0" smtClean="0">
                <a:latin typeface="+mj-ea"/>
              </a:rPr>
              <a:t>《</a:t>
            </a:r>
            <a:r>
              <a:rPr lang="zh-CN" altLang="en-US" b="1" dirty="0" smtClean="0">
                <a:latin typeface="+mj-ea"/>
              </a:rPr>
              <a:t>伶官传序</a:t>
            </a:r>
            <a:r>
              <a:rPr lang="en-US" altLang="zh-CN" b="1" dirty="0" smtClean="0">
                <a:latin typeface="+mj-ea"/>
              </a:rPr>
              <a:t>》</a:t>
            </a:r>
            <a:r>
              <a:rPr lang="zh-CN" altLang="en-US" b="1" dirty="0" smtClean="0">
                <a:latin typeface="+mj-ea"/>
              </a:rPr>
              <a:t>学案</a:t>
            </a:r>
            <a:endParaRPr lang="zh-CN" altLang="en-US" b="1" dirty="0">
              <a:latin typeface="+mj-ea"/>
            </a:endParaRPr>
          </a:p>
        </p:txBody>
      </p:sp>
      <p:sp>
        <p:nvSpPr>
          <p:cNvPr id="3" name="内容占位符 2"/>
          <p:cNvSpPr>
            <a:spLocks noGrp="1"/>
          </p:cNvSpPr>
          <p:nvPr>
            <p:ph idx="1"/>
          </p:nvPr>
        </p:nvSpPr>
        <p:spPr>
          <a:ln>
            <a:solidFill>
              <a:schemeClr val="bg1">
                <a:lumMod val="85000"/>
              </a:schemeClr>
            </a:solidFill>
          </a:ln>
        </p:spPr>
        <p:txBody>
          <a:bodyPr>
            <a:normAutofit fontScale="85000" lnSpcReduction="10000"/>
          </a:bodyPr>
          <a:lstStyle/>
          <a:p>
            <a:pPr>
              <a:buNone/>
            </a:pPr>
            <a:r>
              <a:rPr lang="en-US" altLang="zh-CN" sz="2800" b="1" dirty="0" smtClean="0">
                <a:latin typeface="+mn-ea"/>
              </a:rPr>
              <a:t>    ③</a:t>
            </a:r>
            <a:r>
              <a:rPr lang="zh-CN" altLang="zh-CN" sz="2800" b="1" dirty="0" smtClean="0">
                <a:solidFill>
                  <a:srgbClr val="FF0000"/>
                </a:solidFill>
                <a:latin typeface="+mn-ea"/>
              </a:rPr>
              <a:t>方</a:t>
            </a:r>
            <a:r>
              <a:rPr lang="zh-CN" altLang="en-US" sz="2800" b="1" dirty="0" smtClean="0">
                <a:solidFill>
                  <a:srgbClr val="FF0000"/>
                </a:solidFill>
                <a:latin typeface="+mn-ea"/>
              </a:rPr>
              <a:t>（当）</a:t>
            </a:r>
            <a:r>
              <a:rPr lang="zh-CN" altLang="zh-CN" sz="2800" b="1" dirty="0" smtClean="0">
                <a:latin typeface="+mn-ea"/>
              </a:rPr>
              <a:t>其</a:t>
            </a:r>
            <a:r>
              <a:rPr lang="zh-CN" altLang="zh-CN" sz="2800" b="1" dirty="0" smtClean="0">
                <a:solidFill>
                  <a:srgbClr val="FF0000"/>
                </a:solidFill>
                <a:latin typeface="+mn-ea"/>
              </a:rPr>
              <a:t>系</a:t>
            </a:r>
            <a:r>
              <a:rPr lang="en-US" altLang="zh-CN" sz="2800" b="1" dirty="0" smtClean="0">
                <a:solidFill>
                  <a:srgbClr val="FF0000"/>
                </a:solidFill>
                <a:latin typeface="+mn-ea"/>
              </a:rPr>
              <a:t>(</a:t>
            </a:r>
            <a:r>
              <a:rPr lang="zh-CN" altLang="en-US" sz="2800" b="1" dirty="0" smtClean="0">
                <a:solidFill>
                  <a:srgbClr val="FF0000"/>
                </a:solidFill>
                <a:latin typeface="+mn-ea"/>
              </a:rPr>
              <a:t>捆绑</a:t>
            </a:r>
            <a:r>
              <a:rPr lang="en-US" altLang="zh-CN" sz="2800" b="1" dirty="0" smtClean="0">
                <a:solidFill>
                  <a:srgbClr val="FF0000"/>
                </a:solidFill>
                <a:latin typeface="+mn-ea"/>
              </a:rPr>
              <a:t>)</a:t>
            </a:r>
            <a:r>
              <a:rPr lang="zh-CN" altLang="zh-CN" sz="2800" b="1" dirty="0" smtClean="0">
                <a:latin typeface="+mn-ea"/>
              </a:rPr>
              <a:t>燕</a:t>
            </a:r>
            <a:r>
              <a:rPr lang="zh-CN" altLang="zh-CN" sz="2800" b="1" dirty="0">
                <a:latin typeface="+mn-ea"/>
              </a:rPr>
              <a:t>父</a:t>
            </a:r>
            <a:r>
              <a:rPr lang="zh-CN" altLang="zh-CN" sz="2800" b="1" dirty="0" smtClean="0">
                <a:latin typeface="+mn-ea"/>
              </a:rPr>
              <a:t>子</a:t>
            </a:r>
            <a:r>
              <a:rPr lang="en-US" altLang="zh-CN" sz="2800" b="1" dirty="0" smtClean="0">
                <a:latin typeface="+mn-ea"/>
              </a:rPr>
              <a:t>[</a:t>
            </a:r>
            <a:r>
              <a:rPr lang="zh-CN" altLang="zh-CN" sz="2800" b="1" dirty="0" smtClean="0">
                <a:solidFill>
                  <a:srgbClr val="FF0000"/>
                </a:solidFill>
                <a:latin typeface="+mn-ea"/>
              </a:rPr>
              <a:t>以组</a:t>
            </a:r>
            <a:r>
              <a:rPr lang="en-US" altLang="zh-CN" sz="2800" b="1" dirty="0" smtClean="0">
                <a:latin typeface="+mn-ea"/>
              </a:rPr>
              <a:t>]</a:t>
            </a:r>
            <a:r>
              <a:rPr lang="zh-CN" altLang="zh-CN" sz="2800" b="1" dirty="0" smtClean="0">
                <a:latin typeface="+mn-ea"/>
              </a:rPr>
              <a:t>，</a:t>
            </a:r>
            <a:r>
              <a:rPr lang="zh-CN" altLang="zh-CN" sz="2800" b="1" dirty="0" smtClean="0">
                <a:solidFill>
                  <a:srgbClr val="FF0000"/>
                </a:solidFill>
                <a:latin typeface="+mn-ea"/>
              </a:rPr>
              <a:t>函</a:t>
            </a:r>
            <a:r>
              <a:rPr lang="zh-CN" altLang="en-US" sz="2800" b="1" dirty="0" smtClean="0">
                <a:solidFill>
                  <a:srgbClr val="FF0000"/>
                </a:solidFill>
                <a:latin typeface="+mn-ea"/>
              </a:rPr>
              <a:t>（名词作动词，用木匣子装着）</a:t>
            </a:r>
            <a:r>
              <a:rPr lang="zh-CN" altLang="zh-CN" sz="2800" b="1" dirty="0" smtClean="0">
                <a:latin typeface="+mn-ea"/>
              </a:rPr>
              <a:t>梁</a:t>
            </a:r>
            <a:r>
              <a:rPr lang="zh-CN" altLang="zh-CN" sz="2800" b="1" dirty="0">
                <a:latin typeface="+mn-ea"/>
              </a:rPr>
              <a:t>君臣之首，入</a:t>
            </a:r>
            <a:r>
              <a:rPr lang="zh-CN" altLang="zh-CN" sz="2800" b="1" dirty="0" smtClean="0">
                <a:latin typeface="+mn-ea"/>
              </a:rPr>
              <a:t>于</a:t>
            </a:r>
            <a:r>
              <a:rPr lang="zh-CN" altLang="en-US" sz="2800" b="1" dirty="0" smtClean="0">
                <a:latin typeface="+mn-ea"/>
              </a:rPr>
              <a:t>（到）</a:t>
            </a:r>
            <a:r>
              <a:rPr lang="zh-CN" altLang="zh-CN" sz="2800" b="1" dirty="0" smtClean="0">
                <a:latin typeface="+mn-ea"/>
              </a:rPr>
              <a:t>太</a:t>
            </a:r>
            <a:r>
              <a:rPr lang="zh-CN" altLang="zh-CN" sz="2800" b="1" dirty="0">
                <a:latin typeface="+mn-ea"/>
              </a:rPr>
              <a:t>庙，还</a:t>
            </a:r>
            <a:r>
              <a:rPr lang="zh-CN" altLang="zh-CN" sz="2800" b="1" dirty="0" smtClean="0">
                <a:latin typeface="+mn-ea"/>
              </a:rPr>
              <a:t>矢</a:t>
            </a:r>
            <a:r>
              <a:rPr lang="zh-CN" altLang="en-US" sz="2800" b="1" dirty="0" smtClean="0">
                <a:latin typeface="+mn-ea"/>
              </a:rPr>
              <a:t>（于）</a:t>
            </a:r>
            <a:r>
              <a:rPr lang="zh-CN" altLang="zh-CN" sz="2800" b="1" dirty="0" smtClean="0">
                <a:latin typeface="+mn-ea"/>
              </a:rPr>
              <a:t>先</a:t>
            </a:r>
            <a:r>
              <a:rPr lang="zh-CN" altLang="zh-CN" sz="2800" b="1" dirty="0">
                <a:latin typeface="+mn-ea"/>
              </a:rPr>
              <a:t>王，而</a:t>
            </a:r>
            <a:r>
              <a:rPr lang="zh-CN" altLang="zh-CN" sz="2800" b="1" dirty="0" smtClean="0">
                <a:latin typeface="+mn-ea"/>
              </a:rPr>
              <a:t>告</a:t>
            </a:r>
            <a:r>
              <a:rPr lang="zh-CN" altLang="en-US" sz="2800" b="1" dirty="0" smtClean="0">
                <a:latin typeface="+mn-ea"/>
              </a:rPr>
              <a:t>（之）</a:t>
            </a:r>
            <a:r>
              <a:rPr lang="en-US" altLang="zh-CN" sz="2800" b="1" dirty="0" smtClean="0">
                <a:latin typeface="+mn-ea"/>
              </a:rPr>
              <a:t>[</a:t>
            </a:r>
            <a:r>
              <a:rPr lang="zh-CN" altLang="zh-CN" sz="2800" b="1" dirty="0" smtClean="0">
                <a:latin typeface="+mn-ea"/>
              </a:rPr>
              <a:t>以</a:t>
            </a:r>
            <a:r>
              <a:rPr lang="zh-CN" altLang="zh-CN" sz="2800" b="1" dirty="0">
                <a:latin typeface="+mn-ea"/>
              </a:rPr>
              <a:t>成</a:t>
            </a:r>
            <a:r>
              <a:rPr lang="zh-CN" altLang="zh-CN" sz="2800" b="1" dirty="0" smtClean="0">
                <a:latin typeface="+mn-ea"/>
              </a:rPr>
              <a:t>功</a:t>
            </a:r>
            <a:r>
              <a:rPr lang="en-US" altLang="zh-CN" sz="2800" b="1" dirty="0" smtClean="0">
                <a:latin typeface="+mn-ea"/>
              </a:rPr>
              <a:t>]</a:t>
            </a:r>
            <a:r>
              <a:rPr lang="zh-CN" altLang="zh-CN" sz="2800" b="1" dirty="0" smtClean="0">
                <a:latin typeface="+mn-ea"/>
              </a:rPr>
              <a:t>，</a:t>
            </a:r>
            <a:r>
              <a:rPr lang="zh-CN" altLang="zh-CN" sz="2800" b="1" dirty="0">
                <a:latin typeface="+mn-ea"/>
              </a:rPr>
              <a:t>其</a:t>
            </a:r>
            <a:r>
              <a:rPr lang="zh-CN" altLang="zh-CN" sz="2800" b="1" dirty="0">
                <a:solidFill>
                  <a:srgbClr val="FF0000"/>
                </a:solidFill>
                <a:latin typeface="+mn-ea"/>
              </a:rPr>
              <a:t>意气</a:t>
            </a:r>
            <a:r>
              <a:rPr lang="zh-CN" altLang="zh-CN" sz="2800" b="1" dirty="0" smtClean="0">
                <a:latin typeface="+mn-ea"/>
              </a:rPr>
              <a:t>之</a:t>
            </a:r>
            <a:r>
              <a:rPr lang="en-US" altLang="zh-CN" sz="2800" b="1" dirty="0" smtClean="0">
                <a:latin typeface="+mn-ea"/>
              </a:rPr>
              <a:t>(</a:t>
            </a:r>
            <a:r>
              <a:rPr lang="zh-CN" altLang="zh-CN" sz="2800" b="1" dirty="0" smtClean="0">
                <a:latin typeface="+mn-ea"/>
              </a:rPr>
              <a:t>盛</a:t>
            </a:r>
            <a:r>
              <a:rPr lang="en-US" altLang="zh-CN" sz="2800" b="1" dirty="0" smtClean="0">
                <a:latin typeface="+mn-ea"/>
              </a:rPr>
              <a:t>)</a:t>
            </a:r>
            <a:r>
              <a:rPr lang="zh-CN" altLang="zh-CN" sz="2800" b="1" dirty="0" smtClean="0">
                <a:latin typeface="+mn-ea"/>
              </a:rPr>
              <a:t>，</a:t>
            </a:r>
            <a:r>
              <a:rPr lang="zh-CN" altLang="zh-CN" sz="2800" b="1" dirty="0">
                <a:latin typeface="+mn-ea"/>
              </a:rPr>
              <a:t>可谓</a:t>
            </a:r>
            <a:r>
              <a:rPr lang="zh-CN" altLang="zh-CN" sz="2800" b="1" dirty="0" smtClean="0">
                <a:solidFill>
                  <a:srgbClr val="FF0000"/>
                </a:solidFill>
                <a:latin typeface="+mn-ea"/>
              </a:rPr>
              <a:t>壮</a:t>
            </a:r>
            <a:r>
              <a:rPr lang="en-US" altLang="zh-CN" sz="2800" b="1" dirty="0" smtClean="0">
                <a:solidFill>
                  <a:srgbClr val="FF0000"/>
                </a:solidFill>
                <a:latin typeface="+mn-ea"/>
              </a:rPr>
              <a:t>(</a:t>
            </a:r>
            <a:r>
              <a:rPr lang="zh-CN" altLang="en-US" sz="2800" b="1" dirty="0" smtClean="0">
                <a:solidFill>
                  <a:srgbClr val="FF0000"/>
                </a:solidFill>
                <a:latin typeface="+mn-ea"/>
              </a:rPr>
              <a:t>雄壮</a:t>
            </a:r>
            <a:r>
              <a:rPr lang="en-US" altLang="zh-CN" sz="2800" b="1" dirty="0" smtClean="0">
                <a:solidFill>
                  <a:srgbClr val="FF0000"/>
                </a:solidFill>
                <a:latin typeface="+mn-ea"/>
              </a:rPr>
              <a:t>)</a:t>
            </a:r>
            <a:r>
              <a:rPr lang="zh-CN" altLang="zh-CN" sz="2800" b="1" dirty="0" smtClean="0">
                <a:latin typeface="+mn-ea"/>
              </a:rPr>
              <a:t>哉！</a:t>
            </a:r>
            <a:r>
              <a:rPr lang="en-US" altLang="zh-CN" sz="2800" b="1" dirty="0" smtClean="0">
                <a:latin typeface="+mn-ea"/>
              </a:rPr>
              <a:t>/</a:t>
            </a:r>
            <a:r>
              <a:rPr lang="zh-CN" altLang="zh-CN" sz="2800" b="1" dirty="0" smtClean="0">
                <a:latin typeface="+mn-ea"/>
              </a:rPr>
              <a:t>及</a:t>
            </a:r>
            <a:r>
              <a:rPr lang="zh-CN" altLang="zh-CN" sz="2800" b="1" dirty="0">
                <a:solidFill>
                  <a:srgbClr val="FF0000"/>
                </a:solidFill>
                <a:latin typeface="+mn-ea"/>
              </a:rPr>
              <a:t>仇</a:t>
            </a:r>
            <a:r>
              <a:rPr lang="zh-CN" altLang="zh-CN" sz="2800" b="1" dirty="0" smtClean="0">
                <a:solidFill>
                  <a:srgbClr val="FF0000"/>
                </a:solidFill>
                <a:latin typeface="+mn-ea"/>
              </a:rPr>
              <a:t>雠</a:t>
            </a:r>
            <a:r>
              <a:rPr lang="zh-CN" altLang="en-US" sz="2800" b="1" dirty="0" smtClean="0">
                <a:solidFill>
                  <a:srgbClr val="FF0000"/>
                </a:solidFill>
                <a:latin typeface="+mn-ea"/>
              </a:rPr>
              <a:t>（</a:t>
            </a:r>
            <a:r>
              <a:rPr lang="en-US" altLang="zh-CN" sz="2800" b="1" dirty="0" smtClean="0">
                <a:solidFill>
                  <a:srgbClr val="FF0000"/>
                </a:solidFill>
                <a:latin typeface="+mn-ea"/>
              </a:rPr>
              <a:t>chóu</a:t>
            </a:r>
            <a:r>
              <a:rPr lang="zh-CN" altLang="en-US" sz="2800" b="1" dirty="0" smtClean="0">
                <a:solidFill>
                  <a:srgbClr val="FF0000"/>
                </a:solidFill>
                <a:latin typeface="+mn-ea"/>
              </a:rPr>
              <a:t>）</a:t>
            </a:r>
            <a:r>
              <a:rPr lang="zh-CN" altLang="zh-CN" sz="2800" b="1" dirty="0" smtClean="0">
                <a:latin typeface="+mn-ea"/>
              </a:rPr>
              <a:t>已</a:t>
            </a:r>
            <a:r>
              <a:rPr lang="zh-CN" altLang="zh-CN" sz="2800" b="1" dirty="0">
                <a:latin typeface="+mn-ea"/>
              </a:rPr>
              <a:t>灭，天下已定</a:t>
            </a:r>
            <a:r>
              <a:rPr lang="zh-CN" altLang="zh-CN" sz="2800" b="1" dirty="0" smtClean="0">
                <a:latin typeface="+mn-ea"/>
              </a:rPr>
              <a:t>，</a:t>
            </a:r>
            <a:r>
              <a:rPr lang="zh-CN" altLang="en-US" sz="2800" b="1" dirty="0" smtClean="0">
                <a:latin typeface="+mn-ea"/>
              </a:rPr>
              <a:t>（庄宗就安逸享乐）</a:t>
            </a:r>
            <a:r>
              <a:rPr lang="zh-CN" altLang="zh-CN" sz="2800" b="1" dirty="0" smtClean="0">
                <a:solidFill>
                  <a:srgbClr val="FF0000"/>
                </a:solidFill>
                <a:latin typeface="+mn-ea"/>
              </a:rPr>
              <a:t>一夫</a:t>
            </a:r>
            <a:r>
              <a:rPr lang="en-US" altLang="zh-CN" sz="2800" b="1" dirty="0" smtClean="0">
                <a:latin typeface="+mn-ea"/>
              </a:rPr>
              <a:t>[</a:t>
            </a:r>
            <a:r>
              <a:rPr lang="zh-CN" altLang="zh-CN" sz="2800" b="1" dirty="0" smtClean="0">
                <a:latin typeface="+mn-ea"/>
              </a:rPr>
              <a:t>夜</a:t>
            </a:r>
            <a:r>
              <a:rPr lang="en-US" altLang="zh-CN" sz="2800" b="1" dirty="0" smtClean="0">
                <a:latin typeface="+mn-ea"/>
              </a:rPr>
              <a:t>](</a:t>
            </a:r>
            <a:r>
              <a:rPr lang="zh-CN" altLang="en-US" sz="2800" b="1" dirty="0" smtClean="0">
                <a:latin typeface="+mn-ea"/>
              </a:rPr>
              <a:t>名词作状语</a:t>
            </a:r>
            <a:r>
              <a:rPr lang="en-US" altLang="zh-CN" sz="2800" b="1" dirty="0" smtClean="0">
                <a:latin typeface="+mn-ea"/>
              </a:rPr>
              <a:t>)</a:t>
            </a:r>
            <a:r>
              <a:rPr lang="zh-CN" altLang="zh-CN" sz="2800" b="1" dirty="0" smtClean="0">
                <a:latin typeface="+mn-ea"/>
              </a:rPr>
              <a:t>呼</a:t>
            </a:r>
            <a:r>
              <a:rPr lang="zh-CN" altLang="zh-CN" sz="2800" b="1" dirty="0">
                <a:latin typeface="+mn-ea"/>
              </a:rPr>
              <a:t>，</a:t>
            </a:r>
            <a:r>
              <a:rPr lang="zh-CN" altLang="zh-CN" sz="2800" b="1" dirty="0">
                <a:solidFill>
                  <a:srgbClr val="FF0000"/>
                </a:solidFill>
                <a:latin typeface="+mn-ea"/>
              </a:rPr>
              <a:t>乱者</a:t>
            </a:r>
            <a:r>
              <a:rPr lang="zh-CN" altLang="zh-CN" sz="2800" b="1" dirty="0">
                <a:latin typeface="+mn-ea"/>
              </a:rPr>
              <a:t>四应，仓</a:t>
            </a:r>
            <a:r>
              <a:rPr lang="zh-CN" altLang="zh-CN" sz="2800" b="1" dirty="0" smtClean="0">
                <a:latin typeface="+mn-ea"/>
              </a:rPr>
              <a:t>皇</a:t>
            </a:r>
            <a:r>
              <a:rPr lang="en-US" altLang="zh-CN" sz="2800" b="1" dirty="0" smtClean="0">
                <a:solidFill>
                  <a:srgbClr val="FF0000"/>
                </a:solidFill>
                <a:latin typeface="+mn-ea"/>
              </a:rPr>
              <a:t>[</a:t>
            </a:r>
            <a:r>
              <a:rPr lang="zh-CN" altLang="zh-CN" sz="2800" b="1" dirty="0" smtClean="0">
                <a:solidFill>
                  <a:srgbClr val="FF0000"/>
                </a:solidFill>
                <a:latin typeface="+mn-ea"/>
              </a:rPr>
              <a:t>东</a:t>
            </a:r>
            <a:r>
              <a:rPr lang="en-US" altLang="zh-CN" sz="2800" b="1" dirty="0" smtClean="0">
                <a:solidFill>
                  <a:srgbClr val="FF0000"/>
                </a:solidFill>
                <a:latin typeface="+mn-ea"/>
              </a:rPr>
              <a:t>]</a:t>
            </a:r>
            <a:r>
              <a:rPr lang="zh-CN" altLang="zh-CN" sz="2800" b="1" dirty="0" smtClean="0">
                <a:latin typeface="+mn-ea"/>
              </a:rPr>
              <a:t>出</a:t>
            </a:r>
            <a:r>
              <a:rPr lang="zh-CN" altLang="zh-CN" sz="2800" b="1" dirty="0">
                <a:latin typeface="+mn-ea"/>
              </a:rPr>
              <a:t>，未及见贼而士卒离散，君臣</a:t>
            </a:r>
            <a:r>
              <a:rPr lang="zh-CN" altLang="zh-CN" sz="2800" b="1" dirty="0">
                <a:solidFill>
                  <a:srgbClr val="FF0000"/>
                </a:solidFill>
                <a:latin typeface="+mn-ea"/>
              </a:rPr>
              <a:t>相</a:t>
            </a:r>
            <a:r>
              <a:rPr lang="zh-CN" altLang="zh-CN" sz="2800" b="1" dirty="0" smtClean="0">
                <a:solidFill>
                  <a:srgbClr val="FF0000"/>
                </a:solidFill>
                <a:latin typeface="+mn-ea"/>
              </a:rPr>
              <a:t>顾</a:t>
            </a:r>
            <a:r>
              <a:rPr lang="zh-CN" altLang="en-US" sz="2800" b="1" dirty="0" smtClean="0">
                <a:solidFill>
                  <a:srgbClr val="FF0000"/>
                </a:solidFill>
                <a:latin typeface="+mn-ea"/>
              </a:rPr>
              <a:t>（相对而视）</a:t>
            </a:r>
            <a:r>
              <a:rPr lang="zh-CN" altLang="zh-CN" sz="2800" b="1" dirty="0" smtClean="0">
                <a:latin typeface="+mn-ea"/>
              </a:rPr>
              <a:t>，</a:t>
            </a:r>
            <a:r>
              <a:rPr lang="zh-CN" altLang="zh-CN" sz="2800" b="1" dirty="0">
                <a:latin typeface="+mn-ea"/>
              </a:rPr>
              <a:t>不知</a:t>
            </a:r>
            <a:r>
              <a:rPr lang="zh-CN" altLang="zh-CN" sz="2800" b="1" dirty="0">
                <a:solidFill>
                  <a:srgbClr val="FF0000"/>
                </a:solidFill>
                <a:latin typeface="+mn-ea"/>
              </a:rPr>
              <a:t>所</a:t>
            </a:r>
            <a:r>
              <a:rPr lang="zh-CN" altLang="zh-CN" sz="2800" b="1" dirty="0" smtClean="0">
                <a:solidFill>
                  <a:srgbClr val="FF0000"/>
                </a:solidFill>
                <a:latin typeface="+mn-ea"/>
              </a:rPr>
              <a:t>归</a:t>
            </a:r>
            <a:r>
              <a:rPr lang="zh-CN" altLang="en-US" sz="2800" b="1" dirty="0" smtClean="0">
                <a:solidFill>
                  <a:srgbClr val="FF0000"/>
                </a:solidFill>
                <a:latin typeface="+mn-ea"/>
              </a:rPr>
              <a:t>（回到哪里去）</a:t>
            </a:r>
            <a:r>
              <a:rPr lang="zh-CN" altLang="zh-CN" sz="2800" b="1" dirty="0" smtClean="0">
                <a:latin typeface="+mn-ea"/>
              </a:rPr>
              <a:t>，</a:t>
            </a:r>
            <a:r>
              <a:rPr lang="zh-CN" altLang="zh-CN" sz="2800" b="1" dirty="0">
                <a:solidFill>
                  <a:srgbClr val="FF0000"/>
                </a:solidFill>
                <a:latin typeface="+mn-ea"/>
              </a:rPr>
              <a:t>至</a:t>
            </a:r>
            <a:r>
              <a:rPr lang="zh-CN" altLang="zh-CN" sz="2800" b="1" dirty="0" smtClean="0">
                <a:solidFill>
                  <a:srgbClr val="FF0000"/>
                </a:solidFill>
                <a:latin typeface="+mn-ea"/>
              </a:rPr>
              <a:t>于</a:t>
            </a:r>
            <a:r>
              <a:rPr lang="zh-CN" altLang="en-US" sz="2800" b="1" dirty="0" smtClean="0">
                <a:solidFill>
                  <a:srgbClr val="FF0000"/>
                </a:solidFill>
                <a:latin typeface="+mn-ea"/>
              </a:rPr>
              <a:t>（古今异义词，以至于）</a:t>
            </a:r>
            <a:r>
              <a:rPr lang="zh-CN" altLang="zh-CN" sz="2800" b="1" dirty="0" smtClean="0">
                <a:latin typeface="+mn-ea"/>
              </a:rPr>
              <a:t>誓天</a:t>
            </a:r>
            <a:r>
              <a:rPr lang="en-US" altLang="zh-CN" sz="2800" b="1" dirty="0" smtClean="0">
                <a:latin typeface="+mn-ea"/>
              </a:rPr>
              <a:t> </a:t>
            </a:r>
            <a:r>
              <a:rPr lang="zh-CN" altLang="zh-CN" sz="2800" b="1" dirty="0" smtClean="0">
                <a:latin typeface="+mn-ea"/>
              </a:rPr>
              <a:t>断</a:t>
            </a:r>
            <a:r>
              <a:rPr lang="zh-CN" altLang="zh-CN" sz="2800" b="1" dirty="0">
                <a:latin typeface="+mn-ea"/>
              </a:rPr>
              <a:t>发，</a:t>
            </a:r>
            <a:r>
              <a:rPr lang="zh-CN" altLang="zh-CN" sz="2800" b="1" dirty="0" smtClean="0">
                <a:solidFill>
                  <a:srgbClr val="FF0000"/>
                </a:solidFill>
                <a:latin typeface="+mn-ea"/>
              </a:rPr>
              <a:t>泣</a:t>
            </a:r>
            <a:r>
              <a:rPr lang="zh-CN" altLang="en-US" sz="2800" b="1" dirty="0" smtClean="0">
                <a:solidFill>
                  <a:srgbClr val="FF0000"/>
                </a:solidFill>
                <a:latin typeface="+mn-ea"/>
              </a:rPr>
              <a:t>（眼泪，动词作名词）</a:t>
            </a:r>
            <a:r>
              <a:rPr lang="zh-CN" altLang="zh-CN" sz="2800" b="1" dirty="0" smtClean="0">
                <a:solidFill>
                  <a:srgbClr val="FF0000"/>
                </a:solidFill>
                <a:latin typeface="+mn-ea"/>
              </a:rPr>
              <a:t>下</a:t>
            </a:r>
            <a:r>
              <a:rPr lang="zh-CN" altLang="en-US" sz="2800" b="1" dirty="0" smtClean="0">
                <a:solidFill>
                  <a:srgbClr val="FF0000"/>
                </a:solidFill>
                <a:latin typeface="+mn-ea"/>
              </a:rPr>
              <a:t>（方位名词作动词）</a:t>
            </a:r>
            <a:r>
              <a:rPr lang="zh-CN" altLang="zh-CN" sz="2800" b="1" dirty="0" smtClean="0">
                <a:latin typeface="+mn-ea"/>
              </a:rPr>
              <a:t>沾</a:t>
            </a:r>
            <a:r>
              <a:rPr lang="zh-CN" altLang="zh-CN" sz="2800" b="1" dirty="0">
                <a:latin typeface="+mn-ea"/>
              </a:rPr>
              <a:t>襟，</a:t>
            </a:r>
            <a:r>
              <a:rPr lang="zh-CN" altLang="zh-CN" sz="2800" b="1" dirty="0" smtClean="0">
                <a:solidFill>
                  <a:srgbClr val="FF0000"/>
                </a:solidFill>
                <a:latin typeface="+mn-ea"/>
              </a:rPr>
              <a:t>何</a:t>
            </a:r>
            <a:r>
              <a:rPr lang="zh-CN" altLang="en-US" sz="2800" b="1" dirty="0" smtClean="0">
                <a:solidFill>
                  <a:srgbClr val="FF0000"/>
                </a:solidFill>
                <a:latin typeface="+mn-ea"/>
              </a:rPr>
              <a:t>（多么）</a:t>
            </a:r>
            <a:r>
              <a:rPr lang="zh-CN" altLang="zh-CN" sz="2800" b="1" dirty="0" smtClean="0">
                <a:latin typeface="+mn-ea"/>
              </a:rPr>
              <a:t>其</a:t>
            </a:r>
            <a:r>
              <a:rPr lang="zh-CN" altLang="zh-CN" sz="2800" b="1" dirty="0">
                <a:latin typeface="+mn-ea"/>
              </a:rPr>
              <a:t>衰也</a:t>
            </a:r>
            <a:r>
              <a:rPr lang="zh-CN" altLang="zh-CN" sz="2800" b="1" dirty="0" smtClean="0">
                <a:latin typeface="+mn-ea"/>
              </a:rPr>
              <a:t>！</a:t>
            </a:r>
            <a:r>
              <a:rPr lang="en-US" altLang="zh-CN" sz="2800" b="1" dirty="0" smtClean="0">
                <a:latin typeface="+mn-ea"/>
              </a:rPr>
              <a:t>/</a:t>
            </a:r>
            <a:r>
              <a:rPr lang="zh-CN" altLang="zh-CN" sz="2800" b="1" dirty="0" smtClean="0">
                <a:solidFill>
                  <a:srgbClr val="FF0000"/>
                </a:solidFill>
                <a:latin typeface="+mn-ea"/>
              </a:rPr>
              <a:t>岂</a:t>
            </a:r>
            <a:r>
              <a:rPr lang="zh-CN" altLang="zh-CN" sz="2800" b="1" dirty="0">
                <a:latin typeface="+mn-ea"/>
              </a:rPr>
              <a:t>得之难而失之易</a:t>
            </a:r>
            <a:r>
              <a:rPr lang="zh-CN" altLang="zh-CN" sz="2800" b="1" dirty="0" smtClean="0">
                <a:solidFill>
                  <a:srgbClr val="FF0000"/>
                </a:solidFill>
                <a:latin typeface="+mn-ea"/>
              </a:rPr>
              <a:t>欤</a:t>
            </a:r>
            <a:r>
              <a:rPr lang="zh-CN" altLang="en-US" sz="2800" b="1" dirty="0" smtClean="0">
                <a:solidFill>
                  <a:srgbClr val="FF0000"/>
                </a:solidFill>
                <a:latin typeface="+mn-ea"/>
              </a:rPr>
              <a:t>（</a:t>
            </a:r>
            <a:r>
              <a:rPr lang="en-US" altLang="zh-CN" sz="2800" b="1" dirty="0" smtClean="0">
                <a:solidFill>
                  <a:srgbClr val="FF0000"/>
                </a:solidFill>
                <a:latin typeface="+mn-ea"/>
              </a:rPr>
              <a:t>yú</a:t>
            </a:r>
            <a:r>
              <a:rPr lang="zh-CN" altLang="en-US" sz="2800" b="1" dirty="0" smtClean="0">
                <a:solidFill>
                  <a:srgbClr val="FF0000"/>
                </a:solidFill>
                <a:latin typeface="+mn-ea"/>
              </a:rPr>
              <a:t>吗）</a:t>
            </a:r>
            <a:r>
              <a:rPr lang="zh-CN" altLang="zh-CN" sz="2800" b="1" dirty="0" smtClean="0">
                <a:latin typeface="+mn-ea"/>
              </a:rPr>
              <a:t>？</a:t>
            </a:r>
            <a:r>
              <a:rPr lang="zh-CN" altLang="zh-CN" sz="2800" b="1" dirty="0" smtClean="0">
                <a:solidFill>
                  <a:srgbClr val="FF0000"/>
                </a:solidFill>
                <a:latin typeface="+mn-ea"/>
              </a:rPr>
              <a:t>抑</a:t>
            </a:r>
            <a:r>
              <a:rPr lang="zh-CN" altLang="en-US" sz="2800" b="1" dirty="0" smtClean="0">
                <a:solidFill>
                  <a:srgbClr val="FF0000"/>
                </a:solidFill>
                <a:latin typeface="+mn-ea"/>
              </a:rPr>
              <a:t>（连词，抑或、或者）</a:t>
            </a:r>
            <a:r>
              <a:rPr lang="zh-CN" altLang="zh-CN" sz="2800" b="1" dirty="0" smtClean="0">
                <a:solidFill>
                  <a:srgbClr val="FF0000"/>
                </a:solidFill>
                <a:latin typeface="+mn-ea"/>
              </a:rPr>
              <a:t>本</a:t>
            </a:r>
            <a:r>
              <a:rPr lang="zh-CN" altLang="en-US" sz="2800" b="1" dirty="0" smtClean="0">
                <a:solidFill>
                  <a:srgbClr val="FF0000"/>
                </a:solidFill>
                <a:latin typeface="+mn-ea"/>
              </a:rPr>
              <a:t>（名词作动词，推其根本，推究）</a:t>
            </a:r>
            <a:r>
              <a:rPr lang="zh-CN" altLang="zh-CN" sz="2800" b="1" dirty="0" smtClean="0">
                <a:latin typeface="+mn-ea"/>
              </a:rPr>
              <a:t>其</a:t>
            </a:r>
            <a:r>
              <a:rPr lang="zh-CN" altLang="zh-CN" sz="2800" b="1" dirty="0">
                <a:latin typeface="+mn-ea"/>
              </a:rPr>
              <a:t>成败之迹，而皆自于</a:t>
            </a:r>
            <a:r>
              <a:rPr lang="zh-CN" altLang="zh-CN" sz="2800" b="1" dirty="0" smtClean="0">
                <a:solidFill>
                  <a:srgbClr val="FF0000"/>
                </a:solidFill>
                <a:latin typeface="+mn-ea"/>
              </a:rPr>
              <a:t>人</a:t>
            </a:r>
            <a:r>
              <a:rPr lang="zh-CN" altLang="en-US" sz="2800" b="1" dirty="0" smtClean="0">
                <a:solidFill>
                  <a:srgbClr val="FF0000"/>
                </a:solidFill>
                <a:latin typeface="+mn-ea"/>
              </a:rPr>
              <a:t>（人事，政治得失）</a:t>
            </a:r>
            <a:r>
              <a:rPr lang="zh-CN" altLang="zh-CN" sz="2800" b="1" dirty="0" smtClean="0">
                <a:solidFill>
                  <a:srgbClr val="FF0000"/>
                </a:solidFill>
                <a:latin typeface="+mn-ea"/>
              </a:rPr>
              <a:t>欤</a:t>
            </a:r>
            <a:r>
              <a:rPr lang="zh-CN" altLang="en-US" sz="2800" b="1" dirty="0" smtClean="0">
                <a:solidFill>
                  <a:srgbClr val="FF0000"/>
                </a:solidFill>
                <a:latin typeface="+mn-ea"/>
              </a:rPr>
              <a:t>（呢）</a:t>
            </a:r>
            <a:r>
              <a:rPr lang="zh-CN" altLang="zh-CN" sz="2800" b="1" dirty="0" smtClean="0">
                <a:latin typeface="+mn-ea"/>
              </a:rPr>
              <a:t>？《</a:t>
            </a:r>
            <a:r>
              <a:rPr lang="zh-CN" altLang="zh-CN" sz="2800" b="1" dirty="0">
                <a:latin typeface="+mn-ea"/>
              </a:rPr>
              <a:t>书》曰：</a:t>
            </a:r>
            <a:r>
              <a:rPr lang="en-US" altLang="zh-CN" sz="2800" b="1" dirty="0">
                <a:latin typeface="+mn-ea"/>
              </a:rPr>
              <a:t>“</a:t>
            </a:r>
            <a:r>
              <a:rPr lang="zh-CN" altLang="zh-CN" sz="2800" b="1" u="sng" dirty="0">
                <a:latin typeface="+mn-ea"/>
              </a:rPr>
              <a:t>满招损，谦得益</a:t>
            </a:r>
            <a:r>
              <a:rPr lang="zh-CN" altLang="zh-CN" sz="2800" b="1" dirty="0">
                <a:latin typeface="+mn-ea"/>
              </a:rPr>
              <a:t>。</a:t>
            </a:r>
            <a:r>
              <a:rPr lang="en-US" altLang="zh-CN" sz="2800" b="1" dirty="0">
                <a:latin typeface="+mn-ea"/>
              </a:rPr>
              <a:t>” </a:t>
            </a:r>
            <a:r>
              <a:rPr lang="zh-CN" altLang="zh-CN" sz="2800" b="1" u="sng" dirty="0">
                <a:latin typeface="+mn-ea"/>
              </a:rPr>
              <a:t>忧劳可以</a:t>
            </a:r>
            <a:r>
              <a:rPr lang="zh-CN" altLang="zh-CN" sz="2800" b="1" u="sng" dirty="0">
                <a:solidFill>
                  <a:srgbClr val="FF0000"/>
                </a:solidFill>
                <a:latin typeface="+mn-ea"/>
              </a:rPr>
              <a:t>兴</a:t>
            </a:r>
            <a:r>
              <a:rPr lang="zh-CN" altLang="zh-CN" sz="2800" b="1" u="sng" dirty="0">
                <a:latin typeface="+mn-ea"/>
              </a:rPr>
              <a:t>国，逸豫可以</a:t>
            </a:r>
            <a:r>
              <a:rPr lang="zh-CN" altLang="zh-CN" sz="2800" b="1" u="sng" dirty="0">
                <a:solidFill>
                  <a:srgbClr val="FF0000"/>
                </a:solidFill>
                <a:latin typeface="+mn-ea"/>
              </a:rPr>
              <a:t>亡</a:t>
            </a:r>
            <a:r>
              <a:rPr lang="zh-CN" altLang="zh-CN" sz="2800" b="1" u="sng" dirty="0">
                <a:latin typeface="+mn-ea"/>
              </a:rPr>
              <a:t>身</a:t>
            </a:r>
            <a:r>
              <a:rPr lang="zh-CN" altLang="zh-CN" sz="2800" b="1" dirty="0">
                <a:latin typeface="+mn-ea"/>
              </a:rPr>
              <a:t>，自然之理也。</a:t>
            </a:r>
            <a:endParaRPr lang="zh-CN" altLang="zh-CN" sz="2800" dirty="0">
              <a:latin typeface="+mn-ea"/>
            </a:endParaRPr>
          </a:p>
          <a:p>
            <a:pPr>
              <a:buNone/>
            </a:pPr>
            <a:endParaRPr lang="zh-CN" altLang="en-US" sz="2800" dirty="0">
              <a:latin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066130"/>
          </a:xfrm>
          <a:ln>
            <a:solidFill>
              <a:schemeClr val="bg1">
                <a:lumMod val="85000"/>
              </a:schemeClr>
            </a:solidFill>
          </a:ln>
        </p:spPr>
        <p:txBody>
          <a:bodyPr/>
          <a:lstStyle/>
          <a:p>
            <a:r>
              <a:rPr lang="zh-CN" altLang="en-US" b="1" dirty="0" smtClean="0">
                <a:latin typeface="+mj-ea"/>
              </a:rPr>
              <a:t>欧阳修</a:t>
            </a:r>
            <a:r>
              <a:rPr lang="en-US" altLang="zh-CN" b="1" dirty="0" smtClean="0">
                <a:latin typeface="+mj-ea"/>
              </a:rPr>
              <a:t>《</a:t>
            </a:r>
            <a:r>
              <a:rPr lang="zh-CN" altLang="en-US" b="1" dirty="0" smtClean="0">
                <a:latin typeface="+mj-ea"/>
              </a:rPr>
              <a:t>伶官传序</a:t>
            </a:r>
            <a:r>
              <a:rPr lang="en-US" altLang="zh-CN" b="1" dirty="0" smtClean="0">
                <a:latin typeface="+mj-ea"/>
              </a:rPr>
              <a:t>》</a:t>
            </a:r>
            <a:r>
              <a:rPr lang="zh-CN" altLang="en-US" b="1" dirty="0" smtClean="0">
                <a:latin typeface="+mj-ea"/>
              </a:rPr>
              <a:t>学案</a:t>
            </a:r>
            <a:endParaRPr lang="zh-CN" altLang="en-US" b="1" dirty="0">
              <a:latin typeface="+mj-ea"/>
            </a:endParaRPr>
          </a:p>
        </p:txBody>
      </p:sp>
      <p:sp>
        <p:nvSpPr>
          <p:cNvPr id="3" name="内容占位符 2"/>
          <p:cNvSpPr>
            <a:spLocks noGrp="1"/>
          </p:cNvSpPr>
          <p:nvPr>
            <p:ph idx="1"/>
          </p:nvPr>
        </p:nvSpPr>
        <p:spPr>
          <a:ln>
            <a:solidFill>
              <a:schemeClr val="bg1">
                <a:lumMod val="85000"/>
              </a:schemeClr>
            </a:solidFill>
          </a:ln>
        </p:spPr>
        <p:txBody>
          <a:bodyPr/>
          <a:lstStyle/>
          <a:p>
            <a:pPr>
              <a:buNone/>
            </a:pPr>
            <a:r>
              <a:rPr lang="en-US" altLang="zh-CN" b="1" dirty="0" smtClean="0"/>
              <a:t>        ④</a:t>
            </a:r>
            <a:r>
              <a:rPr lang="zh-CN" altLang="zh-CN" b="1" dirty="0"/>
              <a:t>故</a:t>
            </a:r>
            <a:r>
              <a:rPr lang="zh-CN" altLang="zh-CN" b="1" dirty="0">
                <a:solidFill>
                  <a:srgbClr val="FF0000"/>
                </a:solidFill>
              </a:rPr>
              <a:t>方</a:t>
            </a:r>
            <a:r>
              <a:rPr lang="zh-CN" altLang="zh-CN" b="1" dirty="0"/>
              <a:t>其盛也，</a:t>
            </a:r>
            <a:r>
              <a:rPr lang="zh-CN" altLang="zh-CN" b="1" dirty="0" smtClean="0">
                <a:solidFill>
                  <a:srgbClr val="FF0000"/>
                </a:solidFill>
              </a:rPr>
              <a:t>举</a:t>
            </a:r>
            <a:r>
              <a:rPr lang="zh-CN" altLang="en-US" b="1" dirty="0" smtClean="0">
                <a:solidFill>
                  <a:srgbClr val="FF0000"/>
                </a:solidFill>
              </a:rPr>
              <a:t>（所有的、全）</a:t>
            </a:r>
            <a:r>
              <a:rPr lang="zh-CN" altLang="zh-CN" b="1" dirty="0" smtClean="0"/>
              <a:t>天</a:t>
            </a:r>
            <a:r>
              <a:rPr lang="zh-CN" altLang="zh-CN" b="1" dirty="0"/>
              <a:t>下豪杰，</a:t>
            </a:r>
            <a:r>
              <a:rPr lang="zh-CN" altLang="zh-CN" b="1" dirty="0" smtClean="0">
                <a:solidFill>
                  <a:srgbClr val="FF0000"/>
                </a:solidFill>
              </a:rPr>
              <a:t>莫</a:t>
            </a:r>
            <a:r>
              <a:rPr lang="zh-CN" altLang="en-US" b="1" dirty="0" smtClean="0">
                <a:solidFill>
                  <a:srgbClr val="FF0000"/>
                </a:solidFill>
              </a:rPr>
              <a:t>（不定代词，没有谁）</a:t>
            </a:r>
            <a:r>
              <a:rPr lang="zh-CN" altLang="zh-CN" b="1" dirty="0" smtClean="0"/>
              <a:t>能</a:t>
            </a:r>
            <a:r>
              <a:rPr lang="zh-CN" altLang="zh-CN" b="1" dirty="0"/>
              <a:t>与之争；</a:t>
            </a:r>
            <a:r>
              <a:rPr lang="zh-CN" altLang="zh-CN" b="1" dirty="0">
                <a:solidFill>
                  <a:srgbClr val="FF0000"/>
                </a:solidFill>
              </a:rPr>
              <a:t>及</a:t>
            </a:r>
            <a:r>
              <a:rPr lang="zh-CN" altLang="zh-CN" b="1" dirty="0"/>
              <a:t>其衰也，数十伶人</a:t>
            </a:r>
            <a:r>
              <a:rPr lang="zh-CN" altLang="zh-CN" b="1" dirty="0" smtClean="0">
                <a:solidFill>
                  <a:srgbClr val="FF0000"/>
                </a:solidFill>
              </a:rPr>
              <a:t>困</a:t>
            </a:r>
            <a:r>
              <a:rPr lang="zh-CN" altLang="en-US" b="1" dirty="0" smtClean="0">
                <a:solidFill>
                  <a:srgbClr val="FF0000"/>
                </a:solidFill>
              </a:rPr>
              <a:t>（围困）</a:t>
            </a:r>
            <a:r>
              <a:rPr lang="zh-CN" altLang="zh-CN" b="1" dirty="0" smtClean="0"/>
              <a:t>之</a:t>
            </a:r>
            <a:r>
              <a:rPr lang="zh-CN" altLang="zh-CN" b="1" dirty="0"/>
              <a:t>，而身死国灭，</a:t>
            </a:r>
            <a:r>
              <a:rPr lang="zh-CN" altLang="zh-CN" b="1" dirty="0" smtClean="0">
                <a:solidFill>
                  <a:srgbClr val="FF0000"/>
                </a:solidFill>
              </a:rPr>
              <a:t>为</a:t>
            </a:r>
            <a:r>
              <a:rPr lang="zh-CN" altLang="en-US" b="1" dirty="0" smtClean="0">
                <a:solidFill>
                  <a:srgbClr val="FF0000"/>
                </a:solidFill>
              </a:rPr>
              <a:t>（被）</a:t>
            </a:r>
            <a:r>
              <a:rPr lang="zh-CN" altLang="zh-CN" b="1" dirty="0" smtClean="0"/>
              <a:t>天</a:t>
            </a:r>
            <a:r>
              <a:rPr lang="zh-CN" altLang="zh-CN" b="1" dirty="0"/>
              <a:t>下笑。</a:t>
            </a:r>
            <a:r>
              <a:rPr lang="zh-CN" altLang="zh-CN" b="1" u="sng" dirty="0"/>
              <a:t>夫祸患常积</a:t>
            </a:r>
            <a:r>
              <a:rPr lang="zh-CN" altLang="zh-CN" b="1" u="sng" dirty="0" smtClean="0">
                <a:solidFill>
                  <a:srgbClr val="FF0000"/>
                </a:solidFill>
              </a:rPr>
              <a:t>于</a:t>
            </a:r>
            <a:r>
              <a:rPr lang="zh-CN" altLang="en-US" b="1" u="sng" dirty="0" smtClean="0">
                <a:solidFill>
                  <a:srgbClr val="FF0000"/>
                </a:solidFill>
              </a:rPr>
              <a:t>（介词，从）</a:t>
            </a:r>
            <a:r>
              <a:rPr lang="zh-CN" altLang="zh-CN" b="1" u="sng" dirty="0" smtClean="0">
                <a:solidFill>
                  <a:srgbClr val="FF0000"/>
                </a:solidFill>
              </a:rPr>
              <a:t>忽微</a:t>
            </a:r>
            <a:r>
              <a:rPr lang="zh-CN" altLang="en-US" b="1" u="sng" dirty="0" smtClean="0">
                <a:solidFill>
                  <a:srgbClr val="FF0000"/>
                </a:solidFill>
              </a:rPr>
              <a:t>（形容词作名词）</a:t>
            </a:r>
            <a:r>
              <a:rPr lang="zh-CN" altLang="zh-CN" b="1" u="sng" dirty="0" smtClean="0"/>
              <a:t>，</a:t>
            </a:r>
            <a:r>
              <a:rPr lang="zh-CN" altLang="zh-CN" b="1" u="sng" dirty="0"/>
              <a:t>而</a:t>
            </a:r>
            <a:r>
              <a:rPr lang="zh-CN" altLang="zh-CN" b="1" u="sng" dirty="0">
                <a:solidFill>
                  <a:srgbClr val="FF0000"/>
                </a:solidFill>
              </a:rPr>
              <a:t>智</a:t>
            </a:r>
            <a:r>
              <a:rPr lang="zh-CN" altLang="zh-CN" b="1" u="sng" dirty="0" smtClean="0">
                <a:solidFill>
                  <a:srgbClr val="FF0000"/>
                </a:solidFill>
              </a:rPr>
              <a:t>勇</a:t>
            </a:r>
            <a:r>
              <a:rPr lang="zh-CN" altLang="en-US" b="1" u="sng" dirty="0" smtClean="0">
                <a:solidFill>
                  <a:srgbClr val="FF0000"/>
                </a:solidFill>
              </a:rPr>
              <a:t>（形容词作名词，智勇者）</a:t>
            </a:r>
            <a:r>
              <a:rPr lang="zh-CN" altLang="zh-CN" b="1" u="sng" dirty="0" smtClean="0"/>
              <a:t>多困</a:t>
            </a:r>
            <a:r>
              <a:rPr lang="zh-CN" altLang="en-US" b="1" u="sng" dirty="0" smtClean="0"/>
              <a:t>（困扰）</a:t>
            </a:r>
            <a:r>
              <a:rPr lang="zh-CN" altLang="zh-CN" b="1" u="sng" dirty="0" smtClean="0">
                <a:solidFill>
                  <a:srgbClr val="FF0000"/>
                </a:solidFill>
              </a:rPr>
              <a:t>于</a:t>
            </a:r>
            <a:r>
              <a:rPr lang="zh-CN" altLang="en-US" b="1" u="sng" dirty="0" smtClean="0">
                <a:solidFill>
                  <a:srgbClr val="FF0000"/>
                </a:solidFill>
              </a:rPr>
              <a:t>（被）</a:t>
            </a:r>
            <a:r>
              <a:rPr lang="zh-CN" altLang="zh-CN" b="1" u="sng" dirty="0" smtClean="0"/>
              <a:t>所</a:t>
            </a:r>
            <a:r>
              <a:rPr lang="zh-CN" altLang="zh-CN" b="1" u="sng" dirty="0"/>
              <a:t>溺</a:t>
            </a:r>
            <a:r>
              <a:rPr lang="zh-CN" altLang="zh-CN" b="1" dirty="0"/>
              <a:t>，岂</a:t>
            </a:r>
            <a:r>
              <a:rPr lang="zh-CN" altLang="zh-CN" b="1" dirty="0" smtClean="0">
                <a:solidFill>
                  <a:srgbClr val="FF0000"/>
                </a:solidFill>
              </a:rPr>
              <a:t>独</a:t>
            </a:r>
            <a:r>
              <a:rPr lang="zh-CN" altLang="en-US" b="1" dirty="0" smtClean="0">
                <a:solidFill>
                  <a:srgbClr val="FF0000"/>
                </a:solidFill>
              </a:rPr>
              <a:t>（只是）</a:t>
            </a:r>
            <a:r>
              <a:rPr lang="zh-CN" altLang="zh-CN" b="1" dirty="0" smtClean="0"/>
              <a:t>伶</a:t>
            </a:r>
            <a:r>
              <a:rPr lang="zh-CN" altLang="zh-CN" b="1" dirty="0"/>
              <a:t>人也哉？</a:t>
            </a:r>
            <a:endParaRPr lang="zh-CN" altLang="zh-CN" dirty="0"/>
          </a:p>
          <a:p>
            <a:pPr>
              <a:buNone/>
            </a:pP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1981200" y="685800"/>
            <a:ext cx="6553200" cy="3195638"/>
          </a:xfrm>
          <a:prstGeom prst="rect">
            <a:avLst/>
          </a:prstGeom>
          <a:noFill/>
          <a:ln w="9525">
            <a:noFill/>
            <a:miter lim="800000"/>
            <a:headEnd/>
            <a:tailEnd/>
          </a:ln>
        </p:spPr>
        <p:txBody>
          <a:bodyPr>
            <a:spAutoFit/>
          </a:bodyPr>
          <a:lstStyle/>
          <a:p>
            <a:pPr>
              <a:spcBef>
                <a:spcPct val="50000"/>
              </a:spcBef>
            </a:pPr>
            <a:endParaRPr kumimoji="1" lang="en-US" altLang="zh-CN" sz="2400" b="1">
              <a:solidFill>
                <a:srgbClr val="3333FF"/>
              </a:solidFill>
              <a:latin typeface="Times New Roman" pitchFamily="18" charset="0"/>
              <a:ea typeface="华文新魏" pitchFamily="2" charset="-122"/>
            </a:endParaRPr>
          </a:p>
          <a:p>
            <a:pPr>
              <a:spcBef>
                <a:spcPct val="50000"/>
              </a:spcBef>
            </a:pPr>
            <a:endParaRPr kumimoji="1" lang="en-US" altLang="zh-CN" sz="2400">
              <a:latin typeface="Times New Roman" pitchFamily="18" charset="0"/>
            </a:endParaRPr>
          </a:p>
          <a:p>
            <a:pPr>
              <a:spcBef>
                <a:spcPct val="50000"/>
              </a:spcBef>
            </a:pPr>
            <a:r>
              <a:rPr kumimoji="1" lang="en-US" altLang="zh-CN" sz="2400" b="1">
                <a:solidFill>
                  <a:srgbClr val="FF0066"/>
                </a:solidFill>
                <a:latin typeface="Times New Roman" pitchFamily="18" charset="0"/>
              </a:rPr>
              <a:t>908</a:t>
            </a:r>
            <a:r>
              <a:rPr kumimoji="1" lang="zh-CN" altLang="en-US" sz="2400" b="1">
                <a:solidFill>
                  <a:srgbClr val="FF0066"/>
                </a:solidFill>
                <a:latin typeface="Times New Roman" pitchFamily="18" charset="0"/>
              </a:rPr>
              <a:t>年	</a:t>
            </a:r>
          </a:p>
          <a:p>
            <a:pPr>
              <a:spcBef>
                <a:spcPct val="50000"/>
              </a:spcBef>
            </a:pPr>
            <a:r>
              <a:rPr kumimoji="1" lang="en-US" altLang="zh-CN" sz="2400" b="1">
                <a:solidFill>
                  <a:srgbClr val="FF0066"/>
                </a:solidFill>
                <a:latin typeface="Times New Roman" pitchFamily="18" charset="0"/>
              </a:rPr>
              <a:t>912</a:t>
            </a:r>
            <a:r>
              <a:rPr kumimoji="1" lang="zh-CN" altLang="en-US" sz="2400" b="1">
                <a:solidFill>
                  <a:srgbClr val="FF0066"/>
                </a:solidFill>
                <a:latin typeface="Times New Roman" pitchFamily="18" charset="0"/>
              </a:rPr>
              <a:t>年</a:t>
            </a:r>
          </a:p>
          <a:p>
            <a:pPr>
              <a:spcBef>
                <a:spcPct val="50000"/>
              </a:spcBef>
            </a:pPr>
            <a:r>
              <a:rPr kumimoji="1" lang="en-US" altLang="zh-CN" sz="2400" b="1">
                <a:solidFill>
                  <a:srgbClr val="FF0066"/>
                </a:solidFill>
                <a:latin typeface="Times New Roman" pitchFamily="18" charset="0"/>
              </a:rPr>
              <a:t>923</a:t>
            </a:r>
            <a:r>
              <a:rPr kumimoji="1" lang="zh-CN" altLang="en-US" sz="2400" b="1">
                <a:solidFill>
                  <a:srgbClr val="FF0066"/>
                </a:solidFill>
                <a:latin typeface="Times New Roman" pitchFamily="18" charset="0"/>
              </a:rPr>
              <a:t>年</a:t>
            </a:r>
          </a:p>
          <a:p>
            <a:pPr>
              <a:spcBef>
                <a:spcPct val="50000"/>
              </a:spcBef>
            </a:pPr>
            <a:r>
              <a:rPr kumimoji="1" lang="en-US" altLang="zh-CN" sz="2400" b="1">
                <a:solidFill>
                  <a:srgbClr val="FF0066"/>
                </a:solidFill>
                <a:latin typeface="Times New Roman" pitchFamily="18" charset="0"/>
              </a:rPr>
              <a:t>926</a:t>
            </a:r>
            <a:r>
              <a:rPr kumimoji="1" lang="zh-CN" altLang="en-US" sz="2400" b="1">
                <a:solidFill>
                  <a:srgbClr val="FF0066"/>
                </a:solidFill>
                <a:latin typeface="Times New Roman" pitchFamily="18" charset="0"/>
              </a:rPr>
              <a:t>年</a:t>
            </a:r>
          </a:p>
        </p:txBody>
      </p:sp>
      <p:sp>
        <p:nvSpPr>
          <p:cNvPr id="51203" name="Text Box 3"/>
          <p:cNvSpPr txBox="1">
            <a:spLocks noChangeArrowheads="1"/>
          </p:cNvSpPr>
          <p:nvPr/>
        </p:nvSpPr>
        <p:spPr bwMode="auto">
          <a:xfrm>
            <a:off x="3200400" y="1752600"/>
            <a:ext cx="1066800" cy="457200"/>
          </a:xfrm>
          <a:prstGeom prst="rect">
            <a:avLst/>
          </a:prstGeom>
          <a:noFill/>
          <a:ln w="9525">
            <a:noFill/>
            <a:miter lim="800000"/>
            <a:headEnd/>
            <a:tailEnd/>
          </a:ln>
        </p:spPr>
        <p:txBody>
          <a:bodyPr>
            <a:spAutoFit/>
          </a:bodyPr>
          <a:lstStyle/>
          <a:p>
            <a:pPr>
              <a:spcBef>
                <a:spcPct val="50000"/>
              </a:spcBef>
            </a:pPr>
            <a:r>
              <a:rPr kumimoji="1" lang="en-US" altLang="zh-CN" sz="2400" b="1">
                <a:solidFill>
                  <a:srgbClr val="3333FF"/>
                </a:solidFill>
                <a:latin typeface="Times New Roman" pitchFamily="18" charset="0"/>
              </a:rPr>
              <a:t>23</a:t>
            </a:r>
            <a:r>
              <a:rPr kumimoji="1" lang="zh-CN" altLang="en-US" sz="2400" b="1">
                <a:solidFill>
                  <a:srgbClr val="3333FF"/>
                </a:solidFill>
                <a:latin typeface="Times New Roman" pitchFamily="18" charset="0"/>
              </a:rPr>
              <a:t>岁</a:t>
            </a:r>
          </a:p>
        </p:txBody>
      </p:sp>
      <p:sp>
        <p:nvSpPr>
          <p:cNvPr id="51204" name="Text Box 4"/>
          <p:cNvSpPr txBox="1">
            <a:spLocks noChangeArrowheads="1"/>
          </p:cNvSpPr>
          <p:nvPr/>
        </p:nvSpPr>
        <p:spPr bwMode="auto">
          <a:xfrm>
            <a:off x="3200400" y="2286000"/>
            <a:ext cx="1066800" cy="457200"/>
          </a:xfrm>
          <a:prstGeom prst="rect">
            <a:avLst/>
          </a:prstGeom>
          <a:noFill/>
          <a:ln w="9525">
            <a:noFill/>
            <a:miter lim="800000"/>
            <a:headEnd/>
            <a:tailEnd/>
          </a:ln>
        </p:spPr>
        <p:txBody>
          <a:bodyPr>
            <a:spAutoFit/>
          </a:bodyPr>
          <a:lstStyle/>
          <a:p>
            <a:pPr>
              <a:spcBef>
                <a:spcPct val="50000"/>
              </a:spcBef>
            </a:pPr>
            <a:r>
              <a:rPr kumimoji="1" lang="en-US" altLang="zh-CN" sz="2400" b="1">
                <a:solidFill>
                  <a:srgbClr val="3333FF"/>
                </a:solidFill>
                <a:latin typeface="Times New Roman" pitchFamily="18" charset="0"/>
              </a:rPr>
              <a:t>27</a:t>
            </a:r>
            <a:r>
              <a:rPr kumimoji="1" lang="zh-CN" altLang="en-US" sz="2400" b="1">
                <a:solidFill>
                  <a:srgbClr val="3333FF"/>
                </a:solidFill>
                <a:latin typeface="Times New Roman" pitchFamily="18" charset="0"/>
              </a:rPr>
              <a:t>岁</a:t>
            </a:r>
          </a:p>
        </p:txBody>
      </p:sp>
      <p:sp>
        <p:nvSpPr>
          <p:cNvPr id="51205" name="Text Box 5"/>
          <p:cNvSpPr txBox="1">
            <a:spLocks noChangeArrowheads="1"/>
          </p:cNvSpPr>
          <p:nvPr/>
        </p:nvSpPr>
        <p:spPr bwMode="auto">
          <a:xfrm>
            <a:off x="3200400" y="2895600"/>
            <a:ext cx="854075" cy="457200"/>
          </a:xfrm>
          <a:prstGeom prst="rect">
            <a:avLst/>
          </a:prstGeom>
          <a:noFill/>
          <a:ln w="9525">
            <a:noFill/>
            <a:miter lim="800000"/>
            <a:headEnd/>
            <a:tailEnd/>
          </a:ln>
        </p:spPr>
        <p:txBody>
          <a:bodyPr>
            <a:spAutoFit/>
          </a:bodyPr>
          <a:lstStyle/>
          <a:p>
            <a:pPr>
              <a:spcBef>
                <a:spcPct val="50000"/>
              </a:spcBef>
            </a:pPr>
            <a:r>
              <a:rPr kumimoji="1" lang="en-US" altLang="zh-CN" sz="2400" b="1">
                <a:solidFill>
                  <a:srgbClr val="3333FF"/>
                </a:solidFill>
                <a:latin typeface="Times New Roman" pitchFamily="18" charset="0"/>
              </a:rPr>
              <a:t>38</a:t>
            </a:r>
            <a:r>
              <a:rPr kumimoji="1" lang="zh-CN" altLang="en-US" sz="2400" b="1">
                <a:solidFill>
                  <a:srgbClr val="3333FF"/>
                </a:solidFill>
                <a:latin typeface="Times New Roman" pitchFamily="18" charset="0"/>
              </a:rPr>
              <a:t>岁</a:t>
            </a:r>
          </a:p>
        </p:txBody>
      </p:sp>
      <p:sp>
        <p:nvSpPr>
          <p:cNvPr id="51206" name="Text Box 6"/>
          <p:cNvSpPr txBox="1">
            <a:spLocks noChangeArrowheads="1"/>
          </p:cNvSpPr>
          <p:nvPr/>
        </p:nvSpPr>
        <p:spPr bwMode="auto">
          <a:xfrm>
            <a:off x="3200400" y="3429000"/>
            <a:ext cx="990600" cy="457200"/>
          </a:xfrm>
          <a:prstGeom prst="rect">
            <a:avLst/>
          </a:prstGeom>
          <a:noFill/>
          <a:ln w="9525">
            <a:noFill/>
            <a:miter lim="800000"/>
            <a:headEnd/>
            <a:tailEnd/>
          </a:ln>
        </p:spPr>
        <p:txBody>
          <a:bodyPr>
            <a:spAutoFit/>
          </a:bodyPr>
          <a:lstStyle/>
          <a:p>
            <a:pPr>
              <a:spcBef>
                <a:spcPct val="50000"/>
              </a:spcBef>
            </a:pPr>
            <a:r>
              <a:rPr kumimoji="1" lang="en-US" altLang="zh-CN" sz="2400" b="1">
                <a:solidFill>
                  <a:srgbClr val="3333FF"/>
                </a:solidFill>
                <a:latin typeface="Times New Roman" pitchFamily="18" charset="0"/>
              </a:rPr>
              <a:t>41</a:t>
            </a:r>
            <a:r>
              <a:rPr kumimoji="1" lang="zh-CN" altLang="en-US" sz="2400" b="1">
                <a:solidFill>
                  <a:srgbClr val="3333FF"/>
                </a:solidFill>
                <a:latin typeface="Times New Roman" pitchFamily="18" charset="0"/>
              </a:rPr>
              <a:t>岁</a:t>
            </a:r>
          </a:p>
        </p:txBody>
      </p:sp>
      <p:sp>
        <p:nvSpPr>
          <p:cNvPr id="51207" name="Text Box 7"/>
          <p:cNvSpPr txBox="1">
            <a:spLocks noChangeArrowheads="1"/>
          </p:cNvSpPr>
          <p:nvPr/>
        </p:nvSpPr>
        <p:spPr bwMode="auto">
          <a:xfrm>
            <a:off x="4419600" y="1752600"/>
            <a:ext cx="4114800" cy="457200"/>
          </a:xfrm>
          <a:prstGeom prst="rect">
            <a:avLst/>
          </a:prstGeom>
          <a:noFill/>
          <a:ln w="9525">
            <a:noFill/>
            <a:miter lim="800000"/>
            <a:headEnd/>
            <a:tailEnd/>
          </a:ln>
        </p:spPr>
        <p:txBody>
          <a:bodyPr>
            <a:spAutoFit/>
          </a:bodyPr>
          <a:lstStyle/>
          <a:p>
            <a:pPr>
              <a:spcBef>
                <a:spcPct val="50000"/>
              </a:spcBef>
            </a:pPr>
            <a:r>
              <a:rPr kumimoji="1" lang="zh-CN" altLang="en-US" sz="2400" b="1">
                <a:solidFill>
                  <a:schemeClr val="hlink"/>
                </a:solidFill>
                <a:latin typeface="Times New Roman" pitchFamily="18" charset="0"/>
              </a:rPr>
              <a:t>接受三矢，继父遗志</a:t>
            </a:r>
          </a:p>
        </p:txBody>
      </p:sp>
      <p:sp>
        <p:nvSpPr>
          <p:cNvPr id="51208" name="Text Box 8"/>
          <p:cNvSpPr txBox="1">
            <a:spLocks noChangeArrowheads="1"/>
          </p:cNvSpPr>
          <p:nvPr/>
        </p:nvSpPr>
        <p:spPr bwMode="auto">
          <a:xfrm>
            <a:off x="4419600" y="2286000"/>
            <a:ext cx="3581400" cy="457200"/>
          </a:xfrm>
          <a:prstGeom prst="rect">
            <a:avLst/>
          </a:prstGeom>
          <a:noFill/>
          <a:ln w="9525">
            <a:noFill/>
            <a:miter lim="800000"/>
            <a:headEnd/>
            <a:tailEnd/>
          </a:ln>
        </p:spPr>
        <p:txBody>
          <a:bodyPr>
            <a:spAutoFit/>
          </a:bodyPr>
          <a:lstStyle/>
          <a:p>
            <a:pPr>
              <a:spcBef>
                <a:spcPct val="50000"/>
              </a:spcBef>
            </a:pPr>
            <a:r>
              <a:rPr kumimoji="1" lang="zh-CN" altLang="en-US" sz="2400" b="1">
                <a:solidFill>
                  <a:schemeClr val="hlink"/>
                </a:solidFill>
                <a:latin typeface="Times New Roman" pitchFamily="18" charset="0"/>
              </a:rPr>
              <a:t>系燕王父子以组（灭燕）</a:t>
            </a:r>
          </a:p>
        </p:txBody>
      </p:sp>
      <p:sp>
        <p:nvSpPr>
          <p:cNvPr id="51209" name="Text Box 9"/>
          <p:cNvSpPr txBox="1">
            <a:spLocks noChangeArrowheads="1"/>
          </p:cNvSpPr>
          <p:nvPr/>
        </p:nvSpPr>
        <p:spPr bwMode="auto">
          <a:xfrm>
            <a:off x="4419600" y="2895600"/>
            <a:ext cx="3810000" cy="457200"/>
          </a:xfrm>
          <a:prstGeom prst="rect">
            <a:avLst/>
          </a:prstGeom>
          <a:noFill/>
          <a:ln w="9525">
            <a:noFill/>
            <a:miter lim="800000"/>
            <a:headEnd/>
            <a:tailEnd/>
          </a:ln>
        </p:spPr>
        <p:txBody>
          <a:bodyPr>
            <a:spAutoFit/>
          </a:bodyPr>
          <a:lstStyle/>
          <a:p>
            <a:pPr>
              <a:spcBef>
                <a:spcPct val="50000"/>
              </a:spcBef>
            </a:pPr>
            <a:r>
              <a:rPr kumimoji="1" lang="zh-CN" altLang="en-US" sz="2400" b="1">
                <a:solidFill>
                  <a:schemeClr val="hlink"/>
                </a:solidFill>
                <a:latin typeface="Times New Roman" pitchFamily="18" charset="0"/>
              </a:rPr>
              <a:t>函梁君臣之首（亡梁</a:t>
            </a:r>
            <a:r>
              <a:rPr kumimoji="1" lang="zh-CN" altLang="en-US" sz="2400" b="1">
                <a:solidFill>
                  <a:srgbClr val="FF00FF"/>
                </a:solidFill>
                <a:latin typeface="Times New Roman" pitchFamily="18" charset="0"/>
              </a:rPr>
              <a:t>）</a:t>
            </a:r>
          </a:p>
        </p:txBody>
      </p:sp>
      <p:sp>
        <p:nvSpPr>
          <p:cNvPr id="51210" name="Text Box 10"/>
          <p:cNvSpPr txBox="1">
            <a:spLocks noChangeArrowheads="1"/>
          </p:cNvSpPr>
          <p:nvPr/>
        </p:nvSpPr>
        <p:spPr bwMode="auto">
          <a:xfrm>
            <a:off x="4419600" y="3429000"/>
            <a:ext cx="3276600" cy="457200"/>
          </a:xfrm>
          <a:prstGeom prst="rect">
            <a:avLst/>
          </a:prstGeom>
          <a:noFill/>
          <a:ln w="9525">
            <a:noFill/>
            <a:miter lim="800000"/>
            <a:headEnd/>
            <a:tailEnd/>
          </a:ln>
        </p:spPr>
        <p:txBody>
          <a:bodyPr>
            <a:spAutoFit/>
          </a:bodyPr>
          <a:lstStyle/>
          <a:p>
            <a:pPr>
              <a:spcBef>
                <a:spcPct val="50000"/>
              </a:spcBef>
            </a:pPr>
            <a:r>
              <a:rPr kumimoji="1" lang="zh-CN" altLang="en-US" sz="2400" b="1" dirty="0">
                <a:latin typeface="Times New Roman" pitchFamily="18" charset="0"/>
              </a:rPr>
              <a:t>身死国灭，为天下笑</a:t>
            </a:r>
          </a:p>
        </p:txBody>
      </p:sp>
      <p:sp>
        <p:nvSpPr>
          <p:cNvPr id="51212" name="Text Box 12"/>
          <p:cNvSpPr txBox="1">
            <a:spLocks noChangeArrowheads="1"/>
          </p:cNvSpPr>
          <p:nvPr/>
        </p:nvSpPr>
        <p:spPr bwMode="auto">
          <a:xfrm>
            <a:off x="827088" y="4292600"/>
            <a:ext cx="7669212" cy="1323439"/>
          </a:xfrm>
          <a:prstGeom prst="rect">
            <a:avLst/>
          </a:prstGeom>
          <a:noFill/>
          <a:ln w="9525">
            <a:noFill/>
            <a:miter lim="800000"/>
            <a:headEnd/>
            <a:tailEnd/>
          </a:ln>
        </p:spPr>
        <p:txBody>
          <a:bodyPr>
            <a:spAutoFit/>
          </a:bodyPr>
          <a:lstStyle/>
          <a:p>
            <a:pPr>
              <a:spcBef>
                <a:spcPct val="50000"/>
              </a:spcBef>
            </a:pPr>
            <a:r>
              <a:rPr kumimoji="1" lang="zh-CN" altLang="en-US" sz="3200" b="1" dirty="0" smtClean="0">
                <a:latin typeface="Times New Roman" pitchFamily="18" charset="0"/>
                <a:ea typeface="隶书" pitchFamily="49" charset="-122"/>
              </a:rPr>
              <a:t>结 论</a:t>
            </a:r>
            <a:r>
              <a:rPr kumimoji="1" lang="zh-CN" altLang="en-US" sz="3200" b="1" dirty="0">
                <a:latin typeface="Times New Roman" pitchFamily="18" charset="0"/>
                <a:ea typeface="隶书" pitchFamily="49" charset="-122"/>
              </a:rPr>
              <a:t>：</a:t>
            </a:r>
            <a:r>
              <a:rPr kumimoji="1" lang="zh-CN" altLang="en-US" sz="3200" b="1" dirty="0">
                <a:solidFill>
                  <a:srgbClr val="FF0066"/>
                </a:solidFill>
                <a:latin typeface="Times New Roman" pitchFamily="18" charset="0"/>
                <a:ea typeface="隶书" pitchFamily="49" charset="-122"/>
                <a:hlinkClick r:id="rId3" action="ppaction://hlinksldjump"/>
              </a:rPr>
              <a:t>忧劳可以兴国，逸豫可以亡</a:t>
            </a:r>
            <a:r>
              <a:rPr kumimoji="1" lang="zh-CN" altLang="en-US" sz="3200" b="1" dirty="0" smtClean="0">
                <a:solidFill>
                  <a:srgbClr val="FF0066"/>
                </a:solidFill>
                <a:latin typeface="Times New Roman" pitchFamily="18" charset="0"/>
                <a:ea typeface="隶书" pitchFamily="49" charset="-122"/>
                <a:hlinkClick r:id="rId3" action="ppaction://hlinksldjump"/>
              </a:rPr>
              <a:t>身</a:t>
            </a:r>
            <a:endParaRPr kumimoji="1" lang="en-US" altLang="zh-CN" sz="3200" b="1" dirty="0" smtClean="0">
              <a:solidFill>
                <a:srgbClr val="FF0066"/>
              </a:solidFill>
              <a:latin typeface="Times New Roman" pitchFamily="18" charset="0"/>
              <a:ea typeface="隶书" pitchFamily="49" charset="-122"/>
            </a:endParaRPr>
          </a:p>
          <a:p>
            <a:pPr>
              <a:spcBef>
                <a:spcPct val="50000"/>
              </a:spcBef>
            </a:pPr>
            <a:r>
              <a:rPr kumimoji="1" lang="zh-CN" altLang="en-US" sz="3200" b="1" dirty="0" smtClean="0">
                <a:latin typeface="Times New Roman" pitchFamily="18" charset="0"/>
                <a:ea typeface="隶书" pitchFamily="49" charset="-122"/>
              </a:rPr>
              <a:t>论证方法：</a:t>
            </a:r>
            <a:r>
              <a:rPr kumimoji="1" lang="zh-CN" altLang="en-US" sz="3200" b="1" dirty="0" smtClean="0">
                <a:solidFill>
                  <a:srgbClr val="FF0066"/>
                </a:solidFill>
                <a:latin typeface="Times New Roman" pitchFamily="18" charset="0"/>
                <a:ea typeface="隶书" pitchFamily="49" charset="-122"/>
              </a:rPr>
              <a:t>举例论证  对比论证</a:t>
            </a:r>
            <a:endParaRPr kumimoji="1" lang="zh-CN" altLang="en-US" sz="3200" b="1" dirty="0">
              <a:solidFill>
                <a:srgbClr val="FF0066"/>
              </a:solidFill>
              <a:latin typeface="Times New Roman" pitchFamily="18" charset="0"/>
              <a:ea typeface="隶书" pitchFamily="49" charset="-122"/>
            </a:endParaRPr>
          </a:p>
        </p:txBody>
      </p:sp>
      <p:sp>
        <p:nvSpPr>
          <p:cNvPr id="51214" name="Text Box 14"/>
          <p:cNvSpPr txBox="1">
            <a:spLocks noChangeArrowheads="1"/>
          </p:cNvSpPr>
          <p:nvPr/>
        </p:nvSpPr>
        <p:spPr bwMode="auto">
          <a:xfrm>
            <a:off x="1447800" y="1600200"/>
            <a:ext cx="685800" cy="1555750"/>
          </a:xfrm>
          <a:prstGeom prst="rect">
            <a:avLst/>
          </a:prstGeom>
          <a:noFill/>
          <a:ln w="9525">
            <a:noFill/>
            <a:miter lim="800000"/>
            <a:headEnd/>
            <a:tailEnd/>
          </a:ln>
        </p:spPr>
        <p:txBody>
          <a:bodyPr>
            <a:spAutoFit/>
          </a:bodyPr>
          <a:lstStyle/>
          <a:p>
            <a:pPr>
              <a:spcBef>
                <a:spcPct val="50000"/>
              </a:spcBef>
            </a:pPr>
            <a:r>
              <a:rPr kumimoji="1" lang="en-US" altLang="zh-CN" sz="9600">
                <a:latin typeface="Times New Roman" pitchFamily="18" charset="0"/>
              </a:rPr>
              <a:t>{</a:t>
            </a:r>
          </a:p>
        </p:txBody>
      </p:sp>
      <p:sp>
        <p:nvSpPr>
          <p:cNvPr id="51215" name="Text Box 15"/>
          <p:cNvSpPr txBox="1">
            <a:spLocks noChangeArrowheads="1"/>
          </p:cNvSpPr>
          <p:nvPr/>
        </p:nvSpPr>
        <p:spPr bwMode="auto">
          <a:xfrm>
            <a:off x="250825" y="2060575"/>
            <a:ext cx="1963738" cy="1066800"/>
          </a:xfrm>
          <a:prstGeom prst="rect">
            <a:avLst/>
          </a:prstGeom>
          <a:noFill/>
          <a:ln w="9525">
            <a:noFill/>
            <a:miter lim="800000"/>
            <a:headEnd/>
            <a:tailEnd/>
          </a:ln>
        </p:spPr>
        <p:txBody>
          <a:bodyPr>
            <a:spAutoFit/>
          </a:bodyPr>
          <a:lstStyle/>
          <a:p>
            <a:pPr>
              <a:spcBef>
                <a:spcPct val="50000"/>
              </a:spcBef>
            </a:pPr>
            <a:r>
              <a:rPr kumimoji="1" lang="en-US" altLang="zh-CN" sz="2400" b="1" dirty="0">
                <a:latin typeface="Times New Roman" pitchFamily="18" charset="0"/>
                <a:ea typeface="华文新魏" pitchFamily="2" charset="-122"/>
              </a:rPr>
              <a:t>   </a:t>
            </a:r>
            <a:r>
              <a:rPr kumimoji="1" lang="zh-CN" altLang="en-US" sz="2400" b="1" dirty="0">
                <a:solidFill>
                  <a:srgbClr val="FF0000"/>
                </a:solidFill>
                <a:latin typeface="Times New Roman" pitchFamily="18" charset="0"/>
                <a:ea typeface="仿宋_GB2312" pitchFamily="49" charset="-122"/>
              </a:rPr>
              <a:t>立国   </a:t>
            </a:r>
            <a:r>
              <a:rPr kumimoji="1" lang="zh-CN" altLang="en-US" sz="2800" b="1" dirty="0">
                <a:solidFill>
                  <a:srgbClr val="FF0000"/>
                </a:solidFill>
                <a:latin typeface="Times New Roman" pitchFamily="18" charset="0"/>
                <a:ea typeface="仿宋_GB2312" pitchFamily="49" charset="-122"/>
              </a:rPr>
              <a:t>盛</a:t>
            </a:r>
          </a:p>
          <a:p>
            <a:pPr>
              <a:spcBef>
                <a:spcPct val="50000"/>
              </a:spcBef>
            </a:pPr>
            <a:r>
              <a:rPr kumimoji="1" lang="zh-CN" altLang="en-US" sz="2400" b="1" dirty="0">
                <a:latin typeface="Times New Roman" pitchFamily="18" charset="0"/>
                <a:ea typeface="仿宋_GB2312" pitchFamily="49" charset="-122"/>
              </a:rPr>
              <a:t>（</a:t>
            </a:r>
            <a:r>
              <a:rPr kumimoji="1" lang="en-US" altLang="zh-CN" sz="2400" b="1" dirty="0">
                <a:latin typeface="Times New Roman" pitchFamily="18" charset="0"/>
                <a:ea typeface="仿宋_GB2312" pitchFamily="49" charset="-122"/>
              </a:rPr>
              <a:t>15</a:t>
            </a:r>
            <a:r>
              <a:rPr kumimoji="1" lang="zh-CN" altLang="en-US" sz="2400" b="1" dirty="0">
                <a:latin typeface="Times New Roman" pitchFamily="18" charset="0"/>
                <a:ea typeface="仿宋_GB2312" pitchFamily="49" charset="-122"/>
              </a:rPr>
              <a:t>年）</a:t>
            </a:r>
          </a:p>
        </p:txBody>
      </p:sp>
      <p:sp>
        <p:nvSpPr>
          <p:cNvPr id="51216" name="Text Box 16"/>
          <p:cNvSpPr txBox="1">
            <a:spLocks noChangeArrowheads="1"/>
          </p:cNvSpPr>
          <p:nvPr/>
        </p:nvSpPr>
        <p:spPr bwMode="auto">
          <a:xfrm>
            <a:off x="1600200" y="2819400"/>
            <a:ext cx="609600" cy="1006475"/>
          </a:xfrm>
          <a:prstGeom prst="rect">
            <a:avLst/>
          </a:prstGeom>
          <a:noFill/>
          <a:ln w="9525">
            <a:noFill/>
            <a:miter lim="800000"/>
            <a:headEnd/>
            <a:tailEnd/>
          </a:ln>
        </p:spPr>
        <p:txBody>
          <a:bodyPr>
            <a:spAutoFit/>
          </a:bodyPr>
          <a:lstStyle/>
          <a:p>
            <a:pPr>
              <a:spcBef>
                <a:spcPct val="50000"/>
              </a:spcBef>
            </a:pPr>
            <a:r>
              <a:rPr kumimoji="1" lang="en-US" altLang="zh-CN" sz="6000">
                <a:latin typeface="Times New Roman" pitchFamily="18" charset="0"/>
              </a:rPr>
              <a:t>{</a:t>
            </a:r>
          </a:p>
        </p:txBody>
      </p:sp>
      <p:sp>
        <p:nvSpPr>
          <p:cNvPr id="51217" name="Text Box 17"/>
          <p:cNvSpPr txBox="1">
            <a:spLocks noChangeArrowheads="1"/>
          </p:cNvSpPr>
          <p:nvPr/>
        </p:nvSpPr>
        <p:spPr bwMode="auto">
          <a:xfrm>
            <a:off x="381000" y="3048000"/>
            <a:ext cx="1814513" cy="1066800"/>
          </a:xfrm>
          <a:prstGeom prst="rect">
            <a:avLst/>
          </a:prstGeom>
          <a:noFill/>
          <a:ln w="9525">
            <a:noFill/>
            <a:miter lim="800000"/>
            <a:headEnd/>
            <a:tailEnd/>
          </a:ln>
        </p:spPr>
        <p:txBody>
          <a:bodyPr>
            <a:spAutoFit/>
          </a:bodyPr>
          <a:lstStyle/>
          <a:p>
            <a:pPr>
              <a:spcBef>
                <a:spcPct val="50000"/>
              </a:spcBef>
            </a:pPr>
            <a:r>
              <a:rPr kumimoji="1" lang="en-US" altLang="zh-CN" sz="2400" dirty="0">
                <a:solidFill>
                  <a:srgbClr val="FF0000"/>
                </a:solidFill>
                <a:latin typeface="Times New Roman" pitchFamily="18" charset="0"/>
              </a:rPr>
              <a:t>  </a:t>
            </a:r>
            <a:r>
              <a:rPr kumimoji="1" lang="zh-CN" altLang="en-US" sz="2400" b="1" dirty="0" smtClean="0">
                <a:solidFill>
                  <a:srgbClr val="FF0000"/>
                </a:solidFill>
                <a:latin typeface="Times New Roman" pitchFamily="18" charset="0"/>
                <a:ea typeface="仿宋_GB2312" pitchFamily="49" charset="-122"/>
              </a:rPr>
              <a:t>亡国  </a:t>
            </a:r>
            <a:r>
              <a:rPr kumimoji="1" lang="zh-CN" altLang="en-US" sz="2800" b="1" dirty="0">
                <a:solidFill>
                  <a:srgbClr val="FF0000"/>
                </a:solidFill>
                <a:latin typeface="Times New Roman" pitchFamily="18" charset="0"/>
                <a:ea typeface="仿宋_GB2312" pitchFamily="49" charset="-122"/>
              </a:rPr>
              <a:t>衰</a:t>
            </a:r>
          </a:p>
          <a:p>
            <a:pPr>
              <a:spcBef>
                <a:spcPct val="50000"/>
              </a:spcBef>
            </a:pPr>
            <a:r>
              <a:rPr kumimoji="1" lang="zh-CN" altLang="en-US" sz="2400" b="1" dirty="0">
                <a:latin typeface="Times New Roman" pitchFamily="18" charset="0"/>
                <a:ea typeface="仿宋_GB2312" pitchFamily="49" charset="-122"/>
              </a:rPr>
              <a:t>（</a:t>
            </a:r>
            <a:r>
              <a:rPr kumimoji="1" lang="en-US" altLang="zh-CN" sz="2400" b="1" dirty="0">
                <a:latin typeface="Times New Roman" pitchFamily="18" charset="0"/>
                <a:ea typeface="仿宋_GB2312" pitchFamily="49" charset="-122"/>
              </a:rPr>
              <a:t>3</a:t>
            </a:r>
            <a:r>
              <a:rPr kumimoji="1" lang="zh-CN" altLang="en-US" sz="2400" b="1" dirty="0">
                <a:latin typeface="Times New Roman" pitchFamily="18" charset="0"/>
                <a:ea typeface="仿宋_GB2312" pitchFamily="49" charset="-122"/>
              </a:rPr>
              <a:t>年）</a:t>
            </a:r>
          </a:p>
        </p:txBody>
      </p:sp>
      <p:sp>
        <p:nvSpPr>
          <p:cNvPr id="18" name="TextBox 17"/>
          <p:cNvSpPr txBox="1"/>
          <p:nvPr/>
        </p:nvSpPr>
        <p:spPr>
          <a:xfrm>
            <a:off x="1403648" y="476672"/>
            <a:ext cx="5743880" cy="646331"/>
          </a:xfrm>
          <a:prstGeom prst="rect">
            <a:avLst/>
          </a:prstGeom>
          <a:noFill/>
        </p:spPr>
        <p:txBody>
          <a:bodyPr wrap="none" rtlCol="0">
            <a:spAutoFit/>
          </a:bodyPr>
          <a:lstStyle/>
          <a:p>
            <a:r>
              <a:rPr lang="zh-CN" altLang="en-US" sz="3600" b="1" dirty="0" smtClean="0">
                <a:latin typeface="+mj-ea"/>
                <a:ea typeface="+mj-ea"/>
              </a:rPr>
              <a:t>后唐庄宗李存勖的历史教训</a:t>
            </a:r>
            <a:endParaRPr lang="zh-CN" altLang="en-US" sz="3600" b="1" dirty="0">
              <a:latin typeface="+mj-ea"/>
              <a:ea typeface="+mj-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02">
                                            <p:txEl>
                                              <p:pRg st="2" end="2"/>
                                            </p:txEl>
                                          </p:spTgt>
                                        </p:tgtEl>
                                        <p:attrNameLst>
                                          <p:attrName>style.visibility</p:attrName>
                                        </p:attrNameLst>
                                      </p:cBhvr>
                                      <p:to>
                                        <p:strVal val="visible"/>
                                      </p:to>
                                    </p:set>
                                    <p:anim calcmode="lin" valueType="num">
                                      <p:cBhvr additive="base">
                                        <p:cTn id="7" dur="500" fill="hold"/>
                                        <p:tgtEl>
                                          <p:spTgt spid="5120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03"/>
                                        </p:tgtEl>
                                        <p:attrNameLst>
                                          <p:attrName>style.visibility</p:attrName>
                                        </p:attrNameLst>
                                      </p:cBhvr>
                                      <p:to>
                                        <p:strVal val="visible"/>
                                      </p:to>
                                    </p:set>
                                    <p:anim calcmode="lin" valueType="num">
                                      <p:cBhvr additive="base">
                                        <p:cTn id="13" dur="500" fill="hold"/>
                                        <p:tgtEl>
                                          <p:spTgt spid="51203"/>
                                        </p:tgtEl>
                                        <p:attrNameLst>
                                          <p:attrName>ppt_x</p:attrName>
                                        </p:attrNameLst>
                                      </p:cBhvr>
                                      <p:tavLst>
                                        <p:tav tm="0">
                                          <p:val>
                                            <p:strVal val="#ppt_x"/>
                                          </p:val>
                                        </p:tav>
                                        <p:tav tm="100000">
                                          <p:val>
                                            <p:strVal val="#ppt_x"/>
                                          </p:val>
                                        </p:tav>
                                      </p:tavLst>
                                    </p:anim>
                                    <p:anim calcmode="lin" valueType="num">
                                      <p:cBhvr additive="base">
                                        <p:cTn id="14" dur="500" fill="hold"/>
                                        <p:tgtEl>
                                          <p:spTgt spid="512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07"/>
                                        </p:tgtEl>
                                        <p:attrNameLst>
                                          <p:attrName>style.visibility</p:attrName>
                                        </p:attrNameLst>
                                      </p:cBhvr>
                                      <p:to>
                                        <p:strVal val="visible"/>
                                      </p:to>
                                    </p:set>
                                    <p:anim calcmode="lin" valueType="num">
                                      <p:cBhvr additive="base">
                                        <p:cTn id="19" dur="500" fill="hold"/>
                                        <p:tgtEl>
                                          <p:spTgt spid="51207"/>
                                        </p:tgtEl>
                                        <p:attrNameLst>
                                          <p:attrName>ppt_x</p:attrName>
                                        </p:attrNameLst>
                                      </p:cBhvr>
                                      <p:tavLst>
                                        <p:tav tm="0">
                                          <p:val>
                                            <p:strVal val="#ppt_x"/>
                                          </p:val>
                                        </p:tav>
                                        <p:tav tm="100000">
                                          <p:val>
                                            <p:strVal val="#ppt_x"/>
                                          </p:val>
                                        </p:tav>
                                      </p:tavLst>
                                    </p:anim>
                                    <p:anim calcmode="lin" valueType="num">
                                      <p:cBhvr additive="base">
                                        <p:cTn id="20" dur="500" fill="hold"/>
                                        <p:tgtEl>
                                          <p:spTgt spid="5120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1202">
                                            <p:txEl>
                                              <p:pRg st="3" end="3"/>
                                            </p:txEl>
                                          </p:spTgt>
                                        </p:tgtEl>
                                        <p:attrNameLst>
                                          <p:attrName>style.visibility</p:attrName>
                                        </p:attrNameLst>
                                      </p:cBhvr>
                                      <p:to>
                                        <p:strVal val="visible"/>
                                      </p:to>
                                    </p:set>
                                    <p:anim calcmode="lin" valueType="num">
                                      <p:cBhvr additive="base">
                                        <p:cTn id="25" dur="500" fill="hold"/>
                                        <p:tgtEl>
                                          <p:spTgt spid="5120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0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1204"/>
                                        </p:tgtEl>
                                        <p:attrNameLst>
                                          <p:attrName>style.visibility</p:attrName>
                                        </p:attrNameLst>
                                      </p:cBhvr>
                                      <p:to>
                                        <p:strVal val="visible"/>
                                      </p:to>
                                    </p:set>
                                    <p:anim calcmode="lin" valueType="num">
                                      <p:cBhvr additive="base">
                                        <p:cTn id="31" dur="500" fill="hold"/>
                                        <p:tgtEl>
                                          <p:spTgt spid="51204"/>
                                        </p:tgtEl>
                                        <p:attrNameLst>
                                          <p:attrName>ppt_x</p:attrName>
                                        </p:attrNameLst>
                                      </p:cBhvr>
                                      <p:tavLst>
                                        <p:tav tm="0">
                                          <p:val>
                                            <p:strVal val="#ppt_x"/>
                                          </p:val>
                                        </p:tav>
                                        <p:tav tm="100000">
                                          <p:val>
                                            <p:strVal val="#ppt_x"/>
                                          </p:val>
                                        </p:tav>
                                      </p:tavLst>
                                    </p:anim>
                                    <p:anim calcmode="lin" valueType="num">
                                      <p:cBhvr additive="base">
                                        <p:cTn id="32" dur="500" fill="hold"/>
                                        <p:tgtEl>
                                          <p:spTgt spid="5120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1208"/>
                                        </p:tgtEl>
                                        <p:attrNameLst>
                                          <p:attrName>style.visibility</p:attrName>
                                        </p:attrNameLst>
                                      </p:cBhvr>
                                      <p:to>
                                        <p:strVal val="visible"/>
                                      </p:to>
                                    </p:set>
                                    <p:anim calcmode="lin" valueType="num">
                                      <p:cBhvr additive="base">
                                        <p:cTn id="37" dur="500" fill="hold"/>
                                        <p:tgtEl>
                                          <p:spTgt spid="51208"/>
                                        </p:tgtEl>
                                        <p:attrNameLst>
                                          <p:attrName>ppt_x</p:attrName>
                                        </p:attrNameLst>
                                      </p:cBhvr>
                                      <p:tavLst>
                                        <p:tav tm="0">
                                          <p:val>
                                            <p:strVal val="#ppt_x"/>
                                          </p:val>
                                        </p:tav>
                                        <p:tav tm="100000">
                                          <p:val>
                                            <p:strVal val="#ppt_x"/>
                                          </p:val>
                                        </p:tav>
                                      </p:tavLst>
                                    </p:anim>
                                    <p:anim calcmode="lin" valueType="num">
                                      <p:cBhvr additive="base">
                                        <p:cTn id="38" dur="500" fill="hold"/>
                                        <p:tgtEl>
                                          <p:spTgt spid="5120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1202">
                                            <p:txEl>
                                              <p:pRg st="4" end="4"/>
                                            </p:txEl>
                                          </p:spTgt>
                                        </p:tgtEl>
                                        <p:attrNameLst>
                                          <p:attrName>style.visibility</p:attrName>
                                        </p:attrNameLst>
                                      </p:cBhvr>
                                      <p:to>
                                        <p:strVal val="visible"/>
                                      </p:to>
                                    </p:set>
                                    <p:anim calcmode="lin" valueType="num">
                                      <p:cBhvr additive="base">
                                        <p:cTn id="43" dur="500" fill="hold"/>
                                        <p:tgtEl>
                                          <p:spTgt spid="51202">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120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1205"/>
                                        </p:tgtEl>
                                        <p:attrNameLst>
                                          <p:attrName>style.visibility</p:attrName>
                                        </p:attrNameLst>
                                      </p:cBhvr>
                                      <p:to>
                                        <p:strVal val="visible"/>
                                      </p:to>
                                    </p:set>
                                    <p:anim calcmode="lin" valueType="num">
                                      <p:cBhvr additive="base">
                                        <p:cTn id="49" dur="500" fill="hold"/>
                                        <p:tgtEl>
                                          <p:spTgt spid="51205"/>
                                        </p:tgtEl>
                                        <p:attrNameLst>
                                          <p:attrName>ppt_x</p:attrName>
                                        </p:attrNameLst>
                                      </p:cBhvr>
                                      <p:tavLst>
                                        <p:tav tm="0">
                                          <p:val>
                                            <p:strVal val="#ppt_x"/>
                                          </p:val>
                                        </p:tav>
                                        <p:tav tm="100000">
                                          <p:val>
                                            <p:strVal val="#ppt_x"/>
                                          </p:val>
                                        </p:tav>
                                      </p:tavLst>
                                    </p:anim>
                                    <p:anim calcmode="lin" valueType="num">
                                      <p:cBhvr additive="base">
                                        <p:cTn id="50" dur="500" fill="hold"/>
                                        <p:tgtEl>
                                          <p:spTgt spid="5120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1209"/>
                                        </p:tgtEl>
                                        <p:attrNameLst>
                                          <p:attrName>style.visibility</p:attrName>
                                        </p:attrNameLst>
                                      </p:cBhvr>
                                      <p:to>
                                        <p:strVal val="visible"/>
                                      </p:to>
                                    </p:set>
                                    <p:anim calcmode="lin" valueType="num">
                                      <p:cBhvr additive="base">
                                        <p:cTn id="55" dur="500" fill="hold"/>
                                        <p:tgtEl>
                                          <p:spTgt spid="51209"/>
                                        </p:tgtEl>
                                        <p:attrNameLst>
                                          <p:attrName>ppt_x</p:attrName>
                                        </p:attrNameLst>
                                      </p:cBhvr>
                                      <p:tavLst>
                                        <p:tav tm="0">
                                          <p:val>
                                            <p:strVal val="#ppt_x"/>
                                          </p:val>
                                        </p:tav>
                                        <p:tav tm="100000">
                                          <p:val>
                                            <p:strVal val="#ppt_x"/>
                                          </p:val>
                                        </p:tav>
                                      </p:tavLst>
                                    </p:anim>
                                    <p:anim calcmode="lin" valueType="num">
                                      <p:cBhvr additive="base">
                                        <p:cTn id="56" dur="500" fill="hold"/>
                                        <p:tgtEl>
                                          <p:spTgt spid="5120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51202">
                                            <p:txEl>
                                              <p:pRg st="5" end="5"/>
                                            </p:txEl>
                                          </p:spTgt>
                                        </p:tgtEl>
                                        <p:attrNameLst>
                                          <p:attrName>style.visibility</p:attrName>
                                        </p:attrNameLst>
                                      </p:cBhvr>
                                      <p:to>
                                        <p:strVal val="visible"/>
                                      </p:to>
                                    </p:set>
                                    <p:anim calcmode="lin" valueType="num">
                                      <p:cBhvr additive="base">
                                        <p:cTn id="61" dur="500" fill="hold"/>
                                        <p:tgtEl>
                                          <p:spTgt spid="51202">
                                            <p:txEl>
                                              <p:pRg st="5" end="5"/>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120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51206"/>
                                        </p:tgtEl>
                                        <p:attrNameLst>
                                          <p:attrName>style.visibility</p:attrName>
                                        </p:attrNameLst>
                                      </p:cBhvr>
                                      <p:to>
                                        <p:strVal val="visible"/>
                                      </p:to>
                                    </p:set>
                                    <p:anim calcmode="lin" valueType="num">
                                      <p:cBhvr additive="base">
                                        <p:cTn id="67" dur="500" fill="hold"/>
                                        <p:tgtEl>
                                          <p:spTgt spid="51206"/>
                                        </p:tgtEl>
                                        <p:attrNameLst>
                                          <p:attrName>ppt_x</p:attrName>
                                        </p:attrNameLst>
                                      </p:cBhvr>
                                      <p:tavLst>
                                        <p:tav tm="0">
                                          <p:val>
                                            <p:strVal val="#ppt_x"/>
                                          </p:val>
                                        </p:tav>
                                        <p:tav tm="100000">
                                          <p:val>
                                            <p:strVal val="#ppt_x"/>
                                          </p:val>
                                        </p:tav>
                                      </p:tavLst>
                                    </p:anim>
                                    <p:anim calcmode="lin" valueType="num">
                                      <p:cBhvr additive="base">
                                        <p:cTn id="68" dur="500" fill="hold"/>
                                        <p:tgtEl>
                                          <p:spTgt spid="5120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51210"/>
                                        </p:tgtEl>
                                        <p:attrNameLst>
                                          <p:attrName>style.visibility</p:attrName>
                                        </p:attrNameLst>
                                      </p:cBhvr>
                                      <p:to>
                                        <p:strVal val="visible"/>
                                      </p:to>
                                    </p:set>
                                    <p:anim calcmode="lin" valueType="num">
                                      <p:cBhvr additive="base">
                                        <p:cTn id="73" dur="500" fill="hold"/>
                                        <p:tgtEl>
                                          <p:spTgt spid="51210"/>
                                        </p:tgtEl>
                                        <p:attrNameLst>
                                          <p:attrName>ppt_x</p:attrName>
                                        </p:attrNameLst>
                                      </p:cBhvr>
                                      <p:tavLst>
                                        <p:tav tm="0">
                                          <p:val>
                                            <p:strVal val="#ppt_x"/>
                                          </p:val>
                                        </p:tav>
                                        <p:tav tm="100000">
                                          <p:val>
                                            <p:strVal val="#ppt_x"/>
                                          </p:val>
                                        </p:tav>
                                      </p:tavLst>
                                    </p:anim>
                                    <p:anim calcmode="lin" valueType="num">
                                      <p:cBhvr additive="base">
                                        <p:cTn id="74" dur="500" fill="hold"/>
                                        <p:tgtEl>
                                          <p:spTgt spid="5121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51214"/>
                                        </p:tgtEl>
                                        <p:attrNameLst>
                                          <p:attrName>style.visibility</p:attrName>
                                        </p:attrNameLst>
                                      </p:cBhvr>
                                      <p:to>
                                        <p:strVal val="visible"/>
                                      </p:to>
                                    </p:set>
                                    <p:anim calcmode="lin" valueType="num">
                                      <p:cBhvr additive="base">
                                        <p:cTn id="79" dur="500" fill="hold"/>
                                        <p:tgtEl>
                                          <p:spTgt spid="51214"/>
                                        </p:tgtEl>
                                        <p:attrNameLst>
                                          <p:attrName>ppt_x</p:attrName>
                                        </p:attrNameLst>
                                      </p:cBhvr>
                                      <p:tavLst>
                                        <p:tav tm="0">
                                          <p:val>
                                            <p:strVal val="#ppt_x"/>
                                          </p:val>
                                        </p:tav>
                                        <p:tav tm="100000">
                                          <p:val>
                                            <p:strVal val="#ppt_x"/>
                                          </p:val>
                                        </p:tav>
                                      </p:tavLst>
                                    </p:anim>
                                    <p:anim calcmode="lin" valueType="num">
                                      <p:cBhvr additive="base">
                                        <p:cTn id="80" dur="500" fill="hold"/>
                                        <p:tgtEl>
                                          <p:spTgt spid="51214"/>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51216"/>
                                        </p:tgtEl>
                                        <p:attrNameLst>
                                          <p:attrName>style.visibility</p:attrName>
                                        </p:attrNameLst>
                                      </p:cBhvr>
                                      <p:to>
                                        <p:strVal val="visible"/>
                                      </p:to>
                                    </p:set>
                                    <p:anim calcmode="lin" valueType="num">
                                      <p:cBhvr additive="base">
                                        <p:cTn id="85" dur="500" fill="hold"/>
                                        <p:tgtEl>
                                          <p:spTgt spid="51216"/>
                                        </p:tgtEl>
                                        <p:attrNameLst>
                                          <p:attrName>ppt_x</p:attrName>
                                        </p:attrNameLst>
                                      </p:cBhvr>
                                      <p:tavLst>
                                        <p:tav tm="0">
                                          <p:val>
                                            <p:strVal val="#ppt_x"/>
                                          </p:val>
                                        </p:tav>
                                        <p:tav tm="100000">
                                          <p:val>
                                            <p:strVal val="#ppt_x"/>
                                          </p:val>
                                        </p:tav>
                                      </p:tavLst>
                                    </p:anim>
                                    <p:anim calcmode="lin" valueType="num">
                                      <p:cBhvr additive="base">
                                        <p:cTn id="86" dur="500" fill="hold"/>
                                        <p:tgtEl>
                                          <p:spTgt spid="51216"/>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51215">
                                            <p:txEl>
                                              <p:pRg st="0" end="0"/>
                                            </p:txEl>
                                          </p:spTgt>
                                        </p:tgtEl>
                                        <p:attrNameLst>
                                          <p:attrName>style.visibility</p:attrName>
                                        </p:attrNameLst>
                                      </p:cBhvr>
                                      <p:to>
                                        <p:strVal val="visible"/>
                                      </p:to>
                                    </p:set>
                                    <p:anim calcmode="lin" valueType="num">
                                      <p:cBhvr additive="base">
                                        <p:cTn id="91" dur="500" fill="hold"/>
                                        <p:tgtEl>
                                          <p:spTgt spid="51215">
                                            <p:txEl>
                                              <p:pRg st="0" end="0"/>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512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51215">
                                            <p:txEl>
                                              <p:pRg st="1" end="1"/>
                                            </p:txEl>
                                          </p:spTgt>
                                        </p:tgtEl>
                                        <p:attrNameLst>
                                          <p:attrName>style.visibility</p:attrName>
                                        </p:attrNameLst>
                                      </p:cBhvr>
                                      <p:to>
                                        <p:strVal val="visible"/>
                                      </p:to>
                                    </p:set>
                                    <p:anim calcmode="lin" valueType="num">
                                      <p:cBhvr additive="base">
                                        <p:cTn id="97" dur="500" fill="hold"/>
                                        <p:tgtEl>
                                          <p:spTgt spid="51215">
                                            <p:txEl>
                                              <p:pRg st="1" end="1"/>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512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51217"/>
                                        </p:tgtEl>
                                        <p:attrNameLst>
                                          <p:attrName>style.visibility</p:attrName>
                                        </p:attrNameLst>
                                      </p:cBhvr>
                                      <p:to>
                                        <p:strVal val="visible"/>
                                      </p:to>
                                    </p:set>
                                    <p:anim calcmode="lin" valueType="num">
                                      <p:cBhvr additive="base">
                                        <p:cTn id="103" dur="500" fill="hold"/>
                                        <p:tgtEl>
                                          <p:spTgt spid="51217"/>
                                        </p:tgtEl>
                                        <p:attrNameLst>
                                          <p:attrName>ppt_x</p:attrName>
                                        </p:attrNameLst>
                                      </p:cBhvr>
                                      <p:tavLst>
                                        <p:tav tm="0">
                                          <p:val>
                                            <p:strVal val="#ppt_x"/>
                                          </p:val>
                                        </p:tav>
                                        <p:tav tm="100000">
                                          <p:val>
                                            <p:strVal val="#ppt_x"/>
                                          </p:val>
                                        </p:tav>
                                      </p:tavLst>
                                    </p:anim>
                                    <p:anim calcmode="lin" valueType="num">
                                      <p:cBhvr additive="base">
                                        <p:cTn id="104" dur="500" fill="hold"/>
                                        <p:tgtEl>
                                          <p:spTgt spid="51217"/>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51212"/>
                                        </p:tgtEl>
                                        <p:attrNameLst>
                                          <p:attrName>style.visibility</p:attrName>
                                        </p:attrNameLst>
                                      </p:cBhvr>
                                      <p:to>
                                        <p:strVal val="visible"/>
                                      </p:to>
                                    </p:set>
                                    <p:anim calcmode="lin" valueType="num">
                                      <p:cBhvr additive="base">
                                        <p:cTn id="109" dur="500" fill="hold"/>
                                        <p:tgtEl>
                                          <p:spTgt spid="51212"/>
                                        </p:tgtEl>
                                        <p:attrNameLst>
                                          <p:attrName>ppt_x</p:attrName>
                                        </p:attrNameLst>
                                      </p:cBhvr>
                                      <p:tavLst>
                                        <p:tav tm="0">
                                          <p:val>
                                            <p:strVal val="#ppt_x"/>
                                          </p:val>
                                        </p:tav>
                                        <p:tav tm="100000">
                                          <p:val>
                                            <p:strVal val="#ppt_x"/>
                                          </p:val>
                                        </p:tav>
                                      </p:tavLst>
                                    </p:anim>
                                    <p:anim calcmode="lin" valueType="num">
                                      <p:cBhvr additive="base">
                                        <p:cTn id="110" dur="500" fill="hold"/>
                                        <p:tgtEl>
                                          <p:spTgt spid="512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P spid="51204" grpId="0"/>
      <p:bldP spid="51205" grpId="0"/>
      <p:bldP spid="51206" grpId="0"/>
      <p:bldP spid="51207" grpId="0"/>
      <p:bldP spid="51208" grpId="0"/>
      <p:bldP spid="51209" grpId="0"/>
      <p:bldP spid="51210" grpId="0"/>
      <p:bldP spid="51212" grpId="0"/>
      <p:bldP spid="51214" grpId="0"/>
      <p:bldP spid="51216" grpId="0"/>
      <p:bldP spid="512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TotalTime>
  <Words>1682</Words>
  <Application>Microsoft Office PowerPoint</Application>
  <PresentationFormat>全屏显示(4:3)</PresentationFormat>
  <Paragraphs>59</Paragraphs>
  <Slides>16</Slides>
  <Notes>1</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16</vt:i4>
      </vt:variant>
    </vt:vector>
  </HeadingPairs>
  <TitlesOfParts>
    <vt:vector size="19" baseType="lpstr">
      <vt:lpstr>Office 主题</vt:lpstr>
      <vt:lpstr>金山 WPS 文字</vt:lpstr>
      <vt:lpstr>文档</vt:lpstr>
      <vt:lpstr>幻灯片 1</vt:lpstr>
      <vt:lpstr>欧阳修简介</vt:lpstr>
      <vt:lpstr>欧阳修简介</vt:lpstr>
      <vt:lpstr>《伶官传序》背景</vt:lpstr>
      <vt:lpstr>《伶官传序》背景</vt:lpstr>
      <vt:lpstr>欧阳修《伶官传序》学案</vt:lpstr>
      <vt:lpstr>欧阳修《伶官传序》学案</vt:lpstr>
      <vt:lpstr>欧阳修《伶官传序》学案</vt:lpstr>
      <vt:lpstr>幻灯片 9</vt:lpstr>
      <vt:lpstr>幻灯片 10</vt:lpstr>
      <vt:lpstr>《伶官传序》写作目的</vt:lpstr>
      <vt:lpstr>幻灯片 12</vt:lpstr>
      <vt:lpstr>幻灯片 13</vt:lpstr>
      <vt:lpstr>幻灯片 14</vt:lpstr>
      <vt:lpstr>幻灯片 15</vt:lpstr>
      <vt:lpstr>幻灯片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欧阳修《伶官传序》</dc:title>
  <dc:creator>Administrator</dc:creator>
  <cp:lastModifiedBy>Administrator</cp:lastModifiedBy>
  <cp:revision>40</cp:revision>
  <dcterms:created xsi:type="dcterms:W3CDTF">2020-05-05T14:50:10Z</dcterms:created>
  <dcterms:modified xsi:type="dcterms:W3CDTF">2020-05-07T02:44:48Z</dcterms:modified>
</cp:coreProperties>
</file>