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380" r:id="rId9"/>
    <p:sldId id="381" r:id="rId10"/>
    <p:sldId id="382" r:id="rId11"/>
    <p:sldId id="383" r:id="rId12"/>
    <p:sldId id="384" r:id="rId13"/>
    <p:sldId id="267" r:id="rId14"/>
    <p:sldId id="385" r:id="rId15"/>
    <p:sldId id="386" r:id="rId16"/>
    <p:sldId id="387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388" r:id="rId43"/>
    <p:sldId id="389" r:id="rId44"/>
    <p:sldId id="390" r:id="rId45"/>
    <p:sldId id="298" r:id="rId46"/>
    <p:sldId id="299" r:id="rId47"/>
    <p:sldId id="300" r:id="rId48"/>
    <p:sldId id="301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91" r:id="rId61"/>
    <p:sldId id="392" r:id="rId62"/>
    <p:sldId id="314" r:id="rId63"/>
    <p:sldId id="315" r:id="rId64"/>
    <p:sldId id="318" r:id="rId65"/>
    <p:sldId id="320" r:id="rId66"/>
    <p:sldId id="321" r:id="rId67"/>
    <p:sldId id="323" r:id="rId68"/>
    <p:sldId id="324" r:id="rId69"/>
    <p:sldId id="325" r:id="rId70"/>
    <p:sldId id="326" r:id="rId71"/>
    <p:sldId id="327" r:id="rId72"/>
    <p:sldId id="328" r:id="rId73"/>
    <p:sldId id="330" r:id="rId74"/>
    <p:sldId id="331" r:id="rId75"/>
    <p:sldId id="332" r:id="rId76"/>
    <p:sldId id="333" r:id="rId77"/>
    <p:sldId id="334" r:id="rId78"/>
    <p:sldId id="335" r:id="rId79"/>
    <p:sldId id="337" r:id="rId80"/>
    <p:sldId id="338" r:id="rId81"/>
    <p:sldId id="339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3" r:id="rId94"/>
    <p:sldId id="354" r:id="rId95"/>
    <p:sldId id="355" r:id="rId96"/>
    <p:sldId id="356" r:id="rId97"/>
    <p:sldId id="357" r:id="rId98"/>
    <p:sldId id="358" r:id="rId99"/>
    <p:sldId id="360" r:id="rId100"/>
    <p:sldId id="361" r:id="rId101"/>
    <p:sldId id="362" r:id="rId102"/>
    <p:sldId id="363" r:id="rId103"/>
    <p:sldId id="364" r:id="rId104"/>
    <p:sldId id="365" r:id="rId105"/>
    <p:sldId id="366" r:id="rId106"/>
    <p:sldId id="367" r:id="rId107"/>
    <p:sldId id="368" r:id="rId108"/>
    <p:sldId id="369" r:id="rId109"/>
    <p:sldId id="370" r:id="rId110"/>
    <p:sldId id="371" r:id="rId111"/>
    <p:sldId id="372" r:id="rId112"/>
    <p:sldId id="373" r:id="rId113"/>
    <p:sldId id="374" r:id="rId114"/>
    <p:sldId id="375" r:id="rId115"/>
    <p:sldId id="376" r:id="rId116"/>
    <p:sldId id="377" r:id="rId117"/>
    <p:sldId id="378" r:id="rId118"/>
    <p:sldId id="393" r:id="rId119"/>
    <p:sldId id="394" r:id="rId120"/>
  </p:sldIdLst>
  <p:sldSz cx="9144000" cy="6858000" type="screen4x3"/>
  <p:notesSz cx="9144000" cy="6858000"/>
  <p:custDataLst>
    <p:tags r:id="rId121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6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00" Type="http://schemas.openxmlformats.org/officeDocument/2006/relationships/slide" Target="slides/slide99.xml" /><Relationship Id="rId101" Type="http://schemas.openxmlformats.org/officeDocument/2006/relationships/slide" Target="slides/slide100.xml" /><Relationship Id="rId102" Type="http://schemas.openxmlformats.org/officeDocument/2006/relationships/slide" Target="slides/slide101.xml" /><Relationship Id="rId103" Type="http://schemas.openxmlformats.org/officeDocument/2006/relationships/slide" Target="slides/slide102.xml" /><Relationship Id="rId104" Type="http://schemas.openxmlformats.org/officeDocument/2006/relationships/slide" Target="slides/slide103.xml" /><Relationship Id="rId105" Type="http://schemas.openxmlformats.org/officeDocument/2006/relationships/slide" Target="slides/slide104.xml" /><Relationship Id="rId106" Type="http://schemas.openxmlformats.org/officeDocument/2006/relationships/slide" Target="slides/slide105.xml" /><Relationship Id="rId107" Type="http://schemas.openxmlformats.org/officeDocument/2006/relationships/slide" Target="slides/slide106.xml" /><Relationship Id="rId108" Type="http://schemas.openxmlformats.org/officeDocument/2006/relationships/slide" Target="slides/slide107.xml" /><Relationship Id="rId109" Type="http://schemas.openxmlformats.org/officeDocument/2006/relationships/slide" Target="slides/slide108.xml" /><Relationship Id="rId11" Type="http://schemas.openxmlformats.org/officeDocument/2006/relationships/slide" Target="slides/slide10.xml" /><Relationship Id="rId110" Type="http://schemas.openxmlformats.org/officeDocument/2006/relationships/slide" Target="slides/slide109.xml" /><Relationship Id="rId111" Type="http://schemas.openxmlformats.org/officeDocument/2006/relationships/slide" Target="slides/slide110.xml" /><Relationship Id="rId112" Type="http://schemas.openxmlformats.org/officeDocument/2006/relationships/slide" Target="slides/slide111.xml" /><Relationship Id="rId113" Type="http://schemas.openxmlformats.org/officeDocument/2006/relationships/slide" Target="slides/slide112.xml" /><Relationship Id="rId114" Type="http://schemas.openxmlformats.org/officeDocument/2006/relationships/slide" Target="slides/slide113.xml" /><Relationship Id="rId115" Type="http://schemas.openxmlformats.org/officeDocument/2006/relationships/slide" Target="slides/slide114.xml" /><Relationship Id="rId116" Type="http://schemas.openxmlformats.org/officeDocument/2006/relationships/slide" Target="slides/slide115.xml" /><Relationship Id="rId117" Type="http://schemas.openxmlformats.org/officeDocument/2006/relationships/slide" Target="slides/slide116.xml" /><Relationship Id="rId118" Type="http://schemas.openxmlformats.org/officeDocument/2006/relationships/slide" Target="slides/slide117.xml" /><Relationship Id="rId119" Type="http://schemas.openxmlformats.org/officeDocument/2006/relationships/slide" Target="slides/slide118.xml" /><Relationship Id="rId12" Type="http://schemas.openxmlformats.org/officeDocument/2006/relationships/slide" Target="slides/slide11.xml" /><Relationship Id="rId120" Type="http://schemas.openxmlformats.org/officeDocument/2006/relationships/slide" Target="slides/slide119.xml" /><Relationship Id="rId121" Type="http://schemas.openxmlformats.org/officeDocument/2006/relationships/tags" Target="tags/tag1.xml" /><Relationship Id="rId122" Type="http://schemas.openxmlformats.org/officeDocument/2006/relationships/presProps" Target="presProps.xml" /><Relationship Id="rId123" Type="http://schemas.openxmlformats.org/officeDocument/2006/relationships/viewProps" Target="viewProps.xml" /><Relationship Id="rId124" Type="http://schemas.openxmlformats.org/officeDocument/2006/relationships/theme" Target="theme/theme1.xml" /><Relationship Id="rId125" Type="http://schemas.openxmlformats.org/officeDocument/2006/relationships/tableStyles" Target="tableStyles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slide" Target="slides/slide81.xml" /><Relationship Id="rId83" Type="http://schemas.openxmlformats.org/officeDocument/2006/relationships/slide" Target="slides/slide82.xml" /><Relationship Id="rId84" Type="http://schemas.openxmlformats.org/officeDocument/2006/relationships/slide" Target="slides/slide83.xml" /><Relationship Id="rId85" Type="http://schemas.openxmlformats.org/officeDocument/2006/relationships/slide" Target="slides/slide84.xml" /><Relationship Id="rId86" Type="http://schemas.openxmlformats.org/officeDocument/2006/relationships/slide" Target="slides/slide85.xml" /><Relationship Id="rId87" Type="http://schemas.openxmlformats.org/officeDocument/2006/relationships/slide" Target="slides/slide86.xml" /><Relationship Id="rId88" Type="http://schemas.openxmlformats.org/officeDocument/2006/relationships/slide" Target="slides/slide87.xml" /><Relationship Id="rId89" Type="http://schemas.openxmlformats.org/officeDocument/2006/relationships/slide" Target="slides/slide88.xml" /><Relationship Id="rId9" Type="http://schemas.openxmlformats.org/officeDocument/2006/relationships/slide" Target="slides/slide8.xml" /><Relationship Id="rId90" Type="http://schemas.openxmlformats.org/officeDocument/2006/relationships/slide" Target="slides/slide89.xml" /><Relationship Id="rId91" Type="http://schemas.openxmlformats.org/officeDocument/2006/relationships/slide" Target="slides/slide90.xml" /><Relationship Id="rId92" Type="http://schemas.openxmlformats.org/officeDocument/2006/relationships/slide" Target="slides/slide91.xml" /><Relationship Id="rId93" Type="http://schemas.openxmlformats.org/officeDocument/2006/relationships/slide" Target="slides/slide92.xml" /><Relationship Id="rId94" Type="http://schemas.openxmlformats.org/officeDocument/2006/relationships/slide" Target="slides/slide93.xml" /><Relationship Id="rId95" Type="http://schemas.openxmlformats.org/officeDocument/2006/relationships/slide" Target="slides/slide94.xml" /><Relationship Id="rId96" Type="http://schemas.openxmlformats.org/officeDocument/2006/relationships/slide" Target="slides/slide95.xml" /><Relationship Id="rId97" Type="http://schemas.openxmlformats.org/officeDocument/2006/relationships/slide" Target="slides/slide96.xml" /><Relationship Id="rId98" Type="http://schemas.openxmlformats.org/officeDocument/2006/relationships/slide" Target="slides/slide97.xml" /><Relationship Id="rId99" Type="http://schemas.openxmlformats.org/officeDocument/2006/relationships/slide" Target="slides/slide9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e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52015" y="2770692"/>
            <a:ext cx="4839969" cy="15100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0" i="0" u="sng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93351320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../media/image1.jpeg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1400" y="2119376"/>
            <a:ext cx="4559300" cy="345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6075" y="3209290"/>
            <a:ext cx="8451849" cy="15836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0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0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png" /></Relationships>
</file>

<file path=ppt/slides/_rels/slide10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png" /></Relationships>
</file>

<file path=ppt/slides/_rels/slide1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17.png" /><Relationship Id="rId4" Type="http://schemas.openxmlformats.org/officeDocument/2006/relationships/image" Target="../media/image7.png" /></Relationships>
</file>

<file path=ppt/slides/_rels/slide1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6.bin" TargetMode="Internal" /><Relationship Id="rId3" Type="http://schemas.openxmlformats.org/officeDocument/2006/relationships/image" Target="../media/image19.emf" /><Relationship Id="rId4" Type="http://schemas.openxmlformats.org/officeDocument/2006/relationships/vmlDrawing" Target="../drawings/vmlDrawing6.vml" /></Relationships>
</file>

<file path=ppt/slides/_rels/slide1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7.bin" TargetMode="Internal" /><Relationship Id="rId3" Type="http://schemas.openxmlformats.org/officeDocument/2006/relationships/image" Target="../media/image20.emf" /><Relationship Id="rId4" Type="http://schemas.openxmlformats.org/officeDocument/2006/relationships/image" Target="../media/image21.png" /><Relationship Id="rId5" Type="http://schemas.openxmlformats.org/officeDocument/2006/relationships/vmlDrawing" Target="../drawings/vmlDrawing7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0.emf" /><Relationship Id="rId4" Type="http://schemas.openxmlformats.org/officeDocument/2006/relationships/vmlDrawing" Target="../drawings/vmlDrawing1.v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11.emf" /><Relationship Id="rId4" Type="http://schemas.openxmlformats.org/officeDocument/2006/relationships/vmlDrawing" Target="../drawings/vmlDrawing2.v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12.emf" /><Relationship Id="rId4" Type="http://schemas.openxmlformats.org/officeDocument/2006/relationships/vmlDrawing" Target="../drawings/vmlDrawing3.v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4.bin" TargetMode="Internal" /><Relationship Id="rId3" Type="http://schemas.openxmlformats.org/officeDocument/2006/relationships/image" Target="../media/image15.emf" /><Relationship Id="rId4" Type="http://schemas.openxmlformats.org/officeDocument/2006/relationships/vmlDrawing" Target="../drawings/vmlDrawing4.v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16.emf" /><Relationship Id="rId4" Type="http://schemas.openxmlformats.org/officeDocument/2006/relationships/vmlDrawing" Target="../drawings/vmlDrawing5.v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17.png" /><Relationship Id="rId4" Type="http://schemas.openxmlformats.org/officeDocument/2006/relationships/image" Target="../media/image7.pn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pn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pn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pn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png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464400" y="2111297"/>
            <a:ext cx="4966716" cy="26410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15390" y="2111297"/>
            <a:ext cx="4864735" cy="2539365"/>
          </a:xfrm>
          <a:custGeom>
            <a:rect l="l" t="t" r="r" b="b"/>
            <a:pathLst>
              <a:path w="4864735" h="2539365">
                <a:moveTo>
                  <a:pt x="0" y="2538984"/>
                </a:moveTo>
                <a:lnTo>
                  <a:pt x="4864608" y="2538984"/>
                </a:lnTo>
                <a:lnTo>
                  <a:pt x="4864608" y="0"/>
                </a:lnTo>
                <a:lnTo>
                  <a:pt x="0" y="0"/>
                </a:lnTo>
                <a:lnTo>
                  <a:pt x="0" y="2538984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893498" y="2646110"/>
            <a:ext cx="2055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>
                <a:solidFill>
                  <a:srgbClr val="FFFFFF"/>
                </a:solidFill>
              </a:rPr>
              <a:t>特殊句式</a:t>
            </a:r>
            <a:endParaRPr sz="4000"/>
          </a:p>
        </p:txBody>
      </p:sp>
      <p:sp>
        <p:nvSpPr>
          <p:cNvPr id="9" name="object 9"/>
          <p:cNvSpPr txBox="1"/>
          <p:nvPr/>
        </p:nvSpPr>
        <p:spPr>
          <a:xfrm>
            <a:off x="3755386" y="3380978"/>
            <a:ext cx="2331720" cy="467436"/>
          </a:xfrm>
          <a:prstGeom prst="rect">
            <a:avLst/>
          </a:prstGeom>
        </p:spPr>
        <p:txBody>
          <a:bodyPr vert="horz" wrap="square" lIns="0" tIns="158115" rIns="0" bIns="0" rtlCol="0">
            <a:spAutoFit/>
          </a:bodyPr>
          <a:lstStyle/>
          <a:p>
            <a:pPr marR="83185" algn="ctr">
              <a:lnSpc>
                <a:spcPct val="100000"/>
              </a:lnSpc>
              <a:spcBef>
                <a:spcPts val="1245"/>
              </a:spcBef>
            </a:pPr>
            <a:r>
              <a:rPr sz="2000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被动、判断、</a:t>
            </a:r>
            <a:r>
              <a:rPr sz="20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省略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769707" y="2404031"/>
            <a:ext cx="4356100" cy="1953895"/>
          </a:xfrm>
          <a:custGeom>
            <a:rect l="l" t="t" r="r" b="b"/>
            <a:pathLst>
              <a:path w="4356100" h="1953895">
                <a:moveTo>
                  <a:pt x="0" y="1953768"/>
                </a:moveTo>
                <a:lnTo>
                  <a:pt x="4355592" y="1953768"/>
                </a:lnTo>
                <a:lnTo>
                  <a:pt x="4355592" y="0"/>
                </a:lnTo>
                <a:lnTo>
                  <a:pt x="0" y="0"/>
                </a:lnTo>
                <a:lnTo>
                  <a:pt x="0" y="1953768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41245" y="3619322"/>
            <a:ext cx="1854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不能容于远近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41245" y="2324176"/>
            <a:ext cx="12446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/>
              <a:t>不拘于时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2341245" y="2919730"/>
            <a:ext cx="18072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不被时代所拘束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871472" y="2194560"/>
            <a:ext cx="0" cy="2395220"/>
          </a:xfrm>
          <a:custGeom>
            <a:rect l="l" t="t" r="r" b="b"/>
            <a:pathLst>
              <a:path h="2395220">
                <a:moveTo>
                  <a:pt x="0" y="0"/>
                </a:moveTo>
                <a:lnTo>
                  <a:pt x="0" y="239509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612763" y="3701618"/>
            <a:ext cx="123190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《五人墓碑记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12763" y="2406777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117383"/>
      </p:ext>
    </p:extLst>
  </p:cSld>
  <p:clrMapOvr>
    <a:masterClrMapping/>
  </p:clrMapOvr>
  <p:transition/>
  <p:timing/>
</p:sld>
</file>

<file path=ppt/slides/slide10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714626" y="3229178"/>
            <a:ext cx="36836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若舍郑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以（郑）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为东道主。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456944" y="2891027"/>
            <a:ext cx="0" cy="1077595"/>
          </a:xfrm>
          <a:custGeom>
            <a:rect l="l" t="t" r="r" b="b"/>
            <a:pathLst>
              <a:path h="1077595">
                <a:moveTo>
                  <a:pt x="0" y="1077468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98485" y="3386709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14626" y="2907919"/>
            <a:ext cx="3683635" cy="1038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若舍郑</a:t>
            </a:r>
            <a:r>
              <a:rPr sz="2400">
                <a:solidFill>
                  <a:srgbClr val="FFFFFF"/>
                </a:solidFill>
              </a:rPr>
              <a:t>以（郑）</a:t>
            </a:r>
            <a:r>
              <a:rPr sz="2400"/>
              <a:t>为东道主。</a:t>
            </a:r>
            <a:endParaRPr sz="2400"/>
          </a:p>
          <a:p>
            <a:pPr marL="12700">
              <a:lnSpc>
                <a:spcPct val="100000"/>
              </a:lnSpc>
              <a:spcBef>
                <a:spcPts val="2215"/>
              </a:spcBef>
            </a:pPr>
            <a:r>
              <a:rPr sz="2400">
                <a:solidFill>
                  <a:srgbClr val="FFFFFF"/>
                </a:solidFill>
              </a:rPr>
              <a:t>项王即日因留沛公与饮。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 flipH="1">
            <a:off x="1456944" y="2572511"/>
            <a:ext cx="0" cy="1712595"/>
          </a:xfrm>
          <a:custGeom>
            <a:rect l="l" t="t" r="r" b="b"/>
            <a:pathLst>
              <a:path h="1712595">
                <a:moveTo>
                  <a:pt x="0" y="1712595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173973" y="3718305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98485" y="3064586"/>
            <a:ext cx="140208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714626" y="3555238"/>
            <a:ext cx="4598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项王即日因留沛公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与（沛公）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饮。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14626" y="2907919"/>
            <a:ext cx="3683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若舍郑</a:t>
            </a:r>
            <a:r>
              <a:rPr sz="2400">
                <a:solidFill>
                  <a:srgbClr val="FFFFFF"/>
                </a:solidFill>
              </a:rPr>
              <a:t>以（郑）</a:t>
            </a:r>
            <a:r>
              <a:rPr sz="2400"/>
              <a:t>为东道主。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 flipH="1">
            <a:off x="1456944" y="2572511"/>
            <a:ext cx="0" cy="1712595"/>
          </a:xfrm>
          <a:custGeom>
            <a:rect l="l" t="t" r="r" b="b"/>
            <a:pathLst>
              <a:path h="1712595">
                <a:moveTo>
                  <a:pt x="0" y="1712595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173973" y="3718305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98485" y="3064586"/>
            <a:ext cx="140208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14626" y="2683002"/>
            <a:ext cx="3683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若舍郑</a:t>
            </a:r>
            <a:r>
              <a:rPr sz="2400">
                <a:solidFill>
                  <a:srgbClr val="FFFFFF"/>
                </a:solidFill>
              </a:rPr>
              <a:t>以（郑）</a:t>
            </a:r>
            <a:r>
              <a:rPr sz="2400"/>
              <a:t>为东道主。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714626" y="3330067"/>
            <a:ext cx="551243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项王即日因留沛公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与（沛公）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饮。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私见张良，具告以事，欲呼张良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俱去。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456944" y="2549651"/>
            <a:ext cx="0" cy="1897380"/>
          </a:xfrm>
          <a:custGeom>
            <a:rect l="l" t="t" r="r" b="b"/>
            <a:pathLst>
              <a:path h="1897379">
                <a:moveTo>
                  <a:pt x="0" y="1896872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173973" y="4133469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73973" y="3493134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98485" y="2839973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714626" y="3330067"/>
            <a:ext cx="4598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项王即日因留沛公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与（沛公）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饮。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14626" y="2683002"/>
            <a:ext cx="3683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若舍郑</a:t>
            </a:r>
            <a:r>
              <a:rPr sz="2400">
                <a:solidFill>
                  <a:srgbClr val="FFFFFF"/>
                </a:solidFill>
              </a:rPr>
              <a:t>以（郑）</a:t>
            </a:r>
            <a:r>
              <a:rPr sz="2400"/>
              <a:t>为东道主。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 flipH="1">
            <a:off x="1456944" y="2549651"/>
            <a:ext cx="0" cy="1897380"/>
          </a:xfrm>
          <a:custGeom>
            <a:rect l="l" t="t" r="r" b="b"/>
            <a:pathLst>
              <a:path h="1897379">
                <a:moveTo>
                  <a:pt x="0" y="1896872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714626" y="3969842"/>
            <a:ext cx="73463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私见张良，具告以事，欲呼张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良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与（项伯）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俱去</a:t>
            </a:r>
            <a:r>
              <a:rPr sz="2400" spc="-19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10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2025" baseline="-10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73973" y="3493134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98485" y="2839973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714626" y="2921889"/>
            <a:ext cx="4598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项王即日因留沛公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与（沛公）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饮。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14626" y="2274823"/>
            <a:ext cx="3683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若舍郑</a:t>
            </a:r>
            <a:r>
              <a:rPr sz="2400">
                <a:solidFill>
                  <a:srgbClr val="FFFFFF"/>
                </a:solidFill>
              </a:rPr>
              <a:t>以（郑）</a:t>
            </a:r>
            <a:r>
              <a:rPr sz="2400"/>
              <a:t>为东道主。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 flipH="1">
            <a:off x="1456944" y="2141220"/>
            <a:ext cx="0" cy="1897380"/>
          </a:xfrm>
          <a:custGeom>
            <a:rect l="l" t="t" r="r" b="b"/>
            <a:pathLst>
              <a:path h="1897379">
                <a:moveTo>
                  <a:pt x="0" y="1896871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173973" y="3084957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98485" y="2431796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200655" y="4567428"/>
            <a:ext cx="5417820" cy="548640"/>
          </a:xfrm>
          <a:custGeom>
            <a:rect l="l" t="t" r="r" b="b"/>
            <a:pathLst>
              <a:path w="5417820" h="548639">
                <a:moveTo>
                  <a:pt x="532638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5326380" y="548640"/>
                </a:lnTo>
                <a:lnTo>
                  <a:pt x="5361991" y="541460"/>
                </a:lnTo>
                <a:lnTo>
                  <a:pt x="5391054" y="521874"/>
                </a:lnTo>
                <a:lnTo>
                  <a:pt x="5410640" y="492811"/>
                </a:lnTo>
                <a:lnTo>
                  <a:pt x="5417820" y="457200"/>
                </a:lnTo>
                <a:lnTo>
                  <a:pt x="5417820" y="91440"/>
                </a:lnTo>
                <a:lnTo>
                  <a:pt x="5410640" y="55828"/>
                </a:lnTo>
                <a:lnTo>
                  <a:pt x="5391054" y="26765"/>
                </a:lnTo>
                <a:lnTo>
                  <a:pt x="5361991" y="7179"/>
                </a:lnTo>
                <a:lnTo>
                  <a:pt x="532638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86864" y="4684395"/>
            <a:ext cx="163195" cy="321310"/>
          </a:xfrm>
          <a:custGeom>
            <a:rect l="l" t="t" r="r" b="b"/>
            <a:pathLst>
              <a:path w="163194" h="321310">
                <a:moveTo>
                  <a:pt x="163194" y="0"/>
                </a:moveTo>
                <a:lnTo>
                  <a:pt x="0" y="164464"/>
                </a:lnTo>
                <a:lnTo>
                  <a:pt x="157987" y="321309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14626" y="3562350"/>
            <a:ext cx="7346315" cy="1460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私见张良，具告以事，欲呼张良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与（项伯）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俱去</a:t>
            </a:r>
            <a:r>
              <a:rPr sz="2400" spc="-19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10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2025" baseline="-100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sz="3100">
              <a:latin typeface="Times New Roman" panose="02020603050405020304"/>
              <a:cs typeface="Times New Roman" panose="02020603050405020304"/>
            </a:endParaRPr>
          </a:p>
          <a:p>
            <a:pPr marL="624205">
              <a:lnSpc>
                <a:spcPct val="100000"/>
              </a:lnSpc>
              <a:spcBef>
                <a:spcPts val="197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省略宾语类型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2：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省略介词后面的宾语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5"/>
          <p:cNvSpPr/>
          <p:nvPr/>
        </p:nvSpPr>
        <p:spPr>
          <a:xfrm>
            <a:off x="1316737" y="4292600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0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7098" y="2974924"/>
            <a:ext cx="276923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/>
              <a:t>省略</a:t>
            </a:r>
            <a:r>
              <a:rPr sz="5400">
                <a:solidFill>
                  <a:srgbClr val="FFFFFF"/>
                </a:solidFill>
              </a:rPr>
              <a:t>介词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2324100" y="3162274"/>
            <a:ext cx="508266" cy="5082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0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3200400"/>
            <a:ext cx="29591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>
                <a:solidFill>
                  <a:srgbClr val="FFFFFF"/>
                </a:solidFill>
              </a:rPr>
              <a:t>行城子河，出入乱尸中。</a:t>
            </a:r>
          </a:p>
        </p:txBody>
      </p:sp>
      <p:sp>
        <p:nvSpPr>
          <p:cNvPr id="3" name="object 3"/>
          <p:cNvSpPr/>
          <p:nvPr/>
        </p:nvSpPr>
        <p:spPr>
          <a:xfrm flipH="1">
            <a:off x="1324355" y="3037332"/>
            <a:ext cx="0" cy="833119"/>
          </a:xfrm>
          <a:custGeom>
            <a:rect l="l" t="t" r="r" b="b"/>
            <a:pathLst>
              <a:path h="833119">
                <a:moveTo>
                  <a:pt x="0" y="833119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341107" y="3315970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3037332"/>
            <a:ext cx="45593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>
                <a:solidFill>
                  <a:srgbClr val="FFFFFF"/>
                </a:solidFill>
              </a:rPr>
              <a:t>行（于）城子河，出入（于）乱尸中。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05000" y="3506470"/>
            <a:ext cx="27311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74800"/>
              </a:tabLst>
            </a:pPr>
            <a:r>
              <a:rPr sz="15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324355" y="3037332"/>
            <a:ext cx="0" cy="833119"/>
          </a:xfrm>
          <a:custGeom>
            <a:rect l="l" t="t" r="r" b="b"/>
            <a:pathLst>
              <a:path h="833119">
                <a:moveTo>
                  <a:pt x="0" y="833119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41107" y="3152521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0" y="2674111"/>
            <a:ext cx="45593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行（于）城子河，出入（于）乱尸中。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0" y="3010444"/>
            <a:ext cx="2731135" cy="892810"/>
          </a:xfrm>
          <a:prstGeom prst="rect">
            <a:avLst/>
          </a:prstGeom>
        </p:spPr>
        <p:txBody>
          <a:bodyPr vert="horz" wrap="square" lIns="0" tIns="1454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5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晋军函陵，秦军氾南。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324355" y="2505455"/>
            <a:ext cx="0" cy="1836420"/>
          </a:xfrm>
          <a:custGeom>
            <a:rect l="l" t="t" r="r" b="b"/>
            <a:pathLst>
              <a:path h="1836420">
                <a:moveTo>
                  <a:pt x="0" y="1836039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747507" y="2788996"/>
            <a:ext cx="1231265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47507" y="3673220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1245" y="2324176"/>
            <a:ext cx="12446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/>
              <a:t>不拘于时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341245" y="2919730"/>
            <a:ext cx="18072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不被时代所拘束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1245" y="3619322"/>
            <a:ext cx="2571115" cy="884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不能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远近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48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不能</a:t>
            </a:r>
            <a:r>
              <a:rPr sz="20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远近的人所容忍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871472" y="2194560"/>
            <a:ext cx="0" cy="2395220"/>
          </a:xfrm>
          <a:custGeom>
            <a:rect l="l" t="t" r="r" b="b"/>
            <a:pathLst>
              <a:path h="2395220">
                <a:moveTo>
                  <a:pt x="0" y="0"/>
                </a:moveTo>
                <a:lnTo>
                  <a:pt x="0" y="239509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612763" y="3701618"/>
            <a:ext cx="123190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《五人墓碑记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12763" y="2406777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861594"/>
      </p:ext>
    </p:extLst>
  </p:cSld>
  <p:clrMapOvr>
    <a:masterClrMapping/>
  </p:clrMapOvr>
  <p:transition/>
  <p:timing/>
</p:sld>
</file>

<file path=ppt/slides/slide1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0" y="2674111"/>
            <a:ext cx="45593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行（于）城子河，出入（于）乱尸中。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0" y="3010444"/>
            <a:ext cx="4292600" cy="1313815"/>
          </a:xfrm>
          <a:prstGeom prst="rect">
            <a:avLst/>
          </a:prstGeom>
        </p:spPr>
        <p:txBody>
          <a:bodyPr vert="horz" wrap="square" lIns="0" tIns="1454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5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晋军（于）函陵，秦军（于）氾南。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sz="15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晋国在函陵驻军，秦国在氾南驻军。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324355" y="2593848"/>
            <a:ext cx="0" cy="1816735"/>
          </a:xfrm>
          <a:custGeom>
            <a:rect l="l" t="t" r="r" b="b"/>
            <a:pathLst>
              <a:path h="1816735">
                <a:moveTo>
                  <a:pt x="0" y="1816608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747507" y="2788996"/>
            <a:ext cx="1231265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47507" y="3673220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行（于）城子河，出入（于）乱尸中。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0" y="3886961"/>
            <a:ext cx="29591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臣尝从大王与燕王会境上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11400" y="2456077"/>
            <a:ext cx="4292600" cy="1313815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晋军（于）函陵，秦军（于）氾南。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晋国在函陵驻军，秦国在氾南驻军。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324355" y="2144267"/>
            <a:ext cx="0" cy="2568575"/>
          </a:xfrm>
          <a:custGeom>
            <a:rect l="l" t="t" r="r" b="b"/>
            <a:pathLst>
              <a:path h="2568575">
                <a:moveTo>
                  <a:pt x="0" y="2568067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47507" y="2234946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47507" y="3118484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47507" y="4001846"/>
            <a:ext cx="1231265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行（于）城子河，出入（于）乱尸中。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0" y="2456077"/>
            <a:ext cx="4292600" cy="1313815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晋军（于）函陵，秦军（于）氾南。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晋国在函陵驻军，秦国在氾南驻军。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241" y="3886961"/>
            <a:ext cx="3761740" cy="743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臣尝从大王与燕王会（于）境上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sz="15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我曾经随从大王在边境上与燕王相见。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324355" y="2144267"/>
            <a:ext cx="0" cy="2568575"/>
          </a:xfrm>
          <a:custGeom>
            <a:rect l="l" t="t" r="r" b="b"/>
            <a:pathLst>
              <a:path h="2568575">
                <a:moveTo>
                  <a:pt x="0" y="2568067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47507" y="2234946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47507" y="3118484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47507" y="4001846"/>
            <a:ext cx="1231265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11400" y="4770501"/>
            <a:ext cx="26924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将军河南，臣战河北。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行（于）城子河，出入（于）乱尸中。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11400" y="2456077"/>
            <a:ext cx="4292600" cy="1313815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晋军（于）函陵，秦军（于）氾南。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晋国在函陵驻军，秦国在氾南驻军。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09241" y="3886961"/>
            <a:ext cx="3761740" cy="743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臣尝从大王与燕王会（于）境上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我曾经随从大王在边境上与燕王相见。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 flipH="1">
            <a:off x="1324355" y="2156460"/>
            <a:ext cx="0" cy="3359785"/>
          </a:xfrm>
          <a:custGeom>
            <a:rect l="l" t="t" r="r" b="b"/>
            <a:pathLst>
              <a:path h="3359785">
                <a:moveTo>
                  <a:pt x="0" y="3359277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7507" y="2234946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47507" y="3118484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47507" y="4001846"/>
            <a:ext cx="1231265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47507" y="4886070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行（于）城子河，出入（于）乱尸中。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0" y="2456077"/>
            <a:ext cx="4292600" cy="1313815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晋军（于）函陵，秦军（于）氾南。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10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晋国在函陵驻军，秦国在氾南驻军。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241" y="3886961"/>
            <a:ext cx="3761740" cy="743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臣尝从大王与燕王会（于）境上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我曾经随从大王在边境上与燕王相见。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09241" y="4770501"/>
            <a:ext cx="4295140" cy="723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将军（于）河南，臣战（于）河北。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5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将军在黄河以南打仗，我在黄河以北打仗。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 flipH="1">
            <a:off x="1324355" y="2156460"/>
            <a:ext cx="0" cy="3359785"/>
          </a:xfrm>
          <a:custGeom>
            <a:rect l="l" t="t" r="r" b="b"/>
            <a:pathLst>
              <a:path h="3359785">
                <a:moveTo>
                  <a:pt x="0" y="3359277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7507" y="2234946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47507" y="3118484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47507" y="4001846"/>
            <a:ext cx="1231265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47507" y="4886070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11400" y="1213865"/>
            <a:ext cx="4559300" cy="16503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行（于）城子河，出入（于）乱尸中。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170"/>
              </a:spcBef>
              <a:tabLst>
                <a:tab pos="1574800"/>
              </a:tabLst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在城子河航行，	在乱尸中穿行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晋军（于）函陵，秦军（于）氾南。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晋国在函陵驻军，秦国在氾南驻军。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09241" y="2981071"/>
            <a:ext cx="3761740" cy="743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臣尝从大王与燕王会（于）境上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r>
              <a:rPr sz="15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我曾经随从大王在边境上与燕王相见。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9241" y="3864305"/>
            <a:ext cx="4295140" cy="724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将军（于）河南，臣战（于）河北。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5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将军在黄河以南打仗，我在黄河以北打仗。</a:t>
            </a:r>
            <a:endParaRPr sz="1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324355" y="1249680"/>
            <a:ext cx="0" cy="3359785"/>
          </a:xfrm>
          <a:custGeom>
            <a:rect l="l" t="t" r="r" b="b"/>
            <a:pathLst>
              <a:path h="3359785">
                <a:moveTo>
                  <a:pt x="0" y="3359277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47507" y="1329054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47507" y="2212975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47507" y="3096514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47507" y="3980179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200655" y="5146547"/>
            <a:ext cx="4036060" cy="548640"/>
          </a:xfrm>
          <a:custGeom>
            <a:rect l="l" t="t" r="r" b="b"/>
            <a:pathLst>
              <a:path w="4036060" h="548639">
                <a:moveTo>
                  <a:pt x="3944111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790"/>
                </a:lnTo>
                <a:lnTo>
                  <a:pt x="26765" y="521855"/>
                </a:lnTo>
                <a:lnTo>
                  <a:pt x="55828" y="541453"/>
                </a:lnTo>
                <a:lnTo>
                  <a:pt x="91439" y="548639"/>
                </a:lnTo>
                <a:lnTo>
                  <a:pt x="3944111" y="548639"/>
                </a:lnTo>
                <a:lnTo>
                  <a:pt x="3979723" y="541453"/>
                </a:lnTo>
                <a:lnTo>
                  <a:pt x="4008786" y="521855"/>
                </a:lnTo>
                <a:lnTo>
                  <a:pt x="4028372" y="492790"/>
                </a:lnTo>
                <a:lnTo>
                  <a:pt x="4035552" y="457199"/>
                </a:lnTo>
                <a:lnTo>
                  <a:pt x="4035552" y="91439"/>
                </a:lnTo>
                <a:lnTo>
                  <a:pt x="4028372" y="55828"/>
                </a:lnTo>
                <a:lnTo>
                  <a:pt x="4008786" y="26765"/>
                </a:lnTo>
                <a:lnTo>
                  <a:pt x="3979723" y="7179"/>
                </a:lnTo>
                <a:lnTo>
                  <a:pt x="394411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86864" y="5263515"/>
            <a:ext cx="163195" cy="321310"/>
          </a:xfrm>
          <a:custGeom>
            <a:rect l="l" t="t" r="r" b="b"/>
            <a:pathLst>
              <a:path w="163194" h="321310">
                <a:moveTo>
                  <a:pt x="163194" y="0"/>
                </a:moveTo>
                <a:lnTo>
                  <a:pt x="0" y="164338"/>
                </a:lnTo>
                <a:lnTo>
                  <a:pt x="157987" y="321310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326639" y="5210683"/>
            <a:ext cx="3683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省略介词（介后，名介名）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5"/>
          <p:cNvSpPr/>
          <p:nvPr/>
        </p:nvSpPr>
        <p:spPr>
          <a:xfrm>
            <a:off x="1122256" y="5005577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1897379" y="2221992"/>
            <a:ext cx="3533140" cy="512445"/>
          </a:xfrm>
          <a:custGeom>
            <a:rect l="l" t="t" r="r" b="b"/>
            <a:pathLst>
              <a:path w="3533140" h="512444">
                <a:moveTo>
                  <a:pt x="3447287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4"/>
                </a:lnTo>
                <a:lnTo>
                  <a:pt x="0" y="426720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3447287" y="512063"/>
                </a:lnTo>
                <a:lnTo>
                  <a:pt x="3480500" y="505354"/>
                </a:lnTo>
                <a:lnTo>
                  <a:pt x="3507628" y="487060"/>
                </a:lnTo>
                <a:lnTo>
                  <a:pt x="3525922" y="459932"/>
                </a:lnTo>
                <a:lnTo>
                  <a:pt x="3532631" y="426720"/>
                </a:lnTo>
                <a:lnTo>
                  <a:pt x="3532631" y="85344"/>
                </a:lnTo>
                <a:lnTo>
                  <a:pt x="3525922" y="52131"/>
                </a:lnTo>
                <a:lnTo>
                  <a:pt x="3507628" y="25003"/>
                </a:lnTo>
                <a:lnTo>
                  <a:pt x="3480500" y="6709"/>
                </a:lnTo>
                <a:lnTo>
                  <a:pt x="3447287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354960"/>
            <a:ext cx="126364" cy="250825"/>
          </a:xfrm>
          <a:custGeom>
            <a:rect l="l" t="t" r="r" b="b"/>
            <a:pathLst>
              <a:path w="126363" h="250825">
                <a:moveTo>
                  <a:pt x="125983" y="0"/>
                </a:moveTo>
                <a:lnTo>
                  <a:pt x="0" y="124967"/>
                </a:lnTo>
                <a:lnTo>
                  <a:pt x="124968" y="250825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002535"/>
            <a:ext cx="950976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04822" y="2300477"/>
            <a:ext cx="333247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</a:rPr>
              <a:t>怎么判断一个句子是否</a:t>
            </a:r>
            <a:r>
              <a:rPr sz="2000" spc="-15">
                <a:solidFill>
                  <a:srgbClr val="FFFFFF"/>
                </a:solidFill>
              </a:rPr>
              <a:t>省</a:t>
            </a:r>
            <a:r>
              <a:rPr sz="2000">
                <a:solidFill>
                  <a:srgbClr val="FFFFFF"/>
                </a:solidFill>
              </a:rPr>
              <a:t>略？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286633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3"/>
                </a:lnTo>
                <a:lnTo>
                  <a:pt x="142748" y="142747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51304" y="3163823"/>
            <a:ext cx="5139055" cy="530860"/>
          </a:xfrm>
          <a:custGeom>
            <a:rect l="l" t="t" r="r" b="b"/>
            <a:pathLst>
              <a:path w="5139055" h="530860">
                <a:moveTo>
                  <a:pt x="5050536" y="0"/>
                </a:moveTo>
                <a:lnTo>
                  <a:pt x="88391" y="0"/>
                </a:lnTo>
                <a:lnTo>
                  <a:pt x="54006" y="6953"/>
                </a:lnTo>
                <a:lnTo>
                  <a:pt x="25907" y="25908"/>
                </a:lnTo>
                <a:lnTo>
                  <a:pt x="6953" y="54006"/>
                </a:lnTo>
                <a:lnTo>
                  <a:pt x="0" y="88391"/>
                </a:lnTo>
                <a:lnTo>
                  <a:pt x="0" y="441960"/>
                </a:lnTo>
                <a:lnTo>
                  <a:pt x="6953" y="476345"/>
                </a:lnTo>
                <a:lnTo>
                  <a:pt x="25907" y="504444"/>
                </a:lnTo>
                <a:lnTo>
                  <a:pt x="54006" y="523398"/>
                </a:lnTo>
                <a:lnTo>
                  <a:pt x="88391" y="530351"/>
                </a:lnTo>
                <a:lnTo>
                  <a:pt x="5050536" y="530351"/>
                </a:lnTo>
                <a:lnTo>
                  <a:pt x="5084921" y="523398"/>
                </a:lnTo>
                <a:lnTo>
                  <a:pt x="5113020" y="504444"/>
                </a:lnTo>
                <a:lnTo>
                  <a:pt x="5131974" y="476345"/>
                </a:lnTo>
                <a:lnTo>
                  <a:pt x="5138928" y="441960"/>
                </a:lnTo>
                <a:lnTo>
                  <a:pt x="5138928" y="88391"/>
                </a:lnTo>
                <a:lnTo>
                  <a:pt x="5131974" y="54006"/>
                </a:lnTo>
                <a:lnTo>
                  <a:pt x="5113020" y="25908"/>
                </a:lnTo>
                <a:lnTo>
                  <a:pt x="5084921" y="6953"/>
                </a:lnTo>
                <a:lnTo>
                  <a:pt x="5050536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14239" y="3024123"/>
            <a:ext cx="1791354" cy="8560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97379" y="4099559"/>
            <a:ext cx="1607821" cy="512445"/>
          </a:xfrm>
          <a:custGeom>
            <a:rect l="l" t="t" r="r" b="b"/>
            <a:pathLst>
              <a:path w="2970529" h="512445">
                <a:moveTo>
                  <a:pt x="2884932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2884932" y="512063"/>
                </a:lnTo>
                <a:lnTo>
                  <a:pt x="2918144" y="505354"/>
                </a:lnTo>
                <a:lnTo>
                  <a:pt x="2945272" y="487060"/>
                </a:lnTo>
                <a:lnTo>
                  <a:pt x="2963566" y="459932"/>
                </a:lnTo>
                <a:lnTo>
                  <a:pt x="2970275" y="426719"/>
                </a:lnTo>
                <a:lnTo>
                  <a:pt x="2970275" y="85343"/>
                </a:lnTo>
                <a:lnTo>
                  <a:pt x="2963566" y="52131"/>
                </a:lnTo>
                <a:lnTo>
                  <a:pt x="2945272" y="25003"/>
                </a:lnTo>
                <a:lnTo>
                  <a:pt x="2918144" y="6709"/>
                </a:lnTo>
                <a:lnTo>
                  <a:pt x="288493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00098" y="4233164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4968"/>
                </a:lnTo>
                <a:lnTo>
                  <a:pt x="124968" y="250952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2272" y="3880103"/>
            <a:ext cx="950976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603248" y="3286633"/>
            <a:ext cx="29718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FFFFFF"/>
                </a:solidFill>
                <a:latin typeface="Calibri"/>
                <a:cs typeface="Calibri" panose="020f0502020204030204"/>
              </a:rPr>
              <a:t>59</a:t>
            </a:r>
            <a:r>
              <a:rPr sz="1800" spc="-5" smtClean="0">
                <a:solidFill>
                  <a:srgbClr val="FFFFFF"/>
                </a:solidFill>
                <a:latin typeface="Calibri"/>
                <a:cs typeface="Calibri" panose="020f0502020204030204"/>
              </a:rPr>
              <a:t>″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object 15"/>
          <p:cNvSpPr/>
          <p:nvPr/>
        </p:nvSpPr>
        <p:spPr>
          <a:xfrm>
            <a:off x="7460743" y="2895600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/>
          <p:cNvSpPr txBox="1"/>
          <p:nvPr/>
        </p:nvSpPr>
        <p:spPr>
          <a:xfrm>
            <a:off x="1656947" y="4195290"/>
            <a:ext cx="29718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5">
              <a:lnSpc>
                <a:spcPct val="100000"/>
              </a:lnSpc>
            </a:pPr>
            <a:r>
              <a:rPr sz="20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哦</a:t>
            </a:r>
            <a:r>
              <a:rPr sz="2000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懂了！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1587119" y="2118995"/>
            <a:ext cx="142875" cy="285115"/>
          </a:xfrm>
          <a:custGeom>
            <a:rect l="l" t="t" r="r" b="b"/>
            <a:pathLst>
              <a:path w="142875" h="285114">
                <a:moveTo>
                  <a:pt x="141858" y="0"/>
                </a:moveTo>
                <a:lnTo>
                  <a:pt x="0" y="142875"/>
                </a:lnTo>
                <a:lnTo>
                  <a:pt x="142875" y="284733"/>
                </a:lnTo>
                <a:lnTo>
                  <a:pt x="14185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02307" y="1912620"/>
            <a:ext cx="6949440" cy="675640"/>
          </a:xfrm>
          <a:custGeom>
            <a:rect l="l" t="t" r="r" b="b"/>
            <a:pathLst>
              <a:path w="6949440" h="675639">
                <a:moveTo>
                  <a:pt x="6836918" y="0"/>
                </a:moveTo>
                <a:lnTo>
                  <a:pt x="112522" y="0"/>
                </a:lnTo>
                <a:lnTo>
                  <a:pt x="68740" y="8848"/>
                </a:lnTo>
                <a:lnTo>
                  <a:pt x="32972" y="32972"/>
                </a:lnTo>
                <a:lnTo>
                  <a:pt x="8848" y="68740"/>
                </a:lnTo>
                <a:lnTo>
                  <a:pt x="0" y="112521"/>
                </a:lnTo>
                <a:lnTo>
                  <a:pt x="0" y="562609"/>
                </a:lnTo>
                <a:lnTo>
                  <a:pt x="8848" y="606391"/>
                </a:lnTo>
                <a:lnTo>
                  <a:pt x="32972" y="642159"/>
                </a:lnTo>
                <a:lnTo>
                  <a:pt x="68740" y="666283"/>
                </a:lnTo>
                <a:lnTo>
                  <a:pt x="112522" y="675131"/>
                </a:lnTo>
                <a:lnTo>
                  <a:pt x="6836918" y="675131"/>
                </a:lnTo>
                <a:lnTo>
                  <a:pt x="6880699" y="666283"/>
                </a:lnTo>
                <a:lnTo>
                  <a:pt x="6916467" y="642159"/>
                </a:lnTo>
                <a:lnTo>
                  <a:pt x="6940591" y="606391"/>
                </a:lnTo>
                <a:lnTo>
                  <a:pt x="6949440" y="562609"/>
                </a:lnTo>
                <a:lnTo>
                  <a:pt x="6949440" y="112521"/>
                </a:lnTo>
                <a:lnTo>
                  <a:pt x="6940591" y="68740"/>
                </a:lnTo>
                <a:lnTo>
                  <a:pt x="6916467" y="32972"/>
                </a:lnTo>
                <a:lnTo>
                  <a:pt x="6880699" y="8848"/>
                </a:lnTo>
                <a:lnTo>
                  <a:pt x="683691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08479" y="2041397"/>
            <a:ext cx="6904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000000"/>
                </a:solidFill>
              </a:rPr>
              <a:t>1.</a:t>
            </a:r>
            <a:r>
              <a:rPr sz="2400">
                <a:solidFill>
                  <a:srgbClr val="000000"/>
                </a:solidFill>
              </a:rPr>
              <a:t>翻译，看是否有句子成分被省略。主谓</a:t>
            </a:r>
            <a:r>
              <a:rPr sz="2400" spc="-35">
                <a:solidFill>
                  <a:srgbClr val="000000"/>
                </a:solidFill>
              </a:rPr>
              <a:t>宾</a:t>
            </a:r>
            <a:r>
              <a:rPr sz="2400" spc="-5">
                <a:solidFill>
                  <a:srgbClr val="000000"/>
                </a:solidFill>
              </a:rPr>
              <a:t>+</a:t>
            </a:r>
            <a:r>
              <a:rPr sz="2400">
                <a:solidFill>
                  <a:srgbClr val="000000"/>
                </a:solidFill>
              </a:rPr>
              <a:t>介词。</a:t>
            </a:r>
            <a:endParaRPr sz="2400"/>
          </a:p>
        </p:txBody>
      </p:sp>
      <p:sp>
        <p:nvSpPr>
          <p:cNvPr id="8" name="object 8"/>
          <p:cNvSpPr/>
          <p:nvPr/>
        </p:nvSpPr>
        <p:spPr>
          <a:xfrm>
            <a:off x="1587119" y="3286633"/>
            <a:ext cx="142875" cy="285115"/>
          </a:xfrm>
          <a:custGeom>
            <a:rect l="l" t="t" r="r" b="b"/>
            <a:pathLst>
              <a:path w="142875" h="285114">
                <a:moveTo>
                  <a:pt x="141858" y="0"/>
                </a:moveTo>
                <a:lnTo>
                  <a:pt x="0" y="142875"/>
                </a:lnTo>
                <a:lnTo>
                  <a:pt x="142875" y="284733"/>
                </a:lnTo>
                <a:lnTo>
                  <a:pt x="14185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702307" y="3081527"/>
            <a:ext cx="6949440" cy="675640"/>
          </a:xfrm>
          <a:custGeom>
            <a:rect l="l" t="t" r="r" b="b"/>
            <a:pathLst>
              <a:path w="6949440" h="675639">
                <a:moveTo>
                  <a:pt x="6836918" y="0"/>
                </a:moveTo>
                <a:lnTo>
                  <a:pt x="112522" y="0"/>
                </a:lnTo>
                <a:lnTo>
                  <a:pt x="68740" y="8848"/>
                </a:lnTo>
                <a:lnTo>
                  <a:pt x="32972" y="32972"/>
                </a:lnTo>
                <a:lnTo>
                  <a:pt x="8848" y="68740"/>
                </a:lnTo>
                <a:lnTo>
                  <a:pt x="0" y="112522"/>
                </a:lnTo>
                <a:lnTo>
                  <a:pt x="0" y="562610"/>
                </a:lnTo>
                <a:lnTo>
                  <a:pt x="8848" y="606391"/>
                </a:lnTo>
                <a:lnTo>
                  <a:pt x="32972" y="642159"/>
                </a:lnTo>
                <a:lnTo>
                  <a:pt x="68740" y="666283"/>
                </a:lnTo>
                <a:lnTo>
                  <a:pt x="112522" y="675132"/>
                </a:lnTo>
                <a:lnTo>
                  <a:pt x="6836918" y="675132"/>
                </a:lnTo>
                <a:lnTo>
                  <a:pt x="6880699" y="666283"/>
                </a:lnTo>
                <a:lnTo>
                  <a:pt x="6916467" y="642159"/>
                </a:lnTo>
                <a:lnTo>
                  <a:pt x="6940591" y="606391"/>
                </a:lnTo>
                <a:lnTo>
                  <a:pt x="6949440" y="562610"/>
                </a:lnTo>
                <a:lnTo>
                  <a:pt x="6949440" y="112522"/>
                </a:lnTo>
                <a:lnTo>
                  <a:pt x="6940591" y="68740"/>
                </a:lnTo>
                <a:lnTo>
                  <a:pt x="6916467" y="32972"/>
                </a:lnTo>
                <a:lnTo>
                  <a:pt x="6880699" y="8848"/>
                </a:lnTo>
                <a:lnTo>
                  <a:pt x="683691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87119" y="4468240"/>
            <a:ext cx="142875" cy="285115"/>
          </a:xfrm>
          <a:custGeom>
            <a:rect l="l" t="t" r="r" b="b"/>
            <a:pathLst>
              <a:path w="142875" h="285114">
                <a:moveTo>
                  <a:pt x="141858" y="0"/>
                </a:moveTo>
                <a:lnTo>
                  <a:pt x="0" y="143001"/>
                </a:lnTo>
                <a:lnTo>
                  <a:pt x="142875" y="284860"/>
                </a:lnTo>
                <a:lnTo>
                  <a:pt x="14185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02307" y="4262628"/>
            <a:ext cx="3573779" cy="675640"/>
          </a:xfrm>
          <a:custGeom>
            <a:rect l="l" t="t" r="r" b="b"/>
            <a:pathLst>
              <a:path w="3573779" h="675639">
                <a:moveTo>
                  <a:pt x="3461257" y="0"/>
                </a:moveTo>
                <a:lnTo>
                  <a:pt x="112522" y="0"/>
                </a:lnTo>
                <a:lnTo>
                  <a:pt x="68740" y="8848"/>
                </a:lnTo>
                <a:lnTo>
                  <a:pt x="32972" y="32972"/>
                </a:lnTo>
                <a:lnTo>
                  <a:pt x="8848" y="68740"/>
                </a:lnTo>
                <a:lnTo>
                  <a:pt x="0" y="112522"/>
                </a:lnTo>
                <a:lnTo>
                  <a:pt x="0" y="562610"/>
                </a:lnTo>
                <a:lnTo>
                  <a:pt x="8848" y="606391"/>
                </a:lnTo>
                <a:lnTo>
                  <a:pt x="32972" y="642159"/>
                </a:lnTo>
                <a:lnTo>
                  <a:pt x="68740" y="666283"/>
                </a:lnTo>
                <a:lnTo>
                  <a:pt x="112522" y="675132"/>
                </a:lnTo>
                <a:lnTo>
                  <a:pt x="3461257" y="675132"/>
                </a:lnTo>
                <a:lnTo>
                  <a:pt x="3505039" y="666283"/>
                </a:lnTo>
                <a:lnTo>
                  <a:pt x="3540807" y="642159"/>
                </a:lnTo>
                <a:lnTo>
                  <a:pt x="3564931" y="606391"/>
                </a:lnTo>
                <a:lnTo>
                  <a:pt x="3573779" y="562610"/>
                </a:lnTo>
                <a:lnTo>
                  <a:pt x="3573779" y="112522"/>
                </a:lnTo>
                <a:lnTo>
                  <a:pt x="3564931" y="68740"/>
                </a:lnTo>
                <a:lnTo>
                  <a:pt x="3540807" y="32972"/>
                </a:lnTo>
                <a:lnTo>
                  <a:pt x="3505039" y="8848"/>
                </a:lnTo>
                <a:lnTo>
                  <a:pt x="346125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body" idx="1"/>
          </p:nvPr>
        </p:nvSpPr>
        <p:spPr>
          <a:xfrm>
            <a:off x="381000" y="3229204"/>
            <a:ext cx="8451849" cy="15836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7200" indent="-252095">
              <a:lnSpc>
                <a:spcPct val="100000"/>
              </a:lnSpc>
              <a:spcBef>
                <a:spcPts val="100"/>
              </a:spcBef>
              <a:buSzPct val="96000"/>
              <a:buAutoNum type="arabicPeriod" startAt="2"/>
              <a:tabLst>
                <a:tab pos="1727835"/>
              </a:tabLst>
            </a:pPr>
            <a:r>
              <a:rPr/>
              <a:t>关注对话以及前后相同的成分。承前、蒙后省略。</a:t>
            </a:r>
          </a:p>
          <a:p>
            <a:pPr marL="1462405">
              <a:lnSpc>
                <a:spcPct val="100000"/>
              </a:lnSpc>
              <a:buFont typeface="΢"/>
              <a:buAutoNum type="arabicPeriod" startAt="2"/>
            </a:pPr>
            <a:endParaRPr sz="3100">
              <a:latin typeface="Times New Roman" panose="02020603050405020304"/>
              <a:cs typeface="Times New Roman" panose="02020603050405020304"/>
            </a:endParaRPr>
          </a:p>
          <a:p>
            <a:pPr marL="1462405">
              <a:lnSpc>
                <a:spcPct val="100000"/>
              </a:lnSpc>
              <a:spcBef>
                <a:spcPts val="10"/>
              </a:spcBef>
              <a:buFont typeface="΢"/>
              <a:buAutoNum type="arabicPeriod" startAt="2"/>
            </a:pPr>
            <a:endParaRPr sz="2550">
              <a:latin typeface="Times New Roman" panose="02020603050405020304"/>
              <a:cs typeface="Times New Roman" panose="02020603050405020304"/>
            </a:endParaRPr>
          </a:p>
          <a:p>
            <a:pPr marL="1870075" indent="-252730">
              <a:lnSpc>
                <a:spcPct val="100000"/>
              </a:lnSpc>
              <a:buSzPct val="96000"/>
              <a:buAutoNum type="arabicPeriod" startAt="2"/>
              <a:tabLst>
                <a:tab pos="1870710"/>
              </a:tabLst>
            </a:pPr>
            <a:r>
              <a:rPr spc="-5"/>
              <a:t>关键词：以（之）为。</a:t>
            </a:r>
          </a:p>
        </p:txBody>
      </p:sp>
      <p:sp>
        <p:nvSpPr>
          <p:cNvPr id="16" name="object 15"/>
          <p:cNvSpPr/>
          <p:nvPr/>
        </p:nvSpPr>
        <p:spPr>
          <a:xfrm>
            <a:off x="683688" y="1835150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5"/>
          <p:cNvSpPr/>
          <p:nvPr/>
        </p:nvSpPr>
        <p:spPr>
          <a:xfrm>
            <a:off x="683688" y="2960042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5"/>
          <p:cNvSpPr/>
          <p:nvPr/>
        </p:nvSpPr>
        <p:spPr>
          <a:xfrm>
            <a:off x="683688" y="4128133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556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059629"/>
              </p:ext>
            </p:extLst>
          </p:nvPr>
        </p:nvGraphicFramePr>
        <p:xfrm>
          <a:off x="452438" y="908050"/>
          <a:ext cx="8064500" cy="52498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9151560" imgH="6046200" progId="Word.Document.8">
                  <p:embed/>
                </p:oleObj>
              </mc:Choice>
              <mc:Fallback>
                <p:oleObj r:id="rId2" imgW="9151560" imgH="60462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908050"/>
                        <a:ext cx="8064500" cy="5249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3528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567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390837"/>
              </p:ext>
            </p:extLst>
          </p:nvPr>
        </p:nvGraphicFramePr>
        <p:xfrm>
          <a:off x="452438" y="908050"/>
          <a:ext cx="8234362" cy="51292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" imgW="9151560" imgH="5875560" progId="Word.Document.8">
                  <p:embed/>
                </p:oleObj>
              </mc:Choice>
              <mc:Fallback>
                <p:oleObj r:id="rId2" imgW="9151560" imgH="5875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908050"/>
                        <a:ext cx="8234362" cy="51292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670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58500" y="120142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10970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1245" y="1902028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/>
              <a:t>不</a:t>
            </a:r>
            <a:r>
              <a:rPr sz="2400"/>
              <a:t>拘</a:t>
            </a:r>
            <a:r>
              <a:rPr sz="2400" spc="-5">
                <a:solidFill>
                  <a:srgbClr val="EC7C30"/>
                </a:solidFill>
              </a:rPr>
              <a:t>于</a:t>
            </a:r>
            <a:r>
              <a:rPr sz="2400"/>
              <a:t>时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341245" y="2497582"/>
            <a:ext cx="18072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不被时代所拘束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1245" y="3197174"/>
            <a:ext cx="2570480" cy="884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不能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远近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480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不能被远近的人所容忍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871472" y="1772411"/>
            <a:ext cx="0" cy="2395220"/>
          </a:xfrm>
          <a:custGeom>
            <a:rect l="l" t="t" r="r" b="b"/>
            <a:pathLst>
              <a:path h="2395220">
                <a:moveTo>
                  <a:pt x="0" y="0"/>
                </a:moveTo>
                <a:lnTo>
                  <a:pt x="0" y="239509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612763" y="3280028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《五人墓碑记》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12763" y="1984324"/>
            <a:ext cx="71501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2492" y="4675632"/>
            <a:ext cx="4491355" cy="548640"/>
          </a:xfrm>
          <a:custGeom>
            <a:rect l="l" t="t" r="r" b="b"/>
            <a:pathLst>
              <a:path w="4491355" h="548639">
                <a:moveTo>
                  <a:pt x="4399787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4399787" y="548640"/>
                </a:lnTo>
                <a:lnTo>
                  <a:pt x="4435399" y="541460"/>
                </a:lnTo>
                <a:lnTo>
                  <a:pt x="4464462" y="521874"/>
                </a:lnTo>
                <a:lnTo>
                  <a:pt x="4484048" y="492811"/>
                </a:lnTo>
                <a:lnTo>
                  <a:pt x="4491228" y="457200"/>
                </a:lnTo>
                <a:lnTo>
                  <a:pt x="4491228" y="91440"/>
                </a:lnTo>
                <a:lnTo>
                  <a:pt x="4484048" y="55828"/>
                </a:lnTo>
                <a:lnTo>
                  <a:pt x="4464462" y="26765"/>
                </a:lnTo>
                <a:lnTo>
                  <a:pt x="4435399" y="7179"/>
                </a:lnTo>
                <a:lnTo>
                  <a:pt x="4399787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297176" y="4789678"/>
            <a:ext cx="164465" cy="327660"/>
          </a:xfrm>
          <a:custGeom>
            <a:rect l="l" t="t" r="r" b="b"/>
            <a:pathLst>
              <a:path w="164464" h="327660">
                <a:moveTo>
                  <a:pt x="163322" y="0"/>
                </a:moveTo>
                <a:lnTo>
                  <a:pt x="0" y="164338"/>
                </a:lnTo>
                <a:lnTo>
                  <a:pt x="164337" y="327660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540254" y="4739767"/>
            <a:ext cx="417067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mtClean="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lang="en-US" sz="2400" spc="235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 smtClean="0">
                <a:latin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于”字引导的被动句</a:t>
            </a:r>
          </a:p>
        </p:txBody>
      </p:sp>
      <p:sp>
        <p:nvSpPr>
          <p:cNvPr id="12" name="object 15"/>
          <p:cNvSpPr/>
          <p:nvPr/>
        </p:nvSpPr>
        <p:spPr>
          <a:xfrm>
            <a:off x="1488252" y="4416494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952992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3639299"/>
            <a:ext cx="3037332" cy="10546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3884676"/>
            <a:ext cx="1690370" cy="513715"/>
          </a:xfrm>
          <a:custGeom>
            <a:rect l="l" t="t" r="r" b="b"/>
            <a:pathLst>
              <a:path w="1690370" h="513714">
                <a:moveTo>
                  <a:pt x="1604518" y="0"/>
                </a:moveTo>
                <a:lnTo>
                  <a:pt x="85597" y="0"/>
                </a:lnTo>
                <a:lnTo>
                  <a:pt x="52292" y="6731"/>
                </a:lnTo>
                <a:lnTo>
                  <a:pt x="25082" y="25082"/>
                </a:lnTo>
                <a:lnTo>
                  <a:pt x="6731" y="52292"/>
                </a:lnTo>
                <a:lnTo>
                  <a:pt x="0" y="85598"/>
                </a:lnTo>
                <a:lnTo>
                  <a:pt x="0" y="427990"/>
                </a:lnTo>
                <a:lnTo>
                  <a:pt x="6731" y="461295"/>
                </a:lnTo>
                <a:lnTo>
                  <a:pt x="25082" y="488505"/>
                </a:lnTo>
                <a:lnTo>
                  <a:pt x="52292" y="506856"/>
                </a:lnTo>
                <a:lnTo>
                  <a:pt x="85597" y="513588"/>
                </a:lnTo>
                <a:lnTo>
                  <a:pt x="1604518" y="513588"/>
                </a:lnTo>
                <a:lnTo>
                  <a:pt x="1637823" y="506856"/>
                </a:lnTo>
                <a:lnTo>
                  <a:pt x="1665033" y="488505"/>
                </a:lnTo>
                <a:lnTo>
                  <a:pt x="1683384" y="461295"/>
                </a:lnTo>
                <a:lnTo>
                  <a:pt x="1690116" y="427990"/>
                </a:lnTo>
                <a:lnTo>
                  <a:pt x="1690116" y="85598"/>
                </a:lnTo>
                <a:lnTo>
                  <a:pt x="1683384" y="52292"/>
                </a:lnTo>
                <a:lnTo>
                  <a:pt x="1665033" y="25082"/>
                </a:lnTo>
                <a:lnTo>
                  <a:pt x="1637823" y="6731"/>
                </a:lnTo>
                <a:lnTo>
                  <a:pt x="1604518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4018915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5"/>
                </a:lnTo>
                <a:lnTo>
                  <a:pt x="124968" y="250952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3665220"/>
            <a:ext cx="950976" cy="95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30044" y="3964940"/>
            <a:ext cx="129794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赶紧做笔记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47686" y="2450973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861"/>
                </a:lnTo>
                <a:lnTo>
                  <a:pt x="142748" y="142875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60847" y="2328672"/>
            <a:ext cx="1929764" cy="530860"/>
          </a:xfrm>
          <a:custGeom>
            <a:rect l="l" t="t" r="r" b="b"/>
            <a:pathLst>
              <a:path w="1929764" h="530860">
                <a:moveTo>
                  <a:pt x="1840992" y="0"/>
                </a:moveTo>
                <a:lnTo>
                  <a:pt x="88391" y="0"/>
                </a:lnTo>
                <a:lnTo>
                  <a:pt x="54006" y="6953"/>
                </a:lnTo>
                <a:lnTo>
                  <a:pt x="25908" y="25908"/>
                </a:lnTo>
                <a:lnTo>
                  <a:pt x="6953" y="54006"/>
                </a:lnTo>
                <a:lnTo>
                  <a:pt x="0" y="88391"/>
                </a:lnTo>
                <a:lnTo>
                  <a:pt x="0" y="441960"/>
                </a:lnTo>
                <a:lnTo>
                  <a:pt x="6953" y="476345"/>
                </a:lnTo>
                <a:lnTo>
                  <a:pt x="25908" y="504443"/>
                </a:lnTo>
                <a:lnTo>
                  <a:pt x="54006" y="523398"/>
                </a:lnTo>
                <a:lnTo>
                  <a:pt x="88391" y="530351"/>
                </a:lnTo>
                <a:lnTo>
                  <a:pt x="1840992" y="530351"/>
                </a:lnTo>
                <a:lnTo>
                  <a:pt x="1875377" y="523398"/>
                </a:lnTo>
                <a:lnTo>
                  <a:pt x="1903476" y="504443"/>
                </a:lnTo>
                <a:lnTo>
                  <a:pt x="1922430" y="476345"/>
                </a:lnTo>
                <a:lnTo>
                  <a:pt x="1929383" y="441960"/>
                </a:lnTo>
                <a:lnTo>
                  <a:pt x="1929383" y="88391"/>
                </a:lnTo>
                <a:lnTo>
                  <a:pt x="1922430" y="54006"/>
                </a:lnTo>
                <a:lnTo>
                  <a:pt x="1903476" y="25908"/>
                </a:lnTo>
                <a:lnTo>
                  <a:pt x="1875377" y="6953"/>
                </a:lnTo>
                <a:lnTo>
                  <a:pt x="184099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5367020" y="2418333"/>
            <a:ext cx="18040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</a:rPr>
              <a:t>下面是</a:t>
            </a:r>
            <a:r>
              <a:rPr sz="2000" spc="-15">
                <a:solidFill>
                  <a:srgbClr val="FFFFFF"/>
                </a:solidFill>
              </a:rPr>
              <a:t>第</a:t>
            </a:r>
            <a:r>
              <a:rPr sz="2000">
                <a:solidFill>
                  <a:srgbClr val="FFFFFF"/>
                </a:solidFill>
              </a:rPr>
              <a:t>二</a:t>
            </a:r>
            <a:r>
              <a:rPr sz="2000" spc="-15">
                <a:solidFill>
                  <a:srgbClr val="FFFFFF"/>
                </a:solidFill>
              </a:rPr>
              <a:t>种</a:t>
            </a:r>
            <a:r>
              <a:rPr sz="2000">
                <a:solidFill>
                  <a:srgbClr val="FFFFFF"/>
                </a:solidFill>
              </a:rPr>
              <a:t>。</a:t>
            </a:r>
            <a:endParaRPr sz="2000"/>
          </a:p>
        </p:txBody>
      </p:sp>
      <p:sp>
        <p:nvSpPr>
          <p:cNvPr id="12" name="object 15"/>
          <p:cNvSpPr/>
          <p:nvPr/>
        </p:nvSpPr>
        <p:spPr>
          <a:xfrm>
            <a:off x="7467600" y="2168460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84273" y="3219958"/>
            <a:ext cx="3378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秦城恐不可得，徒见欺。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 flipH="1">
            <a:off x="1871472" y="3022092"/>
            <a:ext cx="0" cy="813435"/>
          </a:xfrm>
          <a:custGeom>
            <a:rect l="l" t="t" r="r" b="b"/>
            <a:pathLst>
              <a:path h="813435">
                <a:moveTo>
                  <a:pt x="0" y="0"/>
                </a:moveTo>
                <a:lnTo>
                  <a:pt x="0" y="813181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6415513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84273" y="2885694"/>
            <a:ext cx="3378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秦城恐不可得，徒见欺。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84273" y="3565017"/>
            <a:ext cx="45593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秦国的城池恐怕得不到，白白被欺骗。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799588"/>
            <a:ext cx="0" cy="1257935"/>
          </a:xfrm>
          <a:custGeom>
            <a:rect l="l" t="t" r="r" b="b"/>
            <a:pathLst>
              <a:path h="1257935">
                <a:moveTo>
                  <a:pt x="0" y="0"/>
                </a:moveTo>
                <a:lnTo>
                  <a:pt x="0" y="1257935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822693" y="2967990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403481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84273" y="2421128"/>
            <a:ext cx="3378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秦城恐不可得，徒</a:t>
            </a:r>
            <a:r>
              <a:rPr sz="2400">
                <a:solidFill>
                  <a:srgbClr val="EC7C30"/>
                </a:solidFill>
              </a:rPr>
              <a:t>见</a:t>
            </a:r>
            <a:r>
              <a:rPr sz="2400"/>
              <a:t>欺。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184273" y="3100578"/>
            <a:ext cx="45599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秦国的城池恐怕得不到，白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白</a:t>
            </a:r>
            <a:r>
              <a:rPr sz="21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欺骗。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336292"/>
            <a:ext cx="0" cy="1257935"/>
          </a:xfrm>
          <a:custGeom>
            <a:rect l="l" t="t" r="r" b="b"/>
            <a:pathLst>
              <a:path h="1257935">
                <a:moveTo>
                  <a:pt x="0" y="0"/>
                </a:moveTo>
                <a:lnTo>
                  <a:pt x="0" y="1257935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822693" y="2503423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77439" y="4227576"/>
            <a:ext cx="4491355" cy="547370"/>
          </a:xfrm>
          <a:custGeom>
            <a:rect l="l" t="t" r="r" b="b"/>
            <a:pathLst>
              <a:path w="4491355" h="547370">
                <a:moveTo>
                  <a:pt x="4400042" y="0"/>
                </a:moveTo>
                <a:lnTo>
                  <a:pt x="91186" y="0"/>
                </a:lnTo>
                <a:lnTo>
                  <a:pt x="55667" y="7157"/>
                </a:lnTo>
                <a:lnTo>
                  <a:pt x="26685" y="26685"/>
                </a:lnTo>
                <a:lnTo>
                  <a:pt x="7157" y="55667"/>
                </a:lnTo>
                <a:lnTo>
                  <a:pt x="0" y="91186"/>
                </a:lnTo>
                <a:lnTo>
                  <a:pt x="0" y="455930"/>
                </a:lnTo>
                <a:lnTo>
                  <a:pt x="7157" y="491448"/>
                </a:lnTo>
                <a:lnTo>
                  <a:pt x="26685" y="520430"/>
                </a:lnTo>
                <a:lnTo>
                  <a:pt x="55667" y="539958"/>
                </a:lnTo>
                <a:lnTo>
                  <a:pt x="91186" y="547116"/>
                </a:lnTo>
                <a:lnTo>
                  <a:pt x="4400042" y="547116"/>
                </a:lnTo>
                <a:lnTo>
                  <a:pt x="4435560" y="539958"/>
                </a:lnTo>
                <a:lnTo>
                  <a:pt x="4464542" y="520430"/>
                </a:lnTo>
                <a:lnTo>
                  <a:pt x="4484070" y="491448"/>
                </a:lnTo>
                <a:lnTo>
                  <a:pt x="4491228" y="455930"/>
                </a:lnTo>
                <a:lnTo>
                  <a:pt x="4491228" y="91186"/>
                </a:lnTo>
                <a:lnTo>
                  <a:pt x="4484070" y="55667"/>
                </a:lnTo>
                <a:lnTo>
                  <a:pt x="4464542" y="26685"/>
                </a:lnTo>
                <a:lnTo>
                  <a:pt x="4435560" y="7157"/>
                </a:lnTo>
                <a:lnTo>
                  <a:pt x="440004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62251" y="4340859"/>
            <a:ext cx="164465" cy="327660"/>
          </a:xfrm>
          <a:custGeom>
            <a:rect l="l" t="t" r="r" b="b"/>
            <a:pathLst>
              <a:path w="164464" h="327660">
                <a:moveTo>
                  <a:pt x="163194" y="0"/>
                </a:moveTo>
                <a:lnTo>
                  <a:pt x="0" y="164337"/>
                </a:lnTo>
                <a:lnTo>
                  <a:pt x="164337" y="327659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05201" y="4290821"/>
            <a:ext cx="417067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mtClean="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lang="en-US" sz="2400" spc="235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 smtClean="0">
                <a:latin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见”字引导的被动句</a:t>
            </a:r>
          </a:p>
        </p:txBody>
      </p:sp>
      <p:sp>
        <p:nvSpPr>
          <p:cNvPr id="10" name="object 15"/>
          <p:cNvSpPr/>
          <p:nvPr/>
        </p:nvSpPr>
        <p:spPr>
          <a:xfrm>
            <a:off x="1453327" y="3951676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3819918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3639299"/>
            <a:ext cx="3515867" cy="10546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3884676"/>
            <a:ext cx="2169160" cy="513715"/>
          </a:xfrm>
          <a:custGeom>
            <a:rect l="l" t="t" r="r" b="b"/>
            <a:pathLst>
              <a:path w="2169160" h="513714">
                <a:moveTo>
                  <a:pt x="2083054" y="0"/>
                </a:moveTo>
                <a:lnTo>
                  <a:pt x="85597" y="0"/>
                </a:lnTo>
                <a:lnTo>
                  <a:pt x="52292" y="6731"/>
                </a:lnTo>
                <a:lnTo>
                  <a:pt x="25082" y="25082"/>
                </a:lnTo>
                <a:lnTo>
                  <a:pt x="6731" y="52292"/>
                </a:lnTo>
                <a:lnTo>
                  <a:pt x="0" y="85598"/>
                </a:lnTo>
                <a:lnTo>
                  <a:pt x="0" y="427990"/>
                </a:lnTo>
                <a:lnTo>
                  <a:pt x="6731" y="461295"/>
                </a:lnTo>
                <a:lnTo>
                  <a:pt x="25082" y="488505"/>
                </a:lnTo>
                <a:lnTo>
                  <a:pt x="52292" y="506856"/>
                </a:lnTo>
                <a:lnTo>
                  <a:pt x="85597" y="513588"/>
                </a:lnTo>
                <a:lnTo>
                  <a:pt x="2083054" y="513588"/>
                </a:lnTo>
                <a:lnTo>
                  <a:pt x="2116359" y="506856"/>
                </a:lnTo>
                <a:lnTo>
                  <a:pt x="2143569" y="488505"/>
                </a:lnTo>
                <a:lnTo>
                  <a:pt x="2161921" y="461295"/>
                </a:lnTo>
                <a:lnTo>
                  <a:pt x="2168652" y="427990"/>
                </a:lnTo>
                <a:lnTo>
                  <a:pt x="2168652" y="85598"/>
                </a:lnTo>
                <a:lnTo>
                  <a:pt x="2161921" y="52292"/>
                </a:lnTo>
                <a:lnTo>
                  <a:pt x="2143569" y="25082"/>
                </a:lnTo>
                <a:lnTo>
                  <a:pt x="2116359" y="6731"/>
                </a:lnTo>
                <a:lnTo>
                  <a:pt x="2083054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4018915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5"/>
                </a:lnTo>
                <a:lnTo>
                  <a:pt x="124968" y="250952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3665220"/>
            <a:ext cx="950976" cy="95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30044" y="3964940"/>
            <a:ext cx="180721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好，笔记已做好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47686" y="2450973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861"/>
                </a:lnTo>
                <a:lnTo>
                  <a:pt x="142748" y="142875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60847" y="2328672"/>
            <a:ext cx="1929764" cy="530860"/>
          </a:xfrm>
          <a:custGeom>
            <a:rect l="l" t="t" r="r" b="b"/>
            <a:pathLst>
              <a:path w="1929764" h="530860">
                <a:moveTo>
                  <a:pt x="1840992" y="0"/>
                </a:moveTo>
                <a:lnTo>
                  <a:pt x="88391" y="0"/>
                </a:lnTo>
                <a:lnTo>
                  <a:pt x="54006" y="6953"/>
                </a:lnTo>
                <a:lnTo>
                  <a:pt x="25908" y="25908"/>
                </a:lnTo>
                <a:lnTo>
                  <a:pt x="6953" y="54006"/>
                </a:lnTo>
                <a:lnTo>
                  <a:pt x="0" y="88391"/>
                </a:lnTo>
                <a:lnTo>
                  <a:pt x="0" y="441960"/>
                </a:lnTo>
                <a:lnTo>
                  <a:pt x="6953" y="476345"/>
                </a:lnTo>
                <a:lnTo>
                  <a:pt x="25908" y="504443"/>
                </a:lnTo>
                <a:lnTo>
                  <a:pt x="54006" y="523398"/>
                </a:lnTo>
                <a:lnTo>
                  <a:pt x="88391" y="530351"/>
                </a:lnTo>
                <a:lnTo>
                  <a:pt x="1840992" y="530351"/>
                </a:lnTo>
                <a:lnTo>
                  <a:pt x="1875377" y="523398"/>
                </a:lnTo>
                <a:lnTo>
                  <a:pt x="1903476" y="504443"/>
                </a:lnTo>
                <a:lnTo>
                  <a:pt x="1922430" y="476345"/>
                </a:lnTo>
                <a:lnTo>
                  <a:pt x="1929383" y="441960"/>
                </a:lnTo>
                <a:lnTo>
                  <a:pt x="1929383" y="88391"/>
                </a:lnTo>
                <a:lnTo>
                  <a:pt x="1922430" y="54006"/>
                </a:lnTo>
                <a:lnTo>
                  <a:pt x="1903476" y="25908"/>
                </a:lnTo>
                <a:lnTo>
                  <a:pt x="1875377" y="6953"/>
                </a:lnTo>
                <a:lnTo>
                  <a:pt x="184099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5367020" y="2418333"/>
            <a:ext cx="18040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</a:rPr>
              <a:t>下面是</a:t>
            </a:r>
            <a:r>
              <a:rPr sz="2000" spc="-15">
                <a:solidFill>
                  <a:srgbClr val="FFFFFF"/>
                </a:solidFill>
              </a:rPr>
              <a:t>第</a:t>
            </a:r>
            <a:r>
              <a:rPr sz="2000">
                <a:solidFill>
                  <a:srgbClr val="FFFFFF"/>
                </a:solidFill>
              </a:rPr>
              <a:t>三</a:t>
            </a:r>
            <a:r>
              <a:rPr sz="2000" spc="-15">
                <a:solidFill>
                  <a:srgbClr val="FFFFFF"/>
                </a:solidFill>
              </a:rPr>
              <a:t>种</a:t>
            </a:r>
            <a:r>
              <a:rPr sz="2000">
                <a:solidFill>
                  <a:srgbClr val="FFFFFF"/>
                </a:solidFill>
              </a:rPr>
              <a:t>。</a:t>
            </a:r>
            <a:endParaRPr sz="2000"/>
          </a:p>
        </p:txBody>
      </p:sp>
      <p:sp>
        <p:nvSpPr>
          <p:cNvPr id="12" name="object 15"/>
          <p:cNvSpPr/>
          <p:nvPr/>
        </p:nvSpPr>
        <p:spPr>
          <a:xfrm>
            <a:off x="7543800" y="2035683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6329" y="3218434"/>
            <a:ext cx="2768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吾长见笑于大方之家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871472" y="3051048"/>
            <a:ext cx="0" cy="755015"/>
          </a:xfrm>
          <a:custGeom>
            <a:rect l="l" t="t" r="r" b="b"/>
            <a:pathLst>
              <a:path h="755014">
                <a:moveTo>
                  <a:pt x="0" y="0"/>
                </a:moveTo>
                <a:lnTo>
                  <a:pt x="0" y="75488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91730" y="3302253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《秋水》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86329" y="2961208"/>
            <a:ext cx="27692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吾长</a:t>
            </a:r>
            <a:r>
              <a:rPr sz="2400" spc="-5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大方之家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91867" y="3453765"/>
            <a:ext cx="27692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我将长久地</a:t>
            </a:r>
            <a:r>
              <a:rPr sz="18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大方之家耻笑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735579"/>
            <a:ext cx="0" cy="1217295"/>
          </a:xfrm>
          <a:custGeom>
            <a:rect l="l" t="t" r="r" b="b"/>
            <a:pathLst>
              <a:path h="1217295">
                <a:moveTo>
                  <a:pt x="0" y="0"/>
                </a:moveTo>
                <a:lnTo>
                  <a:pt x="0" y="121704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491730" y="3045028"/>
            <a:ext cx="71501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</a:t>
            </a: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秋水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11808" y="766572"/>
            <a:ext cx="1633855" cy="2207260"/>
          </a:xfrm>
          <a:custGeom>
            <a:rect l="l" t="t" r="r" b="b"/>
            <a:pathLst>
              <a:path w="1633855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4876" y="1030224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定语后置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612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43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宾语前置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091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722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6050">
              <a:lnSpc>
                <a:spcPct val="100000"/>
              </a:lnSpc>
              <a:spcBef>
                <a:spcPts val="5"/>
              </a:spcBef>
            </a:pPr>
            <a:r>
              <a:rPr sz="2000"/>
              <a:t>状语后置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3759708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922776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1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判断句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091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722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241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省略句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11808" y="3861815"/>
            <a:ext cx="1633855" cy="2205355"/>
          </a:xfrm>
          <a:custGeom>
            <a:rect l="l" t="t" r="r" b="b"/>
            <a:pathLst>
              <a:path w="1633855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74876" y="4125467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051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6329" y="2307158"/>
            <a:ext cx="27692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吾长</a:t>
            </a:r>
            <a:r>
              <a:rPr sz="2400" spc="-5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大方之家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91867" y="2799715"/>
            <a:ext cx="2768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我将长久地被大方之家耻笑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081783"/>
            <a:ext cx="0" cy="2398395"/>
          </a:xfrm>
          <a:custGeom>
            <a:rect l="l" t="t" r="r" b="b"/>
            <a:pathLst>
              <a:path h="2398395">
                <a:moveTo>
                  <a:pt x="0" y="0"/>
                </a:moveTo>
                <a:lnTo>
                  <a:pt x="0" y="239814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86329" y="3581527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臣诚恐见欺于王而负赵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91730" y="2391283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《秋水》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1730" y="3665346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6329" y="2307158"/>
            <a:ext cx="27692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吾长</a:t>
            </a:r>
            <a:r>
              <a:rPr sz="2400" spc="-5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大方之家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91867" y="2799715"/>
            <a:ext cx="2768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我将长久地被大方之家耻笑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081783"/>
            <a:ext cx="0" cy="2398395"/>
          </a:xfrm>
          <a:custGeom>
            <a:rect l="l" t="t" r="r" b="b"/>
            <a:pathLst>
              <a:path h="2398395">
                <a:moveTo>
                  <a:pt x="0" y="0"/>
                </a:moveTo>
                <a:lnTo>
                  <a:pt x="0" y="239814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86329" y="3581527"/>
            <a:ext cx="4017645" cy="840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臣诚恐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欺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王而负赵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8110">
              <a:lnSpc>
                <a:spcPct val="100000"/>
              </a:lnSpc>
              <a:spcBef>
                <a:spcPts val="1375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我实在担心</a:t>
            </a:r>
            <a:r>
              <a:rPr sz="18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大王欺骗而有负于赵国。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91730" y="2391283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《秋水》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1730" y="3665346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6329" y="2096515"/>
            <a:ext cx="276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吾长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大方之家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91867" y="2588209"/>
            <a:ext cx="27686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我将长久地被大方之家耻笑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1871472"/>
            <a:ext cx="0" cy="2398395"/>
          </a:xfrm>
          <a:custGeom>
            <a:rect l="l" t="t" r="r" b="b"/>
            <a:pathLst>
              <a:path h="2398395">
                <a:moveTo>
                  <a:pt x="0" y="0"/>
                </a:moveTo>
                <a:lnTo>
                  <a:pt x="0" y="239814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86329" y="3370326"/>
            <a:ext cx="4017645" cy="840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臣诚恐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欺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王而负赵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8110">
              <a:lnSpc>
                <a:spcPct val="100000"/>
              </a:lnSpc>
              <a:spcBef>
                <a:spcPts val="1375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我实在担心被大王欺骗而有负于赵国。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91730" y="2180335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《秋水》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1730" y="3454145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2492" y="4774691"/>
            <a:ext cx="5282565" cy="548640"/>
          </a:xfrm>
          <a:custGeom>
            <a:rect l="l" t="t" r="r" b="b"/>
            <a:pathLst>
              <a:path w="5282565" h="548639">
                <a:moveTo>
                  <a:pt x="5190743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5190743" y="548639"/>
                </a:lnTo>
                <a:lnTo>
                  <a:pt x="5226355" y="541460"/>
                </a:lnTo>
                <a:lnTo>
                  <a:pt x="5255418" y="521874"/>
                </a:lnTo>
                <a:lnTo>
                  <a:pt x="5275004" y="492811"/>
                </a:lnTo>
                <a:lnTo>
                  <a:pt x="5282183" y="457199"/>
                </a:lnTo>
                <a:lnTo>
                  <a:pt x="5282183" y="91439"/>
                </a:lnTo>
                <a:lnTo>
                  <a:pt x="5275004" y="55828"/>
                </a:lnTo>
                <a:lnTo>
                  <a:pt x="5255418" y="26765"/>
                </a:lnTo>
                <a:lnTo>
                  <a:pt x="5226355" y="7179"/>
                </a:lnTo>
                <a:lnTo>
                  <a:pt x="5190743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297176" y="4888610"/>
            <a:ext cx="164465" cy="327660"/>
          </a:xfrm>
          <a:custGeom>
            <a:rect l="l" t="t" r="r" b="b"/>
            <a:pathLst>
              <a:path w="164464" h="327660">
                <a:moveTo>
                  <a:pt x="163322" y="0"/>
                </a:moveTo>
                <a:lnTo>
                  <a:pt x="0" y="164337"/>
                </a:lnTo>
                <a:lnTo>
                  <a:pt x="164337" y="327532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540254" y="4838141"/>
            <a:ext cx="50857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3：“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…于”结构引导的被动句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1492555" y="4515054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3218434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吾属今为之虏矣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871472" y="3080004"/>
            <a:ext cx="0" cy="697230"/>
          </a:xfrm>
          <a:custGeom>
            <a:rect l="l" t="t" r="r" b="b"/>
            <a:pathLst>
              <a:path h="697229">
                <a:moveTo>
                  <a:pt x="0" y="0"/>
                </a:moveTo>
                <a:lnTo>
                  <a:pt x="0" y="69710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91730" y="3302253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76297" y="2977083"/>
            <a:ext cx="21596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吾属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今</a:t>
            </a:r>
            <a:r>
              <a:rPr sz="2400" spc="-5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之虏矣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91867" y="3550666"/>
            <a:ext cx="2540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我们今天要</a:t>
            </a:r>
            <a:r>
              <a:rPr sz="18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他们俘虏了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726435"/>
            <a:ext cx="0" cy="1169035"/>
          </a:xfrm>
          <a:custGeom>
            <a:rect l="l" t="t" r="r" b="b"/>
            <a:pathLst>
              <a:path h="1169035">
                <a:moveTo>
                  <a:pt x="0" y="0"/>
                </a:moveTo>
                <a:lnTo>
                  <a:pt x="0" y="116865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491730" y="2997453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2723845"/>
            <a:ext cx="21596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吾属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今</a:t>
            </a:r>
            <a:r>
              <a:rPr sz="2400" spc="-5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之虏矣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871472" y="2473451"/>
            <a:ext cx="0" cy="1169035"/>
          </a:xfrm>
          <a:custGeom>
            <a:rect l="l" t="t" r="r" b="b"/>
            <a:pathLst>
              <a:path h="1169035">
                <a:moveTo>
                  <a:pt x="0" y="0"/>
                </a:moveTo>
                <a:lnTo>
                  <a:pt x="0" y="1168654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91730" y="2744216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12492" y="4126991"/>
            <a:ext cx="4185285" cy="548640"/>
          </a:xfrm>
          <a:custGeom>
            <a:rect l="l" t="t" r="r" b="b"/>
            <a:pathLst>
              <a:path w="4185284" h="548639">
                <a:moveTo>
                  <a:pt x="4093463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4093463" y="548639"/>
                </a:lnTo>
                <a:lnTo>
                  <a:pt x="4129075" y="541460"/>
                </a:lnTo>
                <a:lnTo>
                  <a:pt x="4158138" y="521874"/>
                </a:lnTo>
                <a:lnTo>
                  <a:pt x="4177724" y="492811"/>
                </a:lnTo>
                <a:lnTo>
                  <a:pt x="4184904" y="457199"/>
                </a:lnTo>
                <a:lnTo>
                  <a:pt x="4184904" y="91439"/>
                </a:lnTo>
                <a:lnTo>
                  <a:pt x="4177724" y="55828"/>
                </a:lnTo>
                <a:lnTo>
                  <a:pt x="4158138" y="26765"/>
                </a:lnTo>
                <a:lnTo>
                  <a:pt x="4129075" y="7179"/>
                </a:lnTo>
                <a:lnTo>
                  <a:pt x="4093463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97176" y="4241419"/>
            <a:ext cx="164465" cy="327660"/>
          </a:xfrm>
          <a:custGeom>
            <a:rect l="l" t="t" r="r" b="b"/>
            <a:pathLst>
              <a:path w="164464" h="327660">
                <a:moveTo>
                  <a:pt x="163322" y="0"/>
                </a:moveTo>
                <a:lnTo>
                  <a:pt x="0" y="164464"/>
                </a:lnTo>
                <a:lnTo>
                  <a:pt x="164337" y="327659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491867" y="3297428"/>
            <a:ext cx="3914775" cy="1285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我们今天要被他们俘虏了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60960">
              <a:lnSpc>
                <a:spcPct val="100000"/>
              </a:lnSpc>
              <a:spcBef>
                <a:spcPts val="212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：“为”引导的被动句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15"/>
          <p:cNvSpPr/>
          <p:nvPr/>
        </p:nvSpPr>
        <p:spPr>
          <a:xfrm>
            <a:off x="1438503" y="3932167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3218434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为巡船所物色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859279" y="2849879"/>
            <a:ext cx="0" cy="1028700"/>
          </a:xfrm>
          <a:custGeom>
            <a:rect l="l" t="t" r="r" b="b"/>
            <a:pathLst>
              <a:path h="1028700">
                <a:moveTo>
                  <a:pt x="0" y="0"/>
                </a:moveTo>
                <a:lnTo>
                  <a:pt x="0" y="102831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98842" y="3302253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76297" y="2922523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为巡船所物色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3512311"/>
            <a:ext cx="1854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被巡逻的船只盘查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59279" y="2849879"/>
            <a:ext cx="0" cy="1028700"/>
          </a:xfrm>
          <a:custGeom>
            <a:rect l="l" t="t" r="r" b="b"/>
            <a:pathLst>
              <a:path h="1028700">
                <a:moveTo>
                  <a:pt x="0" y="0"/>
                </a:moveTo>
                <a:lnTo>
                  <a:pt x="0" y="102831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498842" y="3006344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2373629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为巡船所物色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963417"/>
            <a:ext cx="1854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被巡逻的船只盘查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59279" y="2200655"/>
            <a:ext cx="0" cy="2315210"/>
          </a:xfrm>
          <a:custGeom>
            <a:rect l="l" t="t" r="r" b="b"/>
            <a:pathLst>
              <a:path h="2315210">
                <a:moveTo>
                  <a:pt x="0" y="0"/>
                </a:moveTo>
                <a:lnTo>
                  <a:pt x="0" y="231495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78710" y="3452571"/>
            <a:ext cx="21590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为巡徼所陵迫死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98842" y="3536391"/>
            <a:ext cx="887094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《指南录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8842" y="2457450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2373629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为巡船所物色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963417"/>
            <a:ext cx="1854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被巡逻的船只盘查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59279" y="2200655"/>
            <a:ext cx="0" cy="2315210"/>
          </a:xfrm>
          <a:custGeom>
            <a:rect l="l" t="t" r="r" b="b"/>
            <a:pathLst>
              <a:path h="2315210">
                <a:moveTo>
                  <a:pt x="0" y="0"/>
                </a:moveTo>
                <a:lnTo>
                  <a:pt x="0" y="231495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76297" y="3452571"/>
            <a:ext cx="2768600" cy="8902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为巡徼所陵迫死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765"/>
              </a:spcBef>
            </a:pPr>
            <a:r>
              <a:rPr sz="1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被巡逻的军官凌辱逼迫而死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98842" y="3536391"/>
            <a:ext cx="887094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《指南录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8842" y="2457450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11808" y="766572"/>
            <a:ext cx="1633855" cy="2207260"/>
          </a:xfrm>
          <a:custGeom>
            <a:rect l="l" t="t" r="r" b="b"/>
            <a:pathLst>
              <a:path w="1633855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4876" y="1030224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定语后置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612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43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宾语前置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091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722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6050">
              <a:lnSpc>
                <a:spcPct val="100000"/>
              </a:lnSpc>
              <a:spcBef>
                <a:spcPts val="5"/>
              </a:spcBef>
            </a:pPr>
            <a:r>
              <a:rPr sz="2000"/>
              <a:t>状语后置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3759708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922776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1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判断句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091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722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241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省略句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11808" y="3861815"/>
            <a:ext cx="1633855" cy="2205355"/>
          </a:xfrm>
          <a:custGeom>
            <a:rect l="l" t="t" r="r" b="b"/>
            <a:pathLst>
              <a:path w="1633855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74876" y="4125467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051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1838959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为巡船所物色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428747"/>
            <a:ext cx="1854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被巡逻的船只盘查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59279" y="1665732"/>
            <a:ext cx="0" cy="3387725"/>
          </a:xfrm>
          <a:custGeom>
            <a:rect l="l" t="t" r="r" b="b"/>
            <a:pathLst>
              <a:path h="3387725">
                <a:moveTo>
                  <a:pt x="0" y="0"/>
                </a:moveTo>
                <a:lnTo>
                  <a:pt x="0" y="338734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76297" y="2918205"/>
            <a:ext cx="2768600" cy="88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为巡徼所陵迫死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765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被巡逻的军官凌辱逼迫而死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68423" y="4043248"/>
            <a:ext cx="2769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而为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秦</a:t>
            </a: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人积威之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所劫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8842" y="4123689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98842" y="3002026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98842" y="1922779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1838959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为巡船所物色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428747"/>
            <a:ext cx="1854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被巡逻的船只盘查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59279" y="1665732"/>
            <a:ext cx="0" cy="3387725"/>
          </a:xfrm>
          <a:custGeom>
            <a:rect l="l" t="t" r="r" b="b"/>
            <a:pathLst>
              <a:path h="3387725">
                <a:moveTo>
                  <a:pt x="0" y="0"/>
                </a:moveTo>
                <a:lnTo>
                  <a:pt x="0" y="338734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76297" y="2918205"/>
            <a:ext cx="2768600" cy="88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为巡徼所陵迫死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765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被巡逻的军官凌辱逼迫而死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68423" y="4043248"/>
            <a:ext cx="3234055" cy="891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而为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秦</a:t>
            </a: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人积威之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所劫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0320">
              <a:lnSpc>
                <a:spcPct val="100000"/>
              </a:lnSpc>
              <a:spcBef>
                <a:spcPts val="1775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却被秦人积久而成的威势所劫持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8842" y="4123689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98842" y="3002026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98842" y="1922779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1402841"/>
            <a:ext cx="185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巡船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物色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1992629"/>
            <a:ext cx="1854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被巡逻的船只盘查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59279" y="1229867"/>
            <a:ext cx="0" cy="3387725"/>
          </a:xfrm>
          <a:custGeom>
            <a:rect l="l" t="t" r="r" b="b"/>
            <a:pathLst>
              <a:path h="3387725">
                <a:moveTo>
                  <a:pt x="0" y="0"/>
                </a:moveTo>
                <a:lnTo>
                  <a:pt x="0" y="3387344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76297" y="2482088"/>
            <a:ext cx="2768600" cy="88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巡徼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陵迫死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765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被巡逻的军官凌辱逼迫而死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68423" y="3607434"/>
            <a:ext cx="3234055" cy="890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秦</a:t>
            </a:r>
            <a:r>
              <a:rPr sz="2400" spc="-5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积威之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劫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0320">
              <a:lnSpc>
                <a:spcPct val="100000"/>
              </a:lnSpc>
              <a:spcBef>
                <a:spcPts val="1770"/>
              </a:spcBef>
            </a:pPr>
            <a:r>
              <a:rPr sz="18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却被秦人积久而成的威势所劫持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98842" y="3687571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98842" y="2565908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98842" y="1486661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412492" y="5256276"/>
            <a:ext cx="5408930" cy="548640"/>
          </a:xfrm>
          <a:custGeom>
            <a:rect l="l" t="t" r="r" b="b"/>
            <a:pathLst>
              <a:path w="5408930" h="548639">
                <a:moveTo>
                  <a:pt x="5317235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790"/>
                </a:lnTo>
                <a:lnTo>
                  <a:pt x="26765" y="521855"/>
                </a:lnTo>
                <a:lnTo>
                  <a:pt x="55828" y="541453"/>
                </a:lnTo>
                <a:lnTo>
                  <a:pt x="91439" y="548640"/>
                </a:lnTo>
                <a:lnTo>
                  <a:pt x="5317235" y="548640"/>
                </a:lnTo>
                <a:lnTo>
                  <a:pt x="5352847" y="541453"/>
                </a:lnTo>
                <a:lnTo>
                  <a:pt x="5381910" y="521855"/>
                </a:lnTo>
                <a:lnTo>
                  <a:pt x="5401496" y="492790"/>
                </a:lnTo>
                <a:lnTo>
                  <a:pt x="5408676" y="457200"/>
                </a:lnTo>
                <a:lnTo>
                  <a:pt x="5408676" y="91440"/>
                </a:lnTo>
                <a:lnTo>
                  <a:pt x="5401496" y="55828"/>
                </a:lnTo>
                <a:lnTo>
                  <a:pt x="5381910" y="26765"/>
                </a:lnTo>
                <a:lnTo>
                  <a:pt x="5352847" y="7179"/>
                </a:lnTo>
                <a:lnTo>
                  <a:pt x="531723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97176" y="5370067"/>
            <a:ext cx="164465" cy="327660"/>
          </a:xfrm>
          <a:custGeom>
            <a:rect l="l" t="t" r="r" b="b"/>
            <a:pathLst>
              <a:path w="164464" h="327660">
                <a:moveTo>
                  <a:pt x="163322" y="0"/>
                </a:moveTo>
                <a:lnTo>
                  <a:pt x="0" y="164337"/>
                </a:lnTo>
                <a:lnTo>
                  <a:pt x="164337" y="327634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540254" y="5320385"/>
            <a:ext cx="5085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：“为…所”结构引导的被动句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5"/>
          <p:cNvSpPr/>
          <p:nvPr/>
        </p:nvSpPr>
        <p:spPr>
          <a:xfrm>
            <a:off x="1427031" y="4974337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2894457"/>
            <a:ext cx="246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予犹记周公之被逮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3580892"/>
            <a:ext cx="2768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风流总被风吹雨打去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79157" y="2978277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《五人墓碑记》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79157" y="3664711"/>
            <a:ext cx="15741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《京口北固亭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怀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古》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 flipH="1">
            <a:off x="1859279" y="2747772"/>
            <a:ext cx="0" cy="1362710"/>
          </a:xfrm>
          <a:custGeom>
            <a:rect l="l" t="t" r="r" b="b"/>
            <a:pathLst>
              <a:path h="1362710">
                <a:moveTo>
                  <a:pt x="0" y="0"/>
                </a:moveTo>
                <a:lnTo>
                  <a:pt x="0" y="136232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2894457"/>
            <a:ext cx="2464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予犹记周公之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被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逮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3580892"/>
            <a:ext cx="276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风流总</a:t>
            </a:r>
            <a:r>
              <a:rPr sz="2400">
                <a:solidFill>
                  <a:srgbClr val="EC7C3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被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风吹雨打去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79157" y="2978277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《五人墓碑记》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79157" y="3664711"/>
            <a:ext cx="15741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《京口北固亭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怀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古》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12492" y="4483608"/>
            <a:ext cx="5169535" cy="548640"/>
          </a:xfrm>
          <a:custGeom>
            <a:rect l="l" t="t" r="r" b="b"/>
            <a:pathLst>
              <a:path w="5169534" h="548639">
                <a:moveTo>
                  <a:pt x="5077967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5077967" y="548640"/>
                </a:lnTo>
                <a:lnTo>
                  <a:pt x="5113579" y="541460"/>
                </a:lnTo>
                <a:lnTo>
                  <a:pt x="5142642" y="521874"/>
                </a:lnTo>
                <a:lnTo>
                  <a:pt x="5162228" y="492811"/>
                </a:lnTo>
                <a:lnTo>
                  <a:pt x="5169408" y="457200"/>
                </a:lnTo>
                <a:lnTo>
                  <a:pt x="5169408" y="91440"/>
                </a:lnTo>
                <a:lnTo>
                  <a:pt x="5162228" y="55828"/>
                </a:lnTo>
                <a:lnTo>
                  <a:pt x="5142642" y="26765"/>
                </a:lnTo>
                <a:lnTo>
                  <a:pt x="5113579" y="7179"/>
                </a:lnTo>
                <a:lnTo>
                  <a:pt x="5077967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97176" y="4597400"/>
            <a:ext cx="164465" cy="327660"/>
          </a:xfrm>
          <a:custGeom>
            <a:rect l="l" t="t" r="r" b="b"/>
            <a:pathLst>
              <a:path w="164464" h="327660">
                <a:moveTo>
                  <a:pt x="163322" y="0"/>
                </a:moveTo>
                <a:lnTo>
                  <a:pt x="0" y="164337"/>
                </a:lnTo>
                <a:lnTo>
                  <a:pt x="164337" y="327532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40254" y="4547361"/>
            <a:ext cx="47802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：“被”字直接引导的被动句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/>
          <p:nvPr/>
        </p:nvSpPr>
        <p:spPr>
          <a:xfrm flipH="1">
            <a:off x="1859279" y="2747772"/>
            <a:ext cx="0" cy="1362710"/>
          </a:xfrm>
          <a:custGeom>
            <a:rect l="l" t="t" r="r" b="b"/>
            <a:pathLst>
              <a:path h="1362710">
                <a:moveTo>
                  <a:pt x="0" y="0"/>
                </a:moveTo>
                <a:lnTo>
                  <a:pt x="0" y="136232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/>
          <p:cNvSpPr/>
          <p:nvPr/>
        </p:nvSpPr>
        <p:spPr>
          <a:xfrm>
            <a:off x="1502663" y="4209103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673095" y="3172967"/>
            <a:ext cx="3235960" cy="512445"/>
          </a:xfrm>
          <a:custGeom>
            <a:rect l="l" t="t" r="r" b="b"/>
            <a:pathLst>
              <a:path w="3235960" h="512445">
                <a:moveTo>
                  <a:pt x="3150108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4"/>
                </a:lnTo>
                <a:lnTo>
                  <a:pt x="0" y="426720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4"/>
                </a:lnTo>
                <a:lnTo>
                  <a:pt x="3150108" y="512064"/>
                </a:lnTo>
                <a:lnTo>
                  <a:pt x="3183320" y="505354"/>
                </a:lnTo>
                <a:lnTo>
                  <a:pt x="3210448" y="487060"/>
                </a:lnTo>
                <a:lnTo>
                  <a:pt x="3228742" y="459932"/>
                </a:lnTo>
                <a:lnTo>
                  <a:pt x="3235452" y="426720"/>
                </a:lnTo>
                <a:lnTo>
                  <a:pt x="3235452" y="85344"/>
                </a:lnTo>
                <a:lnTo>
                  <a:pt x="3228742" y="52131"/>
                </a:lnTo>
                <a:lnTo>
                  <a:pt x="3210448" y="25003"/>
                </a:lnTo>
                <a:lnTo>
                  <a:pt x="3183320" y="6709"/>
                </a:lnTo>
                <a:lnTo>
                  <a:pt x="3150108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07029" y="3222116"/>
            <a:ext cx="2768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下面这种藏得比较深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2558414" y="3275584"/>
            <a:ext cx="187960" cy="312420"/>
          </a:xfrm>
          <a:custGeom>
            <a:rect l="l" t="t" r="r" b="b"/>
            <a:pathLst>
              <a:path w="187960" h="312420">
                <a:moveTo>
                  <a:pt x="187833" y="0"/>
                </a:moveTo>
                <a:lnTo>
                  <a:pt x="0" y="186562"/>
                </a:lnTo>
                <a:lnTo>
                  <a:pt x="124968" y="312419"/>
                </a:lnTo>
                <a:lnTo>
                  <a:pt x="18783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5"/>
          <p:cNvSpPr/>
          <p:nvPr/>
        </p:nvSpPr>
        <p:spPr>
          <a:xfrm>
            <a:off x="1589455" y="2860294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6297" y="3218434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洎牧以谗诛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871472" y="3142488"/>
            <a:ext cx="0" cy="645795"/>
          </a:xfrm>
          <a:custGeom>
            <a:rect l="l" t="t" r="r" b="b"/>
            <a:pathLst>
              <a:path h="645795">
                <a:moveTo>
                  <a:pt x="0" y="0"/>
                </a:moveTo>
                <a:lnTo>
                  <a:pt x="0" y="64541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68185" y="3302253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76297" y="3499230"/>
            <a:ext cx="2540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等到李牧因受诬陷被诛杀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943859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洎牧以谗诛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814827"/>
            <a:ext cx="0" cy="1029335"/>
          </a:xfrm>
          <a:custGeom>
            <a:rect l="l" t="t" r="r" b="b"/>
            <a:pathLst>
              <a:path h="1029335">
                <a:moveTo>
                  <a:pt x="0" y="0"/>
                </a:moveTo>
                <a:lnTo>
                  <a:pt x="0" y="102920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568185" y="3027679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76297" y="3640912"/>
            <a:ext cx="1854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予羁縻不得还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908172"/>
            <a:ext cx="2540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等到李牧因受诬陷被诛杀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76297" y="2352802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洎牧以谗诛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871472" y="2250948"/>
            <a:ext cx="0" cy="2393950"/>
          </a:xfrm>
          <a:custGeom>
            <a:rect l="l" t="t" r="r" b="b"/>
            <a:pathLst>
              <a:path h="2393950">
                <a:moveTo>
                  <a:pt x="0" y="0"/>
                </a:moveTo>
                <a:lnTo>
                  <a:pt x="0" y="239382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568185" y="2436622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68185" y="3725417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76297" y="2908172"/>
            <a:ext cx="2540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等到李牧因受诬陷被诛杀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3449285"/>
            <a:ext cx="1854200" cy="1001394"/>
          </a:xfrm>
          <a:prstGeom prst="rect">
            <a:avLst/>
          </a:prstGeom>
        </p:spPr>
        <p:txBody>
          <a:bodyPr vert="horz" wrap="square" lIns="0" tIns="2044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1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予羁縻不得还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sz="1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我被羁押不能回来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76297" y="2352802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洎牧以谗诛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871472" y="2250948"/>
            <a:ext cx="0" cy="2393950"/>
          </a:xfrm>
          <a:custGeom>
            <a:rect l="l" t="t" r="r" b="b"/>
            <a:pathLst>
              <a:path h="2393950">
                <a:moveTo>
                  <a:pt x="0" y="0"/>
                </a:moveTo>
                <a:lnTo>
                  <a:pt x="0" y="239382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568185" y="2436622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68185" y="3725417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07894" y="3230956"/>
            <a:ext cx="368363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err="1" smtClean="0">
                <a:solidFill>
                  <a:srgbClr val="FFFFFF"/>
                </a:solidFill>
              </a:rPr>
              <a:t>语法课</a:t>
            </a:r>
            <a:r>
              <a:rPr sz="2400" err="1" smtClean="0">
                <a:solidFill>
                  <a:srgbClr val="FFC000"/>
                </a:solidFill>
              </a:rPr>
              <a:t>被</a:t>
            </a:r>
            <a:r>
              <a:rPr lang="zh-CN" altLang="en-US" sz="2400" spc="-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晶晶姐</a:t>
            </a:r>
            <a:r>
              <a:rPr sz="2400" spc="-5" err="1" smtClean="0">
                <a:solidFill>
                  <a:srgbClr val="FFFFFF"/>
                </a:solidFill>
              </a:rPr>
              <a:t>讲得很幽默</a:t>
            </a:r>
            <a:endParaRPr sz="2400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76297" y="2359278"/>
            <a:ext cx="2540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等到李牧因受诬陷被诛杀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6297" y="2901569"/>
            <a:ext cx="1854200" cy="1000125"/>
          </a:xfrm>
          <a:prstGeom prst="rect">
            <a:avLst/>
          </a:prstGeom>
        </p:spPr>
        <p:txBody>
          <a:bodyPr vert="horz" wrap="square" lIns="0" tIns="2032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予羁縻不得还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sz="18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我被羁押不能回来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76297" y="1804161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洎牧以谗诛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871472" y="1702307"/>
            <a:ext cx="0" cy="2393950"/>
          </a:xfrm>
          <a:custGeom>
            <a:rect l="l" t="t" r="r" b="b"/>
            <a:pathLst>
              <a:path h="2393950">
                <a:moveTo>
                  <a:pt x="0" y="0"/>
                </a:moveTo>
                <a:lnTo>
                  <a:pt x="0" y="239382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568185" y="1887982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68185" y="3176397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《指南录后续》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2492" y="4565903"/>
            <a:ext cx="4144010" cy="548640"/>
          </a:xfrm>
          <a:custGeom>
            <a:rect l="l" t="t" r="r" b="b"/>
            <a:pathLst>
              <a:path w="4144009" h="548639">
                <a:moveTo>
                  <a:pt x="4052316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4052316" y="548640"/>
                </a:lnTo>
                <a:lnTo>
                  <a:pt x="4087927" y="541460"/>
                </a:lnTo>
                <a:lnTo>
                  <a:pt x="4116990" y="521874"/>
                </a:lnTo>
                <a:lnTo>
                  <a:pt x="4136576" y="492811"/>
                </a:lnTo>
                <a:lnTo>
                  <a:pt x="4143755" y="457200"/>
                </a:lnTo>
                <a:lnTo>
                  <a:pt x="4143755" y="91440"/>
                </a:lnTo>
                <a:lnTo>
                  <a:pt x="4136576" y="55828"/>
                </a:lnTo>
                <a:lnTo>
                  <a:pt x="4116990" y="26765"/>
                </a:lnTo>
                <a:lnTo>
                  <a:pt x="4087927" y="7179"/>
                </a:lnTo>
                <a:lnTo>
                  <a:pt x="4052316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297176" y="4680077"/>
            <a:ext cx="164465" cy="327660"/>
          </a:xfrm>
          <a:custGeom>
            <a:rect l="l" t="t" r="r" b="b"/>
            <a:pathLst>
              <a:path w="164464" h="327660">
                <a:moveTo>
                  <a:pt x="163322" y="0"/>
                </a:moveTo>
                <a:lnTo>
                  <a:pt x="0" y="164337"/>
                </a:lnTo>
                <a:lnTo>
                  <a:pt x="164337" y="327660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540254" y="4629734"/>
            <a:ext cx="386587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7：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没有被动词的被动句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1454323" y="4283964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060703" y="1519427"/>
            <a:ext cx="2165985" cy="523240"/>
          </a:xfrm>
          <a:prstGeom prst="rect">
            <a:avLst/>
          </a:prstGeom>
          <a:solidFill>
            <a:srgbClr val="EC7C30">
              <a:alpha val="50195"/>
            </a:srgbClr>
          </a:solidFill>
        </p:spPr>
        <p:txBody>
          <a:bodyPr vert="horz" wrap="square" lIns="0" tIns="31750" rIns="0" bIns="0" rtlCol="0">
            <a:spAutoFit/>
          </a:bodyPr>
          <a:lstStyle/>
          <a:p>
            <a:pPr marL="549910">
              <a:lnSpc>
                <a:spcPct val="100000"/>
              </a:lnSpc>
              <a:spcBef>
                <a:spcPts val="25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09316" y="2827020"/>
            <a:ext cx="1504315" cy="399415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5560" rIns="0" bIns="0" rtlCol="0">
            <a:spAutoFit/>
          </a:bodyPr>
          <a:lstStyle/>
          <a:p>
            <a:pPr marL="242570">
              <a:lnSpc>
                <a:spcPct val="100000"/>
              </a:lnSpc>
              <a:spcBef>
                <a:spcPts val="28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于字引导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0703" y="4565903"/>
            <a:ext cx="1504315" cy="399415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6194" rIns="0" bIns="0" rtlCol="0">
            <a:spAutoFit/>
          </a:bodyPr>
          <a:lstStyle/>
          <a:p>
            <a:pPr marL="242570">
              <a:lnSpc>
                <a:spcPct val="100000"/>
              </a:lnSpc>
              <a:spcBef>
                <a:spcPts val="28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无被动词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57928" y="3681984"/>
            <a:ext cx="1504315" cy="401320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6830" rIns="0" bIns="0" rtlCol="0">
            <a:spAutoFit/>
          </a:bodyPr>
          <a:lstStyle/>
          <a:p>
            <a:pPr marL="243205">
              <a:lnSpc>
                <a:spcPct val="100000"/>
              </a:lnSpc>
              <a:spcBef>
                <a:spcPts val="29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被字引导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09316" y="3695700"/>
            <a:ext cx="1504315" cy="401320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6830" rIns="0" bIns="0" rtlCol="0">
            <a:spAutoFit/>
          </a:bodyPr>
          <a:lstStyle/>
          <a:p>
            <a:pPr marL="289560">
              <a:lnSpc>
                <a:spcPct val="100000"/>
              </a:lnSpc>
              <a:spcBef>
                <a:spcPts val="29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为……所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60703" y="3695700"/>
            <a:ext cx="1504315" cy="401320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6830" rIns="0" bIns="0" rtlCol="0">
            <a:spAutoFit/>
          </a:bodyPr>
          <a:lstStyle/>
          <a:p>
            <a:pPr marL="242570">
              <a:lnSpc>
                <a:spcPct val="100000"/>
              </a:lnSpc>
              <a:spcBef>
                <a:spcPts val="29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为字引导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57928" y="2827020"/>
            <a:ext cx="1504315" cy="399415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5560" rIns="0" bIns="0" rtlCol="0">
            <a:spAutoFit/>
          </a:bodyPr>
          <a:lstStyle/>
          <a:p>
            <a:pPr marL="290195">
              <a:lnSpc>
                <a:spcPct val="100000"/>
              </a:lnSpc>
              <a:spcBef>
                <a:spcPts val="28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见……</a:t>
            </a:r>
            <a:r>
              <a:rPr sz="20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60703" y="2827020"/>
            <a:ext cx="1504315" cy="399415"/>
          </a:xfrm>
          <a:prstGeom prst="rect">
            <a:avLst/>
          </a:prstGeom>
          <a:solidFill>
            <a:srgbClr val="EC7C30">
              <a:alpha val="30195"/>
            </a:srgbClr>
          </a:solidFill>
        </p:spPr>
        <p:txBody>
          <a:bodyPr vert="horz" wrap="square" lIns="0" tIns="35560" rIns="0" bIns="0" rtlCol="0">
            <a:spAutoFit/>
          </a:bodyPr>
          <a:lstStyle/>
          <a:p>
            <a:pPr marL="242570">
              <a:lnSpc>
                <a:spcPct val="100000"/>
              </a:lnSpc>
              <a:spcBef>
                <a:spcPts val="280"/>
              </a:spcBef>
            </a:pPr>
            <a:r>
              <a:rPr sz="2000">
                <a:solidFill>
                  <a:srgbClr val="FFFFFF"/>
                </a:solidFill>
              </a:rPr>
              <a:t>见字引导</a:t>
            </a:r>
            <a:endParaRPr sz="2000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290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215719"/>
              </p:ext>
            </p:extLst>
          </p:nvPr>
        </p:nvGraphicFramePr>
        <p:xfrm>
          <a:off x="452438" y="1203325"/>
          <a:ext cx="8064500" cy="5105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9151560" imgH="5875560" progId="Word.Document.8">
                  <p:embed/>
                </p:oleObj>
              </mc:Choice>
              <mc:Fallback>
                <p:oleObj r:id="rId2" imgW="9151560" imgH="5875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1203325"/>
                        <a:ext cx="8064500" cy="5105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9757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300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425365"/>
              </p:ext>
            </p:extLst>
          </p:nvPr>
        </p:nvGraphicFramePr>
        <p:xfrm>
          <a:off x="452438" y="1203325"/>
          <a:ext cx="8064500" cy="5105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9151560" imgH="5875560" progId="Word.Document.8">
                  <p:embed/>
                </p:oleObj>
              </mc:Choice>
              <mc:Fallback>
                <p:oleObj r:id="rId2" imgW="9151560" imgH="5875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1203325"/>
                        <a:ext cx="8064500" cy="5105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676400" y="3962400"/>
            <a:ext cx="6705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</a:rPr>
              <a:t>州民霍亮被仇人诬陷应处死，差役们从中收受财物造成冤狱，郭劝替他昭雪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免罪</a:t>
            </a:r>
            <a:r>
              <a:rPr lang="zh-CN" altLang="en-US" sz="2800" b="1" kern="10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zh-CN" sz="1100" kern="1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州民霍亮为仇人诬罪死</a:t>
            </a:r>
            <a:r>
              <a:rPr lang="en-US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中的</a:t>
            </a:r>
            <a:r>
              <a:rPr lang="en-US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为</a:t>
            </a:r>
            <a:r>
              <a:rPr lang="en-US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2800" b="1" kern="10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表被动。</a:t>
            </a:r>
            <a:endParaRPr lang="zh-CN" altLang="zh-CN" sz="1100" kern="10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695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3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311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692617"/>
              </p:ext>
            </p:extLst>
          </p:nvPr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9151560" imgH="5875560" progId="Word.Document.8">
                  <p:embed/>
                </p:oleObj>
              </mc:Choice>
              <mc:Fallback>
                <p:oleObj r:id="rId2" imgW="9151560" imgH="5875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673894" y="2057400"/>
            <a:ext cx="76200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445770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胡则因罪被免除三司使，却又升任工部侍郎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胡则以罪罢三司使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为无被动标志词的被动句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仿宋_GB2312" panose="02010609030101010101" pitchFamily="49" charset="-122"/>
              </a:rPr>
              <a:t>，句中的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cs typeface="仿宋_GB2312" panose="02010609030101010101" pitchFamily="49" charset="-122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仿宋_GB2312" panose="02010609030101010101" pitchFamily="49" charset="-122"/>
              </a:rPr>
              <a:t>罢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cs typeface="仿宋_GB2312" panose="02010609030101010101" pitchFamily="49" charset="-122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仿宋_GB2312" panose="02010609030101010101" pitchFamily="49" charset="-122"/>
              </a:rPr>
              <a:t>要译为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cs typeface="仿宋_GB2312" panose="02010609030101010101" pitchFamily="49" charset="-122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仿宋_GB2312" panose="02010609030101010101" pitchFamily="49" charset="-122"/>
              </a:rPr>
              <a:t>被免除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cs typeface="仿宋_GB2312" panose="02010609030101010101" pitchFamily="49" charset="-122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仿宋_GB2312" panose="02010609030101010101" pitchFamily="49" charset="-122"/>
              </a:rPr>
              <a:t>。</a:t>
            </a:r>
            <a:endParaRPr lang="zh-CN" altLang="zh-CN" sz="1100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4457700"/>
              </a:tabLst>
            </a:pP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批评对刘从德遗奏的恩典太滥，被贬为太常博士、监潍州税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b="1" kern="100" smtClean="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贬太常博士、监潍州税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为无被动标志词的被动句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仿宋_GB2312" panose="02010609030101010101" pitchFamily="49" charset="-122"/>
              </a:rPr>
              <a:t>，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句中的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贬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要译为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被贬为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zh-CN" sz="1100" kern="10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791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3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11808" y="766572"/>
            <a:ext cx="1633855" cy="2207260"/>
          </a:xfrm>
          <a:custGeom>
            <a:rect l="l" t="t" r="r" b="b"/>
            <a:pathLst>
              <a:path w="1633855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4876" y="1030224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定语后置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612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43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宾语前置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091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722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6050">
              <a:lnSpc>
                <a:spcPct val="100000"/>
              </a:lnSpc>
              <a:spcBef>
                <a:spcPts val="5"/>
              </a:spcBef>
            </a:pPr>
            <a:r>
              <a:rPr sz="2000"/>
              <a:t>状语后置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3759708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922776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1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判断句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091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722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241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省略句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11808" y="3861815"/>
            <a:ext cx="1633855" cy="2205355"/>
          </a:xfrm>
          <a:custGeom>
            <a:rect l="l" t="t" r="r" b="b"/>
            <a:pathLst>
              <a:path w="1633855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74876" y="4125467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051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856232" y="4152900"/>
            <a:ext cx="6247130" cy="512445"/>
          </a:xfrm>
          <a:custGeom>
            <a:rect l="l" t="t" r="r" b="b"/>
            <a:pathLst>
              <a:path w="6247130" h="512445">
                <a:moveTo>
                  <a:pt x="6161532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6161532" y="512063"/>
                </a:lnTo>
                <a:lnTo>
                  <a:pt x="6194744" y="505354"/>
                </a:lnTo>
                <a:lnTo>
                  <a:pt x="6221872" y="487060"/>
                </a:lnTo>
                <a:lnTo>
                  <a:pt x="6240166" y="459932"/>
                </a:lnTo>
                <a:lnTo>
                  <a:pt x="6246876" y="426719"/>
                </a:lnTo>
                <a:lnTo>
                  <a:pt x="6246876" y="85343"/>
                </a:lnTo>
                <a:lnTo>
                  <a:pt x="6240166" y="52131"/>
                </a:lnTo>
                <a:lnTo>
                  <a:pt x="6221872" y="25003"/>
                </a:lnTo>
                <a:lnTo>
                  <a:pt x="6194744" y="6709"/>
                </a:lnTo>
                <a:lnTo>
                  <a:pt x="616153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19732" y="2500630"/>
            <a:ext cx="6121400" cy="21277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8510" marR="2540000" algn="ctr">
              <a:lnSpc>
                <a:spcPct val="120000"/>
              </a:lnSpc>
              <a:spcBef>
                <a:spcPts val="100"/>
              </a:spcBef>
            </a:pPr>
            <a:r>
              <a:rPr sz="2400" err="1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我</a:t>
            </a:r>
            <a:r>
              <a:rPr sz="240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是</a:t>
            </a:r>
            <a:r>
              <a:rPr lang="zh-CN" altLang="en-US" sz="2400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吃货</a:t>
            </a:r>
            <a:r>
              <a:rPr sz="2400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。 </a:t>
            </a:r>
            <a:r>
              <a:rPr lang="zh-CN" altLang="en-US" sz="24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他</a:t>
            </a:r>
            <a:r>
              <a:rPr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是</a:t>
            </a:r>
            <a:r>
              <a:rPr lang="zh-CN" altLang="en-US" sz="24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帅哥</a:t>
            </a:r>
            <a:r>
              <a:rPr sz="2400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。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  <a:p>
            <a:pPr marR="497205" algn="ctr">
              <a:lnSpc>
                <a:spcPct val="100000"/>
              </a:lnSpc>
              <a:spcBef>
                <a:spcPts val="570"/>
              </a:spcBef>
            </a:pPr>
            <a:r>
              <a:rPr sz="2400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小</a:t>
            </a:r>
            <a:r>
              <a:rPr lang="zh-CN" altLang="en-US" sz="2400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新</a:t>
            </a:r>
            <a:r>
              <a:rPr sz="240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是</a:t>
            </a:r>
            <a:r>
              <a:rPr sz="2400" err="1" smtClean="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大学霸</a:t>
            </a:r>
            <a:r>
              <a:rPr sz="24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。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现代汉语里用“是”表判断的句子叫判断句。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70633" y="4212971"/>
            <a:ext cx="187960" cy="312420"/>
          </a:xfrm>
          <a:custGeom>
            <a:rect l="l" t="t" r="r" b="b"/>
            <a:pathLst>
              <a:path w="187960" h="312420">
                <a:moveTo>
                  <a:pt x="187833" y="0"/>
                </a:moveTo>
                <a:lnTo>
                  <a:pt x="0" y="186562"/>
                </a:lnTo>
                <a:lnTo>
                  <a:pt x="124968" y="312419"/>
                </a:lnTo>
                <a:lnTo>
                  <a:pt x="18783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5"/>
          <p:cNvSpPr/>
          <p:nvPr/>
        </p:nvSpPr>
        <p:spPr>
          <a:xfrm>
            <a:off x="919862" y="3953891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906267" y="1790700"/>
            <a:ext cx="3274314" cy="327431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856232" y="3215639"/>
            <a:ext cx="6247130" cy="512445"/>
          </a:xfrm>
          <a:custGeom>
            <a:rect l="l" t="t" r="r" b="b"/>
            <a:pathLst>
              <a:path w="6247130" h="512445">
                <a:moveTo>
                  <a:pt x="6161532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4"/>
                </a:lnTo>
                <a:lnTo>
                  <a:pt x="0" y="426720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4"/>
                </a:lnTo>
                <a:lnTo>
                  <a:pt x="6161532" y="512064"/>
                </a:lnTo>
                <a:lnTo>
                  <a:pt x="6194744" y="505354"/>
                </a:lnTo>
                <a:lnTo>
                  <a:pt x="6221872" y="487060"/>
                </a:lnTo>
                <a:lnTo>
                  <a:pt x="6240166" y="459932"/>
                </a:lnTo>
                <a:lnTo>
                  <a:pt x="6246876" y="426720"/>
                </a:lnTo>
                <a:lnTo>
                  <a:pt x="6246876" y="85344"/>
                </a:lnTo>
                <a:lnTo>
                  <a:pt x="6240166" y="52131"/>
                </a:lnTo>
                <a:lnTo>
                  <a:pt x="6221872" y="25003"/>
                </a:lnTo>
                <a:lnTo>
                  <a:pt x="6194744" y="6709"/>
                </a:lnTo>
                <a:lnTo>
                  <a:pt x="616153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19732" y="3263849"/>
            <a:ext cx="61214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err="1">
                <a:solidFill>
                  <a:srgbClr val="FFFFFF"/>
                </a:solidFill>
              </a:rPr>
              <a:t>秦汉以前表判断不用“是”，</a:t>
            </a:r>
            <a:r>
              <a:rPr sz="2400" spc="-5" err="1" smtClean="0">
                <a:solidFill>
                  <a:srgbClr val="FFFFFF"/>
                </a:solidFill>
              </a:rPr>
              <a:t>而</a:t>
            </a:r>
            <a:r>
              <a:rPr lang="zh-CN" altLang="en-US" sz="2400" spc="-5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sz="2400" spc="-5" smtClean="0">
                <a:solidFill>
                  <a:srgbClr val="FFFFFF"/>
                </a:solidFill>
              </a:rPr>
              <a:t>“</a:t>
            </a:r>
            <a:r>
              <a:rPr sz="2400" spc="-5">
                <a:solidFill>
                  <a:srgbClr val="FFFFFF"/>
                </a:solidFill>
              </a:rPr>
              <a:t>也”字。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1770633" y="3275584"/>
            <a:ext cx="187960" cy="312420"/>
          </a:xfrm>
          <a:custGeom>
            <a:rect l="l" t="t" r="r" b="b"/>
            <a:pathLst>
              <a:path w="187960" h="312420">
                <a:moveTo>
                  <a:pt x="187833" y="0"/>
                </a:moveTo>
                <a:lnTo>
                  <a:pt x="0" y="186562"/>
                </a:lnTo>
                <a:lnTo>
                  <a:pt x="124968" y="312419"/>
                </a:lnTo>
                <a:lnTo>
                  <a:pt x="18783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5"/>
          <p:cNvSpPr/>
          <p:nvPr/>
        </p:nvSpPr>
        <p:spPr>
          <a:xfrm>
            <a:off x="919862" y="2897505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0520" y="3230956"/>
            <a:ext cx="33794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</a:rPr>
              <a:t>和氏璧，天下所共传</a:t>
            </a:r>
            <a:r>
              <a:rPr sz="2400">
                <a:solidFill>
                  <a:srgbClr val="FFFFFF"/>
                </a:solidFill>
              </a:rPr>
              <a:t>宝</a:t>
            </a:r>
            <a:r>
              <a:rPr sz="2400">
                <a:solidFill>
                  <a:srgbClr val="EC7C30"/>
                </a:solidFill>
              </a:rPr>
              <a:t>也</a:t>
            </a:r>
            <a:endParaRPr sz="2400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3970" y="2919171"/>
            <a:ext cx="368363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err="1" smtClean="0"/>
              <a:t>语法课</a:t>
            </a:r>
            <a:r>
              <a:rPr sz="2400" err="1" smtClean="0">
                <a:solidFill>
                  <a:srgbClr val="FFC000"/>
                </a:solidFill>
              </a:rPr>
              <a:t>被</a:t>
            </a:r>
            <a:r>
              <a:rPr lang="zh-CN" altLang="en-US" sz="2400" spc="-5">
                <a:latin typeface="微软雅黑" panose="020b0503020204020204" pitchFamily="34" charset="-122"/>
                <a:ea typeface="微软雅黑" panose="020b0503020204020204" pitchFamily="34" charset="-122"/>
              </a:rPr>
              <a:t>晶晶姐</a:t>
            </a:r>
            <a:r>
              <a:rPr sz="2400" spc="-5" err="1" smtClean="0"/>
              <a:t>讲得很幽默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553970" y="3538473"/>
            <a:ext cx="3988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周公之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逮，在丁卯三月之望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35935" y="3425952"/>
            <a:ext cx="4018279" cy="0"/>
          </a:xfrm>
          <a:custGeom>
            <a:rect l="l" t="t" r="r" b="b"/>
            <a:pathLst>
              <a:path w="4018279">
                <a:moveTo>
                  <a:pt x="0" y="0"/>
                </a:moveTo>
                <a:lnTo>
                  <a:pt x="401777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500366" y="3620770"/>
            <a:ext cx="123126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《五人墓碑记》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234171"/>
            <a:ext cx="4500372" cy="10530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479548"/>
            <a:ext cx="3153410" cy="512445"/>
          </a:xfrm>
          <a:custGeom>
            <a:rect l="l" t="t" r="r" b="b"/>
            <a:pathLst>
              <a:path w="3153410" h="512444">
                <a:moveTo>
                  <a:pt x="3067811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3067811" y="512063"/>
                </a:lnTo>
                <a:lnTo>
                  <a:pt x="3101024" y="505354"/>
                </a:lnTo>
                <a:lnTo>
                  <a:pt x="3128152" y="487060"/>
                </a:lnTo>
                <a:lnTo>
                  <a:pt x="3146446" y="459932"/>
                </a:lnTo>
                <a:lnTo>
                  <a:pt x="3153156" y="426719"/>
                </a:lnTo>
                <a:lnTo>
                  <a:pt x="3153156" y="85343"/>
                </a:lnTo>
                <a:lnTo>
                  <a:pt x="3146446" y="52131"/>
                </a:lnTo>
                <a:lnTo>
                  <a:pt x="3128152" y="25003"/>
                </a:lnTo>
                <a:lnTo>
                  <a:pt x="3101024" y="6709"/>
                </a:lnTo>
                <a:lnTo>
                  <a:pt x="3067811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613151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5"/>
                </a:lnTo>
                <a:lnTo>
                  <a:pt x="124968" y="250951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260092"/>
            <a:ext cx="950976" cy="9509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558923"/>
            <a:ext cx="282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err="1" smtClean="0">
                <a:solidFill>
                  <a:srgbClr val="FFFFFF"/>
                </a:solidFill>
              </a:rPr>
              <a:t>判断句有哪些类型</a:t>
            </a:r>
            <a:r>
              <a:rPr sz="2000">
                <a:solidFill>
                  <a:srgbClr val="FFFFFF"/>
                </a:solidFill>
              </a:rPr>
              <a:t>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970401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4"/>
                </a:lnTo>
                <a:lnTo>
                  <a:pt x="142748" y="142748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48755" y="3846576"/>
            <a:ext cx="1141730" cy="532130"/>
          </a:xfrm>
          <a:custGeom>
            <a:rect l="l" t="t" r="r" b="b"/>
            <a:pathLst>
              <a:path w="1141729" h="532129">
                <a:moveTo>
                  <a:pt x="1052829" y="0"/>
                </a:moveTo>
                <a:lnTo>
                  <a:pt x="88646" y="0"/>
                </a:lnTo>
                <a:lnTo>
                  <a:pt x="54167" y="6975"/>
                </a:lnTo>
                <a:lnTo>
                  <a:pt x="25987" y="25987"/>
                </a:lnTo>
                <a:lnTo>
                  <a:pt x="6975" y="54167"/>
                </a:lnTo>
                <a:lnTo>
                  <a:pt x="0" y="88646"/>
                </a:lnTo>
                <a:lnTo>
                  <a:pt x="0" y="443230"/>
                </a:lnTo>
                <a:lnTo>
                  <a:pt x="6975" y="477708"/>
                </a:lnTo>
                <a:lnTo>
                  <a:pt x="25987" y="505888"/>
                </a:lnTo>
                <a:lnTo>
                  <a:pt x="54167" y="524900"/>
                </a:lnTo>
                <a:lnTo>
                  <a:pt x="88646" y="531876"/>
                </a:lnTo>
                <a:lnTo>
                  <a:pt x="1052829" y="531876"/>
                </a:lnTo>
                <a:lnTo>
                  <a:pt x="1087308" y="524900"/>
                </a:lnTo>
                <a:lnTo>
                  <a:pt x="1115488" y="505888"/>
                </a:lnTo>
                <a:lnTo>
                  <a:pt x="1134500" y="477708"/>
                </a:lnTo>
                <a:lnTo>
                  <a:pt x="1141476" y="443230"/>
                </a:lnTo>
                <a:lnTo>
                  <a:pt x="1141476" y="88646"/>
                </a:lnTo>
                <a:lnTo>
                  <a:pt x="1134500" y="54167"/>
                </a:lnTo>
                <a:lnTo>
                  <a:pt x="1115488" y="25987"/>
                </a:lnTo>
                <a:lnTo>
                  <a:pt x="1087308" y="6975"/>
                </a:lnTo>
                <a:lnTo>
                  <a:pt x="1052829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54928" y="3938142"/>
            <a:ext cx="7893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类型一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7421816" y="3688269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877047" y="2471166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《始得西山》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63661" y="3065526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59863" y="2387346"/>
            <a:ext cx="3987800" cy="158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是岁，元和四年也。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ts val="4720"/>
              </a:lnSpc>
              <a:spcBef>
                <a:spcPts val="420"/>
              </a:spcBef>
            </a:pP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君子生非异也，善假于物也。 </a:t>
            </a: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养生丧死无憾，王道之始也。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63661" y="3658870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 flipH="1">
            <a:off x="1871472" y="2240279"/>
            <a:ext cx="0" cy="2377440"/>
          </a:xfrm>
          <a:custGeom>
            <a:rect l="l" t="t" r="r" b="b"/>
            <a:pathLst>
              <a:path h="2377440">
                <a:moveTo>
                  <a:pt x="0" y="0"/>
                </a:moveTo>
                <a:lnTo>
                  <a:pt x="0" y="237705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464435" y="4175836"/>
            <a:ext cx="52070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是故燕虽小国而后亡，斯用兵之效也。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963661" y="4259960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877047" y="1932559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《始得西山》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63661" y="2526919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59863" y="1848739"/>
            <a:ext cx="3988435" cy="158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是岁，元和四年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ts val="4720"/>
              </a:lnSpc>
              <a:spcBef>
                <a:spcPts val="42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君子生非异也，善假于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物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 养生丧死无憾，王道之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始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63661" y="3120390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64435" y="3698240"/>
            <a:ext cx="5208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是故燕虽小国而后亡，斯用兵之</a:t>
            </a:r>
            <a:r>
              <a:rPr sz="2400" spc="5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效</a:t>
            </a:r>
            <a:r>
              <a:rPr sz="240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>
                <a:solidFill>
                  <a:srgbClr val="7E7E7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63661" y="3782059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 flipH="1">
            <a:off x="1871472" y="1702307"/>
            <a:ext cx="0" cy="2393950"/>
          </a:xfrm>
          <a:custGeom>
            <a:rect l="l" t="t" r="r" b="b"/>
            <a:pathLst>
              <a:path h="2393950">
                <a:moveTo>
                  <a:pt x="0" y="0"/>
                </a:moveTo>
                <a:lnTo>
                  <a:pt x="0" y="239382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380488" y="4565903"/>
            <a:ext cx="4930140" cy="548640"/>
          </a:xfrm>
          <a:custGeom>
            <a:rect l="l" t="t" r="r" b="b"/>
            <a:pathLst>
              <a:path w="4930140" h="548639">
                <a:moveTo>
                  <a:pt x="483870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4838700" y="548640"/>
                </a:lnTo>
                <a:lnTo>
                  <a:pt x="4874311" y="541460"/>
                </a:lnTo>
                <a:lnTo>
                  <a:pt x="4903374" y="521874"/>
                </a:lnTo>
                <a:lnTo>
                  <a:pt x="4922960" y="492811"/>
                </a:lnTo>
                <a:lnTo>
                  <a:pt x="4930140" y="457200"/>
                </a:lnTo>
                <a:lnTo>
                  <a:pt x="4930140" y="91440"/>
                </a:lnTo>
                <a:lnTo>
                  <a:pt x="4922960" y="55828"/>
                </a:lnTo>
                <a:lnTo>
                  <a:pt x="4903374" y="26765"/>
                </a:lnTo>
                <a:lnTo>
                  <a:pt x="4874311" y="7179"/>
                </a:lnTo>
                <a:lnTo>
                  <a:pt x="48387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66442" y="4683252"/>
            <a:ext cx="163830" cy="321310"/>
          </a:xfrm>
          <a:custGeom>
            <a:rect l="l" t="t" r="r" b="b"/>
            <a:pathLst>
              <a:path w="163830" h="321310">
                <a:moveTo>
                  <a:pt x="163321" y="0"/>
                </a:moveTo>
                <a:lnTo>
                  <a:pt x="0" y="164337"/>
                </a:lnTo>
                <a:lnTo>
                  <a:pt x="157987" y="321310"/>
                </a:lnTo>
                <a:lnTo>
                  <a:pt x="16332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506217" y="4629734"/>
            <a:ext cx="44761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1：“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也”字放在句末表判断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5"/>
          <p:cNvSpPr/>
          <p:nvPr/>
        </p:nvSpPr>
        <p:spPr>
          <a:xfrm>
            <a:off x="1456654" y="4283964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234171"/>
            <a:ext cx="4500372" cy="10530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479548"/>
            <a:ext cx="3153410" cy="512445"/>
          </a:xfrm>
          <a:custGeom>
            <a:rect l="l" t="t" r="r" b="b"/>
            <a:pathLst>
              <a:path w="3153410" h="512444">
                <a:moveTo>
                  <a:pt x="3067811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3067811" y="512063"/>
                </a:lnTo>
                <a:lnTo>
                  <a:pt x="3101024" y="505354"/>
                </a:lnTo>
                <a:lnTo>
                  <a:pt x="3128152" y="487060"/>
                </a:lnTo>
                <a:lnTo>
                  <a:pt x="3146446" y="459932"/>
                </a:lnTo>
                <a:lnTo>
                  <a:pt x="3153156" y="426719"/>
                </a:lnTo>
                <a:lnTo>
                  <a:pt x="3153156" y="85343"/>
                </a:lnTo>
                <a:lnTo>
                  <a:pt x="3146446" y="52131"/>
                </a:lnTo>
                <a:lnTo>
                  <a:pt x="3128152" y="25003"/>
                </a:lnTo>
                <a:lnTo>
                  <a:pt x="3101024" y="6709"/>
                </a:lnTo>
                <a:lnTo>
                  <a:pt x="3067811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613151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5"/>
                </a:lnTo>
                <a:lnTo>
                  <a:pt x="124968" y="250951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260092"/>
            <a:ext cx="950976" cy="9509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558923"/>
            <a:ext cx="282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err="1" smtClean="0">
                <a:solidFill>
                  <a:srgbClr val="FFFFFF"/>
                </a:solidFill>
              </a:rPr>
              <a:t>判断句有哪些类型</a:t>
            </a:r>
            <a:r>
              <a:rPr sz="2000">
                <a:solidFill>
                  <a:srgbClr val="FFFFFF"/>
                </a:solidFill>
              </a:rPr>
              <a:t>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970401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4"/>
                </a:lnTo>
                <a:lnTo>
                  <a:pt x="142748" y="142748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48755" y="3846576"/>
            <a:ext cx="1141730" cy="532130"/>
          </a:xfrm>
          <a:custGeom>
            <a:rect l="l" t="t" r="r" b="b"/>
            <a:pathLst>
              <a:path w="1141729" h="532129">
                <a:moveTo>
                  <a:pt x="1052829" y="0"/>
                </a:moveTo>
                <a:lnTo>
                  <a:pt x="88646" y="0"/>
                </a:lnTo>
                <a:lnTo>
                  <a:pt x="54167" y="6975"/>
                </a:lnTo>
                <a:lnTo>
                  <a:pt x="25987" y="25987"/>
                </a:lnTo>
                <a:lnTo>
                  <a:pt x="6975" y="54167"/>
                </a:lnTo>
                <a:lnTo>
                  <a:pt x="0" y="88646"/>
                </a:lnTo>
                <a:lnTo>
                  <a:pt x="0" y="443230"/>
                </a:lnTo>
                <a:lnTo>
                  <a:pt x="6975" y="477708"/>
                </a:lnTo>
                <a:lnTo>
                  <a:pt x="25987" y="505888"/>
                </a:lnTo>
                <a:lnTo>
                  <a:pt x="54167" y="524900"/>
                </a:lnTo>
                <a:lnTo>
                  <a:pt x="88646" y="531876"/>
                </a:lnTo>
                <a:lnTo>
                  <a:pt x="1052829" y="531876"/>
                </a:lnTo>
                <a:lnTo>
                  <a:pt x="1087308" y="524900"/>
                </a:lnTo>
                <a:lnTo>
                  <a:pt x="1115488" y="505888"/>
                </a:lnTo>
                <a:lnTo>
                  <a:pt x="1134500" y="477708"/>
                </a:lnTo>
                <a:lnTo>
                  <a:pt x="1141476" y="443230"/>
                </a:lnTo>
                <a:lnTo>
                  <a:pt x="1141476" y="88646"/>
                </a:lnTo>
                <a:lnTo>
                  <a:pt x="1134500" y="54167"/>
                </a:lnTo>
                <a:lnTo>
                  <a:pt x="1115488" y="25987"/>
                </a:lnTo>
                <a:lnTo>
                  <a:pt x="1087308" y="6975"/>
                </a:lnTo>
                <a:lnTo>
                  <a:pt x="1052829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54928" y="3938142"/>
            <a:ext cx="7893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类型二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7479146" y="3688269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26107" y="1821256"/>
            <a:ext cx="3492500" cy="90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>
                <a:solidFill>
                  <a:srgbClr val="FFFFFF"/>
                </a:solidFill>
              </a:rPr>
              <a:t>师者，所以传道受业解惑也。</a:t>
            </a:r>
          </a:p>
          <a:p>
            <a:pPr marL="12700">
              <a:lnSpc>
                <a:spcPct val="100000"/>
              </a:lnSpc>
              <a:spcBef>
                <a:spcPts val="1915"/>
              </a:spcBef>
            </a:pPr>
            <a:r>
              <a:rPr spc="-5">
                <a:solidFill>
                  <a:srgbClr val="FFFFFF"/>
                </a:solidFill>
              </a:rPr>
              <a:t>灭六国者，六国也，非秦也。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126107" y="2948178"/>
            <a:ext cx="5092700" cy="1471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非蛇蟮之穴无可寄托者</a:t>
            </a: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，用心躁也。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76000"/>
              </a:lnSpc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所以遣将守关者，备他盗之出入与非常也。 臣所以去亲戚而事君者，徒慕君之高义也。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07806" y="1823161"/>
            <a:ext cx="71501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07806" y="2409571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07806" y="2995117"/>
            <a:ext cx="715010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07806" y="3581527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07806" y="4167377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26107" y="4637913"/>
            <a:ext cx="66960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授之书而习其句读者，非吾所谓传其道解其惑者也</a:t>
            </a:r>
            <a:r>
              <a:rPr sz="2100" spc="-12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 flipH="1">
            <a:off x="1871472" y="1688592"/>
            <a:ext cx="0" cy="3355975"/>
          </a:xfrm>
          <a:custGeom>
            <a:rect l="l" t="t" r="r" b="b"/>
            <a:pathLst>
              <a:path h="3355975">
                <a:moveTo>
                  <a:pt x="0" y="0"/>
                </a:moveTo>
                <a:lnTo>
                  <a:pt x="0" y="335584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26107" y="1526285"/>
            <a:ext cx="3493135" cy="908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师</a:t>
            </a:r>
            <a:r>
              <a:rPr>
                <a:solidFill>
                  <a:srgbClr val="FFFFFF"/>
                </a:solidFill>
              </a:rPr>
              <a:t>者</a:t>
            </a:r>
            <a:r>
              <a:rPr/>
              <a:t>，所以传道受业解</a:t>
            </a:r>
            <a:r>
              <a:rPr spc="-15"/>
              <a:t>惑</a:t>
            </a:r>
            <a:r>
              <a:rPr>
                <a:solidFill>
                  <a:srgbClr val="FFFFFF"/>
                </a:solidFill>
              </a:rPr>
              <a:t>也</a:t>
            </a:r>
            <a:r>
              <a:rPr/>
              <a:t>。</a:t>
            </a:r>
          </a:p>
          <a:p>
            <a:pPr marL="12700">
              <a:lnSpc>
                <a:spcPct val="100000"/>
              </a:lnSpc>
              <a:spcBef>
                <a:spcPts val="1915"/>
              </a:spcBef>
            </a:pPr>
            <a:r>
              <a:rPr/>
              <a:t>灭六国</a:t>
            </a:r>
            <a:r>
              <a:rPr>
                <a:solidFill>
                  <a:srgbClr val="FFFFFF"/>
                </a:solidFill>
              </a:rPr>
              <a:t>者</a:t>
            </a:r>
            <a:r>
              <a:rPr/>
              <a:t>，六国</a:t>
            </a:r>
            <a:r>
              <a:rPr>
                <a:solidFill>
                  <a:srgbClr val="FFFFFF"/>
                </a:solidFill>
              </a:rPr>
              <a:t>也</a:t>
            </a:r>
            <a:r>
              <a:rPr/>
              <a:t>，非秦</a:t>
            </a:r>
            <a:r>
              <a:rPr>
                <a:solidFill>
                  <a:srgbClr val="FFFFFF"/>
                </a:solidFill>
              </a:rPr>
              <a:t>也</a:t>
            </a:r>
            <a:r>
              <a:rPr/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126107" y="2652776"/>
            <a:ext cx="5093970" cy="1471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非蛇蟮之穴无可寄托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，用心躁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也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76000"/>
              </a:lnSpc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所以遣将守关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，备他盗之出入与非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常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也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 臣所以去亲戚而事君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，徒慕君之高义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也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07806" y="1528064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07806" y="2113610"/>
            <a:ext cx="887094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07806" y="2700020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07806" y="3285566"/>
            <a:ext cx="887094" cy="233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07806" y="3871976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380488" y="5184647"/>
            <a:ext cx="5035550" cy="548640"/>
          </a:xfrm>
          <a:custGeom>
            <a:rect l="l" t="t" r="r" b="b"/>
            <a:pathLst>
              <a:path w="5035550" h="548639">
                <a:moveTo>
                  <a:pt x="4943856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790"/>
                </a:lnTo>
                <a:lnTo>
                  <a:pt x="26765" y="521855"/>
                </a:lnTo>
                <a:lnTo>
                  <a:pt x="55828" y="541453"/>
                </a:lnTo>
                <a:lnTo>
                  <a:pt x="91439" y="548639"/>
                </a:lnTo>
                <a:lnTo>
                  <a:pt x="4943856" y="548639"/>
                </a:lnTo>
                <a:lnTo>
                  <a:pt x="4979467" y="541453"/>
                </a:lnTo>
                <a:lnTo>
                  <a:pt x="5008530" y="521855"/>
                </a:lnTo>
                <a:lnTo>
                  <a:pt x="5028116" y="492790"/>
                </a:lnTo>
                <a:lnTo>
                  <a:pt x="5035295" y="457199"/>
                </a:lnTo>
                <a:lnTo>
                  <a:pt x="5035295" y="91439"/>
                </a:lnTo>
                <a:lnTo>
                  <a:pt x="5028116" y="55828"/>
                </a:lnTo>
                <a:lnTo>
                  <a:pt x="5008530" y="26765"/>
                </a:lnTo>
                <a:lnTo>
                  <a:pt x="4979467" y="7179"/>
                </a:lnTo>
                <a:lnTo>
                  <a:pt x="4943856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66442" y="5302122"/>
            <a:ext cx="163830" cy="321945"/>
          </a:xfrm>
          <a:custGeom>
            <a:rect l="l" t="t" r="r" b="b"/>
            <a:pathLst>
              <a:path w="163830" h="321945">
                <a:moveTo>
                  <a:pt x="163321" y="0"/>
                </a:moveTo>
                <a:lnTo>
                  <a:pt x="0" y="164337"/>
                </a:lnTo>
                <a:lnTo>
                  <a:pt x="157987" y="321322"/>
                </a:lnTo>
                <a:lnTo>
                  <a:pt x="16332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126107" y="4342638"/>
            <a:ext cx="6696075" cy="1297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授之书而习其句读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，非吾所谓传其道解其惑</a:t>
            </a:r>
            <a:r>
              <a:rPr sz="2100" spc="-2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也</a:t>
            </a:r>
            <a:r>
              <a:rPr sz="2100" spc="-12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000">
              <a:latin typeface="Times New Roman" panose="02020603050405020304"/>
              <a:cs typeface="Times New Roman" panose="02020603050405020304"/>
            </a:endParaRPr>
          </a:p>
          <a:p>
            <a:pPr marL="392430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2：“…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者，…也”句式表判断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/>
          <p:nvPr/>
        </p:nvSpPr>
        <p:spPr>
          <a:xfrm flipH="1">
            <a:off x="1871472" y="1392936"/>
            <a:ext cx="0" cy="3355975"/>
          </a:xfrm>
          <a:custGeom>
            <a:rect l="l" t="t" r="r" b="b"/>
            <a:pathLst>
              <a:path h="3355975">
                <a:moveTo>
                  <a:pt x="0" y="0"/>
                </a:moveTo>
                <a:lnTo>
                  <a:pt x="0" y="335584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5"/>
          <p:cNvSpPr/>
          <p:nvPr/>
        </p:nvSpPr>
        <p:spPr>
          <a:xfrm>
            <a:off x="1496188" y="4954057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234171"/>
            <a:ext cx="4500372" cy="10530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479548"/>
            <a:ext cx="3153410" cy="512445"/>
          </a:xfrm>
          <a:custGeom>
            <a:rect l="l" t="t" r="r" b="b"/>
            <a:pathLst>
              <a:path w="3153410" h="512444">
                <a:moveTo>
                  <a:pt x="3067811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3067811" y="512063"/>
                </a:lnTo>
                <a:lnTo>
                  <a:pt x="3101024" y="505354"/>
                </a:lnTo>
                <a:lnTo>
                  <a:pt x="3128152" y="487060"/>
                </a:lnTo>
                <a:lnTo>
                  <a:pt x="3146446" y="459932"/>
                </a:lnTo>
                <a:lnTo>
                  <a:pt x="3153156" y="426719"/>
                </a:lnTo>
                <a:lnTo>
                  <a:pt x="3153156" y="85343"/>
                </a:lnTo>
                <a:lnTo>
                  <a:pt x="3146446" y="52131"/>
                </a:lnTo>
                <a:lnTo>
                  <a:pt x="3128152" y="25003"/>
                </a:lnTo>
                <a:lnTo>
                  <a:pt x="3101024" y="6709"/>
                </a:lnTo>
                <a:lnTo>
                  <a:pt x="3067811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613151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5"/>
                </a:lnTo>
                <a:lnTo>
                  <a:pt x="124968" y="250951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260092"/>
            <a:ext cx="950976" cy="9509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558923"/>
            <a:ext cx="282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err="1" smtClean="0">
                <a:solidFill>
                  <a:srgbClr val="FFFFFF"/>
                </a:solidFill>
              </a:rPr>
              <a:t>判断句有哪些类型</a:t>
            </a:r>
            <a:r>
              <a:rPr sz="2000">
                <a:solidFill>
                  <a:srgbClr val="FFFFFF"/>
                </a:solidFill>
              </a:rPr>
              <a:t>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970401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4"/>
                </a:lnTo>
                <a:lnTo>
                  <a:pt x="142748" y="142748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48755" y="3846576"/>
            <a:ext cx="1141730" cy="532130"/>
          </a:xfrm>
          <a:custGeom>
            <a:rect l="l" t="t" r="r" b="b"/>
            <a:pathLst>
              <a:path w="1141729" h="532129">
                <a:moveTo>
                  <a:pt x="1052829" y="0"/>
                </a:moveTo>
                <a:lnTo>
                  <a:pt x="88646" y="0"/>
                </a:lnTo>
                <a:lnTo>
                  <a:pt x="54167" y="6975"/>
                </a:lnTo>
                <a:lnTo>
                  <a:pt x="25987" y="25987"/>
                </a:lnTo>
                <a:lnTo>
                  <a:pt x="6975" y="54167"/>
                </a:lnTo>
                <a:lnTo>
                  <a:pt x="0" y="88646"/>
                </a:lnTo>
                <a:lnTo>
                  <a:pt x="0" y="443230"/>
                </a:lnTo>
                <a:lnTo>
                  <a:pt x="6975" y="477708"/>
                </a:lnTo>
                <a:lnTo>
                  <a:pt x="25987" y="505888"/>
                </a:lnTo>
                <a:lnTo>
                  <a:pt x="54167" y="524900"/>
                </a:lnTo>
                <a:lnTo>
                  <a:pt x="88646" y="531876"/>
                </a:lnTo>
                <a:lnTo>
                  <a:pt x="1052829" y="531876"/>
                </a:lnTo>
                <a:lnTo>
                  <a:pt x="1087308" y="524900"/>
                </a:lnTo>
                <a:lnTo>
                  <a:pt x="1115488" y="505888"/>
                </a:lnTo>
                <a:lnTo>
                  <a:pt x="1134500" y="477708"/>
                </a:lnTo>
                <a:lnTo>
                  <a:pt x="1141476" y="443230"/>
                </a:lnTo>
                <a:lnTo>
                  <a:pt x="1141476" y="88646"/>
                </a:lnTo>
                <a:lnTo>
                  <a:pt x="1134500" y="54167"/>
                </a:lnTo>
                <a:lnTo>
                  <a:pt x="1115488" y="25987"/>
                </a:lnTo>
                <a:lnTo>
                  <a:pt x="1087308" y="6975"/>
                </a:lnTo>
                <a:lnTo>
                  <a:pt x="1052829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54928" y="3938142"/>
            <a:ext cx="7893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类型三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7446147" y="3555111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25954" y="3219958"/>
            <a:ext cx="4292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六国破灭，非兵不利，战不善。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7489063" y="3302253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72995" y="3038855"/>
            <a:ext cx="1905" cy="757555"/>
          </a:xfrm>
          <a:custGeom>
            <a:rect l="l" t="t" r="r" b="b"/>
            <a:pathLst>
              <a:path w="1905" h="757554">
                <a:moveTo>
                  <a:pt x="1651" y="0"/>
                </a:moveTo>
                <a:lnTo>
                  <a:pt x="0" y="757428"/>
                </a:lnTo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425954" y="3034410"/>
            <a:ext cx="4293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六国破灭，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非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兵不利，战不善。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89063" y="3116707"/>
            <a:ext cx="8864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72995" y="2852927"/>
            <a:ext cx="1905" cy="757555"/>
          </a:xfrm>
          <a:custGeom>
            <a:rect l="l" t="t" r="r" b="b"/>
            <a:pathLst>
              <a:path w="1905" h="757554">
                <a:moveTo>
                  <a:pt x="1651" y="0"/>
                </a:moveTo>
                <a:lnTo>
                  <a:pt x="0" y="757428"/>
                </a:lnTo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80488" y="4123944"/>
            <a:ext cx="3710940" cy="548640"/>
          </a:xfrm>
          <a:custGeom>
            <a:rect l="l" t="t" r="r" b="b"/>
            <a:pathLst>
              <a:path w="3710940" h="548639">
                <a:moveTo>
                  <a:pt x="361950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619500" y="548639"/>
                </a:lnTo>
                <a:lnTo>
                  <a:pt x="3655111" y="541460"/>
                </a:lnTo>
                <a:lnTo>
                  <a:pt x="3684174" y="521874"/>
                </a:lnTo>
                <a:lnTo>
                  <a:pt x="3703760" y="492811"/>
                </a:lnTo>
                <a:lnTo>
                  <a:pt x="3710940" y="457199"/>
                </a:lnTo>
                <a:lnTo>
                  <a:pt x="3710940" y="91439"/>
                </a:lnTo>
                <a:lnTo>
                  <a:pt x="3703760" y="55828"/>
                </a:lnTo>
                <a:lnTo>
                  <a:pt x="3684174" y="26765"/>
                </a:lnTo>
                <a:lnTo>
                  <a:pt x="3655111" y="7179"/>
                </a:lnTo>
                <a:lnTo>
                  <a:pt x="36195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66442" y="4240784"/>
            <a:ext cx="163830" cy="321310"/>
          </a:xfrm>
          <a:custGeom>
            <a:rect l="l" t="t" r="r" b="b"/>
            <a:pathLst>
              <a:path w="163830" h="321310">
                <a:moveTo>
                  <a:pt x="163321" y="0"/>
                </a:moveTo>
                <a:lnTo>
                  <a:pt x="0" y="164338"/>
                </a:lnTo>
                <a:lnTo>
                  <a:pt x="157987" y="321310"/>
                </a:lnTo>
                <a:lnTo>
                  <a:pt x="16332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506217" y="4187139"/>
            <a:ext cx="33464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3：“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sz="2400" spc="-56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”字表判断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15"/>
          <p:cNvSpPr/>
          <p:nvPr/>
        </p:nvSpPr>
        <p:spPr>
          <a:xfrm>
            <a:off x="1428496" y="3899006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234171"/>
            <a:ext cx="4500372" cy="10530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479548"/>
            <a:ext cx="3153410" cy="512445"/>
          </a:xfrm>
          <a:custGeom>
            <a:rect l="l" t="t" r="r" b="b"/>
            <a:pathLst>
              <a:path w="3153410" h="512444">
                <a:moveTo>
                  <a:pt x="3067811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3067811" y="512063"/>
                </a:lnTo>
                <a:lnTo>
                  <a:pt x="3101024" y="505354"/>
                </a:lnTo>
                <a:lnTo>
                  <a:pt x="3128152" y="487060"/>
                </a:lnTo>
                <a:lnTo>
                  <a:pt x="3146446" y="459932"/>
                </a:lnTo>
                <a:lnTo>
                  <a:pt x="3153156" y="426719"/>
                </a:lnTo>
                <a:lnTo>
                  <a:pt x="3153156" y="85343"/>
                </a:lnTo>
                <a:lnTo>
                  <a:pt x="3146446" y="52131"/>
                </a:lnTo>
                <a:lnTo>
                  <a:pt x="3128152" y="25003"/>
                </a:lnTo>
                <a:lnTo>
                  <a:pt x="3101024" y="6709"/>
                </a:lnTo>
                <a:lnTo>
                  <a:pt x="3067811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613151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5"/>
                </a:lnTo>
                <a:lnTo>
                  <a:pt x="124968" y="250951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260092"/>
            <a:ext cx="950976" cy="9509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558923"/>
            <a:ext cx="282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err="1" smtClean="0">
                <a:solidFill>
                  <a:srgbClr val="FFFFFF"/>
                </a:solidFill>
              </a:rPr>
              <a:t>怎么判断判断句呢</a:t>
            </a:r>
            <a:r>
              <a:rPr sz="2000">
                <a:solidFill>
                  <a:srgbClr val="FFFFFF"/>
                </a:solidFill>
              </a:rPr>
              <a:t>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970401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4"/>
                </a:lnTo>
                <a:lnTo>
                  <a:pt x="142748" y="142748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97379" y="3503676"/>
            <a:ext cx="5293360" cy="1217930"/>
          </a:xfrm>
          <a:custGeom>
            <a:rect l="l" t="t" r="r" b="b"/>
            <a:pathLst>
              <a:path w="5293359" h="1217929">
                <a:moveTo>
                  <a:pt x="5089906" y="0"/>
                </a:moveTo>
                <a:lnTo>
                  <a:pt x="202945" y="0"/>
                </a:lnTo>
                <a:lnTo>
                  <a:pt x="156394" y="5356"/>
                </a:lnTo>
                <a:lnTo>
                  <a:pt x="113670" y="20617"/>
                </a:lnTo>
                <a:lnTo>
                  <a:pt x="75989" y="44567"/>
                </a:lnTo>
                <a:lnTo>
                  <a:pt x="44567" y="75989"/>
                </a:lnTo>
                <a:lnTo>
                  <a:pt x="20617" y="113670"/>
                </a:lnTo>
                <a:lnTo>
                  <a:pt x="5356" y="156394"/>
                </a:lnTo>
                <a:lnTo>
                  <a:pt x="0" y="202946"/>
                </a:lnTo>
                <a:lnTo>
                  <a:pt x="0" y="1014730"/>
                </a:lnTo>
                <a:lnTo>
                  <a:pt x="5356" y="1061281"/>
                </a:lnTo>
                <a:lnTo>
                  <a:pt x="20617" y="1104005"/>
                </a:lnTo>
                <a:lnTo>
                  <a:pt x="44567" y="1141686"/>
                </a:lnTo>
                <a:lnTo>
                  <a:pt x="75989" y="1173108"/>
                </a:lnTo>
                <a:lnTo>
                  <a:pt x="113670" y="1197058"/>
                </a:lnTo>
                <a:lnTo>
                  <a:pt x="156394" y="1212319"/>
                </a:lnTo>
                <a:lnTo>
                  <a:pt x="202945" y="1217676"/>
                </a:lnTo>
                <a:lnTo>
                  <a:pt x="5089906" y="1217676"/>
                </a:lnTo>
                <a:lnTo>
                  <a:pt x="5136457" y="1212319"/>
                </a:lnTo>
                <a:lnTo>
                  <a:pt x="5179181" y="1197058"/>
                </a:lnTo>
                <a:lnTo>
                  <a:pt x="5216862" y="1173108"/>
                </a:lnTo>
                <a:lnTo>
                  <a:pt x="5248284" y="1141686"/>
                </a:lnTo>
                <a:lnTo>
                  <a:pt x="5272234" y="1104005"/>
                </a:lnTo>
                <a:lnTo>
                  <a:pt x="5287495" y="1061281"/>
                </a:lnTo>
                <a:lnTo>
                  <a:pt x="5292852" y="1014730"/>
                </a:lnTo>
                <a:lnTo>
                  <a:pt x="5292852" y="202946"/>
                </a:lnTo>
                <a:lnTo>
                  <a:pt x="5287495" y="156394"/>
                </a:lnTo>
                <a:lnTo>
                  <a:pt x="5272234" y="113670"/>
                </a:lnTo>
                <a:lnTo>
                  <a:pt x="5248284" y="75989"/>
                </a:lnTo>
                <a:lnTo>
                  <a:pt x="5216862" y="44567"/>
                </a:lnTo>
                <a:lnTo>
                  <a:pt x="5179181" y="20617"/>
                </a:lnTo>
                <a:lnTo>
                  <a:pt x="5136457" y="5356"/>
                </a:lnTo>
                <a:lnTo>
                  <a:pt x="5089906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35810" y="3632657"/>
            <a:ext cx="5060315" cy="941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根据它的特征入手，语</a:t>
            </a:r>
            <a:r>
              <a:rPr sz="2000" spc="-10">
                <a:latin typeface="微软雅黑" panose="020b0503020204020204" charset="-122"/>
                <a:cs typeface="微软雅黑" panose="020b0503020204020204" charset="-122"/>
              </a:rPr>
              <a:t>气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上有</a:t>
            </a:r>
            <a:r>
              <a:rPr sz="2000" spc="-10">
                <a:latin typeface="微软雅黑" panose="020b0503020204020204" charset="-122"/>
                <a:cs typeface="微软雅黑" panose="020b0503020204020204" charset="-122"/>
              </a:rPr>
              <a:t>判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断之</a:t>
            </a:r>
            <a:r>
              <a:rPr sz="2000" spc="-10">
                <a:latin typeface="微软雅黑" panose="020b0503020204020204" charset="-122"/>
                <a:cs typeface="微软雅黑" panose="020b0503020204020204" charset="-122"/>
              </a:rPr>
              <a:t>意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，并 有以“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也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作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句末语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气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词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，或者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000" spc="5"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…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也”  结构，或者用“非”表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否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定判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断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7467600" y="3632657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384047" y="2359151"/>
            <a:ext cx="2137410" cy="213741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05125" y="3230956"/>
            <a:ext cx="58242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在文言</a:t>
            </a:r>
            <a:r>
              <a:rPr sz="2400" spc="5">
                <a:solidFill>
                  <a:srgbClr val="FFFFFF"/>
                </a:solidFill>
              </a:rPr>
              <a:t>文</a:t>
            </a:r>
            <a:r>
              <a:rPr sz="2400">
                <a:solidFill>
                  <a:srgbClr val="FFFFFF"/>
                </a:solidFill>
              </a:rPr>
              <a:t>中，“被”字句并非主要被动句。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2616707" y="3067824"/>
            <a:ext cx="108076" cy="77570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2645664" y="3093720"/>
            <a:ext cx="0" cy="670560"/>
          </a:xfrm>
          <a:custGeom>
            <a:rect l="l" t="t" r="r" b="b"/>
            <a:pathLst>
              <a:path h="670560">
                <a:moveTo>
                  <a:pt x="0" y="0"/>
                </a:moveTo>
                <a:lnTo>
                  <a:pt x="0" y="670305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229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784008"/>
              </p:ext>
            </p:extLst>
          </p:nvPr>
        </p:nvGraphicFramePr>
        <p:xfrm>
          <a:off x="452438" y="908050"/>
          <a:ext cx="8064500" cy="52498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" imgW="9151560" imgH="6046200" progId="Word.Document.8">
                  <p:embed/>
                </p:oleObj>
              </mc:Choice>
              <mc:Fallback>
                <p:oleObj r:id="rId2" imgW="9151560" imgH="60462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908050"/>
                        <a:ext cx="8064500" cy="5249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6319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239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899990"/>
              </p:ext>
            </p:extLst>
          </p:nvPr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9151560" imgH="5875560" progId="Word.Document.8">
                  <p:embed/>
                </p:oleObj>
              </mc:Choice>
              <mc:Fallback>
                <p:oleObj r:id="rId2" imgW="9151560" imgH="5875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38200" y="1600200"/>
            <a:ext cx="7467600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445770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仆人说是陈尧咨把马卖给商人了。陈尧咨是陈谏议的儿子</a:t>
            </a: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两个句子都是判断句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pitchFamily="49" charset="-122"/>
              </a:rPr>
              <a:t>，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前一句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表判断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pitchFamily="49" charset="-122"/>
              </a:rPr>
              <a:t>，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后一句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“……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_GB2312" panose="02010609030101010101" pitchFamily="49" charset="-122"/>
              </a:rPr>
              <a:t>，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……也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表判断。</a:t>
            </a:r>
            <a:endParaRPr lang="en-US" altLang="zh-CN" sz="2800" b="1" kern="10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4457700"/>
              </a:tabLst>
            </a:pPr>
            <a:endParaRPr lang="zh-CN" altLang="zh-CN" sz="11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4457700"/>
              </a:tabLst>
            </a:pP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是朝中重臣，家里没有一人能制服这匹马，商人又怎么能养它呢？你这是把祸害转嫁给别人啊</a:t>
            </a: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汝为贵臣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表判断的判断句，“是移祸于人也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“……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表判断的判断句。</a:t>
            </a:r>
          </a:p>
        </p:txBody>
      </p:sp>
    </p:spTree>
    <p:extLst>
      <p:ext uri="{BB962C8B-B14F-4D97-AF65-F5344CB8AC3E}">
        <p14:creationId xmlns:p14="http://schemas.microsoft.com/office/powerpoint/2010/main" val="30843843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11808" y="766572"/>
            <a:ext cx="1633855" cy="2207260"/>
          </a:xfrm>
          <a:custGeom>
            <a:rect l="l" t="t" r="r" b="b"/>
            <a:pathLst>
              <a:path w="1633855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4876" y="1030224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定语后置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612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43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宾语前置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091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722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6050">
              <a:lnSpc>
                <a:spcPct val="100000"/>
              </a:lnSpc>
              <a:spcBef>
                <a:spcPts val="5"/>
              </a:spcBef>
            </a:pPr>
            <a:r>
              <a:rPr sz="2000"/>
              <a:t>状语后置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3759708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922776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1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判断句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091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722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241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省略句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11808" y="3861815"/>
            <a:ext cx="1633855" cy="2205355"/>
          </a:xfrm>
          <a:custGeom>
            <a:rect l="l" t="t" r="r" b="b"/>
            <a:pathLst>
              <a:path w="1633855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74876" y="4125467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051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1911375" y="1318019"/>
            <a:ext cx="1945005" cy="512445"/>
          </a:xfrm>
          <a:custGeom>
            <a:rect l="l" t="t" r="r" b="b"/>
            <a:pathLst>
              <a:path w="1945004" h="512444">
                <a:moveTo>
                  <a:pt x="1859280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4"/>
                </a:lnTo>
                <a:lnTo>
                  <a:pt x="0" y="426720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1859280" y="512063"/>
                </a:lnTo>
                <a:lnTo>
                  <a:pt x="1892492" y="505354"/>
                </a:lnTo>
                <a:lnTo>
                  <a:pt x="1919620" y="487060"/>
                </a:lnTo>
                <a:lnTo>
                  <a:pt x="1937914" y="459932"/>
                </a:lnTo>
                <a:lnTo>
                  <a:pt x="1944623" y="426720"/>
                </a:lnTo>
                <a:lnTo>
                  <a:pt x="1944623" y="85344"/>
                </a:lnTo>
                <a:lnTo>
                  <a:pt x="1937914" y="52131"/>
                </a:lnTo>
                <a:lnTo>
                  <a:pt x="1919620" y="25003"/>
                </a:lnTo>
                <a:lnTo>
                  <a:pt x="1892492" y="6709"/>
                </a:lnTo>
                <a:lnTo>
                  <a:pt x="185928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14094" y="1450987"/>
            <a:ext cx="126364" cy="250825"/>
          </a:xfrm>
          <a:custGeom>
            <a:rect l="l" t="t" r="r" b="b"/>
            <a:pathLst>
              <a:path w="126363" h="250825">
                <a:moveTo>
                  <a:pt x="125983" y="0"/>
                </a:moveTo>
                <a:lnTo>
                  <a:pt x="0" y="124967"/>
                </a:lnTo>
                <a:lnTo>
                  <a:pt x="124968" y="250825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6268" y="1098562"/>
            <a:ext cx="950976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18818" y="1396504"/>
            <a:ext cx="18040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</a:rPr>
              <a:t>什么是</a:t>
            </a:r>
            <a:r>
              <a:rPr sz="2000" spc="-15">
                <a:solidFill>
                  <a:srgbClr val="FFFFFF"/>
                </a:solidFill>
              </a:rPr>
              <a:t>省</a:t>
            </a:r>
            <a:r>
              <a:rPr sz="2000">
                <a:solidFill>
                  <a:srgbClr val="FFFFFF"/>
                </a:solidFill>
              </a:rPr>
              <a:t>略</a:t>
            </a:r>
            <a:r>
              <a:rPr sz="2000" spc="-15">
                <a:solidFill>
                  <a:srgbClr val="FFFFFF"/>
                </a:solidFill>
              </a:rPr>
              <a:t>句</a:t>
            </a:r>
            <a:r>
              <a:rPr sz="2000">
                <a:solidFill>
                  <a:srgbClr val="FFFFFF"/>
                </a:solidFill>
              </a:rPr>
              <a:t>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61682" y="2382660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3"/>
                </a:lnTo>
                <a:lnTo>
                  <a:pt x="142748" y="142747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74843" y="2259850"/>
            <a:ext cx="1929764" cy="530860"/>
          </a:xfrm>
          <a:custGeom>
            <a:rect l="l" t="t" r="r" b="b"/>
            <a:pathLst>
              <a:path w="1929764" h="530860">
                <a:moveTo>
                  <a:pt x="1840992" y="0"/>
                </a:moveTo>
                <a:lnTo>
                  <a:pt x="88391" y="0"/>
                </a:lnTo>
                <a:lnTo>
                  <a:pt x="54006" y="6953"/>
                </a:lnTo>
                <a:lnTo>
                  <a:pt x="25908" y="25908"/>
                </a:lnTo>
                <a:lnTo>
                  <a:pt x="6953" y="54006"/>
                </a:lnTo>
                <a:lnTo>
                  <a:pt x="0" y="88391"/>
                </a:lnTo>
                <a:lnTo>
                  <a:pt x="0" y="441960"/>
                </a:lnTo>
                <a:lnTo>
                  <a:pt x="6953" y="476345"/>
                </a:lnTo>
                <a:lnTo>
                  <a:pt x="25908" y="504444"/>
                </a:lnTo>
                <a:lnTo>
                  <a:pt x="54006" y="523398"/>
                </a:lnTo>
                <a:lnTo>
                  <a:pt x="88391" y="530351"/>
                </a:lnTo>
                <a:lnTo>
                  <a:pt x="1840992" y="530351"/>
                </a:lnTo>
                <a:lnTo>
                  <a:pt x="1875377" y="523398"/>
                </a:lnTo>
                <a:lnTo>
                  <a:pt x="1903476" y="504444"/>
                </a:lnTo>
                <a:lnTo>
                  <a:pt x="1922430" y="476345"/>
                </a:lnTo>
                <a:lnTo>
                  <a:pt x="1929383" y="441960"/>
                </a:lnTo>
                <a:lnTo>
                  <a:pt x="1929383" y="88391"/>
                </a:lnTo>
                <a:lnTo>
                  <a:pt x="1922430" y="54006"/>
                </a:lnTo>
                <a:lnTo>
                  <a:pt x="1903476" y="25908"/>
                </a:lnTo>
                <a:lnTo>
                  <a:pt x="1875377" y="6953"/>
                </a:lnTo>
                <a:lnTo>
                  <a:pt x="184099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769256" y="2382152"/>
            <a:ext cx="3486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FFFFFF"/>
                </a:solidFill>
                <a:latin typeface="Calibri"/>
                <a:cs typeface="Calibri" panose="020f0502020204030204"/>
              </a:rPr>
              <a:t>18″</a:t>
            </a:r>
            <a:endParaRPr sz="1800">
              <a:latin typeface="Calibri"/>
              <a:cs typeface="Calibri" panose="020f0502020204030204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251856" y="2120150"/>
            <a:ext cx="1791354" cy="8560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11375" y="4843399"/>
            <a:ext cx="803275" cy="512445"/>
          </a:xfrm>
          <a:custGeom>
            <a:rect l="l" t="t" r="r" b="b"/>
            <a:pathLst>
              <a:path w="803275" h="512445">
                <a:moveTo>
                  <a:pt x="717803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717803" y="512063"/>
                </a:lnTo>
                <a:lnTo>
                  <a:pt x="751016" y="505354"/>
                </a:lnTo>
                <a:lnTo>
                  <a:pt x="778144" y="487060"/>
                </a:lnTo>
                <a:lnTo>
                  <a:pt x="796438" y="459932"/>
                </a:lnTo>
                <a:lnTo>
                  <a:pt x="803147" y="426719"/>
                </a:lnTo>
                <a:lnTo>
                  <a:pt x="803147" y="85343"/>
                </a:lnTo>
                <a:lnTo>
                  <a:pt x="796438" y="52131"/>
                </a:lnTo>
                <a:lnTo>
                  <a:pt x="778144" y="25003"/>
                </a:lnTo>
                <a:lnTo>
                  <a:pt x="751016" y="6709"/>
                </a:lnTo>
                <a:lnTo>
                  <a:pt x="71780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87837" y="4962716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4968"/>
                </a:lnTo>
                <a:lnTo>
                  <a:pt x="124968" y="250952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13718" y="4623981"/>
            <a:ext cx="950976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018818" y="4923029"/>
            <a:ext cx="4400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……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5"/>
          <p:cNvSpPr/>
          <p:nvPr/>
        </p:nvSpPr>
        <p:spPr>
          <a:xfrm>
            <a:off x="7443473" y="2070944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"/>
          <p:cNvSpPr txBox="1"/>
          <p:nvPr/>
        </p:nvSpPr>
        <p:spPr>
          <a:xfrm>
            <a:off x="437184" y="3156509"/>
            <a:ext cx="85598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100" b="0" i="0">
                <a:solidFill>
                  <a:srgbClr val="7E7E7E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2700" marR="5080">
              <a:spcBef>
                <a:spcPts val="100"/>
              </a:spcBef>
            </a:pPr>
            <a:r>
              <a:rPr lang="zh-CN" altLang="en-US" sz="2400" kern="0" smtClean="0">
                <a:solidFill>
                  <a:srgbClr val="FFFFFF"/>
                </a:solidFill>
              </a:rPr>
              <a:t>在一定的语境里，为了语言的经济原则，说话时往往会省去句 中某个句法成分，即省去已知信息的成分。如果离开了这样的 语境，意思就不清楚，必须填补一定的词语才行，这就是省略。</a:t>
            </a:r>
            <a:endParaRPr lang="zh-CN" altLang="en-US" sz="2400" kern="0"/>
          </a:p>
        </p:txBody>
      </p:sp>
      <p:sp>
        <p:nvSpPr>
          <p:cNvPr id="21" name="object 3"/>
          <p:cNvSpPr/>
          <p:nvPr/>
        </p:nvSpPr>
        <p:spPr>
          <a:xfrm>
            <a:off x="457200" y="4378631"/>
            <a:ext cx="8305800" cy="0"/>
          </a:xfrm>
          <a:custGeom>
            <a:rect l="l" t="t" r="r" b="b"/>
            <a:pathLst>
              <a:path w="8305800">
                <a:moveTo>
                  <a:pt x="0" y="0"/>
                </a:moveTo>
                <a:lnTo>
                  <a:pt x="830580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4"/>
          <p:cNvSpPr/>
          <p:nvPr/>
        </p:nvSpPr>
        <p:spPr>
          <a:xfrm>
            <a:off x="457200" y="3055798"/>
            <a:ext cx="8305800" cy="0"/>
          </a:xfrm>
          <a:custGeom>
            <a:rect l="l" t="t" r="r" b="b"/>
            <a:pathLst>
              <a:path w="8305800">
                <a:moveTo>
                  <a:pt x="0" y="0"/>
                </a:moveTo>
                <a:lnTo>
                  <a:pt x="830580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1889609" y="762891"/>
            <a:ext cx="2773680" cy="512445"/>
          </a:xfrm>
          <a:custGeom>
            <a:rect l="l" t="t" r="r" b="b"/>
            <a:pathLst>
              <a:path w="2773679" h="512444">
                <a:moveTo>
                  <a:pt x="2688336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4"/>
                </a:lnTo>
                <a:lnTo>
                  <a:pt x="0" y="426720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4"/>
                </a:lnTo>
                <a:lnTo>
                  <a:pt x="2688336" y="512064"/>
                </a:lnTo>
                <a:lnTo>
                  <a:pt x="2721548" y="505354"/>
                </a:lnTo>
                <a:lnTo>
                  <a:pt x="2748676" y="487060"/>
                </a:lnTo>
                <a:lnTo>
                  <a:pt x="2766970" y="459932"/>
                </a:lnTo>
                <a:lnTo>
                  <a:pt x="2773679" y="426720"/>
                </a:lnTo>
                <a:lnTo>
                  <a:pt x="2773679" y="85344"/>
                </a:lnTo>
                <a:lnTo>
                  <a:pt x="2766970" y="52131"/>
                </a:lnTo>
                <a:lnTo>
                  <a:pt x="2748676" y="25003"/>
                </a:lnTo>
                <a:lnTo>
                  <a:pt x="2721548" y="6709"/>
                </a:lnTo>
                <a:lnTo>
                  <a:pt x="2688336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68296" y="893193"/>
            <a:ext cx="126364" cy="251460"/>
          </a:xfrm>
          <a:custGeom>
            <a:rect l="l" t="t" r="r" b="b"/>
            <a:pathLst>
              <a:path w="126363" h="251460">
                <a:moveTo>
                  <a:pt x="125856" y="0"/>
                </a:moveTo>
                <a:lnTo>
                  <a:pt x="0" y="125095"/>
                </a:lnTo>
                <a:lnTo>
                  <a:pt x="124968" y="250951"/>
                </a:lnTo>
                <a:lnTo>
                  <a:pt x="125856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4502" y="543435"/>
            <a:ext cx="952500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89609" y="841327"/>
            <a:ext cx="2849880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晶晶姐</a:t>
            </a:r>
            <a:r>
              <a:rPr sz="2000" err="1" smtClean="0">
                <a:solidFill>
                  <a:srgbClr val="FFFFFF"/>
                </a:solidFill>
              </a:rPr>
              <a:t>讲过语法课了吗</a:t>
            </a:r>
            <a:r>
              <a:rPr sz="2000">
                <a:solidFill>
                  <a:srgbClr val="FFFFFF"/>
                </a:solidFill>
              </a:rPr>
              <a:t>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12484" y="2018414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861"/>
                </a:lnTo>
                <a:lnTo>
                  <a:pt x="142748" y="142748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72406" y="1895223"/>
            <a:ext cx="1183005" cy="530860"/>
          </a:xfrm>
          <a:custGeom>
            <a:rect l="l" t="t" r="r" b="b"/>
            <a:pathLst>
              <a:path w="1183004" h="530860">
                <a:moveTo>
                  <a:pt x="1094232" y="0"/>
                </a:moveTo>
                <a:lnTo>
                  <a:pt x="88391" y="0"/>
                </a:lnTo>
                <a:lnTo>
                  <a:pt x="54006" y="6953"/>
                </a:lnTo>
                <a:lnTo>
                  <a:pt x="25908" y="25908"/>
                </a:lnTo>
                <a:lnTo>
                  <a:pt x="6953" y="54006"/>
                </a:lnTo>
                <a:lnTo>
                  <a:pt x="0" y="88392"/>
                </a:lnTo>
                <a:lnTo>
                  <a:pt x="0" y="441960"/>
                </a:lnTo>
                <a:lnTo>
                  <a:pt x="6953" y="476345"/>
                </a:lnTo>
                <a:lnTo>
                  <a:pt x="25908" y="504444"/>
                </a:lnTo>
                <a:lnTo>
                  <a:pt x="54006" y="523398"/>
                </a:lnTo>
                <a:lnTo>
                  <a:pt x="88391" y="530351"/>
                </a:lnTo>
                <a:lnTo>
                  <a:pt x="1094232" y="530351"/>
                </a:lnTo>
                <a:lnTo>
                  <a:pt x="1128617" y="523398"/>
                </a:lnTo>
                <a:lnTo>
                  <a:pt x="1156715" y="504444"/>
                </a:lnTo>
                <a:lnTo>
                  <a:pt x="1175670" y="476345"/>
                </a:lnTo>
                <a:lnTo>
                  <a:pt x="1182623" y="441960"/>
                </a:lnTo>
                <a:lnTo>
                  <a:pt x="1182623" y="88392"/>
                </a:lnTo>
                <a:lnTo>
                  <a:pt x="1175670" y="54006"/>
                </a:lnTo>
                <a:lnTo>
                  <a:pt x="1156715" y="25908"/>
                </a:lnTo>
                <a:lnTo>
                  <a:pt x="1128617" y="6953"/>
                </a:lnTo>
                <a:lnTo>
                  <a:pt x="109423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077307" y="1986156"/>
            <a:ext cx="7893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讲过了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7501231" y="1621524"/>
            <a:ext cx="713231" cy="830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2"/>
          <p:cNvSpPr/>
          <p:nvPr/>
        </p:nvSpPr>
        <p:spPr>
          <a:xfrm>
            <a:off x="1926445" y="3213032"/>
            <a:ext cx="803275" cy="512445"/>
          </a:xfrm>
          <a:custGeom>
            <a:rect l="l" t="t" r="r" b="b"/>
            <a:pathLst>
              <a:path w="803275" h="512445">
                <a:moveTo>
                  <a:pt x="717803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717803" y="512063"/>
                </a:lnTo>
                <a:lnTo>
                  <a:pt x="751016" y="505354"/>
                </a:lnTo>
                <a:lnTo>
                  <a:pt x="778144" y="487060"/>
                </a:lnTo>
                <a:lnTo>
                  <a:pt x="796438" y="459932"/>
                </a:lnTo>
                <a:lnTo>
                  <a:pt x="803147" y="426719"/>
                </a:lnTo>
                <a:lnTo>
                  <a:pt x="803147" y="85343"/>
                </a:lnTo>
                <a:lnTo>
                  <a:pt x="796438" y="52131"/>
                </a:lnTo>
                <a:lnTo>
                  <a:pt x="778144" y="25003"/>
                </a:lnTo>
                <a:lnTo>
                  <a:pt x="751016" y="6709"/>
                </a:lnTo>
                <a:lnTo>
                  <a:pt x="71780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3"/>
          <p:cNvSpPr/>
          <p:nvPr/>
        </p:nvSpPr>
        <p:spPr>
          <a:xfrm>
            <a:off x="1828402" y="3346382"/>
            <a:ext cx="126364" cy="251460"/>
          </a:xfrm>
          <a:custGeom>
            <a:rect l="l" t="t" r="r" b="b"/>
            <a:pathLst>
              <a:path w="126363" h="251460">
                <a:moveTo>
                  <a:pt x="125856" y="0"/>
                </a:moveTo>
                <a:lnTo>
                  <a:pt x="0" y="124967"/>
                </a:lnTo>
                <a:lnTo>
                  <a:pt x="124968" y="250951"/>
                </a:lnTo>
                <a:lnTo>
                  <a:pt x="125856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4"/>
          <p:cNvSpPr/>
          <p:nvPr/>
        </p:nvSpPr>
        <p:spPr>
          <a:xfrm>
            <a:off x="679814" y="2993576"/>
            <a:ext cx="952500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5"/>
          <p:cNvSpPr txBox="1"/>
          <p:nvPr/>
        </p:nvSpPr>
        <p:spPr>
          <a:xfrm>
            <a:off x="2067836" y="3276600"/>
            <a:ext cx="95601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……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17" name="object 8"/>
          <p:cNvSpPr/>
          <p:nvPr/>
        </p:nvSpPr>
        <p:spPr>
          <a:xfrm>
            <a:off x="7200178" y="4599888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4"/>
                </a:lnTo>
                <a:lnTo>
                  <a:pt x="142748" y="142748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0"/>
          <p:cNvSpPr/>
          <p:nvPr/>
        </p:nvSpPr>
        <p:spPr>
          <a:xfrm>
            <a:off x="3513495" y="4476063"/>
            <a:ext cx="3729354" cy="532130"/>
          </a:xfrm>
          <a:custGeom>
            <a:rect l="l" t="t" r="r" b="b"/>
            <a:pathLst>
              <a:path w="3729354" h="532129">
                <a:moveTo>
                  <a:pt x="3640581" y="0"/>
                </a:moveTo>
                <a:lnTo>
                  <a:pt x="88646" y="0"/>
                </a:lnTo>
                <a:lnTo>
                  <a:pt x="54167" y="6975"/>
                </a:lnTo>
                <a:lnTo>
                  <a:pt x="25987" y="25987"/>
                </a:lnTo>
                <a:lnTo>
                  <a:pt x="6975" y="54167"/>
                </a:lnTo>
                <a:lnTo>
                  <a:pt x="0" y="88646"/>
                </a:lnTo>
                <a:lnTo>
                  <a:pt x="0" y="443230"/>
                </a:lnTo>
                <a:lnTo>
                  <a:pt x="6975" y="477708"/>
                </a:lnTo>
                <a:lnTo>
                  <a:pt x="25987" y="505888"/>
                </a:lnTo>
                <a:lnTo>
                  <a:pt x="54167" y="524900"/>
                </a:lnTo>
                <a:lnTo>
                  <a:pt x="88646" y="531876"/>
                </a:lnTo>
                <a:lnTo>
                  <a:pt x="3640581" y="531876"/>
                </a:lnTo>
                <a:lnTo>
                  <a:pt x="3675060" y="524900"/>
                </a:lnTo>
                <a:lnTo>
                  <a:pt x="3703240" y="505888"/>
                </a:lnTo>
                <a:lnTo>
                  <a:pt x="3722252" y="477708"/>
                </a:lnTo>
                <a:lnTo>
                  <a:pt x="3729228" y="443230"/>
                </a:lnTo>
                <a:lnTo>
                  <a:pt x="3729228" y="88646"/>
                </a:lnTo>
                <a:lnTo>
                  <a:pt x="3722252" y="54167"/>
                </a:lnTo>
                <a:lnTo>
                  <a:pt x="3703240" y="25987"/>
                </a:lnTo>
                <a:lnTo>
                  <a:pt x="3675060" y="6975"/>
                </a:lnTo>
                <a:lnTo>
                  <a:pt x="3640581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5"/>
          <p:cNvSpPr txBox="1"/>
          <p:nvPr/>
        </p:nvSpPr>
        <p:spPr>
          <a:xfrm>
            <a:off x="2105191" y="4580184"/>
            <a:ext cx="511619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45590">
              <a:lnSpc>
                <a:spcPct val="100000"/>
              </a:lnSpc>
              <a:spcBef>
                <a:spcPts val="105"/>
              </a:spcBef>
            </a:pPr>
            <a:r>
              <a:rPr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（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晶晶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姐</a:t>
            </a:r>
            <a:r>
              <a:rPr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）</a:t>
            </a:r>
            <a:r>
              <a:rPr sz="2000" spc="-1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讲</a:t>
            </a:r>
            <a:r>
              <a:rPr sz="200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过</a:t>
            </a:r>
            <a:r>
              <a:rPr sz="2000" spc="-5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（</a:t>
            </a:r>
            <a:r>
              <a:rPr sz="200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语</a:t>
            </a:r>
            <a:r>
              <a:rPr sz="2000" spc="-15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法</a:t>
            </a:r>
            <a:r>
              <a:rPr sz="200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课</a:t>
            </a:r>
            <a:r>
              <a:rPr sz="2000" spc="-1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）</a:t>
            </a:r>
            <a:r>
              <a:rPr sz="200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了</a:t>
            </a:r>
            <a:r>
              <a:rPr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20" name="object 15"/>
          <p:cNvSpPr/>
          <p:nvPr/>
        </p:nvSpPr>
        <p:spPr>
          <a:xfrm>
            <a:off x="7541553" y="4308163"/>
            <a:ext cx="713231" cy="830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2"/>
          <p:cNvSpPr/>
          <p:nvPr/>
        </p:nvSpPr>
        <p:spPr>
          <a:xfrm>
            <a:off x="1926445" y="5759566"/>
            <a:ext cx="803275" cy="512445"/>
          </a:xfrm>
          <a:custGeom>
            <a:rect l="l" t="t" r="r" b="b"/>
            <a:pathLst>
              <a:path w="803275" h="512445">
                <a:moveTo>
                  <a:pt x="717803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717803" y="512063"/>
                </a:lnTo>
                <a:lnTo>
                  <a:pt x="751016" y="505354"/>
                </a:lnTo>
                <a:lnTo>
                  <a:pt x="778144" y="487060"/>
                </a:lnTo>
                <a:lnTo>
                  <a:pt x="796438" y="459932"/>
                </a:lnTo>
                <a:lnTo>
                  <a:pt x="803147" y="426719"/>
                </a:lnTo>
                <a:lnTo>
                  <a:pt x="803147" y="85343"/>
                </a:lnTo>
                <a:lnTo>
                  <a:pt x="796438" y="52131"/>
                </a:lnTo>
                <a:lnTo>
                  <a:pt x="778144" y="25003"/>
                </a:lnTo>
                <a:lnTo>
                  <a:pt x="751016" y="6709"/>
                </a:lnTo>
                <a:lnTo>
                  <a:pt x="71780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3"/>
          <p:cNvSpPr/>
          <p:nvPr/>
        </p:nvSpPr>
        <p:spPr>
          <a:xfrm>
            <a:off x="1828402" y="5892916"/>
            <a:ext cx="126364" cy="251460"/>
          </a:xfrm>
          <a:custGeom>
            <a:rect l="l" t="t" r="r" b="b"/>
            <a:pathLst>
              <a:path w="126363" h="251460">
                <a:moveTo>
                  <a:pt x="125856" y="0"/>
                </a:moveTo>
                <a:lnTo>
                  <a:pt x="0" y="124967"/>
                </a:lnTo>
                <a:lnTo>
                  <a:pt x="124968" y="250951"/>
                </a:lnTo>
                <a:lnTo>
                  <a:pt x="125856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4"/>
          <p:cNvSpPr/>
          <p:nvPr/>
        </p:nvSpPr>
        <p:spPr>
          <a:xfrm>
            <a:off x="679814" y="5540110"/>
            <a:ext cx="952500" cy="95097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5"/>
          <p:cNvSpPr txBox="1"/>
          <p:nvPr/>
        </p:nvSpPr>
        <p:spPr>
          <a:xfrm>
            <a:off x="2067836" y="5823134"/>
            <a:ext cx="95601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……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7098" y="2974924"/>
            <a:ext cx="276923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/>
              <a:t>省略</a:t>
            </a:r>
            <a:r>
              <a:rPr sz="5400">
                <a:solidFill>
                  <a:srgbClr val="FFFFFF"/>
                </a:solidFill>
              </a:rPr>
              <a:t>主语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2324100" y="3162274"/>
            <a:ext cx="508266" cy="5082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217170" rIns="0" bIns="0" rtlCol="0">
            <a:spAutoFit/>
          </a:bodyPr>
          <a:lstStyle/>
          <a:p>
            <a:pPr marL="13335" algn="ctr">
              <a:lnSpc>
                <a:spcPct val="100000"/>
              </a:lnSpc>
              <a:spcBef>
                <a:spcPts val="1710"/>
              </a:spcBef>
            </a:pPr>
            <a:r>
              <a:rPr u="none" spc="-5"/>
              <a:t>省</a:t>
            </a:r>
            <a:r>
              <a:rPr/>
              <a:t>略</a:t>
            </a:r>
            <a:r>
              <a:rPr spc="-5">
                <a:solidFill>
                  <a:srgbClr val="FFFFFF"/>
                </a:solidFill>
              </a:rPr>
              <a:t>主语</a:t>
            </a:r>
            <a:r>
              <a:rPr spc="-5"/>
              <a:t>的类型</a:t>
            </a:r>
          </a:p>
          <a:p>
            <a:pPr marL="13335" marR="3810" algn="ctr">
              <a:lnSpc>
                <a:spcPct val="100000"/>
              </a:lnSpc>
              <a:spcBef>
                <a:spcPts val="715"/>
              </a:spcBef>
            </a:pPr>
            <a:r>
              <a:rPr sz="2400" u="none" spc="-5">
                <a:solidFill>
                  <a:srgbClr val="FFFFFF"/>
                </a:solidFill>
              </a:rPr>
              <a:t>（一）</a:t>
            </a:r>
            <a:endParaRPr sz="2400"/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5908" y="3028899"/>
            <a:ext cx="7340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</a:rPr>
              <a:t>公从之，辞曰“臣之壮也，犹不如人；今老矣，无能为</a:t>
            </a:r>
            <a:endParaRPr sz="2400"/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</a:rPr>
              <a:t>也已。”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816863" y="3838955"/>
            <a:ext cx="7427595" cy="0"/>
          </a:xfrm>
          <a:custGeom>
            <a:rect l="l" t="t" r="r" b="b"/>
            <a:pathLst>
              <a:path w="7427595">
                <a:moveTo>
                  <a:pt x="0" y="0"/>
                </a:moveTo>
                <a:lnTo>
                  <a:pt x="7427213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740143" y="4082541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3795" y="2934080"/>
            <a:ext cx="7036434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公从之，</a:t>
            </a:r>
            <a:r>
              <a:rPr sz="2400">
                <a:solidFill>
                  <a:srgbClr val="EC7C30"/>
                </a:solidFill>
              </a:rPr>
              <a:t>（烛之武）</a:t>
            </a:r>
            <a:r>
              <a:rPr sz="2400">
                <a:solidFill>
                  <a:srgbClr val="FFFFFF"/>
                </a:solidFill>
              </a:rPr>
              <a:t>辞曰：“臣之壮也，犹不如人； </a:t>
            </a:r>
            <a:r>
              <a:rPr sz="2400" spc="-5">
                <a:solidFill>
                  <a:srgbClr val="FFFFFF"/>
                </a:solidFill>
              </a:rPr>
              <a:t>今老矣，无能为也已。”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1050036" y="3777996"/>
            <a:ext cx="7106284" cy="0"/>
          </a:xfrm>
          <a:custGeom>
            <a:rect l="l" t="t" r="r" b="b"/>
            <a:pathLst>
              <a:path w="7106284">
                <a:moveTo>
                  <a:pt x="0" y="0"/>
                </a:moveTo>
                <a:lnTo>
                  <a:pt x="710603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740143" y="3907916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3795" y="2564129"/>
            <a:ext cx="703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公从之，（烛之武）辞曰：“臣之壮也，犹不如人；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053795" y="2929585"/>
            <a:ext cx="337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今老矣，无能为也已。”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50036" y="3657600"/>
            <a:ext cx="7106284" cy="0"/>
          </a:xfrm>
          <a:custGeom>
            <a:rect l="l" t="t" r="r" b="b"/>
            <a:pathLst>
              <a:path w="7106284">
                <a:moveTo>
                  <a:pt x="0" y="0"/>
                </a:moveTo>
                <a:lnTo>
                  <a:pt x="710603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40143" y="3197479"/>
            <a:ext cx="14522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《烛之武退秦师》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53795" y="3856177"/>
            <a:ext cx="687324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樊哙</a:t>
            </a:r>
            <a:r>
              <a:rPr lang="zh-CN" altLang="en-US" sz="2400" spc="-5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曰</a:t>
            </a:r>
            <a:r>
              <a:rPr sz="2400" spc="-5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：“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今日之事何如？”良曰：“甚急。”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R="5080" algn="r">
              <a:lnSpc>
                <a:spcPct val="100000"/>
              </a:lnSpc>
              <a:spcBef>
                <a:spcPts val="2160"/>
              </a:spcBef>
            </a:pPr>
            <a:r>
              <a:rPr sz="1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261603"/>
            <a:ext cx="4021836" cy="10530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506979"/>
            <a:ext cx="2674620" cy="512445"/>
          </a:xfrm>
          <a:custGeom>
            <a:rect l="l" t="t" r="r" b="b"/>
            <a:pathLst>
              <a:path w="2674620" h="512444">
                <a:moveTo>
                  <a:pt x="2589275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4"/>
                </a:lnTo>
                <a:lnTo>
                  <a:pt x="0" y="426720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4"/>
                </a:lnTo>
                <a:lnTo>
                  <a:pt x="2589275" y="512064"/>
                </a:lnTo>
                <a:lnTo>
                  <a:pt x="2622488" y="505354"/>
                </a:lnTo>
                <a:lnTo>
                  <a:pt x="2649616" y="487060"/>
                </a:lnTo>
                <a:lnTo>
                  <a:pt x="2667910" y="459932"/>
                </a:lnTo>
                <a:lnTo>
                  <a:pt x="2674620" y="426720"/>
                </a:lnTo>
                <a:lnTo>
                  <a:pt x="2674620" y="85344"/>
                </a:lnTo>
                <a:lnTo>
                  <a:pt x="2667910" y="52131"/>
                </a:lnTo>
                <a:lnTo>
                  <a:pt x="2649616" y="25003"/>
                </a:lnTo>
                <a:lnTo>
                  <a:pt x="2622488" y="6709"/>
                </a:lnTo>
                <a:lnTo>
                  <a:pt x="2589275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640329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4968"/>
                </a:lnTo>
                <a:lnTo>
                  <a:pt x="124968" y="250952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287523"/>
            <a:ext cx="950976" cy="9509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585974"/>
            <a:ext cx="2316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</a:rPr>
              <a:t>被动句有哪些类型？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900042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3"/>
                </a:lnTo>
                <a:lnTo>
                  <a:pt x="142748" y="142747"/>
                </a:lnTo>
                <a:lnTo>
                  <a:pt x="762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60847" y="3776471"/>
            <a:ext cx="1929764" cy="532130"/>
          </a:xfrm>
          <a:custGeom>
            <a:rect l="l" t="t" r="r" b="b"/>
            <a:pathLst>
              <a:path w="1929764" h="532129">
                <a:moveTo>
                  <a:pt x="1840737" y="0"/>
                </a:moveTo>
                <a:lnTo>
                  <a:pt x="88646" y="0"/>
                </a:lnTo>
                <a:lnTo>
                  <a:pt x="54167" y="6975"/>
                </a:lnTo>
                <a:lnTo>
                  <a:pt x="25987" y="25987"/>
                </a:lnTo>
                <a:lnTo>
                  <a:pt x="6975" y="54167"/>
                </a:lnTo>
                <a:lnTo>
                  <a:pt x="0" y="88645"/>
                </a:lnTo>
                <a:lnTo>
                  <a:pt x="0" y="443229"/>
                </a:lnTo>
                <a:lnTo>
                  <a:pt x="6975" y="477708"/>
                </a:lnTo>
                <a:lnTo>
                  <a:pt x="25987" y="505888"/>
                </a:lnTo>
                <a:lnTo>
                  <a:pt x="54167" y="524900"/>
                </a:lnTo>
                <a:lnTo>
                  <a:pt x="88646" y="531876"/>
                </a:lnTo>
                <a:lnTo>
                  <a:pt x="1840737" y="531876"/>
                </a:lnTo>
                <a:lnTo>
                  <a:pt x="1875216" y="524900"/>
                </a:lnTo>
                <a:lnTo>
                  <a:pt x="1903396" y="505888"/>
                </a:lnTo>
                <a:lnTo>
                  <a:pt x="1922408" y="477708"/>
                </a:lnTo>
                <a:lnTo>
                  <a:pt x="1929383" y="443229"/>
                </a:lnTo>
                <a:lnTo>
                  <a:pt x="1929383" y="88645"/>
                </a:lnTo>
                <a:lnTo>
                  <a:pt x="1922408" y="54167"/>
                </a:lnTo>
                <a:lnTo>
                  <a:pt x="1903396" y="25987"/>
                </a:lnTo>
                <a:lnTo>
                  <a:pt x="1875216" y="6975"/>
                </a:lnTo>
                <a:lnTo>
                  <a:pt x="184073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67020" y="3867658"/>
            <a:ext cx="180403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下面是</a:t>
            </a:r>
            <a:r>
              <a:rPr sz="2000" spc="-1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第</a:t>
            </a: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000" spc="-1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种</a:t>
            </a: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7467600" y="3617785"/>
            <a:ext cx="713231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3795" y="2564129"/>
            <a:ext cx="703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公从之，（烛之武）辞曰：“臣之壮也，犹不如人；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053795" y="2929585"/>
            <a:ext cx="337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今老矣，无能为也已。”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53795" y="3856177"/>
            <a:ext cx="673227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樊哙曰：“今日之事何如？”良曰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今日之事）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“甚急。”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50036" y="3657600"/>
            <a:ext cx="7106284" cy="0"/>
          </a:xfrm>
          <a:custGeom>
            <a:rect l="l" t="t" r="r" b="b"/>
            <a:pathLst>
              <a:path w="7106284">
                <a:moveTo>
                  <a:pt x="0" y="0"/>
                </a:moveTo>
                <a:lnTo>
                  <a:pt x="710603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40143" y="3197479"/>
            <a:ext cx="14522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《烛之武退秦师》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40143" y="4496180"/>
            <a:ext cx="9169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3795" y="2113915"/>
            <a:ext cx="703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公从之，（烛之武）辞曰：“臣之壮也，犹不如人；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053795" y="2479675"/>
            <a:ext cx="3378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今老矣，无能为也已。”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53795" y="3406267"/>
            <a:ext cx="67310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樊哙曰：“今日之事何如？”良曰：（今日之事）  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“甚急。”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50036" y="4445508"/>
            <a:ext cx="7106284" cy="0"/>
          </a:xfrm>
          <a:custGeom>
            <a:rect l="l" t="t" r="r" b="b"/>
            <a:pathLst>
              <a:path w="7106284">
                <a:moveTo>
                  <a:pt x="0" y="0"/>
                </a:moveTo>
                <a:lnTo>
                  <a:pt x="710603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40143" y="2746705"/>
            <a:ext cx="145224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《烛之武退秦师</a:t>
            </a:r>
            <a:r>
              <a:rPr sz="14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40143" y="4045965"/>
            <a:ext cx="9169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73935" y="4719828"/>
            <a:ext cx="3710940" cy="548640"/>
          </a:xfrm>
          <a:custGeom>
            <a:rect l="l" t="t" r="r" b="b"/>
            <a:pathLst>
              <a:path w="3710940" h="548639">
                <a:moveTo>
                  <a:pt x="361950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3619500" y="548640"/>
                </a:lnTo>
                <a:lnTo>
                  <a:pt x="3655111" y="541460"/>
                </a:lnTo>
                <a:lnTo>
                  <a:pt x="3684174" y="521874"/>
                </a:lnTo>
                <a:lnTo>
                  <a:pt x="3703760" y="492811"/>
                </a:lnTo>
                <a:lnTo>
                  <a:pt x="3710940" y="457200"/>
                </a:lnTo>
                <a:lnTo>
                  <a:pt x="3710940" y="91440"/>
                </a:lnTo>
                <a:lnTo>
                  <a:pt x="3703760" y="55828"/>
                </a:lnTo>
                <a:lnTo>
                  <a:pt x="3684174" y="26765"/>
                </a:lnTo>
                <a:lnTo>
                  <a:pt x="3655111" y="7179"/>
                </a:lnTo>
                <a:lnTo>
                  <a:pt x="36195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60017" y="4837176"/>
            <a:ext cx="163195" cy="321310"/>
          </a:xfrm>
          <a:custGeom>
            <a:rect l="l" t="t" r="r" b="b"/>
            <a:pathLst>
              <a:path w="163194" h="321310">
                <a:moveTo>
                  <a:pt x="163194" y="0"/>
                </a:moveTo>
                <a:lnTo>
                  <a:pt x="0" y="164337"/>
                </a:lnTo>
                <a:lnTo>
                  <a:pt x="157987" y="321310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899666" y="4783658"/>
            <a:ext cx="32581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省略主语类型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1：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对话省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5"/>
          <p:cNvSpPr/>
          <p:nvPr/>
        </p:nvSpPr>
        <p:spPr>
          <a:xfrm>
            <a:off x="859411" y="4583355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217170" rIns="0" bIns="0" rtlCol="0">
            <a:spAutoFit/>
          </a:bodyPr>
          <a:lstStyle/>
          <a:p>
            <a:pPr marL="13335" algn="ctr">
              <a:lnSpc>
                <a:spcPct val="100000"/>
              </a:lnSpc>
              <a:spcBef>
                <a:spcPts val="1710"/>
              </a:spcBef>
            </a:pPr>
            <a:r>
              <a:rPr u="none" spc="-5"/>
              <a:t>省</a:t>
            </a:r>
            <a:r>
              <a:rPr/>
              <a:t>略</a:t>
            </a:r>
            <a:r>
              <a:rPr spc="-5">
                <a:solidFill>
                  <a:srgbClr val="FFFFFF"/>
                </a:solidFill>
              </a:rPr>
              <a:t>主语</a:t>
            </a:r>
            <a:r>
              <a:rPr spc="-5"/>
              <a:t>的类型</a:t>
            </a:r>
          </a:p>
          <a:p>
            <a:pPr marL="13335" marR="3810" algn="ctr">
              <a:lnSpc>
                <a:spcPct val="100000"/>
              </a:lnSpc>
              <a:spcBef>
                <a:spcPts val="715"/>
              </a:spcBef>
            </a:pPr>
            <a:r>
              <a:rPr sz="2400" u="none" spc="-5">
                <a:solidFill>
                  <a:srgbClr val="FFFFFF"/>
                </a:solidFill>
              </a:rPr>
              <a:t>（二）</a:t>
            </a:r>
            <a:endParaRPr sz="2400"/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7221" y="3191002"/>
            <a:ext cx="398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廉颇为赵将，伐齐，大破之。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7192518" y="3269360"/>
            <a:ext cx="12738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7221" y="3191002"/>
            <a:ext cx="5207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廉颇</a:t>
            </a:r>
            <a:r>
              <a:rPr sz="2400"/>
              <a:t>为赵将</a:t>
            </a:r>
            <a:r>
              <a:rPr sz="2400" spc="-5"/>
              <a:t>，</a:t>
            </a:r>
            <a:r>
              <a:rPr sz="2400">
                <a:solidFill>
                  <a:srgbClr val="EC7C30"/>
                </a:solidFill>
              </a:rPr>
              <a:t>（廉颇）</a:t>
            </a:r>
            <a:r>
              <a:rPr sz="2400"/>
              <a:t>伐齐，大破之。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7192518" y="3272408"/>
            <a:ext cx="12738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7221" y="2768853"/>
            <a:ext cx="5207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廉颇</a:t>
            </a:r>
            <a:r>
              <a:rPr sz="2400"/>
              <a:t>为赵将</a:t>
            </a:r>
            <a:r>
              <a:rPr sz="2400" spc="-5"/>
              <a:t>，</a:t>
            </a:r>
            <a:r>
              <a:rPr sz="2400">
                <a:solidFill>
                  <a:srgbClr val="EC7C30"/>
                </a:solidFill>
              </a:rPr>
              <a:t>（廉颇）</a:t>
            </a:r>
            <a:r>
              <a:rPr sz="2400"/>
              <a:t>伐齐，大破之。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387221" y="3670503"/>
            <a:ext cx="4902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其后秦伐赵，拔石城。明年复攻赵。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06652" y="3429000"/>
            <a:ext cx="5584825" cy="0"/>
          </a:xfrm>
          <a:custGeom>
            <a:rect l="l" t="t" r="r" b="b"/>
            <a:pathLst>
              <a:path w="5584825">
                <a:moveTo>
                  <a:pt x="0" y="0"/>
                </a:moveTo>
                <a:lnTo>
                  <a:pt x="5584825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192518" y="3749421"/>
            <a:ext cx="127381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92518" y="2849956"/>
            <a:ext cx="127444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4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387221" y="2768853"/>
            <a:ext cx="5207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廉颇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为赵将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（廉颇）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伐齐，大破之。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06652" y="3429000"/>
            <a:ext cx="5584825" cy="0"/>
          </a:xfrm>
          <a:custGeom>
            <a:rect l="l" t="t" r="r" b="b"/>
            <a:pathLst>
              <a:path w="5584825">
                <a:moveTo>
                  <a:pt x="0" y="0"/>
                </a:moveTo>
                <a:lnTo>
                  <a:pt x="5584825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87221" y="3670503"/>
            <a:ext cx="70796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其后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秦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伐赵，拔石城。明年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（秦）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复攻赵</a:t>
            </a:r>
            <a:r>
              <a:rPr sz="2400" spc="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100" baseline="1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2100" baseline="1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92518" y="2849956"/>
            <a:ext cx="127444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4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7221" y="2768853"/>
            <a:ext cx="52120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廉颇</a:t>
            </a:r>
            <a:r>
              <a:rPr sz="2400"/>
              <a:t>为赵将，（廉颇）伐齐，大破之。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1373124" y="4456176"/>
            <a:ext cx="5584825" cy="0"/>
          </a:xfrm>
          <a:custGeom>
            <a:rect l="l" t="t" r="r" b="b"/>
            <a:pathLst>
              <a:path w="5584825">
                <a:moveTo>
                  <a:pt x="0" y="0"/>
                </a:moveTo>
                <a:lnTo>
                  <a:pt x="5584825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87221" y="3670503"/>
            <a:ext cx="70796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其后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秦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伐赵，拔石城。明年（秦）复攻赵</a:t>
            </a:r>
            <a:r>
              <a:rPr sz="2400" spc="10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100" baseline="1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《廉颇蔺相如》</a:t>
            </a:r>
            <a:endParaRPr sz="2100" baseline="1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92518" y="2849956"/>
            <a:ext cx="127444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《廉颇蔺相如</a:t>
            </a:r>
            <a:r>
              <a:rPr sz="14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07692" y="4846320"/>
            <a:ext cx="3710940" cy="548640"/>
          </a:xfrm>
          <a:custGeom>
            <a:rect l="l" t="t" r="r" b="b"/>
            <a:pathLst>
              <a:path w="3710940" h="548639">
                <a:moveTo>
                  <a:pt x="361950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619500" y="548639"/>
                </a:lnTo>
                <a:lnTo>
                  <a:pt x="3655111" y="541460"/>
                </a:lnTo>
                <a:lnTo>
                  <a:pt x="3684174" y="521874"/>
                </a:lnTo>
                <a:lnTo>
                  <a:pt x="3703760" y="492811"/>
                </a:lnTo>
                <a:lnTo>
                  <a:pt x="3710940" y="457199"/>
                </a:lnTo>
                <a:lnTo>
                  <a:pt x="3710940" y="91439"/>
                </a:lnTo>
                <a:lnTo>
                  <a:pt x="3703760" y="55828"/>
                </a:lnTo>
                <a:lnTo>
                  <a:pt x="3684174" y="26765"/>
                </a:lnTo>
                <a:lnTo>
                  <a:pt x="3655111" y="7179"/>
                </a:lnTo>
                <a:lnTo>
                  <a:pt x="36195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93392" y="4963795"/>
            <a:ext cx="163195" cy="321310"/>
          </a:xfrm>
          <a:custGeom>
            <a:rect l="l" t="t" r="r" b="b"/>
            <a:pathLst>
              <a:path w="163194" h="321310">
                <a:moveTo>
                  <a:pt x="163194" y="0"/>
                </a:moveTo>
                <a:lnTo>
                  <a:pt x="0" y="164337"/>
                </a:lnTo>
                <a:lnTo>
                  <a:pt x="157987" y="321309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233041" y="4910708"/>
            <a:ext cx="3256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省略主语类型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：承前省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5"/>
          <p:cNvSpPr/>
          <p:nvPr/>
        </p:nvSpPr>
        <p:spPr>
          <a:xfrm>
            <a:off x="1191134" y="4642816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217170" rIns="0" bIns="0" rtlCol="0">
            <a:spAutoFit/>
          </a:bodyPr>
          <a:lstStyle/>
          <a:p>
            <a:pPr marL="13335" algn="ctr">
              <a:lnSpc>
                <a:spcPct val="100000"/>
              </a:lnSpc>
              <a:spcBef>
                <a:spcPts val="1710"/>
              </a:spcBef>
            </a:pPr>
            <a:r>
              <a:rPr u="none" spc="-5"/>
              <a:t>省</a:t>
            </a:r>
            <a:r>
              <a:rPr/>
              <a:t>略</a:t>
            </a:r>
            <a:r>
              <a:rPr spc="-5">
                <a:solidFill>
                  <a:srgbClr val="FFFFFF"/>
                </a:solidFill>
              </a:rPr>
              <a:t>主语</a:t>
            </a:r>
            <a:r>
              <a:rPr spc="-5"/>
              <a:t>的类型</a:t>
            </a:r>
          </a:p>
          <a:p>
            <a:pPr marL="13335" marR="3810" algn="ctr">
              <a:lnSpc>
                <a:spcPct val="100000"/>
              </a:lnSpc>
              <a:spcBef>
                <a:spcPts val="715"/>
              </a:spcBef>
            </a:pPr>
            <a:r>
              <a:rPr sz="2400" u="none" spc="-5">
                <a:solidFill>
                  <a:srgbClr val="FFFFFF"/>
                </a:solidFill>
              </a:rPr>
              <a:t>（三）</a:t>
            </a:r>
            <a:endParaRPr sz="2400"/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9119" y="3226765"/>
            <a:ext cx="63144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沛公谓张良曰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：“……度我至军中，公乃入。”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001761" y="3298316"/>
            <a:ext cx="9175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1245" y="3219958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</a:rPr>
              <a:t>不拘于时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 flipH="1">
            <a:off x="1871472" y="3057144"/>
            <a:ext cx="0" cy="743585"/>
          </a:xfrm>
          <a:custGeom>
            <a:rect l="l" t="t" r="r" b="b"/>
            <a:pathLst>
              <a:path h="743585">
                <a:moveTo>
                  <a:pt x="0" y="0"/>
                </a:moveTo>
                <a:lnTo>
                  <a:pt x="0" y="74320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612763" y="3302253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965522"/>
      </p:ext>
    </p:extLst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005839" y="3875532"/>
            <a:ext cx="7071359" cy="0"/>
          </a:xfrm>
          <a:custGeom>
            <a:rect l="l" t="t" r="r" b="b"/>
            <a:pathLst>
              <a:path w="7071359">
                <a:moveTo>
                  <a:pt x="0" y="0"/>
                </a:moveTo>
                <a:lnTo>
                  <a:pt x="7071106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4416" y="4192523"/>
            <a:ext cx="3710940" cy="548640"/>
          </a:xfrm>
          <a:custGeom>
            <a:rect l="l" t="t" r="r" b="b"/>
            <a:pathLst>
              <a:path w="3710940" h="548639">
                <a:moveTo>
                  <a:pt x="361950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619500" y="548639"/>
                </a:lnTo>
                <a:lnTo>
                  <a:pt x="3655111" y="541460"/>
                </a:lnTo>
                <a:lnTo>
                  <a:pt x="3684174" y="521874"/>
                </a:lnTo>
                <a:lnTo>
                  <a:pt x="3703760" y="492811"/>
                </a:lnTo>
                <a:lnTo>
                  <a:pt x="3710939" y="457200"/>
                </a:lnTo>
                <a:lnTo>
                  <a:pt x="3710939" y="91439"/>
                </a:lnTo>
                <a:lnTo>
                  <a:pt x="3703760" y="55828"/>
                </a:lnTo>
                <a:lnTo>
                  <a:pt x="3684174" y="26765"/>
                </a:lnTo>
                <a:lnTo>
                  <a:pt x="3655111" y="7179"/>
                </a:lnTo>
                <a:lnTo>
                  <a:pt x="36195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90370" y="4309236"/>
            <a:ext cx="163830" cy="321310"/>
          </a:xfrm>
          <a:custGeom>
            <a:rect l="l" t="t" r="r" b="b"/>
            <a:pathLst>
              <a:path w="163830" h="321310">
                <a:moveTo>
                  <a:pt x="163322" y="0"/>
                </a:moveTo>
                <a:lnTo>
                  <a:pt x="0" y="164337"/>
                </a:lnTo>
                <a:lnTo>
                  <a:pt x="158115" y="321182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79119" y="3226765"/>
            <a:ext cx="8094980" cy="1420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沛公谓张良曰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：“……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（公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度我至军中，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公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乃入。</a:t>
            </a:r>
            <a:r>
              <a:rPr sz="2400" spc="-2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100" baseline="18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2100" baseline="180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500">
              <a:latin typeface="Times New Roman" panose="02020603050405020304"/>
              <a:cs typeface="Times New Roman" panose="02020603050405020304"/>
            </a:endParaRPr>
          </a:p>
          <a:p>
            <a:pPr marL="963295">
              <a:lnSpc>
                <a:spcPct val="100000"/>
              </a:lnSpc>
              <a:spcBef>
                <a:spcPts val="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省略主语类型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3：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蒙后省</a:t>
            </a:r>
          </a:p>
        </p:txBody>
      </p:sp>
      <p:sp>
        <p:nvSpPr>
          <p:cNvPr id="7" name="object 15"/>
          <p:cNvSpPr/>
          <p:nvPr/>
        </p:nvSpPr>
        <p:spPr>
          <a:xfrm>
            <a:off x="920116" y="4033532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7098" y="2974924"/>
            <a:ext cx="276923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/>
              <a:t>省略</a:t>
            </a:r>
            <a:r>
              <a:rPr sz="5400">
                <a:solidFill>
                  <a:srgbClr val="FFFFFF"/>
                </a:solidFill>
              </a:rPr>
              <a:t>谓语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2324100" y="3162274"/>
            <a:ext cx="508266" cy="5082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0347" y="3228594"/>
            <a:ext cx="32264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>
                <a:solidFill>
                  <a:srgbClr val="FFFFFF"/>
                </a:solidFill>
              </a:rPr>
              <a:t>军中无以为乐，请以剑</a:t>
            </a:r>
            <a:r>
              <a:rPr spc="5">
                <a:solidFill>
                  <a:srgbClr val="FFFFFF"/>
                </a:solidFill>
              </a:rPr>
              <a:t>舞</a:t>
            </a:r>
            <a:r>
              <a:rPr>
                <a:solidFill>
                  <a:srgbClr val="FFFFFF"/>
                </a:solidFill>
              </a:rPr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24647" y="3344036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112519" y="3204972"/>
            <a:ext cx="0" cy="408940"/>
          </a:xfrm>
          <a:custGeom>
            <a:rect l="l" t="t" r="r" b="b"/>
            <a:pathLst>
              <a:path h="408939">
                <a:moveTo>
                  <a:pt x="0" y="408558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3228594"/>
            <a:ext cx="4293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>
                <a:solidFill>
                  <a:srgbClr val="FFFFFF"/>
                </a:solidFill>
              </a:rPr>
              <a:t>军中无以为乐，请以剑舞</a:t>
            </a:r>
            <a:r>
              <a:rPr>
                <a:solidFill>
                  <a:srgbClr val="EC7C30"/>
                </a:solidFill>
              </a:rPr>
              <a:t>（为乐）</a:t>
            </a:r>
            <a:r>
              <a:rPr>
                <a:solidFill>
                  <a:srgbClr val="FFFFFF"/>
                </a:solidFill>
              </a:rPr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24647" y="3344036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112519" y="3204972"/>
            <a:ext cx="0" cy="408940"/>
          </a:xfrm>
          <a:custGeom>
            <a:rect l="l" t="t" r="r" b="b"/>
            <a:pathLst>
              <a:path h="408939">
                <a:moveTo>
                  <a:pt x="0" y="408558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2848736"/>
            <a:ext cx="4293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军中无以为乐，请以剑舞（为乐</a:t>
            </a:r>
            <a:r>
              <a:rPr spc="5"/>
              <a:t>）</a:t>
            </a:r>
            <a:r>
              <a:rPr/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62125" y="3527297"/>
            <a:ext cx="53594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轻拢慢捻抹复挑，初为《霓裳》后《六幺》。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24647" y="2964307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24647" y="3642486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 flipH="1">
            <a:off x="1104900" y="2825495"/>
            <a:ext cx="0" cy="1161415"/>
          </a:xfrm>
          <a:custGeom>
            <a:rect l="l" t="t" r="r" b="b"/>
            <a:pathLst>
              <a:path h="1161414">
                <a:moveTo>
                  <a:pt x="0" y="1161414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762125" y="2848736"/>
            <a:ext cx="4293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军中无以为乐，请以剑舞（为乐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24647" y="2964307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2125" y="3527297"/>
            <a:ext cx="7305675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</a:t>
            </a:r>
            <a:r>
              <a:rPr sz="21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1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（为）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《六幺》</a:t>
            </a:r>
            <a:r>
              <a:rPr sz="2100" spc="-137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 flipH="1">
            <a:off x="1104900" y="2825495"/>
            <a:ext cx="0" cy="1161415"/>
          </a:xfrm>
          <a:custGeom>
            <a:rect l="l" t="t" r="r" b="b"/>
            <a:pathLst>
              <a:path h="1161414">
                <a:moveTo>
                  <a:pt x="0" y="1161414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2563825"/>
            <a:ext cx="4293870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/>
              <a:t>军中无以为乐，请以剑舞（为乐</a:t>
            </a:r>
            <a:r>
              <a:rPr/>
              <a:t>）。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62125" y="3920439"/>
            <a:ext cx="4293870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择其善者而从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</a:t>
            </a: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，其不善者而改之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24647" y="2679572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62125" y="3242564"/>
            <a:ext cx="71532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（为）《六幺》</a:t>
            </a:r>
            <a:r>
              <a:rPr sz="2100" spc="-137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24647" y="4036314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《论语》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 flipH="1">
            <a:off x="1104900" y="2453639"/>
            <a:ext cx="0" cy="1934845"/>
          </a:xfrm>
          <a:custGeom>
            <a:rect l="l" t="t" r="r" b="b"/>
            <a:pathLst>
              <a:path h="1934845">
                <a:moveTo>
                  <a:pt x="0" y="1934845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2563825"/>
            <a:ext cx="4293870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/>
              <a:t>军中无以为乐，请以剑舞（为乐</a:t>
            </a:r>
            <a:r>
              <a:rPr/>
              <a:t>）。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62125" y="3920439"/>
            <a:ext cx="5093970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择其善者而从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</a:t>
            </a: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1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（择）</a:t>
            </a:r>
            <a:r>
              <a:rPr sz="21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其不善者而改之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24647" y="2679572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62125" y="3242564"/>
            <a:ext cx="70770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（为）《六幺》</a:t>
            </a:r>
            <a:r>
              <a:rPr sz="2100" spc="-137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24647" y="4036314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《论语》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 flipH="1">
            <a:off x="1104900" y="2453639"/>
            <a:ext cx="0" cy="1934845"/>
          </a:xfrm>
          <a:custGeom>
            <a:rect l="l" t="t" r="r" b="b"/>
            <a:pathLst>
              <a:path h="1934845">
                <a:moveTo>
                  <a:pt x="0" y="1934845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2476627"/>
            <a:ext cx="4293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军中无以为乐，请以剑舞（为乐</a:t>
            </a:r>
            <a:r>
              <a:rPr spc="5"/>
              <a:t>）</a:t>
            </a:r>
            <a:r>
              <a:rPr/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62125" y="3833241"/>
            <a:ext cx="50933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择其善者而从之，（择）其不善者而改之。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2125" y="4511802"/>
            <a:ext cx="3977004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三五之夜，明月半墙，桂影斑</a:t>
            </a:r>
            <a:r>
              <a:rPr sz="21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驳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…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24647" y="2592070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62125" y="3155060"/>
            <a:ext cx="7021702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（为）《六幺》</a:t>
            </a:r>
            <a:r>
              <a:rPr sz="2100" spc="-137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24647" y="3948810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《论语》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24647" y="4626990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《项脊轩志》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 flipH="1">
            <a:off x="1104900" y="2453639"/>
            <a:ext cx="0" cy="2426970"/>
          </a:xfrm>
          <a:custGeom>
            <a:rect l="l" t="t" r="r" b="b"/>
            <a:pathLst>
              <a:path h="2426970">
                <a:moveTo>
                  <a:pt x="0" y="2426843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2476627"/>
            <a:ext cx="4293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军中无以为乐，请以剑舞（为乐</a:t>
            </a:r>
            <a:r>
              <a:rPr spc="5"/>
              <a:t>）</a:t>
            </a:r>
            <a:r>
              <a:rPr/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62125" y="3833241"/>
            <a:ext cx="50933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择其善者而从之，（择）其不善者而改之。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2125" y="4511802"/>
            <a:ext cx="477710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三五之夜，明月</a:t>
            </a:r>
            <a:r>
              <a:rPr sz="21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（照）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半墙，桂影斑驳…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24647" y="2592070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62125" y="3155060"/>
            <a:ext cx="71532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（为）《六幺》</a:t>
            </a:r>
            <a:r>
              <a:rPr sz="2100" spc="-137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24647" y="3948810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《论语》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24647" y="4626990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《项脊轩志》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 flipH="1">
            <a:off x="1104900" y="2453639"/>
            <a:ext cx="0" cy="2426970"/>
          </a:xfrm>
          <a:custGeom>
            <a:rect l="l" t="t" r="r" b="b"/>
            <a:pathLst>
              <a:path h="2426970">
                <a:moveTo>
                  <a:pt x="0" y="2426843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341245" y="2915539"/>
            <a:ext cx="1245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不拘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时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41245" y="3510788"/>
            <a:ext cx="18078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</a:t>
            </a:r>
            <a:r>
              <a:rPr sz="20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被</a:t>
            </a: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时代所拘束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871472" y="2769107"/>
            <a:ext cx="0" cy="1171575"/>
          </a:xfrm>
          <a:custGeom>
            <a:rect l="l" t="t" r="r" b="b"/>
            <a:pathLst>
              <a:path h="1171575">
                <a:moveTo>
                  <a:pt x="0" y="0"/>
                </a:moveTo>
                <a:lnTo>
                  <a:pt x="0" y="1171574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612763" y="2997834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421609"/>
      </p:ext>
    </p:extLst>
  </p:cSld>
  <p:clrMapOvr>
    <a:masterClrMapping/>
  </p:clrMapOvr>
  <p:transition/>
  <p:timing/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2125" y="2476627"/>
            <a:ext cx="4293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军中无以为乐，请以剑舞</a:t>
            </a:r>
            <a:r>
              <a:rPr>
                <a:solidFill>
                  <a:srgbClr val="FFFFFF"/>
                </a:solidFill>
              </a:rPr>
              <a:t>（为乐）</a:t>
            </a:r>
            <a:r>
              <a:rPr/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62125" y="3833241"/>
            <a:ext cx="50933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择其善者而从之，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（择）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其不善者而改之。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2125" y="4511802"/>
            <a:ext cx="477710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三五之夜，明月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（照）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半墙，桂影斑驳…</a:t>
            </a:r>
            <a:endParaRPr sz="21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24647" y="2592070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62125" y="3155060"/>
            <a:ext cx="7021702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轻拢慢捻抹复挑，初为《霓裳》</a:t>
            </a:r>
            <a:r>
              <a:rPr sz="210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（为）</a:t>
            </a:r>
            <a:r>
              <a:rPr sz="21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《六幺》</a:t>
            </a:r>
            <a:r>
              <a:rPr sz="2100" spc="-137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025" spc="7" baseline="-6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《琵琶行》</a:t>
            </a:r>
            <a:endParaRPr sz="2025" baseline="-6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24647" y="3948810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《论语》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24647" y="4626990"/>
            <a:ext cx="10591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《项脊轩志》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/>
          <p:nvPr/>
        </p:nvSpPr>
        <p:spPr>
          <a:xfrm flipH="1">
            <a:off x="1104900" y="2453639"/>
            <a:ext cx="0" cy="2426970"/>
          </a:xfrm>
          <a:custGeom>
            <a:rect l="l" t="t" r="r" b="b"/>
            <a:pathLst>
              <a:path h="2426970">
                <a:moveTo>
                  <a:pt x="0" y="2426843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04416" y="5373623"/>
            <a:ext cx="2566670" cy="548640"/>
          </a:xfrm>
          <a:custGeom>
            <a:rect l="l" t="t" r="r" b="b"/>
            <a:pathLst>
              <a:path w="2566670" h="548639">
                <a:moveTo>
                  <a:pt x="2474975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790"/>
                </a:lnTo>
                <a:lnTo>
                  <a:pt x="26765" y="521855"/>
                </a:lnTo>
                <a:lnTo>
                  <a:pt x="55828" y="541453"/>
                </a:lnTo>
                <a:lnTo>
                  <a:pt x="91439" y="548639"/>
                </a:lnTo>
                <a:lnTo>
                  <a:pt x="2474975" y="548639"/>
                </a:lnTo>
                <a:lnTo>
                  <a:pt x="2510587" y="541453"/>
                </a:lnTo>
                <a:lnTo>
                  <a:pt x="2539650" y="521855"/>
                </a:lnTo>
                <a:lnTo>
                  <a:pt x="2559236" y="492790"/>
                </a:lnTo>
                <a:lnTo>
                  <a:pt x="2566416" y="457200"/>
                </a:lnTo>
                <a:lnTo>
                  <a:pt x="2566416" y="91439"/>
                </a:lnTo>
                <a:lnTo>
                  <a:pt x="2559236" y="55828"/>
                </a:lnTo>
                <a:lnTo>
                  <a:pt x="2539650" y="26765"/>
                </a:lnTo>
                <a:lnTo>
                  <a:pt x="2510587" y="7179"/>
                </a:lnTo>
                <a:lnTo>
                  <a:pt x="247497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90370" y="5490845"/>
            <a:ext cx="163830" cy="321945"/>
          </a:xfrm>
          <a:custGeom>
            <a:rect l="l" t="t" r="r" b="b"/>
            <a:pathLst>
              <a:path w="163830" h="321945">
                <a:moveTo>
                  <a:pt x="163322" y="0"/>
                </a:moveTo>
                <a:lnTo>
                  <a:pt x="0" y="164376"/>
                </a:lnTo>
                <a:lnTo>
                  <a:pt x="158115" y="321322"/>
                </a:lnTo>
                <a:lnTo>
                  <a:pt x="1633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30145" y="5438038"/>
            <a:ext cx="23425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：省略谓语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5"/>
          <p:cNvSpPr/>
          <p:nvPr/>
        </p:nvSpPr>
        <p:spPr>
          <a:xfrm>
            <a:off x="822326" y="5218328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7098" y="2974924"/>
            <a:ext cx="276923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/>
              <a:t>省略</a:t>
            </a:r>
            <a:r>
              <a:rPr sz="5400">
                <a:solidFill>
                  <a:srgbClr val="FFFFFF"/>
                </a:solidFill>
              </a:rPr>
              <a:t>宾语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2324100" y="3162274"/>
            <a:ext cx="508266" cy="5082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5350" y="2304123"/>
            <a:ext cx="4826635" cy="1510665"/>
          </a:xfrm>
          <a:prstGeom prst="rect">
            <a:avLst/>
          </a:prstGeom>
        </p:spPr>
        <p:txBody>
          <a:bodyPr vert="horz" wrap="square" lIns="0" tIns="2178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5400" spc="-5"/>
              <a:t>省</a:t>
            </a:r>
            <a:r>
              <a:rPr sz="5400" u="sng">
                <a:uFill>
                  <a:solidFill>
                    <a:srgbClr val="FFFFFF"/>
                  </a:solidFill>
                </a:uFill>
              </a:rPr>
              <a:t>略</a:t>
            </a:r>
            <a:r>
              <a:rPr sz="5400" u="sng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宾语</a:t>
            </a:r>
            <a:r>
              <a:rPr sz="5400" u="sng" spc="-5">
                <a:uFill>
                  <a:solidFill>
                    <a:srgbClr val="FFFFFF"/>
                  </a:solidFill>
                </a:uFill>
              </a:rPr>
              <a:t>的类型</a:t>
            </a:r>
            <a:endParaRPr sz="5400"/>
          </a:p>
          <a:p>
            <a:pPr marR="3810" algn="ctr">
              <a:lnSpc>
                <a:spcPct val="100000"/>
              </a:lnSpc>
              <a:spcBef>
                <a:spcPts val="715"/>
              </a:spcBef>
            </a:pPr>
            <a:r>
              <a:rPr sz="2400">
                <a:solidFill>
                  <a:srgbClr val="FFFFFF"/>
                </a:solidFill>
              </a:rPr>
              <a:t>（一）</a:t>
            </a:r>
            <a:endParaRPr sz="2400"/>
          </a:p>
        </p:txBody>
      </p:sp>
    </p:spTree>
  </p:cSld>
  <p:clrMapOvr>
    <a:masterClrMapping/>
  </p:clrMapOvr>
  <p:transition/>
  <p:timing/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6741" y="3201111"/>
            <a:ext cx="61214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</a:rPr>
              <a:t>项伯乃夜驰之沛公军，私见张良，具告以事。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8007857" y="3860419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6741" y="3201111"/>
            <a:ext cx="70370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/>
              <a:t>项伯乃夜驰之沛公军，私见张良，</a:t>
            </a:r>
            <a:r>
              <a:rPr sz="2400"/>
              <a:t>具</a:t>
            </a:r>
            <a:r>
              <a:rPr sz="2400" spc="-5">
                <a:solidFill>
                  <a:srgbClr val="FFFFFF"/>
                </a:solidFill>
              </a:rPr>
              <a:t>告（之</a:t>
            </a:r>
            <a:r>
              <a:rPr sz="2400">
                <a:solidFill>
                  <a:srgbClr val="FFFFFF"/>
                </a:solidFill>
              </a:rPr>
              <a:t>）</a:t>
            </a:r>
            <a:r>
              <a:rPr sz="2400" spc="-5"/>
              <a:t>以事。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8007857" y="3860419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6741" y="2793619"/>
            <a:ext cx="7037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项伯乃夜驰之沛公军，私见张良，</a:t>
            </a:r>
            <a:r>
              <a:rPr sz="2400" spc="5"/>
              <a:t>具</a:t>
            </a:r>
            <a:r>
              <a:rPr sz="2400">
                <a:solidFill>
                  <a:srgbClr val="FFFFFF"/>
                </a:solidFill>
              </a:rPr>
              <a:t>告（之）</a:t>
            </a:r>
            <a:r>
              <a:rPr sz="2400"/>
              <a:t>以事。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357122" y="3663188"/>
            <a:ext cx="520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亚父受玉斗，置之地，拔剑撞而破之。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10639" y="3429000"/>
            <a:ext cx="5946140" cy="0"/>
          </a:xfrm>
          <a:custGeom>
            <a:rect l="l" t="t" r="r" b="b"/>
            <a:pathLst>
              <a:path w="5946140">
                <a:moveTo>
                  <a:pt x="0" y="0"/>
                </a:moveTo>
                <a:lnTo>
                  <a:pt x="5946013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007857" y="4126483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6741" y="2793619"/>
            <a:ext cx="7037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项伯乃夜驰之沛公军，私见张良，</a:t>
            </a:r>
            <a:r>
              <a:rPr sz="2400" spc="5"/>
              <a:t>具</a:t>
            </a:r>
            <a:r>
              <a:rPr sz="2400">
                <a:solidFill>
                  <a:srgbClr val="FFFFFF"/>
                </a:solidFill>
              </a:rPr>
              <a:t>告（之）</a:t>
            </a:r>
            <a:r>
              <a:rPr sz="2400"/>
              <a:t>以事。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357122" y="3663188"/>
            <a:ext cx="6122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亚父受玉斗，置之地，拔剑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撞（之）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而破之。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10639" y="3429000"/>
            <a:ext cx="5946140" cy="0"/>
          </a:xfrm>
          <a:custGeom>
            <a:rect l="l" t="t" r="r" b="b"/>
            <a:pathLst>
              <a:path w="5946140">
                <a:moveTo>
                  <a:pt x="0" y="0"/>
                </a:moveTo>
                <a:lnTo>
                  <a:pt x="5946013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007857" y="4126483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6741" y="2793619"/>
            <a:ext cx="7037070" cy="1105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项伯乃夜驰之沛公军，私见张良，</a:t>
            </a:r>
            <a:r>
              <a:rPr sz="2400" spc="5"/>
              <a:t>具</a:t>
            </a:r>
            <a:r>
              <a:rPr sz="2400">
                <a:solidFill>
                  <a:srgbClr val="FFFFFF"/>
                </a:solidFill>
              </a:rPr>
              <a:t>告（之）</a:t>
            </a:r>
            <a:r>
              <a:rPr sz="2400"/>
              <a:t>以事。</a:t>
            </a:r>
            <a:endParaRPr sz="2400"/>
          </a:p>
          <a:p>
            <a:pPr marL="12700">
              <a:lnSpc>
                <a:spcPct val="100000"/>
              </a:lnSpc>
              <a:spcBef>
                <a:spcPts val="2740"/>
              </a:spcBef>
            </a:pPr>
            <a:r>
              <a:rPr sz="2400"/>
              <a:t>亚父受玉斗，置之地，拔剑</a:t>
            </a:r>
            <a:r>
              <a:rPr sz="2400">
                <a:solidFill>
                  <a:srgbClr val="FFFFFF"/>
                </a:solidFill>
              </a:rPr>
              <a:t>撞（之）</a:t>
            </a:r>
            <a:r>
              <a:rPr sz="2400"/>
              <a:t>而破之。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1310639" y="4253484"/>
            <a:ext cx="5946140" cy="0"/>
          </a:xfrm>
          <a:custGeom>
            <a:rect l="l" t="t" r="r" b="b"/>
            <a:pathLst>
              <a:path w="5946140">
                <a:moveTo>
                  <a:pt x="0" y="0"/>
                </a:moveTo>
                <a:lnTo>
                  <a:pt x="5946013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007857" y="4126483"/>
            <a:ext cx="887094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00655" y="4738115"/>
            <a:ext cx="5417820" cy="548640"/>
          </a:xfrm>
          <a:custGeom>
            <a:rect l="l" t="t" r="r" b="b"/>
            <a:pathLst>
              <a:path w="5417820" h="548639">
                <a:moveTo>
                  <a:pt x="5326380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199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5326380" y="548639"/>
                </a:lnTo>
                <a:lnTo>
                  <a:pt x="5361991" y="541460"/>
                </a:lnTo>
                <a:lnTo>
                  <a:pt x="5391054" y="521874"/>
                </a:lnTo>
                <a:lnTo>
                  <a:pt x="5410640" y="492811"/>
                </a:lnTo>
                <a:lnTo>
                  <a:pt x="5417820" y="457199"/>
                </a:lnTo>
                <a:lnTo>
                  <a:pt x="5417820" y="91439"/>
                </a:lnTo>
                <a:lnTo>
                  <a:pt x="5410640" y="55828"/>
                </a:lnTo>
                <a:lnTo>
                  <a:pt x="5391054" y="26765"/>
                </a:lnTo>
                <a:lnTo>
                  <a:pt x="5361991" y="7179"/>
                </a:lnTo>
                <a:lnTo>
                  <a:pt x="532638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86864" y="4854955"/>
            <a:ext cx="163195" cy="321310"/>
          </a:xfrm>
          <a:custGeom>
            <a:rect l="l" t="t" r="r" b="b"/>
            <a:pathLst>
              <a:path w="163194" h="321310">
                <a:moveTo>
                  <a:pt x="163194" y="0"/>
                </a:moveTo>
                <a:lnTo>
                  <a:pt x="0" y="164338"/>
                </a:lnTo>
                <a:lnTo>
                  <a:pt x="157987" y="321310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26639" y="4801870"/>
            <a:ext cx="5085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省略宾语类型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：省略动词后面的宾语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15"/>
          <p:cNvSpPr/>
          <p:nvPr/>
        </p:nvSpPr>
        <p:spPr>
          <a:xfrm>
            <a:off x="1250098" y="4582160"/>
            <a:ext cx="713231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7410" y="2251808"/>
            <a:ext cx="4850765" cy="1586230"/>
          </a:xfrm>
          <a:prstGeom prst="rect">
            <a:avLst/>
          </a:prstGeom>
        </p:spPr>
        <p:txBody>
          <a:bodyPr vert="horz" wrap="square" lIns="0" tIns="269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25"/>
              </a:spcBef>
            </a:pPr>
            <a:r>
              <a:rPr sz="5400" spc="-5"/>
              <a:t>省</a:t>
            </a:r>
            <a:r>
              <a:rPr sz="5400" u="sng" spc="-5">
                <a:uFill>
                  <a:solidFill>
                    <a:srgbClr val="FFFFFF"/>
                  </a:solidFill>
                </a:uFill>
              </a:rPr>
              <a:t>略</a:t>
            </a:r>
            <a:r>
              <a:rPr sz="5400" u="sng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宾语</a:t>
            </a:r>
            <a:r>
              <a:rPr sz="5400" u="sng">
                <a:uFill>
                  <a:solidFill>
                    <a:srgbClr val="FFFFFF"/>
                  </a:solidFill>
                </a:uFill>
              </a:rPr>
              <a:t>的类</a:t>
            </a:r>
            <a:r>
              <a:rPr sz="5400" u="sng" spc="180">
                <a:uFill>
                  <a:solidFill>
                    <a:srgbClr val="FFFFFF"/>
                  </a:solidFill>
                </a:uFill>
              </a:rPr>
              <a:t>型</a:t>
            </a:r>
            <a:endParaRPr sz="5400"/>
          </a:p>
          <a:p>
            <a:pPr marL="20320" algn="ctr">
              <a:lnSpc>
                <a:spcPct val="100000"/>
              </a:lnSpc>
              <a:spcBef>
                <a:spcPts val="900"/>
              </a:spcBef>
            </a:pPr>
            <a:r>
              <a:rPr sz="2400">
                <a:solidFill>
                  <a:srgbClr val="FFFFFF"/>
                </a:solidFill>
              </a:rPr>
              <a:t>（二）</a:t>
            </a:r>
            <a:endParaRPr sz="2400"/>
          </a:p>
        </p:txBody>
      </p:sp>
    </p:spTree>
  </p:cSld>
  <p:clrMapOvr>
    <a:masterClrMapping/>
  </p:clrMapOvr>
  <p:transition/>
  <p:timing/>
</p:sld>
</file>

<file path=ppt/slides/slide9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714626" y="3229178"/>
            <a:ext cx="27686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若舍郑以为东道主。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1456944" y="2891027"/>
            <a:ext cx="0" cy="1077595"/>
          </a:xfrm>
          <a:custGeom>
            <a:rect l="l" t="t" r="r" b="b"/>
            <a:pathLst>
              <a:path h="1077595">
                <a:moveTo>
                  <a:pt x="0" y="1077468"/>
                </a:moveTo>
                <a:lnTo>
                  <a:pt x="0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98485" y="3386709"/>
            <a:ext cx="140208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《烛之武退秦</a:t>
            </a:r>
            <a:r>
              <a:rPr sz="135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师</a:t>
            </a: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469</Paragraphs>
  <Slides>119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baseType="lpstr" size="128">
      <vt:lpstr>Arial</vt:lpstr>
      <vt:lpstr>Calibri</vt:lpstr>
      <vt:lpstr>微软雅黑</vt:lpstr>
      <vt:lpstr>Times New Roman</vt:lpstr>
      <vt:lpstr>宋体</vt:lpstr>
      <vt:lpstr>仿宋_GB2312</vt:lpstr>
      <vt:lpstr>Courier New</vt:lpstr>
      <vt:lpstr>΢</vt:lpstr>
      <vt:lpstr>Office Theme</vt:lpstr>
      <vt:lpstr>特殊句式</vt:lpstr>
      <vt:lpstr>
状语后置</vt:lpstr>
      <vt:lpstr>
状语后置</vt:lpstr>
      <vt:lpstr>语法课被晶晶姐讲得很幽默</vt:lpstr>
      <vt:lpstr>语法课被晶晶姐讲得很幽默</vt:lpstr>
      <vt:lpstr>在文言文中，“被”字句并非主要被动句。</vt:lpstr>
      <vt:lpstr>被动句有哪些类型？</vt:lpstr>
      <vt:lpstr>不拘于时</vt:lpstr>
      <vt:lpstr>PowerPoint Presentation</vt:lpstr>
      <vt:lpstr>不拘于时</vt:lpstr>
      <vt:lpstr>不拘于时</vt:lpstr>
      <vt:lpstr>不拘于时</vt:lpstr>
      <vt:lpstr>下面是第二种。</vt:lpstr>
      <vt:lpstr>秦城恐不可得，徒见欺。</vt:lpstr>
      <vt:lpstr>PowerPoint Presentation</vt:lpstr>
      <vt:lpstr>秦城恐不可得，徒见欺。</vt:lpstr>
      <vt:lpstr>下面是第三种。</vt:lpstr>
      <vt:lpstr>吾长见笑于大方之家</vt:lpstr>
      <vt:lpstr>PowerPoint Presentation</vt:lpstr>
      <vt:lpstr>吾长见笑于大方之家</vt:lpstr>
      <vt:lpstr>吾长见笑于大方之家</vt:lpstr>
      <vt:lpstr>吾长见笑于大方之家</vt:lpstr>
      <vt:lpstr>吾属今为之虏矣</vt:lpstr>
      <vt:lpstr>PowerPoint Presentation</vt:lpstr>
      <vt:lpstr>吾属今为之虏矣</vt:lpstr>
      <vt:lpstr>为巡船所物色</vt:lpstr>
      <vt:lpstr>PowerPoint Presentation</vt:lpstr>
      <vt:lpstr>为巡船所物色</vt:lpstr>
      <vt:lpstr>为巡船所物色</vt:lpstr>
      <vt:lpstr>为巡船所物色</vt:lpstr>
      <vt:lpstr>为巡船所物色</vt:lpstr>
      <vt:lpstr>为巡船所物色</vt:lpstr>
      <vt:lpstr>予犹记周公之被逮</vt:lpstr>
      <vt:lpstr>予犹记周公之被逮</vt:lpstr>
      <vt:lpstr>下面这种藏得比较深</vt:lpstr>
      <vt:lpstr>洎牧以谗诛</vt:lpstr>
      <vt:lpstr>PowerPoint Presentation</vt:lpstr>
      <vt:lpstr>洎牧以谗诛</vt:lpstr>
      <vt:lpstr>洎牧以谗诛</vt:lpstr>
      <vt:lpstr>洎牧以谗诛</vt:lpstr>
      <vt:lpstr>见字引导</vt:lpstr>
      <vt:lpstr>PowerPoint Presentation</vt:lpstr>
      <vt:lpstr>PowerPoint Presentation</vt:lpstr>
      <vt:lpstr>PowerPoint Presentation</vt:lpstr>
      <vt:lpstr>
状语后置</vt:lpstr>
      <vt:lpstr>PowerPoint Presentation</vt:lpstr>
      <vt:lpstr>PowerPoint Presentation</vt:lpstr>
      <vt:lpstr>秦汉以前表判断不用“是”，而用“也”字。</vt:lpstr>
      <vt:lpstr>和氏璧，天下所共传宝也</vt:lpstr>
      <vt:lpstr>判断句有哪些类型？</vt:lpstr>
      <vt:lpstr>是岁，元和四年也。
君子生非异也，善假于物也。 养生丧死无憾，王道之始也。</vt:lpstr>
      <vt:lpstr>是岁，元和四年也。
君子生非异也，善假于物也。 养生丧死无憾，王道之始也。</vt:lpstr>
      <vt:lpstr>判断句有哪些类型？</vt:lpstr>
      <vt:lpstr>师者，所以传道受业解惑也。
灭六国者，六国也，非秦也。</vt:lpstr>
      <vt:lpstr>师者，所以传道受业解惑也。
灭六国者，六国也，非秦也。</vt:lpstr>
      <vt:lpstr>判断句有哪些类型？</vt:lpstr>
      <vt:lpstr>六国破灭，非兵不利，战不善。</vt:lpstr>
      <vt:lpstr>PowerPoint Presentation</vt:lpstr>
      <vt:lpstr>怎么判断判断句呢？</vt:lpstr>
      <vt:lpstr>PowerPoint Presentation</vt:lpstr>
      <vt:lpstr>PowerPoint Presentation</vt:lpstr>
      <vt:lpstr>
状语后置</vt:lpstr>
      <vt:lpstr>什么是省略句？</vt:lpstr>
      <vt:lpstr>晶晶姐讲过语法课了吗？</vt:lpstr>
      <vt:lpstr>省略主语</vt:lpstr>
      <vt:lpstr>省略主语的类型
（一）</vt:lpstr>
      <vt:lpstr>公从之，辞曰“臣之壮也，犹不如人；今老矣，无能为
也已。”</vt:lpstr>
      <vt:lpstr>公从之，（烛之武）辞曰：“臣之壮也，犹不如人； 今老矣，无能为也已。”</vt:lpstr>
      <vt:lpstr>公从之，（烛之武）辞曰：“臣之壮也，犹不如人；</vt:lpstr>
      <vt:lpstr>公从之，（烛之武）辞曰：“臣之壮也，犹不如人；</vt:lpstr>
      <vt:lpstr>公从之，（烛之武）辞曰：“臣之壮也，犹不如人；</vt:lpstr>
      <vt:lpstr>省略主语的类型
（二）</vt:lpstr>
      <vt:lpstr>廉颇为赵将，伐齐，大破之。</vt:lpstr>
      <vt:lpstr>廉颇为赵将，（廉颇）伐齐，大破之。</vt:lpstr>
      <vt:lpstr>廉颇为赵将，（廉颇）伐齐，大破之。</vt:lpstr>
      <vt:lpstr>PowerPoint Presentation</vt:lpstr>
      <vt:lpstr>廉颇为赵将，（廉颇）伐齐，大破之。</vt:lpstr>
      <vt:lpstr>省略主语的类型
（三）</vt:lpstr>
      <vt:lpstr>PowerPoint Presentation</vt:lpstr>
      <vt:lpstr>PowerPoint Presentation</vt:lpstr>
      <vt:lpstr>省略谓语</vt:lpstr>
      <vt:lpstr>军中无以为乐，请以剑舞。</vt:lpstr>
      <vt:lpstr>军中无以为乐，请以剑舞（为乐）。</vt:lpstr>
      <vt:lpstr>军中无以为乐，请以剑舞（为乐）。</vt:lpstr>
      <vt:lpstr>PowerPoint Presentation</vt:lpstr>
      <vt:lpstr>军中无以为乐，请以剑舞（为乐）。</vt:lpstr>
      <vt:lpstr>军中无以为乐，请以剑舞（为乐）。</vt:lpstr>
      <vt:lpstr>军中无以为乐，请以剑舞（为乐）。</vt:lpstr>
      <vt:lpstr>军中无以为乐，请以剑舞（为乐）。</vt:lpstr>
      <vt:lpstr>军中无以为乐，请以剑舞（为乐）。</vt:lpstr>
      <vt:lpstr>省略宾语</vt:lpstr>
      <vt:lpstr>省略宾语的类型
（一）</vt:lpstr>
      <vt:lpstr>项伯乃夜驰之沛公军，私见张良，具告以事。</vt:lpstr>
      <vt:lpstr>项伯乃夜驰之沛公军，私见张良，具告（之）以事。</vt:lpstr>
      <vt:lpstr>项伯乃夜驰之沛公军，私见张良，具告（之）以事。</vt:lpstr>
      <vt:lpstr>项伯乃夜驰之沛公军，私见张良，具告（之）以事。</vt:lpstr>
      <vt:lpstr>项伯乃夜驰之沛公军，私见张良，具告（之）以事。
亚父受玉斗，置之地，拔剑撞（之）而破之。</vt:lpstr>
      <vt:lpstr>省略宾语的类型
（二）</vt:lpstr>
      <vt:lpstr>PowerPoint Presentation</vt:lpstr>
      <vt:lpstr>PowerPoint Presentation</vt:lpstr>
      <vt:lpstr>若舍郑以（郑）为东道主。
项王即日因留沛公与饮。</vt:lpstr>
      <vt:lpstr>若舍郑以（郑）为东道主。</vt:lpstr>
      <vt:lpstr>若舍郑以（郑）为东道主。</vt:lpstr>
      <vt:lpstr>若舍郑以（郑）为东道主。</vt:lpstr>
      <vt:lpstr>若舍郑以（郑）为东道主。</vt:lpstr>
      <vt:lpstr>省略介词</vt:lpstr>
      <vt:lpstr>行城子河，出入乱尸中。</vt:lpstr>
      <vt:lpstr>行（于）城子河，出入（于）乱尸中。</vt:lpstr>
      <vt:lpstr>行（于）城子河，出入（于）乱尸中。</vt:lpstr>
      <vt:lpstr>行（于）城子河，出入（于）乱尸中。</vt:lpstr>
      <vt:lpstr>行（于）城子河，出入（于）乱尸中。</vt:lpstr>
      <vt:lpstr>行（于）城子河，出入（于）乱尸中。</vt:lpstr>
      <vt:lpstr>行（于）城子河，出入（于）乱尸中。</vt:lpstr>
      <vt:lpstr>行（于）城子河，出入（于）乱尸中。</vt:lpstr>
      <vt:lpstr>PowerPoint Presentation</vt:lpstr>
      <vt:lpstr>怎么判断一个句子是否省略？</vt:lpstr>
      <vt:lpstr>1.翻译，看是否有句子成分被省略。主谓宾+介词。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2021-03-11T10:48:08.000</cp:lastPrinted>
  <dcterms:created xsi:type="dcterms:W3CDTF">2021-03-11T10:48:08Z</dcterms:created>
  <dcterms:modified xsi:type="dcterms:W3CDTF">2021-03-11T02:48:09Z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