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 id="2147483664" r:id="rId4"/>
    <p:sldMasterId id="2147483668" r:id="rId5"/>
    <p:sldMasterId id="2147483672" r:id="rId6"/>
    <p:sldMasterId id="2147483676" r:id="rId7"/>
    <p:sldMasterId id="2147483680" r:id="rId8"/>
    <p:sldMasterId id="2147483684" r:id="rId9"/>
    <p:sldMasterId id="2147483688" r:id="rId10"/>
    <p:sldMasterId id="2147483692" r:id="rId11"/>
  </p:sldMasterIdLst>
  <p:notesMasterIdLst>
    <p:notesMasterId r:id="rId12"/>
  </p:notesMasterIdLst>
  <p:sldIdLst>
    <p:sldId id="447" r:id="rId13"/>
    <p:sldId id="353" r:id="rId14"/>
    <p:sldId id="473" r:id="rId15"/>
    <p:sldId id="300" r:id="rId16"/>
    <p:sldId id="454" r:id="rId17"/>
    <p:sldId id="352" r:id="rId18"/>
    <p:sldId id="449" r:id="rId19"/>
    <p:sldId id="448" r:id="rId20"/>
    <p:sldId id="498" r:id="rId21"/>
    <p:sldId id="519" r:id="rId22"/>
    <p:sldId id="525" r:id="rId23"/>
    <p:sldId id="450" r:id="rId24"/>
    <p:sldId id="526" r:id="rId25"/>
    <p:sldId id="527" r:id="rId26"/>
    <p:sldId id="528" r:id="rId27"/>
    <p:sldId id="529" r:id="rId28"/>
    <p:sldId id="530" r:id="rId29"/>
    <p:sldId id="551" r:id="rId30"/>
    <p:sldId id="552" r:id="rId31"/>
    <p:sldId id="553" r:id="rId32"/>
    <p:sldId id="555" r:id="rId33"/>
    <p:sldId id="556" r:id="rId34"/>
    <p:sldId id="557" r:id="rId35"/>
    <p:sldId id="554" r:id="rId36"/>
    <p:sldId id="558" r:id="rId37"/>
    <p:sldId id="561" r:id="rId38"/>
    <p:sldId id="559" r:id="rId39"/>
    <p:sldId id="560" r:id="rId40"/>
    <p:sldId id="570" r:id="rId41"/>
    <p:sldId id="562" r:id="rId42"/>
    <p:sldId id="563" r:id="rId43"/>
    <p:sldId id="564" r:id="rId44"/>
    <p:sldId id="565" r:id="rId45"/>
    <p:sldId id="566" r:id="rId46"/>
    <p:sldId id="460" r:id="rId47"/>
    <p:sldId id="567" r:id="rId48"/>
    <p:sldId id="568" r:id="rId49"/>
    <p:sldId id="569" r:id="rId50"/>
    <p:sldId id="461" r:id="rId51"/>
    <p:sldId id="571" r:id="rId52"/>
    <p:sldId id="572" r:id="rId53"/>
    <p:sldId id="574" r:id="rId54"/>
    <p:sldId id="573" r:id="rId55"/>
    <p:sldId id="575" r:id="rId56"/>
    <p:sldId id="463" r:id="rId57"/>
    <p:sldId id="576" r:id="rId58"/>
    <p:sldId id="577" r:id="rId59"/>
    <p:sldId id="578" r:id="rId60"/>
    <p:sldId id="579" r:id="rId61"/>
    <p:sldId id="462" r:id="rId62"/>
    <p:sldId id="580" r:id="rId63"/>
    <p:sldId id="582" r:id="rId64"/>
    <p:sldId id="583" r:id="rId65"/>
    <p:sldId id="584" r:id="rId66"/>
    <p:sldId id="581" r:id="rId67"/>
    <p:sldId id="586" r:id="rId68"/>
    <p:sldId id="587" r:id="rId69"/>
    <p:sldId id="588" r:id="rId70"/>
    <p:sldId id="589" r:id="rId71"/>
    <p:sldId id="465" r:id="rId72"/>
    <p:sldId id="521" r:id="rId73"/>
    <p:sldId id="522" r:id="rId74"/>
    <p:sldId id="523" r:id="rId75"/>
    <p:sldId id="524" r:id="rId76"/>
    <p:sldId id="297" r:id="rId77"/>
  </p:sldIdLst>
  <p:sldSz cx="12190413" cy="6859588"/>
  <p:notesSz cx="6858000" cy="9144000"/>
  <p:custDataLst>
    <p:tags r:id="rId7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3">
          <p15:clr>
            <a:srgbClr val="A4A3A4"/>
          </p15:clr>
        </p15:guide>
      </p15:sldGuideLst>
    </p:ext>
  </p:extLst>
</p:presentation>
</file>

<file path=ppt/commentAuthors.xml><?xml version="1.0" encoding="utf-8"?>
<p:cmAuthorLst xmlns:p="http://schemas.openxmlformats.org/presentationml/2006/main">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357" autoAdjust="0"/>
    <p:restoredTop sz="97778" autoAdjust="0"/>
  </p:normalViewPr>
  <p:slideViewPr>
    <p:cSldViewPr snapToGrid="0" showGuides="1">
      <p:cViewPr varScale="1">
        <p:scale>
          <a:sx n="65" d="100"/>
          <a:sy n="65" d="100"/>
        </p:scale>
        <p:origin x="90" y="258"/>
      </p:cViewPr>
      <p:guideLst>
        <p:guide orient="horz" pos="2160"/>
        <p:guide pos="3843"/>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Master" Target="slideMasters/slideMaster9.xml" /><Relationship Id="rId11" Type="http://schemas.openxmlformats.org/officeDocument/2006/relationships/slideMaster" Target="slideMasters/slideMaster10.xml" /><Relationship Id="rId12" Type="http://schemas.openxmlformats.org/officeDocument/2006/relationships/notesMaster" Target="notesMasters/notesMaster1.xml" /><Relationship Id="rId13" Type="http://schemas.openxmlformats.org/officeDocument/2006/relationships/slide" Target="slides/slide1.xml" /><Relationship Id="rId14" Type="http://schemas.openxmlformats.org/officeDocument/2006/relationships/slide" Target="slides/slide2.xml" /><Relationship Id="rId15" Type="http://schemas.openxmlformats.org/officeDocument/2006/relationships/slide" Target="slides/slide3.xml" /><Relationship Id="rId16" Type="http://schemas.openxmlformats.org/officeDocument/2006/relationships/slide" Target="slides/slide4.xml" /><Relationship Id="rId17" Type="http://schemas.openxmlformats.org/officeDocument/2006/relationships/slide" Target="slides/slide5.xml" /><Relationship Id="rId18" Type="http://schemas.openxmlformats.org/officeDocument/2006/relationships/slide" Target="slides/slide6.xml" /><Relationship Id="rId19" Type="http://schemas.openxmlformats.org/officeDocument/2006/relationships/slide" Target="slides/slide7.xml" /><Relationship Id="rId2" Type="http://schemas.openxmlformats.org/officeDocument/2006/relationships/slideMaster" Target="slideMasters/slideMaster1.xml" /><Relationship Id="rId20" Type="http://schemas.openxmlformats.org/officeDocument/2006/relationships/slide" Target="slides/slide8.xml" /><Relationship Id="rId21" Type="http://schemas.openxmlformats.org/officeDocument/2006/relationships/slide" Target="slides/slide9.xml" /><Relationship Id="rId22" Type="http://schemas.openxmlformats.org/officeDocument/2006/relationships/slide" Target="slides/slide10.xml" /><Relationship Id="rId23" Type="http://schemas.openxmlformats.org/officeDocument/2006/relationships/slide" Target="slides/slide11.xml" /><Relationship Id="rId24" Type="http://schemas.openxmlformats.org/officeDocument/2006/relationships/slide" Target="slides/slide12.xml" /><Relationship Id="rId25" Type="http://schemas.openxmlformats.org/officeDocument/2006/relationships/slide" Target="slides/slide13.xml" /><Relationship Id="rId26" Type="http://schemas.openxmlformats.org/officeDocument/2006/relationships/slide" Target="slides/slide14.xml" /><Relationship Id="rId27" Type="http://schemas.openxmlformats.org/officeDocument/2006/relationships/slide" Target="slides/slide15.xml" /><Relationship Id="rId28" Type="http://schemas.openxmlformats.org/officeDocument/2006/relationships/slide" Target="slides/slide16.xml" /><Relationship Id="rId29" Type="http://schemas.openxmlformats.org/officeDocument/2006/relationships/slide" Target="slides/slide17.xml" /><Relationship Id="rId3" Type="http://schemas.openxmlformats.org/officeDocument/2006/relationships/slideMaster" Target="slideMasters/slideMaster2.xml" /><Relationship Id="rId30" Type="http://schemas.openxmlformats.org/officeDocument/2006/relationships/slide" Target="slides/slide18.xml" /><Relationship Id="rId31" Type="http://schemas.openxmlformats.org/officeDocument/2006/relationships/slide" Target="slides/slide19.xml" /><Relationship Id="rId32" Type="http://schemas.openxmlformats.org/officeDocument/2006/relationships/slide" Target="slides/slide20.xml" /><Relationship Id="rId33" Type="http://schemas.openxmlformats.org/officeDocument/2006/relationships/slide" Target="slides/slide21.xml" /><Relationship Id="rId34" Type="http://schemas.openxmlformats.org/officeDocument/2006/relationships/slide" Target="slides/slide22.xml" /><Relationship Id="rId35" Type="http://schemas.openxmlformats.org/officeDocument/2006/relationships/slide" Target="slides/slide23.xml" /><Relationship Id="rId36" Type="http://schemas.openxmlformats.org/officeDocument/2006/relationships/slide" Target="slides/slide24.xml" /><Relationship Id="rId37" Type="http://schemas.openxmlformats.org/officeDocument/2006/relationships/slide" Target="slides/slide25.xml" /><Relationship Id="rId38" Type="http://schemas.openxmlformats.org/officeDocument/2006/relationships/slide" Target="slides/slide26.xml" /><Relationship Id="rId39" Type="http://schemas.openxmlformats.org/officeDocument/2006/relationships/slide" Target="slides/slide27.xml" /><Relationship Id="rId4" Type="http://schemas.openxmlformats.org/officeDocument/2006/relationships/slideMaster" Target="slideMasters/slideMaster3.xml" /><Relationship Id="rId40" Type="http://schemas.openxmlformats.org/officeDocument/2006/relationships/slide" Target="slides/slide28.xml" /><Relationship Id="rId41" Type="http://schemas.openxmlformats.org/officeDocument/2006/relationships/slide" Target="slides/slide29.xml" /><Relationship Id="rId42" Type="http://schemas.openxmlformats.org/officeDocument/2006/relationships/slide" Target="slides/slide30.xml" /><Relationship Id="rId43" Type="http://schemas.openxmlformats.org/officeDocument/2006/relationships/slide" Target="slides/slide31.xml" /><Relationship Id="rId44" Type="http://schemas.openxmlformats.org/officeDocument/2006/relationships/slide" Target="slides/slide32.xml" /><Relationship Id="rId45" Type="http://schemas.openxmlformats.org/officeDocument/2006/relationships/slide" Target="slides/slide33.xml" /><Relationship Id="rId46" Type="http://schemas.openxmlformats.org/officeDocument/2006/relationships/slide" Target="slides/slide34.xml" /><Relationship Id="rId47" Type="http://schemas.openxmlformats.org/officeDocument/2006/relationships/slide" Target="slides/slide35.xml" /><Relationship Id="rId48" Type="http://schemas.openxmlformats.org/officeDocument/2006/relationships/slide" Target="slides/slide36.xml" /><Relationship Id="rId49" Type="http://schemas.openxmlformats.org/officeDocument/2006/relationships/slide" Target="slides/slide37.xml" /><Relationship Id="rId5" Type="http://schemas.openxmlformats.org/officeDocument/2006/relationships/slideMaster" Target="slideMasters/slideMaster4.xml" /><Relationship Id="rId50" Type="http://schemas.openxmlformats.org/officeDocument/2006/relationships/slide" Target="slides/slide38.xml" /><Relationship Id="rId51" Type="http://schemas.openxmlformats.org/officeDocument/2006/relationships/slide" Target="slides/slide39.xml" /><Relationship Id="rId52" Type="http://schemas.openxmlformats.org/officeDocument/2006/relationships/slide" Target="slides/slide40.xml" /><Relationship Id="rId53" Type="http://schemas.openxmlformats.org/officeDocument/2006/relationships/slide" Target="slides/slide41.xml" /><Relationship Id="rId54" Type="http://schemas.openxmlformats.org/officeDocument/2006/relationships/slide" Target="slides/slide42.xml" /><Relationship Id="rId55" Type="http://schemas.openxmlformats.org/officeDocument/2006/relationships/slide" Target="slides/slide43.xml" /><Relationship Id="rId56" Type="http://schemas.openxmlformats.org/officeDocument/2006/relationships/slide" Target="slides/slide44.xml" /><Relationship Id="rId57" Type="http://schemas.openxmlformats.org/officeDocument/2006/relationships/slide" Target="slides/slide45.xml" /><Relationship Id="rId58" Type="http://schemas.openxmlformats.org/officeDocument/2006/relationships/slide" Target="slides/slide46.xml" /><Relationship Id="rId59" Type="http://schemas.openxmlformats.org/officeDocument/2006/relationships/slide" Target="slides/slide47.xml" /><Relationship Id="rId6" Type="http://schemas.openxmlformats.org/officeDocument/2006/relationships/slideMaster" Target="slideMasters/slideMaster5.xml" /><Relationship Id="rId60" Type="http://schemas.openxmlformats.org/officeDocument/2006/relationships/slide" Target="slides/slide48.xml" /><Relationship Id="rId61" Type="http://schemas.openxmlformats.org/officeDocument/2006/relationships/slide" Target="slides/slide49.xml" /><Relationship Id="rId62" Type="http://schemas.openxmlformats.org/officeDocument/2006/relationships/slide" Target="slides/slide50.xml" /><Relationship Id="rId63" Type="http://schemas.openxmlformats.org/officeDocument/2006/relationships/slide" Target="slides/slide51.xml" /><Relationship Id="rId64" Type="http://schemas.openxmlformats.org/officeDocument/2006/relationships/slide" Target="slides/slide52.xml" /><Relationship Id="rId65" Type="http://schemas.openxmlformats.org/officeDocument/2006/relationships/slide" Target="slides/slide53.xml" /><Relationship Id="rId66" Type="http://schemas.openxmlformats.org/officeDocument/2006/relationships/slide" Target="slides/slide54.xml" /><Relationship Id="rId67" Type="http://schemas.openxmlformats.org/officeDocument/2006/relationships/slide" Target="slides/slide55.xml" /><Relationship Id="rId68" Type="http://schemas.openxmlformats.org/officeDocument/2006/relationships/slide" Target="slides/slide56.xml" /><Relationship Id="rId69" Type="http://schemas.openxmlformats.org/officeDocument/2006/relationships/slide" Target="slides/slide57.xml" /><Relationship Id="rId7" Type="http://schemas.openxmlformats.org/officeDocument/2006/relationships/slideMaster" Target="slideMasters/slideMaster6.xml" /><Relationship Id="rId70" Type="http://schemas.openxmlformats.org/officeDocument/2006/relationships/slide" Target="slides/slide58.xml" /><Relationship Id="rId71" Type="http://schemas.openxmlformats.org/officeDocument/2006/relationships/slide" Target="slides/slide59.xml" /><Relationship Id="rId72" Type="http://schemas.openxmlformats.org/officeDocument/2006/relationships/slide" Target="slides/slide60.xml" /><Relationship Id="rId73" Type="http://schemas.openxmlformats.org/officeDocument/2006/relationships/slide" Target="slides/slide61.xml" /><Relationship Id="rId74" Type="http://schemas.openxmlformats.org/officeDocument/2006/relationships/slide" Target="slides/slide62.xml" /><Relationship Id="rId75" Type="http://schemas.openxmlformats.org/officeDocument/2006/relationships/slide" Target="slides/slide63.xml" /><Relationship Id="rId76" Type="http://schemas.openxmlformats.org/officeDocument/2006/relationships/slide" Target="slides/slide64.xml" /><Relationship Id="rId77" Type="http://schemas.openxmlformats.org/officeDocument/2006/relationships/slide" Target="slides/slide65.xml" /><Relationship Id="rId78" Type="http://schemas.openxmlformats.org/officeDocument/2006/relationships/tags" Target="tags/tag2.xml" /><Relationship Id="rId79" Type="http://schemas.openxmlformats.org/officeDocument/2006/relationships/presProps" Target="presProps.xml" /><Relationship Id="rId8" Type="http://schemas.openxmlformats.org/officeDocument/2006/relationships/slideMaster" Target="slideMasters/slideMaster7.xml" /><Relationship Id="rId80" Type="http://schemas.openxmlformats.org/officeDocument/2006/relationships/viewProps" Target="viewProps.xml" /><Relationship Id="rId81" Type="http://schemas.openxmlformats.org/officeDocument/2006/relationships/theme" Target="theme/theme1.xml" /><Relationship Id="rId82" Type="http://schemas.openxmlformats.org/officeDocument/2006/relationships/tableStyles" Target="tableStyles.xml" /><Relationship Id="rId9" Type="http://schemas.openxmlformats.org/officeDocument/2006/relationships/slideMaster" Target="slideMasters/slideMaster8.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11.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2021/6/19</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36004383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42.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43.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44.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s>
</file>

<file path=ppt/notesSlides/_rels/notesSlide45.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46.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s>
</file>

<file path=ppt/notesSlides/_rels/notesSlide47.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_rels/notesSlide48.xml.rels>&#65279;<?xml version="1.0" encoding="utf-8" standalone="yes"?><Relationships xmlns="http://schemas.openxmlformats.org/package/2006/relationships"><Relationship Id="rId1" Type="http://schemas.openxmlformats.org/officeDocument/2006/relationships/slide" Target="../slides/slide48.xml" /><Relationship Id="rId2" Type="http://schemas.openxmlformats.org/officeDocument/2006/relationships/notesMaster" Target="../notesMasters/notesMaster1.xml" /></Relationships>
</file>

<file path=ppt/notesSlides/_rels/notesSlide49.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50.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s>
</file>

<file path=ppt/notesSlides/_rels/notesSlide51.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s>
</file>

<file path=ppt/notesSlides/_rels/notesSlide52.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s>
</file>

<file path=ppt/notesSlides/_rels/notesSlide53.xml.rels>&#65279;<?xml version="1.0" encoding="utf-8" standalone="yes"?><Relationships xmlns="http://schemas.openxmlformats.org/package/2006/relationships"><Relationship Id="rId1" Type="http://schemas.openxmlformats.org/officeDocument/2006/relationships/slide" Target="../slides/slide53.xml" /><Relationship Id="rId2" Type="http://schemas.openxmlformats.org/officeDocument/2006/relationships/notesMaster" Target="../notesMasters/notesMaster1.xml" /></Relationships>
</file>

<file path=ppt/notesSlides/_rels/notesSlide54.xml.rels>&#65279;<?xml version="1.0" encoding="utf-8" standalone="yes"?><Relationships xmlns="http://schemas.openxmlformats.org/package/2006/relationships"><Relationship Id="rId1" Type="http://schemas.openxmlformats.org/officeDocument/2006/relationships/slide" Target="../slides/slide54.xml" /><Relationship Id="rId2" Type="http://schemas.openxmlformats.org/officeDocument/2006/relationships/notesMaster" Target="../notesMasters/notesMaster1.xml" /></Relationships>
</file>

<file path=ppt/notesSlides/_rels/notesSlide55.xml.rels>&#65279;<?xml version="1.0" encoding="utf-8" standalone="yes"?><Relationships xmlns="http://schemas.openxmlformats.org/package/2006/relationships"><Relationship Id="rId1" Type="http://schemas.openxmlformats.org/officeDocument/2006/relationships/slide" Target="../slides/slide55.xml" /><Relationship Id="rId2" Type="http://schemas.openxmlformats.org/officeDocument/2006/relationships/notesMaster" Target="../notesMasters/notesMaster1.xml" /></Relationships>
</file>

<file path=ppt/notesSlides/_rels/notesSlide56.xml.rels>&#65279;<?xml version="1.0" encoding="utf-8" standalone="yes"?><Relationships xmlns="http://schemas.openxmlformats.org/package/2006/relationships"><Relationship Id="rId1" Type="http://schemas.openxmlformats.org/officeDocument/2006/relationships/slide" Target="../slides/slide56.xml" /><Relationship Id="rId2" Type="http://schemas.openxmlformats.org/officeDocument/2006/relationships/notesMaster" Target="../notesMasters/notesMaster1.xml" /></Relationships>
</file>

<file path=ppt/notesSlides/_rels/notesSlide57.xml.rels>&#65279;<?xml version="1.0" encoding="utf-8" standalone="yes"?><Relationships xmlns="http://schemas.openxmlformats.org/package/2006/relationships"><Relationship Id="rId1" Type="http://schemas.openxmlformats.org/officeDocument/2006/relationships/slide" Target="../slides/slide57.xml" /><Relationship Id="rId2" Type="http://schemas.openxmlformats.org/officeDocument/2006/relationships/notesMaster" Target="../notesMasters/notesMaster1.xml" /></Relationships>
</file>

<file path=ppt/notesSlides/_rels/notesSlide58.xml.rels>&#65279;<?xml version="1.0" encoding="utf-8" standalone="yes"?><Relationships xmlns="http://schemas.openxmlformats.org/package/2006/relationships"><Relationship Id="rId1" Type="http://schemas.openxmlformats.org/officeDocument/2006/relationships/slide" Target="../slides/slide58.xml" /><Relationship Id="rId2" Type="http://schemas.openxmlformats.org/officeDocument/2006/relationships/notesMaster" Target="../notesMasters/notesMaster1.xml" /></Relationships>
</file>

<file path=ppt/notesSlides/_rels/notesSlide59.xml.rels>&#65279;<?xml version="1.0" encoding="utf-8" standalone="yes"?><Relationships xmlns="http://schemas.openxmlformats.org/package/2006/relationships"><Relationship Id="rId1" Type="http://schemas.openxmlformats.org/officeDocument/2006/relationships/slide" Target="../slides/slide5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60.xml.rels>&#65279;<?xml version="1.0" encoding="utf-8" standalone="yes"?><Relationships xmlns="http://schemas.openxmlformats.org/package/2006/relationships"><Relationship Id="rId1" Type="http://schemas.openxmlformats.org/officeDocument/2006/relationships/slide" Target="../slides/slide60.xml" /><Relationship Id="rId2" Type="http://schemas.openxmlformats.org/officeDocument/2006/relationships/notesMaster" Target="../notesMasters/notesMaster1.xml" /></Relationships>
</file>

<file path=ppt/notesSlides/_rels/notesSlide61.xml.rels>&#65279;<?xml version="1.0" encoding="utf-8" standalone="yes"?><Relationships xmlns="http://schemas.openxmlformats.org/package/2006/relationships"><Relationship Id="rId1" Type="http://schemas.openxmlformats.org/officeDocument/2006/relationships/slide" Target="../slides/slide61.xml" /><Relationship Id="rId2" Type="http://schemas.openxmlformats.org/officeDocument/2006/relationships/notesMaster" Target="../notesMasters/notesMaster1.xml" /></Relationships>
</file>

<file path=ppt/notesSlides/_rels/notesSlide62.xml.rels>&#65279;<?xml version="1.0" encoding="utf-8" standalone="yes"?><Relationships xmlns="http://schemas.openxmlformats.org/package/2006/relationships"><Relationship Id="rId1" Type="http://schemas.openxmlformats.org/officeDocument/2006/relationships/slide" Target="../slides/slide62.xml" /><Relationship Id="rId2" Type="http://schemas.openxmlformats.org/officeDocument/2006/relationships/notesMaster" Target="../notesMasters/notesMaster1.xml" /></Relationships>
</file>

<file path=ppt/notesSlides/_rels/notesSlide63.xml.rels>&#65279;<?xml version="1.0" encoding="utf-8" standalone="yes"?><Relationships xmlns="http://schemas.openxmlformats.org/package/2006/relationships"><Relationship Id="rId1" Type="http://schemas.openxmlformats.org/officeDocument/2006/relationships/slide" Target="../slides/slide63.xml" /><Relationship Id="rId2" Type="http://schemas.openxmlformats.org/officeDocument/2006/relationships/notesMaster" Target="../notesMasters/notesMaster1.xml" /></Relationships>
</file>

<file path=ppt/notesSlides/_rels/notesSlide64.xml.rels>&#65279;<?xml version="1.0" encoding="utf-8" standalone="yes"?><Relationships xmlns="http://schemas.openxmlformats.org/package/2006/relationships"><Relationship Id="rId1" Type="http://schemas.openxmlformats.org/officeDocument/2006/relationships/slide" Target="../slides/slide64.xml" /><Relationship Id="rId2" Type="http://schemas.openxmlformats.org/officeDocument/2006/relationships/notesMaster" Target="../notesMasters/notesMaster1.xml" /></Relationships>
</file>

<file path=ppt/notesSlides/_rels/notesSlide65.xml.rels>&#65279;<?xml version="1.0" encoding="utf-8" standalone="yes"?><Relationships xmlns="http://schemas.openxmlformats.org/package/2006/relationships"><Relationship Id="rId1" Type="http://schemas.openxmlformats.org/officeDocument/2006/relationships/slide" Target="../slides/slide65.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4220739902"/>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939573842"/>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2769160916"/>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629311615"/>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444676062"/>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312206152"/>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3265033423"/>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1228964576"/>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275998426"/>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269422466"/>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744754702"/>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3964341041"/>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2676346916"/>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519494787"/>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3916076564"/>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1885261357"/>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734760420"/>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2981384655"/>
      </p:ext>
    </p:extLst>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3266206037"/>
      </p:ext>
    </p:extLst>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27</a:t>
            </a:fld>
            <a:endParaRPr lang="zh-CN" altLang="en-US"/>
          </a:p>
        </p:txBody>
      </p:sp>
    </p:spTree>
    <p:extLst>
      <p:ext uri="{BB962C8B-B14F-4D97-AF65-F5344CB8AC3E}">
        <p14:creationId xmlns:p14="http://schemas.microsoft.com/office/powerpoint/2010/main" val="2068120597"/>
      </p:ext>
    </p:extLst>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28</a:t>
            </a:fld>
            <a:endParaRPr lang="zh-CN" altLang="en-US"/>
          </a:p>
        </p:txBody>
      </p:sp>
    </p:spTree>
    <p:extLst>
      <p:ext uri="{BB962C8B-B14F-4D97-AF65-F5344CB8AC3E}">
        <p14:creationId xmlns:p14="http://schemas.microsoft.com/office/powerpoint/2010/main" val="612290949"/>
      </p:ext>
    </p:extLst>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29</a:t>
            </a:fld>
            <a:endParaRPr lang="zh-CN" altLang="en-US"/>
          </a:p>
        </p:txBody>
      </p:sp>
    </p:spTree>
    <p:extLst>
      <p:ext uri="{BB962C8B-B14F-4D97-AF65-F5344CB8AC3E}">
        <p14:creationId xmlns:p14="http://schemas.microsoft.com/office/powerpoint/2010/main" val="2367278750"/>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3207423670"/>
      </p:ext>
    </p:extLst>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30</a:t>
            </a:fld>
            <a:endParaRPr lang="zh-CN" altLang="en-US"/>
          </a:p>
        </p:txBody>
      </p:sp>
    </p:spTree>
    <p:extLst>
      <p:ext uri="{BB962C8B-B14F-4D97-AF65-F5344CB8AC3E}">
        <p14:creationId xmlns:p14="http://schemas.microsoft.com/office/powerpoint/2010/main" val="1826746989"/>
      </p:ext>
    </p:extLst>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31</a:t>
            </a:fld>
            <a:endParaRPr lang="zh-CN" altLang="en-US"/>
          </a:p>
        </p:txBody>
      </p:sp>
    </p:spTree>
    <p:extLst>
      <p:ext uri="{BB962C8B-B14F-4D97-AF65-F5344CB8AC3E}">
        <p14:creationId xmlns:p14="http://schemas.microsoft.com/office/powerpoint/2010/main" val="1823307728"/>
      </p:ext>
    </p:extLst>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32</a:t>
            </a:fld>
            <a:endParaRPr lang="zh-CN" altLang="en-US"/>
          </a:p>
        </p:txBody>
      </p:sp>
    </p:spTree>
    <p:extLst>
      <p:ext uri="{BB962C8B-B14F-4D97-AF65-F5344CB8AC3E}">
        <p14:creationId xmlns:p14="http://schemas.microsoft.com/office/powerpoint/2010/main" val="3029848595"/>
      </p:ext>
    </p:extLst>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33</a:t>
            </a:fld>
            <a:endParaRPr lang="zh-CN" altLang="en-US"/>
          </a:p>
        </p:txBody>
      </p:sp>
    </p:spTree>
    <p:extLst>
      <p:ext uri="{BB962C8B-B14F-4D97-AF65-F5344CB8AC3E}">
        <p14:creationId xmlns:p14="http://schemas.microsoft.com/office/powerpoint/2010/main" val="2891187309"/>
      </p:ext>
    </p:extLst>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34</a:t>
            </a:fld>
            <a:endParaRPr lang="zh-CN" altLang="en-US"/>
          </a:p>
        </p:txBody>
      </p:sp>
    </p:spTree>
    <p:extLst>
      <p:ext uri="{BB962C8B-B14F-4D97-AF65-F5344CB8AC3E}">
        <p14:creationId xmlns:p14="http://schemas.microsoft.com/office/powerpoint/2010/main" val="2105738673"/>
      </p:ext>
    </p:extLst>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35</a:t>
            </a:fld>
            <a:endParaRPr lang="zh-CN" altLang="en-US"/>
          </a:p>
        </p:txBody>
      </p:sp>
    </p:spTree>
    <p:extLst>
      <p:ext uri="{BB962C8B-B14F-4D97-AF65-F5344CB8AC3E}">
        <p14:creationId xmlns:p14="http://schemas.microsoft.com/office/powerpoint/2010/main" val="272895022"/>
      </p:ext>
    </p:extLst>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36</a:t>
            </a:fld>
            <a:endParaRPr lang="zh-CN" altLang="en-US"/>
          </a:p>
        </p:txBody>
      </p:sp>
    </p:spTree>
    <p:extLst>
      <p:ext uri="{BB962C8B-B14F-4D97-AF65-F5344CB8AC3E}">
        <p14:creationId xmlns:p14="http://schemas.microsoft.com/office/powerpoint/2010/main" val="2119191410"/>
      </p:ext>
    </p:extLst>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37</a:t>
            </a:fld>
            <a:endParaRPr lang="zh-CN" altLang="en-US"/>
          </a:p>
        </p:txBody>
      </p:sp>
    </p:spTree>
    <p:extLst>
      <p:ext uri="{BB962C8B-B14F-4D97-AF65-F5344CB8AC3E}">
        <p14:creationId xmlns:p14="http://schemas.microsoft.com/office/powerpoint/2010/main" val="2950587343"/>
      </p:ext>
    </p:extLst>
  </p:cSld>
  <p:clrMapOvr>
    <a:masterClrMapping/>
  </p:clrMapOvr>
</p:notes>
</file>

<file path=ppt/notesSlides/notesSlide3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38</a:t>
            </a:fld>
            <a:endParaRPr lang="zh-CN" altLang="en-US"/>
          </a:p>
        </p:txBody>
      </p:sp>
    </p:spTree>
    <p:extLst>
      <p:ext uri="{BB962C8B-B14F-4D97-AF65-F5344CB8AC3E}">
        <p14:creationId xmlns:p14="http://schemas.microsoft.com/office/powerpoint/2010/main" val="169748113"/>
      </p:ext>
    </p:extLst>
  </p:cSld>
  <p:clrMapOvr>
    <a:masterClrMapping/>
  </p:clrMapOvr>
</p:notes>
</file>

<file path=ppt/notesSlides/notesSlide3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39</a:t>
            </a:fld>
            <a:endParaRPr lang="zh-CN" altLang="en-US"/>
          </a:p>
        </p:txBody>
      </p:sp>
    </p:spTree>
    <p:extLst>
      <p:ext uri="{BB962C8B-B14F-4D97-AF65-F5344CB8AC3E}">
        <p14:creationId xmlns:p14="http://schemas.microsoft.com/office/powerpoint/2010/main" val="2984187096"/>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2119107323"/>
      </p:ext>
    </p:extLst>
  </p:cSld>
  <p:clrMapOvr>
    <a:masterClrMapping/>
  </p:clrMapOvr>
</p:notes>
</file>

<file path=ppt/notesSlides/notesSlide4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40</a:t>
            </a:fld>
            <a:endParaRPr lang="zh-CN" altLang="en-US"/>
          </a:p>
        </p:txBody>
      </p:sp>
    </p:spTree>
    <p:extLst>
      <p:ext uri="{BB962C8B-B14F-4D97-AF65-F5344CB8AC3E}">
        <p14:creationId xmlns:p14="http://schemas.microsoft.com/office/powerpoint/2010/main" val="2955414654"/>
      </p:ext>
    </p:extLst>
  </p:cSld>
  <p:clrMapOvr>
    <a:masterClrMapping/>
  </p:clrMapOvr>
</p:notes>
</file>

<file path=ppt/notesSlides/notesSlide4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41</a:t>
            </a:fld>
            <a:endParaRPr lang="zh-CN" altLang="en-US"/>
          </a:p>
        </p:txBody>
      </p:sp>
    </p:spTree>
    <p:extLst>
      <p:ext uri="{BB962C8B-B14F-4D97-AF65-F5344CB8AC3E}">
        <p14:creationId xmlns:p14="http://schemas.microsoft.com/office/powerpoint/2010/main" val="618124217"/>
      </p:ext>
    </p:extLst>
  </p:cSld>
  <p:clrMapOvr>
    <a:masterClrMapping/>
  </p:clrMapOvr>
</p:notes>
</file>

<file path=ppt/notesSlides/notesSlide4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42</a:t>
            </a:fld>
            <a:endParaRPr lang="zh-CN" altLang="en-US"/>
          </a:p>
        </p:txBody>
      </p:sp>
    </p:spTree>
    <p:extLst>
      <p:ext uri="{BB962C8B-B14F-4D97-AF65-F5344CB8AC3E}">
        <p14:creationId xmlns:p14="http://schemas.microsoft.com/office/powerpoint/2010/main" val="231309311"/>
      </p:ext>
    </p:extLst>
  </p:cSld>
  <p:clrMapOvr>
    <a:masterClrMapping/>
  </p:clrMapOvr>
</p:notes>
</file>

<file path=ppt/notesSlides/notesSlide4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43</a:t>
            </a:fld>
            <a:endParaRPr lang="zh-CN" altLang="en-US"/>
          </a:p>
        </p:txBody>
      </p:sp>
    </p:spTree>
    <p:extLst>
      <p:ext uri="{BB962C8B-B14F-4D97-AF65-F5344CB8AC3E}">
        <p14:creationId xmlns:p14="http://schemas.microsoft.com/office/powerpoint/2010/main" val="3215803526"/>
      </p:ext>
    </p:extLst>
  </p:cSld>
  <p:clrMapOvr>
    <a:masterClrMapping/>
  </p:clrMapOvr>
</p:notes>
</file>

<file path=ppt/notesSlides/notesSlide4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44</a:t>
            </a:fld>
            <a:endParaRPr lang="zh-CN" altLang="en-US"/>
          </a:p>
        </p:txBody>
      </p:sp>
    </p:spTree>
    <p:extLst>
      <p:ext uri="{BB962C8B-B14F-4D97-AF65-F5344CB8AC3E}">
        <p14:creationId xmlns:p14="http://schemas.microsoft.com/office/powerpoint/2010/main" val="4247271945"/>
      </p:ext>
    </p:extLst>
  </p:cSld>
  <p:clrMapOvr>
    <a:masterClrMapping/>
  </p:clrMapOvr>
</p:notes>
</file>

<file path=ppt/notesSlides/notesSlide4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45</a:t>
            </a:fld>
            <a:endParaRPr lang="zh-CN" altLang="en-US"/>
          </a:p>
        </p:txBody>
      </p:sp>
    </p:spTree>
    <p:extLst>
      <p:ext uri="{BB962C8B-B14F-4D97-AF65-F5344CB8AC3E}">
        <p14:creationId xmlns:p14="http://schemas.microsoft.com/office/powerpoint/2010/main" val="1749253580"/>
      </p:ext>
    </p:extLst>
  </p:cSld>
  <p:clrMapOvr>
    <a:masterClrMapping/>
  </p:clrMapOvr>
</p:notes>
</file>

<file path=ppt/notesSlides/notesSlide4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46</a:t>
            </a:fld>
            <a:endParaRPr lang="zh-CN" altLang="en-US"/>
          </a:p>
        </p:txBody>
      </p:sp>
    </p:spTree>
    <p:extLst>
      <p:ext uri="{BB962C8B-B14F-4D97-AF65-F5344CB8AC3E}">
        <p14:creationId xmlns:p14="http://schemas.microsoft.com/office/powerpoint/2010/main" val="2564739637"/>
      </p:ext>
    </p:extLst>
  </p:cSld>
  <p:clrMapOvr>
    <a:masterClrMapping/>
  </p:clrMapOvr>
</p:notes>
</file>

<file path=ppt/notesSlides/notesSlide4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47</a:t>
            </a:fld>
            <a:endParaRPr lang="zh-CN" altLang="en-US"/>
          </a:p>
        </p:txBody>
      </p:sp>
    </p:spTree>
    <p:extLst>
      <p:ext uri="{BB962C8B-B14F-4D97-AF65-F5344CB8AC3E}">
        <p14:creationId xmlns:p14="http://schemas.microsoft.com/office/powerpoint/2010/main" val="943391117"/>
      </p:ext>
    </p:extLst>
  </p:cSld>
  <p:clrMapOvr>
    <a:masterClrMapping/>
  </p:clrMapOvr>
</p:notes>
</file>

<file path=ppt/notesSlides/notesSlide4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48</a:t>
            </a:fld>
            <a:endParaRPr lang="zh-CN" altLang="en-US"/>
          </a:p>
        </p:txBody>
      </p:sp>
    </p:spTree>
    <p:extLst>
      <p:ext uri="{BB962C8B-B14F-4D97-AF65-F5344CB8AC3E}">
        <p14:creationId xmlns:p14="http://schemas.microsoft.com/office/powerpoint/2010/main" val="3398711283"/>
      </p:ext>
    </p:extLst>
  </p:cSld>
  <p:clrMapOvr>
    <a:masterClrMapping/>
  </p:clrMapOvr>
</p:notes>
</file>

<file path=ppt/notesSlides/notesSlide4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49</a:t>
            </a:fld>
            <a:endParaRPr lang="zh-CN" altLang="en-US"/>
          </a:p>
        </p:txBody>
      </p:sp>
    </p:spTree>
    <p:extLst>
      <p:ext uri="{BB962C8B-B14F-4D97-AF65-F5344CB8AC3E}">
        <p14:creationId xmlns:p14="http://schemas.microsoft.com/office/powerpoint/2010/main" val="308286872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907819652"/>
      </p:ext>
    </p:extLst>
  </p:cSld>
  <p:clrMapOvr>
    <a:masterClrMapping/>
  </p:clrMapOvr>
</p:notes>
</file>

<file path=ppt/notesSlides/notesSlide5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50</a:t>
            </a:fld>
            <a:endParaRPr lang="zh-CN" altLang="en-US"/>
          </a:p>
        </p:txBody>
      </p:sp>
    </p:spTree>
    <p:extLst>
      <p:ext uri="{BB962C8B-B14F-4D97-AF65-F5344CB8AC3E}">
        <p14:creationId xmlns:p14="http://schemas.microsoft.com/office/powerpoint/2010/main" val="3638900245"/>
      </p:ext>
    </p:extLst>
  </p:cSld>
  <p:clrMapOvr>
    <a:masterClrMapping/>
  </p:clrMapOvr>
</p:notes>
</file>

<file path=ppt/notesSlides/notesSlide5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51</a:t>
            </a:fld>
            <a:endParaRPr lang="zh-CN" altLang="en-US"/>
          </a:p>
        </p:txBody>
      </p:sp>
    </p:spTree>
    <p:extLst>
      <p:ext uri="{BB962C8B-B14F-4D97-AF65-F5344CB8AC3E}">
        <p14:creationId xmlns:p14="http://schemas.microsoft.com/office/powerpoint/2010/main" val="2484636611"/>
      </p:ext>
    </p:extLst>
  </p:cSld>
  <p:clrMapOvr>
    <a:masterClrMapping/>
  </p:clrMapOvr>
</p:notes>
</file>

<file path=ppt/notesSlides/notesSlide5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52</a:t>
            </a:fld>
            <a:endParaRPr lang="zh-CN" altLang="en-US"/>
          </a:p>
        </p:txBody>
      </p:sp>
    </p:spTree>
    <p:extLst>
      <p:ext uri="{BB962C8B-B14F-4D97-AF65-F5344CB8AC3E}">
        <p14:creationId xmlns:p14="http://schemas.microsoft.com/office/powerpoint/2010/main" val="2312176486"/>
      </p:ext>
    </p:extLst>
  </p:cSld>
  <p:clrMapOvr>
    <a:masterClrMapping/>
  </p:clrMapOvr>
</p:notes>
</file>

<file path=ppt/notesSlides/notesSlide5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53</a:t>
            </a:fld>
            <a:endParaRPr lang="zh-CN" altLang="en-US"/>
          </a:p>
        </p:txBody>
      </p:sp>
    </p:spTree>
    <p:extLst>
      <p:ext uri="{BB962C8B-B14F-4D97-AF65-F5344CB8AC3E}">
        <p14:creationId xmlns:p14="http://schemas.microsoft.com/office/powerpoint/2010/main" val="2179566379"/>
      </p:ext>
    </p:extLst>
  </p:cSld>
  <p:clrMapOvr>
    <a:masterClrMapping/>
  </p:clrMapOvr>
</p:notes>
</file>

<file path=ppt/notesSlides/notesSlide5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54</a:t>
            </a:fld>
            <a:endParaRPr lang="zh-CN" altLang="en-US"/>
          </a:p>
        </p:txBody>
      </p:sp>
    </p:spTree>
    <p:extLst>
      <p:ext uri="{BB962C8B-B14F-4D97-AF65-F5344CB8AC3E}">
        <p14:creationId xmlns:p14="http://schemas.microsoft.com/office/powerpoint/2010/main" val="3392092893"/>
      </p:ext>
    </p:extLst>
  </p:cSld>
  <p:clrMapOvr>
    <a:masterClrMapping/>
  </p:clrMapOvr>
</p:notes>
</file>

<file path=ppt/notesSlides/notesSlide5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55</a:t>
            </a:fld>
            <a:endParaRPr lang="zh-CN" altLang="en-US"/>
          </a:p>
        </p:txBody>
      </p:sp>
    </p:spTree>
    <p:extLst>
      <p:ext uri="{BB962C8B-B14F-4D97-AF65-F5344CB8AC3E}">
        <p14:creationId xmlns:p14="http://schemas.microsoft.com/office/powerpoint/2010/main" val="3198839150"/>
      </p:ext>
    </p:extLst>
  </p:cSld>
  <p:clrMapOvr>
    <a:masterClrMapping/>
  </p:clrMapOvr>
</p:notes>
</file>

<file path=ppt/notesSlides/notesSlide5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56</a:t>
            </a:fld>
            <a:endParaRPr lang="zh-CN" altLang="en-US"/>
          </a:p>
        </p:txBody>
      </p:sp>
    </p:spTree>
    <p:extLst>
      <p:ext uri="{BB962C8B-B14F-4D97-AF65-F5344CB8AC3E}">
        <p14:creationId xmlns:p14="http://schemas.microsoft.com/office/powerpoint/2010/main" val="2756187583"/>
      </p:ext>
    </p:extLst>
  </p:cSld>
  <p:clrMapOvr>
    <a:masterClrMapping/>
  </p:clrMapOvr>
</p:notes>
</file>

<file path=ppt/notesSlides/notesSlide5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57</a:t>
            </a:fld>
            <a:endParaRPr lang="zh-CN" altLang="en-US"/>
          </a:p>
        </p:txBody>
      </p:sp>
    </p:spTree>
    <p:extLst>
      <p:ext uri="{BB962C8B-B14F-4D97-AF65-F5344CB8AC3E}">
        <p14:creationId xmlns:p14="http://schemas.microsoft.com/office/powerpoint/2010/main" val="1506087610"/>
      </p:ext>
    </p:extLst>
  </p:cSld>
  <p:clrMapOvr>
    <a:masterClrMapping/>
  </p:clrMapOvr>
</p:notes>
</file>

<file path=ppt/notesSlides/notesSlide5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58</a:t>
            </a:fld>
            <a:endParaRPr lang="zh-CN" altLang="en-US"/>
          </a:p>
        </p:txBody>
      </p:sp>
    </p:spTree>
    <p:extLst>
      <p:ext uri="{BB962C8B-B14F-4D97-AF65-F5344CB8AC3E}">
        <p14:creationId xmlns:p14="http://schemas.microsoft.com/office/powerpoint/2010/main" val="3450159738"/>
      </p:ext>
    </p:extLst>
  </p:cSld>
  <p:clrMapOvr>
    <a:masterClrMapping/>
  </p:clrMapOvr>
</p:notes>
</file>

<file path=ppt/notesSlides/notesSlide5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59</a:t>
            </a:fld>
            <a:endParaRPr lang="zh-CN" altLang="en-US"/>
          </a:p>
        </p:txBody>
      </p:sp>
    </p:spTree>
    <p:extLst>
      <p:ext uri="{BB962C8B-B14F-4D97-AF65-F5344CB8AC3E}">
        <p14:creationId xmlns:p14="http://schemas.microsoft.com/office/powerpoint/2010/main" val="1029158096"/>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536053471"/>
      </p:ext>
    </p:extLst>
  </p:cSld>
  <p:clrMapOvr>
    <a:masterClrMapping/>
  </p:clrMapOvr>
</p:notes>
</file>

<file path=ppt/notesSlides/notesSlide6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60</a:t>
            </a:fld>
            <a:endParaRPr lang="zh-CN" altLang="en-US"/>
          </a:p>
        </p:txBody>
      </p:sp>
    </p:spTree>
    <p:extLst>
      <p:ext uri="{BB962C8B-B14F-4D97-AF65-F5344CB8AC3E}">
        <p14:creationId xmlns:p14="http://schemas.microsoft.com/office/powerpoint/2010/main" val="3506312154"/>
      </p:ext>
    </p:extLst>
  </p:cSld>
  <p:clrMapOvr>
    <a:masterClrMapping/>
  </p:clrMapOvr>
</p:notes>
</file>

<file path=ppt/notesSlides/notesSlide6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61</a:t>
            </a:fld>
            <a:endParaRPr lang="zh-CN" altLang="en-US"/>
          </a:p>
        </p:txBody>
      </p:sp>
    </p:spTree>
    <p:extLst>
      <p:ext uri="{BB962C8B-B14F-4D97-AF65-F5344CB8AC3E}">
        <p14:creationId xmlns:p14="http://schemas.microsoft.com/office/powerpoint/2010/main" val="3663460812"/>
      </p:ext>
    </p:extLst>
  </p:cSld>
  <p:clrMapOvr>
    <a:masterClrMapping/>
  </p:clrMapOvr>
</p:notes>
</file>

<file path=ppt/notesSlides/notesSlide6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62</a:t>
            </a:fld>
            <a:endParaRPr lang="zh-CN" altLang="en-US"/>
          </a:p>
        </p:txBody>
      </p:sp>
    </p:spTree>
    <p:extLst>
      <p:ext uri="{BB962C8B-B14F-4D97-AF65-F5344CB8AC3E}">
        <p14:creationId xmlns:p14="http://schemas.microsoft.com/office/powerpoint/2010/main" val="1546749895"/>
      </p:ext>
    </p:extLst>
  </p:cSld>
  <p:clrMapOvr>
    <a:masterClrMapping/>
  </p:clrMapOvr>
</p:notes>
</file>

<file path=ppt/notesSlides/notesSlide6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63</a:t>
            </a:fld>
            <a:endParaRPr lang="zh-CN" altLang="en-US"/>
          </a:p>
        </p:txBody>
      </p:sp>
    </p:spTree>
    <p:extLst>
      <p:ext uri="{BB962C8B-B14F-4D97-AF65-F5344CB8AC3E}">
        <p14:creationId xmlns:p14="http://schemas.microsoft.com/office/powerpoint/2010/main" val="3665661112"/>
      </p:ext>
    </p:extLst>
  </p:cSld>
  <p:clrMapOvr>
    <a:masterClrMapping/>
  </p:clrMapOvr>
</p:notes>
</file>

<file path=ppt/notesSlides/notesSlide6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64</a:t>
            </a:fld>
            <a:endParaRPr lang="zh-CN" altLang="en-US"/>
          </a:p>
        </p:txBody>
      </p:sp>
    </p:spTree>
    <p:extLst>
      <p:ext uri="{BB962C8B-B14F-4D97-AF65-F5344CB8AC3E}">
        <p14:creationId xmlns:p14="http://schemas.microsoft.com/office/powerpoint/2010/main" val="1934344854"/>
      </p:ext>
    </p:extLst>
  </p:cSld>
  <p:clrMapOvr>
    <a:masterClrMapping/>
  </p:clrMapOvr>
</p:notes>
</file>

<file path=ppt/notesSlides/notesSlide6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65</a:t>
            </a:fld>
            <a:endParaRPr lang="zh-CN" altLang="en-US"/>
          </a:p>
        </p:txBody>
      </p:sp>
    </p:spTree>
    <p:extLst>
      <p:ext uri="{BB962C8B-B14F-4D97-AF65-F5344CB8AC3E}">
        <p14:creationId xmlns:p14="http://schemas.microsoft.com/office/powerpoint/2010/main" val="106675598"/>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1673948277"/>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119522804"/>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248009969"/>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3.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3.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4.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4.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5.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5.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6.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6.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7.xm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7.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8.xml" /></Relationships>
</file>

<file path=ppt/slideLayouts/_rels/slideLayout31.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8.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3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9.xml" /></Relationships>
</file>

<file path=ppt/slideLayouts/_rels/slideLayout34.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9.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2021/6/19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2021/6/19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2021/6/19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a:t>单击此处编辑母版标题样式</a:t>
            </a:r>
          </a:p>
        </p:txBody>
      </p:sp>
    </p:spTree>
  </p:cSld>
  <p:clrMapOvr>
    <a:masterClrMapping/>
  </p:clrMapOvr>
  <p:transition/>
  <p:timing/>
  <p:hf hdr="0" dt="0"/>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6/19/2021</a:t>
            </a:fld>
            <a:endParaRPr lang="en-US">
              <a:solidFill>
                <a:prstClr val="black">
                  <a:tint val="75000"/>
                </a:prstClr>
              </a:solidFill>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a:t>单击此处编辑母版标题样式</a:t>
            </a:r>
          </a:p>
        </p:txBody>
      </p:sp>
    </p:spTree>
  </p:cSld>
  <p:clrMapOvr>
    <a:masterClrMapping/>
  </p:clrMapOvr>
  <p:transition/>
  <p:timing/>
  <p:hf hdr="0" dt="0"/>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6/19/2021</a:t>
            </a:fld>
            <a:endParaRPr lang="en-US">
              <a:solidFill>
                <a:prstClr val="black">
                  <a:tint val="75000"/>
                </a:prstClr>
              </a:solidFill>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a:t>单击此处编辑母版标题样式</a:t>
            </a:r>
          </a:p>
        </p:txBody>
      </p:sp>
    </p:spTree>
  </p:cSld>
  <p:clrMapOvr>
    <a:masterClrMapping/>
  </p:clrMapOvr>
  <p:transition/>
  <p:timing/>
  <p:hf hdr="0" dt="0"/>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2021/6/19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6/19/2021</a:t>
            </a:fld>
            <a:endParaRPr lang="en-US">
              <a:solidFill>
                <a:prstClr val="black">
                  <a:tint val="75000"/>
                </a:prstClr>
              </a:solidFill>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a:t>单击此处编辑母版标题样式</a:t>
            </a:r>
          </a:p>
        </p:txBody>
      </p:sp>
    </p:spTree>
  </p:cSld>
  <p:clrMapOvr>
    <a:masterClrMapping/>
  </p:clrMapOvr>
  <p:transition/>
  <p:timing/>
  <p:hf hdr="0" dt="0"/>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6/19/2021</a:t>
            </a:fld>
            <a:endParaRPr lang="en-US">
              <a:solidFill>
                <a:prstClr val="black">
                  <a:tint val="75000"/>
                </a:prstClr>
              </a:solidFill>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a:t>单击此处编辑母版标题样式</a:t>
            </a:r>
          </a:p>
        </p:txBody>
      </p:sp>
    </p:spTree>
  </p:cSld>
  <p:clrMapOvr>
    <a:masterClrMapping/>
  </p:clrMapOvr>
  <p:transition/>
  <p:timing/>
  <p:hf hdr="0" dt="0"/>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6/19/2021</a:t>
            </a:fld>
            <a:endParaRPr lang="en-US">
              <a:solidFill>
                <a:prstClr val="black">
                  <a:tint val="75000"/>
                </a:prstClr>
              </a:solidFill>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a:t>单击此处编辑母版标题样式</a:t>
            </a:r>
          </a:p>
        </p:txBody>
      </p:sp>
    </p:spTree>
  </p:cSld>
  <p:clrMapOvr>
    <a:masterClrMapping/>
  </p:clrMapOvr>
  <p:transition/>
  <p:timing/>
  <p:hf hdr="0" dt="0"/>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6/19/2021</a:t>
            </a:fld>
            <a:endParaRPr lang="en-US">
              <a:solidFill>
                <a:prstClr val="black">
                  <a:tint val="75000"/>
                </a:prstClr>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2021/6/19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a:t>单击此处编辑母版标题样式</a:t>
            </a:r>
          </a:p>
        </p:txBody>
      </p:sp>
    </p:spTree>
  </p:cSld>
  <p:clrMapOvr>
    <a:masterClrMapping/>
  </p:clrMapOvr>
  <p:transition/>
  <p:timing/>
  <p:hf hdr="0" dt="0"/>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6/19/2021</a:t>
            </a:fld>
            <a:endParaRPr lang="en-US">
              <a:solidFill>
                <a:prstClr val="black">
                  <a:tint val="75000"/>
                </a:prstClr>
              </a:solidFill>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a:t>单击此处编辑母版标题样式</a:t>
            </a:r>
          </a:p>
        </p:txBody>
      </p:sp>
    </p:spTree>
  </p:cSld>
  <p:clrMapOvr>
    <a:masterClrMapping/>
  </p:clrMapOvr>
  <p:transition/>
  <p:timing/>
  <p:hf hdr="0" dt="0"/>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6/19/2021</a:t>
            </a:fld>
            <a:endParaRPr lang="en-US">
              <a:solidFill>
                <a:prstClr val="black">
                  <a:tint val="75000"/>
                </a:prstClr>
              </a:solidFill>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Title Slide">
    <p:spTree>
      <p:nvGrpSpPr>
        <p:cNvPr id="1" name=""/>
        <p:cNvGrpSpPr/>
        <p:nvPr/>
      </p:nvGrpSpPr>
      <p:grpSpPr>
        <a:xfrm>
          <a:off x="0" y="0"/>
          <a: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Title and Conten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Section Header">
    <p:spTree>
      <p:nvGrpSpPr>
        <p:cNvPr id="1" name=""/>
        <p:cNvGrpSpPr/>
        <p:nvPr/>
      </p:nvGrpSpPr>
      <p:grpSpPr>
        <a:xfrm>
          <a:off x="0" y="0"/>
          <a: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Two Conten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t>6/19/2021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2021/6/19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Comparison">
    <p:spTree>
      <p:nvGrpSpPr>
        <p:cNvPr id="1" name=""/>
        <p:cNvGrpSpPr/>
        <p:nvPr/>
      </p:nvGrpSpPr>
      <p:grpSpPr>
        <a:xfrm>
          <a:off x="0" y="0"/>
          <a: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t>6/19/2021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Title Only">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t>6/19/2021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Blank">
    <p:spTree>
      <p:nvGrpSpPr>
        <p:cNvPr id="1" name=""/>
        <p:cNvGrpSpPr/>
        <p:nvPr/>
      </p:nvGrpSpPr>
      <p:grpSpPr>
        <a:xfrm>
          <a:off x="0" y="0"/>
          <a: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t>6/19/2021</a:t>
            </a:fld>
            <a:endParaRPr lang="en-US">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Content with Caption">
    <p:spTree>
      <p:nvGrpSpPr>
        <p:cNvPr id="1" name=""/>
        <p:cNvGrpSpPr/>
        <p:nvPr/>
      </p:nvGrpSpPr>
      <p:grpSpPr>
        <a:xfrm>
          <a:off x="0" y="0"/>
          <a: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t>6/19/2021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Picture with Caption">
    <p:spTree>
      <p:nvGrpSpPr>
        <p:cNvPr id="1" name=""/>
        <p:cNvGrpSpPr/>
        <p:nvPr/>
      </p:nvGrpSpPr>
      <p:grpSpPr>
        <a:xfrm>
          <a:off x="0" y="0"/>
          <a: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t>6/19/2021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Title and Vertical Tex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Vertical Title and Text">
    <p:spTree>
      <p:nvGrpSpPr>
        <p:cNvPr id="1" name=""/>
        <p:cNvGrpSpPr/>
        <p:nvPr/>
      </p:nvGrpSpPr>
      <p:grpSpPr>
        <a:xfrm>
          <a:off x="0" y="0"/>
          <a: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Title Slide">
    <p:spTree>
      <p:nvGrpSpPr>
        <p:cNvPr id="1" name=""/>
        <p:cNvGrpSpPr/>
        <p:nvPr/>
      </p:nvGrpSpPr>
      <p:grpSpPr>
        <a:xfrm>
          <a:off x="0" y="0"/>
          <a:ext cx="0" cy="0"/>
        </a:xfrm>
      </p:grpSpPr>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2021/6/19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2021/6/19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2021/6/19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2021/6/19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2021/6/19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10.xml.rels>&#65279;<?xml version="1.0" encoding="utf-8" standalone="yes"?><Relationships xmlns="http://schemas.openxmlformats.org/package/2006/relationships"><Relationship Id="rId1" Type="http://schemas.openxmlformats.org/officeDocument/2006/relationships/slideLayout" Target="../slideLayouts/slideLayout36.xml" /><Relationship Id="rId10" Type="http://schemas.openxmlformats.org/officeDocument/2006/relationships/slideLayout" Target="../slideLayouts/slideLayout45.xml" /><Relationship Id="rId11" Type="http://schemas.openxmlformats.org/officeDocument/2006/relationships/slideLayout" Target="../slideLayouts/slideLayout46.xml" /><Relationship Id="rId12" Type="http://schemas.openxmlformats.org/officeDocument/2006/relationships/slideLayout" Target="../slideLayouts/slideLayout47.xml" /><Relationship Id="rId13" Type="http://schemas.openxmlformats.org/officeDocument/2006/relationships/slideLayout" Target="../slideLayouts/slideLayout48.xml" /><Relationship Id="rId14" Type="http://schemas.openxmlformats.org/officeDocument/2006/relationships/image" Target="../media/image1.jpeg" /><Relationship Id="rId15" Type="http://schemas.openxmlformats.org/officeDocument/2006/relationships/theme" Target="../theme/theme10.xml" /><Relationship Id="rId2" Type="http://schemas.openxmlformats.org/officeDocument/2006/relationships/slideLayout" Target="../slideLayouts/slideLayout37.xml" /><Relationship Id="rId3" Type="http://schemas.openxmlformats.org/officeDocument/2006/relationships/slideLayout" Target="../slideLayouts/slideLayout38.xml" /><Relationship Id="rId4" Type="http://schemas.openxmlformats.org/officeDocument/2006/relationships/slideLayout" Target="../slideLayouts/slideLayout39.xml" /><Relationship Id="rId5" Type="http://schemas.openxmlformats.org/officeDocument/2006/relationships/slideLayout" Target="../slideLayouts/slideLayout40.xml" /><Relationship Id="rId6" Type="http://schemas.openxmlformats.org/officeDocument/2006/relationships/slideLayout" Target="../slideLayouts/slideLayout41.xml" /><Relationship Id="rId7" Type="http://schemas.openxmlformats.org/officeDocument/2006/relationships/slideLayout" Target="../slideLayouts/slideLayout42.xml" /><Relationship Id="rId8" Type="http://schemas.openxmlformats.org/officeDocument/2006/relationships/slideLayout" Target="../slideLayouts/slideLayout43.xml" /><Relationship Id="rId9" Type="http://schemas.openxmlformats.org/officeDocument/2006/relationships/slideLayout" Target="../slideLayouts/slideLayout44.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2.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slideLayout" Target="../slideLayouts/slideLayout16.xml" /><Relationship Id="rId3" Type="http://schemas.openxmlformats.org/officeDocument/2006/relationships/slideLayout" Target="../slideLayouts/slideLayout17.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3.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slideLayout" Target="../slideLayouts/slideLayout19.xml" /><Relationship Id="rId3" Type="http://schemas.openxmlformats.org/officeDocument/2006/relationships/slideLayout" Target="../slideLayouts/slideLayout20.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4.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slideLayout" Target="../slideLayouts/slideLayout22.xml" /><Relationship Id="rId3" Type="http://schemas.openxmlformats.org/officeDocument/2006/relationships/slideLayout" Target="../slideLayouts/slideLayout23.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5.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slideLayout" Target="../slideLayouts/slideLayout25.xml" /><Relationship Id="rId3" Type="http://schemas.openxmlformats.org/officeDocument/2006/relationships/slideLayout" Target="../slideLayouts/slideLayout26.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6.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slideLayout" Target="../slideLayouts/slideLayout28.xml" /><Relationship Id="rId3" Type="http://schemas.openxmlformats.org/officeDocument/2006/relationships/slideLayout" Target="../slideLayouts/slideLayout29.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7.xml" /></Relationships>
</file>

<file path=ppt/slideMasters/_rels/slideMaster8.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slideLayout" Target="../slideLayouts/slideLayout31.xml" /><Relationship Id="rId3" Type="http://schemas.openxmlformats.org/officeDocument/2006/relationships/slideLayout" Target="../slideLayouts/slideLayout32.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8.xml" /></Relationships>
</file>

<file path=ppt/slideMasters/_rels/slideMaster9.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slideLayout" Target="../slideLayouts/slideLayout34.xml" /><Relationship Id="rId3" Type="http://schemas.openxmlformats.org/officeDocument/2006/relationships/slideLayout" Target="../slideLayouts/slideLayout35.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2021/6/19</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4">
            <a:lum/>
          </a:blip>
          <a:stretch>
            <a:fillRect/>
          </a:stretch>
        </a:blipFill>
        <a:effectLst/>
      </p:bgPr>
    </p:bg>
    <p:spTree>
      <p:nvGrpSpPr>
        <p:cNvPr id="1" name=""/>
        <p:cNvGrpSpPr/>
        <p:nvPr/>
      </p:nvGrpSpPr>
      <p:grpSpPr>
        <a:xfrm>
          <a:off x="0" y="0"/>
          <a: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ransition/>
  <p:timing/>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6/19/2021</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1.xml" /><Relationship Id="rId3" Type="http://schemas.openxmlformats.org/officeDocument/2006/relationships/image" Target="../media/image6.jpeg" /><Relationship Id="rId4" Type="http://schemas.openxmlformats.org/officeDocument/2006/relationships/image" Target="../media/image7.png" /><Relationship Id="rId5" Type="http://schemas.openxmlformats.org/officeDocument/2006/relationships/image" Target="../media/image8.png" /><Relationship Id="rId6" Type="http://schemas.microsoft.com/office/2007/relationships/hdphoto" Target="../media/image9.wdp" /><Relationship Id="rId7" Type="http://schemas.openxmlformats.org/officeDocument/2006/relationships/image" Target="../media/image10.png" /><Relationship Id="rId8" Type="http://schemas.openxmlformats.org/officeDocument/2006/relationships/tags" Target="../tags/tag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10.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11.xml" /><Relationship Id="rId3" Type="http://schemas.openxmlformats.org/officeDocument/2006/relationships/image" Target="../media/image7.png" /><Relationship Id="rId4" Type="http://schemas.openxmlformats.org/officeDocument/2006/relationships/image" Target="../media/image8.png" /><Relationship Id="rId5" Type="http://schemas.microsoft.com/office/2007/relationships/hdphoto" Target="../media/image9.wdp" /><Relationship Id="rId6" Type="http://schemas.openxmlformats.org/officeDocument/2006/relationships/image" Target="../media/image12.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12.xml" /><Relationship Id="rId3" Type="http://schemas.openxmlformats.org/officeDocument/2006/relationships/image" Target="../media/image17.png" /><Relationship Id="rId4" Type="http://schemas.microsoft.com/office/2007/relationships/hdphoto" Target="../media/image18.wdp" /><Relationship Id="rId5" Type="http://schemas.openxmlformats.org/officeDocument/2006/relationships/image" Target="../media/image15.png" /><Relationship Id="rId6" Type="http://schemas.openxmlformats.org/officeDocument/2006/relationships/image" Target="../media/image16.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13.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14.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15.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 Id="rId6" Type="http://schemas.openxmlformats.org/officeDocument/2006/relationships/image" Target="../media/image8.png" /><Relationship Id="rId7" Type="http://schemas.microsoft.com/office/2007/relationships/hdphoto" Target="../media/image9.wdp"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16.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 Id="rId6" Type="http://schemas.openxmlformats.org/officeDocument/2006/relationships/image" Target="../media/image8.png" /><Relationship Id="rId7" Type="http://schemas.microsoft.com/office/2007/relationships/hdphoto" Target="../media/image9.wdp"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17.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 Id="rId6" Type="http://schemas.openxmlformats.org/officeDocument/2006/relationships/image" Target="../media/image8.png" /><Relationship Id="rId7" Type="http://schemas.microsoft.com/office/2007/relationships/hdphoto" Target="../media/image9.wdp" /><Relationship Id="rId8" Type="http://schemas.openxmlformats.org/officeDocument/2006/relationships/slide" Target="slide26.xml" TargetMode="Internal" /><Relationship Id="rId9" Type="http://schemas.openxmlformats.org/officeDocument/2006/relationships/slide" Target="slide28.xml" TargetMode="In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18.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 Id="rId6" Type="http://schemas.openxmlformats.org/officeDocument/2006/relationships/image" Target="../media/image8.png" /><Relationship Id="rId7" Type="http://schemas.microsoft.com/office/2007/relationships/hdphoto" Target="../media/image9.wdp"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19.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 Id="rId6" Type="http://schemas.openxmlformats.org/officeDocument/2006/relationships/image" Target="../media/image8.png" /><Relationship Id="rId7" Type="http://schemas.microsoft.com/office/2007/relationships/hdphoto" Target="../media/image9.wdp"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2.xml" /><Relationship Id="rId3" Type="http://schemas.openxmlformats.org/officeDocument/2006/relationships/image" Target="../media/image6.jpeg" /><Relationship Id="rId4" Type="http://schemas.openxmlformats.org/officeDocument/2006/relationships/image" Target="../media/image11.jpeg" /><Relationship Id="rId5" Type="http://schemas.openxmlformats.org/officeDocument/2006/relationships/image" Target="../media/image7.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20.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 Id="rId6" Type="http://schemas.openxmlformats.org/officeDocument/2006/relationships/image" Target="../media/image8.png" /><Relationship Id="rId7" Type="http://schemas.microsoft.com/office/2007/relationships/hdphoto" Target="../media/image9.wdp"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21.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 Id="rId6" Type="http://schemas.openxmlformats.org/officeDocument/2006/relationships/image" Target="../media/image8.png" /><Relationship Id="rId7" Type="http://schemas.microsoft.com/office/2007/relationships/hdphoto" Target="../media/image9.wdp"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22.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 Id="rId6" Type="http://schemas.openxmlformats.org/officeDocument/2006/relationships/image" Target="../media/image8.png" /><Relationship Id="rId7" Type="http://schemas.microsoft.com/office/2007/relationships/hdphoto" Target="../media/image9.wdp"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23.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 Id="rId6" Type="http://schemas.openxmlformats.org/officeDocument/2006/relationships/image" Target="../media/image8.png" /><Relationship Id="rId7" Type="http://schemas.microsoft.com/office/2007/relationships/hdphoto" Target="../media/image9.wdp"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24.xml" /><Relationship Id="rId3" Type="http://schemas.openxmlformats.org/officeDocument/2006/relationships/image" Target="../media/image7.png" /><Relationship Id="rId4" Type="http://schemas.openxmlformats.org/officeDocument/2006/relationships/image" Target="../media/image8.png" /><Relationship Id="rId5" Type="http://schemas.microsoft.com/office/2007/relationships/hdphoto" Target="../media/image9.wdp" /><Relationship Id="rId6" Type="http://schemas.openxmlformats.org/officeDocument/2006/relationships/image" Target="../media/image12.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25.xml" /><Relationship Id="rId3" Type="http://schemas.openxmlformats.org/officeDocument/2006/relationships/image" Target="../media/image17.png" /><Relationship Id="rId4" Type="http://schemas.microsoft.com/office/2007/relationships/hdphoto" Target="../media/image18.wdp" /><Relationship Id="rId5" Type="http://schemas.openxmlformats.org/officeDocument/2006/relationships/image" Target="../media/image15.png" /><Relationship Id="rId6" Type="http://schemas.openxmlformats.org/officeDocument/2006/relationships/image" Target="../media/image16.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26.xml" /><Relationship Id="rId3" Type="http://schemas.openxmlformats.org/officeDocument/2006/relationships/image" Target="../media/image17.png" /><Relationship Id="rId4" Type="http://schemas.microsoft.com/office/2007/relationships/hdphoto" Target="../media/image18.wdp" /><Relationship Id="rId5" Type="http://schemas.openxmlformats.org/officeDocument/2006/relationships/image" Target="../media/image15.png" /><Relationship Id="rId6" Type="http://schemas.openxmlformats.org/officeDocument/2006/relationships/slide" Target="slide16.xml" TargetMode="In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27.xml" /><Relationship Id="rId3" Type="http://schemas.openxmlformats.org/officeDocument/2006/relationships/image" Target="../media/image17.png" /><Relationship Id="rId4" Type="http://schemas.microsoft.com/office/2007/relationships/hdphoto" Target="../media/image18.wdp" /><Relationship Id="rId5" Type="http://schemas.openxmlformats.org/officeDocument/2006/relationships/image" Target="../media/image15.png" /><Relationship Id="rId6" Type="http://schemas.openxmlformats.org/officeDocument/2006/relationships/image" Target="../media/image16.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28.xml" /><Relationship Id="rId3" Type="http://schemas.openxmlformats.org/officeDocument/2006/relationships/image" Target="../media/image17.png" /><Relationship Id="rId4" Type="http://schemas.microsoft.com/office/2007/relationships/hdphoto" Target="../media/image18.wdp" /><Relationship Id="rId5" Type="http://schemas.openxmlformats.org/officeDocument/2006/relationships/image" Target="../media/image15.png" /><Relationship Id="rId6" Type="http://schemas.openxmlformats.org/officeDocument/2006/relationships/image" Target="../media/image16.jpeg" /><Relationship Id="rId7" Type="http://schemas.openxmlformats.org/officeDocument/2006/relationships/slide" Target="slide16.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29.xml" /><Relationship Id="rId3" Type="http://schemas.openxmlformats.org/officeDocument/2006/relationships/image" Target="../media/image17.png" /><Relationship Id="rId4" Type="http://schemas.microsoft.com/office/2007/relationships/hdphoto" Target="../media/image18.wdp" /><Relationship Id="rId5" Type="http://schemas.openxmlformats.org/officeDocument/2006/relationships/image" Target="../media/image15.png" /><Relationship Id="rId6" Type="http://schemas.openxmlformats.org/officeDocument/2006/relationships/image" Target="../media/image16.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3.xml" /><Relationship Id="rId3" Type="http://schemas.openxmlformats.org/officeDocument/2006/relationships/image" Target="../media/image6.jpeg" /><Relationship Id="rId4" Type="http://schemas.openxmlformats.org/officeDocument/2006/relationships/image" Target="../media/image11.jpeg" /><Relationship Id="rId5" Type="http://schemas.openxmlformats.org/officeDocument/2006/relationships/image" Target="../media/image7.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30.xml" /><Relationship Id="rId3" Type="http://schemas.openxmlformats.org/officeDocument/2006/relationships/image" Target="../media/image17.png" /><Relationship Id="rId4" Type="http://schemas.microsoft.com/office/2007/relationships/hdphoto" Target="../media/image18.wdp" /><Relationship Id="rId5" Type="http://schemas.openxmlformats.org/officeDocument/2006/relationships/image" Target="../media/image15.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31.xml" /><Relationship Id="rId3" Type="http://schemas.openxmlformats.org/officeDocument/2006/relationships/image" Target="../media/image17.png" /><Relationship Id="rId4" Type="http://schemas.microsoft.com/office/2007/relationships/hdphoto" Target="../media/image18.wdp" /><Relationship Id="rId5" Type="http://schemas.openxmlformats.org/officeDocument/2006/relationships/image" Target="../media/image15.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32.xml" /><Relationship Id="rId3" Type="http://schemas.openxmlformats.org/officeDocument/2006/relationships/image" Target="../media/image17.png" /><Relationship Id="rId4" Type="http://schemas.microsoft.com/office/2007/relationships/hdphoto" Target="../media/image18.wdp" /><Relationship Id="rId5" Type="http://schemas.openxmlformats.org/officeDocument/2006/relationships/image" Target="../media/image15.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33.xml" /><Relationship Id="rId3" Type="http://schemas.openxmlformats.org/officeDocument/2006/relationships/image" Target="../media/image17.png" /><Relationship Id="rId4" Type="http://schemas.microsoft.com/office/2007/relationships/hdphoto" Target="../media/image18.wdp" /><Relationship Id="rId5" Type="http://schemas.openxmlformats.org/officeDocument/2006/relationships/image" Target="../media/image15.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34.xml" /><Relationship Id="rId3" Type="http://schemas.openxmlformats.org/officeDocument/2006/relationships/image" Target="../media/image7.png" /><Relationship Id="rId4" Type="http://schemas.openxmlformats.org/officeDocument/2006/relationships/image" Target="../media/image8.png" /><Relationship Id="rId5" Type="http://schemas.microsoft.com/office/2007/relationships/hdphoto" Target="../media/image9.wdp" /><Relationship Id="rId6" Type="http://schemas.openxmlformats.org/officeDocument/2006/relationships/image" Target="../media/image12.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35.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36.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37.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38.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39.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4.xml" /><Relationship Id="rId3" Type="http://schemas.openxmlformats.org/officeDocument/2006/relationships/image" Target="../media/image7.png" /><Relationship Id="rId4" Type="http://schemas.openxmlformats.org/officeDocument/2006/relationships/image" Target="../media/image8.png" /><Relationship Id="rId5" Type="http://schemas.microsoft.com/office/2007/relationships/hdphoto" Target="../media/image9.wdp" /><Relationship Id="rId6" Type="http://schemas.openxmlformats.org/officeDocument/2006/relationships/image" Target="../media/image12.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40.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41.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42.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 Id="rId6" Type="http://schemas.openxmlformats.org/officeDocument/2006/relationships/image" Target="../media/image19.jpeg" /><Relationship Id="rId7" Type="http://schemas.openxmlformats.org/officeDocument/2006/relationships/image" Target="../media/image20.jpe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43.xml" /><Relationship Id="rId3" Type="http://schemas.openxmlformats.org/officeDocument/2006/relationships/image" Target="../media/image7.png" /><Relationship Id="rId4" Type="http://schemas.openxmlformats.org/officeDocument/2006/relationships/image" Target="../media/image8.png" /><Relationship Id="rId5" Type="http://schemas.microsoft.com/office/2007/relationships/hdphoto" Target="../media/image9.wdp" /><Relationship Id="rId6" Type="http://schemas.openxmlformats.org/officeDocument/2006/relationships/image" Target="../media/image12.pn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44.xml" /><Relationship Id="rId3" Type="http://schemas.openxmlformats.org/officeDocument/2006/relationships/image" Target="../media/image17.png" /><Relationship Id="rId4" Type="http://schemas.microsoft.com/office/2007/relationships/hdphoto" Target="../media/image18.wdp" /><Relationship Id="rId5" Type="http://schemas.openxmlformats.org/officeDocument/2006/relationships/image" Target="../media/image15.pn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45.xml" /><Relationship Id="rId3" Type="http://schemas.openxmlformats.org/officeDocument/2006/relationships/image" Target="../media/image17.png" /><Relationship Id="rId4" Type="http://schemas.microsoft.com/office/2007/relationships/hdphoto" Target="../media/image18.wdp" /><Relationship Id="rId5" Type="http://schemas.openxmlformats.org/officeDocument/2006/relationships/image" Target="../media/image15.pn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46.xml" /><Relationship Id="rId3" Type="http://schemas.openxmlformats.org/officeDocument/2006/relationships/image" Target="../media/image17.png" /><Relationship Id="rId4" Type="http://schemas.microsoft.com/office/2007/relationships/hdphoto" Target="../media/image18.wdp" /><Relationship Id="rId5" Type="http://schemas.openxmlformats.org/officeDocument/2006/relationships/image" Target="../media/image15.pn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47.xml" /><Relationship Id="rId3" Type="http://schemas.openxmlformats.org/officeDocument/2006/relationships/image" Target="../media/image17.png" /><Relationship Id="rId4" Type="http://schemas.microsoft.com/office/2007/relationships/hdphoto" Target="../media/image18.wdp" /><Relationship Id="rId5" Type="http://schemas.openxmlformats.org/officeDocument/2006/relationships/image" Target="../media/image15.pn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48.xml" /><Relationship Id="rId3" Type="http://schemas.openxmlformats.org/officeDocument/2006/relationships/image" Target="../media/image7.png" /><Relationship Id="rId4" Type="http://schemas.openxmlformats.org/officeDocument/2006/relationships/image" Target="../media/image8.png" /><Relationship Id="rId5" Type="http://schemas.microsoft.com/office/2007/relationships/hdphoto" Target="../media/image9.wdp" /><Relationship Id="rId6" Type="http://schemas.openxmlformats.org/officeDocument/2006/relationships/image" Target="../media/image12.png"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49.xml" /><Relationship Id="rId3" Type="http://schemas.openxmlformats.org/officeDocument/2006/relationships/image" Target="../media/image17.png" /><Relationship Id="rId4" Type="http://schemas.microsoft.com/office/2007/relationships/hdphoto" Target="../media/image18.wdp" /><Relationship Id="rId5" Type="http://schemas.openxmlformats.org/officeDocument/2006/relationships/image" Target="../media/image15.png" /><Relationship Id="rId6" Type="http://schemas.openxmlformats.org/officeDocument/2006/relationships/image" Target="../media/image21.jpeg" /><Relationship Id="rId7" Type="http://schemas.openxmlformats.org/officeDocument/2006/relationships/image" Target="../media/image19.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5.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50.xml" /><Relationship Id="rId3" Type="http://schemas.openxmlformats.org/officeDocument/2006/relationships/image" Target="../media/image17.png" /><Relationship Id="rId4" Type="http://schemas.microsoft.com/office/2007/relationships/hdphoto" Target="../media/image18.wdp" /><Relationship Id="rId5" Type="http://schemas.openxmlformats.org/officeDocument/2006/relationships/image" Target="../media/image15.png"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51.xml" /><Relationship Id="rId3" Type="http://schemas.openxmlformats.org/officeDocument/2006/relationships/image" Target="../media/image17.png" /><Relationship Id="rId4" Type="http://schemas.microsoft.com/office/2007/relationships/hdphoto" Target="../media/image18.wdp" /><Relationship Id="rId5" Type="http://schemas.openxmlformats.org/officeDocument/2006/relationships/image" Target="../media/image15.png"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52.xml" /><Relationship Id="rId3" Type="http://schemas.openxmlformats.org/officeDocument/2006/relationships/image" Target="../media/image17.png" /><Relationship Id="rId4" Type="http://schemas.microsoft.com/office/2007/relationships/hdphoto" Target="../media/image18.wdp" /><Relationship Id="rId5" Type="http://schemas.openxmlformats.org/officeDocument/2006/relationships/image" Target="../media/image15.png"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53.xml" /><Relationship Id="rId3" Type="http://schemas.openxmlformats.org/officeDocument/2006/relationships/image" Target="../media/image17.png" /><Relationship Id="rId4" Type="http://schemas.microsoft.com/office/2007/relationships/hdphoto" Target="../media/image18.wdp" /><Relationship Id="rId5" Type="http://schemas.openxmlformats.org/officeDocument/2006/relationships/image" Target="../media/image15.png"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54.xml" /><Relationship Id="rId3" Type="http://schemas.openxmlformats.org/officeDocument/2006/relationships/image" Target="../media/image17.png" /><Relationship Id="rId4" Type="http://schemas.microsoft.com/office/2007/relationships/hdphoto" Target="../media/image18.wdp" /><Relationship Id="rId5" Type="http://schemas.openxmlformats.org/officeDocument/2006/relationships/image" Target="../media/image15.png"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55.xml" /><Relationship Id="rId3" Type="http://schemas.openxmlformats.org/officeDocument/2006/relationships/image" Target="../media/image7.png" /><Relationship Id="rId4" Type="http://schemas.openxmlformats.org/officeDocument/2006/relationships/image" Target="../media/image8.png" /><Relationship Id="rId5" Type="http://schemas.microsoft.com/office/2007/relationships/hdphoto" Target="../media/image9.wdp" /><Relationship Id="rId6" Type="http://schemas.openxmlformats.org/officeDocument/2006/relationships/image" Target="../media/image12.png"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56.xml" /><Relationship Id="rId3" Type="http://schemas.openxmlformats.org/officeDocument/2006/relationships/image" Target="../media/image17.png" /><Relationship Id="rId4" Type="http://schemas.microsoft.com/office/2007/relationships/hdphoto" Target="../media/image18.wdp" /><Relationship Id="rId5" Type="http://schemas.openxmlformats.org/officeDocument/2006/relationships/image" Target="../media/image15.png" /><Relationship Id="rId6" Type="http://schemas.openxmlformats.org/officeDocument/2006/relationships/image" Target="../media/image16.jpeg"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57.xml" /><Relationship Id="rId3" Type="http://schemas.openxmlformats.org/officeDocument/2006/relationships/image" Target="../media/image17.png" /><Relationship Id="rId4" Type="http://schemas.microsoft.com/office/2007/relationships/hdphoto" Target="../media/image18.wdp" /><Relationship Id="rId5" Type="http://schemas.openxmlformats.org/officeDocument/2006/relationships/image" Target="../media/image15.png"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58.xml" /><Relationship Id="rId3" Type="http://schemas.openxmlformats.org/officeDocument/2006/relationships/image" Target="../media/image17.png" /><Relationship Id="rId4" Type="http://schemas.microsoft.com/office/2007/relationships/hdphoto" Target="../media/image18.wdp" /><Relationship Id="rId5" Type="http://schemas.openxmlformats.org/officeDocument/2006/relationships/image" Target="../media/image15.png"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59.xml" /><Relationship Id="rId3" Type="http://schemas.openxmlformats.org/officeDocument/2006/relationships/image" Target="../media/image17.png" /><Relationship Id="rId4" Type="http://schemas.microsoft.com/office/2007/relationships/hdphoto" Target="../media/image18.wdp" /><Relationship Id="rId5" Type="http://schemas.openxmlformats.org/officeDocument/2006/relationships/image" Target="../media/image15.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6.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 Id="rId6" Type="http://schemas.openxmlformats.org/officeDocument/2006/relationships/image" Target="../media/image16.jpeg"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60.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61.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62.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63.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64.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65.xml" /><Relationship Id="rId3" Type="http://schemas.openxmlformats.org/officeDocument/2006/relationships/image" Target="../media/image6.jpeg" /><Relationship Id="rId4" Type="http://schemas.openxmlformats.org/officeDocument/2006/relationships/image" Target="../media/image7.png" /><Relationship Id="rId5" Type="http://schemas.openxmlformats.org/officeDocument/2006/relationships/image" Target="../media/image22.png" /><Relationship Id="rId6" Type="http://schemas.microsoft.com/office/2007/relationships/hdphoto" Target="../media/image9.wdp" /><Relationship Id="rId7" Type="http://schemas.openxmlformats.org/officeDocument/2006/relationships/image" Target="../media/image23.png" /><Relationship Id="rId8" Type="http://schemas.openxmlformats.org/officeDocument/2006/relationships/image" Target="../media/image10.png" /><Relationship Id="rId9" Type="http://schemas.openxmlformats.org/officeDocument/2006/relationships/image" Target="../media/image24.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7.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8.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9.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image" Target="../media/image15.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22" name="图片 1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359995" y="180975"/>
            <a:ext cx="4843117"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1"/>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1498599"/>
            <a:ext cx="5486400" cy="5359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_14"/>
          <p:cNvSpPr txBox="1">
            <a:spLocks noChangeArrowheads="1"/>
          </p:cNvSpPr>
          <p:nvPr/>
        </p:nvSpPr>
        <p:spPr bwMode="auto">
          <a:xfrm>
            <a:off x="3292905" y="775803"/>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12000" spc="600">
                <a:solidFill>
                  <a:schemeClr val="tx2">
                    <a:lumMod val="50000"/>
                  </a:schemeClr>
                </a:solidFill>
                <a:latin typeface="叶根友行书繁" pitchFamily="2" charset="-122"/>
                <a:ea typeface="叶根友行书繁" pitchFamily="2" charset="-122"/>
              </a:rPr>
              <a:t>议</a:t>
            </a:r>
            <a:endParaRPr lang="zh-CN" sz="12000" spc="600">
              <a:solidFill>
                <a:schemeClr val="tx2">
                  <a:lumMod val="50000"/>
                </a:schemeClr>
              </a:solidFill>
              <a:latin typeface="叶根友行书繁" pitchFamily="2" charset="-122"/>
              <a:ea typeface="叶根友行书繁" pitchFamily="2" charset="-122"/>
            </a:endParaRPr>
          </a:p>
        </p:txBody>
      </p:sp>
      <p:sp>
        <p:nvSpPr>
          <p:cNvPr id="34" name="_14"/>
          <p:cNvSpPr txBox="1">
            <a:spLocks noChangeArrowheads="1"/>
          </p:cNvSpPr>
          <p:nvPr/>
        </p:nvSpPr>
        <p:spPr bwMode="auto">
          <a:xfrm>
            <a:off x="4169736" y="1719592"/>
            <a:ext cx="2070294" cy="18657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8800" spc="600">
                <a:solidFill>
                  <a:srgbClr val="C00000"/>
                </a:solidFill>
                <a:latin typeface="叶根友行书繁" pitchFamily="2" charset="-122"/>
                <a:ea typeface="叶根友行书繁" pitchFamily="2" charset="-122"/>
              </a:rPr>
              <a:t>论</a:t>
            </a:r>
            <a:endParaRPr lang="zh-CN" altLang="zh-CN" sz="8800" spc="600">
              <a:solidFill>
                <a:srgbClr val="C00000"/>
              </a:solidFill>
              <a:latin typeface="叶根友行书繁" pitchFamily="2" charset="-122"/>
              <a:ea typeface="叶根友行书繁" pitchFamily="2" charset="-122"/>
            </a:endParaRPr>
          </a:p>
        </p:txBody>
      </p:sp>
      <p:sp>
        <p:nvSpPr>
          <p:cNvPr id="35" name="_14"/>
          <p:cNvSpPr txBox="1">
            <a:spLocks noChangeArrowheads="1"/>
          </p:cNvSpPr>
          <p:nvPr/>
        </p:nvSpPr>
        <p:spPr bwMode="auto">
          <a:xfrm>
            <a:off x="4235574" y="2976809"/>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10000" spc="600">
                <a:solidFill>
                  <a:schemeClr val="tx2">
                    <a:lumMod val="50000"/>
                  </a:schemeClr>
                </a:solidFill>
                <a:latin typeface="叶根友行书繁" pitchFamily="2" charset="-122"/>
                <a:ea typeface="叶根友行书繁" pitchFamily="2" charset="-122"/>
              </a:rPr>
              <a:t>文</a:t>
            </a:r>
            <a:endParaRPr lang="zh-CN" altLang="zh-CN" sz="10000" spc="600">
              <a:solidFill>
                <a:schemeClr val="tx2">
                  <a:lumMod val="50000"/>
                </a:schemeClr>
              </a:solidFill>
              <a:latin typeface="叶根友行书繁" pitchFamily="2" charset="-122"/>
              <a:ea typeface="叶根友行书繁" pitchFamily="2" charset="-122"/>
            </a:endParaRPr>
          </a:p>
        </p:txBody>
      </p:sp>
      <p:sp>
        <p:nvSpPr>
          <p:cNvPr id="36" name="TextBox 7"/>
          <p:cNvSpPr txBox="1">
            <a:spLocks noChangeArrowheads="1"/>
          </p:cNvSpPr>
          <p:nvPr/>
        </p:nvSpPr>
        <p:spPr bwMode="auto">
          <a:xfrm>
            <a:off x="3992757" y="2523100"/>
            <a:ext cx="613410" cy="22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sz="2800" b="1">
                <a:solidFill>
                  <a:schemeClr val="tx2">
                    <a:lumMod val="50000"/>
                  </a:schemeClr>
                </a:solidFill>
                <a:latin typeface="微软雅黑" panose="020b0503020204020204" pitchFamily="34" charset="-122"/>
                <a:ea typeface="微软雅黑" panose="020b0503020204020204" pitchFamily="34" charset="-122"/>
              </a:rPr>
              <a:t>中考阅读专项</a:t>
            </a:r>
          </a:p>
        </p:txBody>
      </p:sp>
      <p:pic>
        <p:nvPicPr>
          <p:cNvPr id="41" name="Picture 4" descr="N:\人文学院PPT\模版\dayan02.png"/>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rot="692354">
            <a:off x="5939938" y="399137"/>
            <a:ext cx="2934965" cy="168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4" descr="N:\人文学院PPT\模版\dayan02.png"/>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rot="686118">
            <a:off x="5141542" y="632244"/>
            <a:ext cx="1813596" cy="1039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8"/>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750"/>
                                        <p:tgtEl>
                                          <p:spTgt spid="5"/>
                                        </p:tgtEl>
                                      </p:cBhvr>
                                    </p:animEffect>
                                  </p:childTnLst>
                                </p:cTn>
                              </p:par>
                              <p:par>
                                <p:cTn id="8" presetID="42" presetClass="entr" presetSubtype="0" fill="hold" nodeType="withEffect">
                                  <p:stCondLst>
                                    <p:cond delay="50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750"/>
                                        <p:tgtEl>
                                          <p:spTgt spid="22"/>
                                        </p:tgtEl>
                                      </p:cBhvr>
                                    </p:animEffect>
                                    <p:anim calcmode="lin" valueType="num">
                                      <p:cBhvr>
                                        <p:cTn id="11" dur="750" fill="hold"/>
                                        <p:tgtEl>
                                          <p:spTgt spid="22"/>
                                        </p:tgtEl>
                                        <p:attrNameLst>
                                          <p:attrName>ppt_x</p:attrName>
                                        </p:attrNameLst>
                                      </p:cBhvr>
                                      <p:tavLst>
                                        <p:tav tm="0">
                                          <p:val>
                                            <p:strVal val="#ppt_x"/>
                                          </p:val>
                                        </p:tav>
                                        <p:tav tm="100000">
                                          <p:val>
                                            <p:strVal val="#ppt_x"/>
                                          </p:val>
                                        </p:tav>
                                      </p:tavLst>
                                    </p:anim>
                                    <p:anim calcmode="lin" valueType="num">
                                      <p:cBhvr>
                                        <p:cTn id="12" dur="750" fill="hold"/>
                                        <p:tgtEl>
                                          <p:spTgt spid="22"/>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750"/>
                                        <p:tgtEl>
                                          <p:spTgt spid="27"/>
                                        </p:tgtEl>
                                      </p:cBhvr>
                                    </p:animEffect>
                                    <p:anim calcmode="lin" valueType="num">
                                      <p:cBhvr>
                                        <p:cTn id="16" dur="750" fill="hold"/>
                                        <p:tgtEl>
                                          <p:spTgt spid="27"/>
                                        </p:tgtEl>
                                        <p:attrNameLst>
                                          <p:attrName>ppt_x</p:attrName>
                                        </p:attrNameLst>
                                      </p:cBhvr>
                                      <p:tavLst>
                                        <p:tav tm="0">
                                          <p:val>
                                            <p:strVal val="#ppt_x"/>
                                          </p:val>
                                        </p:tav>
                                        <p:tav tm="100000">
                                          <p:val>
                                            <p:strVal val="#ppt_x"/>
                                          </p:val>
                                        </p:tav>
                                      </p:tavLst>
                                    </p:anim>
                                    <p:anim calcmode="lin" valueType="num">
                                      <p:cBhvr>
                                        <p:cTn id="17" dur="750" fill="hold"/>
                                        <p:tgtEl>
                                          <p:spTgt spid="27"/>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125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31"/>
                                        </p:tgtEl>
                                        <p:attrNameLst>
                                          <p:attrName>style.visibility</p:attrName>
                                        </p:attrNameLst>
                                      </p:cBhvr>
                                      <p:to>
                                        <p:strVal val="visible"/>
                                      </p:to>
                                    </p:set>
                                    <p:anim by="(-#ppt_w*2)" calcmode="lin" valueType="num">
                                      <p:cBhvr rctx="PPT">
                                        <p:cTn id="21" dur="625" autoRev="1" fill="hold">
                                          <p:stCondLst>
                                            <p:cond delay="0"/>
                                          </p:stCondLst>
                                        </p:cTn>
                                        <p:tgtEl>
                                          <p:spTgt spid="31"/>
                                        </p:tgtEl>
                                        <p:attrNameLst>
                                          <p:attrName>ppt_w</p:attrName>
                                        </p:attrNameLst>
                                      </p:cBhvr>
                                    </p:anim>
                                    <p:anim by="(#ppt_w*0.50)" calcmode="lin" valueType="num">
                                      <p:cBhvr>
                                        <p:cTn id="22" dur="625" decel="50000" autoRev="1" fill="hold">
                                          <p:stCondLst>
                                            <p:cond delay="0"/>
                                          </p:stCondLst>
                                        </p:cTn>
                                        <p:tgtEl>
                                          <p:spTgt spid="31"/>
                                        </p:tgtEl>
                                        <p:attrNameLst>
                                          <p:attrName>ppt_x</p:attrName>
                                        </p:attrNameLst>
                                      </p:cBhvr>
                                    </p:anim>
                                    <p:anim from="(-#ppt_h/2)" to="(#ppt_y)" calcmode="lin" valueType="num">
                                      <p:cBhvr>
                                        <p:cTn id="23" dur="1250" fill="hold">
                                          <p:stCondLst>
                                            <p:cond delay="0"/>
                                          </p:stCondLst>
                                        </p:cTn>
                                        <p:tgtEl>
                                          <p:spTgt spid="31"/>
                                        </p:tgtEl>
                                        <p:attrNameLst>
                                          <p:attrName>ppt_y</p:attrName>
                                        </p:attrNameLst>
                                      </p:cBhvr>
                                    </p:anim>
                                    <p:animRot by="21600000">
                                      <p:cBhvr>
                                        <p:cTn id="24" dur="1250" fill="hold">
                                          <p:stCondLst>
                                            <p:cond delay="0"/>
                                          </p:stCondLst>
                                        </p:cTn>
                                        <p:tgtEl>
                                          <p:spTgt spid="31"/>
                                        </p:tgtEl>
                                        <p:attrNameLst>
                                          <p:attrName>r</p:attrName>
                                        </p:attrNameLst>
                                      </p:cBhvr>
                                    </p:animRot>
                                  </p:childTnLst>
                                </p:cTn>
                              </p:par>
                            </p:childTnLst>
                          </p:cTn>
                        </p:par>
                        <p:par>
                          <p:cTn id="25" fill="hold" nodeType="afterGroup">
                            <p:stCondLst>
                              <p:cond delay="25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34"/>
                                        </p:tgtEl>
                                        <p:attrNameLst>
                                          <p:attrName>style.visibility</p:attrName>
                                        </p:attrNameLst>
                                      </p:cBhvr>
                                      <p:to>
                                        <p:strVal val="visible"/>
                                      </p:to>
                                    </p:set>
                                    <p:anim by="(-#ppt_w*2)" calcmode="lin" valueType="num">
                                      <p:cBhvr rctx="PPT">
                                        <p:cTn id="28" dur="625" autoRev="1" fill="hold">
                                          <p:stCondLst>
                                            <p:cond delay="0"/>
                                          </p:stCondLst>
                                        </p:cTn>
                                        <p:tgtEl>
                                          <p:spTgt spid="34"/>
                                        </p:tgtEl>
                                        <p:attrNameLst>
                                          <p:attrName>ppt_w</p:attrName>
                                        </p:attrNameLst>
                                      </p:cBhvr>
                                    </p:anim>
                                    <p:anim by="(#ppt_w*0.50)" calcmode="lin" valueType="num">
                                      <p:cBhvr>
                                        <p:cTn id="29" dur="625" decel="50000" autoRev="1" fill="hold">
                                          <p:stCondLst>
                                            <p:cond delay="0"/>
                                          </p:stCondLst>
                                        </p:cTn>
                                        <p:tgtEl>
                                          <p:spTgt spid="34"/>
                                        </p:tgtEl>
                                        <p:attrNameLst>
                                          <p:attrName>ppt_x</p:attrName>
                                        </p:attrNameLst>
                                      </p:cBhvr>
                                    </p:anim>
                                    <p:anim from="(-#ppt_h/2)" to="(#ppt_y)" calcmode="lin" valueType="num">
                                      <p:cBhvr>
                                        <p:cTn id="30" dur="1250" fill="hold">
                                          <p:stCondLst>
                                            <p:cond delay="0"/>
                                          </p:stCondLst>
                                        </p:cTn>
                                        <p:tgtEl>
                                          <p:spTgt spid="34"/>
                                        </p:tgtEl>
                                        <p:attrNameLst>
                                          <p:attrName>ppt_y</p:attrName>
                                        </p:attrNameLst>
                                      </p:cBhvr>
                                    </p:anim>
                                    <p:animRot by="21600000">
                                      <p:cBhvr>
                                        <p:cTn id="31" dur="1250" fill="hold">
                                          <p:stCondLst>
                                            <p:cond delay="0"/>
                                          </p:stCondLst>
                                        </p:cTn>
                                        <p:tgtEl>
                                          <p:spTgt spid="34"/>
                                        </p:tgtEl>
                                        <p:attrNameLst>
                                          <p:attrName>r</p:attrName>
                                        </p:attrNameLst>
                                      </p:cBhvr>
                                    </p:animRot>
                                  </p:childTnLst>
                                </p:cTn>
                              </p:par>
                            </p:childTnLst>
                          </p:cTn>
                        </p:par>
                        <p:par>
                          <p:cTn id="32" fill="hold" nodeType="afterGroup">
                            <p:stCondLst>
                              <p:cond delay="3750"/>
                            </p:stCondLst>
                            <p:childTnLst>
                              <p:par>
                                <p:cTn id="33" presetID="56" presetClass="entr" presetSubtype="0" fill="hold" grpId="0" nodeType="afterEffect">
                                  <p:stCondLst>
                                    <p:cond delay="0"/>
                                  </p:stCondLst>
                                  <p:iterate type="lt">
                                    <p:tmPct val="10000"/>
                                  </p:iterate>
                                  <p:childTnLst>
                                    <p:set>
                                      <p:cBhvr>
                                        <p:cTn id="34" dur="1" fill="hold">
                                          <p:stCondLst>
                                            <p:cond delay="0"/>
                                          </p:stCondLst>
                                        </p:cTn>
                                        <p:tgtEl>
                                          <p:spTgt spid="35"/>
                                        </p:tgtEl>
                                        <p:attrNameLst>
                                          <p:attrName>style.visibility</p:attrName>
                                        </p:attrNameLst>
                                      </p:cBhvr>
                                      <p:to>
                                        <p:strVal val="visible"/>
                                      </p:to>
                                    </p:set>
                                    <p:anim by="(-#ppt_w*2)" calcmode="lin" valueType="num">
                                      <p:cBhvr rctx="PPT">
                                        <p:cTn id="35" dur="625" autoRev="1" fill="hold">
                                          <p:stCondLst>
                                            <p:cond delay="0"/>
                                          </p:stCondLst>
                                        </p:cTn>
                                        <p:tgtEl>
                                          <p:spTgt spid="35"/>
                                        </p:tgtEl>
                                        <p:attrNameLst>
                                          <p:attrName>ppt_w</p:attrName>
                                        </p:attrNameLst>
                                      </p:cBhvr>
                                    </p:anim>
                                    <p:anim by="(#ppt_w*0.50)" calcmode="lin" valueType="num">
                                      <p:cBhvr>
                                        <p:cTn id="36" dur="625" decel="50000" autoRev="1" fill="hold">
                                          <p:stCondLst>
                                            <p:cond delay="0"/>
                                          </p:stCondLst>
                                        </p:cTn>
                                        <p:tgtEl>
                                          <p:spTgt spid="35"/>
                                        </p:tgtEl>
                                        <p:attrNameLst>
                                          <p:attrName>ppt_x</p:attrName>
                                        </p:attrNameLst>
                                      </p:cBhvr>
                                    </p:anim>
                                    <p:anim from="(-#ppt_h/2)" to="(#ppt_y)" calcmode="lin" valueType="num">
                                      <p:cBhvr>
                                        <p:cTn id="37" dur="1250" fill="hold">
                                          <p:stCondLst>
                                            <p:cond delay="0"/>
                                          </p:stCondLst>
                                        </p:cTn>
                                        <p:tgtEl>
                                          <p:spTgt spid="35"/>
                                        </p:tgtEl>
                                        <p:attrNameLst>
                                          <p:attrName>ppt_y</p:attrName>
                                        </p:attrNameLst>
                                      </p:cBhvr>
                                    </p:anim>
                                    <p:animRot by="21600000">
                                      <p:cBhvr>
                                        <p:cTn id="38" dur="1250" fill="hold">
                                          <p:stCondLst>
                                            <p:cond delay="0"/>
                                          </p:stCondLst>
                                        </p:cTn>
                                        <p:tgtEl>
                                          <p:spTgt spid="35"/>
                                        </p:tgtEl>
                                        <p:attrNameLst>
                                          <p:attrName>r</p:attrName>
                                        </p:attrNameLst>
                                      </p:cBhvr>
                                    </p:animRot>
                                  </p:childTnLst>
                                </p:cTn>
                              </p:par>
                              <p:par>
                                <p:cTn id="39" presetID="22" presetClass="entr" presetSubtype="1" fill="hold" grpId="0" nodeType="withEffect">
                                  <p:stCondLst>
                                    <p:cond delay="125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750"/>
                                        <p:tgtEl>
                                          <p:spTgt spid="36"/>
                                        </p:tgtEl>
                                      </p:cBhvr>
                                    </p:animEffect>
                                  </p:childTnLst>
                                </p:cTn>
                              </p:par>
                              <p:par>
                                <p:cTn id="42" presetID="2" presetClass="entr" presetSubtype="3" fill="hold" nodeType="with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additive="base">
                                        <p:cTn id="44" dur="1000" fill="hold"/>
                                        <p:tgtEl>
                                          <p:spTgt spid="41"/>
                                        </p:tgtEl>
                                        <p:attrNameLst>
                                          <p:attrName>ppt_x</p:attrName>
                                        </p:attrNameLst>
                                      </p:cBhvr>
                                      <p:tavLst>
                                        <p:tav tm="0">
                                          <p:val>
                                            <p:strVal val="1+#ppt_w/2"/>
                                          </p:val>
                                        </p:tav>
                                        <p:tav tm="100000">
                                          <p:val>
                                            <p:strVal val="#ppt_x"/>
                                          </p:val>
                                        </p:tav>
                                      </p:tavLst>
                                    </p:anim>
                                    <p:anim calcmode="lin" valueType="num">
                                      <p:cBhvr additive="base">
                                        <p:cTn id="45" dur="1000" fill="hold"/>
                                        <p:tgtEl>
                                          <p:spTgt spid="41"/>
                                        </p:tgtEl>
                                        <p:attrNameLst>
                                          <p:attrName>ppt_y</p:attrName>
                                        </p:attrNameLst>
                                      </p:cBhvr>
                                      <p:tavLst>
                                        <p:tav tm="0">
                                          <p:val>
                                            <p:strVal val="0-#ppt_h/2"/>
                                          </p:val>
                                        </p:tav>
                                        <p:tav tm="100000">
                                          <p:val>
                                            <p:strVal val="#ppt_y"/>
                                          </p:val>
                                        </p:tav>
                                      </p:tavLst>
                                    </p:anim>
                                  </p:childTnLst>
                                </p:cTn>
                              </p:par>
                              <p:par>
                                <p:cTn id="46" presetID="2" presetClass="entr" presetSubtype="3" fill="hold" nodeType="withEffect">
                                  <p:stCondLst>
                                    <p:cond delay="0"/>
                                  </p:stCondLst>
                                  <p:childTnLst>
                                    <p:set>
                                      <p:cBhvr>
                                        <p:cTn id="47" dur="1" fill="hold">
                                          <p:stCondLst>
                                            <p:cond delay="0"/>
                                          </p:stCondLst>
                                        </p:cTn>
                                        <p:tgtEl>
                                          <p:spTgt spid="42"/>
                                        </p:tgtEl>
                                        <p:attrNameLst>
                                          <p:attrName>style.visibility</p:attrName>
                                        </p:attrNameLst>
                                      </p:cBhvr>
                                      <p:to>
                                        <p:strVal val="visible"/>
                                      </p:to>
                                    </p:set>
                                    <p:anim calcmode="lin" valueType="num">
                                      <p:cBhvr additive="base">
                                        <p:cTn id="48" dur="1000" fill="hold"/>
                                        <p:tgtEl>
                                          <p:spTgt spid="42"/>
                                        </p:tgtEl>
                                        <p:attrNameLst>
                                          <p:attrName>ppt_x</p:attrName>
                                        </p:attrNameLst>
                                      </p:cBhvr>
                                      <p:tavLst>
                                        <p:tav tm="0">
                                          <p:val>
                                            <p:strVal val="1+#ppt_w/2"/>
                                          </p:val>
                                        </p:tav>
                                        <p:tav tm="100000">
                                          <p:val>
                                            <p:strVal val="#ppt_x"/>
                                          </p:val>
                                        </p:tav>
                                      </p:tavLst>
                                    </p:anim>
                                    <p:anim calcmode="lin" valueType="num">
                                      <p:cBhvr additive="base">
                                        <p:cTn id="49" dur="1000" fill="hold"/>
                                        <p:tgtEl>
                                          <p:spTgt spid="4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4" grpId="0"/>
      <p:bldP spid="35" grpId="0"/>
      <p:bldP spid="36"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3">
                <a:schemeClr val="lt1"/>
              </a:lnRef>
              <a:fillRef idx="1">
                <a:schemeClr val="accent1"/>
              </a:fillRef>
              <a:effectRef idx="1">
                <a:schemeClr val="accent1"/>
              </a:effectRef>
              <a:fontRef idx="minor">
                <a:schemeClr val="lt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真题展示</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4801" name="矩形 2"/>
          <p:cNvSpPr>
            <a:spLocks noChangeAspect="1"/>
          </p:cNvSpPr>
          <p:nvPr/>
        </p:nvSpPr>
        <p:spPr>
          <a:xfrm>
            <a:off x="1247775" y="1210310"/>
            <a:ext cx="9475470" cy="5367655"/>
          </a:xfrm>
          <a:prstGeom prst="rect">
            <a:avLst/>
          </a:prstGeom>
          <a:noFill/>
          <a:ln w="9525">
            <a:noFill/>
          </a:ln>
        </p:spPr>
        <p:txBody>
          <a:bodyPr wrap="square" anchor="t">
            <a:spAutoFit/>
          </a:bodyPr>
          <a:lstStyle/>
          <a:p>
            <a:pPr indent="266700" algn="ctr" defTabSz="0">
              <a:lnSpc>
                <a:spcPct val="120000"/>
              </a:lnSpc>
              <a:tabLst>
                <a:tab pos="1028700"/>
                <a:tab pos="1851025"/>
                <a:tab pos="2538730"/>
                <a:tab pos="3222625"/>
              </a:tabLst>
            </a:pPr>
            <a:r>
              <a:rPr lang="en-US" altLang="zh-CN" sz="2200">
                <a:latin typeface="Times New Roman" panose="02020603050405020304" pitchFamily="18" charset="0"/>
                <a:ea typeface="宋体" panose="02010600030101010101" pitchFamily="2" charset="-122"/>
                <a:sym typeface="+mn-ea"/>
              </a:rPr>
              <a:t>(</a:t>
            </a:r>
            <a:r>
              <a:rPr lang="zh-CN" altLang="zh-CN" sz="2200">
                <a:latin typeface="Arial" panose="020b0604020202020204" pitchFamily="34" charset="0"/>
                <a:ea typeface="黑体" panose="02010609060101010101" charset="-122"/>
                <a:sym typeface="+mn-ea"/>
              </a:rPr>
              <a:t>二</a:t>
            </a:r>
            <a:r>
              <a:rPr lang="en-US" altLang="zh-CN" sz="2200">
                <a:latin typeface="Times New Roman" panose="02020603050405020304" pitchFamily="18" charset="0"/>
                <a:ea typeface="宋体" panose="02010600030101010101" pitchFamily="2" charset="-122"/>
                <a:sym typeface="+mn-ea"/>
              </a:rPr>
              <a:t>)</a:t>
            </a:r>
            <a:r>
              <a:rPr lang="zh-CN" altLang="zh-CN" sz="2200">
                <a:latin typeface="Arial" panose="020b0604020202020204" pitchFamily="34" charset="0"/>
                <a:ea typeface="黑体" panose="02010609060101010101" charset="-122"/>
                <a:sym typeface="+mn-ea"/>
              </a:rPr>
              <a:t>信仰之光</a:t>
            </a:r>
            <a:endParaRPr lang="zh-CN" altLang="zh-CN" sz="2200">
              <a:latin typeface="NEU-BZ-S92"/>
              <a:ea typeface="方正书宋_GBK" pitchFamily="65" charset="-122"/>
            </a:endParaRPr>
          </a:p>
          <a:p>
            <a:pPr indent="266700" defTabSz="0">
              <a:lnSpc>
                <a:spcPct val="120000"/>
              </a:lnSpc>
              <a:tabLst>
                <a:tab pos="1028700"/>
                <a:tab pos="1851025"/>
                <a:tab pos="2538730"/>
                <a:tab pos="3222625"/>
              </a:tabLst>
            </a:pPr>
            <a:r>
              <a:rPr lang="zh-CN" altLang="zh-CN" sz="2200">
                <a:latin typeface="NEU-BZ-S92"/>
                <a:ea typeface="宋体" panose="02010600030101010101" pitchFamily="2" charset="-122"/>
                <a:sym typeface="+mn-ea"/>
              </a:rPr>
              <a:t>④</a:t>
            </a:r>
            <a:r>
              <a:rPr lang="zh-CN" altLang="zh-CN" sz="2200">
                <a:latin typeface="Times New Roman" panose="02020603050405020304" pitchFamily="18" charset="0"/>
                <a:ea typeface="楷体" panose="02010609060101010101" pitchFamily="49" charset="-122"/>
                <a:sym typeface="+mn-ea"/>
              </a:rPr>
              <a:t>信仰是内心的光</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它照亮了一个人的人生之路。没有信仰的人犹如在黑暗中行路</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不辨方向</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没有目标</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随波逐流</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活一辈子也只是浑浑噩噩。当然</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一个人要真正确立起自己的信仰</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这不是一件容易的事</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不但需要独立思考</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而且需要相当的阅历和比较。在漫长的人生道路上</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改变信仰的事情也是经常发生的</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不足为怪。在我看来</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在信仰的问题上</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真正重要的是要有真诚的态度。所谓真诚</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第一就是要认真</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既不是无所谓</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可有可无</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也不是随大流</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盲目相信</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第二就是要诚实</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决不自欺欺人。有了这种真诚的态度</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即使你没有找到一种明确的思想形态作为你的信仰</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你也可以算作一个有信仰的人了</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因为你至少是在信仰着一种有真诚追求的人生境界。</a:t>
            </a:r>
            <a:endParaRPr lang="zh-CN" altLang="zh-CN" sz="2200">
              <a:latin typeface="NEU-BZ-S92"/>
              <a:ea typeface="方正书宋_GBK" pitchFamily="65" charset="-122"/>
            </a:endParaRPr>
          </a:p>
          <a:p>
            <a:pPr indent="266700" defTabSz="0">
              <a:lnSpc>
                <a:spcPct val="120000"/>
              </a:lnSpc>
              <a:tabLst>
                <a:tab pos="1028700"/>
                <a:tab pos="1851025"/>
                <a:tab pos="2538730"/>
                <a:tab pos="3222625"/>
              </a:tabLst>
            </a:pPr>
            <a:r>
              <a:rPr lang="zh-CN" altLang="zh-CN" sz="2200">
                <a:latin typeface="NEU-BZ-S92"/>
                <a:ea typeface="宋体" panose="02010600030101010101" pitchFamily="2" charset="-122"/>
                <a:sym typeface="+mn-ea"/>
              </a:rPr>
              <a:t>⑤</a:t>
            </a:r>
            <a:r>
              <a:rPr lang="zh-CN" altLang="zh-CN" sz="2200">
                <a:latin typeface="Times New Roman" panose="02020603050405020304" pitchFamily="18" charset="0"/>
                <a:ea typeface="楷体" panose="02010609060101010101" pitchFamily="49" charset="-122"/>
                <a:sym typeface="+mn-ea"/>
              </a:rPr>
              <a:t>因此</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人应该确立起真正的信仰</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让自己的人生有崇高的追求。</a:t>
            </a:r>
            <a:endParaRPr lang="zh-CN" altLang="zh-CN" sz="2200">
              <a:latin typeface="NEU-BZ-S92"/>
              <a:ea typeface="方正书宋_GBK" pitchFamily="65" charset="-122"/>
            </a:endParaRPr>
          </a:p>
          <a:p>
            <a:pPr indent="266700" defTabSz="0">
              <a:lnSpc>
                <a:spcPct val="120000"/>
              </a:lnSpc>
              <a:tabLst>
                <a:tab pos="1028700"/>
                <a:tab pos="1851025"/>
                <a:tab pos="2538730"/>
                <a:tab pos="3222625"/>
              </a:tabLst>
            </a:pPr>
            <a:r>
              <a:rPr lang="en-US" altLang="zh-CN" sz="2200">
                <a:latin typeface="Times New Roman" panose="02020603050405020304" pitchFamily="18" charset="0"/>
                <a:ea typeface="宋体" panose="02010600030101010101" pitchFamily="2" charset="-122"/>
                <a:sym typeface="+mn-ea"/>
              </a:rPr>
              <a:t> 2.</a:t>
            </a:r>
            <a:r>
              <a:rPr lang="zh-CN" altLang="zh-CN" sz="2200">
                <a:latin typeface="Times New Roman" panose="02020603050405020304" pitchFamily="18" charset="0"/>
                <a:ea typeface="宋体" panose="02010600030101010101" pitchFamily="2" charset="-122"/>
                <a:sym typeface="+mn-ea"/>
              </a:rPr>
              <a:t>本文的中心论点是什么</a:t>
            </a:r>
            <a:r>
              <a:rPr lang="en-US" altLang="zh-CN" sz="2200">
                <a:latin typeface="Times New Roman" panose="02020603050405020304" pitchFamily="18" charset="0"/>
                <a:ea typeface="宋体" panose="02010600030101010101" pitchFamily="2" charset="-122"/>
                <a:sym typeface="+mn-ea"/>
              </a:rPr>
              <a:t>?</a:t>
            </a:r>
            <a:endParaRPr lang="zh-CN" altLang="zh-CN" sz="2200">
              <a:latin typeface="NEU-BZ-S92"/>
              <a:ea typeface="方正书宋_GBK" pitchFamily="65" charset="-122"/>
            </a:endParaRPr>
          </a:p>
          <a:p>
            <a:pPr indent="266700" defTabSz="0">
              <a:lnSpc>
                <a:spcPct val="120000"/>
              </a:lnSpc>
              <a:tabLst>
                <a:tab pos="1028700"/>
                <a:tab pos="1851025"/>
                <a:tab pos="2538730"/>
                <a:tab pos="3222625"/>
              </a:tabLst>
            </a:pPr>
            <a:endParaRPr lang="zh-CN" altLang="zh-CN" sz="2200">
              <a:latin typeface="NEU-BZ-S92"/>
              <a:ea typeface="方正书宋_GBK" pitchFamily="65" charset="-122"/>
            </a:endParaRPr>
          </a:p>
        </p:txBody>
      </p:sp>
      <p:sp>
        <p:nvSpPr>
          <p:cNvPr id="3" name="文本框 2"/>
          <p:cNvSpPr txBox="1"/>
          <p:nvPr/>
        </p:nvSpPr>
        <p:spPr>
          <a:xfrm>
            <a:off x="1796415" y="6118225"/>
            <a:ext cx="7881620" cy="460375"/>
          </a:xfrm>
          <a:prstGeom prst="rect">
            <a:avLst/>
          </a:prstGeom>
          <a:noFill/>
        </p:spPr>
        <p:txBody>
          <a:bodyPr wrap="square" rtlCol="0">
            <a:spAutoFit/>
          </a:bodyPr>
          <a:lstStyle/>
          <a:p>
            <a:r>
              <a:rPr lang="zh-CN" altLang="zh-CN" sz="2400" u="sng">
                <a:solidFill>
                  <a:srgbClr val="FF0000"/>
                </a:solidFill>
                <a:latin typeface="Times New Roman" panose="02020603050405020304" pitchFamily="18" charset="0"/>
                <a:ea typeface="楷体" panose="02010609060101010101" pitchFamily="49" charset="-122"/>
                <a:sym typeface="+mn-ea"/>
              </a:rPr>
              <a:t>人应该确立起真正的信仰</a:t>
            </a:r>
            <a:r>
              <a:rPr lang="en-US" altLang="zh-CN" sz="2400" u="sng">
                <a:solidFill>
                  <a:srgbClr val="FF0000"/>
                </a:solidFill>
                <a:latin typeface="Times New Roman" panose="02020603050405020304" pitchFamily="18" charset="0"/>
                <a:ea typeface="宋体" panose="02010600030101010101" pitchFamily="2" charset="-122"/>
                <a:sym typeface="+mn-ea"/>
              </a:rPr>
              <a:t>,</a:t>
            </a:r>
            <a:r>
              <a:rPr lang="zh-CN" altLang="zh-CN" sz="2400" u="sng">
                <a:solidFill>
                  <a:srgbClr val="FF0000"/>
                </a:solidFill>
                <a:latin typeface="Times New Roman" panose="02020603050405020304" pitchFamily="18" charset="0"/>
                <a:ea typeface="楷体" panose="02010609060101010101" pitchFamily="49" charset="-122"/>
                <a:sym typeface="+mn-ea"/>
              </a:rPr>
              <a:t>让自己的人生有崇高的追求。</a:t>
            </a:r>
          </a:p>
        </p:txBody>
      </p:sp>
      <p:sp>
        <p:nvSpPr>
          <p:cNvPr id="5" name="椭圆形标注 4"/>
          <p:cNvSpPr/>
          <p:nvPr/>
        </p:nvSpPr>
        <p:spPr>
          <a:xfrm>
            <a:off x="8665210" y="4739640"/>
            <a:ext cx="2641600" cy="749935"/>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963025" y="4926965"/>
            <a:ext cx="2172970" cy="368300"/>
          </a:xfrm>
          <a:prstGeom prst="rect">
            <a:avLst/>
          </a:prstGeom>
          <a:noFill/>
        </p:spPr>
        <p:txBody>
          <a:bodyPr wrap="square" rtlCol="0">
            <a:spAutoFit/>
          </a:bodyPr>
          <a:lstStyle/>
          <a:p>
            <a:r>
              <a:rPr lang="zh-CN" altLang="en-US">
                <a:solidFill>
                  <a:srgbClr val="FF0000"/>
                </a:solidFill>
                <a:latin typeface="方正粗黑宋简体" panose="02000000000000000000" charset="-122"/>
                <a:ea typeface="方正粗黑宋简体" panose="02000000000000000000" charset="-122"/>
              </a:rPr>
              <a:t>论点在文章结尾</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amond(in)">
                                      <p:cBhvr>
                                        <p:cTn id="2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 name="图片 1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359995" y="180975"/>
            <a:ext cx="4843117"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1498599"/>
            <a:ext cx="5486400" cy="5359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59167" y="465856"/>
            <a:ext cx="2472077" cy="2186836"/>
          </a:xfrm>
          <a:prstGeom prst="rect">
            <a:avLst/>
          </a:prstGeom>
        </p:spPr>
      </p:pic>
      <p:sp>
        <p:nvSpPr>
          <p:cNvPr id="16" name="矩形 11"/>
          <p:cNvSpPr>
            <a:spLocks noChangeArrowheads="1"/>
          </p:cNvSpPr>
          <p:nvPr/>
        </p:nvSpPr>
        <p:spPr bwMode="auto">
          <a:xfrm>
            <a:off x="2863628" y="2703287"/>
            <a:ext cx="722693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sz="6000">
                <a:solidFill>
                  <a:schemeClr val="tx2">
                    <a:lumMod val="50000"/>
                  </a:schemeClr>
                </a:solidFill>
                <a:latin typeface="华文新魏" panose="02010800040101010101" pitchFamily="2" charset="-122"/>
                <a:ea typeface="华文新魏" panose="02010800040101010101" pitchFamily="2" charset="-122"/>
                <a:sym typeface="迷你简剪纸"/>
              </a:rPr>
              <a:t>第二类</a:t>
            </a:r>
            <a:r>
              <a:rPr lang="en-US" altLang="zh-CN" sz="6000">
                <a:solidFill>
                  <a:schemeClr val="tx2">
                    <a:lumMod val="50000"/>
                  </a:schemeClr>
                </a:solidFill>
                <a:latin typeface="华文新魏" panose="02010800040101010101" pitchFamily="2" charset="-122"/>
                <a:ea typeface="华文新魏" panose="02010800040101010101" pitchFamily="2" charset="-122"/>
                <a:sym typeface="迷你简剪纸"/>
              </a:rPr>
              <a:t> </a:t>
            </a:r>
            <a:r>
              <a:rPr lang="zh-CN" altLang="en-US" sz="6000">
                <a:solidFill>
                  <a:schemeClr val="tx2">
                    <a:lumMod val="50000"/>
                  </a:schemeClr>
                </a:solidFill>
                <a:latin typeface="华文新魏" panose="02010800040101010101" pitchFamily="2" charset="-122"/>
                <a:ea typeface="华文新魏" panose="02010800040101010101" pitchFamily="2" charset="-122"/>
                <a:sym typeface="+mn-ea"/>
              </a:rPr>
              <a:t>在论据上设题</a:t>
            </a:r>
            <a:endParaRPr lang="zh-CN" altLang="en-US" sz="6000" b="1">
              <a:solidFill>
                <a:srgbClr val="000000"/>
              </a:solidFill>
              <a:latin typeface="汉仪太极体简" pitchFamily="2" charset="-122"/>
              <a:ea typeface="汉仪太极体简" pitchFamily="2" charset="-122"/>
            </a:endParaRPr>
          </a:p>
          <a:p>
            <a:endParaRPr lang="zh-CN" altLang="en-US" sz="6000">
              <a:solidFill>
                <a:schemeClr val="tx2">
                  <a:lumMod val="50000"/>
                </a:schemeClr>
              </a:solidFill>
              <a:latin typeface="华文新魏" panose="02010800040101010101" pitchFamily="2" charset="-122"/>
              <a:ea typeface="华文新魏" panose="02010800040101010101" pitchFamily="2" charset="-122"/>
              <a:sym typeface="迷你简剪纸"/>
            </a:endParaRPr>
          </a:p>
        </p:txBody>
      </p:sp>
      <p:cxnSp>
        <p:nvCxnSpPr>
          <p:cNvPr id="17" name="直接箭头连接符 15"/>
          <p:cNvCxnSpPr>
            <a:cxnSpLocks noChangeShapeType="1"/>
          </p:cNvCxnSpPr>
          <p:nvPr/>
        </p:nvCxnSpPr>
        <p:spPr bwMode="auto">
          <a:xfrm flipV="1">
            <a:off x="3211195" y="3842385"/>
            <a:ext cx="6868160" cy="56515"/>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750"/>
                                        <p:tgtEl>
                                          <p:spTgt spid="11"/>
                                        </p:tgtEl>
                                      </p:cBhvr>
                                    </p:animEffect>
                                    <p:anim calcmode="lin" valueType="num">
                                      <p:cBhvr>
                                        <p:cTn id="13" dur="750" fill="hold"/>
                                        <p:tgtEl>
                                          <p:spTgt spid="11"/>
                                        </p:tgtEl>
                                        <p:attrNameLst>
                                          <p:attrName>ppt_x</p:attrName>
                                        </p:attrNameLst>
                                      </p:cBhvr>
                                      <p:tavLst>
                                        <p:tav tm="0">
                                          <p:val>
                                            <p:strVal val="#ppt_x"/>
                                          </p:val>
                                        </p:tav>
                                        <p:tav tm="100000">
                                          <p:val>
                                            <p:strVal val="#ppt_x"/>
                                          </p:val>
                                        </p:tav>
                                      </p:tavLst>
                                    </p:anim>
                                    <p:anim calcmode="lin" valueType="num">
                                      <p:cBhvr>
                                        <p:cTn id="14" dur="750" fill="hold"/>
                                        <p:tgtEl>
                                          <p:spTgt spid="11"/>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250"/>
                            </p:stCondLst>
                            <p:childTnLst>
                              <p:par>
                                <p:cTn id="16" presetID="2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filter="wipe(left)">
                                      <p:cBhvr>
                                        <p:cTn id="18" dur="259"/>
                                        <p:tgtEl>
                                          <p:spTgt spid="17"/>
                                        </p:tgtEl>
                                      </p:cBhvr>
                                    </p:animEffect>
                                  </p:childTnLst>
                                </p:cTn>
                              </p:par>
                            </p:childTnLst>
                          </p:cTn>
                        </p:par>
                        <p:par>
                          <p:cTn id="19" fill="hold" nodeType="afterGroup">
                            <p:stCondLst>
                              <p:cond delay="1509"/>
                            </p:stCondLst>
                            <p:childTnLst>
                              <p:par>
                                <p:cTn id="20" presetID="42"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filter="fade">
                                      <p:cBhvr>
                                        <p:cTn id="22" dur="519"/>
                                        <p:tgtEl>
                                          <p:spTgt spid="16"/>
                                        </p:tgtEl>
                                      </p:cBhvr>
                                    </p:animEffect>
                                    <p:anim calcmode="lin" valueType="num">
                                      <p:cBhvr>
                                        <p:cTn id="23" dur="519" fill="hold"/>
                                        <p:tgtEl>
                                          <p:spTgt spid="16"/>
                                        </p:tgtEl>
                                        <p:attrNameLst>
                                          <p:attrName>ppt_x</p:attrName>
                                        </p:attrNameLst>
                                      </p:cBhvr>
                                      <p:tavLst>
                                        <p:tav tm="0">
                                          <p:val>
                                            <p:strVal val="#ppt_x"/>
                                          </p:val>
                                        </p:tav>
                                        <p:tav tm="100000">
                                          <p:val>
                                            <p:strVal val="#ppt_x"/>
                                          </p:val>
                                        </p:tav>
                                      </p:tavLst>
                                    </p:anim>
                                    <p:anim calcmode="lin" valueType="num">
                                      <p:cBhvr>
                                        <p:cTn id="24" dur="519"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考查题型</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文本框 1"/>
          <p:cNvSpPr txBox="1"/>
          <p:nvPr/>
        </p:nvSpPr>
        <p:spPr>
          <a:xfrm>
            <a:off x="4258945" y="1702435"/>
            <a:ext cx="6724015" cy="230632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indent="266700" defTabSz="0">
              <a:lnSpc>
                <a:spcPct val="120000"/>
              </a:lnSpc>
              <a:tabLst>
                <a:tab pos="1028700"/>
                <a:tab pos="1851025"/>
                <a:tab pos="2538730"/>
                <a:tab pos="3222625"/>
              </a:tabLst>
            </a:pPr>
            <a:r>
              <a:rPr lang="en-US"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1.</a:t>
            </a:r>
            <a:r>
              <a:rPr lang="zh-CN"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辨别论据的类型（事实论据还是道理论据）</a:t>
            </a:r>
            <a:endParaRPr lang="zh-CN"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indent="266700" defTabSz="0">
              <a:lnSpc>
                <a:spcPct val="120000"/>
              </a:lnSpc>
              <a:tabLst>
                <a:tab pos="1028700"/>
                <a:tab pos="1851025"/>
                <a:tab pos="2538730"/>
                <a:tab pos="3222625"/>
              </a:tabLst>
            </a:pPr>
            <a:r>
              <a:rPr lang="en-US"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2.</a:t>
            </a:r>
            <a:r>
              <a:rPr lang="zh-CN"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概括论据的主要内容及其作用</a:t>
            </a:r>
            <a:endParaRPr lang="zh-CN"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indent="266700" defTabSz="0">
              <a:lnSpc>
                <a:spcPct val="120000"/>
              </a:lnSpc>
              <a:tabLst>
                <a:tab pos="1028700"/>
                <a:tab pos="1851025"/>
                <a:tab pos="2538730"/>
                <a:tab pos="3222625"/>
              </a:tabLst>
            </a:pPr>
            <a:r>
              <a:rPr lang="en-US"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同记叙文题目</a:t>
            </a:r>
            <a:r>
              <a:rPr lang="en-US"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紧扣论点</a:t>
            </a:r>
            <a:r>
              <a:rPr lang="en-US"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a:t>
            </a:r>
            <a:endParaRPr lang="zh-CN"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indent="266700" defTabSz="0">
              <a:lnSpc>
                <a:spcPct val="120000"/>
              </a:lnSpc>
              <a:tabLst>
                <a:tab pos="1028700"/>
                <a:tab pos="1851025"/>
                <a:tab pos="2538730"/>
                <a:tab pos="3222625"/>
              </a:tabLst>
            </a:pPr>
            <a:r>
              <a:rPr lang="en-US"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3.</a:t>
            </a:r>
            <a:r>
              <a:rPr lang="zh-CN"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为文章再补充或选择一个恰当的论据</a:t>
            </a:r>
            <a:endParaRPr lang="zh-CN"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indent="266700" defTabSz="0">
              <a:lnSpc>
                <a:spcPct val="120000"/>
              </a:lnSpc>
              <a:tabLst>
                <a:tab pos="1028700"/>
                <a:tab pos="1851025"/>
                <a:tab pos="2538730"/>
                <a:tab pos="3222625"/>
              </a:tabLst>
            </a:pPr>
            <a:r>
              <a:rPr lang="en-US"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根据论点选择</a:t>
            </a:r>
            <a:r>
              <a:rPr lang="en-US"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a:t>
            </a:r>
          </a:p>
        </p:txBody>
      </p:sp>
      <p:sp>
        <p:nvSpPr>
          <p:cNvPr id="3" name="矩形 2"/>
          <p:cNvSpPr/>
          <p:nvPr/>
        </p:nvSpPr>
        <p:spPr>
          <a:xfrm>
            <a:off x="304799" y="1429290"/>
            <a:ext cx="3134465" cy="2852107"/>
          </a:xfrm>
          <a:prstGeom prst="rect">
            <a:avLst/>
          </a:prstGeom>
          <a:blipFill dpi="0" rotWithShape="1">
            <a:blip r:embed="rId6">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文本框 4"/>
          <p:cNvSpPr txBox="1"/>
          <p:nvPr/>
        </p:nvSpPr>
        <p:spPr>
          <a:xfrm>
            <a:off x="467995" y="4458335"/>
            <a:ext cx="10702290" cy="230695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spcBef>
                <a:spcPct val="0"/>
              </a:spcBef>
              <a:buNone/>
            </a:pPr>
            <a:r>
              <a:rPr lang="zh-CN" altLang="en-US" sz="2400" b="1">
                <a:solidFill>
                  <a:srgbClr val="080100"/>
                </a:solidFill>
                <a:latin typeface="方正艺黑简体" pitchFamily="1" charset="-122"/>
                <a:ea typeface="方正艺黑简体" pitchFamily="1" charset="-122"/>
                <a:sym typeface="+mn-ea"/>
              </a:rPr>
              <a:t>论据的类型：分清</a:t>
            </a:r>
            <a:r>
              <a:rPr lang="zh-CN" altLang="en-US" sz="2400" b="1">
                <a:solidFill>
                  <a:srgbClr val="DA0404"/>
                </a:solidFill>
                <a:latin typeface="方正艺黑简体" pitchFamily="1" charset="-122"/>
                <a:ea typeface="方正艺黑简体" pitchFamily="1" charset="-122"/>
                <a:sym typeface="+mn-ea"/>
              </a:rPr>
              <a:t>事实论据</a:t>
            </a:r>
            <a:r>
              <a:rPr lang="zh-CN" altLang="en-US" sz="2400" b="1">
                <a:solidFill>
                  <a:srgbClr val="080100"/>
                </a:solidFill>
                <a:latin typeface="方正艺黑简体" pitchFamily="1" charset="-122"/>
                <a:ea typeface="方正艺黑简体" pitchFamily="1" charset="-122"/>
                <a:sym typeface="+mn-ea"/>
              </a:rPr>
              <a:t>和</a:t>
            </a:r>
            <a:r>
              <a:rPr lang="zh-CN" altLang="en-US" sz="2400" b="1">
                <a:solidFill>
                  <a:srgbClr val="DA0404"/>
                </a:solidFill>
                <a:latin typeface="方正艺黑简体" pitchFamily="1" charset="-122"/>
                <a:ea typeface="方正艺黑简体" pitchFamily="1" charset="-122"/>
                <a:sym typeface="+mn-ea"/>
              </a:rPr>
              <a:t>道理论据</a:t>
            </a:r>
            <a:r>
              <a:rPr lang="zh-CN" altLang="en-US" sz="2400" b="1">
                <a:latin typeface="方正艺黑简体" pitchFamily="1" charset="-122"/>
                <a:ea typeface="方正艺黑简体" pitchFamily="1" charset="-122"/>
                <a:sym typeface="+mn-ea"/>
              </a:rPr>
              <a:t>。</a:t>
            </a:r>
            <a:endParaRPr lang="zh-CN" altLang="en-US" sz="2400" b="1">
              <a:latin typeface="方正艺黑简体" pitchFamily="1" charset="-122"/>
              <a:ea typeface="方正艺黑简体" pitchFamily="1" charset="-122"/>
            </a:endParaRPr>
          </a:p>
          <a:p>
            <a:pPr>
              <a:spcBef>
                <a:spcPct val="0"/>
              </a:spcBef>
              <a:buNone/>
            </a:pPr>
            <a:r>
              <a:rPr lang="zh-CN" altLang="en-US" sz="2400" b="1">
                <a:solidFill>
                  <a:srgbClr val="DA0404"/>
                </a:solidFill>
                <a:ea typeface="隶书" panose="02010509060101010101" charset="-122"/>
                <a:sym typeface="+mn-ea"/>
              </a:rPr>
              <a:t>事实论据：</a:t>
            </a:r>
            <a:r>
              <a:rPr lang="zh-CN" altLang="en-US" sz="2400" b="1">
                <a:solidFill>
                  <a:srgbClr val="00B0F0"/>
                </a:solidFill>
                <a:ea typeface="隶书" panose="02010509060101010101" charset="-122"/>
                <a:sym typeface="+mn-ea"/>
              </a:rPr>
              <a:t>史实、典型事例、统计数据</a:t>
            </a:r>
            <a:r>
              <a:rPr lang="zh-CN" altLang="en-US" sz="2400" b="1">
                <a:solidFill>
                  <a:srgbClr val="080100"/>
                </a:solidFill>
                <a:ea typeface="隶书" panose="02010509060101010101" charset="-122"/>
                <a:sym typeface="+mn-ea"/>
              </a:rPr>
              <a:t>。</a:t>
            </a:r>
            <a:endParaRPr lang="zh-CN" altLang="en-US" sz="2400" b="1">
              <a:solidFill>
                <a:srgbClr val="080100"/>
              </a:solidFill>
              <a:ea typeface="隶书" panose="02010509060101010101" charset="-122"/>
            </a:endParaRPr>
          </a:p>
          <a:p>
            <a:pPr>
              <a:spcBef>
                <a:spcPct val="0"/>
              </a:spcBef>
              <a:buNone/>
            </a:pPr>
            <a:r>
              <a:rPr lang="zh-CN" altLang="en-US" sz="2400" b="1">
                <a:solidFill>
                  <a:srgbClr val="DA0404"/>
                </a:solidFill>
                <a:ea typeface="隶书" panose="02010509060101010101" charset="-122"/>
                <a:sym typeface="+mn-ea"/>
              </a:rPr>
              <a:t>道理论据：</a:t>
            </a:r>
            <a:r>
              <a:rPr lang="zh-CN" altLang="en-US" sz="2400" b="1">
                <a:solidFill>
                  <a:srgbClr val="00B0F0"/>
                </a:solidFill>
                <a:ea typeface="隶书" panose="02010509060101010101" charset="-122"/>
                <a:sym typeface="+mn-ea"/>
              </a:rPr>
              <a:t>名言、格言、谚语、科学原理、概念定律、公式等。</a:t>
            </a:r>
            <a:endParaRPr lang="zh-CN" altLang="en-US" sz="2400" b="1">
              <a:solidFill>
                <a:srgbClr val="00B0F0"/>
              </a:solidFill>
              <a:ea typeface="隶书" panose="02010509060101010101" charset="-122"/>
            </a:endParaRPr>
          </a:p>
          <a:p>
            <a:r>
              <a:rPr lang="zh-CN" altLang="en-US" sz="2400" b="1">
                <a:solidFill>
                  <a:srgbClr val="080100"/>
                </a:solidFill>
                <a:latin typeface="方正艺黑简体" pitchFamily="1" charset="-122"/>
                <a:ea typeface="方正艺黑简体" pitchFamily="1" charset="-122"/>
                <a:sym typeface="+mn-ea"/>
              </a:rPr>
              <a:t>作用：</a:t>
            </a:r>
            <a:endParaRPr lang="zh-CN" altLang="en-US" sz="2400" b="1">
              <a:solidFill>
                <a:srgbClr val="080100"/>
              </a:solidFill>
              <a:latin typeface="方正艺黑简体" pitchFamily="1" charset="-122"/>
              <a:ea typeface="方正艺黑简体" pitchFamily="1" charset="-122"/>
            </a:endParaRPr>
          </a:p>
          <a:p>
            <a:pPr>
              <a:buNone/>
            </a:pPr>
            <a:r>
              <a:rPr lang="zh-CN" altLang="en-US" sz="2400" b="1">
                <a:solidFill>
                  <a:srgbClr val="DA0404"/>
                </a:solidFill>
                <a:latin typeface="方正艺黑简体" pitchFamily="1" charset="-122"/>
                <a:ea typeface="方正艺黑简体" pitchFamily="1" charset="-122"/>
                <a:sym typeface="+mn-ea"/>
              </a:rPr>
              <a:t>   事实论据：用事实</a:t>
            </a:r>
            <a:r>
              <a:rPr lang="zh-CN" altLang="en-US" sz="2400" b="1">
                <a:solidFill>
                  <a:srgbClr val="080100"/>
                </a:solidFill>
                <a:latin typeface="方正艺黑简体" pitchFamily="1" charset="-122"/>
                <a:ea typeface="方正艺黑简体" pitchFamily="1" charset="-122"/>
                <a:sym typeface="+mn-ea"/>
              </a:rPr>
              <a:t>增强说服力，事实胜</a:t>
            </a:r>
            <a:r>
              <a:rPr lang="zh-CN" altLang="en-US" sz="2400" b="1">
                <a:solidFill>
                  <a:srgbClr val="080100"/>
                </a:solidFill>
                <a:latin typeface="方正魏碑简体" pitchFamily="2" charset="-122"/>
                <a:ea typeface="方正魏碑简体" pitchFamily="2" charset="-122"/>
                <a:sym typeface="+mn-ea"/>
              </a:rPr>
              <a:t>于</a:t>
            </a:r>
            <a:r>
              <a:rPr lang="zh-CN" altLang="en-US" sz="2400" b="1">
                <a:solidFill>
                  <a:srgbClr val="080100"/>
                </a:solidFill>
                <a:latin typeface="方正艺黑简体" pitchFamily="1" charset="-122"/>
                <a:ea typeface="方正艺黑简体" pitchFamily="1" charset="-122"/>
                <a:sym typeface="+mn-ea"/>
              </a:rPr>
              <a:t>雄辩。</a:t>
            </a:r>
            <a:endParaRPr lang="zh-CN" altLang="en-US" sz="2400" b="1">
              <a:solidFill>
                <a:srgbClr val="080100"/>
              </a:solidFill>
              <a:latin typeface="方正艺黑简体" pitchFamily="1" charset="-122"/>
              <a:ea typeface="方正艺黑简体" pitchFamily="1" charset="-122"/>
            </a:endParaRPr>
          </a:p>
          <a:p>
            <a:pPr>
              <a:buNone/>
            </a:pPr>
            <a:r>
              <a:rPr lang="zh-CN" altLang="en-US" sz="2400" b="1">
                <a:solidFill>
                  <a:srgbClr val="DA0404"/>
                </a:solidFill>
                <a:latin typeface="方正艺黑简体" pitchFamily="1" charset="-122"/>
                <a:ea typeface="方正艺黑简体" pitchFamily="1" charset="-122"/>
                <a:sym typeface="+mn-ea"/>
              </a:rPr>
              <a:t>   道理论据：用名言</a:t>
            </a:r>
            <a:r>
              <a:rPr lang="zh-CN" altLang="en-US" sz="2400" b="1">
                <a:solidFill>
                  <a:srgbClr val="080100"/>
                </a:solidFill>
                <a:latin typeface="方正艺黑简体" pitchFamily="1" charset="-122"/>
                <a:ea typeface="方正艺黑简体" pitchFamily="1" charset="-122"/>
                <a:sym typeface="+mn-ea"/>
              </a:rPr>
              <a:t>增加权威性，增强说服力。</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3">
                <a:schemeClr val="lt1"/>
              </a:lnRef>
              <a:fillRef idx="1">
                <a:schemeClr val="accent1"/>
              </a:fillRef>
              <a:effectRef idx="1">
                <a:schemeClr val="accent1"/>
              </a:effectRef>
              <a:fontRef idx="minor">
                <a:schemeClr val="lt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方法技巧</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文本框 1"/>
          <p:cNvSpPr txBox="1"/>
          <p:nvPr/>
        </p:nvSpPr>
        <p:spPr>
          <a:xfrm>
            <a:off x="242570" y="1094105"/>
            <a:ext cx="11871960" cy="540829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indent="266700" defTabSz="914400">
              <a:lnSpc>
                <a:spcPct val="120000"/>
              </a:lnSpc>
              <a:tabLst>
                <a:tab pos="1028700"/>
                <a:tab pos="1851025"/>
                <a:tab pos="2538730"/>
                <a:tab pos="3222625"/>
              </a:tabLst>
            </a:pPr>
            <a:r>
              <a:rPr lang="zh-CN" altLang="zh-CN" sz="2400">
                <a:latin typeface="Arial" panose="020b0604020202020204" pitchFamily="34" charset="0"/>
                <a:ea typeface="黑体" panose="02010609060101010101" charset="-122"/>
                <a:sym typeface="+mn-ea"/>
              </a:rPr>
              <a:t>【技法点拨】</a:t>
            </a:r>
            <a:endParaRPr lang="zh-CN" altLang="zh-CN" sz="2400">
              <a:latin typeface="NEU-BZ-S92"/>
              <a:ea typeface="方正书宋_GBK" pitchFamily="65" charset="-122"/>
            </a:endParaRPr>
          </a:p>
          <a:p>
            <a:pPr indent="266700" defTabSz="914400">
              <a:lnSpc>
                <a:spcPct val="120000"/>
              </a:lnSpc>
              <a:tabLst>
                <a:tab pos="1028700"/>
                <a:tab pos="1851025"/>
                <a:tab pos="2538730"/>
                <a:tab pos="3222625"/>
              </a:tabLst>
            </a:pPr>
            <a:r>
              <a:rPr lang="en-US"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1.</a:t>
            </a:r>
            <a:r>
              <a:rPr lang="zh-CN"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文章开头事例或故事的作用</a:t>
            </a:r>
            <a:r>
              <a:rPr lang="en-US"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a:t>
            </a:r>
            <a:endParaRPr lang="zh-CN"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indent="266700" defTabSz="914400">
              <a:lnSpc>
                <a:spcPct val="120000"/>
              </a:lnSpc>
              <a:tabLst>
                <a:tab pos="1028700"/>
                <a:tab pos="1851025"/>
                <a:tab pos="2538730"/>
                <a:tab pos="3222625"/>
              </a:tabLst>
            </a:pPr>
            <a:r>
              <a:rPr lang="en-US" altLang="zh-CN" sz="2400" b="1">
                <a:solidFill>
                  <a:srgbClr val="01ACBE"/>
                </a:solidFill>
                <a:latin typeface="Times New Roman" panose="02020603050405020304" pitchFamily="18" charset="0"/>
                <a:ea typeface="宋体" panose="02010600030101010101" pitchFamily="2" charset="-122"/>
                <a:sym typeface="+mn-ea"/>
              </a:rPr>
              <a:t>a.</a:t>
            </a:r>
            <a:r>
              <a:rPr lang="zh-CN" altLang="zh-CN" sz="2400" b="1">
                <a:solidFill>
                  <a:srgbClr val="01ACBE"/>
                </a:solidFill>
                <a:latin typeface="Times New Roman" panose="02020603050405020304" pitchFamily="18" charset="0"/>
                <a:ea typeface="宋体" panose="02010600030101010101" pitchFamily="2" charset="-122"/>
                <a:sym typeface="+mn-ea"/>
              </a:rPr>
              <a:t>引出中心论点　</a:t>
            </a:r>
            <a:r>
              <a:rPr lang="en-US" altLang="zh-CN" sz="2400" b="1">
                <a:solidFill>
                  <a:srgbClr val="01ACBE"/>
                </a:solidFill>
                <a:latin typeface="Times New Roman" panose="02020603050405020304" pitchFamily="18" charset="0"/>
                <a:ea typeface="宋体" panose="02010600030101010101" pitchFamily="2" charset="-122"/>
                <a:sym typeface="+mn-ea"/>
              </a:rPr>
              <a:t>	b.</a:t>
            </a:r>
            <a:r>
              <a:rPr lang="zh-CN" altLang="zh-CN" sz="2400" b="1">
                <a:solidFill>
                  <a:srgbClr val="01ACBE"/>
                </a:solidFill>
                <a:latin typeface="Times New Roman" panose="02020603050405020304" pitchFamily="18" charset="0"/>
                <a:ea typeface="宋体" panose="02010600030101010101" pitchFamily="2" charset="-122"/>
                <a:sym typeface="+mn-ea"/>
              </a:rPr>
              <a:t>充当论据</a:t>
            </a:r>
            <a:endParaRPr lang="zh-CN" altLang="zh-CN" sz="2400" b="1">
              <a:solidFill>
                <a:srgbClr val="01ACBE"/>
              </a:solidFill>
              <a:latin typeface="NEU-BZ-S92"/>
              <a:ea typeface="方正书宋_GBK" pitchFamily="65" charset="-122"/>
            </a:endParaRPr>
          </a:p>
          <a:p>
            <a:pPr indent="266700" defTabSz="914400">
              <a:lnSpc>
                <a:spcPct val="120000"/>
              </a:lnSpc>
              <a:tabLst>
                <a:tab pos="1028700"/>
                <a:tab pos="1851025"/>
                <a:tab pos="2538730"/>
                <a:tab pos="3222625"/>
              </a:tabLst>
            </a:pPr>
            <a:r>
              <a:rPr lang="en-US" altLang="zh-CN" sz="2400" b="1">
                <a:solidFill>
                  <a:srgbClr val="01ACBE"/>
                </a:solidFill>
                <a:latin typeface="Times New Roman" panose="02020603050405020304" pitchFamily="18" charset="0"/>
                <a:ea typeface="宋体" panose="02010600030101010101" pitchFamily="2" charset="-122"/>
                <a:sym typeface="+mn-ea"/>
              </a:rPr>
              <a:t>c.</a:t>
            </a:r>
            <a:r>
              <a:rPr lang="zh-CN" altLang="zh-CN" sz="2400" b="1">
                <a:solidFill>
                  <a:srgbClr val="01ACBE"/>
                </a:solidFill>
                <a:latin typeface="Times New Roman" panose="02020603050405020304" pitchFamily="18" charset="0"/>
                <a:ea typeface="宋体" panose="02010600030101010101" pitchFamily="2" charset="-122"/>
                <a:sym typeface="+mn-ea"/>
              </a:rPr>
              <a:t>引出论题</a:t>
            </a:r>
            <a:r>
              <a:rPr lang="en-US" altLang="zh-CN" sz="2400" b="1">
                <a:solidFill>
                  <a:srgbClr val="01ACBE"/>
                </a:solidFill>
                <a:latin typeface="Times New Roman" panose="02020603050405020304" pitchFamily="18" charset="0"/>
                <a:ea typeface="宋体" panose="02010600030101010101" pitchFamily="2" charset="-122"/>
                <a:sym typeface="+mn-ea"/>
              </a:rPr>
              <a:t>		         d.</a:t>
            </a:r>
            <a:r>
              <a:rPr lang="zh-CN" altLang="zh-CN" sz="2400" b="1">
                <a:solidFill>
                  <a:srgbClr val="01ACBE"/>
                </a:solidFill>
                <a:latin typeface="Times New Roman" panose="02020603050405020304" pitchFamily="18" charset="0"/>
                <a:ea typeface="宋体" panose="02010600030101010101" pitchFamily="2" charset="-122"/>
                <a:sym typeface="+mn-ea"/>
              </a:rPr>
              <a:t>引起读者的兴趣</a:t>
            </a:r>
            <a:endParaRPr lang="zh-CN" altLang="zh-CN" sz="2400" b="1">
              <a:solidFill>
                <a:srgbClr val="01ACBE"/>
              </a:solidFill>
              <a:latin typeface="NEU-BZ-S92"/>
              <a:ea typeface="方正书宋_GBK" pitchFamily="65" charset="-122"/>
            </a:endParaRPr>
          </a:p>
          <a:p>
            <a:pPr indent="266700" defTabSz="914400">
              <a:lnSpc>
                <a:spcPct val="120000"/>
              </a:lnSpc>
              <a:tabLst>
                <a:tab pos="1028700"/>
                <a:tab pos="1851025"/>
                <a:tab pos="2538730"/>
                <a:tab pos="3222625"/>
              </a:tabLst>
            </a:pPr>
            <a:r>
              <a:rPr lang="zh-CN"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2.如何补充事实论据:</a:t>
            </a:r>
            <a:endParaRPr lang="zh-CN"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indent="266700" defTabSz="914400">
              <a:lnSpc>
                <a:spcPct val="120000"/>
              </a:lnSpc>
              <a:tabLst>
                <a:tab pos="1028700"/>
                <a:tab pos="1851025"/>
                <a:tab pos="2538730"/>
                <a:tab pos="3222625"/>
              </a:tabLst>
            </a:pPr>
            <a:r>
              <a:rPr lang="en-US" altLang="zh-CN" sz="2400">
                <a:latin typeface="汉仪颜楷简" panose="00020600040101010101" charset="-122"/>
                <a:ea typeface="汉仪颜楷简" panose="00020600040101010101" charset="-122"/>
                <a:cs typeface="汉仪颜楷简" panose="00020600040101010101" charset="-122"/>
                <a:sym typeface="+mn-ea"/>
              </a:rPr>
              <a:t>(1)</a:t>
            </a:r>
            <a:r>
              <a:rPr lang="zh-CN" altLang="zh-CN" sz="2400">
                <a:latin typeface="汉仪颜楷简" panose="00020600040101010101" charset="-122"/>
                <a:ea typeface="汉仪颜楷简" panose="00020600040101010101" charset="-122"/>
                <a:cs typeface="汉仪颜楷简" panose="00020600040101010101" charset="-122"/>
                <a:sym typeface="+mn-ea"/>
              </a:rPr>
              <a:t>列举所掌握的名人事例</a:t>
            </a:r>
            <a:r>
              <a:rPr lang="en-US" altLang="zh-CN" sz="2400">
                <a:latin typeface="汉仪颜楷简" panose="00020600040101010101" charset="-122"/>
                <a:ea typeface="汉仪颜楷简" panose="00020600040101010101" charset="-122"/>
                <a:cs typeface="汉仪颜楷简" panose="00020600040101010101" charset="-122"/>
                <a:sym typeface="+mn-ea"/>
              </a:rPr>
              <a:t>;</a:t>
            </a:r>
            <a:endParaRPr lang="zh-CN" altLang="zh-CN" sz="2400">
              <a:latin typeface="汉仪颜楷简" panose="00020600040101010101" charset="-122"/>
              <a:ea typeface="汉仪颜楷简" panose="00020600040101010101" charset="-122"/>
              <a:cs typeface="汉仪颜楷简" panose="00020600040101010101" charset="-122"/>
            </a:endParaRPr>
          </a:p>
          <a:p>
            <a:pPr indent="266700" defTabSz="914400">
              <a:lnSpc>
                <a:spcPct val="120000"/>
              </a:lnSpc>
              <a:tabLst>
                <a:tab pos="1028700"/>
                <a:tab pos="1851025"/>
                <a:tab pos="2538730"/>
                <a:tab pos="3222625"/>
              </a:tabLst>
            </a:pPr>
            <a:r>
              <a:rPr lang="zh-CN" altLang="zh-CN" sz="2400">
                <a:latin typeface="汉仪颜楷简" panose="00020600040101010101" charset="-122"/>
                <a:ea typeface="汉仪颜楷简" panose="00020600040101010101" charset="-122"/>
                <a:cs typeface="汉仪颜楷简" panose="00020600040101010101" charset="-122"/>
                <a:sym typeface="+mn-ea"/>
              </a:rPr>
              <a:t>(2)巧改有联系的名人事例</a:t>
            </a:r>
            <a:r>
              <a:rPr lang="en-US" altLang="zh-CN" sz="2400">
                <a:latin typeface="Times New Roman" panose="02020603050405020304" pitchFamily="18" charset="0"/>
                <a:ea typeface="宋体" panose="02010600030101010101" pitchFamily="2" charset="-122"/>
                <a:sym typeface="+mn-ea"/>
              </a:rPr>
              <a:t>(</a:t>
            </a:r>
            <a:r>
              <a:rPr lang="zh-CN" altLang="zh-CN" sz="2400">
                <a:latin typeface="Times New Roman" panose="02020603050405020304" pitchFamily="18" charset="0"/>
                <a:ea typeface="宋体" panose="02010600030101010101" pitchFamily="2" charset="-122"/>
                <a:sym typeface="+mn-ea"/>
              </a:rPr>
              <a:t>同一事例从不同角度叙述可证明不同的观点</a:t>
            </a:r>
            <a:r>
              <a:rPr lang="en-US" altLang="zh-CN" sz="2400">
                <a:latin typeface="Times New Roman" panose="02020603050405020304" pitchFamily="18" charset="0"/>
                <a:ea typeface="宋体" panose="02010600030101010101" pitchFamily="2" charset="-122"/>
                <a:sym typeface="+mn-ea"/>
              </a:rPr>
              <a:t>);</a:t>
            </a:r>
            <a:r>
              <a:rPr lang="zh-CN" altLang="zh-CN" sz="2400">
                <a:latin typeface="Times New Roman" panose="02020603050405020304" pitchFamily="18" charset="0"/>
                <a:ea typeface="宋体" panose="02010600030101010101" pitchFamily="2" charset="-122"/>
                <a:sym typeface="+mn-ea"/>
              </a:rPr>
              <a:t>学课文的分析方法。</a:t>
            </a:r>
            <a:endParaRPr lang="zh-CN" altLang="zh-CN" sz="2400">
              <a:latin typeface="NEU-BZ-S92"/>
              <a:ea typeface="方正书宋_GBK" pitchFamily="65" charset="-122"/>
            </a:endParaRPr>
          </a:p>
          <a:p>
            <a:pPr indent="266700" defTabSz="914400">
              <a:lnSpc>
                <a:spcPct val="120000"/>
              </a:lnSpc>
              <a:tabLst>
                <a:tab pos="1028700"/>
                <a:tab pos="1851025"/>
                <a:tab pos="2538730"/>
                <a:tab pos="3222625"/>
              </a:tabLst>
            </a:pPr>
            <a:r>
              <a:rPr lang="zh-CN"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3.议论文中记叙的作用:</a:t>
            </a:r>
            <a:endParaRPr lang="zh-CN" altLang="zh-CN" sz="2400">
              <a:latin typeface="NEU-BZ-S92"/>
              <a:ea typeface="方正书宋_GBK" pitchFamily="65" charset="-122"/>
            </a:endParaRPr>
          </a:p>
          <a:p>
            <a:pPr indent="266700" defTabSz="914400">
              <a:lnSpc>
                <a:spcPct val="120000"/>
              </a:lnSpc>
              <a:tabLst>
                <a:tab pos="1028700"/>
                <a:tab pos="1851025"/>
                <a:tab pos="2538730"/>
                <a:tab pos="3222625"/>
              </a:tabLst>
            </a:pPr>
            <a:r>
              <a:rPr lang="zh-CN" altLang="zh-CN" sz="2400">
                <a:latin typeface="Times New Roman" panose="02020603050405020304" pitchFamily="18" charset="0"/>
                <a:ea typeface="宋体" panose="02010600030101010101" pitchFamily="2" charset="-122"/>
                <a:sym typeface="+mn-ea"/>
              </a:rPr>
              <a:t>叙述事件</a:t>
            </a:r>
            <a:r>
              <a:rPr lang="en-US" altLang="zh-CN" sz="2400">
                <a:latin typeface="Times New Roman" panose="02020603050405020304" pitchFamily="18" charset="0"/>
                <a:ea typeface="宋体" panose="02010600030101010101" pitchFamily="2" charset="-122"/>
                <a:sym typeface="+mn-ea"/>
              </a:rPr>
              <a:t>(</a:t>
            </a:r>
            <a:r>
              <a:rPr lang="zh-CN" altLang="zh-CN" sz="2400">
                <a:latin typeface="Times New Roman" panose="02020603050405020304" pitchFamily="18" charset="0"/>
                <a:ea typeface="宋体" panose="02010600030101010101" pitchFamily="2" charset="-122"/>
                <a:sym typeface="+mn-ea"/>
              </a:rPr>
              <a:t>一般只要概括的时间、地点、人物和事件的结果</a:t>
            </a:r>
            <a:r>
              <a:rPr lang="en-US" altLang="zh-CN" sz="2400">
                <a:latin typeface="Times New Roman" panose="02020603050405020304" pitchFamily="18" charset="0"/>
                <a:ea typeface="宋体" panose="02010600030101010101" pitchFamily="2" charset="-122"/>
                <a:sym typeface="+mn-ea"/>
              </a:rPr>
              <a:t>),</a:t>
            </a:r>
            <a:r>
              <a:rPr lang="zh-CN" altLang="zh-CN" sz="2400">
                <a:solidFill>
                  <a:srgbClr val="00B0F0"/>
                </a:solidFill>
                <a:latin typeface="黑体" panose="02010609060101010101" charset="-122"/>
                <a:ea typeface="黑体" panose="02010609060101010101" charset="-122"/>
                <a:cs typeface="黑体" panose="02010609060101010101" charset="-122"/>
                <a:sym typeface="+mn-ea"/>
              </a:rPr>
              <a:t>作为事实论据</a:t>
            </a:r>
            <a:r>
              <a:rPr lang="en-US" altLang="zh-CN" sz="2400">
                <a:solidFill>
                  <a:srgbClr val="00B0F0"/>
                </a:solidFill>
                <a:latin typeface="黑体" panose="02010609060101010101" charset="-122"/>
                <a:ea typeface="黑体" panose="02010609060101010101" charset="-122"/>
                <a:cs typeface="黑体" panose="02010609060101010101" charset="-122"/>
                <a:sym typeface="+mn-ea"/>
              </a:rPr>
              <a:t>,</a:t>
            </a:r>
            <a:r>
              <a:rPr lang="zh-CN" altLang="zh-CN" sz="2400">
                <a:solidFill>
                  <a:srgbClr val="00B0F0"/>
                </a:solidFill>
                <a:latin typeface="黑体" panose="02010609060101010101" charset="-122"/>
                <a:ea typeface="黑体" panose="02010609060101010101" charset="-122"/>
                <a:cs typeface="黑体" panose="02010609060101010101" charset="-122"/>
                <a:sym typeface="+mn-ea"/>
              </a:rPr>
              <a:t>为议论服务。</a:t>
            </a:r>
            <a:endParaRPr lang="zh-CN" altLang="zh-CN" sz="2400">
              <a:latin typeface="NEU-BZ-S92"/>
              <a:ea typeface="方正书宋_GBK" pitchFamily="65" charset="-122"/>
            </a:endParaRPr>
          </a:p>
          <a:p>
            <a:pPr indent="266700" defTabSz="914400">
              <a:lnSpc>
                <a:spcPct val="120000"/>
              </a:lnSpc>
              <a:tabLst>
                <a:tab pos="1028700"/>
                <a:tab pos="1851025"/>
                <a:tab pos="2538730"/>
                <a:tab pos="3222625"/>
              </a:tabLst>
            </a:pPr>
            <a:r>
              <a:rPr lang="zh-CN" altLang="zh-CN" sz="2400">
                <a:solidFill>
                  <a:srgbClr val="FF0000"/>
                </a:solidFill>
                <a:latin typeface="汉仪北魏写经W" panose="00020600040101010101" charset="-122"/>
                <a:ea typeface="汉仪北魏写经W" panose="00020600040101010101" charset="-122"/>
                <a:cs typeface="汉仪北魏写经W" panose="00020600040101010101" charset="-122"/>
                <a:sym typeface="+mn-ea"/>
              </a:rPr>
              <a:t>记叙文中的议论作用</a:t>
            </a:r>
            <a:r>
              <a:rPr lang="en-US" altLang="zh-CN" sz="2400">
                <a:solidFill>
                  <a:srgbClr val="FF0000"/>
                </a:solidFill>
                <a:latin typeface="汉仪北魏写经W" panose="00020600040101010101" charset="-122"/>
                <a:ea typeface="汉仪北魏写经W" panose="00020600040101010101" charset="-122"/>
                <a:cs typeface="汉仪北魏写经W" panose="00020600040101010101" charset="-122"/>
                <a:sym typeface="+mn-ea"/>
              </a:rPr>
              <a:t>:</a:t>
            </a:r>
            <a:endParaRPr lang="zh-CN" altLang="zh-CN" sz="2400">
              <a:solidFill>
                <a:srgbClr val="FF0000"/>
              </a:solidFill>
              <a:latin typeface="汉仪北魏写经W" panose="00020600040101010101" charset="-122"/>
              <a:ea typeface="汉仪北魏写经W" panose="00020600040101010101" charset="-122"/>
              <a:cs typeface="汉仪北魏写经W" panose="00020600040101010101" charset="-122"/>
            </a:endParaRPr>
          </a:p>
          <a:p>
            <a:pPr indent="266700" defTabSz="914400">
              <a:lnSpc>
                <a:spcPct val="120000"/>
              </a:lnSpc>
              <a:tabLst>
                <a:tab pos="1028700"/>
                <a:tab pos="1851025"/>
                <a:tab pos="2538730"/>
                <a:tab pos="3222625"/>
              </a:tabLst>
            </a:pPr>
            <a:r>
              <a:rPr lang="zh-CN" altLang="zh-CN" sz="2400">
                <a:solidFill>
                  <a:srgbClr val="00B0F0"/>
                </a:solidFill>
                <a:latin typeface="黑体" panose="02010609060101010101" charset="-122"/>
                <a:ea typeface="黑体" panose="02010609060101010101" charset="-122"/>
                <a:cs typeface="黑体" panose="02010609060101010101" charset="-122"/>
                <a:sym typeface="+mn-ea"/>
              </a:rPr>
              <a:t>点明所描写人物、事件的意义</a:t>
            </a:r>
            <a:r>
              <a:rPr lang="en-US" altLang="zh-CN" sz="2400">
                <a:latin typeface="Times New Roman" panose="02020603050405020304" pitchFamily="18" charset="0"/>
                <a:ea typeface="宋体" panose="02010600030101010101" pitchFamily="2" charset="-122"/>
                <a:sym typeface="+mn-ea"/>
              </a:rPr>
              <a:t>;</a:t>
            </a:r>
            <a:r>
              <a:rPr lang="zh-CN" altLang="zh-CN" sz="2400">
                <a:solidFill>
                  <a:srgbClr val="00B0F0"/>
                </a:solidFill>
                <a:latin typeface="黑体" panose="02010609060101010101" charset="-122"/>
                <a:ea typeface="黑体" panose="02010609060101010101" charset="-122"/>
                <a:cs typeface="黑体" panose="02010609060101010101" charset="-122"/>
                <a:sym typeface="+mn-ea"/>
              </a:rPr>
              <a:t>深化文章的主题;起画龙点睛的作用</a:t>
            </a:r>
            <a:r>
              <a:rPr lang="zh-CN" altLang="zh-CN" sz="2400">
                <a:latin typeface="Times New Roman" panose="02020603050405020304" pitchFamily="18" charset="0"/>
                <a:ea typeface="宋体" panose="02010600030101010101" pitchFamily="2" charset="-122"/>
                <a:sym typeface="+mn-ea"/>
              </a:rPr>
              <a:t>。</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3">
                <a:schemeClr val="lt1"/>
              </a:lnRef>
              <a:fillRef idx="1">
                <a:schemeClr val="accent1"/>
              </a:fillRef>
              <a:effectRef idx="1">
                <a:schemeClr val="accent1"/>
              </a:effectRef>
              <a:fontRef idx="minor">
                <a:schemeClr val="lt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方法技巧</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文本框 1"/>
          <p:cNvSpPr txBox="1"/>
          <p:nvPr/>
        </p:nvSpPr>
        <p:spPr>
          <a:xfrm>
            <a:off x="225425" y="1230630"/>
            <a:ext cx="11871960" cy="526224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indent="266700" defTabSz="914400">
              <a:lnSpc>
                <a:spcPct val="120000"/>
              </a:lnSpc>
              <a:tabLst>
                <a:tab pos="1028700"/>
                <a:tab pos="1851025"/>
                <a:tab pos="2538730"/>
                <a:tab pos="3222625"/>
              </a:tabLst>
            </a:pPr>
            <a:r>
              <a:rPr lang="en-US" altLang="zh-CN" sz="20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4</a:t>
            </a:r>
            <a:r>
              <a:rPr lang="zh-CN" altLang="zh-CN" sz="20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.概括事实论据:</a:t>
            </a:r>
            <a:endParaRPr lang="zh-CN" altLang="zh-CN" sz="2000">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indent="266700" defTabSz="914400">
              <a:lnSpc>
                <a:spcPct val="120000"/>
              </a:lnSpc>
              <a:tabLst>
                <a:tab pos="1028700"/>
                <a:tab pos="1851025"/>
                <a:tab pos="2538730"/>
                <a:tab pos="3222625"/>
              </a:tabLst>
            </a:pPr>
            <a:r>
              <a:rPr lang="en-US" altLang="zh-CN" sz="2000">
                <a:latin typeface="Times New Roman" panose="02020603050405020304" pitchFamily="18" charset="0"/>
                <a:ea typeface="宋体" panose="02010600030101010101" pitchFamily="2" charset="-122"/>
                <a:sym typeface="+mn-ea"/>
              </a:rPr>
              <a:t> </a:t>
            </a:r>
            <a:r>
              <a:rPr lang="zh-CN" altLang="en-US" sz="2000">
                <a:latin typeface="Times New Roman" panose="02020603050405020304" pitchFamily="18" charset="0"/>
                <a:ea typeface="宋体" panose="02010600030101010101" pitchFamily="2" charset="-122"/>
                <a:sym typeface="+mn-ea"/>
              </a:rPr>
              <a:t>（</a:t>
            </a:r>
            <a:r>
              <a:rPr lang="en-US" altLang="zh-CN" sz="2000">
                <a:latin typeface="Times New Roman" panose="02020603050405020304" pitchFamily="18" charset="0"/>
                <a:ea typeface="宋体" panose="02010600030101010101" pitchFamily="2" charset="-122"/>
                <a:sym typeface="+mn-ea"/>
              </a:rPr>
              <a:t>1</a:t>
            </a:r>
            <a:r>
              <a:rPr lang="zh-CN" altLang="en-US"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宋体" panose="02010600030101010101" pitchFamily="2" charset="-122"/>
                <a:sym typeface="+mn-ea"/>
              </a:rPr>
              <a:t>概括要准确、全面</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宋体" panose="02010600030101010101" pitchFamily="2" charset="-122"/>
                <a:sym typeface="+mn-ea"/>
              </a:rPr>
              <a:t>避免漏缺。</a:t>
            </a:r>
            <a:endParaRPr lang="zh-CN" altLang="zh-CN" sz="2000">
              <a:latin typeface="NEU-BZ-S92"/>
              <a:ea typeface="方正书宋_GBK" pitchFamily="65" charset="-122"/>
            </a:endParaRPr>
          </a:p>
          <a:p>
            <a:pPr indent="266700" defTabSz="914400">
              <a:lnSpc>
                <a:spcPct val="120000"/>
              </a:lnSpc>
              <a:tabLst>
                <a:tab pos="1028700"/>
                <a:tab pos="1851025"/>
                <a:tab pos="2538730"/>
                <a:tab pos="3222625"/>
              </a:tabLst>
            </a:pPr>
            <a:r>
              <a:rPr lang="zh-CN" altLang="en-US" sz="2000">
                <a:latin typeface="Times New Roman" panose="02020603050405020304" pitchFamily="18" charset="0"/>
                <a:ea typeface="宋体" panose="02010600030101010101" pitchFamily="2" charset="-122"/>
                <a:sym typeface="+mn-ea"/>
              </a:rPr>
              <a:t> （</a:t>
            </a:r>
            <a:r>
              <a:rPr lang="en-US" altLang="zh-CN" sz="2000">
                <a:latin typeface="Times New Roman" panose="02020603050405020304" pitchFamily="18" charset="0"/>
                <a:ea typeface="宋体" panose="02010600030101010101" pitchFamily="2" charset="-122"/>
                <a:sym typeface="+mn-ea"/>
              </a:rPr>
              <a:t>2</a:t>
            </a:r>
            <a:r>
              <a:rPr lang="zh-CN" altLang="en-US"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宋体" panose="02010600030101010101" pitchFamily="2" charset="-122"/>
                <a:sym typeface="+mn-ea"/>
              </a:rPr>
              <a:t>要把论点中的关键性词语</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宋体" panose="02010600030101010101" pitchFamily="2" charset="-122"/>
                <a:sym typeface="+mn-ea"/>
              </a:rPr>
              <a:t>有关证明论点的要素</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宋体" panose="02010600030101010101" pitchFamily="2" charset="-122"/>
                <a:sym typeface="+mn-ea"/>
              </a:rPr>
              <a:t>写进概括的事实论据内。</a:t>
            </a:r>
            <a:endParaRPr lang="zh-CN" altLang="zh-CN" sz="2000">
              <a:latin typeface="NEU-BZ-S92"/>
              <a:ea typeface="方正书宋_GBK" pitchFamily="65" charset="-122"/>
            </a:endParaRPr>
          </a:p>
          <a:p>
            <a:pPr indent="266700" defTabSz="914400">
              <a:lnSpc>
                <a:spcPct val="120000"/>
              </a:lnSpc>
              <a:tabLst>
                <a:tab pos="1028700"/>
                <a:tab pos="1851025"/>
                <a:tab pos="2538730"/>
                <a:tab pos="3222625"/>
              </a:tabLst>
            </a:pPr>
            <a:r>
              <a:rPr lang="zh-CN" altLang="en-US" sz="2000">
                <a:latin typeface="Times New Roman" panose="02020603050405020304" pitchFamily="18" charset="0"/>
                <a:ea typeface="宋体" panose="02010600030101010101" pitchFamily="2" charset="-122"/>
                <a:sym typeface="+mn-ea"/>
              </a:rPr>
              <a:t> （</a:t>
            </a:r>
            <a:r>
              <a:rPr lang="en-US" altLang="zh-CN" sz="2000">
                <a:latin typeface="Times New Roman" panose="02020603050405020304" pitchFamily="18" charset="0"/>
                <a:ea typeface="宋体" panose="02010600030101010101" pitchFamily="2" charset="-122"/>
                <a:sym typeface="+mn-ea"/>
              </a:rPr>
              <a:t>3</a:t>
            </a:r>
            <a:r>
              <a:rPr lang="zh-CN" altLang="en-US" sz="2000">
                <a:latin typeface="Times New Roman" panose="02020603050405020304" pitchFamily="18" charset="0"/>
                <a:ea typeface="宋体" panose="02010600030101010101" pitchFamily="2" charset="-122"/>
                <a:sym typeface="+mn-ea"/>
              </a:rPr>
              <a:t>）</a:t>
            </a:r>
            <a:r>
              <a:rPr lang="zh-CN" altLang="zh-CN" sz="2000">
                <a:solidFill>
                  <a:srgbClr val="00B0F0"/>
                </a:solidFill>
                <a:latin typeface="方正粗黑宋简体" panose="02000000000000000000" charset="-122"/>
                <a:ea typeface="方正粗黑宋简体" panose="02000000000000000000" charset="-122"/>
                <a:cs typeface="方正粗黑宋简体" panose="02000000000000000000" charset="-122"/>
                <a:sym typeface="+mn-ea"/>
              </a:rPr>
              <a:t>基本格式为:何人+(论点要素)+办何事+最终怎样。</a:t>
            </a:r>
            <a:endParaRPr lang="zh-CN" altLang="zh-CN" sz="2000">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indent="266700" defTabSz="914400">
              <a:lnSpc>
                <a:spcPct val="120000"/>
              </a:lnSpc>
              <a:tabLst>
                <a:tab pos="1028700"/>
                <a:tab pos="1851025"/>
                <a:tab pos="2538730"/>
                <a:tab pos="3222625"/>
              </a:tabLst>
            </a:pPr>
            <a:r>
              <a:rPr lang="en-US" altLang="zh-CN" sz="20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5</a:t>
            </a:r>
            <a:r>
              <a:rPr lang="zh-CN" altLang="zh-CN" sz="20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.概括事实论据并分析其作用:</a:t>
            </a:r>
            <a:endParaRPr lang="zh-CN" altLang="zh-CN" sz="2000">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indent="266700" defTabSz="914400">
              <a:lnSpc>
                <a:spcPct val="120000"/>
              </a:lnSpc>
              <a:tabLst>
                <a:tab pos="1028700"/>
                <a:tab pos="1851025"/>
                <a:tab pos="2538730"/>
                <a:tab pos="3222625"/>
              </a:tabLst>
            </a:pPr>
            <a:r>
              <a:rPr lang="en-US" altLang="zh-CN" sz="2000">
                <a:latin typeface="Times New Roman" panose="02020603050405020304" pitchFamily="18" charset="0"/>
                <a:ea typeface="宋体" panose="02010600030101010101" pitchFamily="2" charset="-122"/>
                <a:sym typeface="+mn-ea"/>
              </a:rPr>
              <a:t>(1)</a:t>
            </a:r>
            <a:r>
              <a:rPr lang="zh-CN" altLang="zh-CN" sz="2000">
                <a:solidFill>
                  <a:srgbClr val="00B0F0"/>
                </a:solidFill>
                <a:latin typeface="方正粗黑宋简体" panose="02000000000000000000" charset="-122"/>
                <a:ea typeface="方正粗黑宋简体" panose="02000000000000000000" charset="-122"/>
                <a:cs typeface="方正粗黑宋简体" panose="02000000000000000000" charset="-122"/>
                <a:sym typeface="+mn-ea"/>
              </a:rPr>
              <a:t>先理清“谁”、“怎么样(做什么事)”、“结果如何”。(概括)</a:t>
            </a:r>
            <a:endParaRPr lang="zh-CN" altLang="zh-CN" sz="2000">
              <a:solidFill>
                <a:srgbClr val="00B0F0"/>
              </a:solidFill>
              <a:latin typeface="方正粗黑宋简体" panose="02000000000000000000" charset="-122"/>
              <a:ea typeface="方正粗黑宋简体" panose="02000000000000000000" charset="-122"/>
              <a:cs typeface="方正粗黑宋简体" panose="02000000000000000000" charset="-122"/>
            </a:endParaRPr>
          </a:p>
          <a:p>
            <a:pPr indent="266700" defTabSz="914400">
              <a:lnSpc>
                <a:spcPct val="120000"/>
              </a:lnSpc>
              <a:tabLst>
                <a:tab pos="1028700"/>
                <a:tab pos="1851025"/>
                <a:tab pos="2538730"/>
                <a:tab pos="3222625"/>
              </a:tabLst>
            </a:pPr>
            <a:r>
              <a:rPr lang="en-US" altLang="zh-CN" sz="2000">
                <a:latin typeface="Times New Roman" panose="02020603050405020304" pitchFamily="18" charset="0"/>
                <a:ea typeface="宋体" panose="02010600030101010101" pitchFamily="2" charset="-122"/>
                <a:sym typeface="+mn-ea"/>
              </a:rPr>
              <a:t>(2)</a:t>
            </a:r>
            <a:r>
              <a:rPr lang="zh-CN" altLang="zh-CN" sz="2000">
                <a:solidFill>
                  <a:srgbClr val="00B0F0"/>
                </a:solidFill>
                <a:latin typeface="方正粗黑宋简体" panose="02000000000000000000" charset="-122"/>
                <a:ea typeface="方正粗黑宋简体" panose="02000000000000000000" charset="-122"/>
                <a:cs typeface="方正粗黑宋简体" panose="02000000000000000000" charset="-122"/>
                <a:sym typeface="+mn-ea"/>
              </a:rPr>
              <a:t>找出论据证明了什么观点，结合文章内容分析</a:t>
            </a:r>
            <a:r>
              <a:rPr lang="zh-CN" altLang="zh-CN" sz="2000">
                <a:latin typeface="Times New Roman" panose="02020603050405020304" pitchFamily="18" charset="0"/>
                <a:ea typeface="宋体" panose="02010600030101010101" pitchFamily="2" charset="-122"/>
                <a:sym typeface="+mn-ea"/>
              </a:rPr>
              <a:t>(或中心论点或分论点或作者的观点看法</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宋体" panose="02010600030101010101" pitchFamily="2" charset="-122"/>
                <a:sym typeface="+mn-ea"/>
              </a:rPr>
              <a:t>。</a:t>
            </a:r>
          </a:p>
          <a:p>
            <a:pPr indent="266700" defTabSz="914400">
              <a:lnSpc>
                <a:spcPct val="120000"/>
              </a:lnSpc>
              <a:tabLst>
                <a:tab pos="1028700"/>
                <a:tab pos="1851025"/>
                <a:tab pos="2538730"/>
                <a:tab pos="3222625"/>
              </a:tabLst>
            </a:pPr>
            <a:r>
              <a:rPr lang="en-US" altLang="zh-CN" sz="2000">
                <a:latin typeface="Times New Roman" panose="02020603050405020304" pitchFamily="18" charset="0"/>
                <a:ea typeface="宋体" panose="02010600030101010101" pitchFamily="2" charset="-122"/>
                <a:sym typeface="+mn-ea"/>
              </a:rPr>
              <a:t>(3)</a:t>
            </a:r>
            <a:r>
              <a:rPr lang="zh-CN" altLang="zh-CN" sz="2000">
                <a:solidFill>
                  <a:srgbClr val="00B0F0"/>
                </a:solidFill>
                <a:latin typeface="方正粗黑宋简体" panose="02000000000000000000" charset="-122"/>
                <a:ea typeface="方正粗黑宋简体" panose="02000000000000000000" charset="-122"/>
                <a:cs typeface="方正粗黑宋简体" panose="02000000000000000000" charset="-122"/>
                <a:sym typeface="+mn-ea"/>
              </a:rPr>
              <a:t>看是否有结构上的作用。</a:t>
            </a:r>
            <a:endParaRPr lang="zh-CN" altLang="zh-CN" sz="2000">
              <a:solidFill>
                <a:srgbClr val="00B0F0"/>
              </a:solidFill>
              <a:latin typeface="方正粗黑宋简体" panose="02000000000000000000" charset="-122"/>
              <a:ea typeface="方正粗黑宋简体" panose="02000000000000000000" charset="-122"/>
              <a:cs typeface="方正粗黑宋简体" panose="02000000000000000000" charset="-122"/>
            </a:endParaRPr>
          </a:p>
          <a:p>
            <a:pPr indent="266700" defTabSz="914400">
              <a:lnSpc>
                <a:spcPct val="120000"/>
              </a:lnSpc>
              <a:tabLst>
                <a:tab pos="1028700"/>
                <a:tab pos="1851025"/>
                <a:tab pos="2538730"/>
                <a:tab pos="3222625"/>
              </a:tabLst>
            </a:pPr>
            <a:r>
              <a:rPr lang="en-US" altLang="zh-CN" sz="2000">
                <a:latin typeface="Times New Roman" panose="02020603050405020304" pitchFamily="18" charset="0"/>
                <a:ea typeface="宋体" panose="02010600030101010101" pitchFamily="2" charset="-122"/>
                <a:sym typeface="+mn-ea"/>
              </a:rPr>
              <a:t>(4)</a:t>
            </a:r>
            <a:r>
              <a:rPr lang="zh-CN" altLang="zh-CN" sz="2000">
                <a:latin typeface="Times New Roman" panose="02020603050405020304" pitchFamily="18" charset="0"/>
                <a:ea typeface="宋体" panose="02010600030101010101" pitchFamily="2" charset="-122"/>
                <a:sym typeface="+mn-ea"/>
              </a:rPr>
              <a:t>事实论据</a:t>
            </a:r>
            <a:r>
              <a:rPr lang="zh-CN" altLang="zh-CN" sz="2000">
                <a:solidFill>
                  <a:srgbClr val="FF0000"/>
                </a:solidFill>
                <a:latin typeface="汉仪北魏写经W" panose="00020600040101010101" charset="-122"/>
                <a:ea typeface="汉仪北魏写经W" panose="00020600040101010101" charset="-122"/>
                <a:cs typeface="汉仪北魏写经W" panose="00020600040101010101" charset="-122"/>
                <a:sym typeface="+mn-ea"/>
              </a:rPr>
              <a:t>在开头,</a:t>
            </a:r>
            <a:r>
              <a:rPr lang="zh-CN" altLang="zh-CN" sz="2000">
                <a:latin typeface="Times New Roman" panose="02020603050405020304" pitchFamily="18" charset="0"/>
                <a:ea typeface="宋体" panose="02010600030101010101" pitchFamily="2" charset="-122"/>
                <a:sym typeface="+mn-ea"/>
              </a:rPr>
              <a:t>还可以考虑以下作用</a:t>
            </a:r>
            <a:r>
              <a:rPr lang="en-US" altLang="zh-CN" sz="2000">
                <a:latin typeface="Times New Roman" panose="02020603050405020304" pitchFamily="18" charset="0"/>
                <a:ea typeface="宋体" panose="02010600030101010101" pitchFamily="2" charset="-122"/>
                <a:sym typeface="+mn-ea"/>
              </a:rPr>
              <a:t>:</a:t>
            </a:r>
            <a:r>
              <a:rPr lang="zh-CN" altLang="zh-CN" sz="2000">
                <a:solidFill>
                  <a:srgbClr val="00B0F0"/>
                </a:solidFill>
                <a:latin typeface="方正粗黑宋简体" panose="02000000000000000000" charset="-122"/>
                <a:ea typeface="方正粗黑宋简体" panose="02000000000000000000" charset="-122"/>
                <a:cs typeface="方正粗黑宋简体" panose="02000000000000000000" charset="-122"/>
                <a:sym typeface="+mn-ea"/>
              </a:rPr>
              <a:t>通过故事引出论点或者论题;激发读者的阅读兴趣;作为中心论点的事实论据……</a:t>
            </a:r>
            <a:endParaRPr lang="zh-CN" altLang="zh-CN" sz="2000">
              <a:solidFill>
                <a:srgbClr val="00B0F0"/>
              </a:solidFill>
              <a:latin typeface="方正粗黑宋简体" panose="02000000000000000000" charset="-122"/>
              <a:ea typeface="方正粗黑宋简体" panose="02000000000000000000" charset="-122"/>
              <a:cs typeface="方正粗黑宋简体" panose="02000000000000000000" charset="-122"/>
            </a:endParaRPr>
          </a:p>
          <a:p>
            <a:pPr indent="266700" defTabSz="914400">
              <a:lnSpc>
                <a:spcPct val="120000"/>
              </a:lnSpc>
              <a:tabLst>
                <a:tab pos="1028700"/>
                <a:tab pos="1851025"/>
                <a:tab pos="2538730"/>
                <a:tab pos="3222625"/>
              </a:tabLst>
            </a:pPr>
            <a:r>
              <a:rPr lang="en-US" altLang="zh-CN" sz="20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6</a:t>
            </a:r>
            <a:r>
              <a:rPr lang="zh-CN" altLang="zh-CN" sz="20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.补写论据:</a:t>
            </a:r>
            <a:endParaRPr lang="zh-CN" altLang="zh-CN" sz="2000">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indent="266700" defTabSz="914400">
              <a:lnSpc>
                <a:spcPct val="120000"/>
              </a:lnSpc>
              <a:tabLst>
                <a:tab pos="1028700"/>
                <a:tab pos="1851025"/>
                <a:tab pos="2538730"/>
                <a:tab pos="3222625"/>
              </a:tabLst>
            </a:pPr>
            <a:r>
              <a:rPr lang="zh-CN" altLang="zh-CN" sz="2000">
                <a:solidFill>
                  <a:srgbClr val="00B0F0"/>
                </a:solidFill>
                <a:latin typeface="方正粗黑宋简体" panose="02000000000000000000" charset="-122"/>
                <a:ea typeface="方正粗黑宋简体" panose="02000000000000000000" charset="-122"/>
                <a:cs typeface="方正粗黑宋简体" panose="02000000000000000000" charset="-122"/>
                <a:sym typeface="+mn-ea"/>
              </a:rPr>
              <a:t>公式是:某人+某事+结果</a:t>
            </a:r>
            <a:endParaRPr lang="zh-CN" altLang="zh-CN" sz="2000">
              <a:solidFill>
                <a:srgbClr val="00B0F0"/>
              </a:solidFill>
              <a:latin typeface="方正粗黑宋简体" panose="02000000000000000000" charset="-122"/>
              <a:ea typeface="方正粗黑宋简体" panose="02000000000000000000" charset="-122"/>
              <a:cs typeface="方正粗黑宋简体" panose="02000000000000000000" charset="-122"/>
            </a:endParaRPr>
          </a:p>
          <a:p>
            <a:pPr indent="266700" defTabSz="914400">
              <a:lnSpc>
                <a:spcPct val="120000"/>
              </a:lnSpc>
              <a:tabLst>
                <a:tab pos="1028700"/>
                <a:tab pos="1851025"/>
                <a:tab pos="2538730"/>
                <a:tab pos="3222625"/>
              </a:tabLst>
            </a:pPr>
            <a:r>
              <a:rPr lang="en-US" altLang="zh-CN" sz="2000">
                <a:latin typeface="Times New Roman" panose="02020603050405020304" pitchFamily="18" charset="0"/>
                <a:ea typeface="宋体" panose="02010600030101010101" pitchFamily="2" charset="-122"/>
                <a:sym typeface="+mn-ea"/>
              </a:rPr>
              <a:t>(1)</a:t>
            </a:r>
            <a:r>
              <a:rPr lang="zh-CN" altLang="zh-CN" sz="2000">
                <a:latin typeface="Times New Roman" panose="02020603050405020304" pitchFamily="18" charset="0"/>
                <a:ea typeface="宋体" panose="02010600030101010101" pitchFamily="2" charset="-122"/>
                <a:sym typeface="+mn-ea"/>
              </a:rPr>
              <a:t>补写的论据要能证明观点。</a:t>
            </a:r>
            <a:endParaRPr lang="zh-CN" altLang="zh-CN" sz="2000">
              <a:latin typeface="NEU-BZ-S92"/>
              <a:ea typeface="方正书宋_GBK" pitchFamily="65" charset="-122"/>
            </a:endParaRPr>
          </a:p>
          <a:p>
            <a:pPr indent="266700" defTabSz="914400">
              <a:lnSpc>
                <a:spcPct val="120000"/>
              </a:lnSpc>
              <a:tabLst>
                <a:tab pos="1028700"/>
                <a:tab pos="1851025"/>
                <a:tab pos="2538730"/>
                <a:tab pos="3222625"/>
              </a:tabLst>
            </a:pPr>
            <a:r>
              <a:rPr lang="en-US" altLang="zh-CN" sz="2000">
                <a:latin typeface="Times New Roman" panose="02020603050405020304" pitchFamily="18" charset="0"/>
                <a:ea typeface="宋体" panose="02010600030101010101" pitchFamily="2" charset="-122"/>
                <a:sym typeface="+mn-ea"/>
              </a:rPr>
              <a:t>(2)</a:t>
            </a:r>
            <a:r>
              <a:rPr lang="zh-CN" altLang="zh-CN" sz="2000">
                <a:latin typeface="Times New Roman" panose="02020603050405020304" pitchFamily="18" charset="0"/>
                <a:ea typeface="宋体" panose="02010600030101010101" pitchFamily="2" charset="-122"/>
                <a:sym typeface="+mn-ea"/>
              </a:rPr>
              <a:t>补写论据的语言要简明、概括、连贯。</a:t>
            </a:r>
            <a:r>
              <a:rPr lang="zh-CN" altLang="zh-CN" sz="2000">
                <a:solidFill>
                  <a:srgbClr val="00B0F0"/>
                </a:solidFill>
                <a:latin typeface="方正粗黑宋简体" panose="02000000000000000000" charset="-122"/>
                <a:ea typeface="方正粗黑宋简体" panose="02000000000000000000" charset="-122"/>
                <a:cs typeface="方正粗黑宋简体" panose="02000000000000000000" charset="-122"/>
                <a:sym typeface="+mn-ea"/>
              </a:rPr>
              <a:t>(注意例句形式、字数、要求等。)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3">
                <a:schemeClr val="lt1"/>
              </a:lnRef>
              <a:fillRef idx="1">
                <a:schemeClr val="accent1"/>
              </a:fillRef>
              <a:effectRef idx="1">
                <a:schemeClr val="accent1"/>
              </a:effectRef>
              <a:fontRef idx="minor">
                <a:schemeClr val="lt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方法技巧</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文本框 1"/>
          <p:cNvSpPr txBox="1"/>
          <p:nvPr/>
        </p:nvSpPr>
        <p:spPr>
          <a:xfrm>
            <a:off x="250825" y="1529080"/>
            <a:ext cx="9690735" cy="48926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indent="266700" defTabSz="914400">
              <a:lnSpc>
                <a:spcPct val="120000"/>
              </a:lnSpc>
              <a:tabLst>
                <a:tab pos="1028700"/>
                <a:tab pos="1851025"/>
                <a:tab pos="2538730"/>
                <a:tab pos="3222625"/>
              </a:tabLst>
            </a:pPr>
            <a:r>
              <a:rPr lang="en-US" altLang="zh-CN" sz="20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7</a:t>
            </a:r>
            <a:r>
              <a:rPr lang="zh-CN" altLang="zh-CN" sz="20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.论据能否调换顺序的答题方法:</a:t>
            </a:r>
            <a:endParaRPr lang="zh-CN" altLang="zh-CN" sz="2000">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indent="266700" defTabSz="914400">
              <a:lnSpc>
                <a:spcPct val="120000"/>
              </a:lnSpc>
              <a:tabLst>
                <a:tab pos="1028700"/>
                <a:tab pos="1851025"/>
                <a:tab pos="2538730"/>
                <a:tab pos="3222625"/>
              </a:tabLst>
            </a:pPr>
            <a:r>
              <a:rPr lang="zh-CN" altLang="zh-CN" sz="2000">
                <a:latin typeface="Times New Roman" panose="02020603050405020304" pitchFamily="18" charset="0"/>
                <a:ea typeface="宋体" panose="02010600030101010101" pitchFamily="2" charset="-122"/>
                <a:sym typeface="+mn-ea"/>
              </a:rPr>
              <a:t>判断论据间的关系</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宋体" panose="02010600030101010101" pitchFamily="2" charset="-122"/>
                <a:sym typeface="+mn-ea"/>
              </a:rPr>
              <a:t>并列或递进</a:t>
            </a:r>
            <a:endParaRPr lang="zh-CN" altLang="zh-CN" sz="2000">
              <a:latin typeface="NEU-BZ-S92"/>
              <a:ea typeface="方正书宋_GBK" pitchFamily="65" charset="-122"/>
            </a:endParaRPr>
          </a:p>
          <a:p>
            <a:pPr indent="266700" defTabSz="914400">
              <a:lnSpc>
                <a:spcPct val="120000"/>
              </a:lnSpc>
              <a:tabLst>
                <a:tab pos="1028700"/>
                <a:tab pos="1851025"/>
                <a:tab pos="2538730"/>
                <a:tab pos="3222625"/>
              </a:tabLst>
            </a:pPr>
            <a:r>
              <a:rPr lang="zh-CN" altLang="zh-CN" sz="2000">
                <a:solidFill>
                  <a:srgbClr val="00B0F0"/>
                </a:solidFill>
                <a:latin typeface="方正粗黑宋简体" panose="02000000000000000000" charset="-122"/>
                <a:ea typeface="方正粗黑宋简体" panose="02000000000000000000" charset="-122"/>
                <a:cs typeface="方正粗黑宋简体" panose="02000000000000000000" charset="-122"/>
                <a:sym typeface="+mn-ea"/>
              </a:rPr>
              <a:t>(1)若并列关系,需联系前文所介绍的顺序</a:t>
            </a:r>
            <a:endParaRPr lang="zh-CN" altLang="zh-CN" sz="2000">
              <a:solidFill>
                <a:srgbClr val="00B0F0"/>
              </a:solidFill>
              <a:latin typeface="方正粗黑宋简体" panose="02000000000000000000" charset="-122"/>
              <a:ea typeface="方正粗黑宋简体" panose="02000000000000000000" charset="-122"/>
              <a:cs typeface="方正粗黑宋简体" panose="02000000000000000000" charset="-122"/>
            </a:endParaRPr>
          </a:p>
          <a:p>
            <a:pPr indent="266700" defTabSz="914400">
              <a:lnSpc>
                <a:spcPct val="120000"/>
              </a:lnSpc>
              <a:tabLst>
                <a:tab pos="1028700"/>
                <a:tab pos="1851025"/>
                <a:tab pos="2538730"/>
                <a:tab pos="3222625"/>
              </a:tabLst>
            </a:pP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格式</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所举的</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论据符合由主到次</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从古到今</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对应前文所介绍的顺序</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所以不能随便调换。</a:t>
            </a:r>
            <a:endParaRPr lang="zh-CN" altLang="zh-CN" sz="2000">
              <a:latin typeface="方正粗黑宋简体" panose="02000000000000000000" charset="-122"/>
              <a:ea typeface="方正粗黑宋简体" panose="02000000000000000000" charset="-122"/>
              <a:cs typeface="方正粗黑宋简体" panose="02000000000000000000" charset="-122"/>
            </a:endParaRPr>
          </a:p>
          <a:p>
            <a:pPr indent="266700" defTabSz="914400">
              <a:lnSpc>
                <a:spcPct val="120000"/>
              </a:lnSpc>
              <a:tabLst>
                <a:tab pos="1028700"/>
                <a:tab pos="1851025"/>
                <a:tab pos="2538730"/>
                <a:tab pos="3222625"/>
              </a:tabLst>
            </a:pPr>
            <a:r>
              <a:rPr lang="zh-CN" altLang="zh-CN" sz="2000">
                <a:solidFill>
                  <a:srgbClr val="00B0F0"/>
                </a:solidFill>
                <a:latin typeface="方正粗黑宋简体" panose="02000000000000000000" charset="-122"/>
                <a:ea typeface="方正粗黑宋简体" panose="02000000000000000000" charset="-122"/>
                <a:cs typeface="方正粗黑宋简体" panose="02000000000000000000" charset="-122"/>
                <a:sym typeface="+mn-ea"/>
              </a:rPr>
              <a:t>(2)若递进关系:需理清论据间存在的顺序,如层层递进的逻辑关系或时间顺序。</a:t>
            </a:r>
            <a:endParaRPr lang="zh-CN" altLang="zh-CN" sz="2000">
              <a:solidFill>
                <a:srgbClr val="00B0F0"/>
              </a:solidFill>
              <a:latin typeface="方正粗黑宋简体" panose="02000000000000000000" charset="-122"/>
              <a:ea typeface="方正粗黑宋简体" panose="02000000000000000000" charset="-122"/>
              <a:cs typeface="方正粗黑宋简体" panose="02000000000000000000" charset="-122"/>
            </a:endParaRPr>
          </a:p>
          <a:p>
            <a:pPr indent="266700" defTabSz="914400">
              <a:lnSpc>
                <a:spcPct val="120000"/>
              </a:lnSpc>
              <a:tabLst>
                <a:tab pos="1028700"/>
                <a:tab pos="1851025"/>
                <a:tab pos="2538730"/>
                <a:tab pos="3222625"/>
              </a:tabLst>
            </a:pP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格式:所举的……论据是按照……的层层深入的顺序排列的,所以不能随便调换。</a:t>
            </a:r>
          </a:p>
          <a:p>
            <a:pPr indent="266700" defTabSz="914400">
              <a:lnSpc>
                <a:spcPct val="120000"/>
              </a:lnSpc>
              <a:tabLst>
                <a:tab pos="1028700"/>
                <a:tab pos="1851025"/>
                <a:tab pos="2538730"/>
                <a:tab pos="3222625"/>
              </a:tabLst>
            </a:pPr>
            <a:r>
              <a:rPr lang="en-US" altLang="zh-CN" sz="20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8</a:t>
            </a:r>
            <a:r>
              <a:rPr lang="zh-CN" altLang="zh-CN" sz="20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.论据是否可以去掉答题指导:</a:t>
            </a:r>
            <a:endParaRPr lang="zh-CN" altLang="zh-CN" sz="2000">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indent="266700" defTabSz="914400">
              <a:lnSpc>
                <a:spcPct val="120000"/>
              </a:lnSpc>
              <a:tabLst>
                <a:tab pos="1028700"/>
                <a:tab pos="1851025"/>
                <a:tab pos="2538730"/>
                <a:tab pos="3222625"/>
              </a:tabLst>
            </a:pPr>
            <a:endParaRPr lang="en-US" altLang="zh-CN" sz="2000">
              <a:latin typeface="Times New Roman" panose="02020603050405020304" pitchFamily="18" charset="0"/>
              <a:ea typeface="宋体" panose="02010600030101010101" pitchFamily="2" charset="-122"/>
              <a:sym typeface="+mn-ea"/>
            </a:endParaRPr>
          </a:p>
          <a:p>
            <a:pPr indent="266700" defTabSz="914400">
              <a:lnSpc>
                <a:spcPct val="120000"/>
              </a:lnSpc>
              <a:tabLst>
                <a:tab pos="1028700"/>
                <a:tab pos="1851025"/>
                <a:tab pos="2538730"/>
                <a:tab pos="3222625"/>
              </a:tabLst>
            </a:pP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1.首先分析论据能否证明论点。</a:t>
            </a:r>
            <a:endParaRPr lang="zh-CN" altLang="zh-CN" sz="2000">
              <a:latin typeface="方正粗黑宋简体" panose="02000000000000000000" charset="-122"/>
              <a:ea typeface="方正粗黑宋简体" panose="02000000000000000000" charset="-122"/>
              <a:cs typeface="方正粗黑宋简体" panose="02000000000000000000" charset="-122"/>
            </a:endParaRPr>
          </a:p>
          <a:p>
            <a:pPr indent="266700" defTabSz="914400">
              <a:lnSpc>
                <a:spcPct val="120000"/>
              </a:lnSpc>
              <a:tabLst>
                <a:tab pos="1028700"/>
                <a:tab pos="1851025"/>
                <a:tab pos="2538730"/>
                <a:tab pos="3222625"/>
              </a:tabLst>
            </a:pP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2.看论据论证的角度(多个论据)。古今中外、男女老幼、不同阶层、不同领域、正反结合等。使论证更全面更有力。</a:t>
            </a:r>
            <a:endParaRPr lang="zh-CN" altLang="zh-CN" sz="2000">
              <a:latin typeface="方正粗黑宋简体" panose="02000000000000000000" charset="-122"/>
              <a:ea typeface="方正粗黑宋简体" panose="02000000000000000000" charset="-122"/>
              <a:cs typeface="方正粗黑宋简体" panose="02000000000000000000" charset="-122"/>
            </a:endParaRPr>
          </a:p>
          <a:p>
            <a:pPr indent="266700" defTabSz="914400">
              <a:lnSpc>
                <a:spcPct val="120000"/>
              </a:lnSpc>
              <a:tabLst>
                <a:tab pos="1028700"/>
                <a:tab pos="1851025"/>
                <a:tab pos="2538730"/>
                <a:tab pos="3222625"/>
              </a:tabLst>
            </a:pP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3.考虑上下文的照应。</a:t>
            </a:r>
            <a:endParaRPr lang="en-US" altLang="zh-CN" sz="2000">
              <a:solidFill>
                <a:srgbClr val="00B0F0"/>
              </a:solidFill>
              <a:latin typeface="汉仪北魏写经W" panose="00020600040101010101" charset="-122"/>
              <a:ea typeface="汉仪北魏写经W" panose="00020600040101010101" charset="-122"/>
              <a:cs typeface="汉仪北魏写经W" panose="00020600040101010101" charset="-122"/>
              <a:sym typeface="+mn-ea"/>
            </a:endParaRPr>
          </a:p>
        </p:txBody>
      </p:sp>
      <p:pic>
        <p:nvPicPr>
          <p:cNvPr id="3" name="图片 1"/>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rcRect t="2713" r="44410"/>
          <a:stretch>
            <a:fillRect/>
          </a:stretch>
        </p:blipFill>
        <p:spPr bwMode="auto">
          <a:xfrm>
            <a:off x="9455785" y="1645285"/>
            <a:ext cx="3049905" cy="521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750"/>
                                        <p:tgtEl>
                                          <p:spTgt spid="3"/>
                                        </p:tgtEl>
                                      </p:cBhvr>
                                    </p:animEffect>
                                    <p:anim calcmode="lin" valueType="num">
                                      <p:cBhvr>
                                        <p:cTn id="13" dur="750" fill="hold"/>
                                        <p:tgtEl>
                                          <p:spTgt spid="3"/>
                                        </p:tgtEl>
                                        <p:attrNameLst>
                                          <p:attrName>ppt_x</p:attrName>
                                        </p:attrNameLst>
                                      </p:cBhvr>
                                      <p:tavLst>
                                        <p:tav tm="0">
                                          <p:val>
                                            <p:strVal val="#ppt_x"/>
                                          </p:val>
                                        </p:tav>
                                        <p:tav tm="100000">
                                          <p:val>
                                            <p:strVal val="#ppt_x"/>
                                          </p:val>
                                        </p:tav>
                                      </p:tavLst>
                                    </p:anim>
                                    <p:anim calcmode="lin" valueType="num">
                                      <p:cBhvr>
                                        <p:cTn id="14"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521634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3">
                <a:schemeClr val="lt1"/>
              </a:lnRef>
              <a:fillRef idx="1">
                <a:schemeClr val="accent1"/>
              </a:fillRef>
              <a:effectRef idx="1">
                <a:schemeClr val="accent1"/>
              </a:effectRef>
              <a:fontRef idx="minor">
                <a:schemeClr val="lt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例题展示</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 name="图片 1"/>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rcRect t="2713" r="44410"/>
          <a:stretch>
            <a:fillRect/>
          </a:stretch>
        </p:blipFill>
        <p:spPr bwMode="auto">
          <a:xfrm>
            <a:off x="-409575" y="1594485"/>
            <a:ext cx="3049905" cy="521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2043430" y="1214120"/>
            <a:ext cx="9517380" cy="5224780"/>
          </a:xfrm>
          <a:prstGeom prst="rect">
            <a:avLst/>
          </a:prstGeom>
          <a:solidFill>
            <a:srgbClr val="FDFEF9"/>
          </a:solidFill>
          <a:ln>
            <a:solidFill>
              <a:srgbClr val="81B747"/>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pPr indent="266700" algn="ctr" defTabSz="0">
              <a:lnSpc>
                <a:spcPct val="120000"/>
              </a:lnSpc>
              <a:tabLst>
                <a:tab pos="1028700"/>
                <a:tab pos="1851025"/>
                <a:tab pos="2538730"/>
                <a:tab pos="3222625"/>
              </a:tabLst>
            </a:pPr>
            <a:r>
              <a:rPr lang="en-US" altLang="zh-CN">
                <a:latin typeface="Times New Roman" panose="02020603050405020304" pitchFamily="18" charset="0"/>
                <a:ea typeface="宋体" panose="02010600030101010101" pitchFamily="2" charset="-122"/>
                <a:sym typeface="+mn-ea"/>
              </a:rPr>
              <a:t>(</a:t>
            </a:r>
            <a:r>
              <a:rPr lang="zh-CN" altLang="zh-CN">
                <a:latin typeface="Arial" panose="020b0604020202020204" pitchFamily="34" charset="0"/>
                <a:ea typeface="黑体" panose="02010609060101010101" charset="-122"/>
                <a:sym typeface="+mn-ea"/>
              </a:rPr>
              <a:t>一</a:t>
            </a:r>
            <a:r>
              <a:rPr lang="en-US" altLang="zh-CN">
                <a:latin typeface="Times New Roman" panose="02020603050405020304" pitchFamily="18" charset="0"/>
                <a:ea typeface="宋体" panose="02010600030101010101" pitchFamily="2" charset="-122"/>
                <a:sym typeface="+mn-ea"/>
              </a:rPr>
              <a:t>)</a:t>
            </a:r>
            <a:r>
              <a:rPr lang="zh-CN" altLang="zh-CN">
                <a:latin typeface="Arial" panose="020b0604020202020204" pitchFamily="34" charset="0"/>
                <a:ea typeface="黑体" panose="02010609060101010101" charset="-122"/>
                <a:sym typeface="+mn-ea"/>
              </a:rPr>
              <a:t>尝试错误</a:t>
            </a:r>
            <a:endParaRPr lang="zh-CN" altLang="zh-CN">
              <a:latin typeface="NEU-BZ-S92"/>
              <a:ea typeface="方正书宋_GBK" pitchFamily="65" charset="-122"/>
            </a:endParaRPr>
          </a:p>
          <a:p>
            <a:pPr indent="266700" defTabSz="0">
              <a:lnSpc>
                <a:spcPct val="120000"/>
              </a:lnSpc>
              <a:tabLst>
                <a:tab pos="1028700"/>
                <a:tab pos="1851025"/>
                <a:tab pos="2538730"/>
                <a:tab pos="3222625"/>
              </a:tabLst>
            </a:pPr>
            <a:r>
              <a:rPr lang="zh-CN" altLang="zh-CN" sz="2000">
                <a:latin typeface="NEU-BZ-S92"/>
                <a:ea typeface="宋体" panose="02010600030101010101" pitchFamily="2" charset="-122"/>
                <a:sym typeface="+mn-ea"/>
              </a:rPr>
              <a:t>①</a:t>
            </a:r>
            <a:r>
              <a:rPr lang="zh-CN" altLang="zh-CN" sz="2000">
                <a:latin typeface="Times New Roman" panose="02020603050405020304" pitchFamily="18" charset="0"/>
                <a:ea typeface="楷体" panose="02010609060101010101" pitchFamily="49" charset="-122"/>
                <a:sym typeface="+mn-ea"/>
              </a:rPr>
              <a:t>现代西方教育中有尝试错误的理论</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五百年前</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明朝人沈君烈就提出终日学终日误</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终日误终日中的观点。可见</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在错误中学习</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勇于尝试</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就有机会获得成功。</a:t>
            </a:r>
            <a:endParaRPr lang="zh-CN" altLang="zh-CN" sz="2000">
              <a:latin typeface="NEU-BZ-S92"/>
              <a:ea typeface="方正书宋_GBK" pitchFamily="65" charset="-122"/>
            </a:endParaRPr>
          </a:p>
          <a:p>
            <a:pPr indent="266700" defTabSz="0">
              <a:lnSpc>
                <a:spcPct val="120000"/>
              </a:lnSpc>
              <a:tabLst>
                <a:tab pos="1028700"/>
                <a:tab pos="1851025"/>
                <a:tab pos="2538730"/>
                <a:tab pos="3222625"/>
              </a:tabLst>
            </a:pPr>
            <a:r>
              <a:rPr lang="zh-CN" altLang="zh-CN" sz="2000">
                <a:latin typeface="NEU-BZ-S92"/>
                <a:ea typeface="宋体" panose="02010600030101010101" pitchFamily="2" charset="-122"/>
                <a:sym typeface="+mn-ea"/>
              </a:rPr>
              <a:t>②</a:t>
            </a:r>
            <a:r>
              <a:rPr lang="zh-CN" altLang="zh-CN" sz="2000">
                <a:latin typeface="Times New Roman" panose="02020603050405020304" pitchFamily="18" charset="0"/>
                <a:ea typeface="楷体" panose="02010609060101010101" pitchFamily="49" charset="-122"/>
                <a:sym typeface="+mn-ea"/>
              </a:rPr>
              <a:t>楚汉相争时</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项羽的失败</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就在于他不知道在错误中学习。每当他有所主张</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左右总是连声称是</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钦佩拜伏。一直到死他还错误地认为是天之亡我</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非战之罪。平时在百战百胜中</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他愈来愈自负。大难临头了</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还在高唱力拔山兮气盖世。项羽难以放下身段</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从自负的巅峰走下来</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弄到无颜回江东去的地步</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结果只有死路一条。</a:t>
            </a:r>
          </a:p>
          <a:p>
            <a:pPr indent="266700" defTabSz="914400">
              <a:lnSpc>
                <a:spcPct val="120000"/>
              </a:lnSpc>
              <a:tabLst>
                <a:tab pos="1028700"/>
                <a:tab pos="1851025"/>
                <a:tab pos="2538730"/>
                <a:tab pos="3222625"/>
              </a:tabLst>
            </a:pPr>
            <a:r>
              <a:rPr lang="zh-CN" altLang="zh-CN" sz="2000">
                <a:latin typeface="NEU-BZ-S92"/>
                <a:ea typeface="宋体" panose="02010600030101010101" pitchFamily="2" charset="-122"/>
                <a:sym typeface="+mn-ea"/>
              </a:rPr>
              <a:t>③</a:t>
            </a:r>
            <a:r>
              <a:rPr lang="zh-CN" altLang="zh-CN" sz="2000">
                <a:latin typeface="Times New Roman" panose="02020603050405020304" pitchFamily="18" charset="0"/>
                <a:ea typeface="楷体" panose="02010609060101010101" pitchFamily="49" charset="-122"/>
                <a:sym typeface="+mn-ea"/>
              </a:rPr>
              <a:t>刘邦的成功</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得益于在错误处注意学习。有人当面指责他</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不应该一面洗脚一面和长者说话</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有人暗暗提示他</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不应该在韩信求封齐王的使者面前发脾气</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有人诚恳</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怎告他</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不应该迷恋各国佳丽</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要赶快迁都回关中去他总会翻然醒悟</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在错误中学到很多</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终于获得事业的成功。</a:t>
            </a:r>
            <a:endParaRPr lang="zh-CN" altLang="zh-CN" sz="2000">
              <a:latin typeface="NEU-BZ-S92"/>
              <a:ea typeface="方正书宋_GBK" pitchFamily="65" charset="-122"/>
            </a:endParaRPr>
          </a:p>
          <a:p>
            <a:pPr indent="266700" defTabSz="914400">
              <a:lnSpc>
                <a:spcPct val="120000"/>
              </a:lnSpc>
              <a:tabLst>
                <a:tab pos="1028700"/>
                <a:tab pos="1851025"/>
                <a:tab pos="2538730"/>
                <a:tab pos="3222625"/>
              </a:tabLst>
            </a:pPr>
            <a:r>
              <a:rPr lang="zh-CN" altLang="zh-CN" sz="2000">
                <a:latin typeface="NEU-BZ-S92"/>
                <a:ea typeface="宋体" panose="02010600030101010101" pitchFamily="2" charset="-122"/>
                <a:sym typeface="+mn-ea"/>
              </a:rPr>
              <a:t>④</a:t>
            </a:r>
            <a:r>
              <a:rPr lang="zh-CN" altLang="zh-CN" sz="2000">
                <a:latin typeface="Times New Roman" panose="02020603050405020304" pitchFamily="18" charset="0"/>
                <a:ea typeface="楷体" panose="02010609060101010101" pitchFamily="49" charset="-122"/>
                <a:sym typeface="+mn-ea"/>
              </a:rPr>
              <a:t>由此想起《替虚》上的一句名言</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项羽日胜而亡</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高祖日败而王。因为缺少学习改进的机会</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引台至终固守一套僵化的战略</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所以日胜反而灭亡</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因为在失败之中善于学习</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不断总结经验教训</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所以日败反而称王。</a:t>
            </a:r>
            <a:endParaRPr lang="zh-CN" altLang="zh-CN" sz="2000">
              <a:latin typeface="NEU-BZ-S92"/>
              <a:ea typeface="方正书宋_GBK" pitchFamily="65"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750"/>
                                        <p:tgtEl>
                                          <p:spTgt spid="3"/>
                                        </p:tgtEl>
                                      </p:cBhvr>
                                    </p:animEffect>
                                    <p:anim calcmode="lin" valueType="num">
                                      <p:cBhvr>
                                        <p:cTn id="13" dur="750" fill="hold"/>
                                        <p:tgtEl>
                                          <p:spTgt spid="3"/>
                                        </p:tgtEl>
                                        <p:attrNameLst>
                                          <p:attrName>ppt_x</p:attrName>
                                        </p:attrNameLst>
                                      </p:cBhvr>
                                      <p:tavLst>
                                        <p:tav tm="0">
                                          <p:val>
                                            <p:strVal val="#ppt_x"/>
                                          </p:val>
                                        </p:tav>
                                        <p:tav tm="100000">
                                          <p:val>
                                            <p:strVal val="#ppt_x"/>
                                          </p:val>
                                        </p:tav>
                                      </p:tavLst>
                                    </p:anim>
                                    <p:anim calcmode="lin" valueType="num">
                                      <p:cBhvr>
                                        <p:cTn id="14"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521634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3">
                <a:schemeClr val="lt1"/>
              </a:lnRef>
              <a:fillRef idx="1">
                <a:schemeClr val="accent1"/>
              </a:fillRef>
              <a:effectRef idx="1">
                <a:schemeClr val="accent1"/>
              </a:effectRef>
              <a:fontRef idx="minor">
                <a:schemeClr val="lt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例题展示</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 name="图片 1"/>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rcRect t="2713" r="44410"/>
          <a:stretch>
            <a:fillRect/>
          </a:stretch>
        </p:blipFill>
        <p:spPr bwMode="auto">
          <a:xfrm>
            <a:off x="-409575" y="1594485"/>
            <a:ext cx="3049905" cy="521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2052320" y="1409700"/>
            <a:ext cx="9517380" cy="2748280"/>
          </a:xfrm>
          <a:prstGeom prst="rect">
            <a:avLst/>
          </a:prstGeom>
          <a:solidFill>
            <a:srgbClr val="FDFEF9"/>
          </a:solidFill>
          <a:ln>
            <a:solidFill>
              <a:srgbClr val="81B747"/>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pPr indent="266700" algn="ctr" defTabSz="0">
              <a:lnSpc>
                <a:spcPct val="120000"/>
              </a:lnSpc>
              <a:tabLst>
                <a:tab pos="1028700"/>
                <a:tab pos="1851025"/>
                <a:tab pos="2538730"/>
                <a:tab pos="3222625"/>
              </a:tabLst>
            </a:pPr>
            <a:r>
              <a:rPr lang="en-US" altLang="zh-CN">
                <a:latin typeface="Times New Roman" panose="02020603050405020304" pitchFamily="18" charset="0"/>
                <a:ea typeface="宋体" panose="02010600030101010101" pitchFamily="2" charset="-122"/>
                <a:sym typeface="+mn-ea"/>
              </a:rPr>
              <a:t>(</a:t>
            </a:r>
            <a:r>
              <a:rPr lang="zh-CN" altLang="zh-CN">
                <a:latin typeface="Arial" panose="020b0604020202020204" pitchFamily="34" charset="0"/>
                <a:ea typeface="黑体" panose="02010609060101010101" charset="-122"/>
                <a:sym typeface="+mn-ea"/>
              </a:rPr>
              <a:t>一</a:t>
            </a:r>
            <a:r>
              <a:rPr lang="en-US" altLang="zh-CN">
                <a:latin typeface="Times New Roman" panose="02020603050405020304" pitchFamily="18" charset="0"/>
                <a:ea typeface="宋体" panose="02010600030101010101" pitchFamily="2" charset="-122"/>
                <a:sym typeface="+mn-ea"/>
              </a:rPr>
              <a:t>)</a:t>
            </a:r>
            <a:r>
              <a:rPr lang="zh-CN" altLang="zh-CN">
                <a:latin typeface="Arial" panose="020b0604020202020204" pitchFamily="34" charset="0"/>
                <a:ea typeface="黑体" panose="02010609060101010101" charset="-122"/>
                <a:sym typeface="+mn-ea"/>
              </a:rPr>
              <a:t>尝试错误</a:t>
            </a:r>
            <a:endParaRPr lang="zh-CN" altLang="zh-CN">
              <a:latin typeface="NEU-BZ-S92"/>
              <a:ea typeface="方正书宋_GBK" pitchFamily="65" charset="-122"/>
            </a:endParaRPr>
          </a:p>
          <a:p>
            <a:pPr indent="266700" defTabSz="914400">
              <a:lnSpc>
                <a:spcPct val="120000"/>
              </a:lnSpc>
              <a:tabLst>
                <a:tab pos="1028700"/>
                <a:tab pos="1851025"/>
                <a:tab pos="2538730"/>
                <a:tab pos="3222625"/>
              </a:tabLst>
            </a:pPr>
            <a:r>
              <a:rPr lang="zh-CN" altLang="zh-CN">
                <a:latin typeface="NEU-BZ-S92"/>
                <a:ea typeface="宋体" panose="02010600030101010101" pitchFamily="2" charset="-122"/>
                <a:sym typeface="+mn-ea"/>
              </a:rPr>
              <a:t>⑤</a:t>
            </a:r>
            <a:r>
              <a:rPr lang="zh-CN" altLang="zh-CN">
                <a:latin typeface="Times New Roman" panose="02020603050405020304" pitchFamily="18" charset="0"/>
                <a:ea typeface="楷体" panose="02010609060101010101" pitchFamily="49" charset="-122"/>
                <a:sym typeface="+mn-ea"/>
              </a:rPr>
              <a:t>古语也有学书纸费</a:t>
            </a:r>
            <a:r>
              <a:rPr lang="en-US" altLang="zh-CN">
                <a:latin typeface="Times New Roman" panose="02020603050405020304" pitchFamily="18" charset="0"/>
                <a:ea typeface="宋体" panose="02010600030101010101" pitchFamily="2" charset="-122"/>
                <a:sym typeface="+mn-ea"/>
              </a:rPr>
              <a:t>,</a:t>
            </a:r>
            <a:r>
              <a:rPr lang="zh-CN" altLang="zh-CN">
                <a:latin typeface="Times New Roman" panose="02020603050405020304" pitchFamily="18" charset="0"/>
                <a:ea typeface="楷体" panose="02010609060101010101" pitchFamily="49" charset="-122"/>
                <a:sym typeface="+mn-ea"/>
              </a:rPr>
              <a:t>学医人费的说法。不费纸</a:t>
            </a:r>
            <a:r>
              <a:rPr lang="en-US" altLang="zh-CN">
                <a:latin typeface="Times New Roman" panose="02020603050405020304" pitchFamily="18" charset="0"/>
                <a:ea typeface="宋体" panose="02010600030101010101" pitchFamily="2" charset="-122"/>
                <a:sym typeface="+mn-ea"/>
              </a:rPr>
              <a:t>,</a:t>
            </a:r>
            <a:r>
              <a:rPr lang="zh-CN" altLang="zh-CN">
                <a:latin typeface="Times New Roman" panose="02020603050405020304" pitchFamily="18" charset="0"/>
                <a:ea typeface="楷体" panose="02010609060101010101" pitchFamily="49" charset="-122"/>
                <a:sym typeface="+mn-ea"/>
              </a:rPr>
              <a:t>学不好写字</a:t>
            </a:r>
            <a:r>
              <a:rPr lang="en-US" altLang="zh-CN">
                <a:latin typeface="Times New Roman" panose="02020603050405020304" pitchFamily="18" charset="0"/>
                <a:ea typeface="宋体" panose="02010600030101010101" pitchFamily="2" charset="-122"/>
                <a:sym typeface="+mn-ea"/>
              </a:rPr>
              <a:t>;</a:t>
            </a:r>
            <a:r>
              <a:rPr lang="zh-CN" altLang="zh-CN">
                <a:latin typeface="Times New Roman" panose="02020603050405020304" pitchFamily="18" charset="0"/>
                <a:ea typeface="楷体" panose="02010609060101010101" pitchFamily="49" charset="-122"/>
                <a:sym typeface="+mn-ea"/>
              </a:rPr>
              <a:t>不费人</a:t>
            </a:r>
            <a:r>
              <a:rPr lang="en-US" altLang="zh-CN">
                <a:latin typeface="Times New Roman" panose="02020603050405020304" pitchFamily="18" charset="0"/>
                <a:ea typeface="宋体" panose="02010600030101010101" pitchFamily="2" charset="-122"/>
                <a:sym typeface="+mn-ea"/>
              </a:rPr>
              <a:t>,</a:t>
            </a:r>
            <a:r>
              <a:rPr lang="zh-CN" altLang="zh-CN">
                <a:latin typeface="Times New Roman" panose="02020603050405020304" pitchFamily="18" charset="0"/>
                <a:ea typeface="楷体" panose="02010609060101010101" pitchFamily="49" charset="-122"/>
                <a:sym typeface="+mn-ea"/>
              </a:rPr>
              <a:t>学不好医术。一位成名的书法家</a:t>
            </a:r>
            <a:r>
              <a:rPr lang="en-US" altLang="zh-CN">
                <a:latin typeface="Times New Roman" panose="02020603050405020304" pitchFamily="18" charset="0"/>
                <a:ea typeface="宋体" panose="02010600030101010101" pitchFamily="2" charset="-122"/>
                <a:sym typeface="+mn-ea"/>
              </a:rPr>
              <a:t>,</a:t>
            </a:r>
            <a:r>
              <a:rPr lang="zh-CN" altLang="zh-CN">
                <a:latin typeface="Times New Roman" panose="02020603050405020304" pitchFamily="18" charset="0"/>
                <a:ea typeface="楷体" panose="02010609060101010101" pitchFamily="49" charset="-122"/>
                <a:sym typeface="+mn-ea"/>
              </a:rPr>
              <a:t>送你一幅字</a:t>
            </a:r>
            <a:r>
              <a:rPr lang="en-US" altLang="zh-CN">
                <a:latin typeface="Times New Roman" panose="02020603050405020304" pitchFamily="18" charset="0"/>
                <a:ea typeface="宋体" panose="02010600030101010101" pitchFamily="2" charset="-122"/>
                <a:sym typeface="+mn-ea"/>
              </a:rPr>
              <a:t>,</a:t>
            </a:r>
            <a:r>
              <a:rPr lang="zh-CN" altLang="zh-CN">
                <a:latin typeface="Times New Roman" panose="02020603050405020304" pitchFamily="18" charset="0"/>
                <a:ea typeface="楷体" panose="02010609060101010101" pitchFamily="49" charset="-122"/>
                <a:sym typeface="+mn-ea"/>
              </a:rPr>
              <a:t>在背后不知他撕毁了多少张纸</a:t>
            </a:r>
            <a:r>
              <a:rPr lang="en-US" altLang="zh-CN">
                <a:latin typeface="Times New Roman" panose="02020603050405020304" pitchFamily="18" charset="0"/>
                <a:ea typeface="宋体" panose="02010600030101010101" pitchFamily="2" charset="-122"/>
                <a:sym typeface="+mn-ea"/>
              </a:rPr>
              <a:t>,</a:t>
            </a:r>
            <a:r>
              <a:rPr lang="zh-CN" altLang="zh-CN">
                <a:latin typeface="Times New Roman" panose="02020603050405020304" pitchFamily="18" charset="0"/>
                <a:ea typeface="楷体" panose="02010609060101010101" pitchFamily="49" charset="-122"/>
                <a:sym typeface="+mn-ea"/>
              </a:rPr>
              <a:t>才成就这一幅字。更不要去细数他当年学习过程中墨池皆黑、废纸成堆的境况了。一位医术精湛的大夫</a:t>
            </a:r>
            <a:r>
              <a:rPr lang="en-US" altLang="zh-CN">
                <a:latin typeface="Times New Roman" panose="02020603050405020304" pitchFamily="18" charset="0"/>
                <a:ea typeface="宋体" panose="02010600030101010101" pitchFamily="2" charset="-122"/>
                <a:sym typeface="+mn-ea"/>
              </a:rPr>
              <a:t>,</a:t>
            </a:r>
            <a:r>
              <a:rPr lang="zh-CN" altLang="zh-CN">
                <a:latin typeface="Times New Roman" panose="02020603050405020304" pitchFamily="18" charset="0"/>
                <a:ea typeface="楷体" panose="02010609060101010101" pitchFamily="49" charset="-122"/>
                <a:sym typeface="+mn-ea"/>
              </a:rPr>
              <a:t>必然诊治得多、观察得多</a:t>
            </a:r>
            <a:r>
              <a:rPr lang="en-US" altLang="zh-CN">
                <a:latin typeface="Times New Roman" panose="02020603050405020304" pitchFamily="18" charset="0"/>
                <a:ea typeface="宋体" panose="02010600030101010101" pitchFamily="2" charset="-122"/>
                <a:sym typeface="+mn-ea"/>
              </a:rPr>
              <a:t>,</a:t>
            </a:r>
            <a:r>
              <a:rPr lang="zh-CN" altLang="zh-CN">
                <a:latin typeface="Times New Roman" panose="02020603050405020304" pitchFamily="18" charset="0"/>
                <a:ea typeface="楷体" panose="02010609060101010101" pitchFamily="49" charset="-122"/>
                <a:sym typeface="+mn-ea"/>
              </a:rPr>
              <a:t>也累积了许多误诊的教训。古谚说巧者不过习者之门。只要不怕错误</a:t>
            </a:r>
            <a:r>
              <a:rPr lang="en-US" altLang="zh-CN">
                <a:latin typeface="Times New Roman" panose="02020603050405020304" pitchFamily="18" charset="0"/>
                <a:ea typeface="宋体" panose="02010600030101010101" pitchFamily="2" charset="-122"/>
                <a:sym typeface="+mn-ea"/>
              </a:rPr>
              <a:t>,</a:t>
            </a:r>
            <a:r>
              <a:rPr lang="zh-CN" altLang="zh-CN">
                <a:latin typeface="Times New Roman" panose="02020603050405020304" pitchFamily="18" charset="0"/>
                <a:ea typeface="楷体" panose="02010609060101010101" pitchFamily="49" charset="-122"/>
                <a:sym typeface="+mn-ea"/>
              </a:rPr>
              <a:t>反复学习</a:t>
            </a:r>
            <a:r>
              <a:rPr lang="en-US" altLang="zh-CN">
                <a:latin typeface="Times New Roman" panose="02020603050405020304" pitchFamily="18" charset="0"/>
                <a:ea typeface="宋体" panose="02010600030101010101" pitchFamily="2" charset="-122"/>
                <a:sym typeface="+mn-ea"/>
              </a:rPr>
              <a:t>,</a:t>
            </a:r>
            <a:r>
              <a:rPr lang="zh-CN" altLang="zh-CN">
                <a:latin typeface="Times New Roman" panose="02020603050405020304" pitchFamily="18" charset="0"/>
                <a:ea typeface="楷体" panose="02010609060101010101" pitchFamily="49" charset="-122"/>
                <a:sym typeface="+mn-ea"/>
              </a:rPr>
              <a:t>便能达到巧妙的境地。</a:t>
            </a:r>
            <a:endParaRPr lang="zh-CN" altLang="zh-CN">
              <a:latin typeface="NEU-BZ-S92"/>
              <a:ea typeface="方正书宋_GBK" pitchFamily="65" charset="-122"/>
            </a:endParaRPr>
          </a:p>
          <a:p>
            <a:pPr indent="266700" defTabSz="914400">
              <a:lnSpc>
                <a:spcPct val="120000"/>
              </a:lnSpc>
              <a:tabLst>
                <a:tab pos="1028700"/>
                <a:tab pos="1851025"/>
                <a:tab pos="2538730"/>
                <a:tab pos="3222625"/>
              </a:tabLst>
            </a:pPr>
            <a:r>
              <a:rPr lang="zh-CN" altLang="zh-CN">
                <a:latin typeface="NEU-BZ-S92"/>
                <a:ea typeface="宋体" panose="02010600030101010101" pitchFamily="2" charset="-122"/>
                <a:sym typeface="+mn-ea"/>
              </a:rPr>
              <a:t>⑥</a:t>
            </a:r>
            <a:r>
              <a:rPr lang="zh-CN" altLang="zh-CN">
                <a:latin typeface="Times New Roman" panose="02020603050405020304" pitchFamily="18" charset="0"/>
                <a:ea typeface="楷体" panose="02010609060101010101" pitchFamily="49" charset="-122"/>
                <a:sym typeface="+mn-ea"/>
              </a:rPr>
              <a:t>逐日淘沙定有扩</a:t>
            </a:r>
            <a:r>
              <a:rPr lang="en-US" altLang="zh-CN">
                <a:latin typeface="Times New Roman" panose="02020603050405020304" pitchFamily="18" charset="0"/>
                <a:ea typeface="宋体" panose="02010600030101010101" pitchFamily="2" charset="-122"/>
                <a:sym typeface="+mn-ea"/>
              </a:rPr>
              <a:t>,</a:t>
            </a:r>
            <a:r>
              <a:rPr lang="zh-CN" altLang="zh-CN">
                <a:latin typeface="Times New Roman" panose="02020603050405020304" pitchFamily="18" charset="0"/>
                <a:ea typeface="楷体" panose="02010609060101010101" pitchFamily="49" charset="-122"/>
                <a:sym typeface="+mn-ea"/>
              </a:rPr>
              <a:t>成功的金砖就是从淘洗错误的沙砾中诞生的。有急者</a:t>
            </a:r>
            <a:r>
              <a:rPr lang="en-US" altLang="zh-CN">
                <a:latin typeface="Times New Roman" panose="02020603050405020304" pitchFamily="18" charset="0"/>
                <a:ea typeface="宋体" panose="02010600030101010101" pitchFamily="2" charset="-122"/>
                <a:sym typeface="+mn-ea"/>
              </a:rPr>
              <a:t>,</a:t>
            </a:r>
            <a:r>
              <a:rPr lang="zh-CN" altLang="zh-CN">
                <a:latin typeface="Times New Roman" panose="02020603050405020304" pitchFamily="18" charset="0"/>
                <a:ea typeface="楷体" panose="02010609060101010101" pitchFamily="49" charset="-122"/>
                <a:sym typeface="+mn-ea"/>
              </a:rPr>
              <a:t>不但不应为错误、失败而气馁</a:t>
            </a:r>
            <a:r>
              <a:rPr lang="en-US" altLang="zh-CN">
                <a:latin typeface="Times New Roman" panose="02020603050405020304" pitchFamily="18" charset="0"/>
                <a:ea typeface="宋体" panose="02010600030101010101" pitchFamily="2" charset="-122"/>
                <a:sym typeface="+mn-ea"/>
              </a:rPr>
              <a:t>,</a:t>
            </a:r>
            <a:r>
              <a:rPr lang="zh-CN" altLang="zh-CN">
                <a:latin typeface="Times New Roman" panose="02020603050405020304" pitchFamily="18" charset="0"/>
                <a:ea typeface="楷体" panose="02010609060101010101" pitchFamily="49" charset="-122"/>
                <a:sym typeface="+mn-ea"/>
              </a:rPr>
              <a:t>反而应该以失败为师</a:t>
            </a:r>
            <a:r>
              <a:rPr lang="en-US" altLang="zh-CN">
                <a:latin typeface="Times New Roman" panose="02020603050405020304" pitchFamily="18" charset="0"/>
                <a:ea typeface="宋体" panose="02010600030101010101" pitchFamily="2" charset="-122"/>
                <a:sym typeface="+mn-ea"/>
              </a:rPr>
              <a:t>,</a:t>
            </a:r>
            <a:r>
              <a:rPr lang="zh-CN" altLang="zh-CN">
                <a:latin typeface="Times New Roman" panose="02020603050405020304" pitchFamily="18" charset="0"/>
                <a:ea typeface="楷体" panose="02010609060101010101" pitchFamily="49" charset="-122"/>
                <a:sym typeface="+mn-ea"/>
              </a:rPr>
              <a:t>在错误中汲取教训</a:t>
            </a:r>
            <a:r>
              <a:rPr lang="en-US" altLang="zh-CN">
                <a:latin typeface="Times New Roman" panose="02020603050405020304" pitchFamily="18" charset="0"/>
                <a:ea typeface="宋体" panose="02010600030101010101" pitchFamily="2" charset="-122"/>
                <a:sym typeface="+mn-ea"/>
              </a:rPr>
              <a:t>,</a:t>
            </a:r>
            <a:r>
              <a:rPr lang="zh-CN" altLang="zh-CN">
                <a:latin typeface="Times New Roman" panose="02020603050405020304" pitchFamily="18" charset="0"/>
                <a:ea typeface="楷体" panose="02010609060101010101" pitchFamily="49" charset="-122"/>
                <a:sym typeface="+mn-ea"/>
              </a:rPr>
              <a:t>从而走向成功的彼岸。</a:t>
            </a:r>
            <a:endParaRPr lang="zh-CN" altLang="en-US"/>
          </a:p>
        </p:txBody>
      </p:sp>
      <p:sp>
        <p:nvSpPr>
          <p:cNvPr id="2" name="文本框 1"/>
          <p:cNvSpPr txBox="1"/>
          <p:nvPr/>
        </p:nvSpPr>
        <p:spPr>
          <a:xfrm>
            <a:off x="2640330" y="4313555"/>
            <a:ext cx="8929370" cy="24161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defTabSz="0">
              <a:lnSpc>
                <a:spcPct val="120000"/>
              </a:lnSpc>
              <a:tabLst>
                <a:tab pos="1028700"/>
                <a:tab pos="1851025"/>
                <a:tab pos="2538730"/>
                <a:tab pos="3222625"/>
              </a:tabLst>
            </a:pPr>
            <a:r>
              <a:rPr lang="en-US" altLang="zh-CN">
                <a:latin typeface="方正粗黑宋简体" panose="02000000000000000000" charset="-122"/>
                <a:ea typeface="方正粗黑宋简体" panose="02000000000000000000" charset="-122"/>
                <a:cs typeface="方正粗黑宋简体" panose="02000000000000000000" charset="-122"/>
                <a:sym typeface="+mn-ea"/>
              </a:rPr>
              <a:t>1.</a:t>
            </a:r>
            <a:r>
              <a:rPr lang="zh-CN" altLang="zh-CN">
                <a:latin typeface="方正粗黑宋简体" panose="02000000000000000000" charset="-122"/>
                <a:ea typeface="方正粗黑宋简体" panose="02000000000000000000" charset="-122"/>
                <a:cs typeface="方正粗黑宋简体" panose="02000000000000000000" charset="-122"/>
                <a:sym typeface="+mn-ea"/>
              </a:rPr>
              <a:t>选文②③两段的顺序能否调换</a:t>
            </a:r>
            <a:r>
              <a:rPr lang="en-US" altLang="zh-CN">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a:latin typeface="方正粗黑宋简体" panose="02000000000000000000" charset="-122"/>
                <a:ea typeface="方正粗黑宋简体" panose="02000000000000000000" charset="-122"/>
                <a:cs typeface="方正粗黑宋简体" panose="02000000000000000000" charset="-122"/>
                <a:sym typeface="+mn-ea"/>
              </a:rPr>
              <a:t>请说出理由。</a:t>
            </a:r>
          </a:p>
          <a:p>
            <a:pPr defTabSz="0">
              <a:lnSpc>
                <a:spcPct val="120000"/>
              </a:lnSpc>
              <a:tabLst>
                <a:tab pos="1028700"/>
                <a:tab pos="1851025"/>
                <a:tab pos="2538730"/>
                <a:tab pos="3222625"/>
              </a:tabLst>
            </a:pPr>
            <a:endParaRPr lang="zh-CN" altLang="zh-CN">
              <a:latin typeface="方正粗黑宋简体" panose="02000000000000000000" charset="-122"/>
              <a:ea typeface="方正粗黑宋简体" panose="02000000000000000000" charset="-122"/>
              <a:cs typeface="方正粗黑宋简体" panose="02000000000000000000" charset="-122"/>
              <a:sym typeface="+mn-ea"/>
            </a:endParaRPr>
          </a:p>
          <a:p>
            <a:pPr defTabSz="0">
              <a:lnSpc>
                <a:spcPct val="120000"/>
              </a:lnSpc>
              <a:tabLst>
                <a:tab pos="1028700"/>
                <a:tab pos="1851025"/>
                <a:tab pos="2538730"/>
                <a:tab pos="3222625"/>
              </a:tabLst>
            </a:pPr>
            <a:endParaRPr lang="zh-CN" altLang="zh-CN">
              <a:latin typeface="方正粗黑宋简体" panose="02000000000000000000" charset="-122"/>
              <a:ea typeface="方正粗黑宋简体" panose="02000000000000000000" charset="-122"/>
              <a:cs typeface="方正粗黑宋简体" panose="02000000000000000000" charset="-122"/>
            </a:endParaRPr>
          </a:p>
          <a:p>
            <a:pPr defTabSz="0">
              <a:lnSpc>
                <a:spcPct val="120000"/>
              </a:lnSpc>
              <a:tabLst>
                <a:tab pos="1028700"/>
                <a:tab pos="1851025"/>
                <a:tab pos="2538730"/>
                <a:tab pos="3222625"/>
              </a:tabLst>
            </a:pPr>
            <a:r>
              <a:rPr lang="en-US" altLang="zh-CN">
                <a:latin typeface="方正粗黑宋简体" panose="02000000000000000000" charset="-122"/>
                <a:ea typeface="方正粗黑宋简体" panose="02000000000000000000" charset="-122"/>
                <a:cs typeface="方正粗黑宋简体" panose="02000000000000000000" charset="-122"/>
                <a:sym typeface="+mn-ea"/>
              </a:rPr>
              <a:t>2.</a:t>
            </a:r>
            <a:r>
              <a:rPr lang="zh-CN" altLang="zh-CN">
                <a:latin typeface="方正粗黑宋简体" panose="02000000000000000000" charset="-122"/>
                <a:ea typeface="方正粗黑宋简体" panose="02000000000000000000" charset="-122"/>
                <a:cs typeface="方正粗黑宋简体" panose="02000000000000000000" charset="-122"/>
                <a:sym typeface="+mn-ea"/>
              </a:rPr>
              <a:t>请为选文补充一个事实论据或道理论据。</a:t>
            </a:r>
          </a:p>
          <a:p>
            <a:pPr defTabSz="0">
              <a:lnSpc>
                <a:spcPct val="120000"/>
              </a:lnSpc>
              <a:tabLst>
                <a:tab pos="1028700"/>
                <a:tab pos="1851025"/>
                <a:tab pos="2538730"/>
                <a:tab pos="3222625"/>
              </a:tabLst>
            </a:pPr>
            <a:endParaRPr lang="zh-CN" altLang="zh-CN">
              <a:latin typeface="方正粗黑宋简体" panose="02000000000000000000" charset="-122"/>
              <a:ea typeface="方正粗黑宋简体" panose="02000000000000000000" charset="-122"/>
              <a:cs typeface="方正粗黑宋简体" panose="02000000000000000000" charset="-122"/>
              <a:sym typeface="+mn-ea"/>
            </a:endParaRPr>
          </a:p>
          <a:p>
            <a:pPr defTabSz="0">
              <a:lnSpc>
                <a:spcPct val="120000"/>
              </a:lnSpc>
              <a:tabLst>
                <a:tab pos="1028700"/>
                <a:tab pos="1851025"/>
                <a:tab pos="2538730"/>
                <a:tab pos="3222625"/>
              </a:tabLst>
            </a:pPr>
            <a:endParaRPr lang="zh-CN" altLang="zh-CN">
              <a:latin typeface="方正粗黑宋简体" panose="02000000000000000000" charset="-122"/>
              <a:ea typeface="方正粗黑宋简体" panose="02000000000000000000" charset="-122"/>
              <a:cs typeface="方正粗黑宋简体" panose="02000000000000000000" charset="-122"/>
            </a:endParaRPr>
          </a:p>
          <a:p>
            <a:pPr defTabSz="0">
              <a:lnSpc>
                <a:spcPct val="120000"/>
              </a:lnSpc>
              <a:tabLst>
                <a:tab pos="1028700"/>
                <a:tab pos="1851025"/>
                <a:tab pos="2538730"/>
                <a:tab pos="3222625"/>
              </a:tabLst>
            </a:pPr>
            <a:endParaRPr lang="zh-CN" altLang="en-US"/>
          </a:p>
        </p:txBody>
      </p:sp>
      <p:sp>
        <p:nvSpPr>
          <p:cNvPr id="6" name="文本框 5"/>
          <p:cNvSpPr txBox="1"/>
          <p:nvPr/>
        </p:nvSpPr>
        <p:spPr>
          <a:xfrm>
            <a:off x="2949575" y="4641850"/>
            <a:ext cx="8559165" cy="755650"/>
          </a:xfrm>
          <a:prstGeom prst="rect">
            <a:avLst/>
          </a:prstGeom>
          <a:noFill/>
        </p:spPr>
        <p:txBody>
          <a:bodyPr wrap="square" rtlCol="0">
            <a:spAutoFit/>
          </a:bodyPr>
          <a:lstStyle/>
          <a:p>
            <a:pPr defTabSz="0">
              <a:lnSpc>
                <a:spcPct val="120000"/>
              </a:lnSpc>
              <a:tabLst>
                <a:tab pos="1028700"/>
                <a:tab pos="1851025"/>
                <a:tab pos="2538730"/>
                <a:tab pos="3222625"/>
              </a:tabLst>
            </a:pPr>
            <a:r>
              <a:rPr lang="zh-CN" altLang="zh-CN" u="sng">
                <a:solidFill>
                  <a:srgbClr val="FF0000"/>
                </a:solidFill>
                <a:latin typeface="Times New Roman" panose="02020603050405020304" pitchFamily="18" charset="0"/>
                <a:ea typeface="楷体" panose="02010609060101010101" pitchFamily="49" charset="-122"/>
                <a:sym typeface="+mn-ea"/>
              </a:rPr>
              <a:t>不能</a:t>
            </a:r>
            <a:r>
              <a:rPr lang="en-US" altLang="zh-CN" u="sng">
                <a:solidFill>
                  <a:srgbClr val="FF0000"/>
                </a:solidFill>
                <a:latin typeface="Times New Roman" panose="02020603050405020304" pitchFamily="18" charset="0"/>
                <a:ea typeface="宋体" panose="02010600030101010101" pitchFamily="2" charset="-122"/>
                <a:sym typeface="+mn-ea"/>
              </a:rPr>
              <a:t>:</a:t>
            </a:r>
            <a:r>
              <a:rPr lang="zh-CN" altLang="zh-CN" u="sng">
                <a:solidFill>
                  <a:srgbClr val="FF0000"/>
                </a:solidFill>
                <a:latin typeface="Times New Roman" panose="02020603050405020304" pitchFamily="18" charset="0"/>
                <a:ea typeface="楷体" panose="02010609060101010101" pitchFamily="49" charset="-122"/>
                <a:sym typeface="+mn-ea"/>
              </a:rPr>
              <a:t>因为第</a:t>
            </a:r>
            <a:r>
              <a:rPr lang="zh-CN" altLang="zh-CN" u="sng">
                <a:solidFill>
                  <a:srgbClr val="FF0000"/>
                </a:solidFill>
                <a:latin typeface="NEU-BZ-S92"/>
                <a:ea typeface="宋体" panose="02010600030101010101" pitchFamily="2" charset="-122"/>
                <a:sym typeface="+mn-ea"/>
              </a:rPr>
              <a:t>②</a:t>
            </a:r>
            <a:r>
              <a:rPr lang="zh-CN" altLang="zh-CN" u="sng">
                <a:solidFill>
                  <a:srgbClr val="FF0000"/>
                </a:solidFill>
                <a:latin typeface="Times New Roman" panose="02020603050405020304" pitchFamily="18" charset="0"/>
                <a:ea typeface="楷体" panose="02010609060101010101" pitchFamily="49" charset="-122"/>
                <a:sym typeface="+mn-ea"/>
              </a:rPr>
              <a:t>段写项羽</a:t>
            </a:r>
            <a:r>
              <a:rPr lang="en-US" altLang="zh-CN" u="sng">
                <a:solidFill>
                  <a:srgbClr val="FF0000"/>
                </a:solidFill>
                <a:latin typeface="Times New Roman" panose="02020603050405020304" pitchFamily="18" charset="0"/>
                <a:ea typeface="宋体" panose="02010600030101010101" pitchFamily="2" charset="-122"/>
                <a:sym typeface="+mn-ea"/>
              </a:rPr>
              <a:t>,</a:t>
            </a:r>
            <a:r>
              <a:rPr lang="zh-CN" altLang="zh-CN" u="sng">
                <a:solidFill>
                  <a:srgbClr val="FF0000"/>
                </a:solidFill>
                <a:latin typeface="Times New Roman" panose="02020603050405020304" pitchFamily="18" charset="0"/>
                <a:ea typeface="楷体" panose="02010609060101010101" pitchFamily="49" charset="-122"/>
                <a:sym typeface="+mn-ea"/>
              </a:rPr>
              <a:t>第</a:t>
            </a:r>
            <a:r>
              <a:rPr lang="zh-CN" altLang="zh-CN" u="sng">
                <a:solidFill>
                  <a:srgbClr val="FF0000"/>
                </a:solidFill>
                <a:latin typeface="NEU-BZ-S92"/>
                <a:ea typeface="宋体" panose="02010600030101010101" pitchFamily="2" charset="-122"/>
                <a:sym typeface="+mn-ea"/>
              </a:rPr>
              <a:t>③</a:t>
            </a:r>
            <a:r>
              <a:rPr lang="zh-CN" altLang="zh-CN" u="sng">
                <a:solidFill>
                  <a:srgbClr val="FF0000"/>
                </a:solidFill>
                <a:latin typeface="Times New Roman" panose="02020603050405020304" pitchFamily="18" charset="0"/>
                <a:ea typeface="楷体" panose="02010609060101010101" pitchFamily="49" charset="-122"/>
                <a:sym typeface="+mn-ea"/>
              </a:rPr>
              <a:t>段写刘邦</a:t>
            </a:r>
            <a:r>
              <a:rPr lang="en-US" altLang="zh-CN" u="sng">
                <a:solidFill>
                  <a:srgbClr val="FF0000"/>
                </a:solidFill>
                <a:latin typeface="Times New Roman" panose="02020603050405020304" pitchFamily="18" charset="0"/>
                <a:ea typeface="宋体" panose="02010600030101010101" pitchFamily="2" charset="-122"/>
                <a:sym typeface="+mn-ea"/>
              </a:rPr>
              <a:t>,</a:t>
            </a:r>
            <a:r>
              <a:rPr lang="zh-CN" altLang="zh-CN" u="sng">
                <a:solidFill>
                  <a:srgbClr val="FF0000"/>
                </a:solidFill>
                <a:latin typeface="Times New Roman" panose="02020603050405020304" pitchFamily="18" charset="0"/>
                <a:ea typeface="楷体" panose="02010609060101010101" pitchFamily="49" charset="-122"/>
                <a:sym typeface="+mn-ea"/>
              </a:rPr>
              <a:t>第</a:t>
            </a:r>
            <a:r>
              <a:rPr lang="zh-CN" altLang="zh-CN" u="sng">
                <a:solidFill>
                  <a:srgbClr val="FF0000"/>
                </a:solidFill>
                <a:latin typeface="NEU-BZ-S92"/>
                <a:ea typeface="宋体" panose="02010600030101010101" pitchFamily="2" charset="-122"/>
                <a:sym typeface="+mn-ea"/>
              </a:rPr>
              <a:t>④</a:t>
            </a:r>
            <a:r>
              <a:rPr lang="zh-CN" altLang="zh-CN" u="sng">
                <a:solidFill>
                  <a:srgbClr val="FF0000"/>
                </a:solidFill>
                <a:latin typeface="Times New Roman" panose="02020603050405020304" pitchFamily="18" charset="0"/>
                <a:ea typeface="楷体" panose="02010609060101010101" pitchFamily="49" charset="-122"/>
                <a:sym typeface="+mn-ea"/>
              </a:rPr>
              <a:t>段引用名言和论述的内容与</a:t>
            </a:r>
            <a:r>
              <a:rPr lang="zh-CN" altLang="zh-CN" u="sng">
                <a:solidFill>
                  <a:srgbClr val="FF0000"/>
                </a:solidFill>
                <a:latin typeface="NEU-BZ-S92"/>
                <a:ea typeface="宋体" panose="02010600030101010101" pitchFamily="2" charset="-122"/>
                <a:sym typeface="+mn-ea"/>
              </a:rPr>
              <a:t>②③</a:t>
            </a:r>
            <a:r>
              <a:rPr lang="zh-CN" altLang="zh-CN" u="sng">
                <a:solidFill>
                  <a:srgbClr val="FF0000"/>
                </a:solidFill>
                <a:latin typeface="Times New Roman" panose="02020603050405020304" pitchFamily="18" charset="0"/>
                <a:ea typeface="楷体" panose="02010609060101010101" pitchFamily="49" charset="-122"/>
                <a:sym typeface="+mn-ea"/>
              </a:rPr>
              <a:t>段的顺序相对应</a:t>
            </a:r>
            <a:r>
              <a:rPr lang="en-US" altLang="zh-CN" u="sng">
                <a:solidFill>
                  <a:srgbClr val="FF0000"/>
                </a:solidFill>
                <a:latin typeface="Times New Roman" panose="02020603050405020304" pitchFamily="18" charset="0"/>
                <a:ea typeface="宋体" panose="02010600030101010101" pitchFamily="2" charset="-122"/>
                <a:sym typeface="+mn-ea"/>
              </a:rPr>
              <a:t>,</a:t>
            </a:r>
            <a:r>
              <a:rPr lang="zh-CN" altLang="zh-CN" u="sng">
                <a:solidFill>
                  <a:srgbClr val="FF0000"/>
                </a:solidFill>
                <a:latin typeface="Times New Roman" panose="02020603050405020304" pitchFamily="18" charset="0"/>
                <a:ea typeface="楷体" panose="02010609060101010101" pitchFamily="49" charset="-122"/>
                <a:sym typeface="+mn-ea"/>
              </a:rPr>
              <a:t>体现了议论文的结构的严谨。</a:t>
            </a:r>
            <a:endParaRPr lang="zh-CN" altLang="en-US"/>
          </a:p>
        </p:txBody>
      </p:sp>
      <p:sp>
        <p:nvSpPr>
          <p:cNvPr id="12" name="文本框 11"/>
          <p:cNvSpPr txBox="1"/>
          <p:nvPr/>
        </p:nvSpPr>
        <p:spPr>
          <a:xfrm>
            <a:off x="2949575" y="5804535"/>
            <a:ext cx="8559165" cy="755650"/>
          </a:xfrm>
          <a:prstGeom prst="rect">
            <a:avLst/>
          </a:prstGeom>
          <a:noFill/>
        </p:spPr>
        <p:txBody>
          <a:bodyPr wrap="square" rtlCol="0">
            <a:spAutoFit/>
          </a:bodyPr>
          <a:lstStyle/>
          <a:p>
            <a:pPr defTabSz="0">
              <a:lnSpc>
                <a:spcPct val="120000"/>
              </a:lnSpc>
              <a:tabLst>
                <a:tab pos="1028700"/>
                <a:tab pos="1851025"/>
                <a:tab pos="2538730"/>
                <a:tab pos="3222625"/>
              </a:tabLst>
            </a:pPr>
            <a:r>
              <a:rPr lang="zh-CN" altLang="zh-CN" u="sng">
                <a:solidFill>
                  <a:srgbClr val="FF0000"/>
                </a:solidFill>
                <a:latin typeface="Times New Roman" panose="02020603050405020304" pitchFamily="18" charset="0"/>
                <a:ea typeface="楷体" panose="02010609060101010101" pitchFamily="49" charset="-122"/>
                <a:sym typeface="+mn-ea"/>
              </a:rPr>
              <a:t>示例一</a:t>
            </a:r>
            <a:r>
              <a:rPr lang="en-US" altLang="zh-CN" u="sng">
                <a:solidFill>
                  <a:srgbClr val="FF0000"/>
                </a:solidFill>
                <a:latin typeface="Times New Roman" panose="02020603050405020304" pitchFamily="18" charset="0"/>
                <a:ea typeface="宋体" panose="02010600030101010101" pitchFamily="2" charset="-122"/>
                <a:sym typeface="+mn-ea"/>
              </a:rPr>
              <a:t>:</a:t>
            </a:r>
            <a:r>
              <a:rPr lang="zh-CN" altLang="zh-CN" u="sng">
                <a:solidFill>
                  <a:srgbClr val="FF0000"/>
                </a:solidFill>
                <a:latin typeface="Times New Roman" panose="02020603050405020304" pitchFamily="18" charset="0"/>
                <a:ea typeface="楷体" panose="02010609060101010101" pitchFamily="49" charset="-122"/>
                <a:sym typeface="+mn-ea"/>
              </a:rPr>
              <a:t>爱迪生在发明电灯过程中</a:t>
            </a:r>
            <a:r>
              <a:rPr lang="en-US" altLang="zh-CN" u="sng">
                <a:solidFill>
                  <a:srgbClr val="FF0000"/>
                </a:solidFill>
                <a:latin typeface="Times New Roman" panose="02020603050405020304" pitchFamily="18" charset="0"/>
                <a:ea typeface="宋体" panose="02010600030101010101" pitchFamily="2" charset="-122"/>
                <a:sym typeface="+mn-ea"/>
              </a:rPr>
              <a:t>,</a:t>
            </a:r>
            <a:r>
              <a:rPr lang="zh-CN" altLang="zh-CN" u="sng">
                <a:solidFill>
                  <a:srgbClr val="FF0000"/>
                </a:solidFill>
                <a:latin typeface="Times New Roman" panose="02020603050405020304" pitchFamily="18" charset="0"/>
                <a:ea typeface="楷体" panose="02010609060101010101" pitchFamily="49" charset="-122"/>
                <a:sym typeface="+mn-ea"/>
              </a:rPr>
              <a:t>经过无数次的试验</a:t>
            </a:r>
            <a:r>
              <a:rPr lang="en-US" altLang="zh-CN" u="sng">
                <a:solidFill>
                  <a:srgbClr val="FF0000"/>
                </a:solidFill>
                <a:latin typeface="Times New Roman" panose="02020603050405020304" pitchFamily="18" charset="0"/>
                <a:ea typeface="宋体" panose="02010600030101010101" pitchFamily="2" charset="-122"/>
                <a:sym typeface="+mn-ea"/>
              </a:rPr>
              <a:t>,</a:t>
            </a:r>
            <a:r>
              <a:rPr lang="zh-CN" altLang="zh-CN" u="sng">
                <a:solidFill>
                  <a:srgbClr val="FF0000"/>
                </a:solidFill>
                <a:latin typeface="Times New Roman" panose="02020603050405020304" pitchFamily="18" charset="0"/>
                <a:ea typeface="楷体" panose="02010609060101010101" pitchFamily="49" charset="-122"/>
                <a:sym typeface="+mn-ea"/>
              </a:rPr>
              <a:t>在失败中不断总结经验教训</a:t>
            </a:r>
            <a:r>
              <a:rPr lang="en-US" altLang="zh-CN" u="sng">
                <a:solidFill>
                  <a:srgbClr val="FF0000"/>
                </a:solidFill>
                <a:latin typeface="Times New Roman" panose="02020603050405020304" pitchFamily="18" charset="0"/>
                <a:ea typeface="宋体" panose="02010600030101010101" pitchFamily="2" charset="-122"/>
                <a:sym typeface="+mn-ea"/>
              </a:rPr>
              <a:t>,</a:t>
            </a:r>
            <a:r>
              <a:rPr lang="zh-CN" altLang="zh-CN" u="sng">
                <a:solidFill>
                  <a:srgbClr val="FF0000"/>
                </a:solidFill>
                <a:latin typeface="Times New Roman" panose="02020603050405020304" pitchFamily="18" charset="0"/>
                <a:ea typeface="楷体" panose="02010609060101010101" pitchFamily="49" charset="-122"/>
                <a:sym typeface="+mn-ea"/>
              </a:rPr>
              <a:t>最后才获得了成功。示例二</a:t>
            </a:r>
            <a:r>
              <a:rPr lang="en-US" altLang="zh-CN" u="sng">
                <a:solidFill>
                  <a:srgbClr val="FF0000"/>
                </a:solidFill>
                <a:latin typeface="Times New Roman" panose="02020603050405020304" pitchFamily="18" charset="0"/>
                <a:ea typeface="宋体" panose="02010600030101010101" pitchFamily="2" charset="-122"/>
                <a:sym typeface="+mn-ea"/>
              </a:rPr>
              <a:t>:</a:t>
            </a:r>
            <a:r>
              <a:rPr lang="zh-CN" altLang="zh-CN" u="sng">
                <a:solidFill>
                  <a:srgbClr val="FF0000"/>
                </a:solidFill>
                <a:latin typeface="Times New Roman" panose="02020603050405020304" pitchFamily="18" charset="0"/>
                <a:ea typeface="楷体" panose="02010609060101010101" pitchFamily="49" charset="-122"/>
                <a:sym typeface="+mn-ea"/>
              </a:rPr>
              <a:t>失败是成功之母。</a:t>
            </a:r>
            <a:endParaRPr lang="zh-CN" altLang="en-US"/>
          </a:p>
        </p:txBody>
      </p:sp>
      <p:sp>
        <p:nvSpPr>
          <p:cNvPr id="14" name="动作按钮: 自定义 13">
            <a:hlinkClick r:id="rId8" action="ppaction://hlinksldjump"/>
          </p:cNvPr>
          <p:cNvSpPr/>
          <p:nvPr/>
        </p:nvSpPr>
        <p:spPr>
          <a:xfrm>
            <a:off x="8114030" y="516890"/>
            <a:ext cx="991870" cy="467995"/>
          </a:xfrm>
          <a:prstGeom prst="actionButtonBlank">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800">
                <a:latin typeface="方正粗黑宋简体" panose="02000000000000000000" charset="-122"/>
                <a:ea typeface="方正粗黑宋简体" panose="02000000000000000000" charset="-122"/>
              </a:rPr>
              <a:t>1</a:t>
            </a:r>
          </a:p>
        </p:txBody>
      </p:sp>
      <p:sp>
        <p:nvSpPr>
          <p:cNvPr id="15" name="动作按钮: 自定义 14">
            <a:hlinkClick r:id="rId9" action="ppaction://hlinksldjump"/>
          </p:cNvPr>
          <p:cNvSpPr/>
          <p:nvPr/>
        </p:nvSpPr>
        <p:spPr>
          <a:xfrm>
            <a:off x="9653905" y="501015"/>
            <a:ext cx="975995" cy="483870"/>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t>2</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1"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12" grpId="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521634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1">
                <a:schemeClr val="accent5"/>
              </a:lnRef>
              <a:fillRef idx="2">
                <a:schemeClr val="accent5"/>
              </a:fillRef>
              <a:effectRef idx="1">
                <a:schemeClr val="accent5"/>
              </a:effectRef>
              <a:fontRef idx="minor">
                <a:schemeClr val="dk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拔高练习</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 name="图片 1"/>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rcRect t="2713" r="44410"/>
          <a:stretch>
            <a:fillRect/>
          </a:stretch>
        </p:blipFill>
        <p:spPr bwMode="auto">
          <a:xfrm>
            <a:off x="-409575" y="1594485"/>
            <a:ext cx="3049905" cy="521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1640840" y="1507490"/>
            <a:ext cx="10181590" cy="5213350"/>
          </a:xfrm>
          <a:prstGeom prst="rect">
            <a:avLst/>
          </a:prstGeom>
          <a:solidFill>
            <a:srgbClr val="FDFEF9"/>
          </a:solidFill>
          <a:ln>
            <a:solidFill>
              <a:srgbClr val="81B747"/>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pPr marL="0" indent="0" eaLnBrk="0" latinLnBrk="1" hangingPunct="0">
              <a:lnSpc>
                <a:spcPct val="150000"/>
              </a:lnSpc>
              <a:spcBef>
                <a:spcPts val="140"/>
              </a:spcBef>
              <a:buNone/>
            </a:pPr>
            <a:r>
              <a:rPr lang="zh-CN" altLang="en-US" sz="2000" kern="0">
                <a:solidFill>
                  <a:srgbClr val="000000"/>
                </a:solidFill>
                <a:latin typeface="Times New Roman" panose="02020603050405020304" pitchFamily="65" charset="-122"/>
                <a:ea typeface="宋体" panose="02010600030101010101" pitchFamily="2" charset="-122"/>
                <a:sym typeface="+mn-ea"/>
              </a:rPr>
              <a:t>(2014安徽,10—13)阅读下文,回答文后问题。(18分)</a:t>
            </a:r>
            <a:endParaRPr lang="zh-CN" altLang="en-US" sz="2000"/>
          </a:p>
          <a:p>
            <a:pPr marL="0" indent="0" algn="ctr" eaLnBrk="0" latinLnBrk="1" hangingPunct="0">
              <a:lnSpc>
                <a:spcPct val="150000"/>
              </a:lnSpc>
              <a:spcBef>
                <a:spcPts val="140"/>
              </a:spcBef>
              <a:buNone/>
            </a:pPr>
            <a:r>
              <a:rPr lang="zh-CN" altLang="en-US" sz="2000" kern="0">
                <a:solidFill>
                  <a:srgbClr val="000000"/>
                </a:solidFill>
                <a:latin typeface="Times New Roman" panose="02020603050405020304" pitchFamily="65" charset="-122"/>
                <a:ea typeface="宋体" panose="02010600030101010101" pitchFamily="2" charset="-122"/>
                <a:sym typeface="+mn-ea"/>
              </a:rPr>
              <a:t>学者的态度与精神</a:t>
            </a:r>
          </a:p>
          <a:p>
            <a:pPr marL="0" indent="0" algn="ctr"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宗白华</a:t>
            </a:r>
            <a:endParaRPr lang="zh-CN" altLang="en-US"/>
          </a:p>
          <a:p>
            <a:pPr marL="0" indent="0" eaLnBrk="0" latinLnBrk="1" hangingPunct="0">
              <a:lnSpc>
                <a:spcPct val="150000"/>
              </a:lnSpc>
              <a:spcBef>
                <a:spcPts val="140"/>
              </a:spcBef>
              <a:buNone/>
            </a:pPr>
            <a:r>
              <a:rPr lang="zh-CN" altLang="en-US" sz="2000" kern="0">
                <a:solidFill>
                  <a:srgbClr val="000000"/>
                </a:solidFill>
                <a:latin typeface="Times New Roman" panose="02020603050405020304" pitchFamily="65" charset="-122"/>
                <a:ea typeface="宋体" panose="02010600030101010101" pitchFamily="2" charset="-122"/>
                <a:sym typeface="+mn-ea"/>
              </a:rPr>
              <a:t>①我向来最佩服的,是古印度学者的态度;最景仰的,是欧洲中古学者的精神。</a:t>
            </a:r>
            <a:endParaRPr lang="zh-CN" altLang="en-US" sz="2000"/>
          </a:p>
          <a:p>
            <a:pPr marL="0" indent="0" eaLnBrk="0" latinLnBrk="1" hangingPunct="0">
              <a:lnSpc>
                <a:spcPct val="150000"/>
              </a:lnSpc>
              <a:spcBef>
                <a:spcPts val="140"/>
              </a:spcBef>
              <a:buNone/>
            </a:pPr>
            <a:r>
              <a:rPr lang="zh-CN" altLang="en-US" sz="2000" kern="0">
                <a:solidFill>
                  <a:srgbClr val="000000"/>
                </a:solidFill>
                <a:latin typeface="Times New Roman" panose="02020603050405020304" pitchFamily="65" charset="-122"/>
                <a:ea typeface="宋体" panose="02010600030101010101" pitchFamily="2" charset="-122"/>
                <a:sym typeface="+mn-ea"/>
              </a:rPr>
              <a:t>②古印度学者的态度怎么样?他们的态度就是:绝对地服从真理,猛烈地牺牲成见。</a:t>
            </a:r>
            <a:endParaRPr lang="zh-CN" altLang="en-US" sz="2000"/>
          </a:p>
          <a:p>
            <a:pPr marL="0" indent="0" eaLnBrk="0" latinLnBrk="1" hangingPunct="0">
              <a:lnSpc>
                <a:spcPct val="150000"/>
              </a:lnSpc>
              <a:spcBef>
                <a:spcPts val="140"/>
              </a:spcBef>
              <a:buNone/>
            </a:pPr>
            <a:r>
              <a:rPr lang="zh-CN" altLang="en-US" sz="2000" kern="0">
                <a:solidFill>
                  <a:srgbClr val="000000"/>
                </a:solidFill>
                <a:latin typeface="Times New Roman" panose="02020603050405020304" pitchFamily="65" charset="-122"/>
                <a:ea typeface="宋体" panose="02010600030101010101" pitchFamily="2" charset="-122"/>
                <a:sym typeface="+mn-ea"/>
              </a:rPr>
              <a:t>③古印度学说的派别将近百种。他们互相争辩的激烈,可想而知,但他们争辩的态度,却很可注意。当未辩论以前,那辩论者往往宣言:“若辩论败了,就自杀以报,或归依做弟子。”</a:t>
            </a:r>
            <a:r>
              <a:rPr lang="zh-CN" altLang="en-US" sz="2000" u="sng" kern="0">
                <a:solidFill>
                  <a:srgbClr val="000000"/>
                </a:solidFill>
                <a:latin typeface="Times New Roman" panose="02020603050405020304" pitchFamily="65" charset="-122"/>
                <a:ea typeface="宋体" panose="02010600030101010101" pitchFamily="2" charset="-122"/>
                <a:sym typeface="+mn-ea"/>
              </a:rPr>
              <a:t>辩论之后,那辩论败的不是立刻自杀,就立刻归依做弟子,决不作强辩,决不作遁词</a:t>
            </a:r>
            <a:r>
              <a:rPr lang="zh-CN" altLang="en-US" sz="2000" u="sng" kern="0" baseline="59000">
                <a:solidFill>
                  <a:srgbClr val="000000"/>
                </a:solidFill>
                <a:latin typeface="Times New Roman" panose="02020603050405020304" pitchFamily="65" charset="-122"/>
                <a:ea typeface="宋体" panose="02010600030101010101" pitchFamily="2" charset="-122"/>
                <a:sym typeface="+mn-ea"/>
              </a:rPr>
              <a:t>[注]</a:t>
            </a:r>
            <a:r>
              <a:rPr lang="zh-CN" altLang="en-US" sz="2000" u="sng" kern="0">
                <a:solidFill>
                  <a:srgbClr val="000000"/>
                </a:solidFill>
                <a:latin typeface="Times New Roman" panose="02020603050405020304" pitchFamily="65" charset="-122"/>
                <a:ea typeface="宋体" panose="02010600030101010101" pitchFamily="2" charset="-122"/>
                <a:sym typeface="+mn-ea"/>
              </a:rPr>
              <a:t>,更没有无理的谩骂,话出题外,另生枝词的现象,像我中国学者的常态。</a:t>
            </a:r>
            <a:r>
              <a:rPr lang="zh-CN" altLang="en-US" sz="2000" kern="0">
                <a:solidFill>
                  <a:srgbClr val="000000"/>
                </a:solidFill>
                <a:latin typeface="Times New Roman" panose="02020603050405020304" pitchFamily="65" charset="-122"/>
                <a:ea typeface="宋体" panose="02010600030101010101" pitchFamily="2" charset="-122"/>
                <a:sym typeface="+mn-ea"/>
              </a:rPr>
              <a:t>这种态度,你看可佩服不佩服?这才真是“只晓得有真理,不晓得有成见”呢!这就是古印度学者的态度,我希望中国的新学者也有这种态度。</a:t>
            </a:r>
            <a:endParaRPr lang="zh-CN" altLang="zh-CN" sz="2000">
              <a:latin typeface="NEU-BZ-S92"/>
              <a:ea typeface="方正书宋_GBK" pitchFamily="65"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750"/>
                                        <p:tgtEl>
                                          <p:spTgt spid="3"/>
                                        </p:tgtEl>
                                      </p:cBhvr>
                                    </p:animEffect>
                                    <p:anim calcmode="lin" valueType="num">
                                      <p:cBhvr>
                                        <p:cTn id="13" dur="750" fill="hold"/>
                                        <p:tgtEl>
                                          <p:spTgt spid="3"/>
                                        </p:tgtEl>
                                        <p:attrNameLst>
                                          <p:attrName>ppt_x</p:attrName>
                                        </p:attrNameLst>
                                      </p:cBhvr>
                                      <p:tavLst>
                                        <p:tav tm="0">
                                          <p:val>
                                            <p:strVal val="#ppt_x"/>
                                          </p:val>
                                        </p:tav>
                                        <p:tav tm="100000">
                                          <p:val>
                                            <p:strVal val="#ppt_x"/>
                                          </p:val>
                                        </p:tav>
                                      </p:tavLst>
                                    </p:anim>
                                    <p:anim calcmode="lin" valueType="num">
                                      <p:cBhvr>
                                        <p:cTn id="14"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521634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1">
                <a:schemeClr val="accent5"/>
              </a:lnRef>
              <a:fillRef idx="2">
                <a:schemeClr val="accent5"/>
              </a:fillRef>
              <a:effectRef idx="1">
                <a:schemeClr val="accent5"/>
              </a:effectRef>
              <a:fontRef idx="minor">
                <a:schemeClr val="dk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拔高练习</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 name="图片 1"/>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rcRect t="2713" r="44410"/>
          <a:stretch>
            <a:fillRect/>
          </a:stretch>
        </p:blipFill>
        <p:spPr bwMode="auto">
          <a:xfrm>
            <a:off x="-409575" y="1594485"/>
            <a:ext cx="3049905" cy="521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1640840" y="1237615"/>
            <a:ext cx="10181590" cy="5241290"/>
          </a:xfrm>
          <a:prstGeom prst="rect">
            <a:avLst/>
          </a:prstGeom>
          <a:solidFill>
            <a:srgbClr val="FDFEF9"/>
          </a:solidFill>
          <a:ln>
            <a:solidFill>
              <a:srgbClr val="81B747"/>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pPr marL="0" indent="0" eaLnBrk="0" latinLnBrk="1" hangingPunct="0">
              <a:lnSpc>
                <a:spcPct val="150000"/>
              </a:lnSpc>
              <a:spcBef>
                <a:spcPts val="140"/>
              </a:spcBef>
              <a:buNone/>
            </a:pPr>
            <a:r>
              <a:rPr lang="zh-CN" altLang="en-US" sz="2000" kern="0">
                <a:solidFill>
                  <a:srgbClr val="000000"/>
                </a:solidFill>
                <a:latin typeface="Times New Roman" panose="02020603050405020304" pitchFamily="65" charset="-122"/>
                <a:ea typeface="宋体" panose="02010600030101010101" pitchFamily="2" charset="-122"/>
                <a:sym typeface="+mn-ea"/>
              </a:rPr>
              <a:t>④欧洲中古学者的精神又怎么样呢?他们的精神就是:宁愿牺牲性命,不愿牺牲真理。</a:t>
            </a:r>
            <a:endParaRPr lang="zh-CN" altLang="en-US" sz="2000"/>
          </a:p>
          <a:p>
            <a:pPr marL="0" indent="0" eaLnBrk="0" latinLnBrk="1" hangingPunct="0">
              <a:lnSpc>
                <a:spcPct val="150000"/>
              </a:lnSpc>
              <a:spcBef>
                <a:spcPts val="140"/>
              </a:spcBef>
              <a:buNone/>
            </a:pPr>
            <a:r>
              <a:rPr lang="zh-CN" altLang="en-US" sz="2000" kern="0">
                <a:solidFill>
                  <a:srgbClr val="000000"/>
                </a:solidFill>
                <a:latin typeface="Times New Roman" panose="02020603050405020304" pitchFamily="65" charset="-122"/>
                <a:ea typeface="宋体" panose="02010600030101010101" pitchFamily="2" charset="-122"/>
                <a:sym typeface="+mn-ea"/>
              </a:rPr>
              <a:t>⑤欧洲中古时的学者,因发明真理,拥护真理,以致焚身入狱的,很不鲜见。他们那为着真理,牺牲生命时所受的痛苦,若给中国学者看了,很觉得不值得。但真理却因此昌明了!人类却因此进化了!那学者一时的生命与痛苦又算得什么,那学者的心中只晓得真理的价值,不晓得生命的价值,这才真是“学者的精神”!</a:t>
            </a:r>
            <a:endParaRPr lang="zh-CN" altLang="en-US" sz="2000"/>
          </a:p>
          <a:p>
            <a:pPr marL="0" indent="0" eaLnBrk="0" latinLnBrk="1" hangingPunct="0">
              <a:lnSpc>
                <a:spcPct val="150000"/>
              </a:lnSpc>
              <a:spcBef>
                <a:spcPts val="140"/>
              </a:spcBef>
              <a:buNone/>
            </a:pPr>
            <a:r>
              <a:rPr lang="zh-CN" altLang="en-US" sz="2000" kern="0">
                <a:solidFill>
                  <a:srgbClr val="000000"/>
                </a:solidFill>
                <a:latin typeface="Times New Roman" panose="02020603050405020304" pitchFamily="65" charset="-122"/>
                <a:ea typeface="宋体" panose="02010600030101010101" pitchFamily="2" charset="-122"/>
                <a:sym typeface="+mn-ea"/>
              </a:rPr>
              <a:t>⑥总之,学者的责任本是探求真理,真理是学者第一种的生命。小己的成见与外界的势力都是真理的大敌。抵抗这种大敌的器械,莫过于古印度学者服从真理,牺牲成见的态度;欧洲中古学者拥护真理,牺牲生命的精神。这种态度,这种精神,正是我们中国新学者应具的态度,应抱的精神!</a:t>
            </a:r>
            <a:endParaRPr lang="zh-CN" altLang="en-US" sz="2000"/>
          </a:p>
          <a:p>
            <a:pPr marL="0" indent="0" algn="r" eaLnBrk="0" latinLnBrk="1" hangingPunct="0">
              <a:lnSpc>
                <a:spcPct val="150000"/>
              </a:lnSpc>
              <a:spcBef>
                <a:spcPts val="140"/>
              </a:spcBef>
              <a:buNone/>
            </a:pPr>
            <a:r>
              <a:rPr lang="zh-CN" altLang="en-US" sz="2000" kern="0">
                <a:solidFill>
                  <a:srgbClr val="000000"/>
                </a:solidFill>
                <a:latin typeface="Times New Roman" panose="02020603050405020304" pitchFamily="65" charset="-122"/>
                <a:ea typeface="宋体" panose="02010600030101010101" pitchFamily="2" charset="-122"/>
                <a:sym typeface="+mn-ea"/>
              </a:rPr>
              <a:t>(选自《百年老课文》,有改动)</a:t>
            </a:r>
            <a:endParaRPr lang="zh-CN" altLang="en-US" sz="2000"/>
          </a:p>
          <a:p>
            <a:pPr marL="0" indent="0" eaLnBrk="0" latinLnBrk="1" hangingPunct="0">
              <a:lnSpc>
                <a:spcPct val="150000"/>
              </a:lnSpc>
              <a:spcBef>
                <a:spcPts val="140"/>
              </a:spcBef>
              <a:buNone/>
            </a:pPr>
            <a:r>
              <a:rPr lang="zh-CN" altLang="en-US" sz="2000" kern="0">
                <a:solidFill>
                  <a:srgbClr val="000000"/>
                </a:solidFill>
                <a:latin typeface="Times New Roman" panose="02020603050405020304" pitchFamily="65" charset="-122"/>
                <a:ea typeface="宋体" panose="02010600030101010101" pitchFamily="2" charset="-122"/>
                <a:sym typeface="+mn-ea"/>
              </a:rPr>
              <a:t>[注]    遁(dùn)词:因为理屈词穷而故意避开正题的话。</a:t>
            </a:r>
            <a:endParaRPr lang="zh-CN" altLang="zh-CN" sz="2000">
              <a:latin typeface="NEU-BZ-S92"/>
              <a:ea typeface="方正书宋_GBK" pitchFamily="65"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750"/>
                                        <p:tgtEl>
                                          <p:spTgt spid="3"/>
                                        </p:tgtEl>
                                      </p:cBhvr>
                                    </p:animEffect>
                                    <p:anim calcmode="lin" valueType="num">
                                      <p:cBhvr>
                                        <p:cTn id="13" dur="750" fill="hold"/>
                                        <p:tgtEl>
                                          <p:spTgt spid="3"/>
                                        </p:tgtEl>
                                        <p:attrNameLst>
                                          <p:attrName>ppt_x</p:attrName>
                                        </p:attrNameLst>
                                      </p:cBhvr>
                                      <p:tavLst>
                                        <p:tav tm="0">
                                          <p:val>
                                            <p:strVal val="#ppt_x"/>
                                          </p:val>
                                        </p:tav>
                                        <p:tav tm="100000">
                                          <p:val>
                                            <p:strVal val="#ppt_x"/>
                                          </p:val>
                                        </p:tav>
                                      </p:tavLst>
                                    </p:anim>
                                    <p:anim calcmode="lin" valueType="num">
                                      <p:cBhvr>
                                        <p:cTn id="14"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2" name="图片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7" name="_14"/>
          <p:cNvSpPr txBox="1">
            <a:spLocks noChangeArrowheads="1"/>
          </p:cNvSpPr>
          <p:nvPr/>
        </p:nvSpPr>
        <p:spPr bwMode="auto">
          <a:xfrm>
            <a:off x="7913996" y="2357051"/>
            <a:ext cx="2598224" cy="1371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6000" b="1" spc="600">
                <a:solidFill>
                  <a:schemeClr val="tx2">
                    <a:lumMod val="50000"/>
                  </a:schemeClr>
                </a:solidFill>
                <a:latin typeface="华文新魏" panose="02010800040101010101" pitchFamily="2" charset="-122"/>
                <a:ea typeface="华文新魏" panose="02010800040101010101" pitchFamily="2" charset="-122"/>
              </a:rPr>
              <a:t>考点归纳</a:t>
            </a:r>
            <a:endParaRPr lang="en-US" altLang="zh-CN" sz="6000" b="1" spc="600">
              <a:solidFill>
                <a:schemeClr val="tx2">
                  <a:lumMod val="50000"/>
                </a:schemeClr>
              </a:solidFill>
              <a:latin typeface="华文新魏" panose="02010800040101010101" pitchFamily="2" charset="-122"/>
              <a:ea typeface="华文新魏" panose="02010800040101010101" pitchFamily="2" charset="-122"/>
            </a:endParaRPr>
          </a:p>
          <a:p>
            <a:pPr algn="ctr"/>
            <a:endParaRPr lang="en-US" altLang="zh-CN">
              <a:solidFill>
                <a:schemeClr val="tx2">
                  <a:lumMod val="50000"/>
                </a:schemeClr>
              </a:solidFill>
              <a:latin typeface="华文新魏" panose="02010800040101010101" pitchFamily="2" charset="-122"/>
              <a:ea typeface="华文新魏" panose="02010800040101010101" pitchFamily="2" charset="-122"/>
            </a:endParaRPr>
          </a:p>
        </p:txBody>
      </p:sp>
      <p:grpSp>
        <p:nvGrpSpPr>
          <p:cNvPr id="14" name="组合 13"/>
          <p:cNvGrpSpPr/>
          <p:nvPr/>
        </p:nvGrpSpPr>
        <p:grpSpPr>
          <a:xfrm>
            <a:off x="1250390" y="1472910"/>
            <a:ext cx="5814053" cy="732230"/>
            <a:chOff x="1491415" y="2438323"/>
            <a:chExt cx="5814053" cy="732230"/>
          </a:xfrm>
        </p:grpSpPr>
        <p:sp>
          <p:nvSpPr>
            <p:cNvPr id="15" name="_14"/>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en-US" altLang="zh-CN" sz="4800" spc="600">
                  <a:solidFill>
                    <a:schemeClr val="tx2">
                      <a:lumMod val="50000"/>
                    </a:schemeClr>
                  </a:solidFill>
                  <a:latin typeface="Don't Forget" panose="02000000000000000000" pitchFamily="2" charset="0"/>
                  <a:ea typeface="微软雅黑" panose="020b0503020204020204" pitchFamily="34" charset="-122"/>
                </a:rPr>
                <a:t>01</a:t>
              </a:r>
              <a:endParaRPr lang="zh-CN" altLang="zh-CN" sz="4800" spc="600">
                <a:solidFill>
                  <a:schemeClr val="tx2">
                    <a:lumMod val="50000"/>
                  </a:schemeClr>
                </a:solidFill>
                <a:latin typeface="Don't Forget" panose="02000000000000000000" pitchFamily="2" charset="0"/>
                <a:ea typeface="微软雅黑" panose="020b0503020204020204" pitchFamily="34" charset="-122"/>
              </a:endParaRPr>
            </a:p>
          </p:txBody>
        </p:sp>
        <p:grpSp>
          <p:nvGrpSpPr>
            <p:cNvPr id="16" name="组合 15"/>
            <p:cNvGrpSpPr/>
            <p:nvPr/>
          </p:nvGrpSpPr>
          <p:grpSpPr>
            <a:xfrm>
              <a:off x="2415924" y="2450170"/>
              <a:ext cx="4889544" cy="618939"/>
              <a:chOff x="2533733" y="1343047"/>
              <a:chExt cx="4889544" cy="618939"/>
            </a:xfrm>
          </p:grpSpPr>
          <p:sp>
            <p:nvSpPr>
              <p:cNvPr id="17" name="矩形 16"/>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b="1">
                    <a:solidFill>
                      <a:srgbClr val="FF0000"/>
                    </a:solidFill>
                    <a:latin typeface="汉仪太极体简" pitchFamily="2" charset="-122"/>
                    <a:ea typeface="汉仪太极体简" pitchFamily="2" charset="-122"/>
                    <a:sym typeface="+mn-ea"/>
                  </a:rPr>
                  <a:t>在论点上设题</a:t>
                </a:r>
                <a:endParaRPr lang="zh-CN" altLang="en-US" sz="2400">
                  <a:solidFill>
                    <a:schemeClr val="tx2">
                      <a:lumMod val="50000"/>
                    </a:schemeClr>
                  </a:solidFill>
                  <a:latin typeface="微软雅黑" panose="020b0503020204020204" pitchFamily="34" charset="-122"/>
                  <a:ea typeface="微软雅黑" panose="020b0503020204020204" pitchFamily="34" charset="-122"/>
                </a:endParaRPr>
              </a:p>
            </p:txBody>
          </p:sp>
          <p:pic>
            <p:nvPicPr>
              <p:cNvPr id="18" name="图片 28" descr="C_108.jpg"/>
              <p:cNvPicPr>
                <a:picLocks noChangeAspect="1"/>
              </p:cNvPicPr>
              <p:nvPr/>
            </p:nvPicPr>
            <p:blipFill>
              <a:blip r:embed="rId4">
                <a:clrChange>
                  <a:clrFrom>
                    <a:srgbClr val="FFFFFF"/>
                  </a:clrFrom>
                  <a:clrTo>
                    <a:srgbClr val="FFFFFF">
                      <a:alpha val="0"/>
                    </a:srgbClr>
                  </a:clrTo>
                </a:clrChange>
              </a:blip>
              <a:stretch>
                <a:fillRect/>
              </a:stretch>
            </p:blipFill>
            <p:spPr bwMode="auto">
              <a:xfrm>
                <a:off x="2533733" y="1824332"/>
                <a:ext cx="4497271" cy="137654"/>
              </a:xfrm>
              <a:prstGeom prst="rect">
                <a:avLst/>
              </a:prstGeom>
              <a:noFill/>
              <a:ln>
                <a:noFill/>
              </a:ln>
            </p:spPr>
          </p:pic>
        </p:grpSp>
      </p:grpSp>
      <p:grpSp>
        <p:nvGrpSpPr>
          <p:cNvPr id="19" name="组合 18"/>
          <p:cNvGrpSpPr/>
          <p:nvPr/>
        </p:nvGrpSpPr>
        <p:grpSpPr>
          <a:xfrm>
            <a:off x="1250390" y="2377914"/>
            <a:ext cx="5814053" cy="732230"/>
            <a:chOff x="1491415" y="2438323"/>
            <a:chExt cx="5814053" cy="732230"/>
          </a:xfrm>
        </p:grpSpPr>
        <p:sp>
          <p:nvSpPr>
            <p:cNvPr id="20" name="_14"/>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en-US" altLang="zh-CN" sz="4800" spc="600">
                  <a:solidFill>
                    <a:srgbClr val="C00000"/>
                  </a:solidFill>
                  <a:latin typeface="Don't Forget" panose="02000000000000000000" pitchFamily="2" charset="0"/>
                  <a:ea typeface="微软雅黑" panose="020b0503020204020204" pitchFamily="34" charset="-122"/>
                </a:rPr>
                <a:t>02</a:t>
              </a:r>
              <a:endParaRPr lang="zh-CN" altLang="zh-CN" sz="4800" spc="600">
                <a:solidFill>
                  <a:srgbClr val="C00000"/>
                </a:solidFill>
                <a:latin typeface="Don't Forget" panose="02000000000000000000" pitchFamily="2" charset="0"/>
                <a:ea typeface="微软雅黑" panose="020b0503020204020204" pitchFamily="34" charset="-122"/>
              </a:endParaRPr>
            </a:p>
          </p:txBody>
        </p:sp>
        <p:grpSp>
          <p:nvGrpSpPr>
            <p:cNvPr id="21" name="组合 20"/>
            <p:cNvGrpSpPr/>
            <p:nvPr/>
          </p:nvGrpSpPr>
          <p:grpSpPr>
            <a:xfrm>
              <a:off x="2415924" y="2450170"/>
              <a:ext cx="4889544" cy="618939"/>
              <a:chOff x="2533733" y="1343047"/>
              <a:chExt cx="4889544" cy="618939"/>
            </a:xfrm>
          </p:grpSpPr>
          <p:sp>
            <p:nvSpPr>
              <p:cNvPr id="22" name="矩形 21"/>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b="1">
                    <a:solidFill>
                      <a:srgbClr val="FF0000"/>
                    </a:solidFill>
                    <a:latin typeface="汉仪太极体简" pitchFamily="2" charset="-122"/>
                    <a:ea typeface="汉仪太极体简" pitchFamily="2" charset="-122"/>
                    <a:sym typeface="+mn-ea"/>
                  </a:rPr>
                  <a:t>在论据上设题</a:t>
                </a:r>
                <a:endParaRPr lang="zh-CN" altLang="en-US" sz="2400">
                  <a:solidFill>
                    <a:schemeClr val="tx2">
                      <a:lumMod val="50000"/>
                    </a:schemeClr>
                  </a:solidFill>
                  <a:latin typeface="微软雅黑" panose="020b0503020204020204" pitchFamily="34" charset="-122"/>
                  <a:ea typeface="微软雅黑" panose="020b0503020204020204" pitchFamily="34" charset="-122"/>
                </a:endParaRPr>
              </a:p>
            </p:txBody>
          </p:sp>
          <p:pic>
            <p:nvPicPr>
              <p:cNvPr id="23" name="图片 28" descr="C_108.jpg"/>
              <p:cNvPicPr>
                <a:picLocks noChangeAspect="1"/>
              </p:cNvPicPr>
              <p:nvPr/>
            </p:nvPicPr>
            <p:blipFill>
              <a:blip r:embed="rId4">
                <a:clrChange>
                  <a:clrFrom>
                    <a:srgbClr val="FFFFFF"/>
                  </a:clrFrom>
                  <a:clrTo>
                    <a:srgbClr val="FFFFFF">
                      <a:alpha val="0"/>
                    </a:srgbClr>
                  </a:clrTo>
                </a:clrChange>
              </a:blip>
              <a:stretch>
                <a:fillRect/>
              </a:stretch>
            </p:blipFill>
            <p:spPr bwMode="auto">
              <a:xfrm>
                <a:off x="2533733" y="1824332"/>
                <a:ext cx="4497271" cy="137654"/>
              </a:xfrm>
              <a:prstGeom prst="rect">
                <a:avLst/>
              </a:prstGeom>
              <a:noFill/>
              <a:ln>
                <a:noFill/>
              </a:ln>
            </p:spPr>
          </p:pic>
        </p:grpSp>
      </p:grpSp>
      <p:grpSp>
        <p:nvGrpSpPr>
          <p:cNvPr id="24" name="组合 23"/>
          <p:cNvGrpSpPr/>
          <p:nvPr/>
        </p:nvGrpSpPr>
        <p:grpSpPr>
          <a:xfrm>
            <a:off x="1237771" y="3235718"/>
            <a:ext cx="5814053" cy="732230"/>
            <a:chOff x="1491415" y="2438323"/>
            <a:chExt cx="5814053" cy="732230"/>
          </a:xfrm>
        </p:grpSpPr>
        <p:sp>
          <p:nvSpPr>
            <p:cNvPr id="25" name="_14"/>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en-US" altLang="zh-CN" sz="4800" spc="600">
                  <a:solidFill>
                    <a:schemeClr val="tx2">
                      <a:lumMod val="50000"/>
                    </a:schemeClr>
                  </a:solidFill>
                  <a:latin typeface="Don't Forget" panose="02000000000000000000" pitchFamily="2" charset="0"/>
                  <a:ea typeface="微软雅黑" panose="020b0503020204020204" pitchFamily="34" charset="-122"/>
                </a:rPr>
                <a:t>03</a:t>
              </a:r>
              <a:endParaRPr lang="zh-CN" altLang="zh-CN" sz="4800" spc="600">
                <a:solidFill>
                  <a:schemeClr val="tx2">
                    <a:lumMod val="50000"/>
                  </a:schemeClr>
                </a:solidFill>
                <a:latin typeface="Don't Forget" panose="02000000000000000000" pitchFamily="2" charset="0"/>
                <a:ea typeface="微软雅黑" panose="020b0503020204020204" pitchFamily="34" charset="-122"/>
              </a:endParaRPr>
            </a:p>
          </p:txBody>
        </p:sp>
        <p:grpSp>
          <p:nvGrpSpPr>
            <p:cNvPr id="26" name="组合 25"/>
            <p:cNvGrpSpPr/>
            <p:nvPr/>
          </p:nvGrpSpPr>
          <p:grpSpPr>
            <a:xfrm>
              <a:off x="2415924" y="2450170"/>
              <a:ext cx="4889544" cy="618939"/>
              <a:chOff x="2533733" y="1343047"/>
              <a:chExt cx="4889544" cy="618939"/>
            </a:xfrm>
          </p:grpSpPr>
          <p:sp>
            <p:nvSpPr>
              <p:cNvPr id="27" name="矩形 26"/>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b="1">
                    <a:solidFill>
                      <a:srgbClr val="FF0000"/>
                    </a:solidFill>
                    <a:latin typeface="汉仪太极体简" pitchFamily="2" charset="-122"/>
                    <a:ea typeface="汉仪太极体简" pitchFamily="2" charset="-122"/>
                    <a:sym typeface="+mn-ea"/>
                  </a:rPr>
                  <a:t>在论证上设题</a:t>
                </a:r>
                <a:endParaRPr lang="zh-CN" altLang="en-US" sz="2400">
                  <a:solidFill>
                    <a:schemeClr val="tx2">
                      <a:lumMod val="50000"/>
                    </a:schemeClr>
                  </a:solidFill>
                  <a:latin typeface="微软雅黑" panose="020b0503020204020204" pitchFamily="34" charset="-122"/>
                  <a:ea typeface="微软雅黑" panose="020b0503020204020204" pitchFamily="34" charset="-122"/>
                </a:endParaRPr>
              </a:p>
            </p:txBody>
          </p:sp>
          <p:pic>
            <p:nvPicPr>
              <p:cNvPr id="28" name="图片 28" descr="C_108.jpg"/>
              <p:cNvPicPr>
                <a:picLocks noChangeAspect="1"/>
              </p:cNvPicPr>
              <p:nvPr/>
            </p:nvPicPr>
            <p:blipFill>
              <a:blip r:embed="rId4">
                <a:clrChange>
                  <a:clrFrom>
                    <a:srgbClr val="FFFFFF"/>
                  </a:clrFrom>
                  <a:clrTo>
                    <a:srgbClr val="FFFFFF">
                      <a:alpha val="0"/>
                    </a:srgbClr>
                  </a:clrTo>
                </a:clrChange>
              </a:blip>
              <a:stretch>
                <a:fillRect/>
              </a:stretch>
            </p:blipFill>
            <p:spPr bwMode="auto">
              <a:xfrm>
                <a:off x="2533733" y="1824332"/>
                <a:ext cx="4497271" cy="137654"/>
              </a:xfrm>
              <a:prstGeom prst="rect">
                <a:avLst/>
              </a:prstGeom>
              <a:noFill/>
              <a:ln>
                <a:noFill/>
              </a:ln>
            </p:spPr>
          </p:pic>
        </p:grpSp>
      </p:grpSp>
      <p:grpSp>
        <p:nvGrpSpPr>
          <p:cNvPr id="29" name="组合 28"/>
          <p:cNvGrpSpPr/>
          <p:nvPr/>
        </p:nvGrpSpPr>
        <p:grpSpPr>
          <a:xfrm>
            <a:off x="1237771" y="4169750"/>
            <a:ext cx="5814053" cy="732230"/>
            <a:chOff x="1491415" y="2438323"/>
            <a:chExt cx="5814053" cy="732230"/>
          </a:xfrm>
        </p:grpSpPr>
        <p:sp>
          <p:nvSpPr>
            <p:cNvPr id="30" name="_14"/>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en-US" altLang="zh-CN" sz="4800" spc="600">
                  <a:solidFill>
                    <a:srgbClr val="C00000"/>
                  </a:solidFill>
                  <a:latin typeface="Don't Forget" panose="02000000000000000000" pitchFamily="2" charset="0"/>
                  <a:ea typeface="微软雅黑" panose="020b0503020204020204" pitchFamily="34" charset="-122"/>
                </a:rPr>
                <a:t>04</a:t>
              </a:r>
              <a:endParaRPr lang="zh-CN" altLang="zh-CN" sz="4800" spc="600">
                <a:solidFill>
                  <a:srgbClr val="C00000"/>
                </a:solidFill>
                <a:latin typeface="Don't Forget" panose="02000000000000000000" pitchFamily="2" charset="0"/>
                <a:ea typeface="微软雅黑" panose="020b0503020204020204" pitchFamily="34" charset="-122"/>
              </a:endParaRPr>
            </a:p>
          </p:txBody>
        </p:sp>
        <p:grpSp>
          <p:nvGrpSpPr>
            <p:cNvPr id="31" name="组合 30"/>
            <p:cNvGrpSpPr/>
            <p:nvPr/>
          </p:nvGrpSpPr>
          <p:grpSpPr>
            <a:xfrm>
              <a:off x="2415924" y="2450170"/>
              <a:ext cx="4889544" cy="618939"/>
              <a:chOff x="2533733" y="1343047"/>
              <a:chExt cx="4889544" cy="618939"/>
            </a:xfrm>
          </p:grpSpPr>
          <p:sp>
            <p:nvSpPr>
              <p:cNvPr id="33" name="矩形 32"/>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b="1">
                    <a:solidFill>
                      <a:srgbClr val="FF0000"/>
                    </a:solidFill>
                    <a:latin typeface="汉仪太极体简" pitchFamily="2" charset="-122"/>
                    <a:ea typeface="汉仪太极体简" pitchFamily="2" charset="-122"/>
                    <a:sym typeface="+mn-ea"/>
                  </a:rPr>
                  <a:t>在语言风格上设题</a:t>
                </a:r>
                <a:endParaRPr lang="zh-CN" altLang="en-US" sz="2400">
                  <a:solidFill>
                    <a:schemeClr val="tx2">
                      <a:lumMod val="50000"/>
                    </a:schemeClr>
                  </a:solidFill>
                  <a:latin typeface="微软雅黑" panose="020b0503020204020204" pitchFamily="34" charset="-122"/>
                  <a:ea typeface="微软雅黑" panose="020b0503020204020204" pitchFamily="34" charset="-122"/>
                </a:endParaRPr>
              </a:p>
            </p:txBody>
          </p:sp>
          <p:pic>
            <p:nvPicPr>
              <p:cNvPr id="34" name="图片 33" descr="C_108.jpg"/>
              <p:cNvPicPr>
                <a:picLocks noChangeAspect="1"/>
              </p:cNvPicPr>
              <p:nvPr/>
            </p:nvPicPr>
            <p:blipFill>
              <a:blip r:embed="rId4">
                <a:clrChange>
                  <a:clrFrom>
                    <a:srgbClr val="FFFFFF"/>
                  </a:clrFrom>
                  <a:clrTo>
                    <a:srgbClr val="FFFFFF">
                      <a:alpha val="0"/>
                    </a:srgbClr>
                  </a:clrTo>
                </a:clrChange>
              </a:blip>
              <a:stretch>
                <a:fillRect/>
              </a:stretch>
            </p:blipFill>
            <p:spPr bwMode="auto">
              <a:xfrm>
                <a:off x="2533733" y="1824332"/>
                <a:ext cx="4497271" cy="137654"/>
              </a:xfrm>
              <a:prstGeom prst="rect">
                <a:avLst/>
              </a:prstGeom>
              <a:noFill/>
              <a:ln>
                <a:noFill/>
              </a:ln>
            </p:spPr>
          </p:pic>
        </p:grpSp>
      </p:grpSp>
      <p:pic>
        <p:nvPicPr>
          <p:cNvPr id="35"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359995" y="180975"/>
            <a:ext cx="4843117"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750"/>
                                        <p:tgtEl>
                                          <p:spTgt spid="32"/>
                                        </p:tgtEl>
                                      </p:cBhvr>
                                    </p:animEffect>
                                  </p:childTnLst>
                                </p:cTn>
                              </p:par>
                              <p:par>
                                <p:cTn id="8" presetID="42"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750"/>
                                        <p:tgtEl>
                                          <p:spTgt spid="35"/>
                                        </p:tgtEl>
                                      </p:cBhvr>
                                    </p:animEffect>
                                    <p:anim calcmode="lin" valueType="num">
                                      <p:cBhvr>
                                        <p:cTn id="11" dur="750" fill="hold"/>
                                        <p:tgtEl>
                                          <p:spTgt spid="35"/>
                                        </p:tgtEl>
                                        <p:attrNameLst>
                                          <p:attrName>ppt_x</p:attrName>
                                        </p:attrNameLst>
                                      </p:cBhvr>
                                      <p:tavLst>
                                        <p:tav tm="0">
                                          <p:val>
                                            <p:strVal val="#ppt_x"/>
                                          </p:val>
                                        </p:tav>
                                        <p:tav tm="100000">
                                          <p:val>
                                            <p:strVal val="#ppt_x"/>
                                          </p:val>
                                        </p:tav>
                                      </p:tavLst>
                                    </p:anim>
                                    <p:anim calcmode="lin" valueType="num">
                                      <p:cBhvr>
                                        <p:cTn id="12" dur="750" fill="hold"/>
                                        <p:tgtEl>
                                          <p:spTgt spid="35"/>
                                        </p:tgtEl>
                                        <p:attrNameLst>
                                          <p:attrName>ppt_y</p:attrName>
                                        </p:attrNameLst>
                                      </p:cBhvr>
                                      <p:tavLst>
                                        <p:tav tm="0">
                                          <p:val>
                                            <p:strVal val="#ppt_y+.1"/>
                                          </p:val>
                                        </p:tav>
                                        <p:tav tm="100000">
                                          <p:val>
                                            <p:strVal val="#ppt_y"/>
                                          </p:val>
                                        </p:tav>
                                      </p:tavLst>
                                    </p:anim>
                                  </p:childTnLst>
                                </p:cTn>
                              </p:par>
                            </p:childTnLst>
                          </p:cTn>
                        </p:par>
                        <p:par>
                          <p:cTn id="13" fill="hold" nodeType="afterGroup">
                            <p:stCondLst>
                              <p:cond delay="75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7"/>
                                        </p:tgtEl>
                                        <p:attrNameLst>
                                          <p:attrName>style.visibility</p:attrName>
                                        </p:attrNameLst>
                                      </p:cBhvr>
                                      <p:to>
                                        <p:strVal val="visible"/>
                                      </p:to>
                                    </p:set>
                                    <p:anim by="(-#ppt_w*2)" calcmode="lin" valueType="num">
                                      <p:cBhvr rctx="PPT">
                                        <p:cTn id="16" dur="500" autoRev="1" fill="hold">
                                          <p:stCondLst>
                                            <p:cond delay="0"/>
                                          </p:stCondLst>
                                        </p:cTn>
                                        <p:tgtEl>
                                          <p:spTgt spid="7"/>
                                        </p:tgtEl>
                                        <p:attrNameLst>
                                          <p:attrName>ppt_w</p:attrName>
                                        </p:attrNameLst>
                                      </p:cBhvr>
                                    </p:anim>
                                    <p:anim by="(#ppt_w*0.50)" calcmode="lin" valueType="num">
                                      <p:cBhvr>
                                        <p:cTn id="17" dur="500" decel="50000" autoRev="1" fill="hold">
                                          <p:stCondLst>
                                            <p:cond delay="0"/>
                                          </p:stCondLst>
                                        </p:cTn>
                                        <p:tgtEl>
                                          <p:spTgt spid="7"/>
                                        </p:tgtEl>
                                        <p:attrNameLst>
                                          <p:attrName>ppt_x</p:attrName>
                                        </p:attrNameLst>
                                      </p:cBhvr>
                                    </p:anim>
                                    <p:anim from="(-#ppt_h/2)" to="(#ppt_y)" calcmode="lin" valueType="num">
                                      <p:cBhvr>
                                        <p:cTn id="18" dur="1000" fill="hold">
                                          <p:stCondLst>
                                            <p:cond delay="0"/>
                                          </p:stCondLst>
                                        </p:cTn>
                                        <p:tgtEl>
                                          <p:spTgt spid="7"/>
                                        </p:tgtEl>
                                        <p:attrNameLst>
                                          <p:attrName>ppt_y</p:attrName>
                                        </p:attrNameLst>
                                      </p:cBhvr>
                                    </p:anim>
                                    <p:animRot by="21600000">
                                      <p:cBhvr>
                                        <p:cTn id="19" dur="1000" fill="hold">
                                          <p:stCondLst>
                                            <p:cond delay="0"/>
                                          </p:stCondLst>
                                        </p:cTn>
                                        <p:tgtEl>
                                          <p:spTgt spid="7"/>
                                        </p:tgtEl>
                                        <p:attrNameLst>
                                          <p:attrName>r</p:attrName>
                                        </p:attrNameLst>
                                      </p:cBhvr>
                                    </p:animRot>
                                  </p:childTnLst>
                                </p:cTn>
                              </p:par>
                            </p:childTnLst>
                          </p:cTn>
                        </p:par>
                        <p:par>
                          <p:cTn id="20" fill="hold" nodeType="afterGroup">
                            <p:stCondLst>
                              <p:cond delay="175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nodeType="afterGroup">
                            <p:stCondLst>
                              <p:cond delay="2250"/>
                            </p:stCondLst>
                            <p:childTnLst>
                              <p:par>
                                <p:cTn id="25" presetID="22" presetClass="entr" presetSubtype="8"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nodeType="afterGroup">
                            <p:stCondLst>
                              <p:cond delay="2750"/>
                            </p:stCondLst>
                            <p:childTnLst>
                              <p:par>
                                <p:cTn id="29" presetID="22" presetClass="entr" presetSubtype="8"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childTnLst>
                          </p:cTn>
                        </p:par>
                        <p:par>
                          <p:cTn id="32" fill="hold" nodeType="afterGroup">
                            <p:stCondLst>
                              <p:cond delay="3250"/>
                            </p:stCondLst>
                            <p:childTnLst>
                              <p:par>
                                <p:cTn id="33" presetID="22" presetClass="entr" presetSubtype="8"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left)">
                                      <p:cBhvr>
                                        <p:cTn id="3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521634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1">
                <a:schemeClr val="accent5"/>
              </a:lnRef>
              <a:fillRef idx="2">
                <a:schemeClr val="accent5"/>
              </a:fillRef>
              <a:effectRef idx="1">
                <a:schemeClr val="accent5"/>
              </a:effectRef>
              <a:fontRef idx="minor">
                <a:schemeClr val="dk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拔高练习</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 name="图片 1"/>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rcRect t="2713" r="44410"/>
          <a:stretch>
            <a:fillRect/>
          </a:stretch>
        </p:blipFill>
        <p:spPr bwMode="auto">
          <a:xfrm>
            <a:off x="-409575" y="1594485"/>
            <a:ext cx="3049905" cy="521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1640840" y="1237615"/>
            <a:ext cx="9626600" cy="55308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marL="0" indent="0" eaLnBrk="0" latinLnBrk="1" hangingPunct="0">
              <a:lnSpc>
                <a:spcPct val="150000"/>
              </a:lnSpc>
              <a:spcBef>
                <a:spcPts val="140"/>
              </a:spcBef>
              <a:buNone/>
            </a:pPr>
            <a:r>
              <a:rPr lang="zh-CN" altLang="en-US" sz="2000" kern="0">
                <a:solidFill>
                  <a:srgbClr val="000000"/>
                </a:solidFill>
                <a:latin typeface="Times New Roman" panose="02020603050405020304" pitchFamily="65" charset="-122"/>
                <a:ea typeface="宋体" panose="02010600030101010101" pitchFamily="2" charset="-122"/>
                <a:sym typeface="+mn-ea"/>
              </a:rPr>
              <a:t>第⑤段谈欧洲中古学者的精神时,提到“中国学者”有什么作用?请加以分析。(6分)</a:t>
            </a:r>
            <a:endParaRPr lang="zh-CN" altLang="zh-CN" sz="2000">
              <a:latin typeface="NEU-BZ-S92"/>
              <a:ea typeface="方正书宋_GBK" pitchFamily="65" charset="-122"/>
            </a:endParaRPr>
          </a:p>
        </p:txBody>
      </p:sp>
      <p:sp>
        <p:nvSpPr>
          <p:cNvPr id="2" name="文本框 1"/>
          <p:cNvSpPr txBox="1"/>
          <p:nvPr/>
        </p:nvSpPr>
        <p:spPr>
          <a:xfrm>
            <a:off x="2320290" y="2231390"/>
            <a:ext cx="6803390" cy="70675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2000"/>
              <a:t>题型分析：</a:t>
            </a:r>
            <a:r>
              <a:rPr lang="zh-CN" altLang="en-US" sz="2000" kern="0">
                <a:solidFill>
                  <a:srgbClr val="000000"/>
                </a:solidFill>
                <a:latin typeface="Times New Roman" panose="02020603050405020304" pitchFamily="65" charset="-122"/>
                <a:ea typeface="宋体" panose="02010600030101010101" pitchFamily="2" charset="-122"/>
                <a:sym typeface="+mn-ea"/>
              </a:rPr>
              <a:t>本题考查分析事实论据作用的能力,有一定的难度，需要结合段落内容分析。</a:t>
            </a:r>
          </a:p>
        </p:txBody>
      </p:sp>
      <p:sp>
        <p:nvSpPr>
          <p:cNvPr id="6" name="文本框 5"/>
          <p:cNvSpPr txBox="1"/>
          <p:nvPr/>
        </p:nvSpPr>
        <p:spPr>
          <a:xfrm>
            <a:off x="2320290" y="3463290"/>
            <a:ext cx="8120380" cy="147637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eaLnBrk="0" latinLnBrk="1" hangingPunct="0">
              <a:lnSpc>
                <a:spcPct val="150000"/>
              </a:lnSpc>
              <a:spcBef>
                <a:spcPts val="140"/>
              </a:spcBef>
            </a:pPr>
            <a:r>
              <a:rPr lang="zh-CN" altLang="en-US" b="1" kern="0">
                <a:solidFill>
                  <a:srgbClr val="000000"/>
                </a:solidFill>
                <a:latin typeface="方正粗黑宋简体" panose="02000000000000000000" charset="-122"/>
                <a:ea typeface="方正粗黑宋简体" panose="02000000000000000000" charset="-122"/>
                <a:sym typeface="+mn-ea"/>
              </a:rPr>
              <a:t>答案</a:t>
            </a:r>
            <a:r>
              <a:rPr lang="zh-CN" altLang="en-US" kern="0">
                <a:solidFill>
                  <a:srgbClr val="000000"/>
                </a:solidFill>
                <a:latin typeface="Times New Roman" panose="02020603050405020304" pitchFamily="65" charset="-122"/>
                <a:ea typeface="宋体" panose="02010600030101010101" pitchFamily="2" charset="-122"/>
                <a:sym typeface="+mn-ea"/>
              </a:rPr>
              <a:t>　</a:t>
            </a:r>
            <a:r>
              <a:rPr lang="zh-CN" altLang="en-US" sz="2000" kern="0">
                <a:solidFill>
                  <a:srgbClr val="000000"/>
                </a:solidFill>
                <a:latin typeface="Times New Roman" panose="02020603050405020304" pitchFamily="65" charset="-122"/>
                <a:ea typeface="宋体" panose="02010600030101010101" pitchFamily="2" charset="-122"/>
                <a:sym typeface="+mn-ea"/>
              </a:rPr>
              <a:t>提到“中国学者”</a:t>
            </a:r>
            <a:r>
              <a:rPr lang="en-US" altLang="zh-CN" sz="2000" kern="0">
                <a:solidFill>
                  <a:srgbClr val="000000"/>
                </a:solidFill>
                <a:latin typeface="Times New Roman" panose="02020603050405020304" pitchFamily="65" charset="-122"/>
                <a:ea typeface="宋体" panose="02010600030101010101" pitchFamily="2" charset="-122"/>
                <a:sym typeface="+mn-ea"/>
              </a:rPr>
              <a:t>,</a:t>
            </a:r>
            <a:r>
              <a:rPr lang="zh-CN" altLang="en-US" sz="2000" kern="0">
                <a:solidFill>
                  <a:srgbClr val="000000"/>
                </a:solidFill>
                <a:latin typeface="Times New Roman" panose="02020603050405020304" pitchFamily="65" charset="-122"/>
                <a:ea typeface="宋体" panose="02010600030101010101" pitchFamily="2" charset="-122"/>
                <a:sym typeface="+mn-ea"/>
              </a:rPr>
              <a:t>是和欧洲中古学者</a:t>
            </a:r>
            <a:r>
              <a:rPr lang="zh-CN" altLang="en-US" sz="2000" kern="0">
                <a:solidFill>
                  <a:srgbClr val="FF0000"/>
                </a:solidFill>
                <a:latin typeface="Times New Roman" panose="02020603050405020304" pitchFamily="65" charset="-122"/>
                <a:ea typeface="宋体" panose="02010600030101010101" pitchFamily="2" charset="-122"/>
                <a:sym typeface="+mn-ea"/>
              </a:rPr>
              <a:t>进行对比</a:t>
            </a:r>
            <a:r>
              <a:rPr lang="en-US" altLang="zh-CN" sz="2000" kern="0">
                <a:solidFill>
                  <a:srgbClr val="000000"/>
                </a:solidFill>
                <a:latin typeface="Times New Roman" panose="02020603050405020304" pitchFamily="65" charset="-122"/>
                <a:ea typeface="宋体" panose="02010600030101010101" pitchFamily="2" charset="-122"/>
                <a:sym typeface="+mn-ea"/>
              </a:rPr>
              <a:t>,</a:t>
            </a:r>
            <a:r>
              <a:rPr lang="zh-CN" altLang="en-US" sz="2000" kern="0">
                <a:solidFill>
                  <a:srgbClr val="FF0000"/>
                </a:solidFill>
                <a:latin typeface="Times New Roman" panose="02020603050405020304" pitchFamily="65" charset="-122"/>
                <a:ea typeface="宋体" panose="02010600030101010101" pitchFamily="2" charset="-122"/>
                <a:sym typeface="+mn-ea"/>
              </a:rPr>
              <a:t>突出</a:t>
            </a:r>
            <a:r>
              <a:rPr lang="zh-CN" altLang="en-US" sz="2000" kern="0">
                <a:solidFill>
                  <a:srgbClr val="000000"/>
                </a:solidFill>
                <a:latin typeface="Times New Roman" panose="02020603050405020304" pitchFamily="65" charset="-122"/>
                <a:ea typeface="宋体" panose="02010600030101010101" pitchFamily="2" charset="-122"/>
                <a:sym typeface="+mn-ea"/>
              </a:rPr>
              <a:t>欧洲中古学者“宁愿牺牲性命</a:t>
            </a:r>
            <a:r>
              <a:rPr lang="en-US" altLang="zh-CN" sz="2000" kern="0">
                <a:solidFill>
                  <a:srgbClr val="000000"/>
                </a:solidFill>
                <a:latin typeface="Times New Roman" panose="02020603050405020304" pitchFamily="65" charset="-122"/>
                <a:ea typeface="宋体" panose="02010600030101010101" pitchFamily="2" charset="-122"/>
                <a:sym typeface="+mn-ea"/>
              </a:rPr>
              <a:t>,</a:t>
            </a:r>
            <a:r>
              <a:rPr lang="zh-CN" altLang="en-US" sz="2000" kern="0">
                <a:solidFill>
                  <a:srgbClr val="000000"/>
                </a:solidFill>
                <a:latin typeface="Times New Roman" panose="02020603050405020304" pitchFamily="65" charset="-122"/>
                <a:ea typeface="宋体" panose="02010600030101010101" pitchFamily="2" charset="-122"/>
                <a:sym typeface="+mn-ea"/>
              </a:rPr>
              <a:t>不愿牺牲真理”的</a:t>
            </a:r>
            <a:r>
              <a:rPr lang="zh-CN" altLang="en-US" sz="2000" kern="0">
                <a:solidFill>
                  <a:srgbClr val="FF0000"/>
                </a:solidFill>
                <a:latin typeface="Times New Roman" panose="02020603050405020304" pitchFamily="65" charset="-122"/>
                <a:ea typeface="宋体" panose="02010600030101010101" pitchFamily="2" charset="-122"/>
                <a:sym typeface="+mn-ea"/>
              </a:rPr>
              <a:t>精神</a:t>
            </a:r>
            <a:r>
              <a:rPr lang="en-US" altLang="zh-CN" sz="2000" kern="0">
                <a:solidFill>
                  <a:srgbClr val="000000"/>
                </a:solidFill>
                <a:latin typeface="Times New Roman" panose="02020603050405020304" pitchFamily="65" charset="-122"/>
                <a:ea typeface="宋体" panose="02010600030101010101" pitchFamily="2" charset="-122"/>
                <a:sym typeface="+mn-ea"/>
              </a:rPr>
              <a:t>,</a:t>
            </a:r>
            <a:r>
              <a:rPr lang="zh-CN" altLang="en-US" sz="2000" kern="0">
                <a:solidFill>
                  <a:srgbClr val="FF0000"/>
                </a:solidFill>
                <a:latin typeface="Times New Roman" panose="02020603050405020304" pitchFamily="65" charset="-122"/>
                <a:ea typeface="宋体" panose="02010600030101010101" pitchFamily="2" charset="-122"/>
                <a:sym typeface="+mn-ea"/>
              </a:rPr>
              <a:t>暗示</a:t>
            </a:r>
            <a:r>
              <a:rPr lang="zh-CN" altLang="en-US" sz="2000" kern="0">
                <a:solidFill>
                  <a:srgbClr val="000000"/>
                </a:solidFill>
                <a:latin typeface="Times New Roman" panose="02020603050405020304" pitchFamily="65" charset="-122"/>
                <a:ea typeface="宋体" panose="02010600030101010101" pitchFamily="2" charset="-122"/>
                <a:sym typeface="+mn-ea"/>
              </a:rPr>
              <a:t>了“中国学者”身上</a:t>
            </a:r>
            <a:r>
              <a:rPr lang="zh-CN" altLang="en-US" sz="2000" kern="0">
                <a:solidFill>
                  <a:srgbClr val="FF0000"/>
                </a:solidFill>
                <a:latin typeface="Times New Roman" panose="02020603050405020304" pitchFamily="65" charset="-122"/>
                <a:ea typeface="宋体" panose="02010600030101010101" pitchFamily="2" charset="-122"/>
                <a:sym typeface="+mn-ea"/>
              </a:rPr>
              <a:t>缺失</a:t>
            </a:r>
            <a:r>
              <a:rPr lang="zh-CN" altLang="en-US" sz="2000" kern="0">
                <a:solidFill>
                  <a:srgbClr val="000000"/>
                </a:solidFill>
                <a:latin typeface="Times New Roman" panose="02020603050405020304" pitchFamily="65" charset="-122"/>
                <a:ea typeface="宋体" panose="02010600030101010101" pitchFamily="2" charset="-122"/>
                <a:sym typeface="+mn-ea"/>
              </a:rPr>
              <a:t>这种牺牲精神。</a:t>
            </a:r>
            <a:r>
              <a:rPr lang="en-US" altLang="zh-CN" kern="0">
                <a:solidFill>
                  <a:srgbClr val="000000"/>
                </a:solidFill>
                <a:latin typeface="Times New Roman" panose="02020603050405020304" pitchFamily="65" charset="-122"/>
                <a:ea typeface="宋体" panose="02010600030101010101" pitchFamily="2" charset="-122"/>
                <a:sym typeface="+mn-ea"/>
              </a:rPr>
              <a:t>(</a:t>
            </a:r>
            <a:r>
              <a:rPr lang="zh-CN" altLang="en-US" kern="0">
                <a:solidFill>
                  <a:srgbClr val="000000"/>
                </a:solidFill>
                <a:latin typeface="Times New Roman" panose="02020603050405020304" pitchFamily="65" charset="-122"/>
                <a:ea typeface="宋体" panose="02010600030101010101" pitchFamily="2" charset="-122"/>
                <a:sym typeface="+mn-ea"/>
              </a:rPr>
              <a:t>意思对即可</a:t>
            </a:r>
            <a:r>
              <a:rPr lang="en-US" altLang="zh-CN" kern="0">
                <a:solidFill>
                  <a:srgbClr val="000000"/>
                </a:solidFill>
                <a:latin typeface="Times New Roman" panose="02020603050405020304" pitchFamily="65" charset="-122"/>
                <a:ea typeface="宋体" panose="02010600030101010101" pitchFamily="2" charset="-122"/>
                <a:sym typeface="+mn-ea"/>
              </a:rPr>
              <a:t>)</a:t>
            </a: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750"/>
                                        <p:tgtEl>
                                          <p:spTgt spid="3"/>
                                        </p:tgtEl>
                                      </p:cBhvr>
                                    </p:animEffect>
                                    <p:anim calcmode="lin" valueType="num">
                                      <p:cBhvr>
                                        <p:cTn id="13" dur="750" fill="hold"/>
                                        <p:tgtEl>
                                          <p:spTgt spid="3"/>
                                        </p:tgtEl>
                                        <p:attrNameLst>
                                          <p:attrName>ppt_x</p:attrName>
                                        </p:attrNameLst>
                                      </p:cBhvr>
                                      <p:tavLst>
                                        <p:tav tm="0">
                                          <p:val>
                                            <p:strVal val="#ppt_x"/>
                                          </p:val>
                                        </p:tav>
                                        <p:tav tm="100000">
                                          <p:val>
                                            <p:strVal val="#ppt_x"/>
                                          </p:val>
                                        </p:tav>
                                      </p:tavLst>
                                    </p:anim>
                                    <p:anim calcmode="lin" valueType="num">
                                      <p:cBhvr>
                                        <p:cTn id="14"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521634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3">
                <a:schemeClr val="lt1"/>
              </a:lnRef>
              <a:fillRef idx="1">
                <a:schemeClr val="accent2"/>
              </a:fillRef>
              <a:effectRef idx="1">
                <a:schemeClr val="accent2"/>
              </a:effectRef>
              <a:fontRef idx="minor">
                <a:schemeClr val="lt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强化练习</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 name="图片 1"/>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rcRect t="2713" r="44410"/>
          <a:stretch>
            <a:fillRect/>
          </a:stretch>
        </p:blipFill>
        <p:spPr bwMode="auto">
          <a:xfrm>
            <a:off x="-409575" y="1594485"/>
            <a:ext cx="3049905" cy="521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1022350" y="1177290"/>
            <a:ext cx="10522585" cy="5631180"/>
          </a:xfrm>
          <a:prstGeom prst="rect">
            <a:avLst/>
          </a:prstGeom>
          <a:solidFill>
            <a:srgbClr val="FDFEF9"/>
          </a:solidFill>
          <a:ln>
            <a:solidFill>
              <a:schemeClr val="accent5">
                <a:lumMod val="75000"/>
              </a:schemeClr>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pPr indent="266700" algn="ctr" defTabSz="0">
              <a:lnSpc>
                <a:spcPct val="120000"/>
              </a:lnSpc>
              <a:tabLst>
                <a:tab pos="1028700"/>
                <a:tab pos="1851025"/>
                <a:tab pos="2538730"/>
                <a:tab pos="3222625"/>
              </a:tabLst>
            </a:pPr>
            <a:r>
              <a:rPr lang="zh-CN" altLang="zh-CN" sz="2000">
                <a:latin typeface="Arial" panose="020b0604020202020204" pitchFamily="34" charset="0"/>
                <a:ea typeface="黑体" panose="02010609060101010101" charset="-122"/>
                <a:sym typeface="+mn-ea"/>
              </a:rPr>
              <a:t>请敬畏规则</a:t>
            </a:r>
            <a:endParaRPr lang="zh-CN" altLang="zh-CN" sz="2000">
              <a:latin typeface="NEU-BZ-S92"/>
              <a:ea typeface="方正书宋_GBK" pitchFamily="65" charset="-122"/>
            </a:endParaRPr>
          </a:p>
          <a:p>
            <a:pPr indent="266700" defTabSz="0">
              <a:lnSpc>
                <a:spcPct val="120000"/>
              </a:lnSpc>
              <a:tabLst>
                <a:tab pos="1028700"/>
                <a:tab pos="1851025"/>
                <a:tab pos="2538730"/>
                <a:tab pos="3222625"/>
              </a:tabLst>
            </a:pPr>
            <a:r>
              <a:rPr lang="zh-CN" altLang="zh-CN" sz="2000">
                <a:latin typeface="NEU-BZ-S92"/>
                <a:ea typeface="宋体" panose="02010600030101010101" pitchFamily="2" charset="-122"/>
                <a:sym typeface="+mn-ea"/>
              </a:rPr>
              <a:t>①</a:t>
            </a:r>
            <a:r>
              <a:rPr lang="zh-CN" altLang="zh-CN" sz="2000">
                <a:latin typeface="Times New Roman" panose="02020603050405020304" pitchFamily="18" charset="0"/>
                <a:ea typeface="楷体" panose="02010609060101010101" pitchFamily="49" charset="-122"/>
                <a:sym typeface="+mn-ea"/>
              </a:rPr>
              <a:t>中国人往往敬畏权威</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但是漠视规则或者信奉潜规则。</a:t>
            </a:r>
            <a:endParaRPr lang="zh-CN" altLang="zh-CN" sz="2000">
              <a:latin typeface="NEU-BZ-S92"/>
              <a:ea typeface="方正书宋_GBK" pitchFamily="65" charset="-122"/>
            </a:endParaRPr>
          </a:p>
          <a:p>
            <a:pPr indent="266700" defTabSz="0">
              <a:lnSpc>
                <a:spcPct val="120000"/>
              </a:lnSpc>
              <a:tabLst>
                <a:tab pos="1028700"/>
                <a:tab pos="1851025"/>
                <a:tab pos="2538730"/>
                <a:tab pos="3222625"/>
              </a:tabLst>
            </a:pPr>
            <a:r>
              <a:rPr lang="zh-CN" altLang="zh-CN" sz="2000">
                <a:latin typeface="NEU-BZ-S92"/>
                <a:ea typeface="宋体" panose="02010600030101010101" pitchFamily="2" charset="-122"/>
                <a:sym typeface="+mn-ea"/>
              </a:rPr>
              <a:t>②</a:t>
            </a:r>
            <a:r>
              <a:rPr lang="zh-CN" altLang="zh-CN" sz="2000">
                <a:latin typeface="Times New Roman" panose="02020603050405020304" pitchFamily="18" charset="0"/>
                <a:ea typeface="楷体" panose="02010609060101010101" pitchFamily="49" charset="-122"/>
                <a:sym typeface="+mn-ea"/>
              </a:rPr>
              <a:t>不遵循规则的人好像很转</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其实很苦很累</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因为一直要寻思</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不走寻常路</a:t>
            </a:r>
            <a:r>
              <a:rPr lang="en-US" altLang="zh-CN" sz="2000">
                <a:latin typeface="Times New Roman" panose="02020603050405020304" pitchFamily="18" charset="0"/>
                <a:ea typeface="宋体" panose="02010600030101010101" pitchFamily="2" charset="-122"/>
                <a:sym typeface="+mn-ea"/>
              </a:rPr>
              <a:t>”!</a:t>
            </a:r>
            <a:endParaRPr lang="zh-CN" altLang="zh-CN" sz="2000">
              <a:latin typeface="NEU-BZ-S92"/>
              <a:ea typeface="方正书宋_GBK" pitchFamily="65" charset="-122"/>
            </a:endParaRPr>
          </a:p>
          <a:p>
            <a:pPr indent="266700" defTabSz="0">
              <a:lnSpc>
                <a:spcPct val="120000"/>
              </a:lnSpc>
              <a:tabLst>
                <a:tab pos="1028700"/>
                <a:tab pos="1851025"/>
                <a:tab pos="2538730"/>
                <a:tab pos="3222625"/>
              </a:tabLst>
            </a:pPr>
            <a:r>
              <a:rPr lang="zh-CN" altLang="zh-CN" sz="2000">
                <a:latin typeface="NEU-BZ-S92"/>
                <a:ea typeface="宋体" panose="02010600030101010101" pitchFamily="2" charset="-122"/>
                <a:sym typeface="+mn-ea"/>
              </a:rPr>
              <a:t>③</a:t>
            </a:r>
            <a:r>
              <a:rPr lang="zh-CN" altLang="zh-CN" sz="2000">
                <a:latin typeface="Times New Roman" panose="02020603050405020304" pitchFamily="18" charset="0"/>
                <a:ea typeface="楷体" panose="02010609060101010101" pitchFamily="49" charset="-122"/>
                <a:sym typeface="+mn-ea"/>
              </a:rPr>
              <a:t>我常常站在十字路口犯傻</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红灯当前</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有时只剩下我一个人</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不敢</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闯红灯。有一次</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一辆标有某执法单位的小车闯红灯</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当它傲慢地与我擦身而过时</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我指了指红灯说</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看到红灯了没有</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那司机居然要停车下来揍我</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结果把遵守规则的我吓跑了</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他们汹涌着一车人</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我可不吃眼前亏。</a:t>
            </a:r>
            <a:endParaRPr lang="zh-CN" altLang="zh-CN" sz="2000">
              <a:latin typeface="NEU-BZ-S92"/>
              <a:ea typeface="方正书宋_GBK" pitchFamily="65" charset="-122"/>
            </a:endParaRPr>
          </a:p>
          <a:p>
            <a:pPr indent="266700" defTabSz="0">
              <a:lnSpc>
                <a:spcPct val="120000"/>
              </a:lnSpc>
              <a:tabLst>
                <a:tab pos="1028700"/>
                <a:tab pos="1851025"/>
                <a:tab pos="2538730"/>
                <a:tab pos="3222625"/>
              </a:tabLst>
            </a:pPr>
            <a:r>
              <a:rPr lang="zh-CN" altLang="zh-CN" sz="2000">
                <a:latin typeface="NEU-BZ-S92"/>
                <a:ea typeface="宋体" panose="02010600030101010101" pitchFamily="2" charset="-122"/>
                <a:sym typeface="+mn-ea"/>
              </a:rPr>
              <a:t>④</a:t>
            </a:r>
            <a:r>
              <a:rPr lang="zh-CN" altLang="zh-CN" sz="2000">
                <a:latin typeface="Times New Roman" panose="02020603050405020304" pitchFamily="18" charset="0"/>
                <a:ea typeface="楷体" panose="02010609060101010101" pitchFamily="49" charset="-122"/>
                <a:sym typeface="+mn-ea"/>
              </a:rPr>
              <a:t>可悲的是</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觉得最转就是敢于不守规矩的中国人很多</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敢于不守规矩也是很多国人唾沫横飞吹牛的资本。</a:t>
            </a:r>
            <a:endParaRPr lang="zh-CN" altLang="zh-CN" sz="2000">
              <a:latin typeface="NEU-BZ-S92"/>
              <a:ea typeface="方正书宋_GBK" pitchFamily="65" charset="-122"/>
            </a:endParaRPr>
          </a:p>
          <a:p>
            <a:pPr indent="266700" defTabSz="914400">
              <a:lnSpc>
                <a:spcPct val="120000"/>
              </a:lnSpc>
              <a:tabLst>
                <a:tab pos="1028700"/>
                <a:tab pos="1851025"/>
                <a:tab pos="2538730"/>
                <a:tab pos="3222625"/>
              </a:tabLst>
            </a:pPr>
            <a:r>
              <a:rPr lang="zh-CN" altLang="zh-CN" sz="2000">
                <a:latin typeface="NEU-BZ-S92"/>
                <a:ea typeface="宋体" panose="02010600030101010101" pitchFamily="2" charset="-122"/>
                <a:sym typeface="+mn-ea"/>
              </a:rPr>
              <a:t>⑤</a:t>
            </a:r>
            <a:r>
              <a:rPr lang="zh-CN" altLang="zh-CN" sz="2000">
                <a:latin typeface="Times New Roman" panose="02020603050405020304" pitchFamily="18" charset="0"/>
                <a:ea typeface="楷体" panose="02010609060101010101" pitchFamily="49" charset="-122"/>
                <a:sym typeface="+mn-ea"/>
              </a:rPr>
              <a:t>有个</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海归</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朋友告诉我说</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在美国</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公司做决策时</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往往有许多不同意见</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大家吵得不可开交</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甚至一地鸡毛</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但是一旦规则定了下来</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不管是哪一派都心服口服地百分百去执行</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相反</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在国内</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在讨论方案的时候</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大家好像和气一团</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没有争议</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可是一旦新规则定下来后</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有人就故意找茬不合作</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来阴的与规则作对。</a:t>
            </a:r>
            <a:endParaRPr lang="zh-CN" altLang="zh-CN" sz="2000">
              <a:latin typeface="NEU-BZ-S92"/>
              <a:ea typeface="方正书宋_GBK" pitchFamily="65" charset="-122"/>
            </a:endParaRPr>
          </a:p>
          <a:p>
            <a:pPr indent="266700" defTabSz="914400">
              <a:lnSpc>
                <a:spcPct val="120000"/>
              </a:lnSpc>
              <a:tabLst>
                <a:tab pos="1028700"/>
                <a:tab pos="1851025"/>
                <a:tab pos="2538730"/>
                <a:tab pos="3222625"/>
              </a:tabLst>
            </a:pPr>
            <a:r>
              <a:rPr lang="zh-CN" altLang="zh-CN" sz="2000">
                <a:latin typeface="NEU-BZ-S92"/>
                <a:ea typeface="宋体" panose="02010600030101010101" pitchFamily="2" charset="-122"/>
                <a:sym typeface="+mn-ea"/>
              </a:rPr>
              <a:t>⑥</a:t>
            </a:r>
            <a:r>
              <a:rPr lang="zh-CN" altLang="zh-CN" sz="2000">
                <a:latin typeface="Times New Roman" panose="02020603050405020304" pitchFamily="18" charset="0"/>
                <a:ea typeface="楷体" panose="02010609060101010101" pitchFamily="49" charset="-122"/>
                <a:sym typeface="+mn-ea"/>
              </a:rPr>
              <a:t>从最简单的</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排队</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这一社会规则看</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不管是在银行、医院</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车站、机场</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甚至火葬场</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总有人</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插队</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大家喜欢</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挤挤</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一堂</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乱</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中取栗</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不排队或者插队不觉得这很羞耻</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反而在很多人心目里是</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能干</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机灵</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厉害</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的代名词。</a:t>
            </a:r>
            <a:endParaRPr lang="zh-CN" altLang="zh-CN" sz="2000">
              <a:latin typeface="NEU-BZ-S92"/>
              <a:ea typeface="方正书宋_GBK" pitchFamily="65"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750"/>
                                        <p:tgtEl>
                                          <p:spTgt spid="3"/>
                                        </p:tgtEl>
                                      </p:cBhvr>
                                    </p:animEffect>
                                    <p:anim calcmode="lin" valueType="num">
                                      <p:cBhvr>
                                        <p:cTn id="13" dur="750" fill="hold"/>
                                        <p:tgtEl>
                                          <p:spTgt spid="3"/>
                                        </p:tgtEl>
                                        <p:attrNameLst>
                                          <p:attrName>ppt_x</p:attrName>
                                        </p:attrNameLst>
                                      </p:cBhvr>
                                      <p:tavLst>
                                        <p:tav tm="0">
                                          <p:val>
                                            <p:strVal val="#ppt_x"/>
                                          </p:val>
                                        </p:tav>
                                        <p:tav tm="100000">
                                          <p:val>
                                            <p:strVal val="#ppt_x"/>
                                          </p:val>
                                        </p:tav>
                                      </p:tavLst>
                                    </p:anim>
                                    <p:anim calcmode="lin" valueType="num">
                                      <p:cBhvr>
                                        <p:cTn id="14"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521634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3">
                <a:schemeClr val="lt1"/>
              </a:lnRef>
              <a:fillRef idx="1">
                <a:schemeClr val="accent2"/>
              </a:fillRef>
              <a:effectRef idx="1">
                <a:schemeClr val="accent2"/>
              </a:effectRef>
              <a:fontRef idx="minor">
                <a:schemeClr val="lt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强化练习</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 name="图片 1"/>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rcRect t="2713" r="44410"/>
          <a:stretch>
            <a:fillRect/>
          </a:stretch>
        </p:blipFill>
        <p:spPr bwMode="auto">
          <a:xfrm>
            <a:off x="-409575" y="1594485"/>
            <a:ext cx="3049905" cy="521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1022350" y="1177290"/>
            <a:ext cx="10522585" cy="5262245"/>
          </a:xfrm>
          <a:prstGeom prst="rect">
            <a:avLst/>
          </a:prstGeom>
          <a:solidFill>
            <a:srgbClr val="FDFEF9"/>
          </a:solidFill>
          <a:ln>
            <a:solidFill>
              <a:schemeClr val="accent5">
                <a:lumMod val="75000"/>
              </a:schemeClr>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pPr indent="266700" algn="ctr" defTabSz="0">
              <a:lnSpc>
                <a:spcPct val="120000"/>
              </a:lnSpc>
              <a:tabLst>
                <a:tab pos="1028700"/>
                <a:tab pos="1851025"/>
                <a:tab pos="2538730"/>
                <a:tab pos="3222625"/>
              </a:tabLst>
            </a:pPr>
            <a:r>
              <a:rPr lang="zh-CN" altLang="zh-CN" sz="2000">
                <a:latin typeface="Arial" panose="020b0604020202020204" pitchFamily="34" charset="0"/>
                <a:ea typeface="黑体" panose="02010609060101010101" charset="-122"/>
                <a:sym typeface="+mn-ea"/>
              </a:rPr>
              <a:t>请敬畏规则</a:t>
            </a:r>
            <a:endParaRPr lang="zh-CN" altLang="zh-CN" sz="2000">
              <a:latin typeface="NEU-BZ-S92"/>
              <a:ea typeface="方正书宋_GBK" pitchFamily="65" charset="-122"/>
            </a:endParaRPr>
          </a:p>
          <a:p>
            <a:pPr indent="266700" defTabSz="914400">
              <a:lnSpc>
                <a:spcPct val="120000"/>
              </a:lnSpc>
              <a:tabLst>
                <a:tab pos="1028700"/>
                <a:tab pos="1851025"/>
                <a:tab pos="2538730"/>
                <a:tab pos="3222625"/>
              </a:tabLst>
            </a:pPr>
            <a:r>
              <a:rPr lang="zh-CN" altLang="zh-CN" sz="2000">
                <a:latin typeface="NEU-BZ-S92"/>
                <a:ea typeface="宋体" panose="02010600030101010101" pitchFamily="2" charset="-122"/>
                <a:sym typeface="+mn-ea"/>
              </a:rPr>
              <a:t>⑦</a:t>
            </a:r>
            <a:r>
              <a:rPr lang="zh-CN" altLang="zh-CN" sz="2000">
                <a:latin typeface="Times New Roman" panose="02020603050405020304" pitchFamily="18" charset="0"/>
                <a:ea typeface="楷体" panose="02010609060101010101" pitchFamily="49" charset="-122"/>
                <a:sym typeface="+mn-ea"/>
              </a:rPr>
              <a:t>很早以前</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读过这样一段文字</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夕阳西下</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旅游团一行乘车从澳大利亚墨尔本出发</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赶往南端著名的菲利蒲岛看企鹅归巢的美景。车至途中恰逢一场大型车赛刚刚散去</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迎面蜂拥而来大批的车队。这是一个左右极不对称的车道</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一边是光光的道路</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从北向南开的车只有我们一辆</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一边是密密麻麻数以千计的车队</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多是爱炫耀的车迷。没有警察也没有监视器</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有的只是车道中间一道毫无约束的白线。然而</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对面驶来的所有车辆没有一辆越过中线</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没有一个</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聪明人</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试图去破坏这样的秩序</a:t>
            </a:r>
            <a:r>
              <a:rPr lang="en-US" altLang="zh-CN" sz="2000">
                <a:latin typeface="Times New Roman" panose="02020603050405020304" pitchFamily="18" charset="0"/>
                <a:ea typeface="楷体" panose="02010609060101010101" pitchFamily="49" charset="-122"/>
                <a:sym typeface="+mn-ea"/>
              </a:rPr>
              <a:t>……</a:t>
            </a:r>
            <a:r>
              <a:rPr lang="zh-CN" altLang="zh-CN" sz="2000">
                <a:latin typeface="Times New Roman" panose="02020603050405020304" pitchFamily="18" charset="0"/>
                <a:ea typeface="楷体" panose="02010609060101010101" pitchFamily="49" charset="-122"/>
                <a:sym typeface="+mn-ea"/>
              </a:rPr>
              <a:t>如此场景凸现了人们自觉遵守规则之美。这是人类社会文明进步之美。</a:t>
            </a:r>
          </a:p>
          <a:p>
            <a:pPr indent="266700" defTabSz="914400">
              <a:lnSpc>
                <a:spcPct val="120000"/>
              </a:lnSpc>
              <a:tabLst>
                <a:tab pos="1028700"/>
                <a:tab pos="1851025"/>
                <a:tab pos="2538730"/>
                <a:tab pos="3222625"/>
              </a:tabLst>
            </a:pPr>
            <a:endParaRPr lang="zh-CN" altLang="zh-CN" sz="2000">
              <a:latin typeface="Times New Roman" panose="02020603050405020304" pitchFamily="18" charset="0"/>
              <a:ea typeface="楷体" panose="02010609060101010101" pitchFamily="49" charset="-122"/>
              <a:sym typeface="+mn-ea"/>
            </a:endParaRPr>
          </a:p>
          <a:p>
            <a:pPr indent="266700" defTabSz="914400">
              <a:lnSpc>
                <a:spcPct val="120000"/>
              </a:lnSpc>
              <a:tabLst>
                <a:tab pos="1028700"/>
                <a:tab pos="1851025"/>
                <a:tab pos="2538730"/>
                <a:tab pos="3222625"/>
              </a:tabLst>
            </a:pPr>
            <a:r>
              <a:rPr lang="zh-CN" altLang="zh-CN" sz="2000">
                <a:latin typeface="NEU-BZ-S92"/>
                <a:ea typeface="宋体" panose="02010600030101010101" pitchFamily="2" charset="-122"/>
                <a:sym typeface="+mn-ea"/>
              </a:rPr>
              <a:t>⑧</a:t>
            </a:r>
            <a:r>
              <a:rPr lang="en-US" altLang="zh-CN" sz="2000">
                <a:latin typeface="Times New Roman" panose="02020603050405020304" pitchFamily="18" charset="0"/>
                <a:ea typeface="宋体" panose="02010600030101010101" pitchFamily="2" charset="-122"/>
                <a:sym typeface="+mn-ea"/>
              </a:rPr>
              <a:t>1764</a:t>
            </a:r>
            <a:r>
              <a:rPr lang="zh-CN" altLang="zh-CN" sz="2000">
                <a:latin typeface="Times New Roman" panose="02020603050405020304" pitchFamily="18" charset="0"/>
                <a:ea typeface="楷体" panose="02010609060101010101" pitchFamily="49" charset="-122"/>
                <a:sym typeface="+mn-ea"/>
              </a:rPr>
              <a:t>年的一天深夜</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一场大火烧毁了哈佛的图书馆</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很多珍贵的古书毁于一炬</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让人痛心疾首。突发的火灾把一名普通学生推到了一个特殊的位置</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他在经过痛苦的思想斗争后</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终于做出一个勇敢的选择。原来在这之前</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他违反图书馆纪律</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悄悄把哈佛牧师捐赠的一本书带出馆外</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准备阅读完后再归还。突然之间</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这本书成为稀世珍本。该学生怀着不安的心敲开了校长办公室的门</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说明理由后郑重地将书还给了学校。校长先是表示感激</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并对学生的勇气和诚实予以褒奖</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然后就把他开除出校。赏罚分明</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一点也不拖泥带水。</a:t>
            </a:r>
            <a:endParaRPr lang="zh-CN" altLang="zh-CN" sz="2000">
              <a:latin typeface="NEU-BZ-S92"/>
              <a:ea typeface="方正书宋_GBK" pitchFamily="65"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750"/>
                                        <p:tgtEl>
                                          <p:spTgt spid="3"/>
                                        </p:tgtEl>
                                      </p:cBhvr>
                                    </p:animEffect>
                                    <p:anim calcmode="lin" valueType="num">
                                      <p:cBhvr>
                                        <p:cTn id="13" dur="750" fill="hold"/>
                                        <p:tgtEl>
                                          <p:spTgt spid="3"/>
                                        </p:tgtEl>
                                        <p:attrNameLst>
                                          <p:attrName>ppt_x</p:attrName>
                                        </p:attrNameLst>
                                      </p:cBhvr>
                                      <p:tavLst>
                                        <p:tav tm="0">
                                          <p:val>
                                            <p:strVal val="#ppt_x"/>
                                          </p:val>
                                        </p:tav>
                                        <p:tav tm="100000">
                                          <p:val>
                                            <p:strVal val="#ppt_x"/>
                                          </p:val>
                                        </p:tav>
                                      </p:tavLst>
                                    </p:anim>
                                    <p:anim calcmode="lin" valueType="num">
                                      <p:cBhvr>
                                        <p:cTn id="14"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521634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3">
                <a:schemeClr val="lt1"/>
              </a:lnRef>
              <a:fillRef idx="1">
                <a:schemeClr val="accent2"/>
              </a:fillRef>
              <a:effectRef idx="1">
                <a:schemeClr val="accent2"/>
              </a:effectRef>
              <a:fontRef idx="minor">
                <a:schemeClr val="lt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强化练习</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 name="图片 1"/>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rcRect t="2713" r="44410"/>
          <a:stretch>
            <a:fillRect/>
          </a:stretch>
        </p:blipFill>
        <p:spPr bwMode="auto">
          <a:xfrm>
            <a:off x="-409575" y="1594485"/>
            <a:ext cx="3049905" cy="521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2754" name="矩形 2"/>
          <p:cNvSpPr>
            <a:spLocks noChangeAspect="1"/>
          </p:cNvSpPr>
          <p:nvPr/>
        </p:nvSpPr>
        <p:spPr>
          <a:xfrm>
            <a:off x="1938655" y="1687195"/>
            <a:ext cx="9754235" cy="3743960"/>
          </a:xfrm>
          <a:prstGeom prst="rect">
            <a:avLst/>
          </a:prstGeom>
        </p:spPr>
        <p:style>
          <a:lnRef idx="2">
            <a:schemeClr val="accent5"/>
          </a:lnRef>
          <a:fillRef idx="1">
            <a:schemeClr val="lt1"/>
          </a:fillRef>
          <a:effectRef idx="0">
            <a:schemeClr val="accent5"/>
          </a:effectRef>
          <a:fontRef idx="minor">
            <a:schemeClr val="dk1"/>
          </a:fontRef>
        </p:style>
        <p:txBody>
          <a:bodyPr wrap="square" anchor="t">
            <a:spAutoFit/>
          </a:bodyPr>
          <a:lstStyle/>
          <a:p>
            <a:pPr indent="266700" defTabSz="0">
              <a:lnSpc>
                <a:spcPct val="120000"/>
              </a:lnSpc>
              <a:tabLst>
                <a:tab pos="1028700"/>
                <a:tab pos="1851025"/>
                <a:tab pos="2538730"/>
                <a:tab pos="3222625"/>
              </a:tabLst>
            </a:pPr>
            <a:r>
              <a:rPr lang="zh-CN" altLang="zh-CN" sz="2200">
                <a:latin typeface="NEU-BZ-S92"/>
                <a:ea typeface="宋体" panose="02010600030101010101" pitchFamily="2" charset="-122"/>
              </a:rPr>
              <a:t>⑨</a:t>
            </a:r>
            <a:r>
              <a:rPr lang="zh-CN" altLang="zh-CN" sz="2200">
                <a:latin typeface="Times New Roman" panose="02020603050405020304" pitchFamily="18" charset="0"/>
                <a:ea typeface="楷体" panose="02010609060101010101" pitchFamily="49" charset="-122"/>
              </a:rPr>
              <a:t>对此</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很多人表示不解</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但是校长不做解释</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他只亮出哈佛的理念</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让校规看守哈佛</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比用其他东西看守哈佛更安全有效。在规则面前</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他们遵循的是人人平等</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要公平就必须敬畏规则。有序的文明社会</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必须有各种规则来保证。敬畏所有光明正大的规则</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就是尊重公平、效率与我们自己。从这个意义上说</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中国人还不懂得真正的自由</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因为中国人还没有真正懂得规矩。</a:t>
            </a:r>
          </a:p>
          <a:p>
            <a:pPr indent="266700" defTabSz="0">
              <a:lnSpc>
                <a:spcPct val="120000"/>
              </a:lnSpc>
              <a:tabLst>
                <a:tab pos="1028700"/>
                <a:tab pos="1851025"/>
                <a:tab pos="2538730"/>
                <a:tab pos="3222625"/>
              </a:tabLst>
            </a:pPr>
            <a:endParaRPr lang="zh-CN" altLang="zh-CN" sz="2200">
              <a:latin typeface="NEU-BZ-S92"/>
              <a:ea typeface="方正书宋_GBK" pitchFamily="65" charset="-122"/>
            </a:endParaRPr>
          </a:p>
          <a:p>
            <a:pPr indent="266700" defTabSz="0">
              <a:lnSpc>
                <a:spcPct val="120000"/>
              </a:lnSpc>
              <a:tabLst>
                <a:tab pos="1028700"/>
                <a:tab pos="1851025"/>
                <a:tab pos="2538730"/>
                <a:tab pos="3222625"/>
              </a:tabLst>
            </a:pPr>
            <a:r>
              <a:rPr lang="en-US" altLang="zh-CN" sz="2200">
                <a:latin typeface="Times New Roman" panose="02020603050405020304" pitchFamily="18" charset="0"/>
                <a:ea typeface="宋体" panose="02010600030101010101" pitchFamily="2" charset="-122"/>
              </a:rPr>
              <a:t>3.</a:t>
            </a:r>
            <a:r>
              <a:rPr lang="zh-CN" altLang="zh-CN" sz="2200">
                <a:latin typeface="Times New Roman" panose="02020603050405020304" pitchFamily="18" charset="0"/>
                <a:ea typeface="宋体" panose="02010600030101010101" pitchFamily="2" charset="-122"/>
              </a:rPr>
              <a:t>概括第</a:t>
            </a:r>
            <a:r>
              <a:rPr lang="zh-CN" altLang="zh-CN" sz="2200">
                <a:latin typeface="NEU-BZ-S92"/>
                <a:ea typeface="宋体" panose="02010600030101010101" pitchFamily="2" charset="-122"/>
              </a:rPr>
              <a:t>⑦</a:t>
            </a:r>
            <a:r>
              <a:rPr lang="zh-CN" altLang="zh-CN" sz="2200">
                <a:latin typeface="Times New Roman" panose="02020603050405020304" pitchFamily="18" charset="0"/>
                <a:ea typeface="宋体" panose="02010600030101010101" pitchFamily="2" charset="-122"/>
              </a:rPr>
              <a:t>段的内容</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宋体" panose="02010600030101010101" pitchFamily="2" charset="-122"/>
              </a:rPr>
              <a:t>并说说这段文字在文中的作用。</a:t>
            </a:r>
            <a:endParaRPr lang="zh-CN" altLang="zh-CN" sz="2200">
              <a:latin typeface="NEU-BZ-S92"/>
              <a:ea typeface="方正书宋_GBK" pitchFamily="65" charset="-122"/>
            </a:endParaRPr>
          </a:p>
          <a:p>
            <a:pPr indent="266700" defTabSz="0">
              <a:lnSpc>
                <a:spcPct val="120000"/>
              </a:lnSpc>
              <a:tabLst>
                <a:tab pos="1028700"/>
                <a:tab pos="1851025"/>
                <a:tab pos="2538730"/>
                <a:tab pos="3222625"/>
              </a:tabLst>
            </a:pPr>
            <a:r>
              <a:rPr lang="zh-CN" altLang="zh-CN" sz="2200" u="sng">
                <a:solidFill>
                  <a:srgbClr val="FF0000"/>
                </a:solidFill>
                <a:latin typeface="Times New Roman" panose="02020603050405020304" pitchFamily="18" charset="0"/>
                <a:ea typeface="楷体" panose="02010609060101010101" pitchFamily="49" charset="-122"/>
              </a:rPr>
              <a:t>写了澳大利亚车迷自觉遵守交通规则的事</a:t>
            </a:r>
            <a:r>
              <a:rPr lang="en-US" altLang="zh-CN" sz="2200" u="sng">
                <a:solidFill>
                  <a:srgbClr val="FF0000"/>
                </a:solidFill>
                <a:latin typeface="Times New Roman" panose="02020603050405020304" pitchFamily="18" charset="0"/>
                <a:ea typeface="宋体" panose="02010600030101010101" pitchFamily="2" charset="-122"/>
              </a:rPr>
              <a:t>,</a:t>
            </a:r>
            <a:r>
              <a:rPr lang="zh-CN" altLang="zh-CN" sz="2200" u="sng">
                <a:solidFill>
                  <a:srgbClr val="FF0000"/>
                </a:solidFill>
                <a:latin typeface="Times New Roman" panose="02020603050405020304" pitchFamily="18" charset="0"/>
                <a:ea typeface="楷体" panose="02010609060101010101" pitchFamily="49" charset="-122"/>
              </a:rPr>
              <a:t>阐明人们能自觉遵守规则是人类社会文明进步的体现。作用</a:t>
            </a:r>
            <a:r>
              <a:rPr lang="en-US" altLang="zh-CN" sz="2200" u="sng">
                <a:solidFill>
                  <a:srgbClr val="FF0000"/>
                </a:solidFill>
                <a:latin typeface="Times New Roman" panose="02020603050405020304" pitchFamily="18" charset="0"/>
                <a:ea typeface="宋体" panose="02010600030101010101" pitchFamily="2" charset="-122"/>
              </a:rPr>
              <a:t>:</a:t>
            </a:r>
            <a:r>
              <a:rPr lang="zh-CN" altLang="zh-CN" sz="2200" u="sng">
                <a:solidFill>
                  <a:srgbClr val="FF0000"/>
                </a:solidFill>
                <a:latin typeface="Times New Roman" panose="02020603050405020304" pitchFamily="18" charset="0"/>
                <a:ea typeface="楷体" panose="02010609060101010101" pitchFamily="49" charset="-122"/>
              </a:rPr>
              <a:t>作为事实论据</a:t>
            </a:r>
            <a:r>
              <a:rPr lang="en-US" altLang="zh-CN" sz="2200" u="sng">
                <a:solidFill>
                  <a:srgbClr val="FF0000"/>
                </a:solidFill>
                <a:latin typeface="Times New Roman" panose="02020603050405020304" pitchFamily="18" charset="0"/>
                <a:ea typeface="宋体" panose="02010600030101010101" pitchFamily="2" charset="-122"/>
              </a:rPr>
              <a:t>,</a:t>
            </a:r>
            <a:r>
              <a:rPr lang="zh-CN" altLang="zh-CN" sz="2200" u="sng">
                <a:solidFill>
                  <a:srgbClr val="FF0000"/>
                </a:solidFill>
                <a:latin typeface="Times New Roman" panose="02020603050405020304" pitchFamily="18" charset="0"/>
                <a:ea typeface="楷体" panose="02010609060101010101" pitchFamily="49" charset="-122"/>
              </a:rPr>
              <a:t>与上文形成对比。</a:t>
            </a:r>
            <a:endParaRPr lang="zh-CN" altLang="zh-CN" sz="2200">
              <a:latin typeface="NEU-BZ-S92"/>
              <a:ea typeface="方正书宋_GBK" pitchFamily="65"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750"/>
                                        <p:tgtEl>
                                          <p:spTgt spid="3"/>
                                        </p:tgtEl>
                                      </p:cBhvr>
                                    </p:animEffect>
                                    <p:anim calcmode="lin" valueType="num">
                                      <p:cBhvr>
                                        <p:cTn id="13" dur="750" fill="hold"/>
                                        <p:tgtEl>
                                          <p:spTgt spid="3"/>
                                        </p:tgtEl>
                                        <p:attrNameLst>
                                          <p:attrName>ppt_x</p:attrName>
                                        </p:attrNameLst>
                                      </p:cBhvr>
                                      <p:tavLst>
                                        <p:tav tm="0">
                                          <p:val>
                                            <p:strVal val="#ppt_x"/>
                                          </p:val>
                                        </p:tav>
                                        <p:tav tm="100000">
                                          <p:val>
                                            <p:strVal val="#ppt_x"/>
                                          </p:val>
                                        </p:tav>
                                      </p:tavLst>
                                    </p:anim>
                                    <p:anim calcmode="lin" valueType="num">
                                      <p:cBhvr>
                                        <p:cTn id="14" dur="75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202754">
                                            <p:txEl>
                                              <p:charRg st="192" end="254"/>
                                            </p:txEl>
                                          </p:spTgt>
                                        </p:tgtEl>
                                        <p:attrNameLst>
                                          <p:attrName>style.visibility</p:attrName>
                                        </p:attrNameLst>
                                      </p:cBhvr>
                                      <p:to>
                                        <p:strVal val="visible"/>
                                      </p:to>
                                    </p:set>
                                    <p:animEffect transition="in" filter="wipe(down)">
                                      <p:cBhvr>
                                        <p:cTn id="19" dur="500" fill="hold"/>
                                        <p:tgtEl>
                                          <p:spTgt spid="202754">
                                            <p:txEl>
                                              <p:charRg st="192" end="25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 name="图片 1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359995" y="180975"/>
            <a:ext cx="4843117"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1498599"/>
            <a:ext cx="5486400" cy="5359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59167" y="465856"/>
            <a:ext cx="2472077" cy="2186836"/>
          </a:xfrm>
          <a:prstGeom prst="rect">
            <a:avLst/>
          </a:prstGeom>
        </p:spPr>
      </p:pic>
      <p:sp>
        <p:nvSpPr>
          <p:cNvPr id="16" name="矩形 11"/>
          <p:cNvSpPr>
            <a:spLocks noChangeArrowheads="1"/>
          </p:cNvSpPr>
          <p:nvPr/>
        </p:nvSpPr>
        <p:spPr bwMode="auto">
          <a:xfrm>
            <a:off x="2863628" y="2703287"/>
            <a:ext cx="722693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sz="6000">
                <a:solidFill>
                  <a:schemeClr val="tx2">
                    <a:lumMod val="50000"/>
                  </a:schemeClr>
                </a:solidFill>
                <a:latin typeface="华文新魏" panose="02010800040101010101" pitchFamily="2" charset="-122"/>
                <a:ea typeface="华文新魏" panose="02010800040101010101" pitchFamily="2" charset="-122"/>
                <a:sym typeface="迷你简剪纸"/>
              </a:rPr>
              <a:t>第三类</a:t>
            </a:r>
            <a:r>
              <a:rPr lang="en-US" altLang="zh-CN" sz="6000">
                <a:solidFill>
                  <a:schemeClr val="tx2">
                    <a:lumMod val="50000"/>
                  </a:schemeClr>
                </a:solidFill>
                <a:latin typeface="华文新魏" panose="02010800040101010101" pitchFamily="2" charset="-122"/>
                <a:ea typeface="华文新魏" panose="02010800040101010101" pitchFamily="2" charset="-122"/>
                <a:sym typeface="迷你简剪纸"/>
              </a:rPr>
              <a:t> </a:t>
            </a:r>
            <a:r>
              <a:rPr lang="zh-CN" altLang="en-US" sz="6000">
                <a:solidFill>
                  <a:schemeClr val="tx2">
                    <a:lumMod val="50000"/>
                  </a:schemeClr>
                </a:solidFill>
                <a:latin typeface="华文新魏" panose="02010800040101010101" pitchFamily="2" charset="-122"/>
                <a:ea typeface="华文新魏" panose="02010800040101010101" pitchFamily="2" charset="-122"/>
                <a:sym typeface="+mn-ea"/>
              </a:rPr>
              <a:t>在论证上设题</a:t>
            </a:r>
            <a:endParaRPr lang="zh-CN" altLang="en-US" sz="6000" b="1">
              <a:solidFill>
                <a:srgbClr val="000000"/>
              </a:solidFill>
              <a:latin typeface="汉仪太极体简" pitchFamily="2" charset="-122"/>
              <a:ea typeface="汉仪太极体简" pitchFamily="2" charset="-122"/>
            </a:endParaRPr>
          </a:p>
          <a:p>
            <a:endParaRPr lang="zh-CN" altLang="en-US" sz="6000">
              <a:solidFill>
                <a:schemeClr val="tx2">
                  <a:lumMod val="50000"/>
                </a:schemeClr>
              </a:solidFill>
              <a:latin typeface="华文新魏" panose="02010800040101010101" pitchFamily="2" charset="-122"/>
              <a:ea typeface="华文新魏" panose="02010800040101010101" pitchFamily="2" charset="-122"/>
              <a:sym typeface="迷你简剪纸"/>
            </a:endParaRPr>
          </a:p>
        </p:txBody>
      </p:sp>
      <p:cxnSp>
        <p:nvCxnSpPr>
          <p:cNvPr id="17" name="直接箭头连接符 15"/>
          <p:cNvCxnSpPr>
            <a:cxnSpLocks noChangeShapeType="1"/>
          </p:cNvCxnSpPr>
          <p:nvPr/>
        </p:nvCxnSpPr>
        <p:spPr bwMode="auto">
          <a:xfrm flipV="1">
            <a:off x="3211195" y="3842385"/>
            <a:ext cx="6868160" cy="56515"/>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750"/>
                                        <p:tgtEl>
                                          <p:spTgt spid="11"/>
                                        </p:tgtEl>
                                      </p:cBhvr>
                                    </p:animEffect>
                                    <p:anim calcmode="lin" valueType="num">
                                      <p:cBhvr>
                                        <p:cTn id="13" dur="750" fill="hold"/>
                                        <p:tgtEl>
                                          <p:spTgt spid="11"/>
                                        </p:tgtEl>
                                        <p:attrNameLst>
                                          <p:attrName>ppt_x</p:attrName>
                                        </p:attrNameLst>
                                      </p:cBhvr>
                                      <p:tavLst>
                                        <p:tav tm="0">
                                          <p:val>
                                            <p:strVal val="#ppt_x"/>
                                          </p:val>
                                        </p:tav>
                                        <p:tav tm="100000">
                                          <p:val>
                                            <p:strVal val="#ppt_x"/>
                                          </p:val>
                                        </p:tav>
                                      </p:tavLst>
                                    </p:anim>
                                    <p:anim calcmode="lin" valueType="num">
                                      <p:cBhvr>
                                        <p:cTn id="14" dur="750" fill="hold"/>
                                        <p:tgtEl>
                                          <p:spTgt spid="11"/>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250"/>
                            </p:stCondLst>
                            <p:childTnLst>
                              <p:par>
                                <p:cTn id="16" presetID="2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filter="wipe(left)">
                                      <p:cBhvr>
                                        <p:cTn id="18" dur="259"/>
                                        <p:tgtEl>
                                          <p:spTgt spid="17"/>
                                        </p:tgtEl>
                                      </p:cBhvr>
                                    </p:animEffect>
                                  </p:childTnLst>
                                </p:cTn>
                              </p:par>
                            </p:childTnLst>
                          </p:cTn>
                        </p:par>
                        <p:par>
                          <p:cTn id="19" fill="hold" nodeType="afterGroup">
                            <p:stCondLst>
                              <p:cond delay="1509"/>
                            </p:stCondLst>
                            <p:childTnLst>
                              <p:par>
                                <p:cTn id="20" presetID="42"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filter="fade">
                                      <p:cBhvr>
                                        <p:cTn id="22" dur="519"/>
                                        <p:tgtEl>
                                          <p:spTgt spid="16"/>
                                        </p:tgtEl>
                                      </p:cBhvr>
                                    </p:animEffect>
                                    <p:anim calcmode="lin" valueType="num">
                                      <p:cBhvr>
                                        <p:cTn id="23" dur="519" fill="hold"/>
                                        <p:tgtEl>
                                          <p:spTgt spid="16"/>
                                        </p:tgtEl>
                                        <p:attrNameLst>
                                          <p:attrName>ppt_x</p:attrName>
                                        </p:attrNameLst>
                                      </p:cBhvr>
                                      <p:tavLst>
                                        <p:tav tm="0">
                                          <p:val>
                                            <p:strVal val="#ppt_x"/>
                                          </p:val>
                                        </p:tav>
                                        <p:tav tm="100000">
                                          <p:val>
                                            <p:strVal val="#ppt_x"/>
                                          </p:val>
                                        </p:tav>
                                      </p:tavLst>
                                    </p:anim>
                                    <p:anim calcmode="lin" valueType="num">
                                      <p:cBhvr>
                                        <p:cTn id="24" dur="519"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1">
                <a:schemeClr val="accent2"/>
              </a:lnRef>
              <a:fillRef idx="3">
                <a:schemeClr val="accent2"/>
              </a:fillRef>
              <a:effectRef idx="2">
                <a:schemeClr val="accent2"/>
              </a:effectRef>
              <a:fontRef idx="minor">
                <a:schemeClr val="lt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知识梳理</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文本框 1"/>
          <p:cNvSpPr txBox="1"/>
          <p:nvPr/>
        </p:nvSpPr>
        <p:spPr>
          <a:xfrm>
            <a:off x="3488690" y="1257935"/>
            <a:ext cx="8456295" cy="540829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indent="266700" defTabSz="0">
              <a:lnSpc>
                <a:spcPct val="120000"/>
              </a:lnSpc>
              <a:tabLst>
                <a:tab pos="1028700"/>
                <a:tab pos="1851025"/>
                <a:tab pos="2538730"/>
                <a:tab pos="3222625"/>
              </a:tabLst>
            </a:pPr>
            <a:r>
              <a:rPr lang="zh-CN" altLang="zh-CN" sz="2400">
                <a:latin typeface="方正粗黑宋简体" panose="02000000000000000000" charset="-122"/>
                <a:ea typeface="方正粗黑宋简体" panose="02000000000000000000" charset="-122"/>
                <a:cs typeface="方正粗黑宋简体" panose="02000000000000000000" charset="-122"/>
                <a:sym typeface="+mn-ea"/>
              </a:rPr>
              <a:t>一、什么是论证</a:t>
            </a:r>
            <a:r>
              <a:rPr lang="en-US" altLang="zh-CN" sz="2400">
                <a:latin typeface="方正粗黑宋简体" panose="02000000000000000000" charset="-122"/>
                <a:ea typeface="方正粗黑宋简体" panose="02000000000000000000" charset="-122"/>
                <a:cs typeface="方正粗黑宋简体" panose="02000000000000000000" charset="-122"/>
                <a:sym typeface="+mn-ea"/>
              </a:rPr>
              <a:t>?</a:t>
            </a:r>
            <a:endParaRPr lang="zh-CN" altLang="zh-CN" sz="2400">
              <a:latin typeface="方正粗黑宋简体" panose="02000000000000000000" charset="-122"/>
              <a:ea typeface="方正粗黑宋简体" panose="02000000000000000000" charset="-122"/>
              <a:cs typeface="方正粗黑宋简体" panose="02000000000000000000" charset="-122"/>
            </a:endParaRPr>
          </a:p>
          <a:p>
            <a:pPr indent="266700" defTabSz="0">
              <a:lnSpc>
                <a:spcPct val="120000"/>
              </a:lnSpc>
              <a:tabLst>
                <a:tab pos="1028700"/>
                <a:tab pos="1851025"/>
                <a:tab pos="2538730"/>
                <a:tab pos="3222625"/>
              </a:tabLst>
            </a:pPr>
            <a:r>
              <a:rPr lang="zh-CN" altLang="zh-CN" sz="2400">
                <a:latin typeface="Times New Roman" panose="02020603050405020304" pitchFamily="18" charset="0"/>
                <a:ea typeface="宋体" panose="02010600030101010101" pitchFamily="2" charset="-122"/>
                <a:sym typeface="+mn-ea"/>
              </a:rPr>
              <a:t>论证是作者用来证明论点的过程和方法。是解决</a:t>
            </a:r>
            <a:r>
              <a:rPr lang="en-US" altLang="zh-CN" sz="2400">
                <a:latin typeface="Times New Roman" panose="02020603050405020304" pitchFamily="18" charset="0"/>
                <a:ea typeface="宋体" panose="02010600030101010101" pitchFamily="2" charset="-122"/>
                <a:sym typeface="+mn-ea"/>
              </a:rPr>
              <a:t>“</a:t>
            </a:r>
            <a:r>
              <a:rPr lang="zh-CN" altLang="zh-CN" sz="2400">
                <a:latin typeface="Times New Roman" panose="02020603050405020304" pitchFamily="18" charset="0"/>
                <a:ea typeface="宋体" panose="02010600030101010101" pitchFamily="2" charset="-122"/>
                <a:sym typeface="+mn-ea"/>
              </a:rPr>
              <a:t>怎样证明</a:t>
            </a:r>
            <a:r>
              <a:rPr lang="en-US" altLang="zh-CN" sz="2400">
                <a:latin typeface="Times New Roman" panose="02020603050405020304" pitchFamily="18" charset="0"/>
                <a:ea typeface="宋体" panose="02010600030101010101" pitchFamily="2" charset="-122"/>
                <a:sym typeface="+mn-ea"/>
              </a:rPr>
              <a:t>”</a:t>
            </a:r>
            <a:r>
              <a:rPr lang="zh-CN" altLang="zh-CN" sz="2400">
                <a:latin typeface="Times New Roman" panose="02020603050405020304" pitchFamily="18" charset="0"/>
                <a:ea typeface="宋体" panose="02010600030101010101" pitchFamily="2" charset="-122"/>
                <a:sym typeface="+mn-ea"/>
              </a:rPr>
              <a:t>的问题。</a:t>
            </a:r>
            <a:endParaRPr lang="zh-CN" altLang="zh-CN" sz="2400">
              <a:latin typeface="NEU-BZ-S92"/>
              <a:ea typeface="方正书宋_GBK" pitchFamily="65" charset="-122"/>
            </a:endParaRPr>
          </a:p>
          <a:p>
            <a:pPr indent="266700" defTabSz="0">
              <a:lnSpc>
                <a:spcPct val="120000"/>
              </a:lnSpc>
              <a:tabLst>
                <a:tab pos="1028700"/>
                <a:tab pos="1851025"/>
                <a:tab pos="2538730"/>
                <a:tab pos="3222625"/>
              </a:tabLst>
            </a:pPr>
            <a:r>
              <a:rPr lang="zh-CN" altLang="zh-CN" sz="2400">
                <a:latin typeface="方正粗黑宋简体" panose="02000000000000000000" charset="-122"/>
                <a:ea typeface="方正粗黑宋简体" panose="02000000000000000000" charset="-122"/>
                <a:sym typeface="+mn-ea"/>
              </a:rPr>
              <a:t>二、常见的论证方法及其作用。</a:t>
            </a:r>
            <a:endParaRPr lang="zh-CN" altLang="zh-CN" sz="2400">
              <a:latin typeface="方正粗黑宋简体" panose="02000000000000000000" charset="-122"/>
              <a:ea typeface="方正粗黑宋简体" panose="02000000000000000000" charset="-122"/>
            </a:endParaRPr>
          </a:p>
          <a:p>
            <a:pPr indent="266700" defTabSz="0">
              <a:lnSpc>
                <a:spcPct val="120000"/>
              </a:lnSpc>
              <a:tabLst>
                <a:tab pos="1028700"/>
                <a:tab pos="1851025"/>
                <a:tab pos="2538730"/>
                <a:tab pos="3222625"/>
              </a:tabLst>
            </a:pPr>
            <a:r>
              <a:rPr lang="en-US" altLang="zh-CN" sz="2400">
                <a:solidFill>
                  <a:srgbClr val="FF0000"/>
                </a:solidFill>
                <a:latin typeface="黑体" panose="02010609060101010101" charset="-122"/>
                <a:ea typeface="黑体" panose="02010609060101010101" charset="-122"/>
                <a:cs typeface="黑体" panose="02010609060101010101" charset="-122"/>
                <a:sym typeface="+mn-ea"/>
              </a:rPr>
              <a:t>1.</a:t>
            </a:r>
            <a:r>
              <a:rPr lang="zh-CN" altLang="zh-CN" sz="2400">
                <a:solidFill>
                  <a:srgbClr val="FF0000"/>
                </a:solidFill>
                <a:latin typeface="黑体" panose="02010609060101010101" charset="-122"/>
                <a:ea typeface="黑体" panose="02010609060101010101" charset="-122"/>
                <a:cs typeface="黑体" panose="02010609060101010101" charset="-122"/>
                <a:sym typeface="+mn-ea"/>
              </a:rPr>
              <a:t>举例论证</a:t>
            </a:r>
            <a:r>
              <a:rPr lang="en-US" altLang="zh-CN" sz="2400">
                <a:solidFill>
                  <a:srgbClr val="FF0000"/>
                </a:solidFill>
                <a:latin typeface="黑体" panose="02010609060101010101" charset="-122"/>
                <a:ea typeface="黑体" panose="02010609060101010101" charset="-122"/>
                <a:cs typeface="黑体" panose="02010609060101010101" charset="-122"/>
                <a:sym typeface="+mn-ea"/>
              </a:rPr>
              <a:t>:</a:t>
            </a:r>
            <a:r>
              <a:rPr lang="zh-CN" altLang="zh-CN" sz="2400">
                <a:latin typeface="Times New Roman" panose="02020603050405020304" pitchFamily="18" charset="0"/>
                <a:ea typeface="宋体" panose="02010600030101010101" pitchFamily="2" charset="-122"/>
                <a:sym typeface="+mn-ea"/>
              </a:rPr>
              <a:t>通过列举</a:t>
            </a:r>
            <a:r>
              <a:rPr lang="en-US" altLang="zh-CN" sz="2400">
                <a:latin typeface="Times New Roman" panose="02020603050405020304" pitchFamily="18" charset="0"/>
                <a:ea typeface="宋体" panose="02010600030101010101" pitchFamily="2" charset="-122"/>
                <a:sym typeface="+mn-ea"/>
              </a:rPr>
              <a:t>……</a:t>
            </a:r>
            <a:r>
              <a:rPr lang="zh-CN" altLang="zh-CN" sz="2400">
                <a:latin typeface="Times New Roman" panose="02020603050405020304" pitchFamily="18" charset="0"/>
                <a:ea typeface="宋体" panose="02010600030101010101" pitchFamily="2" charset="-122"/>
                <a:sym typeface="+mn-ea"/>
              </a:rPr>
              <a:t>事例</a:t>
            </a:r>
            <a:r>
              <a:rPr lang="en-US" altLang="zh-CN" sz="2400">
                <a:latin typeface="Times New Roman" panose="02020603050405020304" pitchFamily="18" charset="0"/>
                <a:ea typeface="宋体" panose="02010600030101010101" pitchFamily="2" charset="-122"/>
                <a:sym typeface="+mn-ea"/>
              </a:rPr>
              <a:t>,</a:t>
            </a:r>
            <a:r>
              <a:rPr lang="zh-CN" altLang="zh-CN" sz="2400">
                <a:latin typeface="Times New Roman" panose="02020603050405020304" pitchFamily="18" charset="0"/>
                <a:ea typeface="宋体" panose="02010600030101010101" pitchFamily="2" charset="-122"/>
                <a:sym typeface="+mn-ea"/>
              </a:rPr>
              <a:t>具体论证了</a:t>
            </a:r>
            <a:r>
              <a:rPr lang="en-US" altLang="zh-CN" sz="2400">
                <a:latin typeface="Times New Roman" panose="02020603050405020304" pitchFamily="18" charset="0"/>
                <a:ea typeface="宋体" panose="02010600030101010101" pitchFamily="2" charset="-122"/>
                <a:sym typeface="+mn-ea"/>
              </a:rPr>
              <a:t>……</a:t>
            </a:r>
            <a:r>
              <a:rPr lang="zh-CN" altLang="zh-CN" sz="2400">
                <a:latin typeface="Times New Roman" panose="02020603050405020304" pitchFamily="18" charset="0"/>
                <a:ea typeface="宋体" panose="02010600030101010101" pitchFamily="2" charset="-122"/>
                <a:sym typeface="+mn-ea"/>
              </a:rPr>
              <a:t>的观点</a:t>
            </a:r>
            <a:r>
              <a:rPr lang="en-US" altLang="zh-CN" sz="2400">
                <a:latin typeface="Times New Roman" panose="02020603050405020304" pitchFamily="18" charset="0"/>
                <a:ea typeface="宋体" panose="02010600030101010101" pitchFamily="2" charset="-122"/>
                <a:sym typeface="+mn-ea"/>
              </a:rPr>
              <a:t>,</a:t>
            </a:r>
            <a:r>
              <a:rPr lang="zh-CN" altLang="zh-CN" sz="2400">
                <a:latin typeface="Times New Roman" panose="02020603050405020304" pitchFamily="18" charset="0"/>
                <a:ea typeface="宋体" panose="02010600030101010101" pitchFamily="2" charset="-122"/>
                <a:sym typeface="+mn-ea"/>
              </a:rPr>
              <a:t>增强了说服力。</a:t>
            </a:r>
            <a:endParaRPr lang="zh-CN" altLang="zh-CN" sz="2400">
              <a:latin typeface="NEU-BZ-S92"/>
              <a:ea typeface="方正书宋_GBK" pitchFamily="65" charset="-122"/>
            </a:endParaRPr>
          </a:p>
          <a:p>
            <a:pPr indent="266700" defTabSz="0">
              <a:lnSpc>
                <a:spcPct val="120000"/>
              </a:lnSpc>
              <a:tabLst>
                <a:tab pos="1028700"/>
                <a:tab pos="1851025"/>
                <a:tab pos="2538730"/>
                <a:tab pos="3222625"/>
              </a:tabLst>
            </a:pPr>
            <a:r>
              <a:rPr lang="zh-CN" altLang="zh-CN" sz="2400">
                <a:solidFill>
                  <a:srgbClr val="FF0000"/>
                </a:solidFill>
                <a:latin typeface="黑体" panose="02010609060101010101" charset="-122"/>
                <a:ea typeface="黑体" panose="02010609060101010101" charset="-122"/>
                <a:cs typeface="黑体" panose="02010609060101010101" charset="-122"/>
                <a:sym typeface="+mn-ea"/>
              </a:rPr>
              <a:t>2.道理论证:</a:t>
            </a:r>
            <a:r>
              <a:rPr lang="zh-CN" altLang="zh-CN" sz="2400">
                <a:latin typeface="Times New Roman" panose="02020603050405020304" pitchFamily="18" charset="0"/>
                <a:ea typeface="宋体" panose="02010600030101010101" pitchFamily="2" charset="-122"/>
                <a:sym typeface="+mn-ea"/>
              </a:rPr>
              <a:t>引用</a:t>
            </a:r>
            <a:r>
              <a:rPr lang="en-US" altLang="zh-CN" sz="2400">
                <a:latin typeface="Times New Roman" panose="02020603050405020304" pitchFamily="18" charset="0"/>
                <a:ea typeface="宋体" panose="02010600030101010101" pitchFamily="2" charset="-122"/>
                <a:sym typeface="+mn-ea"/>
              </a:rPr>
              <a:t>……</a:t>
            </a:r>
            <a:r>
              <a:rPr lang="zh-CN" altLang="zh-CN" sz="2400">
                <a:latin typeface="Times New Roman" panose="02020603050405020304" pitchFamily="18" charset="0"/>
                <a:ea typeface="宋体" panose="02010600030101010101" pitchFamily="2" charset="-122"/>
                <a:sym typeface="+mn-ea"/>
              </a:rPr>
              <a:t>的名言</a:t>
            </a:r>
            <a:r>
              <a:rPr lang="en-US" altLang="zh-CN" sz="2400">
                <a:latin typeface="Times New Roman" panose="02020603050405020304" pitchFamily="18" charset="0"/>
                <a:ea typeface="宋体" panose="02010600030101010101" pitchFamily="2" charset="-122"/>
                <a:sym typeface="+mn-ea"/>
              </a:rPr>
              <a:t>(</a:t>
            </a:r>
            <a:r>
              <a:rPr lang="zh-CN" altLang="zh-CN" sz="2400">
                <a:latin typeface="Times New Roman" panose="02020603050405020304" pitchFamily="18" charset="0"/>
                <a:ea typeface="宋体" panose="02010600030101010101" pitchFamily="2" charset="-122"/>
                <a:sym typeface="+mn-ea"/>
              </a:rPr>
              <a:t>古语、俗语、谚语等</a:t>
            </a:r>
            <a:r>
              <a:rPr lang="en-US" altLang="zh-CN" sz="2400">
                <a:latin typeface="Times New Roman" panose="02020603050405020304" pitchFamily="18" charset="0"/>
                <a:ea typeface="宋体" panose="02010600030101010101" pitchFamily="2" charset="-122"/>
                <a:sym typeface="+mn-ea"/>
              </a:rPr>
              <a:t>),</a:t>
            </a:r>
            <a:r>
              <a:rPr lang="zh-CN" altLang="zh-CN" sz="2400">
                <a:latin typeface="Times New Roman" panose="02020603050405020304" pitchFamily="18" charset="0"/>
                <a:ea typeface="宋体" panose="02010600030101010101" pitchFamily="2" charset="-122"/>
                <a:sym typeface="+mn-ea"/>
              </a:rPr>
              <a:t>有力地论证了</a:t>
            </a:r>
            <a:r>
              <a:rPr lang="en-US" altLang="zh-CN" sz="2400">
                <a:latin typeface="Times New Roman" panose="02020603050405020304" pitchFamily="18" charset="0"/>
                <a:ea typeface="宋体" panose="02010600030101010101" pitchFamily="2" charset="-122"/>
                <a:sym typeface="+mn-ea"/>
              </a:rPr>
              <a:t>……</a:t>
            </a:r>
            <a:r>
              <a:rPr lang="zh-CN" altLang="zh-CN" sz="2400">
                <a:latin typeface="Times New Roman" panose="02020603050405020304" pitchFamily="18" charset="0"/>
                <a:ea typeface="宋体" panose="02010600030101010101" pitchFamily="2" charset="-122"/>
                <a:sym typeface="+mn-ea"/>
              </a:rPr>
              <a:t>的观点</a:t>
            </a:r>
            <a:r>
              <a:rPr lang="en-US" altLang="zh-CN" sz="2400">
                <a:latin typeface="Times New Roman" panose="02020603050405020304" pitchFamily="18" charset="0"/>
                <a:ea typeface="宋体" panose="02010600030101010101" pitchFamily="2" charset="-122"/>
                <a:sym typeface="+mn-ea"/>
              </a:rPr>
              <a:t>,</a:t>
            </a:r>
            <a:r>
              <a:rPr lang="zh-CN" altLang="zh-CN" sz="2400">
                <a:latin typeface="Times New Roman" panose="02020603050405020304" pitchFamily="18" charset="0"/>
                <a:ea typeface="宋体" panose="02010600030101010101" pitchFamily="2" charset="-122"/>
                <a:sym typeface="+mn-ea"/>
              </a:rPr>
              <a:t>增强了说服力。（引用论证是其中一种）</a:t>
            </a:r>
            <a:endParaRPr lang="zh-CN" altLang="zh-CN" sz="2400">
              <a:latin typeface="NEU-BZ-S92"/>
              <a:ea typeface="方正书宋_GBK" pitchFamily="65" charset="-122"/>
            </a:endParaRPr>
          </a:p>
          <a:p>
            <a:pPr indent="266700" defTabSz="0">
              <a:lnSpc>
                <a:spcPct val="120000"/>
              </a:lnSpc>
              <a:tabLst>
                <a:tab pos="1028700"/>
                <a:tab pos="1851025"/>
                <a:tab pos="2538730"/>
                <a:tab pos="3222625"/>
              </a:tabLst>
            </a:pPr>
            <a:r>
              <a:rPr lang="zh-CN" altLang="zh-CN" sz="2400">
                <a:solidFill>
                  <a:srgbClr val="FF0000"/>
                </a:solidFill>
                <a:latin typeface="黑体" panose="02010609060101010101" charset="-122"/>
                <a:ea typeface="黑体" panose="02010609060101010101" charset="-122"/>
                <a:cs typeface="黑体" panose="02010609060101010101" charset="-122"/>
                <a:sym typeface="+mn-ea"/>
              </a:rPr>
              <a:t>3.对比论证:</a:t>
            </a:r>
            <a:r>
              <a:rPr lang="zh-CN" altLang="zh-CN" sz="2400">
                <a:latin typeface="Times New Roman" panose="02020603050405020304" pitchFamily="18" charset="0"/>
                <a:ea typeface="宋体" panose="02010600030101010101" pitchFamily="2" charset="-122"/>
                <a:sym typeface="+mn-ea"/>
              </a:rPr>
              <a:t>把</a:t>
            </a:r>
            <a:r>
              <a:rPr lang="en-US" altLang="zh-CN" sz="2400">
                <a:latin typeface="Times New Roman" panose="02020603050405020304" pitchFamily="18" charset="0"/>
                <a:ea typeface="宋体" panose="02010600030101010101" pitchFamily="2" charset="-122"/>
                <a:sym typeface="+mn-ea"/>
              </a:rPr>
              <a:t>……</a:t>
            </a:r>
            <a:r>
              <a:rPr lang="zh-CN" altLang="zh-CN" sz="2400">
                <a:latin typeface="Times New Roman" panose="02020603050405020304" pitchFamily="18" charset="0"/>
                <a:ea typeface="宋体" panose="02010600030101010101" pitchFamily="2" charset="-122"/>
                <a:sym typeface="+mn-ea"/>
              </a:rPr>
              <a:t>与</a:t>
            </a:r>
            <a:r>
              <a:rPr lang="en-US" altLang="zh-CN" sz="2400">
                <a:latin typeface="Times New Roman" panose="02020603050405020304" pitchFamily="18" charset="0"/>
                <a:ea typeface="宋体" panose="02010600030101010101" pitchFamily="2" charset="-122"/>
                <a:sym typeface="+mn-ea"/>
              </a:rPr>
              <a:t>……</a:t>
            </a:r>
            <a:r>
              <a:rPr lang="zh-CN" altLang="zh-CN" sz="2400">
                <a:latin typeface="Times New Roman" panose="02020603050405020304" pitchFamily="18" charset="0"/>
                <a:ea typeface="宋体" panose="02010600030101010101" pitchFamily="2" charset="-122"/>
                <a:sym typeface="+mn-ea"/>
              </a:rPr>
              <a:t>进行对比</a:t>
            </a:r>
            <a:r>
              <a:rPr lang="en-US" altLang="zh-CN" sz="2400">
                <a:latin typeface="Times New Roman" panose="02020603050405020304" pitchFamily="18" charset="0"/>
                <a:ea typeface="宋体" panose="02010600030101010101" pitchFamily="2" charset="-122"/>
                <a:sym typeface="+mn-ea"/>
              </a:rPr>
              <a:t>,</a:t>
            </a:r>
            <a:r>
              <a:rPr lang="zh-CN" altLang="zh-CN" sz="2400">
                <a:latin typeface="Times New Roman" panose="02020603050405020304" pitchFamily="18" charset="0"/>
                <a:ea typeface="宋体" panose="02010600030101010101" pitchFamily="2" charset="-122"/>
                <a:sym typeface="+mn-ea"/>
              </a:rPr>
              <a:t>突出强调了</a:t>
            </a:r>
            <a:r>
              <a:rPr lang="en-US" altLang="zh-CN" sz="2400">
                <a:latin typeface="Times New Roman" panose="02020603050405020304" pitchFamily="18" charset="0"/>
                <a:ea typeface="宋体" panose="02010600030101010101" pitchFamily="2" charset="-122"/>
                <a:sym typeface="+mn-ea"/>
              </a:rPr>
              <a:t>……</a:t>
            </a:r>
            <a:r>
              <a:rPr lang="zh-CN" altLang="zh-CN" sz="2400">
                <a:latin typeface="Times New Roman" panose="02020603050405020304" pitchFamily="18" charset="0"/>
                <a:ea typeface="宋体" panose="02010600030101010101" pitchFamily="2" charset="-122"/>
                <a:sym typeface="+mn-ea"/>
              </a:rPr>
              <a:t>的观点</a:t>
            </a:r>
            <a:r>
              <a:rPr lang="en-US" altLang="zh-CN" sz="2400">
                <a:latin typeface="Times New Roman" panose="02020603050405020304" pitchFamily="18" charset="0"/>
                <a:ea typeface="宋体" panose="02010600030101010101" pitchFamily="2" charset="-122"/>
                <a:sym typeface="+mn-ea"/>
              </a:rPr>
              <a:t>,</a:t>
            </a:r>
            <a:r>
              <a:rPr lang="zh-CN" altLang="zh-CN" sz="2400">
                <a:latin typeface="Times New Roman" panose="02020603050405020304" pitchFamily="18" charset="0"/>
                <a:ea typeface="宋体" panose="02010600030101010101" pitchFamily="2" charset="-122"/>
                <a:sym typeface="+mn-ea"/>
              </a:rPr>
              <a:t>增强了说服力。</a:t>
            </a:r>
            <a:endParaRPr lang="zh-CN" altLang="zh-CN" sz="2400">
              <a:latin typeface="NEU-BZ-S92"/>
              <a:ea typeface="方正书宋_GBK" pitchFamily="65" charset="-122"/>
            </a:endParaRPr>
          </a:p>
          <a:p>
            <a:pPr indent="266700" defTabSz="0">
              <a:lnSpc>
                <a:spcPct val="120000"/>
              </a:lnSpc>
              <a:tabLst>
                <a:tab pos="1028700"/>
                <a:tab pos="1851025"/>
                <a:tab pos="2538730"/>
                <a:tab pos="3222625"/>
              </a:tabLst>
            </a:pPr>
            <a:r>
              <a:rPr lang="zh-CN" altLang="zh-CN" sz="2400">
                <a:solidFill>
                  <a:srgbClr val="FF0000"/>
                </a:solidFill>
                <a:latin typeface="黑体" panose="02010609060101010101" charset="-122"/>
                <a:ea typeface="黑体" panose="02010609060101010101" charset="-122"/>
                <a:cs typeface="黑体" panose="02010609060101010101" charset="-122"/>
                <a:sym typeface="+mn-ea"/>
              </a:rPr>
              <a:t>4.比喻论证:</a:t>
            </a:r>
            <a:r>
              <a:rPr lang="zh-CN" altLang="zh-CN" sz="2400">
                <a:latin typeface="Times New Roman" panose="02020603050405020304" pitchFamily="18" charset="0"/>
                <a:ea typeface="宋体" panose="02010600030101010101" pitchFamily="2" charset="-122"/>
                <a:sym typeface="+mn-ea"/>
              </a:rPr>
              <a:t>把</a:t>
            </a:r>
            <a:r>
              <a:rPr lang="en-US" altLang="zh-CN" sz="2400">
                <a:latin typeface="Times New Roman" panose="02020603050405020304" pitchFamily="18" charset="0"/>
                <a:ea typeface="宋体" panose="02010600030101010101" pitchFamily="2" charset="-122"/>
                <a:sym typeface="+mn-ea"/>
              </a:rPr>
              <a:t>……</a:t>
            </a:r>
            <a:r>
              <a:rPr lang="zh-CN" altLang="zh-CN" sz="2400">
                <a:latin typeface="Times New Roman" panose="02020603050405020304" pitchFamily="18" charset="0"/>
                <a:ea typeface="宋体" panose="02010600030101010101" pitchFamily="2" charset="-122"/>
                <a:sym typeface="+mn-ea"/>
              </a:rPr>
              <a:t>比作</a:t>
            </a:r>
            <a:r>
              <a:rPr lang="en-US" altLang="zh-CN" sz="2400">
                <a:latin typeface="Times New Roman" panose="02020603050405020304" pitchFamily="18" charset="0"/>
                <a:ea typeface="宋体" panose="02010600030101010101" pitchFamily="2" charset="-122"/>
                <a:sym typeface="+mn-ea"/>
              </a:rPr>
              <a:t>…… ,</a:t>
            </a:r>
            <a:r>
              <a:rPr lang="zh-CN" altLang="zh-CN" sz="2400">
                <a:latin typeface="Times New Roman" panose="02020603050405020304" pitchFamily="18" charset="0"/>
                <a:ea typeface="宋体" panose="02010600030101010101" pitchFamily="2" charset="-122"/>
                <a:sym typeface="+mn-ea"/>
              </a:rPr>
              <a:t>生动形象地论述了</a:t>
            </a:r>
            <a:r>
              <a:rPr lang="en-US" altLang="zh-CN" sz="2400">
                <a:latin typeface="Times New Roman" panose="02020603050405020304" pitchFamily="18" charset="0"/>
                <a:ea typeface="宋体" panose="02010600030101010101" pitchFamily="2" charset="-122"/>
                <a:sym typeface="+mn-ea"/>
              </a:rPr>
              <a:t>……</a:t>
            </a:r>
            <a:r>
              <a:rPr lang="zh-CN" altLang="zh-CN" sz="2400">
                <a:latin typeface="Times New Roman" panose="02020603050405020304" pitchFamily="18" charset="0"/>
                <a:ea typeface="宋体" panose="02010600030101010101" pitchFamily="2" charset="-122"/>
                <a:sym typeface="+mn-ea"/>
              </a:rPr>
              <a:t>观点</a:t>
            </a:r>
            <a:r>
              <a:rPr lang="en-US" altLang="zh-CN" sz="2400">
                <a:latin typeface="Times New Roman" panose="02020603050405020304" pitchFamily="18" charset="0"/>
                <a:ea typeface="宋体" panose="02010600030101010101" pitchFamily="2" charset="-122"/>
                <a:sym typeface="+mn-ea"/>
              </a:rPr>
              <a:t>,</a:t>
            </a:r>
            <a:r>
              <a:rPr lang="zh-CN" altLang="zh-CN" sz="2400">
                <a:latin typeface="Times New Roman" panose="02020603050405020304" pitchFamily="18" charset="0"/>
                <a:ea typeface="宋体" panose="02010600030101010101" pitchFamily="2" charset="-122"/>
                <a:sym typeface="+mn-ea"/>
              </a:rPr>
              <a:t>使论述通俗易懂。</a:t>
            </a:r>
            <a:endParaRPr lang="en-US"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endParaRPr>
          </a:p>
        </p:txBody>
      </p:sp>
      <p:sp>
        <p:nvSpPr>
          <p:cNvPr id="3" name="矩形 2"/>
          <p:cNvSpPr/>
          <p:nvPr/>
        </p:nvSpPr>
        <p:spPr>
          <a:xfrm>
            <a:off x="304799" y="1429290"/>
            <a:ext cx="3134465" cy="2852107"/>
          </a:xfrm>
          <a:prstGeom prst="rect">
            <a:avLst/>
          </a:prstGeom>
          <a:blipFill dpi="0" rotWithShape="1">
            <a:blip r:embed="rId6">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1">
                <a:schemeClr val="accent2"/>
              </a:lnRef>
              <a:fillRef idx="3">
                <a:schemeClr val="accent2"/>
              </a:fillRef>
              <a:effectRef idx="2">
                <a:schemeClr val="accent2"/>
              </a:effectRef>
              <a:fontRef idx="minor">
                <a:schemeClr val="lt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知识梳理</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5826" name="矩形 2"/>
          <p:cNvSpPr>
            <a:spLocks noChangeAspect="1"/>
          </p:cNvSpPr>
          <p:nvPr/>
        </p:nvSpPr>
        <p:spPr>
          <a:xfrm>
            <a:off x="1379220" y="1506220"/>
            <a:ext cx="9907905" cy="4485005"/>
          </a:xfrm>
          <a:prstGeom prst="rect">
            <a:avLst/>
          </a:prstGeom>
        </p:spPr>
        <p:style>
          <a:lnRef idx="2">
            <a:schemeClr val="accent3"/>
          </a:lnRef>
          <a:fillRef idx="1">
            <a:schemeClr val="lt1"/>
          </a:fillRef>
          <a:effectRef idx="0">
            <a:schemeClr val="accent3"/>
          </a:effectRef>
          <a:fontRef idx="minor">
            <a:schemeClr val="dk1"/>
          </a:fontRef>
        </p:style>
        <p:txBody>
          <a:bodyPr wrap="square" anchor="t">
            <a:spAutoFit/>
          </a:bodyPr>
          <a:lstStyle/>
          <a:p>
            <a:pPr indent="266700" defTabSz="0">
              <a:lnSpc>
                <a:spcPct val="120000"/>
              </a:lnSpc>
              <a:tabLst>
                <a:tab pos="1028700"/>
                <a:tab pos="1851025"/>
                <a:tab pos="2538730"/>
                <a:tab pos="3222625"/>
              </a:tabLst>
            </a:pPr>
            <a:r>
              <a:rPr lang="zh-CN" altLang="zh-CN" sz="2200">
                <a:latin typeface="Arial" panose="020b0604020202020204" pitchFamily="34" charset="0"/>
                <a:ea typeface="黑体" panose="02010609060101010101" charset="-122"/>
              </a:rPr>
              <a:t>【真题演练】</a:t>
            </a:r>
            <a:endParaRPr lang="zh-CN" altLang="zh-CN" sz="2200">
              <a:latin typeface="NEU-BZ-S92"/>
              <a:ea typeface="方正书宋_GBK" pitchFamily="65" charset="-122"/>
            </a:endParaRPr>
          </a:p>
          <a:p>
            <a:pPr indent="266700" defTabSz="0">
              <a:lnSpc>
                <a:spcPct val="120000"/>
              </a:lnSpc>
              <a:tabLst>
                <a:tab pos="1028700"/>
                <a:tab pos="1851025"/>
                <a:tab pos="2538730"/>
                <a:tab pos="3222625"/>
              </a:tabLst>
            </a:pPr>
            <a:r>
              <a:rPr lang="zh-CN" altLang="zh-CN" sz="2400">
                <a:latin typeface="Times New Roman" panose="02020603050405020304" pitchFamily="18" charset="0"/>
                <a:ea typeface="宋体" panose="02010600030101010101" pitchFamily="2" charset="-122"/>
              </a:rPr>
              <a:t>阅读</a:t>
            </a:r>
            <a:r>
              <a:rPr lang="zh-CN" altLang="zh-CN" sz="2400">
                <a:latin typeface="Times New Roman" panose="02020603050405020304" pitchFamily="18" charset="0"/>
                <a:ea typeface="宋体" panose="02010600030101010101" pitchFamily="2" charset="-122"/>
                <a:hlinkClick r:id="rId6" action="ppaction://hlinksldjump"/>
              </a:rPr>
              <a:t>《尝试错误》</a:t>
            </a:r>
            <a:r>
              <a:rPr lang="en-US" altLang="zh-CN" sz="2400">
                <a:latin typeface="Times New Roman" panose="02020603050405020304" pitchFamily="18" charset="0"/>
                <a:ea typeface="宋体" panose="02010600030101010101" pitchFamily="2" charset="-122"/>
              </a:rPr>
              <a:t>,</a:t>
            </a:r>
            <a:r>
              <a:rPr lang="zh-CN" altLang="zh-CN" sz="2400">
                <a:latin typeface="Times New Roman" panose="02020603050405020304" pitchFamily="18" charset="0"/>
                <a:ea typeface="宋体" panose="02010600030101010101" pitchFamily="2" charset="-122"/>
              </a:rPr>
              <a:t>完成下列题目</a:t>
            </a:r>
            <a:r>
              <a:rPr lang="en-US" altLang="zh-CN" sz="2400">
                <a:latin typeface="Times New Roman" panose="02020603050405020304" pitchFamily="18" charset="0"/>
                <a:ea typeface="宋体" panose="02010600030101010101" pitchFamily="2" charset="-122"/>
              </a:rPr>
              <a:t>:</a:t>
            </a:r>
            <a:endParaRPr lang="zh-CN" altLang="zh-CN" sz="2400">
              <a:latin typeface="NEU-BZ-S92"/>
              <a:ea typeface="方正书宋_GBK" pitchFamily="65" charset="-122"/>
            </a:endParaRPr>
          </a:p>
          <a:p>
            <a:pPr indent="266700" defTabSz="0">
              <a:lnSpc>
                <a:spcPct val="120000"/>
              </a:lnSpc>
              <a:tabLst>
                <a:tab pos="1028700"/>
                <a:tab pos="1851025"/>
                <a:tab pos="2538730"/>
                <a:tab pos="3222625"/>
              </a:tabLst>
            </a:pPr>
            <a:r>
              <a:rPr lang="en-US" altLang="zh-CN" sz="2400">
                <a:latin typeface="Times New Roman" panose="02020603050405020304" pitchFamily="18" charset="0"/>
                <a:ea typeface="宋体" panose="02010600030101010101" pitchFamily="2" charset="-122"/>
              </a:rPr>
              <a:t>1.</a:t>
            </a:r>
            <a:r>
              <a:rPr lang="zh-CN" altLang="zh-CN" sz="2400">
                <a:latin typeface="Times New Roman" panose="02020603050405020304" pitchFamily="18" charset="0"/>
                <a:ea typeface="宋体" panose="02010600030101010101" pitchFamily="2" charset="-122"/>
              </a:rPr>
              <a:t>第</a:t>
            </a:r>
            <a:r>
              <a:rPr lang="zh-CN" altLang="zh-CN" sz="2400">
                <a:latin typeface="NEU-BZ-S92"/>
                <a:ea typeface="宋体" panose="02010600030101010101" pitchFamily="2" charset="-122"/>
              </a:rPr>
              <a:t>②③</a:t>
            </a:r>
            <a:r>
              <a:rPr lang="zh-CN" altLang="zh-CN" sz="2400">
                <a:latin typeface="Times New Roman" panose="02020603050405020304" pitchFamily="18" charset="0"/>
                <a:ea typeface="宋体" panose="02010600030101010101" pitchFamily="2" charset="-122"/>
              </a:rPr>
              <a:t>段使用了什么论证方法</a:t>
            </a:r>
            <a:r>
              <a:rPr lang="en-US" altLang="zh-CN" sz="2400">
                <a:latin typeface="Times New Roman" panose="02020603050405020304" pitchFamily="18" charset="0"/>
                <a:ea typeface="宋体" panose="02010600030101010101" pitchFamily="2" charset="-122"/>
              </a:rPr>
              <a:t>?</a:t>
            </a:r>
            <a:r>
              <a:rPr lang="zh-CN" altLang="zh-CN" sz="2400">
                <a:latin typeface="Times New Roman" panose="02020603050405020304" pitchFamily="18" charset="0"/>
                <a:ea typeface="宋体" panose="02010600030101010101" pitchFamily="2" charset="-122"/>
              </a:rPr>
              <a:t>有什么作用</a:t>
            </a:r>
            <a:r>
              <a:rPr lang="en-US" altLang="zh-CN" sz="2400">
                <a:latin typeface="Times New Roman" panose="02020603050405020304" pitchFamily="18" charset="0"/>
                <a:ea typeface="宋体" panose="02010600030101010101" pitchFamily="2" charset="-122"/>
              </a:rPr>
              <a:t>?</a:t>
            </a:r>
            <a:endParaRPr lang="zh-CN" altLang="zh-CN" sz="2400">
              <a:latin typeface="NEU-BZ-S92"/>
              <a:ea typeface="方正书宋_GBK" pitchFamily="65" charset="-122"/>
            </a:endParaRPr>
          </a:p>
          <a:p>
            <a:pPr indent="266700" defTabSz="0">
              <a:lnSpc>
                <a:spcPct val="120000"/>
              </a:lnSpc>
              <a:tabLst>
                <a:tab pos="1028700"/>
                <a:tab pos="1851025"/>
                <a:tab pos="2538730"/>
                <a:tab pos="3222625"/>
              </a:tabLst>
            </a:pPr>
            <a:r>
              <a:rPr lang="zh-CN" altLang="zh-CN" sz="2400" u="sng">
                <a:solidFill>
                  <a:srgbClr val="FF0000"/>
                </a:solidFill>
                <a:latin typeface="Times New Roman" panose="02020603050405020304" pitchFamily="18" charset="0"/>
                <a:ea typeface="楷体" panose="02010609060101010101" pitchFamily="49" charset="-122"/>
              </a:rPr>
              <a:t>论证方法</a:t>
            </a:r>
            <a:r>
              <a:rPr lang="en-US" altLang="zh-CN" sz="2400" u="sng">
                <a:solidFill>
                  <a:srgbClr val="FF0000"/>
                </a:solidFill>
                <a:latin typeface="Times New Roman" panose="02020603050405020304" pitchFamily="18" charset="0"/>
                <a:ea typeface="宋体" panose="02010600030101010101" pitchFamily="2" charset="-122"/>
              </a:rPr>
              <a:t>:</a:t>
            </a:r>
            <a:r>
              <a:rPr lang="zh-CN" altLang="zh-CN" sz="2400" u="sng">
                <a:solidFill>
                  <a:srgbClr val="FF0000"/>
                </a:solidFill>
                <a:latin typeface="Times New Roman" panose="02020603050405020304" pitchFamily="18" charset="0"/>
                <a:ea typeface="楷体" panose="02010609060101010101" pitchFamily="49" charset="-122"/>
              </a:rPr>
              <a:t>举例论证和对比论证。</a:t>
            </a:r>
            <a:endParaRPr lang="zh-CN" altLang="zh-CN" sz="2400">
              <a:latin typeface="NEU-BZ-S92"/>
              <a:ea typeface="方正书宋_GBK" pitchFamily="65" charset="-122"/>
            </a:endParaRPr>
          </a:p>
          <a:p>
            <a:pPr indent="266700" defTabSz="0">
              <a:lnSpc>
                <a:spcPct val="120000"/>
              </a:lnSpc>
              <a:tabLst>
                <a:tab pos="1028700"/>
                <a:tab pos="1851025"/>
                <a:tab pos="2538730"/>
                <a:tab pos="3222625"/>
              </a:tabLst>
            </a:pPr>
            <a:r>
              <a:rPr lang="zh-CN" altLang="zh-CN" sz="2400" u="sng">
                <a:solidFill>
                  <a:srgbClr val="FF0000"/>
                </a:solidFill>
                <a:latin typeface="Times New Roman" panose="02020603050405020304" pitchFamily="18" charset="0"/>
                <a:ea typeface="楷体" panose="02010609060101010101" pitchFamily="49" charset="-122"/>
              </a:rPr>
              <a:t>作用</a:t>
            </a:r>
            <a:r>
              <a:rPr lang="en-US" altLang="zh-CN" sz="2400" u="sng">
                <a:solidFill>
                  <a:srgbClr val="FF0000"/>
                </a:solidFill>
                <a:latin typeface="Times New Roman" panose="02020603050405020304" pitchFamily="18" charset="0"/>
                <a:ea typeface="宋体" panose="02010600030101010101" pitchFamily="2" charset="-122"/>
              </a:rPr>
              <a:t>:</a:t>
            </a:r>
            <a:r>
              <a:rPr lang="zh-CN" altLang="zh-CN" sz="2400" u="sng">
                <a:solidFill>
                  <a:srgbClr val="FF0000"/>
                </a:solidFill>
                <a:latin typeface="Times New Roman" panose="02020603050405020304" pitchFamily="18" charset="0"/>
                <a:ea typeface="楷体" panose="02010609060101010101" pitchFamily="49" charset="-122"/>
              </a:rPr>
              <a:t>通过列举项羽失败和刘邦成功事例</a:t>
            </a:r>
            <a:r>
              <a:rPr lang="en-US" altLang="zh-CN" sz="2400" u="sng">
                <a:solidFill>
                  <a:srgbClr val="FF0000"/>
                </a:solidFill>
                <a:latin typeface="Times New Roman" panose="02020603050405020304" pitchFamily="18" charset="0"/>
                <a:ea typeface="宋体" panose="02010600030101010101" pitchFamily="2" charset="-122"/>
              </a:rPr>
              <a:t>,</a:t>
            </a:r>
            <a:r>
              <a:rPr lang="zh-CN" altLang="zh-CN" sz="2400" u="sng">
                <a:solidFill>
                  <a:srgbClr val="FF0000"/>
                </a:solidFill>
                <a:latin typeface="Times New Roman" panose="02020603050405020304" pitchFamily="18" charset="0"/>
                <a:ea typeface="楷体" panose="02010609060101010101" pitchFamily="49" charset="-122"/>
              </a:rPr>
              <a:t>具体突出了</a:t>
            </a:r>
            <a:r>
              <a:rPr lang="en-US" altLang="zh-CN" sz="2400" u="sng">
                <a:solidFill>
                  <a:srgbClr val="FF0000"/>
                </a:solidFill>
                <a:latin typeface="Times New Roman" panose="02020603050405020304" pitchFamily="18" charset="0"/>
                <a:ea typeface="宋体" panose="02010600030101010101" pitchFamily="2" charset="-122"/>
              </a:rPr>
              <a:t>“</a:t>
            </a:r>
            <a:r>
              <a:rPr lang="zh-CN" altLang="zh-CN" sz="2400" u="sng">
                <a:solidFill>
                  <a:srgbClr val="FF0000"/>
                </a:solidFill>
                <a:latin typeface="Times New Roman" panose="02020603050405020304" pitchFamily="18" charset="0"/>
                <a:ea typeface="楷体" panose="02010609060101010101" pitchFamily="49" charset="-122"/>
              </a:rPr>
              <a:t>在错误中学习</a:t>
            </a:r>
            <a:r>
              <a:rPr lang="en-US" altLang="zh-CN" sz="2400" u="sng">
                <a:solidFill>
                  <a:srgbClr val="FF0000"/>
                </a:solidFill>
                <a:latin typeface="Times New Roman" panose="02020603050405020304" pitchFamily="18" charset="0"/>
                <a:ea typeface="宋体" panose="02010600030101010101" pitchFamily="2" charset="-122"/>
              </a:rPr>
              <a:t>,</a:t>
            </a:r>
            <a:r>
              <a:rPr lang="zh-CN" altLang="zh-CN" sz="2400" u="sng">
                <a:solidFill>
                  <a:srgbClr val="FF0000"/>
                </a:solidFill>
                <a:latin typeface="Times New Roman" panose="02020603050405020304" pitchFamily="18" charset="0"/>
                <a:ea typeface="楷体" panose="02010609060101010101" pitchFamily="49" charset="-122"/>
              </a:rPr>
              <a:t>勇于尝试</a:t>
            </a:r>
            <a:r>
              <a:rPr lang="en-US" altLang="zh-CN" sz="2400" u="sng">
                <a:solidFill>
                  <a:srgbClr val="FF0000"/>
                </a:solidFill>
                <a:latin typeface="Times New Roman" panose="02020603050405020304" pitchFamily="18" charset="0"/>
                <a:ea typeface="宋体" panose="02010600030101010101" pitchFamily="2" charset="-122"/>
              </a:rPr>
              <a:t>,</a:t>
            </a:r>
            <a:r>
              <a:rPr lang="zh-CN" altLang="zh-CN" sz="2400" u="sng">
                <a:solidFill>
                  <a:srgbClr val="FF0000"/>
                </a:solidFill>
                <a:latin typeface="Times New Roman" panose="02020603050405020304" pitchFamily="18" charset="0"/>
                <a:ea typeface="楷体" panose="02010609060101010101" pitchFamily="49" charset="-122"/>
              </a:rPr>
              <a:t>就有机会获得成功</a:t>
            </a:r>
            <a:r>
              <a:rPr lang="en-US" altLang="zh-CN" sz="2400" u="sng">
                <a:solidFill>
                  <a:srgbClr val="FF0000"/>
                </a:solidFill>
                <a:latin typeface="Times New Roman" panose="02020603050405020304" pitchFamily="18" charset="0"/>
                <a:ea typeface="宋体" panose="02010600030101010101" pitchFamily="2" charset="-122"/>
              </a:rPr>
              <a:t>”</a:t>
            </a:r>
            <a:r>
              <a:rPr lang="zh-CN" altLang="zh-CN" sz="2400" u="sng">
                <a:solidFill>
                  <a:srgbClr val="FF0000"/>
                </a:solidFill>
                <a:latin typeface="Times New Roman" panose="02020603050405020304" pitchFamily="18" charset="0"/>
                <a:ea typeface="楷体" panose="02010609060101010101" pitchFamily="49" charset="-122"/>
              </a:rPr>
              <a:t>这一观点</a:t>
            </a:r>
            <a:r>
              <a:rPr lang="en-US" altLang="zh-CN" sz="2400" u="sng">
                <a:solidFill>
                  <a:srgbClr val="FF0000"/>
                </a:solidFill>
                <a:latin typeface="Times New Roman" panose="02020603050405020304" pitchFamily="18" charset="0"/>
                <a:ea typeface="宋体" panose="02010600030101010101" pitchFamily="2" charset="-122"/>
              </a:rPr>
              <a:t>,</a:t>
            </a:r>
            <a:r>
              <a:rPr lang="zh-CN" altLang="zh-CN" sz="2400" u="sng">
                <a:solidFill>
                  <a:srgbClr val="FF0000"/>
                </a:solidFill>
                <a:latin typeface="Times New Roman" panose="02020603050405020304" pitchFamily="18" charset="0"/>
                <a:ea typeface="楷体" panose="02010609060101010101" pitchFamily="49" charset="-122"/>
              </a:rPr>
              <a:t>增强了说服力。</a:t>
            </a:r>
            <a:endParaRPr lang="zh-CN" altLang="zh-CN" sz="2400">
              <a:latin typeface="NEU-BZ-S92"/>
              <a:ea typeface="方正书宋_GBK" pitchFamily="65" charset="-122"/>
            </a:endParaRPr>
          </a:p>
          <a:p>
            <a:pPr indent="266700" defTabSz="0">
              <a:lnSpc>
                <a:spcPct val="120000"/>
              </a:lnSpc>
              <a:tabLst>
                <a:tab pos="1028700"/>
                <a:tab pos="1851025"/>
                <a:tab pos="2538730"/>
                <a:tab pos="3222625"/>
              </a:tabLst>
            </a:pPr>
            <a:r>
              <a:rPr lang="en-US" altLang="zh-CN" sz="2400">
                <a:latin typeface="Times New Roman" panose="02020603050405020304" pitchFamily="18" charset="0"/>
                <a:ea typeface="宋体" panose="02010600030101010101" pitchFamily="2" charset="-122"/>
              </a:rPr>
              <a:t>2.</a:t>
            </a:r>
            <a:r>
              <a:rPr lang="zh-CN" altLang="zh-CN" sz="2400">
                <a:latin typeface="Times New Roman" panose="02020603050405020304" pitchFamily="18" charset="0"/>
                <a:ea typeface="宋体" panose="02010600030101010101" pitchFamily="2" charset="-122"/>
              </a:rPr>
              <a:t>第</a:t>
            </a:r>
            <a:r>
              <a:rPr lang="zh-CN" altLang="zh-CN" sz="2400">
                <a:latin typeface="NEU-BZ-S92"/>
                <a:ea typeface="宋体" panose="02010600030101010101" pitchFamily="2" charset="-122"/>
              </a:rPr>
              <a:t>⑤</a:t>
            </a:r>
            <a:r>
              <a:rPr lang="zh-CN" altLang="zh-CN" sz="2400">
                <a:latin typeface="Times New Roman" panose="02020603050405020304" pitchFamily="18" charset="0"/>
                <a:ea typeface="宋体" panose="02010600030101010101" pitchFamily="2" charset="-122"/>
              </a:rPr>
              <a:t>段中引用古语</a:t>
            </a:r>
            <a:r>
              <a:rPr lang="en-US" altLang="zh-CN" sz="2400">
                <a:latin typeface="Times New Roman" panose="02020603050405020304" pitchFamily="18" charset="0"/>
                <a:ea typeface="宋体" panose="02010600030101010101" pitchFamily="2" charset="-122"/>
              </a:rPr>
              <a:t>“</a:t>
            </a:r>
            <a:r>
              <a:rPr lang="zh-CN" altLang="zh-CN" sz="2400">
                <a:latin typeface="Times New Roman" panose="02020603050405020304" pitchFamily="18" charset="0"/>
                <a:ea typeface="宋体" panose="02010600030101010101" pitchFamily="2" charset="-122"/>
              </a:rPr>
              <a:t>学书纸费</a:t>
            </a:r>
            <a:r>
              <a:rPr lang="en-US" altLang="zh-CN" sz="2400">
                <a:latin typeface="Times New Roman" panose="02020603050405020304" pitchFamily="18" charset="0"/>
                <a:ea typeface="宋体" panose="02010600030101010101" pitchFamily="2" charset="-122"/>
              </a:rPr>
              <a:t>,</a:t>
            </a:r>
            <a:r>
              <a:rPr lang="zh-CN" altLang="zh-CN" sz="2400">
                <a:latin typeface="Times New Roman" panose="02020603050405020304" pitchFamily="18" charset="0"/>
                <a:ea typeface="宋体" panose="02010600030101010101" pitchFamily="2" charset="-122"/>
              </a:rPr>
              <a:t>学医人费</a:t>
            </a:r>
            <a:r>
              <a:rPr lang="en-US" altLang="zh-CN" sz="2400">
                <a:latin typeface="Times New Roman" panose="02020603050405020304" pitchFamily="18" charset="0"/>
                <a:ea typeface="宋体" panose="02010600030101010101" pitchFamily="2" charset="-122"/>
              </a:rPr>
              <a:t>”</a:t>
            </a:r>
            <a:r>
              <a:rPr lang="zh-CN" altLang="zh-CN" sz="2400">
                <a:latin typeface="Times New Roman" panose="02020603050405020304" pitchFamily="18" charset="0"/>
                <a:ea typeface="宋体" panose="02010600030101010101" pitchFamily="2" charset="-122"/>
              </a:rPr>
              <a:t>和古谚</a:t>
            </a:r>
            <a:r>
              <a:rPr lang="en-US" altLang="zh-CN" sz="2400">
                <a:latin typeface="Times New Roman" panose="02020603050405020304" pitchFamily="18" charset="0"/>
                <a:ea typeface="宋体" panose="02010600030101010101" pitchFamily="2" charset="-122"/>
              </a:rPr>
              <a:t>“</a:t>
            </a:r>
            <a:r>
              <a:rPr lang="zh-CN" altLang="zh-CN" sz="2400">
                <a:latin typeface="Times New Roman" panose="02020603050405020304" pitchFamily="18" charset="0"/>
                <a:ea typeface="宋体" panose="02010600030101010101" pitchFamily="2" charset="-122"/>
              </a:rPr>
              <a:t>巧者不过习者之门</a:t>
            </a:r>
            <a:r>
              <a:rPr lang="en-US" altLang="zh-CN" sz="2400">
                <a:latin typeface="Times New Roman" panose="02020603050405020304" pitchFamily="18" charset="0"/>
                <a:ea typeface="宋体" panose="02010600030101010101" pitchFamily="2" charset="-122"/>
              </a:rPr>
              <a:t>”</a:t>
            </a:r>
            <a:r>
              <a:rPr lang="zh-CN" altLang="zh-CN" sz="2400">
                <a:latin typeface="Times New Roman" panose="02020603050405020304" pitchFamily="18" charset="0"/>
                <a:ea typeface="宋体" panose="02010600030101010101" pitchFamily="2" charset="-122"/>
              </a:rPr>
              <a:t>有何作用</a:t>
            </a:r>
            <a:r>
              <a:rPr lang="en-US" altLang="zh-CN" sz="2400">
                <a:latin typeface="Times New Roman" panose="02020603050405020304" pitchFamily="18" charset="0"/>
                <a:ea typeface="宋体" panose="02010600030101010101" pitchFamily="2" charset="-122"/>
              </a:rPr>
              <a:t>?</a:t>
            </a:r>
            <a:endParaRPr lang="zh-CN" altLang="zh-CN" sz="2400">
              <a:latin typeface="NEU-BZ-S92"/>
              <a:ea typeface="方正书宋_GBK" pitchFamily="65" charset="-122"/>
            </a:endParaRPr>
          </a:p>
          <a:p>
            <a:pPr indent="266700" defTabSz="0">
              <a:lnSpc>
                <a:spcPct val="120000"/>
              </a:lnSpc>
              <a:tabLst>
                <a:tab pos="1028700"/>
                <a:tab pos="1851025"/>
                <a:tab pos="2538730"/>
                <a:tab pos="3222625"/>
              </a:tabLst>
            </a:pPr>
            <a:r>
              <a:rPr lang="zh-CN" altLang="zh-CN" sz="2400" u="sng">
                <a:solidFill>
                  <a:srgbClr val="FF0000"/>
                </a:solidFill>
                <a:latin typeface="Times New Roman" panose="02020603050405020304" pitchFamily="18" charset="0"/>
                <a:ea typeface="楷体" panose="02010609060101010101" pitchFamily="49" charset="-122"/>
              </a:rPr>
              <a:t>道理论证</a:t>
            </a:r>
            <a:r>
              <a:rPr lang="en-US" altLang="zh-CN" sz="2400" u="sng">
                <a:solidFill>
                  <a:srgbClr val="FF0000"/>
                </a:solidFill>
                <a:latin typeface="Times New Roman" panose="02020603050405020304" pitchFamily="18" charset="0"/>
                <a:ea typeface="宋体" panose="02010600030101010101" pitchFamily="2" charset="-122"/>
              </a:rPr>
              <a:t>,</a:t>
            </a:r>
            <a:r>
              <a:rPr lang="zh-CN" altLang="zh-CN" sz="2400" u="sng">
                <a:solidFill>
                  <a:srgbClr val="FF0000"/>
                </a:solidFill>
                <a:latin typeface="Times New Roman" panose="02020603050405020304" pitchFamily="18" charset="0"/>
                <a:ea typeface="楷体" panose="02010609060101010101" pitchFamily="49" charset="-122"/>
              </a:rPr>
              <a:t>引用古语和古谚</a:t>
            </a:r>
            <a:r>
              <a:rPr lang="en-US" altLang="zh-CN" sz="2400" u="sng">
                <a:solidFill>
                  <a:srgbClr val="FF0000"/>
                </a:solidFill>
                <a:latin typeface="Times New Roman" panose="02020603050405020304" pitchFamily="18" charset="0"/>
                <a:ea typeface="宋体" panose="02010600030101010101" pitchFamily="2" charset="-122"/>
              </a:rPr>
              <a:t>,</a:t>
            </a:r>
            <a:r>
              <a:rPr lang="zh-CN" altLang="zh-CN" sz="2400" u="sng">
                <a:solidFill>
                  <a:srgbClr val="FF0000"/>
                </a:solidFill>
                <a:latin typeface="Times New Roman" panose="02020603050405020304" pitchFamily="18" charset="0"/>
                <a:ea typeface="楷体" panose="02010609060101010101" pitchFamily="49" charset="-122"/>
              </a:rPr>
              <a:t>有力地论证了</a:t>
            </a:r>
            <a:r>
              <a:rPr lang="en-US" altLang="zh-CN" sz="2400" u="sng">
                <a:solidFill>
                  <a:srgbClr val="FF0000"/>
                </a:solidFill>
                <a:latin typeface="Times New Roman" panose="02020603050405020304" pitchFamily="18" charset="0"/>
                <a:ea typeface="宋体" panose="02010600030101010101" pitchFamily="2" charset="-122"/>
              </a:rPr>
              <a:t>“</a:t>
            </a:r>
            <a:r>
              <a:rPr lang="zh-CN" altLang="zh-CN" sz="2400" u="sng">
                <a:solidFill>
                  <a:srgbClr val="FF0000"/>
                </a:solidFill>
                <a:latin typeface="Times New Roman" panose="02020603050405020304" pitchFamily="18" charset="0"/>
                <a:ea typeface="楷体" panose="02010609060101010101" pitchFamily="49" charset="-122"/>
              </a:rPr>
              <a:t>只要不怕错误</a:t>
            </a:r>
            <a:r>
              <a:rPr lang="en-US" altLang="zh-CN" sz="2400" u="sng">
                <a:solidFill>
                  <a:srgbClr val="FF0000"/>
                </a:solidFill>
                <a:latin typeface="Times New Roman" panose="02020603050405020304" pitchFamily="18" charset="0"/>
                <a:ea typeface="宋体" panose="02010600030101010101" pitchFamily="2" charset="-122"/>
              </a:rPr>
              <a:t>,</a:t>
            </a:r>
            <a:r>
              <a:rPr lang="zh-CN" altLang="zh-CN" sz="2400" u="sng">
                <a:solidFill>
                  <a:srgbClr val="FF0000"/>
                </a:solidFill>
                <a:latin typeface="Times New Roman" panose="02020603050405020304" pitchFamily="18" charset="0"/>
                <a:ea typeface="楷体" panose="02010609060101010101" pitchFamily="49" charset="-122"/>
              </a:rPr>
              <a:t>反复学习</a:t>
            </a:r>
            <a:r>
              <a:rPr lang="en-US" altLang="zh-CN" sz="2400" u="sng">
                <a:solidFill>
                  <a:srgbClr val="FF0000"/>
                </a:solidFill>
                <a:latin typeface="Times New Roman" panose="02020603050405020304" pitchFamily="18" charset="0"/>
                <a:ea typeface="宋体" panose="02010600030101010101" pitchFamily="2" charset="-122"/>
              </a:rPr>
              <a:t>,</a:t>
            </a:r>
            <a:r>
              <a:rPr lang="zh-CN" altLang="zh-CN" sz="2400" u="sng">
                <a:solidFill>
                  <a:srgbClr val="FF0000"/>
                </a:solidFill>
                <a:latin typeface="Times New Roman" panose="02020603050405020304" pitchFamily="18" charset="0"/>
                <a:ea typeface="楷体" panose="02010609060101010101" pitchFamily="49" charset="-122"/>
              </a:rPr>
              <a:t>便能达到巧妙的境地</a:t>
            </a:r>
            <a:r>
              <a:rPr lang="en-US" altLang="zh-CN" sz="2400" u="sng">
                <a:solidFill>
                  <a:srgbClr val="FF0000"/>
                </a:solidFill>
                <a:latin typeface="Times New Roman" panose="02020603050405020304" pitchFamily="18" charset="0"/>
                <a:ea typeface="宋体" panose="02010600030101010101" pitchFamily="2" charset="-122"/>
              </a:rPr>
              <a:t>”</a:t>
            </a:r>
            <a:r>
              <a:rPr lang="zh-CN" altLang="zh-CN" sz="2400" u="sng">
                <a:solidFill>
                  <a:srgbClr val="FF0000"/>
                </a:solidFill>
                <a:latin typeface="Times New Roman" panose="02020603050405020304" pitchFamily="18" charset="0"/>
                <a:ea typeface="楷体" panose="02010609060101010101" pitchFamily="49" charset="-122"/>
              </a:rPr>
              <a:t>这一观点</a:t>
            </a:r>
            <a:r>
              <a:rPr lang="en-US" altLang="zh-CN" sz="2400" u="sng">
                <a:solidFill>
                  <a:srgbClr val="FF0000"/>
                </a:solidFill>
                <a:latin typeface="Times New Roman" panose="02020603050405020304" pitchFamily="18" charset="0"/>
                <a:ea typeface="宋体" panose="02010600030101010101" pitchFamily="2" charset="-122"/>
              </a:rPr>
              <a:t>,</a:t>
            </a:r>
            <a:r>
              <a:rPr lang="zh-CN" altLang="zh-CN" sz="2400" u="sng">
                <a:solidFill>
                  <a:srgbClr val="FF0000"/>
                </a:solidFill>
                <a:latin typeface="Times New Roman" panose="02020603050405020304" pitchFamily="18" charset="0"/>
                <a:ea typeface="楷体" panose="02010609060101010101" pitchFamily="49" charset="-122"/>
              </a:rPr>
              <a:t>增强了说服力。</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205826">
                                            <p:txEl>
                                              <p:pRg st="3" end="3"/>
                                            </p:txEl>
                                          </p:spTgt>
                                        </p:tgtEl>
                                        <p:attrNameLst>
                                          <p:attrName>style.visibility</p:attrName>
                                        </p:attrNameLst>
                                      </p:cBhvr>
                                      <p:to>
                                        <p:strVal val="visible"/>
                                      </p:to>
                                    </p:set>
                                    <p:animEffect transition="in" filter="wipe(down)">
                                      <p:cBhvr>
                                        <p:cTn id="14" dur="500" fill="hold"/>
                                        <p:tgtEl>
                                          <p:spTgt spid="205826">
                                            <p:txEl>
                                              <p:pRg st="3" end="3"/>
                                            </p:txEl>
                                          </p:spTgt>
                                        </p:tgtEl>
                                      </p:cBhvr>
                                    </p:animEffect>
                                  </p:childTnLst>
                                </p:cTn>
                              </p:par>
                              <p:par>
                                <p:cTn id="15" presetID="22" presetClass="entr" presetSubtype="4" fill="hold" nodeType="withEffect">
                                  <p:stCondLst>
                                    <p:cond delay="0"/>
                                  </p:stCondLst>
                                  <p:childTnLst>
                                    <p:set>
                                      <p:cBhvr>
                                        <p:cTn id="16" dur="1" fill="hold">
                                          <p:stCondLst>
                                            <p:cond delay="0"/>
                                          </p:stCondLst>
                                        </p:cTn>
                                        <p:tgtEl>
                                          <p:spTgt spid="205826">
                                            <p:txEl>
                                              <p:pRg st="4" end="4"/>
                                            </p:txEl>
                                          </p:spTgt>
                                        </p:tgtEl>
                                        <p:attrNameLst>
                                          <p:attrName>style.visibility</p:attrName>
                                        </p:attrNameLst>
                                      </p:cBhvr>
                                      <p:to>
                                        <p:strVal val="visible"/>
                                      </p:to>
                                    </p:set>
                                    <p:animEffect transition="in" filter="wipe(down)">
                                      <p:cBhvr>
                                        <p:cTn id="17" dur="500" fill="hold"/>
                                        <p:tgtEl>
                                          <p:spTgt spid="205826">
                                            <p:txEl>
                                              <p:pRg st="4" end="4"/>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205826">
                                            <p:txEl>
                                              <p:pRg st="6" end="6"/>
                                            </p:txEl>
                                          </p:spTgt>
                                        </p:tgtEl>
                                        <p:attrNameLst>
                                          <p:attrName>style.visibility</p:attrName>
                                        </p:attrNameLst>
                                      </p:cBhvr>
                                      <p:to>
                                        <p:strVal val="visible"/>
                                      </p:to>
                                    </p:set>
                                    <p:animEffect transition="in" filter="wipe(down)">
                                      <p:cBhvr>
                                        <p:cTn id="22" dur="500" fill="hold"/>
                                        <p:tgtEl>
                                          <p:spTgt spid="20582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1">
                <a:schemeClr val="accent2"/>
              </a:lnRef>
              <a:fillRef idx="3">
                <a:schemeClr val="accent2"/>
              </a:fillRef>
              <a:effectRef idx="2">
                <a:schemeClr val="accent2"/>
              </a:effectRef>
              <a:fontRef idx="minor">
                <a:schemeClr val="lt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知识梳理</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文本框 1"/>
          <p:cNvSpPr txBox="1"/>
          <p:nvPr/>
        </p:nvSpPr>
        <p:spPr>
          <a:xfrm>
            <a:off x="3488690" y="1257935"/>
            <a:ext cx="8456295" cy="540829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indent="266700" defTabSz="0">
              <a:lnSpc>
                <a:spcPct val="120000"/>
              </a:lnSpc>
              <a:tabLst>
                <a:tab pos="1028700"/>
                <a:tab pos="1851025"/>
                <a:tab pos="2538730"/>
                <a:tab pos="3222625"/>
              </a:tabLst>
            </a:pPr>
            <a:r>
              <a:rPr lang="zh-CN" sz="2400">
                <a:latin typeface="方正粗黑宋简体" panose="02000000000000000000" charset="-122"/>
                <a:ea typeface="方正粗黑宋简体" panose="02000000000000000000" charset="-122"/>
                <a:cs typeface="方正粗黑宋简体" panose="02000000000000000000" charset="-122"/>
                <a:sym typeface="+mn-ea"/>
              </a:rPr>
              <a:t>三、</a:t>
            </a:r>
            <a:r>
              <a:rPr lang="zh-CN" altLang="zh-CN" sz="2400">
                <a:latin typeface="方正粗黑宋简体" panose="02000000000000000000" charset="-122"/>
                <a:ea typeface="方正粗黑宋简体" panose="02000000000000000000" charset="-122"/>
                <a:sym typeface="+mn-ea"/>
              </a:rPr>
              <a:t>分析文章结构,理清论证过程(思路)</a:t>
            </a:r>
            <a:endParaRPr lang="zh-CN" sz="2400">
              <a:latin typeface="方正粗黑宋简体" panose="02000000000000000000" charset="-122"/>
              <a:ea typeface="方正粗黑宋简体" panose="02000000000000000000" charset="-122"/>
              <a:cs typeface="方正粗黑宋简体" panose="02000000000000000000" charset="-122"/>
              <a:sym typeface="+mn-ea"/>
            </a:endParaRPr>
          </a:p>
          <a:p>
            <a:pPr indent="266700" defTabSz="914400">
              <a:lnSpc>
                <a:spcPct val="120000"/>
              </a:lnSpc>
              <a:tabLst>
                <a:tab pos="1028700"/>
                <a:tab pos="1851025"/>
                <a:tab pos="2538730"/>
                <a:tab pos="3222625"/>
              </a:tabLst>
            </a:pPr>
            <a:r>
              <a:rPr lang="en-US"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1.</a:t>
            </a:r>
            <a:r>
              <a:rPr lang="zh-CN"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议论文的结构</a:t>
            </a:r>
            <a:r>
              <a:rPr lang="en-US"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a:t>
            </a:r>
            <a:endParaRPr lang="zh-CN"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indent="266700" defTabSz="914400">
              <a:lnSpc>
                <a:spcPct val="120000"/>
              </a:lnSpc>
              <a:tabLst>
                <a:tab pos="1028700"/>
                <a:tab pos="1851025"/>
                <a:tab pos="2538730"/>
                <a:tab pos="3222625"/>
              </a:tabLst>
            </a:pPr>
            <a:r>
              <a:rPr lang="zh-CN" altLang="zh-CN" sz="2400">
                <a:latin typeface="汉仪雅酷黑简" panose="00020600040101010101" charset="-122"/>
                <a:ea typeface="汉仪雅酷黑简" panose="00020600040101010101" charset="-122"/>
                <a:cs typeface="汉仪雅酷黑简" panose="00020600040101010101" charset="-122"/>
                <a:sym typeface="+mn-ea"/>
              </a:rPr>
              <a:t>提出问题</a:t>
            </a:r>
            <a:r>
              <a:rPr lang="en-US" altLang="zh-CN" sz="2400">
                <a:latin typeface="汉仪雅酷黑简" panose="00020600040101010101" charset="-122"/>
                <a:ea typeface="汉仪雅酷黑简" panose="00020600040101010101" charset="-122"/>
                <a:cs typeface="汉仪雅酷黑简" panose="00020600040101010101" charset="-122"/>
                <a:sym typeface="+mn-ea"/>
              </a:rPr>
              <a:t>(</a:t>
            </a:r>
            <a:r>
              <a:rPr lang="zh-CN" altLang="zh-CN" sz="2400">
                <a:latin typeface="汉仪雅酷黑简" panose="00020600040101010101" charset="-122"/>
                <a:ea typeface="汉仪雅酷黑简" panose="00020600040101010101" charset="-122"/>
                <a:cs typeface="汉仪雅酷黑简" panose="00020600040101010101" charset="-122"/>
                <a:sym typeface="+mn-ea"/>
              </a:rPr>
              <a:t>引论</a:t>
            </a:r>
            <a:r>
              <a:rPr lang="en-US" altLang="zh-CN" sz="2400">
                <a:latin typeface="汉仪雅酷黑简" panose="00020600040101010101" charset="-122"/>
                <a:ea typeface="汉仪雅酷黑简" panose="00020600040101010101" charset="-122"/>
                <a:cs typeface="汉仪雅酷黑简" panose="00020600040101010101" charset="-122"/>
                <a:sym typeface="+mn-ea"/>
              </a:rPr>
              <a:t>)——</a:t>
            </a:r>
            <a:r>
              <a:rPr lang="zh-CN" altLang="zh-CN" sz="2400">
                <a:latin typeface="汉仪雅酷黑简" panose="00020600040101010101" charset="-122"/>
                <a:ea typeface="汉仪雅酷黑简" panose="00020600040101010101" charset="-122"/>
                <a:cs typeface="汉仪雅酷黑简" panose="00020600040101010101" charset="-122"/>
                <a:sym typeface="+mn-ea"/>
              </a:rPr>
              <a:t>分析问题</a:t>
            </a:r>
            <a:r>
              <a:rPr lang="en-US" altLang="zh-CN" sz="2400">
                <a:latin typeface="汉仪雅酷黑简" panose="00020600040101010101" charset="-122"/>
                <a:ea typeface="汉仪雅酷黑简" panose="00020600040101010101" charset="-122"/>
                <a:cs typeface="汉仪雅酷黑简" panose="00020600040101010101" charset="-122"/>
                <a:sym typeface="+mn-ea"/>
              </a:rPr>
              <a:t>(</a:t>
            </a:r>
            <a:r>
              <a:rPr lang="zh-CN" altLang="zh-CN" sz="2400">
                <a:latin typeface="汉仪雅酷黑简" panose="00020600040101010101" charset="-122"/>
                <a:ea typeface="汉仪雅酷黑简" panose="00020600040101010101" charset="-122"/>
                <a:cs typeface="汉仪雅酷黑简" panose="00020600040101010101" charset="-122"/>
                <a:sym typeface="+mn-ea"/>
              </a:rPr>
              <a:t>本论</a:t>
            </a:r>
            <a:r>
              <a:rPr lang="en-US" altLang="zh-CN" sz="2400">
                <a:latin typeface="汉仪雅酷黑简" panose="00020600040101010101" charset="-122"/>
                <a:ea typeface="汉仪雅酷黑简" panose="00020600040101010101" charset="-122"/>
                <a:cs typeface="汉仪雅酷黑简" panose="00020600040101010101" charset="-122"/>
                <a:sym typeface="+mn-ea"/>
              </a:rPr>
              <a:t>)——</a:t>
            </a:r>
            <a:r>
              <a:rPr lang="zh-CN" altLang="zh-CN" sz="2400">
                <a:latin typeface="汉仪雅酷黑简" panose="00020600040101010101" charset="-122"/>
                <a:ea typeface="汉仪雅酷黑简" panose="00020600040101010101" charset="-122"/>
                <a:cs typeface="汉仪雅酷黑简" panose="00020600040101010101" charset="-122"/>
                <a:sym typeface="+mn-ea"/>
              </a:rPr>
              <a:t>解决问题</a:t>
            </a:r>
            <a:r>
              <a:rPr lang="en-US" altLang="zh-CN" sz="2400">
                <a:latin typeface="汉仪雅酷黑简" panose="00020600040101010101" charset="-122"/>
                <a:ea typeface="汉仪雅酷黑简" panose="00020600040101010101" charset="-122"/>
                <a:cs typeface="汉仪雅酷黑简" panose="00020600040101010101" charset="-122"/>
                <a:sym typeface="+mn-ea"/>
              </a:rPr>
              <a:t>(</a:t>
            </a:r>
            <a:r>
              <a:rPr lang="zh-CN" altLang="zh-CN" sz="2400">
                <a:latin typeface="汉仪雅酷黑简" panose="00020600040101010101" charset="-122"/>
                <a:ea typeface="汉仪雅酷黑简" panose="00020600040101010101" charset="-122"/>
                <a:cs typeface="汉仪雅酷黑简" panose="00020600040101010101" charset="-122"/>
                <a:sym typeface="+mn-ea"/>
              </a:rPr>
              <a:t>结论</a:t>
            </a:r>
            <a:r>
              <a:rPr lang="en-US" altLang="zh-CN" sz="2400">
                <a:latin typeface="汉仪雅酷黑简" panose="00020600040101010101" charset="-122"/>
                <a:ea typeface="汉仪雅酷黑简" panose="00020600040101010101" charset="-122"/>
                <a:cs typeface="汉仪雅酷黑简" panose="00020600040101010101" charset="-122"/>
                <a:sym typeface="+mn-ea"/>
              </a:rPr>
              <a:t>);</a:t>
            </a:r>
            <a:endParaRPr lang="zh-CN" altLang="zh-CN" sz="2400">
              <a:latin typeface="NEU-BZ-S92"/>
              <a:ea typeface="方正书宋_GBK" pitchFamily="65" charset="-122"/>
            </a:endParaRPr>
          </a:p>
          <a:p>
            <a:pPr indent="266700" defTabSz="914400">
              <a:lnSpc>
                <a:spcPct val="120000"/>
              </a:lnSpc>
              <a:tabLst>
                <a:tab pos="1028700"/>
                <a:tab pos="1851025"/>
                <a:tab pos="2538730"/>
                <a:tab pos="3222625"/>
              </a:tabLst>
            </a:pPr>
            <a:r>
              <a:rPr lang="zh-CN" altLang="zh-CN" sz="2400">
                <a:latin typeface="Times New Roman" panose="02020603050405020304" pitchFamily="18" charset="0"/>
                <a:ea typeface="宋体" panose="02010600030101010101" pitchFamily="2" charset="-122"/>
                <a:sym typeface="+mn-ea"/>
              </a:rPr>
              <a:t>其结构形式分为横式与纵式两种。</a:t>
            </a:r>
            <a:endParaRPr lang="zh-CN" altLang="zh-CN" sz="2400">
              <a:latin typeface="NEU-BZ-S92"/>
              <a:ea typeface="方正书宋_GBK" pitchFamily="65" charset="-122"/>
            </a:endParaRPr>
          </a:p>
          <a:p>
            <a:pPr indent="266700" defTabSz="914400">
              <a:lnSpc>
                <a:spcPct val="120000"/>
              </a:lnSpc>
              <a:tabLst>
                <a:tab pos="1028700"/>
                <a:tab pos="1851025"/>
                <a:tab pos="2538730"/>
                <a:tab pos="3222625"/>
              </a:tabLst>
            </a:pPr>
            <a:r>
              <a:rPr lang="zh-CN" altLang="zh-CN" sz="2400" b="1">
                <a:solidFill>
                  <a:srgbClr val="0070C0"/>
                </a:solidFill>
                <a:latin typeface="汉仪北魏写经W" panose="00020600040101010101" charset="-122"/>
                <a:ea typeface="汉仪北魏写经W" panose="00020600040101010101" charset="-122"/>
                <a:cs typeface="汉仪北魏写经W" panose="00020600040101010101" charset="-122"/>
                <a:sym typeface="+mn-ea"/>
              </a:rPr>
              <a:t>横式结构又分为</a:t>
            </a:r>
            <a:r>
              <a:rPr lang="en-US" altLang="zh-CN" sz="2400" b="1">
                <a:solidFill>
                  <a:srgbClr val="0070C0"/>
                </a:solidFill>
                <a:latin typeface="汉仪北魏写经W" panose="00020600040101010101" charset="-122"/>
                <a:ea typeface="汉仪北魏写经W" panose="00020600040101010101" charset="-122"/>
                <a:cs typeface="汉仪北魏写经W" panose="00020600040101010101" charset="-122"/>
                <a:sym typeface="+mn-ea"/>
              </a:rPr>
              <a:t>:</a:t>
            </a:r>
            <a:r>
              <a:rPr lang="zh-CN" altLang="zh-CN" sz="2400" b="1">
                <a:solidFill>
                  <a:srgbClr val="0070C0"/>
                </a:solidFill>
                <a:latin typeface="汉仪北魏写经W" panose="00020600040101010101" charset="-122"/>
                <a:ea typeface="汉仪北魏写经W" panose="00020600040101010101" charset="-122"/>
                <a:cs typeface="汉仪北魏写经W" panose="00020600040101010101" charset="-122"/>
                <a:sym typeface="+mn-ea"/>
              </a:rPr>
              <a:t>总分式、并列式、对照式等</a:t>
            </a:r>
            <a:r>
              <a:rPr lang="en-US" altLang="zh-CN" sz="2400">
                <a:latin typeface="Times New Roman" panose="02020603050405020304" pitchFamily="18" charset="0"/>
                <a:ea typeface="宋体" panose="02010600030101010101" pitchFamily="2" charset="-122"/>
                <a:sym typeface="+mn-ea"/>
              </a:rPr>
              <a:t>;</a:t>
            </a:r>
            <a:endParaRPr lang="zh-CN" altLang="zh-CN" sz="2400">
              <a:latin typeface="NEU-BZ-S92"/>
              <a:ea typeface="方正书宋_GBK" pitchFamily="65" charset="-122"/>
            </a:endParaRPr>
          </a:p>
          <a:p>
            <a:pPr indent="266700" defTabSz="914400">
              <a:lnSpc>
                <a:spcPct val="120000"/>
              </a:lnSpc>
              <a:tabLst>
                <a:tab pos="1028700"/>
                <a:tab pos="1851025"/>
                <a:tab pos="2538730"/>
                <a:tab pos="3222625"/>
              </a:tabLst>
            </a:pPr>
            <a:r>
              <a:rPr lang="zh-CN" altLang="zh-CN" sz="2400" b="1">
                <a:solidFill>
                  <a:srgbClr val="0070C0"/>
                </a:solidFill>
                <a:latin typeface="汉仪北魏写经W" panose="00020600040101010101" charset="-122"/>
                <a:ea typeface="汉仪北魏写经W" panose="00020600040101010101" charset="-122"/>
                <a:cs typeface="汉仪北魏写经W" panose="00020600040101010101" charset="-122"/>
                <a:sym typeface="+mn-ea"/>
              </a:rPr>
              <a:t>纵式结构又分层进式、起承转合式等</a:t>
            </a:r>
            <a:r>
              <a:rPr lang="zh-CN" altLang="zh-CN" sz="2400">
                <a:latin typeface="Times New Roman" panose="02020603050405020304" pitchFamily="18" charset="0"/>
                <a:ea typeface="宋体" panose="02010600030101010101" pitchFamily="2" charset="-122"/>
                <a:sym typeface="+mn-ea"/>
              </a:rPr>
              <a:t>。</a:t>
            </a:r>
            <a:endParaRPr lang="zh-CN" altLang="zh-CN" sz="2400">
              <a:latin typeface="NEU-BZ-S92"/>
              <a:ea typeface="方正书宋_GBK" pitchFamily="65" charset="-122"/>
            </a:endParaRPr>
          </a:p>
          <a:p>
            <a:pPr indent="266700" defTabSz="914400">
              <a:lnSpc>
                <a:spcPct val="120000"/>
              </a:lnSpc>
              <a:tabLst>
                <a:tab pos="1028700"/>
                <a:tab pos="1851025"/>
                <a:tab pos="2538730"/>
                <a:tab pos="3222625"/>
              </a:tabLst>
            </a:pPr>
            <a:r>
              <a:rPr lang="zh-CN"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2.分析议论文的论证过程(思路):</a:t>
            </a:r>
            <a:endParaRPr lang="zh-CN"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indent="266700" defTabSz="914400">
              <a:lnSpc>
                <a:spcPct val="120000"/>
              </a:lnSpc>
              <a:tabLst>
                <a:tab pos="1028700"/>
                <a:tab pos="1851025"/>
                <a:tab pos="2538730"/>
                <a:tab pos="3222625"/>
              </a:tabLst>
            </a:pPr>
            <a:r>
              <a:rPr lang="zh-CN" altLang="zh-CN" sz="2400">
                <a:latin typeface="Times New Roman" panose="02020603050405020304" pitchFamily="18" charset="0"/>
                <a:ea typeface="宋体" panose="02010600030101010101" pitchFamily="2" charset="-122"/>
                <a:sym typeface="+mn-ea"/>
              </a:rPr>
              <a:t>具体步骤</a:t>
            </a:r>
            <a:r>
              <a:rPr lang="en-US" altLang="zh-CN" sz="2400">
                <a:latin typeface="Times New Roman" panose="02020603050405020304" pitchFamily="18" charset="0"/>
                <a:ea typeface="宋体" panose="02010600030101010101" pitchFamily="2" charset="-122"/>
                <a:sym typeface="+mn-ea"/>
              </a:rPr>
              <a:t>:</a:t>
            </a:r>
            <a:endParaRPr lang="zh-CN" altLang="zh-CN" sz="2400">
              <a:latin typeface="NEU-BZ-S92"/>
              <a:ea typeface="方正书宋_GBK" pitchFamily="65" charset="-122"/>
            </a:endParaRPr>
          </a:p>
          <a:p>
            <a:pPr indent="266700" defTabSz="914400">
              <a:lnSpc>
                <a:spcPct val="120000"/>
              </a:lnSpc>
              <a:tabLst>
                <a:tab pos="1028700"/>
                <a:tab pos="1851025"/>
                <a:tab pos="2538730"/>
                <a:tab pos="3222625"/>
              </a:tabLst>
            </a:pPr>
            <a:r>
              <a:rPr lang="zh-CN" altLang="zh-CN" sz="2400">
                <a:latin typeface="Times New Roman" panose="02020603050405020304" pitchFamily="18" charset="0"/>
                <a:ea typeface="宋体" panose="02010600030101010101" pitchFamily="2" charset="-122"/>
                <a:sym typeface="+mn-ea"/>
              </a:rPr>
              <a:t>第一步</a:t>
            </a:r>
            <a:r>
              <a:rPr lang="en-US" altLang="zh-CN" sz="2400">
                <a:latin typeface="Times New Roman" panose="02020603050405020304" pitchFamily="18" charset="0"/>
                <a:ea typeface="宋体" panose="02010600030101010101" pitchFamily="2" charset="-122"/>
                <a:sym typeface="+mn-ea"/>
              </a:rPr>
              <a:t>:</a:t>
            </a:r>
            <a:r>
              <a:rPr lang="zh-CN" altLang="zh-CN" sz="2400">
                <a:latin typeface="Times New Roman" panose="02020603050405020304" pitchFamily="18" charset="0"/>
                <a:ea typeface="宋体" panose="02010600030101010101" pitchFamily="2" charset="-122"/>
                <a:sym typeface="+mn-ea"/>
              </a:rPr>
              <a:t>划分全文或某段的结构层次。</a:t>
            </a:r>
            <a:endParaRPr lang="zh-CN" altLang="zh-CN" sz="2400">
              <a:latin typeface="NEU-BZ-S92"/>
              <a:ea typeface="方正书宋_GBK" pitchFamily="65" charset="-122"/>
            </a:endParaRPr>
          </a:p>
          <a:p>
            <a:pPr indent="266700" defTabSz="914400">
              <a:lnSpc>
                <a:spcPct val="120000"/>
              </a:lnSpc>
              <a:tabLst>
                <a:tab pos="1028700"/>
                <a:tab pos="1851025"/>
                <a:tab pos="2538730"/>
                <a:tab pos="3222625"/>
              </a:tabLst>
            </a:pPr>
            <a:r>
              <a:rPr lang="zh-CN" altLang="zh-CN" sz="2400">
                <a:latin typeface="Times New Roman" panose="02020603050405020304" pitchFamily="18" charset="0"/>
                <a:ea typeface="宋体" panose="02010600030101010101" pitchFamily="2" charset="-122"/>
                <a:sym typeface="+mn-ea"/>
              </a:rPr>
              <a:t>第二步</a:t>
            </a:r>
            <a:r>
              <a:rPr lang="en-US" altLang="zh-CN" sz="2400">
                <a:latin typeface="Times New Roman" panose="02020603050405020304" pitchFamily="18" charset="0"/>
                <a:ea typeface="宋体" panose="02010600030101010101" pitchFamily="2" charset="-122"/>
                <a:sym typeface="+mn-ea"/>
              </a:rPr>
              <a:t>:</a:t>
            </a:r>
            <a:r>
              <a:rPr lang="zh-CN" altLang="zh-CN" sz="2400">
                <a:latin typeface="Times New Roman" panose="02020603050405020304" pitchFamily="18" charset="0"/>
                <a:ea typeface="宋体" panose="02010600030101010101" pitchFamily="2" charset="-122"/>
                <a:sym typeface="+mn-ea"/>
              </a:rPr>
              <a:t>概括各个层次的意思。</a:t>
            </a:r>
            <a:endParaRPr lang="zh-CN" altLang="zh-CN" sz="2400">
              <a:latin typeface="NEU-BZ-S92"/>
              <a:ea typeface="方正书宋_GBK" pitchFamily="65" charset="-122"/>
            </a:endParaRPr>
          </a:p>
          <a:p>
            <a:pPr indent="266700" defTabSz="914400">
              <a:lnSpc>
                <a:spcPct val="120000"/>
              </a:lnSpc>
              <a:tabLst>
                <a:tab pos="1028700"/>
                <a:tab pos="1851025"/>
                <a:tab pos="2538730"/>
                <a:tab pos="3222625"/>
              </a:tabLst>
            </a:pPr>
            <a:r>
              <a:rPr lang="zh-CN" altLang="zh-CN" sz="2400">
                <a:latin typeface="Times New Roman" panose="02020603050405020304" pitchFamily="18" charset="0"/>
                <a:ea typeface="宋体" panose="02010600030101010101" pitchFamily="2" charset="-122"/>
                <a:sym typeface="+mn-ea"/>
              </a:rPr>
              <a:t>第三步</a:t>
            </a:r>
            <a:r>
              <a:rPr lang="en-US" altLang="zh-CN" sz="2400">
                <a:latin typeface="Times New Roman" panose="02020603050405020304" pitchFamily="18" charset="0"/>
                <a:ea typeface="宋体" panose="02010600030101010101" pitchFamily="2" charset="-122"/>
                <a:sym typeface="+mn-ea"/>
              </a:rPr>
              <a:t>:</a:t>
            </a:r>
            <a:r>
              <a:rPr lang="zh-CN" altLang="zh-CN" sz="2400">
                <a:latin typeface="Times New Roman" panose="02020603050405020304" pitchFamily="18" charset="0"/>
                <a:ea typeface="宋体" panose="02010600030101010101" pitchFamily="2" charset="-122"/>
                <a:sym typeface="+mn-ea"/>
              </a:rPr>
              <a:t>用</a:t>
            </a:r>
            <a:r>
              <a:rPr lang="zh-CN" altLang="zh-CN" sz="2400" b="1">
                <a:solidFill>
                  <a:srgbClr val="0070C0"/>
                </a:solidFill>
                <a:latin typeface="汉仪北魏写经W" panose="00020600040101010101" charset="-122"/>
                <a:ea typeface="汉仪北魏写经W" panose="00020600040101010101" charset="-122"/>
                <a:cs typeface="汉仪北魏写经W" panose="00020600040101010101" charset="-122"/>
                <a:sym typeface="+mn-ea"/>
              </a:rPr>
              <a:t>“首先”、“接着”、“最后”</a:t>
            </a:r>
            <a:r>
              <a:rPr lang="zh-CN" altLang="zh-CN" sz="2400">
                <a:latin typeface="Times New Roman" panose="02020603050405020304" pitchFamily="18" charset="0"/>
                <a:ea typeface="宋体" panose="02010600030101010101" pitchFamily="2" charset="-122"/>
                <a:sym typeface="+mn-ea"/>
              </a:rPr>
              <a:t>等连词把各层次的意思串联起来。</a:t>
            </a:r>
            <a:endParaRPr lang="en-US" altLang="zh-CN"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endParaRPr>
          </a:p>
        </p:txBody>
      </p:sp>
      <p:sp>
        <p:nvSpPr>
          <p:cNvPr id="3" name="矩形 2"/>
          <p:cNvSpPr/>
          <p:nvPr/>
        </p:nvSpPr>
        <p:spPr>
          <a:xfrm>
            <a:off x="304799" y="1429290"/>
            <a:ext cx="3134465" cy="2852107"/>
          </a:xfrm>
          <a:prstGeom prst="rect">
            <a:avLst/>
          </a:prstGeom>
          <a:blipFill dpi="0" rotWithShape="1">
            <a:blip r:embed="rId6">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1">
                <a:schemeClr val="accent2"/>
              </a:lnRef>
              <a:fillRef idx="3">
                <a:schemeClr val="accent2"/>
              </a:fillRef>
              <a:effectRef idx="2">
                <a:schemeClr val="accent2"/>
              </a:effectRef>
              <a:fontRef idx="minor">
                <a:schemeClr val="lt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知识梳理</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矩形 2"/>
          <p:cNvSpPr/>
          <p:nvPr/>
        </p:nvSpPr>
        <p:spPr>
          <a:xfrm>
            <a:off x="304799" y="1429290"/>
            <a:ext cx="3134465" cy="2852107"/>
          </a:xfrm>
          <a:prstGeom prst="rect">
            <a:avLst/>
          </a:prstGeom>
          <a:blipFill dpi="0" rotWithShape="1">
            <a:blip r:embed="rId6">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圆角矩形 4"/>
          <p:cNvSpPr/>
          <p:nvPr/>
        </p:nvSpPr>
        <p:spPr>
          <a:xfrm>
            <a:off x="3835400" y="1487805"/>
            <a:ext cx="7905750" cy="279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048760" y="1605280"/>
            <a:ext cx="7270750" cy="2676525"/>
          </a:xfrm>
          <a:prstGeom prst="rect">
            <a:avLst/>
          </a:prstGeom>
          <a:noFill/>
        </p:spPr>
        <p:txBody>
          <a:bodyPr wrap="square" rtlCol="0">
            <a:spAutoFit/>
          </a:bodyPr>
          <a:lstStyle/>
          <a:p>
            <a:pPr indent="266700" defTabSz="914400">
              <a:lnSpc>
                <a:spcPct val="120000"/>
              </a:lnSpc>
              <a:tabLst>
                <a:tab pos="1028700"/>
                <a:tab pos="1851025"/>
                <a:tab pos="2538730"/>
                <a:tab pos="3222625"/>
              </a:tabLst>
            </a:pPr>
            <a:r>
              <a:rPr lang="zh-CN" altLang="zh-CN" sz="20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论证思路常见的语言表述形式</a:t>
            </a:r>
            <a:r>
              <a:rPr lang="en-US" altLang="zh-CN" sz="20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a:t>
            </a:r>
            <a:endParaRPr lang="zh-CN" altLang="zh-CN" sz="2000">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indent="266700" defTabSz="914400">
              <a:lnSpc>
                <a:spcPct val="120000"/>
              </a:lnSpc>
              <a:tabLst>
                <a:tab pos="1028700"/>
                <a:tab pos="1851025"/>
                <a:tab pos="2538730"/>
                <a:tab pos="3222625"/>
              </a:tabLst>
            </a:pPr>
            <a:r>
              <a:rPr lang="zh-CN" altLang="zh-CN" sz="20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形式1:</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作者首先提出论点</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或通过</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引出论点</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然后用</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事例或名言</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或用</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论证方法</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论述</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证</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最后得出结论</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 …… </a:t>
            </a:r>
            <a:endParaRPr lang="zh-CN" altLang="zh-CN" sz="2000">
              <a:latin typeface="方正粗黑宋简体" panose="02000000000000000000" charset="-122"/>
              <a:ea typeface="方正粗黑宋简体" panose="02000000000000000000" charset="-122"/>
              <a:cs typeface="方正粗黑宋简体" panose="02000000000000000000" charset="-122"/>
            </a:endParaRPr>
          </a:p>
          <a:p>
            <a:pPr indent="266700" defTabSz="914400">
              <a:lnSpc>
                <a:spcPct val="120000"/>
              </a:lnSpc>
              <a:tabLst>
                <a:tab pos="1028700"/>
                <a:tab pos="1851025"/>
                <a:tab pos="2538730"/>
                <a:tab pos="3222625"/>
              </a:tabLst>
            </a:pPr>
            <a:r>
              <a:rPr lang="zh-CN" altLang="zh-CN" sz="20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形式2:</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作者先</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然后</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接着</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再</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进而</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又</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然后</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最后</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总结</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得出</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结论</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或者提出什么倡议等等</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a:t>
            </a:r>
            <a:endParaRPr lang="zh-CN" altLang="zh-CN" sz="2000">
              <a:latin typeface="方正粗黑宋简体" panose="02000000000000000000" charset="-122"/>
              <a:ea typeface="方正粗黑宋简体" panose="02000000000000000000" charset="-122"/>
              <a:cs typeface="方正粗黑宋简体" panose="02000000000000000000" charset="-122"/>
            </a:endParaRPr>
          </a:p>
          <a:p>
            <a:pPr indent="266700" defTabSz="914400">
              <a:lnSpc>
                <a:spcPct val="120000"/>
              </a:lnSpc>
              <a:tabLst>
                <a:tab pos="1028700"/>
                <a:tab pos="1851025"/>
                <a:tab pos="2538730"/>
                <a:tab pos="3222625"/>
              </a:tabLst>
            </a:pP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论证的过程越复杂</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步骤越多</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2000">
                <a:latin typeface="方正粗黑宋简体" panose="02000000000000000000" charset="-122"/>
                <a:ea typeface="方正粗黑宋简体" panose="02000000000000000000" charset="-122"/>
                <a:cs typeface="方正粗黑宋简体" panose="02000000000000000000" charset="-122"/>
                <a:sym typeface="+mn-ea"/>
              </a:rPr>
              <a:t>这些词运用得越多。</a:t>
            </a:r>
          </a:p>
        </p:txBody>
      </p:sp>
      <p:sp>
        <p:nvSpPr>
          <p:cNvPr id="208898" name="矩形 2"/>
          <p:cNvSpPr>
            <a:spLocks noChangeAspect="1"/>
          </p:cNvSpPr>
          <p:nvPr/>
        </p:nvSpPr>
        <p:spPr>
          <a:xfrm>
            <a:off x="1469390" y="4421505"/>
            <a:ext cx="9991725" cy="2120900"/>
          </a:xfrm>
          <a:prstGeom prst="rect">
            <a:avLst/>
          </a:prstGeom>
          <a:noFill/>
          <a:ln w="9525">
            <a:noFill/>
          </a:ln>
        </p:spPr>
        <p:txBody>
          <a:bodyPr wrap="square" anchor="t">
            <a:spAutoFit/>
          </a:bodyPr>
          <a:lstStyle/>
          <a:p>
            <a:pPr indent="266700" defTabSz="0">
              <a:lnSpc>
                <a:spcPct val="120000"/>
              </a:lnSpc>
              <a:tabLst>
                <a:tab pos="1028700"/>
                <a:tab pos="1851025"/>
                <a:tab pos="2538730"/>
                <a:tab pos="3222625"/>
              </a:tabLst>
            </a:pPr>
            <a:r>
              <a:rPr lang="zh-CN" altLang="zh-CN" sz="2200">
                <a:latin typeface="Arial" panose="020b0604020202020204" pitchFamily="34" charset="0"/>
                <a:ea typeface="黑体" panose="02010609060101010101" charset="-122"/>
              </a:rPr>
              <a:t>【真题演练】</a:t>
            </a:r>
            <a:endParaRPr lang="zh-CN" altLang="zh-CN" sz="2200">
              <a:latin typeface="NEU-BZ-S92"/>
              <a:ea typeface="方正书宋_GBK" pitchFamily="65" charset="-122"/>
            </a:endParaRPr>
          </a:p>
          <a:p>
            <a:pPr indent="266700" defTabSz="0">
              <a:lnSpc>
                <a:spcPct val="120000"/>
              </a:lnSpc>
              <a:tabLst>
                <a:tab pos="1028700"/>
                <a:tab pos="1851025"/>
                <a:tab pos="2538730"/>
                <a:tab pos="3222625"/>
              </a:tabLst>
            </a:pPr>
            <a:r>
              <a:rPr lang="zh-CN" altLang="zh-CN" sz="2200">
                <a:latin typeface="Times New Roman" panose="02020603050405020304" pitchFamily="18" charset="0"/>
                <a:ea typeface="宋体" panose="02010600030101010101" pitchFamily="2" charset="-122"/>
              </a:rPr>
              <a:t>阅读</a:t>
            </a:r>
            <a:r>
              <a:rPr lang="zh-CN" altLang="zh-CN" sz="2200">
                <a:latin typeface="Times New Roman" panose="02020603050405020304" pitchFamily="18" charset="0"/>
                <a:ea typeface="宋体" panose="02010600030101010101" pitchFamily="2" charset="-122"/>
                <a:hlinkClick r:id="rId7" action="ppaction://hlinksldjump"/>
              </a:rPr>
              <a:t>《尝试错误》</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宋体" panose="02010600030101010101" pitchFamily="2" charset="-122"/>
              </a:rPr>
              <a:t>分析第</a:t>
            </a:r>
            <a:r>
              <a:rPr lang="zh-CN" altLang="zh-CN" sz="2200">
                <a:latin typeface="NEU-BZ-S92"/>
                <a:ea typeface="宋体" panose="02010600030101010101" pitchFamily="2" charset="-122"/>
              </a:rPr>
              <a:t>⑤</a:t>
            </a:r>
            <a:r>
              <a:rPr lang="zh-CN" altLang="zh-CN" sz="2200">
                <a:latin typeface="Times New Roman" panose="02020603050405020304" pitchFamily="18" charset="0"/>
                <a:ea typeface="宋体" panose="02010600030101010101" pitchFamily="2" charset="-122"/>
              </a:rPr>
              <a:t>段的论证思路。</a:t>
            </a:r>
            <a:endParaRPr lang="zh-CN" altLang="zh-CN" sz="2200">
              <a:latin typeface="NEU-BZ-S92"/>
              <a:ea typeface="方正书宋_GBK" pitchFamily="65" charset="-122"/>
            </a:endParaRPr>
          </a:p>
          <a:p>
            <a:pPr indent="266700" defTabSz="0">
              <a:lnSpc>
                <a:spcPct val="120000"/>
              </a:lnSpc>
              <a:tabLst>
                <a:tab pos="1028700"/>
                <a:tab pos="1851025"/>
                <a:tab pos="2538730"/>
                <a:tab pos="3222625"/>
              </a:tabLst>
            </a:pPr>
            <a:r>
              <a:rPr lang="zh-CN" altLang="zh-CN" sz="2200" u="sng">
                <a:solidFill>
                  <a:srgbClr val="FF0000"/>
                </a:solidFill>
                <a:latin typeface="Times New Roman" panose="02020603050405020304" pitchFamily="18" charset="0"/>
                <a:ea typeface="楷体" panose="02010609060101010101" pitchFamily="49" charset="-122"/>
              </a:rPr>
              <a:t>【答案示例】</a:t>
            </a:r>
            <a:endParaRPr lang="zh-CN" altLang="zh-CN" sz="2200">
              <a:latin typeface="NEU-BZ-S92"/>
              <a:ea typeface="方正书宋_GBK" pitchFamily="65" charset="-122"/>
            </a:endParaRPr>
          </a:p>
          <a:p>
            <a:pPr indent="266700" defTabSz="0">
              <a:lnSpc>
                <a:spcPct val="120000"/>
              </a:lnSpc>
              <a:tabLst>
                <a:tab pos="1028700"/>
                <a:tab pos="1851025"/>
                <a:tab pos="2538730"/>
                <a:tab pos="3222625"/>
              </a:tabLst>
            </a:pPr>
            <a:r>
              <a:rPr lang="zh-CN" altLang="zh-CN" sz="2200" u="sng">
                <a:solidFill>
                  <a:srgbClr val="FF0000"/>
                </a:solidFill>
                <a:latin typeface="Times New Roman" panose="02020603050405020304" pitchFamily="18" charset="0"/>
                <a:ea typeface="楷体" panose="02010609060101010101" pitchFamily="49" charset="-122"/>
              </a:rPr>
              <a:t>首先用古语作为道理论据</a:t>
            </a:r>
            <a:r>
              <a:rPr lang="en-US" altLang="zh-CN" sz="2200" u="sng">
                <a:solidFill>
                  <a:srgbClr val="FF0000"/>
                </a:solidFill>
                <a:latin typeface="Times New Roman" panose="02020603050405020304" pitchFamily="18" charset="0"/>
                <a:ea typeface="宋体" panose="02010600030101010101" pitchFamily="2" charset="-122"/>
              </a:rPr>
              <a:t>,</a:t>
            </a:r>
            <a:r>
              <a:rPr lang="zh-CN" altLang="zh-CN" sz="2200" u="sng">
                <a:solidFill>
                  <a:srgbClr val="FF0000"/>
                </a:solidFill>
                <a:latin typeface="Times New Roman" panose="02020603050405020304" pitchFamily="18" charset="0"/>
                <a:ea typeface="楷体" panose="02010609060101010101" pitchFamily="49" charset="-122"/>
              </a:rPr>
              <a:t>论证中心论点</a:t>
            </a:r>
            <a:r>
              <a:rPr lang="en-US" altLang="zh-CN" sz="2200" u="sng">
                <a:solidFill>
                  <a:srgbClr val="FF0000"/>
                </a:solidFill>
                <a:latin typeface="Times New Roman" panose="02020603050405020304" pitchFamily="18" charset="0"/>
                <a:ea typeface="宋体" panose="02010600030101010101" pitchFamily="2" charset="-122"/>
              </a:rPr>
              <a:t>;</a:t>
            </a:r>
            <a:r>
              <a:rPr lang="zh-CN" altLang="zh-CN" sz="2200" u="sng">
                <a:solidFill>
                  <a:srgbClr val="FF0000"/>
                </a:solidFill>
                <a:latin typeface="Times New Roman" panose="02020603050405020304" pitchFamily="18" charset="0"/>
                <a:ea typeface="楷体" panose="02010609060101010101" pitchFamily="49" charset="-122"/>
              </a:rPr>
              <a:t>接着用学书、学医两个事例进行阐释并作为事实论据</a:t>
            </a:r>
            <a:r>
              <a:rPr lang="en-US" altLang="zh-CN" sz="2200" u="sng">
                <a:solidFill>
                  <a:srgbClr val="FF0000"/>
                </a:solidFill>
                <a:latin typeface="Times New Roman" panose="02020603050405020304" pitchFamily="18" charset="0"/>
                <a:ea typeface="宋体" panose="02010600030101010101" pitchFamily="2" charset="-122"/>
              </a:rPr>
              <a:t>,</a:t>
            </a:r>
            <a:r>
              <a:rPr lang="zh-CN" altLang="zh-CN" sz="2200" u="sng">
                <a:solidFill>
                  <a:srgbClr val="FF0000"/>
                </a:solidFill>
                <a:latin typeface="Times New Roman" panose="02020603050405020304" pitchFamily="18" charset="0"/>
                <a:ea typeface="楷体" panose="02010609060101010101" pitchFamily="49" charset="-122"/>
              </a:rPr>
              <a:t>论证中心论点</a:t>
            </a:r>
            <a:r>
              <a:rPr lang="en-US" altLang="zh-CN" sz="2200" u="sng">
                <a:solidFill>
                  <a:srgbClr val="FF0000"/>
                </a:solidFill>
                <a:latin typeface="Times New Roman" panose="02020603050405020304" pitchFamily="18" charset="0"/>
                <a:ea typeface="宋体" panose="02010600030101010101" pitchFamily="2" charset="-122"/>
              </a:rPr>
              <a:t>;</a:t>
            </a:r>
            <a:r>
              <a:rPr lang="zh-CN" altLang="zh-CN" sz="2200" u="sng">
                <a:solidFill>
                  <a:srgbClr val="FF0000"/>
                </a:solidFill>
                <a:latin typeface="Times New Roman" panose="02020603050405020304" pitchFamily="18" charset="0"/>
                <a:ea typeface="楷体" panose="02010609060101010101" pitchFamily="49" charset="-122"/>
              </a:rPr>
              <a:t>最后以古谚作为道理论据</a:t>
            </a:r>
            <a:r>
              <a:rPr lang="en-US" altLang="zh-CN" sz="2200" u="sng">
                <a:solidFill>
                  <a:srgbClr val="FF0000"/>
                </a:solidFill>
                <a:latin typeface="Times New Roman" panose="02020603050405020304" pitchFamily="18" charset="0"/>
                <a:ea typeface="宋体" panose="02010600030101010101" pitchFamily="2" charset="-122"/>
              </a:rPr>
              <a:t>,</a:t>
            </a:r>
            <a:r>
              <a:rPr lang="zh-CN" altLang="zh-CN" sz="2200" u="sng">
                <a:solidFill>
                  <a:srgbClr val="FF0000"/>
                </a:solidFill>
                <a:latin typeface="Times New Roman" panose="02020603050405020304" pitchFamily="18" charset="0"/>
                <a:ea typeface="楷体" panose="02010609060101010101" pitchFamily="49" charset="-122"/>
              </a:rPr>
              <a:t>再一次论证中心论点。</a:t>
            </a:r>
            <a:endParaRPr lang="zh-CN" altLang="zh-CN" sz="2200">
              <a:latin typeface="NEU-BZ-S92"/>
              <a:ea typeface="方正书宋_GBK" pitchFamily="65"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208898">
                                            <p:txEl>
                                              <p:pRg st="2" end="2"/>
                                            </p:txEl>
                                          </p:spTgt>
                                        </p:tgtEl>
                                        <p:attrNameLst>
                                          <p:attrName>style.visibility</p:attrName>
                                        </p:attrNameLst>
                                      </p:cBhvr>
                                      <p:to>
                                        <p:strVal val="visible"/>
                                      </p:to>
                                    </p:set>
                                    <p:animEffect transition="in" filter="wipe(down)">
                                      <p:cBhvr>
                                        <p:cTn id="19" dur="500" fill="hold"/>
                                        <p:tgtEl>
                                          <p:spTgt spid="208898">
                                            <p:txEl>
                                              <p:pRg st="2" end="2"/>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208898">
                                            <p:txEl>
                                              <p:pRg st="3" end="3"/>
                                            </p:txEl>
                                          </p:spTgt>
                                        </p:tgtEl>
                                        <p:attrNameLst>
                                          <p:attrName>style.visibility</p:attrName>
                                        </p:attrNameLst>
                                      </p:cBhvr>
                                      <p:to>
                                        <p:strVal val="visible"/>
                                      </p:to>
                                    </p:set>
                                    <p:animEffect transition="in" filter="wipe(down)">
                                      <p:cBhvr>
                                        <p:cTn id="22" dur="500" fill="hold"/>
                                        <p:tgtEl>
                                          <p:spTgt spid="20889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1">
                <a:schemeClr val="accent2"/>
              </a:lnRef>
              <a:fillRef idx="3">
                <a:schemeClr val="accent2"/>
              </a:fillRef>
              <a:effectRef idx="2">
                <a:schemeClr val="accent2"/>
              </a:effectRef>
              <a:fontRef idx="minor">
                <a:schemeClr val="lt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知识梳理</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矩形 2"/>
          <p:cNvSpPr/>
          <p:nvPr/>
        </p:nvSpPr>
        <p:spPr>
          <a:xfrm>
            <a:off x="304799" y="1429290"/>
            <a:ext cx="3134465" cy="2852107"/>
          </a:xfrm>
          <a:prstGeom prst="rect">
            <a:avLst/>
          </a:prstGeom>
          <a:blipFill dpi="0" rotWithShape="1">
            <a:blip r:embed="rId6">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圆角矩形 4"/>
          <p:cNvSpPr/>
          <p:nvPr/>
        </p:nvSpPr>
        <p:spPr>
          <a:xfrm>
            <a:off x="3438525" y="1092835"/>
            <a:ext cx="8199120" cy="5766435"/>
          </a:xfrm>
          <a:prstGeom prst="roundRect">
            <a:avLst/>
          </a:prstGeom>
          <a:solidFill>
            <a:schemeClr val="accent3">
              <a:lumMod val="20000"/>
              <a:lumOff val="80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sp>
        <p:nvSpPr>
          <p:cNvPr id="12" name="文本框 11"/>
          <p:cNvSpPr txBox="1"/>
          <p:nvPr/>
        </p:nvSpPr>
        <p:spPr>
          <a:xfrm>
            <a:off x="3629660" y="1539875"/>
            <a:ext cx="7691120" cy="4872355"/>
          </a:xfrm>
          <a:prstGeom prst="rect">
            <a:avLst/>
          </a:prstGeom>
          <a:noFill/>
        </p:spPr>
        <p:txBody>
          <a:bodyPr wrap="square" rtlCol="0">
            <a:spAutoFit/>
          </a:bodyPr>
          <a:lstStyle/>
          <a:p>
            <a:pPr marL="0" indent="0" eaLnBrk="0" latinLnBrk="1" hangingPunct="0">
              <a:lnSpc>
                <a:spcPct val="150000"/>
              </a:lnSpc>
              <a:spcBef>
                <a:spcPts val="140"/>
              </a:spcBef>
              <a:buNone/>
            </a:pPr>
            <a:r>
              <a:rPr lang="zh-CN" altLang="en-US" sz="2400" kern="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论证思路题常规答题方法(针对复杂化结构形式):</a:t>
            </a:r>
            <a:endParaRPr lang="zh-CN" altLang="en-US" sz="2400">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marL="0" indent="0" eaLnBrk="0" latinLnBrk="1" hangingPunct="0">
              <a:lnSpc>
                <a:spcPct val="150000"/>
              </a:lnSpc>
              <a:spcBef>
                <a:spcPts val="140"/>
              </a:spcBef>
              <a:buNone/>
            </a:pPr>
            <a:r>
              <a:rPr lang="zh-CN" altLang="en-US" sz="2000" kern="0">
                <a:solidFill>
                  <a:srgbClr val="000000"/>
                </a:solidFill>
                <a:latin typeface="方正粗黑宋简体" panose="02000000000000000000" charset="-122"/>
                <a:ea typeface="方正粗黑宋简体" panose="02000000000000000000" charset="-122"/>
                <a:sym typeface="+mn-ea"/>
              </a:rPr>
              <a:t>(1)作者先提出了××观点。</a:t>
            </a:r>
            <a:endParaRPr lang="zh-CN" altLang="en-US" sz="2000"/>
          </a:p>
          <a:p>
            <a:pPr marL="0" indent="0" eaLnBrk="0" latinLnBrk="1" hangingPunct="0">
              <a:lnSpc>
                <a:spcPct val="150000"/>
              </a:lnSpc>
              <a:spcBef>
                <a:spcPts val="140"/>
              </a:spcBef>
              <a:buNone/>
            </a:pPr>
            <a:r>
              <a:rPr lang="zh-CN" altLang="en-US" sz="2000" kern="0">
                <a:solidFill>
                  <a:srgbClr val="000000"/>
                </a:solidFill>
                <a:latin typeface="方正粗黑宋简体" panose="02000000000000000000" charset="-122"/>
                <a:ea typeface="方正粗黑宋简体" panose="02000000000000000000" charset="-122"/>
                <a:sym typeface="+mn-ea"/>
              </a:rPr>
              <a:t>(2)接着运用过渡,引出事实论据和道理论据,从正反两方面,运用正反对比论证,综合论证论点。</a:t>
            </a:r>
            <a:endParaRPr lang="zh-CN" altLang="en-US" sz="2000" kern="0">
              <a:solidFill>
                <a:srgbClr val="000000"/>
              </a:solidFill>
              <a:latin typeface="方正粗黑宋简体" panose="02000000000000000000" charset="-122"/>
              <a:ea typeface="方正粗黑宋简体" panose="02000000000000000000" charset="-122"/>
            </a:endParaRPr>
          </a:p>
          <a:p>
            <a:pPr marL="0" indent="0" eaLnBrk="0" latinLnBrk="1" hangingPunct="0">
              <a:lnSpc>
                <a:spcPct val="150000"/>
              </a:lnSpc>
              <a:spcBef>
                <a:spcPts val="140"/>
              </a:spcBef>
              <a:buNone/>
            </a:pPr>
            <a:r>
              <a:rPr lang="zh-CN" altLang="en-US" sz="2000" kern="0">
                <a:solidFill>
                  <a:srgbClr val="000000"/>
                </a:solidFill>
                <a:latin typeface="方正粗黑宋简体" panose="02000000000000000000" charset="-122"/>
                <a:ea typeface="方正粗黑宋简体" panose="02000000000000000000" charset="-122"/>
                <a:sym typeface="+mn-ea"/>
              </a:rPr>
              <a:t>(3</a:t>
            </a:r>
            <a:r>
              <a:rPr lang="zh-CN" altLang="en-US" sz="2000" b="1" kern="0">
                <a:solidFill>
                  <a:srgbClr val="000000"/>
                </a:solidFill>
                <a:latin typeface="方正粗黑宋简体" panose="02000000000000000000" charset="-122"/>
                <a:ea typeface="方正粗黑宋简体" panose="02000000000000000000" charset="-122"/>
                <a:sym typeface="+mn-ea"/>
              </a:rPr>
              <a:t>)</a:t>
            </a:r>
            <a:r>
              <a:rPr lang="zh-CN" altLang="en-US" sz="2000" kern="0">
                <a:solidFill>
                  <a:srgbClr val="000000"/>
                </a:solidFill>
                <a:latin typeface="方正粗黑宋简体" panose="02000000000000000000" charset="-122"/>
                <a:ea typeface="方正粗黑宋简体" panose="02000000000000000000" charset="-122"/>
                <a:sym typeface="+mn-ea"/>
              </a:rPr>
              <a:t>正面论证部分,</a:t>
            </a:r>
            <a:r>
              <a:rPr lang="zh-CN" altLang="en-US" sz="2000" kern="0">
                <a:solidFill>
                  <a:srgbClr val="000000"/>
                </a:solidFill>
                <a:latin typeface="Times New Roman" panose="02020603050405020304" pitchFamily="65" charset="-122"/>
                <a:ea typeface="宋体" panose="02010600030101010101" pitchFamily="2" charset="-122"/>
                <a:sym typeface="+mn-ea"/>
              </a:rPr>
              <a:t>先</a:t>
            </a:r>
            <a:r>
              <a:rPr lang="zh-CN" altLang="en-US" sz="2000" kern="0">
                <a:solidFill>
                  <a:srgbClr val="000000"/>
                </a:solidFill>
                <a:latin typeface="方正粗黑宋简体" panose="02000000000000000000" charset="-122"/>
                <a:ea typeface="方正粗黑宋简体" panose="02000000000000000000" charset="-122"/>
                <a:sym typeface="+mn-ea"/>
              </a:rPr>
              <a:t>引用</a:t>
            </a:r>
            <a:r>
              <a:rPr lang="zh-CN" altLang="en-US" sz="2000" kern="0">
                <a:solidFill>
                  <a:srgbClr val="000000"/>
                </a:solidFill>
                <a:latin typeface="Times New Roman" panose="02020603050405020304" pitchFamily="65" charset="-122"/>
                <a:ea typeface="宋体" panose="02010600030101010101" pitchFamily="2" charset="-122"/>
                <a:sym typeface="+mn-ea"/>
              </a:rPr>
              <a:t>张三、李四、王五</a:t>
            </a:r>
            <a:r>
              <a:rPr lang="zh-CN" altLang="en-US" sz="2000" kern="0">
                <a:solidFill>
                  <a:srgbClr val="000000"/>
                </a:solidFill>
                <a:latin typeface="黑体" panose="02010609060101010101" charset="-122"/>
                <a:ea typeface="宋体" panose="02010600030101010101" pitchFamily="2" charset="-122"/>
                <a:sym typeface="+mn-ea"/>
              </a:rPr>
              <a:t>……</a:t>
            </a:r>
            <a:r>
              <a:rPr lang="zh-CN" altLang="en-US" sz="2000" kern="0">
                <a:solidFill>
                  <a:srgbClr val="000000"/>
                </a:solidFill>
                <a:latin typeface="方正粗黑宋简体" panose="02000000000000000000" charset="-122"/>
                <a:ea typeface="方正粗黑宋简体" panose="02000000000000000000" charset="-122"/>
                <a:sym typeface="+mn-ea"/>
              </a:rPr>
              <a:t>的事例</a:t>
            </a:r>
            <a:r>
              <a:rPr lang="zh-CN" altLang="en-US" sz="2000" kern="0">
                <a:solidFill>
                  <a:srgbClr val="000000"/>
                </a:solidFill>
                <a:latin typeface="Times New Roman" panose="02020603050405020304" pitchFamily="65" charset="-122"/>
                <a:ea typeface="宋体" panose="02010600030101010101" pitchFamily="2" charset="-122"/>
                <a:sym typeface="+mn-ea"/>
              </a:rPr>
              <a:t>,</a:t>
            </a:r>
            <a:r>
              <a:rPr lang="zh-CN" altLang="en-US" sz="2000" kern="0">
                <a:solidFill>
                  <a:srgbClr val="000000"/>
                </a:solidFill>
                <a:latin typeface="方正粗黑宋简体" panose="02000000000000000000" charset="-122"/>
                <a:ea typeface="方正粗黑宋简体" panose="02000000000000000000" charset="-122"/>
                <a:sym typeface="+mn-ea"/>
              </a:rPr>
              <a:t>充当事实论据,运用举例论证,</a:t>
            </a:r>
            <a:r>
              <a:rPr lang="zh-CN" altLang="en-US" sz="2000" kern="0">
                <a:solidFill>
                  <a:srgbClr val="000000"/>
                </a:solidFill>
                <a:latin typeface="Times New Roman" panose="02020603050405020304" pitchFamily="65" charset="-122"/>
                <a:ea typeface="宋体" panose="02010600030101010101" pitchFamily="2" charset="-122"/>
                <a:sym typeface="+mn-ea"/>
              </a:rPr>
              <a:t>之后又针对这几个事例</a:t>
            </a:r>
            <a:r>
              <a:rPr lang="zh-CN" altLang="en-US" sz="2000" kern="0">
                <a:solidFill>
                  <a:srgbClr val="000000"/>
                </a:solidFill>
                <a:latin typeface="方正粗黑宋简体" panose="02000000000000000000" charset="-122"/>
                <a:ea typeface="方正粗黑宋简体" panose="02000000000000000000" charset="-122"/>
                <a:sym typeface="+mn-ea"/>
              </a:rPr>
              <a:t>进行深入剖析</a:t>
            </a:r>
            <a:r>
              <a:rPr lang="zh-CN" altLang="en-US" sz="2000" kern="0">
                <a:solidFill>
                  <a:srgbClr val="000000"/>
                </a:solidFill>
                <a:latin typeface="Times New Roman" panose="02020603050405020304" pitchFamily="65" charset="-122"/>
                <a:ea typeface="宋体" panose="02010600030101010101" pitchFamily="2" charset="-122"/>
                <a:sym typeface="+mn-ea"/>
              </a:rPr>
              <a:t>,</a:t>
            </a:r>
            <a:r>
              <a:rPr lang="zh-CN" altLang="en-US" sz="2000" kern="0">
                <a:solidFill>
                  <a:srgbClr val="000000"/>
                </a:solidFill>
                <a:latin typeface="方正粗黑宋简体" panose="02000000000000000000" charset="-122"/>
                <a:ea typeface="方正粗黑宋简体" panose="02000000000000000000" charset="-122"/>
                <a:sym typeface="+mn-ea"/>
              </a:rPr>
              <a:t>强调××,进一步证明论点</a:t>
            </a:r>
            <a:r>
              <a:rPr lang="zh-CN" altLang="en-US" sz="2000" kern="0">
                <a:solidFill>
                  <a:srgbClr val="000000"/>
                </a:solidFill>
                <a:latin typeface="Times New Roman" panose="02020603050405020304" pitchFamily="65" charset="-122"/>
                <a:ea typeface="宋体" panose="02010600030101010101" pitchFamily="2" charset="-122"/>
                <a:sym typeface="+mn-ea"/>
              </a:rPr>
              <a:t>;</a:t>
            </a:r>
            <a:r>
              <a:rPr lang="zh-CN" altLang="en-US" sz="2000" kern="0">
                <a:solidFill>
                  <a:srgbClr val="000000"/>
                </a:solidFill>
                <a:latin typeface="方正粗黑宋简体" panose="02000000000000000000" charset="-122"/>
                <a:ea typeface="方正粗黑宋简体" panose="02000000000000000000" charset="-122"/>
                <a:sym typeface="+mn-ea"/>
              </a:rPr>
              <a:t>反面论证部分</a:t>
            </a:r>
            <a:r>
              <a:rPr lang="zh-CN" altLang="en-US" sz="2000" kern="0">
                <a:solidFill>
                  <a:srgbClr val="000000"/>
                </a:solidFill>
                <a:latin typeface="Times New Roman" panose="02020603050405020304" pitchFamily="65" charset="-122"/>
                <a:ea typeface="宋体" panose="02010600030101010101" pitchFamily="2" charset="-122"/>
                <a:sym typeface="+mn-ea"/>
              </a:rPr>
              <a:t>,先引用甲、乙、丙</a:t>
            </a:r>
            <a:r>
              <a:rPr lang="zh-CN" altLang="en-US" sz="2000" kern="0">
                <a:solidFill>
                  <a:srgbClr val="000000"/>
                </a:solidFill>
                <a:latin typeface="黑体" panose="02010609060101010101" charset="-122"/>
                <a:ea typeface="宋体" panose="02010600030101010101" pitchFamily="2" charset="-122"/>
                <a:sym typeface="+mn-ea"/>
              </a:rPr>
              <a:t>……</a:t>
            </a:r>
            <a:r>
              <a:rPr lang="zh-CN" altLang="en-US" sz="2000" kern="0">
                <a:solidFill>
                  <a:srgbClr val="000000"/>
                </a:solidFill>
                <a:latin typeface="Times New Roman" panose="02020603050405020304" pitchFamily="65" charset="-122"/>
                <a:ea typeface="宋体" panose="02010600030101010101" pitchFamily="2" charset="-122"/>
                <a:sym typeface="+mn-ea"/>
              </a:rPr>
              <a:t>的名言(名言也可用谚语、俗语等代替),</a:t>
            </a:r>
            <a:r>
              <a:rPr lang="zh-CN" altLang="en-US" sz="2000" kern="0">
                <a:solidFill>
                  <a:srgbClr val="000000"/>
                </a:solidFill>
                <a:latin typeface="方正粗黑宋简体" panose="02000000000000000000" charset="-122"/>
                <a:ea typeface="方正粗黑宋简体" panose="02000000000000000000" charset="-122"/>
                <a:sym typeface="+mn-ea"/>
              </a:rPr>
              <a:t>充当道理论据,</a:t>
            </a:r>
            <a:r>
              <a:rPr lang="zh-CN" altLang="en-US" sz="2000" kern="0">
                <a:solidFill>
                  <a:srgbClr val="000000"/>
                </a:solidFill>
                <a:latin typeface="Times New Roman" panose="02020603050405020304" pitchFamily="65" charset="-122"/>
                <a:ea typeface="宋体" panose="02010600030101010101" pitchFamily="2" charset="-122"/>
                <a:sym typeface="+mn-ea"/>
              </a:rPr>
              <a:t>运用道理论证,</a:t>
            </a:r>
            <a:r>
              <a:rPr lang="zh-CN" altLang="en-US" sz="2000" kern="0">
                <a:solidFill>
                  <a:srgbClr val="000000"/>
                </a:solidFill>
                <a:latin typeface="方正粗黑宋简体" panose="02000000000000000000" charset="-122"/>
                <a:ea typeface="方正粗黑宋简体" panose="02000000000000000000" charset="-122"/>
                <a:sym typeface="+mn-ea"/>
              </a:rPr>
              <a:t>之后再针对几个名言(谚语、俗语等)进行深入剖析</a:t>
            </a:r>
            <a:r>
              <a:rPr lang="zh-CN" altLang="en-US" sz="2000" kern="0">
                <a:solidFill>
                  <a:srgbClr val="000000"/>
                </a:solidFill>
                <a:latin typeface="Times New Roman" panose="02020603050405020304" pitchFamily="65" charset="-122"/>
                <a:ea typeface="宋体" panose="02010600030101010101" pitchFamily="2" charset="-122"/>
                <a:sym typeface="+mn-ea"/>
              </a:rPr>
              <a:t>,强调</a:t>
            </a:r>
            <a:r>
              <a:rPr lang="zh-CN" altLang="en-US" sz="2000" kern="0">
                <a:solidFill>
                  <a:srgbClr val="000000"/>
                </a:solidFill>
                <a:latin typeface="Arial Narrow" panose="020b0606020202030204" pitchFamily="65" charset="-122"/>
                <a:ea typeface="Arial Unicode MS" panose="020b0604020202020204" charset="-122"/>
                <a:sym typeface="+mn-ea"/>
              </a:rPr>
              <a:t>××</a:t>
            </a:r>
            <a:r>
              <a:rPr lang="zh-CN" altLang="en-US" sz="2000" kern="0">
                <a:solidFill>
                  <a:srgbClr val="000000"/>
                </a:solidFill>
                <a:latin typeface="Times New Roman" panose="02020603050405020304" pitchFamily="65" charset="-122"/>
                <a:ea typeface="宋体" panose="02010600030101010101" pitchFamily="2" charset="-122"/>
                <a:sym typeface="+mn-ea"/>
              </a:rPr>
              <a:t>,</a:t>
            </a:r>
            <a:r>
              <a:rPr lang="zh-CN" altLang="en-US" sz="2000" kern="0">
                <a:solidFill>
                  <a:srgbClr val="000000"/>
                </a:solidFill>
                <a:latin typeface="方正粗黑宋简体" panose="02000000000000000000" charset="-122"/>
                <a:ea typeface="方正粗黑宋简体" panose="02000000000000000000" charset="-122"/>
                <a:sym typeface="+mn-ea"/>
              </a:rPr>
              <a:t>进一步证明论点。</a:t>
            </a:r>
            <a:endParaRPr lang="zh-CN" altLang="en-US" sz="2000"/>
          </a:p>
          <a:p>
            <a:pPr marL="0" indent="0" eaLnBrk="0" latinLnBrk="1" hangingPunct="0">
              <a:lnSpc>
                <a:spcPct val="150000"/>
              </a:lnSpc>
              <a:spcBef>
                <a:spcPts val="140"/>
              </a:spcBef>
              <a:buNone/>
            </a:pPr>
            <a:r>
              <a:rPr lang="zh-CN" altLang="en-US" sz="2000" kern="0">
                <a:solidFill>
                  <a:srgbClr val="000000"/>
                </a:solidFill>
                <a:latin typeface="方正粗黑宋简体" panose="02000000000000000000" charset="-122"/>
                <a:ea typeface="方正粗黑宋简体" panose="02000000000000000000" charset="-122"/>
                <a:sym typeface="+mn-ea"/>
              </a:rPr>
              <a:t>(4)最后总结,得出××结论(发出××号召;发出××警示)。</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2" name="图片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7" name="_14"/>
          <p:cNvSpPr txBox="1">
            <a:spLocks noChangeArrowheads="1"/>
          </p:cNvSpPr>
          <p:nvPr/>
        </p:nvSpPr>
        <p:spPr bwMode="auto">
          <a:xfrm>
            <a:off x="7913996" y="2357051"/>
            <a:ext cx="2598224" cy="1371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6000" b="1" spc="600">
                <a:solidFill>
                  <a:schemeClr val="tx2">
                    <a:lumMod val="50000"/>
                  </a:schemeClr>
                </a:solidFill>
                <a:latin typeface="华文新魏" panose="02010800040101010101" pitchFamily="2" charset="-122"/>
                <a:ea typeface="华文新魏" panose="02010800040101010101" pitchFamily="2" charset="-122"/>
              </a:rPr>
              <a:t>考点归纳</a:t>
            </a:r>
            <a:endParaRPr lang="en-US" altLang="zh-CN" sz="6000" b="1" spc="600">
              <a:solidFill>
                <a:schemeClr val="tx2">
                  <a:lumMod val="50000"/>
                </a:schemeClr>
              </a:solidFill>
              <a:latin typeface="华文新魏" panose="02010800040101010101" pitchFamily="2" charset="-122"/>
              <a:ea typeface="华文新魏" panose="02010800040101010101" pitchFamily="2" charset="-122"/>
            </a:endParaRPr>
          </a:p>
          <a:p>
            <a:pPr algn="ctr"/>
            <a:endParaRPr lang="en-US" altLang="zh-CN">
              <a:solidFill>
                <a:schemeClr val="tx2">
                  <a:lumMod val="50000"/>
                </a:schemeClr>
              </a:solidFill>
              <a:latin typeface="华文新魏" panose="02010800040101010101" pitchFamily="2" charset="-122"/>
              <a:ea typeface="华文新魏" panose="02010800040101010101" pitchFamily="2" charset="-122"/>
            </a:endParaRPr>
          </a:p>
        </p:txBody>
      </p:sp>
      <p:grpSp>
        <p:nvGrpSpPr>
          <p:cNvPr id="19" name="组合 18"/>
          <p:cNvGrpSpPr/>
          <p:nvPr/>
        </p:nvGrpSpPr>
        <p:grpSpPr>
          <a:xfrm>
            <a:off x="1250390" y="2377914"/>
            <a:ext cx="5814053" cy="732230"/>
            <a:chOff x="1491415" y="2438323"/>
            <a:chExt cx="5814053" cy="732230"/>
          </a:xfrm>
        </p:grpSpPr>
        <p:sp>
          <p:nvSpPr>
            <p:cNvPr id="20" name="_14"/>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en-US" altLang="zh-CN" sz="4800" spc="600">
                  <a:solidFill>
                    <a:srgbClr val="C00000"/>
                  </a:solidFill>
                  <a:latin typeface="Don't Forget" panose="02000000000000000000" pitchFamily="2" charset="0"/>
                  <a:ea typeface="微软雅黑" panose="020b0503020204020204" pitchFamily="34" charset="-122"/>
                </a:rPr>
                <a:t>02</a:t>
              </a:r>
              <a:endParaRPr lang="zh-CN" altLang="zh-CN" sz="4800" spc="600">
                <a:solidFill>
                  <a:srgbClr val="C00000"/>
                </a:solidFill>
                <a:latin typeface="Don't Forget" panose="02000000000000000000" pitchFamily="2" charset="0"/>
                <a:ea typeface="微软雅黑" panose="020b0503020204020204" pitchFamily="34" charset="-122"/>
              </a:endParaRPr>
            </a:p>
          </p:txBody>
        </p:sp>
        <p:grpSp>
          <p:nvGrpSpPr>
            <p:cNvPr id="21" name="组合 20"/>
            <p:cNvGrpSpPr/>
            <p:nvPr/>
          </p:nvGrpSpPr>
          <p:grpSpPr>
            <a:xfrm>
              <a:off x="2415924" y="2450170"/>
              <a:ext cx="4889544" cy="618939"/>
              <a:chOff x="2533733" y="1343047"/>
              <a:chExt cx="4889544" cy="618939"/>
            </a:xfrm>
          </p:grpSpPr>
          <p:sp>
            <p:nvSpPr>
              <p:cNvPr id="22" name="矩形 21"/>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b="1">
                    <a:solidFill>
                      <a:srgbClr val="FF0000"/>
                    </a:solidFill>
                    <a:latin typeface="汉仪太极体简" pitchFamily="2" charset="-122"/>
                    <a:ea typeface="汉仪太极体简" pitchFamily="2" charset="-122"/>
                    <a:sym typeface="+mn-ea"/>
                  </a:rPr>
                  <a:t>在标题和开头设题</a:t>
                </a:r>
                <a:endParaRPr lang="zh-CN" altLang="en-US" sz="2400">
                  <a:solidFill>
                    <a:schemeClr val="tx2">
                      <a:lumMod val="50000"/>
                    </a:schemeClr>
                  </a:solidFill>
                  <a:latin typeface="微软雅黑" panose="020b0503020204020204" pitchFamily="34" charset="-122"/>
                  <a:ea typeface="微软雅黑" panose="020b0503020204020204" pitchFamily="34" charset="-122"/>
                </a:endParaRPr>
              </a:p>
            </p:txBody>
          </p:sp>
          <p:pic>
            <p:nvPicPr>
              <p:cNvPr id="23" name="图片 28" descr="C_108.jpg"/>
              <p:cNvPicPr>
                <a:picLocks noChangeAspect="1"/>
              </p:cNvPicPr>
              <p:nvPr/>
            </p:nvPicPr>
            <p:blipFill>
              <a:blip r:embed="rId4">
                <a:clrChange>
                  <a:clrFrom>
                    <a:srgbClr val="FFFFFF"/>
                  </a:clrFrom>
                  <a:clrTo>
                    <a:srgbClr val="FFFFFF">
                      <a:alpha val="0"/>
                    </a:srgbClr>
                  </a:clrTo>
                </a:clrChange>
              </a:blip>
              <a:stretch>
                <a:fillRect/>
              </a:stretch>
            </p:blipFill>
            <p:spPr bwMode="auto">
              <a:xfrm>
                <a:off x="2533733" y="1824332"/>
                <a:ext cx="4497271" cy="137654"/>
              </a:xfrm>
              <a:prstGeom prst="rect">
                <a:avLst/>
              </a:prstGeom>
              <a:noFill/>
              <a:ln>
                <a:noFill/>
              </a:ln>
            </p:spPr>
          </p:pic>
        </p:grpSp>
      </p:grpSp>
      <p:grpSp>
        <p:nvGrpSpPr>
          <p:cNvPr id="24" name="组合 23"/>
          <p:cNvGrpSpPr/>
          <p:nvPr/>
        </p:nvGrpSpPr>
        <p:grpSpPr>
          <a:xfrm>
            <a:off x="1237771" y="3235718"/>
            <a:ext cx="5814053" cy="732230"/>
            <a:chOff x="1491415" y="2438323"/>
            <a:chExt cx="5814053" cy="732230"/>
          </a:xfrm>
        </p:grpSpPr>
        <p:sp>
          <p:nvSpPr>
            <p:cNvPr id="25" name="_14"/>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en-US" altLang="zh-CN" sz="4800" spc="600">
                  <a:solidFill>
                    <a:schemeClr val="tx2">
                      <a:lumMod val="50000"/>
                    </a:schemeClr>
                  </a:solidFill>
                  <a:latin typeface="Don't Forget" panose="02000000000000000000" pitchFamily="2" charset="0"/>
                  <a:ea typeface="微软雅黑" panose="020b0503020204020204" pitchFamily="34" charset="-122"/>
                </a:rPr>
                <a:t>03</a:t>
              </a:r>
              <a:endParaRPr lang="zh-CN" altLang="zh-CN" sz="4800" spc="600">
                <a:solidFill>
                  <a:schemeClr val="tx2">
                    <a:lumMod val="50000"/>
                  </a:schemeClr>
                </a:solidFill>
                <a:latin typeface="Don't Forget" panose="02000000000000000000" pitchFamily="2" charset="0"/>
                <a:ea typeface="微软雅黑" panose="020b0503020204020204" pitchFamily="34" charset="-122"/>
              </a:endParaRPr>
            </a:p>
          </p:txBody>
        </p:sp>
        <p:grpSp>
          <p:nvGrpSpPr>
            <p:cNvPr id="26" name="组合 25"/>
            <p:cNvGrpSpPr/>
            <p:nvPr/>
          </p:nvGrpSpPr>
          <p:grpSpPr>
            <a:xfrm>
              <a:off x="2415924" y="2450170"/>
              <a:ext cx="4889544" cy="618939"/>
              <a:chOff x="2533733" y="1343047"/>
              <a:chExt cx="4889544" cy="618939"/>
            </a:xfrm>
          </p:grpSpPr>
          <p:sp>
            <p:nvSpPr>
              <p:cNvPr id="27" name="矩形 26"/>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b="1">
                    <a:solidFill>
                      <a:srgbClr val="FF0000"/>
                    </a:solidFill>
                    <a:latin typeface="汉仪太极体简" pitchFamily="2" charset="-122"/>
                    <a:ea typeface="汉仪太极体简" pitchFamily="2" charset="-122"/>
                    <a:sym typeface="+mn-ea"/>
                  </a:rPr>
                  <a:t>在中间和结尾设题</a:t>
                </a:r>
                <a:endParaRPr lang="zh-CN" altLang="en-US" sz="2400">
                  <a:solidFill>
                    <a:schemeClr val="tx2">
                      <a:lumMod val="50000"/>
                    </a:schemeClr>
                  </a:solidFill>
                  <a:latin typeface="微软雅黑" panose="020b0503020204020204" pitchFamily="34" charset="-122"/>
                  <a:ea typeface="微软雅黑" panose="020b0503020204020204" pitchFamily="34" charset="-122"/>
                </a:endParaRPr>
              </a:p>
            </p:txBody>
          </p:sp>
          <p:pic>
            <p:nvPicPr>
              <p:cNvPr id="28" name="图片 28" descr="C_108.jpg"/>
              <p:cNvPicPr>
                <a:picLocks noChangeAspect="1"/>
              </p:cNvPicPr>
              <p:nvPr/>
            </p:nvPicPr>
            <p:blipFill>
              <a:blip r:embed="rId4">
                <a:clrChange>
                  <a:clrFrom>
                    <a:srgbClr val="FFFFFF"/>
                  </a:clrFrom>
                  <a:clrTo>
                    <a:srgbClr val="FFFFFF">
                      <a:alpha val="0"/>
                    </a:srgbClr>
                  </a:clrTo>
                </a:clrChange>
              </a:blip>
              <a:stretch>
                <a:fillRect/>
              </a:stretch>
            </p:blipFill>
            <p:spPr bwMode="auto">
              <a:xfrm>
                <a:off x="2533733" y="1824332"/>
                <a:ext cx="4497271" cy="137654"/>
              </a:xfrm>
              <a:prstGeom prst="rect">
                <a:avLst/>
              </a:prstGeom>
              <a:noFill/>
              <a:ln>
                <a:noFill/>
              </a:ln>
            </p:spPr>
          </p:pic>
        </p:grpSp>
      </p:grpSp>
      <p:grpSp>
        <p:nvGrpSpPr>
          <p:cNvPr id="29" name="组合 28"/>
          <p:cNvGrpSpPr/>
          <p:nvPr/>
        </p:nvGrpSpPr>
        <p:grpSpPr>
          <a:xfrm>
            <a:off x="1237771" y="4169750"/>
            <a:ext cx="5814053" cy="732230"/>
            <a:chOff x="1491415" y="2438323"/>
            <a:chExt cx="5814053" cy="732230"/>
          </a:xfrm>
        </p:grpSpPr>
        <p:sp>
          <p:nvSpPr>
            <p:cNvPr id="30" name="_14"/>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en-US" altLang="zh-CN" sz="4800" spc="600">
                  <a:solidFill>
                    <a:srgbClr val="C00000"/>
                  </a:solidFill>
                  <a:latin typeface="Don't Forget" panose="02000000000000000000" pitchFamily="2" charset="0"/>
                  <a:ea typeface="微软雅黑" panose="020b0503020204020204" pitchFamily="34" charset="-122"/>
                </a:rPr>
                <a:t>04</a:t>
              </a:r>
              <a:endParaRPr lang="zh-CN" altLang="zh-CN" sz="4800" spc="600">
                <a:solidFill>
                  <a:srgbClr val="C00000"/>
                </a:solidFill>
                <a:latin typeface="Don't Forget" panose="02000000000000000000" pitchFamily="2" charset="0"/>
                <a:ea typeface="微软雅黑" panose="020b0503020204020204" pitchFamily="34" charset="-122"/>
              </a:endParaRPr>
            </a:p>
          </p:txBody>
        </p:sp>
        <p:grpSp>
          <p:nvGrpSpPr>
            <p:cNvPr id="31" name="组合 30"/>
            <p:cNvGrpSpPr/>
            <p:nvPr/>
          </p:nvGrpSpPr>
          <p:grpSpPr>
            <a:xfrm>
              <a:off x="2415924" y="2450170"/>
              <a:ext cx="4889544" cy="618939"/>
              <a:chOff x="2533733" y="1343047"/>
              <a:chExt cx="4889544" cy="618939"/>
            </a:xfrm>
          </p:grpSpPr>
          <p:sp>
            <p:nvSpPr>
              <p:cNvPr id="33" name="矩形 32"/>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b="1">
                    <a:solidFill>
                      <a:srgbClr val="FF0000"/>
                    </a:solidFill>
                    <a:latin typeface="汉仪太极体简" pitchFamily="2" charset="-122"/>
                    <a:ea typeface="汉仪太极体简" pitchFamily="2" charset="-122"/>
                    <a:sym typeface="+mn-ea"/>
                  </a:rPr>
                  <a:t>创新题（探究题）</a:t>
                </a:r>
                <a:endParaRPr lang="zh-CN" altLang="en-US" sz="2400">
                  <a:solidFill>
                    <a:schemeClr val="tx2">
                      <a:lumMod val="50000"/>
                    </a:schemeClr>
                  </a:solidFill>
                  <a:latin typeface="微软雅黑" panose="020b0503020204020204" pitchFamily="34" charset="-122"/>
                  <a:ea typeface="微软雅黑" panose="020b0503020204020204" pitchFamily="34" charset="-122"/>
                </a:endParaRPr>
              </a:p>
            </p:txBody>
          </p:sp>
          <p:pic>
            <p:nvPicPr>
              <p:cNvPr id="34" name="图片 33" descr="C_108.jpg"/>
              <p:cNvPicPr>
                <a:picLocks noChangeAspect="1"/>
              </p:cNvPicPr>
              <p:nvPr/>
            </p:nvPicPr>
            <p:blipFill>
              <a:blip r:embed="rId4">
                <a:clrChange>
                  <a:clrFrom>
                    <a:srgbClr val="FFFFFF"/>
                  </a:clrFrom>
                  <a:clrTo>
                    <a:srgbClr val="FFFFFF">
                      <a:alpha val="0"/>
                    </a:srgbClr>
                  </a:clrTo>
                </a:clrChange>
              </a:blip>
              <a:stretch>
                <a:fillRect/>
              </a:stretch>
            </p:blipFill>
            <p:spPr bwMode="auto">
              <a:xfrm>
                <a:off x="2533733" y="1824332"/>
                <a:ext cx="4497271" cy="137654"/>
              </a:xfrm>
              <a:prstGeom prst="rect">
                <a:avLst/>
              </a:prstGeom>
              <a:noFill/>
              <a:ln>
                <a:noFill/>
              </a:ln>
            </p:spPr>
          </p:pic>
        </p:grpSp>
      </p:grpSp>
      <p:pic>
        <p:nvPicPr>
          <p:cNvPr id="35"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359995" y="180975"/>
            <a:ext cx="4843117"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750"/>
                                        <p:tgtEl>
                                          <p:spTgt spid="32"/>
                                        </p:tgtEl>
                                      </p:cBhvr>
                                    </p:animEffect>
                                  </p:childTnLst>
                                </p:cTn>
                              </p:par>
                              <p:par>
                                <p:cTn id="8" presetID="42"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750"/>
                                        <p:tgtEl>
                                          <p:spTgt spid="35"/>
                                        </p:tgtEl>
                                      </p:cBhvr>
                                    </p:animEffect>
                                    <p:anim calcmode="lin" valueType="num">
                                      <p:cBhvr>
                                        <p:cTn id="11" dur="750" fill="hold"/>
                                        <p:tgtEl>
                                          <p:spTgt spid="35"/>
                                        </p:tgtEl>
                                        <p:attrNameLst>
                                          <p:attrName>ppt_x</p:attrName>
                                        </p:attrNameLst>
                                      </p:cBhvr>
                                      <p:tavLst>
                                        <p:tav tm="0">
                                          <p:val>
                                            <p:strVal val="#ppt_x"/>
                                          </p:val>
                                        </p:tav>
                                        <p:tav tm="100000">
                                          <p:val>
                                            <p:strVal val="#ppt_x"/>
                                          </p:val>
                                        </p:tav>
                                      </p:tavLst>
                                    </p:anim>
                                    <p:anim calcmode="lin" valueType="num">
                                      <p:cBhvr>
                                        <p:cTn id="12" dur="750" fill="hold"/>
                                        <p:tgtEl>
                                          <p:spTgt spid="35"/>
                                        </p:tgtEl>
                                        <p:attrNameLst>
                                          <p:attrName>ppt_y</p:attrName>
                                        </p:attrNameLst>
                                      </p:cBhvr>
                                      <p:tavLst>
                                        <p:tav tm="0">
                                          <p:val>
                                            <p:strVal val="#ppt_y+.1"/>
                                          </p:val>
                                        </p:tav>
                                        <p:tav tm="100000">
                                          <p:val>
                                            <p:strVal val="#ppt_y"/>
                                          </p:val>
                                        </p:tav>
                                      </p:tavLst>
                                    </p:anim>
                                  </p:childTnLst>
                                </p:cTn>
                              </p:par>
                            </p:childTnLst>
                          </p:cTn>
                        </p:par>
                        <p:par>
                          <p:cTn id="13" fill="hold" nodeType="afterGroup">
                            <p:stCondLst>
                              <p:cond delay="75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7"/>
                                        </p:tgtEl>
                                        <p:attrNameLst>
                                          <p:attrName>style.visibility</p:attrName>
                                        </p:attrNameLst>
                                      </p:cBhvr>
                                      <p:to>
                                        <p:strVal val="visible"/>
                                      </p:to>
                                    </p:set>
                                    <p:anim by="(-#ppt_w*2)" calcmode="lin" valueType="num">
                                      <p:cBhvr rctx="PPT">
                                        <p:cTn id="16" dur="500" autoRev="1" fill="hold">
                                          <p:stCondLst>
                                            <p:cond delay="0"/>
                                          </p:stCondLst>
                                        </p:cTn>
                                        <p:tgtEl>
                                          <p:spTgt spid="7"/>
                                        </p:tgtEl>
                                        <p:attrNameLst>
                                          <p:attrName>ppt_w</p:attrName>
                                        </p:attrNameLst>
                                      </p:cBhvr>
                                    </p:anim>
                                    <p:anim by="(#ppt_w*0.50)" calcmode="lin" valueType="num">
                                      <p:cBhvr>
                                        <p:cTn id="17" dur="500" decel="50000" autoRev="1" fill="hold">
                                          <p:stCondLst>
                                            <p:cond delay="0"/>
                                          </p:stCondLst>
                                        </p:cTn>
                                        <p:tgtEl>
                                          <p:spTgt spid="7"/>
                                        </p:tgtEl>
                                        <p:attrNameLst>
                                          <p:attrName>ppt_x</p:attrName>
                                        </p:attrNameLst>
                                      </p:cBhvr>
                                    </p:anim>
                                    <p:anim from="(-#ppt_h/2)" to="(#ppt_y)" calcmode="lin" valueType="num">
                                      <p:cBhvr>
                                        <p:cTn id="18" dur="1000" fill="hold">
                                          <p:stCondLst>
                                            <p:cond delay="0"/>
                                          </p:stCondLst>
                                        </p:cTn>
                                        <p:tgtEl>
                                          <p:spTgt spid="7"/>
                                        </p:tgtEl>
                                        <p:attrNameLst>
                                          <p:attrName>ppt_y</p:attrName>
                                        </p:attrNameLst>
                                      </p:cBhvr>
                                    </p:anim>
                                    <p:animRot by="21600000">
                                      <p:cBhvr>
                                        <p:cTn id="19" dur="1000" fill="hold">
                                          <p:stCondLst>
                                            <p:cond delay="0"/>
                                          </p:stCondLst>
                                        </p:cTn>
                                        <p:tgtEl>
                                          <p:spTgt spid="7"/>
                                        </p:tgtEl>
                                        <p:attrNameLst>
                                          <p:attrName>r</p:attrName>
                                        </p:attrNameLst>
                                      </p:cBhvr>
                                    </p:animRot>
                                  </p:childTnLst>
                                </p:cTn>
                              </p:par>
                            </p:childTnLst>
                          </p:cTn>
                        </p:par>
                        <p:par>
                          <p:cTn id="20" fill="hold" nodeType="afterGroup">
                            <p:stCondLst>
                              <p:cond delay="1750"/>
                            </p:stCondLst>
                            <p:childTnLst>
                              <p:par>
                                <p:cTn id="21" presetID="22" presetClass="entr" presetSubtype="8"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nodeType="afterGroup">
                            <p:stCondLst>
                              <p:cond delay="225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nodeType="afterGroup">
                            <p:stCondLst>
                              <p:cond delay="2750"/>
                            </p:stCondLst>
                            <p:childTnLst>
                              <p:par>
                                <p:cTn id="29" presetID="2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3">
                <a:schemeClr val="lt1"/>
              </a:lnRef>
              <a:fillRef idx="1">
                <a:schemeClr val="accent5"/>
              </a:fillRef>
              <a:effectRef idx="1">
                <a:schemeClr val="accent5"/>
              </a:effectRef>
              <a:fontRef idx="minor">
                <a:schemeClr val="lt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真题演练</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extBox 2"/>
          <p:cNvSpPr txBox="1"/>
          <p:nvPr/>
        </p:nvSpPr>
        <p:spPr>
          <a:xfrm>
            <a:off x="832485" y="1548130"/>
            <a:ext cx="10427970" cy="4624070"/>
          </a:xfrm>
          <a:prstGeom prst="rect">
            <a:avLst/>
          </a:prstGeom>
        </p:spPr>
        <p:style>
          <a:lnRef idx="2">
            <a:schemeClr val="accent5"/>
          </a:lnRef>
          <a:fillRef idx="1">
            <a:schemeClr val="lt1"/>
          </a:fillRef>
          <a:effectRef idx="0">
            <a:schemeClr val="accent5"/>
          </a:effectRef>
          <a:fontRef idx="minor">
            <a:schemeClr val="dk1"/>
          </a:fontRef>
        </p:style>
        <p:txBody>
          <a:bodyPr wrap="square" lIns="0" tIns="0" rIns="0" bIns="0" rtlCol="0">
            <a:spAutoFit/>
          </a:bodyPr>
          <a:lstStyle/>
          <a:p>
            <a:pPr marL="0" indent="0" eaLnBrk="0" latinLnBrk="1" hangingPunct="0">
              <a:lnSpc>
                <a:spcPct val="150000"/>
              </a:lnSpc>
              <a:spcBef>
                <a:spcPts val="140"/>
              </a:spcBef>
              <a:buNone/>
            </a:pPr>
            <a:r>
              <a:rPr lang="zh-CN" altLang="en-US" kern="0">
                <a:solidFill>
                  <a:srgbClr val="FF0000"/>
                </a:solidFill>
                <a:latin typeface="方正粗黑宋简体" panose="02000000000000000000" charset="-122"/>
                <a:ea typeface="方正粗黑宋简体" panose="02000000000000000000" charset="-122"/>
                <a:cs typeface="方正粗黑宋简体" panose="02000000000000000000" charset="-122"/>
              </a:rPr>
              <a:t>一、(2020山东潍坊,23—25)阅读下面的文章,回答问题。(8分)</a:t>
            </a:r>
            <a:endParaRPr lang="zh-CN" altLang="en-US" sz="2400">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marL="0" indent="0" algn="ctr"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rPr>
              <a:t>勇者不惧</a:t>
            </a:r>
            <a:endParaRPr lang="zh-CN" altLang="en-US" sz="2400"/>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rPr>
              <a:t>①尚勇,是中华民族重要的精神传统。盘古开天、女娲炼石、愚公移山、大禹治水,这些言说先民心志的</a:t>
            </a:r>
            <a:br>
              <a:rPr lang="zh-CN" altLang="en-US" kern="0">
                <a:solidFill>
                  <a:srgbClr val="000000"/>
                </a:solidFill>
                <a:latin typeface="Times New Roman" panose="02020603050405020304" pitchFamily="65" charset="-122"/>
                <a:ea typeface="宋体" panose="02010600030101010101" pitchFamily="2" charset="-122"/>
              </a:rPr>
            </a:br>
            <a:r>
              <a:rPr lang="zh-CN" altLang="en-US" kern="0">
                <a:solidFill>
                  <a:srgbClr val="000000"/>
                </a:solidFill>
                <a:latin typeface="Times New Roman" panose="02020603050405020304" pitchFamily="65" charset="-122"/>
                <a:ea typeface="宋体" panose="02010600030101010101" pitchFamily="2" charset="-122"/>
              </a:rPr>
              <a:t>神话传说,都包含着对“勇”的崇仰和赞颂。可以说,“勇者不惧”深深地刻写在中华民族栉风沐雨一路</a:t>
            </a:r>
            <a:br>
              <a:rPr lang="zh-CN" altLang="en-US" kern="0">
                <a:solidFill>
                  <a:srgbClr val="000000"/>
                </a:solidFill>
                <a:latin typeface="Times New Roman" panose="02020603050405020304" pitchFamily="65" charset="-122"/>
                <a:ea typeface="宋体" panose="02010600030101010101" pitchFamily="2" charset="-122"/>
              </a:rPr>
            </a:br>
            <a:r>
              <a:rPr lang="zh-CN" altLang="en-US" kern="0">
                <a:solidFill>
                  <a:srgbClr val="000000"/>
                </a:solidFill>
                <a:latin typeface="Times New Roman" panose="02020603050405020304" pitchFamily="65" charset="-122"/>
                <a:ea typeface="宋体" panose="02010600030101010101" pitchFamily="2" charset="-122"/>
              </a:rPr>
              <a:t>向前的历史征程中,成为无比珍贵的民族精神基因。</a:t>
            </a:r>
            <a:endParaRPr lang="zh-CN" altLang="en-US" sz="2400"/>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rPr>
              <a:t>②“勇者不惧”之“勇”,是大勇,而非小勇。不能忍小辱小过,睚眦之仇必报,是匹夫之勇,是小勇。循大</a:t>
            </a:r>
            <a:br>
              <a:rPr lang="zh-CN" altLang="en-US" kern="0">
                <a:solidFill>
                  <a:srgbClr val="000000"/>
                </a:solidFill>
                <a:latin typeface="Times New Roman" panose="02020603050405020304" pitchFamily="65" charset="-122"/>
                <a:ea typeface="宋体" panose="02010600030101010101" pitchFamily="2" charset="-122"/>
              </a:rPr>
            </a:br>
            <a:r>
              <a:rPr lang="zh-CN" altLang="en-US" kern="0">
                <a:solidFill>
                  <a:srgbClr val="000000"/>
                </a:solidFill>
                <a:latin typeface="Times New Roman" panose="02020603050405020304" pitchFamily="65" charset="-122"/>
                <a:ea typeface="宋体" panose="02010600030101010101" pitchFamily="2" charset="-122"/>
              </a:rPr>
              <a:t>义、迎难上,义无反顾、无所畏惧,是大勇。大勇之“大”,在与“义”融。鲁莽强悍、好勇斗狠,并不是真</a:t>
            </a:r>
            <a:br>
              <a:rPr lang="zh-CN" altLang="en-US" kern="0">
                <a:solidFill>
                  <a:srgbClr val="000000"/>
                </a:solidFill>
                <a:latin typeface="Times New Roman" panose="02020603050405020304" pitchFamily="65" charset="-122"/>
                <a:ea typeface="宋体" panose="02010600030101010101" pitchFamily="2" charset="-122"/>
              </a:rPr>
            </a:br>
            <a:r>
              <a:rPr lang="zh-CN" altLang="en-US" kern="0">
                <a:solidFill>
                  <a:srgbClr val="000000"/>
                </a:solidFill>
                <a:latin typeface="Times New Roman" panose="02020603050405020304" pitchFamily="65" charset="-122"/>
                <a:ea typeface="宋体" panose="02010600030101010101" pitchFamily="2" charset="-122"/>
              </a:rPr>
              <a:t>正的勇敢;真正的勇敢,是在危难面前坚守道义、坚定前行的无畏气概。《史记》记载,蔺相如携璧出使强</a:t>
            </a:r>
            <a:br>
              <a:rPr lang="zh-CN" altLang="en-US" kern="0">
                <a:solidFill>
                  <a:srgbClr val="000000"/>
                </a:solidFill>
                <a:latin typeface="Times New Roman" panose="02020603050405020304" pitchFamily="65" charset="-122"/>
                <a:ea typeface="宋体" panose="02010600030101010101" pitchFamily="2" charset="-122"/>
              </a:rPr>
            </a:br>
            <a:r>
              <a:rPr lang="zh-CN" altLang="en-US" kern="0">
                <a:solidFill>
                  <a:srgbClr val="000000"/>
                </a:solidFill>
                <a:latin typeface="Times New Roman" panose="02020603050405020304" pitchFamily="65" charset="-122"/>
                <a:ea typeface="宋体" panose="02010600030101010101" pitchFamily="2" charset="-122"/>
              </a:rPr>
              <a:t>秦,为国家大义将个人生死置之度外,理直气壮地斥责秦王;而面对廉颇的鲁莽冒犯之举,蔺相如又能为国</a:t>
            </a:r>
            <a:br>
              <a:rPr lang="zh-CN" altLang="en-US" kern="0">
                <a:solidFill>
                  <a:srgbClr val="000000"/>
                </a:solidFill>
                <a:latin typeface="Times New Roman" panose="02020603050405020304" pitchFamily="65" charset="-122"/>
                <a:ea typeface="宋体" panose="02010600030101010101" pitchFamily="2" charset="-122"/>
              </a:rPr>
            </a:br>
            <a:r>
              <a:rPr lang="zh-CN" altLang="en-US" kern="0">
                <a:solidFill>
                  <a:srgbClr val="000000"/>
                </a:solidFill>
                <a:latin typeface="Times New Roman" panose="02020603050405020304" pitchFamily="65" charset="-122"/>
                <a:ea typeface="宋体" panose="02010600030101010101" pitchFamily="2" charset="-122"/>
              </a:rPr>
              <a:t>家利益而甘受个人委屈。蔺相如的故事生动演绎着“勇者不惧”“义以为上”的品格。《礼记》讲:</a:t>
            </a:r>
            <a:br>
              <a:rPr lang="zh-CN" altLang="en-US" kern="0">
                <a:solidFill>
                  <a:srgbClr val="000000"/>
                </a:solidFill>
                <a:latin typeface="Times New Roman" panose="02020603050405020304" pitchFamily="65" charset="-122"/>
                <a:ea typeface="宋体" panose="02010600030101010101" pitchFamily="2" charset="-122"/>
              </a:rPr>
            </a:br>
            <a:r>
              <a:rPr lang="zh-CN" altLang="en-US" kern="0">
                <a:solidFill>
                  <a:srgbClr val="000000"/>
                </a:solidFill>
                <a:latin typeface="Times New Roman" panose="02020603050405020304" pitchFamily="65" charset="-122"/>
                <a:ea typeface="宋体" panose="02010600030101010101" pitchFamily="2" charset="-122"/>
              </a:rPr>
              <a:t>“有义之谓勇敢。”我们之所以推崇勇者,就是因为勇者能够无惧地坚守并光大道义。</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3">
                <a:schemeClr val="lt1"/>
              </a:lnRef>
              <a:fillRef idx="1">
                <a:schemeClr val="accent5"/>
              </a:fillRef>
              <a:effectRef idx="1">
                <a:schemeClr val="accent5"/>
              </a:effectRef>
              <a:fontRef idx="minor">
                <a:schemeClr val="lt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真题演练</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extBox 2"/>
          <p:cNvSpPr txBox="1"/>
          <p:nvPr/>
        </p:nvSpPr>
        <p:spPr>
          <a:xfrm>
            <a:off x="506730" y="1389380"/>
            <a:ext cx="10789920" cy="5021580"/>
          </a:xfrm>
          <a:prstGeom prst="rect">
            <a:avLst/>
          </a:prstGeom>
        </p:spPr>
        <p:style>
          <a:lnRef idx="2">
            <a:schemeClr val="accent5"/>
          </a:lnRef>
          <a:fillRef idx="1">
            <a:schemeClr val="lt1"/>
          </a:fillRef>
          <a:effectRef idx="0">
            <a:schemeClr val="accent5"/>
          </a:effectRef>
          <a:fontRef idx="minor">
            <a:schemeClr val="dk1"/>
          </a:fontRef>
        </p:style>
        <p:txBody>
          <a:bodyPr wrap="square" lIns="0" tIns="0" rIns="0" bIns="0" rtlCol="0">
            <a:spAutoFit/>
          </a:bodyPr>
          <a:lstStyle/>
          <a:p>
            <a:pPr marL="0" indent="0" eaLnBrk="0" latinLnBrk="1" hangingPunct="0">
              <a:lnSpc>
                <a:spcPct val="150000"/>
              </a:lnSpc>
              <a:spcBef>
                <a:spcPts val="140"/>
              </a:spcBef>
              <a:buNone/>
            </a:pPr>
            <a:r>
              <a:rPr lang="zh-CN" altLang="en-US" sz="1800" kern="0">
                <a:solidFill>
                  <a:srgbClr val="000000"/>
                </a:solidFill>
                <a:latin typeface="Times New Roman" panose="02020603050405020304" pitchFamily="65" charset="-122"/>
                <a:ea typeface="宋体" panose="02010600030101010101" pitchFamily="2" charset="-122"/>
              </a:rPr>
              <a:t>③勇者在道义的感召下能够不惧艰险,甚至不惧牺牲,但勇者并非一无所惧。孔子曾经在门人面前称赞颜</a:t>
            </a:r>
            <a:br>
              <a:rPr lang="zh-CN" altLang="en-US" sz="1800" kern="0">
                <a:solidFill>
                  <a:srgbClr val="000000"/>
                </a:solidFill>
                <a:latin typeface="Times New Roman" panose="02020603050405020304" pitchFamily="65" charset="-122"/>
                <a:ea typeface="宋体" panose="02010600030101010101" pitchFamily="2" charset="-122"/>
              </a:rPr>
            </a:br>
            <a:r>
              <a:rPr lang="zh-CN" altLang="en-US" sz="1800" kern="0">
                <a:solidFill>
                  <a:srgbClr val="000000"/>
                </a:solidFill>
                <a:latin typeface="Times New Roman" panose="02020603050405020304" pitchFamily="65" charset="-122"/>
                <a:ea typeface="宋体" panose="02010600030101010101" pitchFamily="2" charset="-122"/>
              </a:rPr>
              <a:t>回的聪明睿智,一向以勇猛自诩的子路不服气地问老师,如果您行军打仗,将选择和谁一起呢?孔子回答道:</a:t>
            </a:r>
            <a:br>
              <a:rPr lang="zh-CN" altLang="en-US" sz="1800" kern="0">
                <a:solidFill>
                  <a:srgbClr val="000000"/>
                </a:solidFill>
                <a:latin typeface="Times New Roman" panose="02020603050405020304" pitchFamily="65" charset="-122"/>
                <a:ea typeface="宋体" panose="02010600030101010101" pitchFamily="2" charset="-122"/>
              </a:rPr>
            </a:br>
            <a:r>
              <a:rPr lang="zh-CN" altLang="en-US" sz="1800" kern="0">
                <a:solidFill>
                  <a:srgbClr val="000000"/>
                </a:solidFill>
                <a:latin typeface="Times New Roman" panose="02020603050405020304" pitchFamily="65" charset="-122"/>
                <a:ea typeface="宋体" panose="02010600030101010101" pitchFamily="2" charset="-122"/>
              </a:rPr>
              <a:t>徒手与虎搏斗、赤脚横涉河滩,如此莽夫,我是不会和他一起共事的;我要一起共事的一定是“临事而惧、</a:t>
            </a:r>
            <a:br>
              <a:rPr lang="zh-CN" altLang="en-US" sz="1800" kern="0">
                <a:solidFill>
                  <a:srgbClr val="000000"/>
                </a:solidFill>
                <a:latin typeface="Times New Roman" panose="02020603050405020304" pitchFamily="65" charset="-122"/>
                <a:ea typeface="宋体" panose="02010600030101010101" pitchFamily="2" charset="-122"/>
              </a:rPr>
            </a:br>
            <a:r>
              <a:rPr lang="zh-CN" altLang="en-US" sz="1800" kern="0">
                <a:solidFill>
                  <a:srgbClr val="000000"/>
                </a:solidFill>
                <a:latin typeface="Times New Roman" panose="02020603050405020304" pitchFamily="65" charset="-122"/>
                <a:ea typeface="宋体" panose="02010600030101010101" pitchFamily="2" charset="-122"/>
              </a:rPr>
              <a:t>好谋而成”的人。可以说,中华文化推崇的“勇者不惧”,实是“无惧”与“有惧”的统一。勇者的“无</a:t>
            </a:r>
            <a:br>
              <a:rPr lang="zh-CN" altLang="en-US" sz="1800" kern="0">
                <a:solidFill>
                  <a:srgbClr val="000000"/>
                </a:solidFill>
                <a:latin typeface="Times New Roman" panose="02020603050405020304" pitchFamily="65" charset="-122"/>
                <a:ea typeface="宋体" panose="02010600030101010101" pitchFamily="2" charset="-122"/>
              </a:rPr>
            </a:br>
            <a:r>
              <a:rPr lang="zh-CN" altLang="en-US" sz="1800" kern="0">
                <a:solidFill>
                  <a:srgbClr val="000000"/>
                </a:solidFill>
                <a:latin typeface="Times New Roman" panose="02020603050405020304" pitchFamily="65" charset="-122"/>
                <a:ea typeface="宋体" panose="02010600030101010101" pitchFamily="2" charset="-122"/>
              </a:rPr>
              <a:t>惧”与“有惧”应是如此:从大局的角度出发,在坚守道义的同时不怕外在艰险,藐视一切困难,无惧任何</a:t>
            </a:r>
            <a:br>
              <a:rPr lang="zh-CN" altLang="en-US" sz="1800" kern="0">
                <a:solidFill>
                  <a:srgbClr val="000000"/>
                </a:solidFill>
                <a:latin typeface="Times New Roman" panose="02020603050405020304" pitchFamily="65" charset="-122"/>
                <a:ea typeface="宋体" panose="02010600030101010101" pitchFamily="2" charset="-122"/>
              </a:rPr>
            </a:br>
            <a:r>
              <a:rPr lang="zh-CN" altLang="en-US" sz="1800" kern="0">
                <a:solidFill>
                  <a:srgbClr val="000000"/>
                </a:solidFill>
                <a:latin typeface="Times New Roman" panose="02020603050405020304" pitchFamily="65" charset="-122"/>
                <a:ea typeface="宋体" panose="02010600030101010101" pitchFamily="2" charset="-122"/>
              </a:rPr>
              <a:t>挑战;从具体行事的角度出发,则对道义心怀敬畏,如履薄冰,时常忧惧道之不行、义之不彰。</a:t>
            </a:r>
          </a:p>
          <a:p>
            <a:pPr marL="0" indent="0" eaLnBrk="0" latinLnBrk="1" hangingPunct="0">
              <a:lnSpc>
                <a:spcPct val="150000"/>
              </a:lnSpc>
              <a:spcBef>
                <a:spcPts val="140"/>
              </a:spcBef>
              <a:buNone/>
            </a:pPr>
            <a:endParaRPr lang="zh-CN" altLang="en-US" ker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140"/>
              </a:spcBef>
              <a:buNone/>
            </a:pPr>
            <a:r>
              <a:rPr lang="zh-CN" altLang="en-US" sz="1800" kern="0">
                <a:solidFill>
                  <a:srgbClr val="000000"/>
                </a:solidFill>
                <a:latin typeface="Times New Roman" panose="02020603050405020304" pitchFamily="65" charset="-122"/>
                <a:ea typeface="宋体" panose="02010600030101010101" pitchFamily="2" charset="-122"/>
              </a:rPr>
              <a:t>④真正的勇者,有锐气,也有静气。孟子与弟子公孙丑讨论“勇”德时曾提到“不动心”,就是指在突如其</a:t>
            </a:r>
            <a:br>
              <a:rPr lang="zh-CN" altLang="en-US" sz="1800" kern="0">
                <a:solidFill>
                  <a:srgbClr val="000000"/>
                </a:solidFill>
                <a:latin typeface="Times New Roman" panose="02020603050405020304" pitchFamily="65" charset="-122"/>
                <a:ea typeface="宋体" panose="02010600030101010101" pitchFamily="2" charset="-122"/>
              </a:rPr>
            </a:br>
            <a:r>
              <a:rPr lang="zh-CN" altLang="en-US" sz="1800" kern="0">
                <a:solidFill>
                  <a:srgbClr val="000000"/>
                </a:solidFill>
                <a:latin typeface="Times New Roman" panose="02020603050405020304" pitchFamily="65" charset="-122"/>
                <a:ea typeface="宋体" panose="02010600030101010101" pitchFamily="2" charset="-122"/>
              </a:rPr>
              <a:t>来的危险面前能镇定自若、岿然不动;同时,这种不动如山的强大定力、静气,又“至大至刚”,具有压倒</a:t>
            </a:r>
            <a:br>
              <a:rPr lang="zh-CN" altLang="en-US" sz="1800" kern="0">
                <a:solidFill>
                  <a:srgbClr val="000000"/>
                </a:solidFill>
                <a:latin typeface="Times New Roman" panose="02020603050405020304" pitchFamily="65" charset="-122"/>
                <a:ea typeface="宋体" panose="02010600030101010101" pitchFamily="2" charset="-122"/>
              </a:rPr>
            </a:br>
            <a:r>
              <a:rPr lang="zh-CN" altLang="en-US" sz="1800" kern="0">
                <a:solidFill>
                  <a:srgbClr val="000000"/>
                </a:solidFill>
                <a:latin typeface="Times New Roman" panose="02020603050405020304" pitchFamily="65" charset="-122"/>
                <a:ea typeface="宋体" panose="02010600030101010101" pitchFamily="2" charset="-122"/>
              </a:rPr>
              <a:t>和战胜一切的力量,是谓锐气。王阳明在带兵平定宁王朱宸濠叛乱时,这种静气和锐气得到了生动体现。</a:t>
            </a:r>
            <a:br>
              <a:rPr lang="zh-CN" altLang="en-US" sz="1800" kern="0">
                <a:solidFill>
                  <a:srgbClr val="000000"/>
                </a:solidFill>
                <a:latin typeface="Times New Roman" panose="02020603050405020304" pitchFamily="65" charset="-122"/>
                <a:ea typeface="宋体" panose="02010600030101010101" pitchFamily="2" charset="-122"/>
              </a:rPr>
            </a:br>
            <a:r>
              <a:rPr lang="zh-CN" altLang="en-US" sz="1800" kern="0">
                <a:solidFill>
                  <a:srgbClr val="000000"/>
                </a:solidFill>
                <a:latin typeface="Times New Roman" panose="02020603050405020304" pitchFamily="65" charset="-122"/>
                <a:ea typeface="宋体" panose="02010600030101010101" pitchFamily="2" charset="-122"/>
              </a:rPr>
              <a:t>军旅中的王阳明战事繁忙,但坚持讲学论道。一次探马来报前方战事失利,弟子皆惊惧失色,阳明却神色自</a:t>
            </a:r>
            <a:br>
              <a:rPr lang="zh-CN" altLang="en-US" sz="1800" kern="0">
                <a:solidFill>
                  <a:srgbClr val="000000"/>
                </a:solidFill>
                <a:latin typeface="Times New Roman" panose="02020603050405020304" pitchFamily="65" charset="-122"/>
                <a:ea typeface="宋体" panose="02010600030101010101" pitchFamily="2" charset="-122"/>
              </a:rPr>
            </a:br>
            <a:r>
              <a:rPr lang="zh-CN" altLang="en-US" sz="1800" kern="0">
                <a:solidFill>
                  <a:srgbClr val="000000"/>
                </a:solidFill>
                <a:latin typeface="Times New Roman" panose="02020603050405020304" pitchFamily="65" charset="-122"/>
                <a:ea typeface="宋体" panose="02010600030101010101" pitchFamily="2" charset="-122"/>
              </a:rPr>
              <a:t>若地重拾中断的话头。很快又有探马来报前方叛军大溃,弟子皆喜形于色,阳明仍神色自若地继续讲学。</a:t>
            </a: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3">
                <a:schemeClr val="lt1"/>
              </a:lnRef>
              <a:fillRef idx="1">
                <a:schemeClr val="accent5"/>
              </a:fillRef>
              <a:effectRef idx="1">
                <a:schemeClr val="accent5"/>
              </a:effectRef>
              <a:fontRef idx="minor">
                <a:schemeClr val="lt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真题演练</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extBox 2"/>
          <p:cNvSpPr txBox="1"/>
          <p:nvPr/>
        </p:nvSpPr>
        <p:spPr>
          <a:xfrm>
            <a:off x="506730" y="1389380"/>
            <a:ext cx="10789920" cy="4624070"/>
          </a:xfrm>
          <a:prstGeom prst="rect">
            <a:avLst/>
          </a:prstGeom>
        </p:spPr>
        <p:style>
          <a:lnRef idx="2">
            <a:schemeClr val="accent5"/>
          </a:lnRef>
          <a:fillRef idx="1">
            <a:schemeClr val="lt1"/>
          </a:fillRef>
          <a:effectRef idx="0">
            <a:schemeClr val="accent5"/>
          </a:effectRef>
          <a:fontRef idx="minor">
            <a:schemeClr val="dk1"/>
          </a:fontRef>
        </p:style>
        <p:txBody>
          <a:bodyPr wrap="square" lIns="0" tIns="0" rIns="0" bIns="0" rtlCol="0">
            <a:spAutoFit/>
          </a:bodyPr>
          <a:lstStyle/>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凭借纯笃的学问和丰富的战斗经验,王阳明深知,早已妥当布好战略战术,最终一定能够获胜。沉着的静</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气、进取的锐气,一同滋养着勇者不惧的品格。</a:t>
            </a:r>
            <a:endParaRPr lang="zh-CN" altLang="en-US"/>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⑤如何培养沉着的静气与进取的锐气?应该在困境中不断提高自身修养,锐意进取。孔子周游列国时,曾在</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陈、蔡之间被军队围困而一度绝粮。情势危急之下孔子始终沉着冷静,“歌两柱之间”“修乐不休”。</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孔子珍视这场坎坷遭遇,把艰难困苦当作了成就英勇人格的重要外在条件。当然,困境本身不能成就勇士,</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真正成就勇士的,是面对困境时的修为和态度。《周易》谓:“蹇,君子以反身修德。”面对外在的艰难险</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境,我们要反求诸己,在克除内心恐惧、忧愁、烦扰的同时,积极自我磨炼,超越突破,并在道义感召下勇往</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直前、奋发有为。</a:t>
            </a:r>
            <a:endParaRPr lang="zh-CN" altLang="en-US"/>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⑥“艰难困苦,玉汝于成。”中华民族在数千年风雨征程中,没有被任何外在困难吓倒,而是凭着在其间磨</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砺出的“勇者不惧”品格,开辟出文明的新天地,书写出发展进步的新篇章。</a:t>
            </a:r>
            <a:endParaRPr lang="zh-CN" altLang="en-US"/>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(选自《光明日报》2020年4月20日,有删改)</a:t>
            </a: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3">
                <a:schemeClr val="lt1"/>
              </a:lnRef>
              <a:fillRef idx="1">
                <a:schemeClr val="accent5"/>
              </a:fillRef>
              <a:effectRef idx="1">
                <a:schemeClr val="accent5"/>
              </a:effectRef>
              <a:fontRef idx="minor">
                <a:schemeClr val="lt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真题演练</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extBox 2"/>
          <p:cNvSpPr txBox="1"/>
          <p:nvPr/>
        </p:nvSpPr>
        <p:spPr>
          <a:xfrm>
            <a:off x="1181100" y="1342390"/>
            <a:ext cx="9140190" cy="3016250"/>
          </a:xfrm>
          <a:prstGeom prst="rect">
            <a:avLst/>
          </a:prstGeom>
          <a:solidFill>
            <a:schemeClr val="accent1">
              <a:lumMod val="60000"/>
              <a:lumOff val="40000"/>
            </a:schemeClr>
          </a:solidFill>
        </p:spPr>
        <p:txBody>
          <a:bodyPr wrap="square" lIns="0" tIns="0" rIns="0" bIns="0" rtlCol="0">
            <a:spAutoFit/>
          </a:bodyPr>
          <a:lstStyle/>
          <a:p>
            <a:pPr marL="0" indent="0" eaLnBrk="0" latinLnBrk="1" hangingPunct="0">
              <a:lnSpc>
                <a:spcPct val="150000"/>
              </a:lnSpc>
              <a:spcBef>
                <a:spcPts val="140"/>
              </a:spcBef>
              <a:buNone/>
            </a:pPr>
            <a:r>
              <a:rPr lang="zh-CN" altLang="en-US" b="1" kern="0">
                <a:solidFill>
                  <a:srgbClr val="000000"/>
                </a:solidFill>
                <a:latin typeface="Times New Roman" panose="02020603050405020304" pitchFamily="65" charset="-122"/>
                <a:ea typeface="宋体" panose="02010600030101010101" pitchFamily="2" charset="-122"/>
              </a:rPr>
              <a:t>1.</a:t>
            </a:r>
            <a:r>
              <a:rPr lang="zh-CN" altLang="en-US" kern="0">
                <a:solidFill>
                  <a:srgbClr val="000000"/>
                </a:solidFill>
                <a:latin typeface="Times New Roman" panose="02020603050405020304" pitchFamily="65" charset="-122"/>
                <a:ea typeface="宋体" panose="02010600030101010101" pitchFamily="2" charset="-122"/>
              </a:rPr>
              <a:t>联系全文,说说你对“勇者不惧”的理解。(3分)</a:t>
            </a:r>
            <a:endParaRPr lang="zh-CN" altLang="en-US" sz="2400"/>
          </a:p>
          <a:p>
            <a:pPr marL="0" indent="0" eaLnBrk="0" latinLnBrk="1" hangingPunct="0">
              <a:lnSpc>
                <a:spcPct val="150000"/>
              </a:lnSpc>
              <a:spcBef>
                <a:spcPts val="140"/>
              </a:spcBef>
              <a:buNone/>
            </a:pPr>
            <a:r>
              <a:rPr lang="zh-CN" altLang="en-US" b="1" kern="0">
                <a:solidFill>
                  <a:srgbClr val="FF0000"/>
                </a:solidFill>
                <a:latin typeface="方正粗黑宋简体" panose="02000000000000000000" charset="-122"/>
                <a:ea typeface="方正粗黑宋简体" panose="02000000000000000000" charset="-122"/>
                <a:cs typeface="方正粗黑宋简体" panose="02000000000000000000" charset="-122"/>
              </a:rPr>
              <a:t>2.</a:t>
            </a:r>
            <a:r>
              <a:rPr lang="zh-CN" altLang="en-US" kern="0">
                <a:solidFill>
                  <a:srgbClr val="FF0000"/>
                </a:solidFill>
                <a:latin typeface="方正粗黑宋简体" panose="02000000000000000000" charset="-122"/>
                <a:ea typeface="方正粗黑宋简体" panose="02000000000000000000" charset="-122"/>
                <a:cs typeface="方正粗黑宋简体" panose="02000000000000000000" charset="-122"/>
              </a:rPr>
              <a:t>第④段是如何论证分论点的?请简要梳理。(3分)</a:t>
            </a:r>
            <a:endParaRPr lang="zh-CN" altLang="en-US" sz="2400">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marL="0" indent="0" eaLnBrk="0" latinLnBrk="1" hangingPunct="0">
              <a:lnSpc>
                <a:spcPct val="150000"/>
              </a:lnSpc>
              <a:spcBef>
                <a:spcPts val="140"/>
              </a:spcBef>
              <a:buNone/>
            </a:pPr>
            <a:r>
              <a:rPr lang="zh-CN" altLang="en-US" b="1" kern="0">
                <a:solidFill>
                  <a:srgbClr val="000000"/>
                </a:solidFill>
                <a:latin typeface="Times New Roman" panose="02020603050405020304" pitchFamily="65" charset="-122"/>
                <a:ea typeface="宋体" panose="02010600030101010101" pitchFamily="2" charset="-122"/>
              </a:rPr>
              <a:t>3.</a:t>
            </a:r>
            <a:r>
              <a:rPr lang="zh-CN" altLang="en-US" kern="0">
                <a:solidFill>
                  <a:srgbClr val="000000"/>
                </a:solidFill>
                <a:latin typeface="Times New Roman" panose="02020603050405020304" pitchFamily="65" charset="-122"/>
                <a:ea typeface="宋体" panose="02010600030101010101" pitchFamily="2" charset="-122"/>
              </a:rPr>
              <a:t>下列关于本文的分析,不正确的一项是(2分)</a:t>
            </a:r>
            <a:r>
              <a:rPr lang="zh-CN" altLang="en-US" sz="1400" kern="0" spc="308">
                <a:solidFill>
                  <a:srgbClr val="000000"/>
                </a:solidFill>
                <a:latin typeface="Times New Roman" panose="02020603050405020304" pitchFamily="65" charset="-122"/>
                <a:ea typeface="宋体" panose="02010600030101010101" pitchFamily="2" charset="-122"/>
              </a:rPr>
              <a:t> </a:t>
            </a:r>
            <a:r>
              <a:rPr lang="zh-CN" altLang="en-US" kern="0">
                <a:solidFill>
                  <a:srgbClr val="000000"/>
                </a:solidFill>
                <a:latin typeface="Times New Roman" panose="02020603050405020304" pitchFamily="65" charset="-122"/>
                <a:ea typeface="宋体" panose="02010600030101010101" pitchFamily="2" charset="-122"/>
              </a:rPr>
              <a:t>(　　)</a:t>
            </a:r>
            <a:endParaRPr lang="zh-CN" altLang="en-US" sz="2400"/>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rPr>
              <a:t>A.文章开篇点题,明确指出“勇者不惧”是中华民族历史征程中珍贵的民族精神基因。</a:t>
            </a:r>
            <a:endParaRPr lang="zh-CN" altLang="en-US" sz="2400"/>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rPr>
              <a:t>B.文中多处引用经典名言,列举历史故事,论据充分,论证有力,增强了文章的说服力。</a:t>
            </a:r>
            <a:endParaRPr lang="zh-CN" altLang="en-US" sz="2400"/>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rPr>
              <a:t>C.文章②③段都进行了正反对比论证,达到了有破有立、突出论点、愈辩愈明的效果。</a:t>
            </a:r>
            <a:endParaRPr lang="zh-CN" altLang="en-US" sz="2400"/>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rPr>
              <a:t>D.第⑤段先提出问题,再分析问题,解决问题,层层深入展开论证,思路清晰,结构合理。</a:t>
            </a:r>
          </a:p>
        </p:txBody>
      </p:sp>
      <p:sp>
        <p:nvSpPr>
          <p:cNvPr id="5" name="文本框 4"/>
          <p:cNvSpPr txBox="1"/>
          <p:nvPr/>
        </p:nvSpPr>
        <p:spPr>
          <a:xfrm>
            <a:off x="948055" y="4478020"/>
            <a:ext cx="10294620" cy="2204720"/>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pPr marL="0" indent="0" eaLnBrk="0" latinLnBrk="1" hangingPunct="0">
              <a:lnSpc>
                <a:spcPct val="150000"/>
              </a:lnSpc>
              <a:spcBef>
                <a:spcPts val="140"/>
              </a:spcBef>
              <a:buNone/>
            </a:pPr>
            <a:r>
              <a:rPr lang="zh-CN" altLang="en-US" b="1" kern="0">
                <a:solidFill>
                  <a:srgbClr val="000000"/>
                </a:solidFill>
                <a:latin typeface="Times New Roman" panose="02020603050405020304" pitchFamily="65" charset="-122"/>
                <a:ea typeface="宋体" panose="02010600030101010101" pitchFamily="2" charset="-122"/>
                <a:sym typeface="+mn-ea"/>
              </a:rPr>
              <a:t>1.答案</a:t>
            </a:r>
            <a:r>
              <a:rPr lang="zh-CN" altLang="en-US" kern="0">
                <a:solidFill>
                  <a:srgbClr val="000000"/>
                </a:solidFill>
                <a:latin typeface="Times New Roman" panose="02020603050405020304" pitchFamily="65" charset="-122"/>
                <a:ea typeface="宋体" panose="02010600030101010101" pitchFamily="2" charset="-122"/>
                <a:sym typeface="+mn-ea"/>
              </a:rPr>
              <a:t>　①勇者不惧是在危难面前坚守并光大道义。②勇者不惧是“无惧”与“有惧”的统一。③勇者不惧需要沉着的静气和进取的锐气。</a:t>
            </a:r>
          </a:p>
          <a:p>
            <a:pPr marL="0" indent="0" eaLnBrk="0" latinLnBrk="1" hangingPunct="0">
              <a:lnSpc>
                <a:spcPct val="150000"/>
              </a:lnSpc>
              <a:spcBef>
                <a:spcPts val="140"/>
              </a:spcBef>
              <a:buNone/>
            </a:pPr>
            <a:r>
              <a:rPr lang="en-US" altLang="zh-CN" b="1" kern="0">
                <a:solidFill>
                  <a:srgbClr val="000000"/>
                </a:solidFill>
                <a:latin typeface="Times New Roman" panose="02020603050405020304" pitchFamily="65" charset="-122"/>
                <a:ea typeface="宋体" panose="02010600030101010101" pitchFamily="2" charset="-122"/>
                <a:sym typeface="+mn-ea"/>
              </a:rPr>
              <a:t>2.</a:t>
            </a:r>
            <a:r>
              <a:rPr lang="zh-CN" altLang="en-US" b="1" kern="0">
                <a:solidFill>
                  <a:srgbClr val="000000"/>
                </a:solidFill>
                <a:latin typeface="Times New Roman" panose="02020603050405020304" pitchFamily="65" charset="-122"/>
                <a:ea typeface="宋体" panose="02010600030101010101" pitchFamily="2" charset="-122"/>
                <a:sym typeface="+mn-ea"/>
              </a:rPr>
              <a:t>答案</a:t>
            </a:r>
            <a:r>
              <a:rPr lang="zh-CN" altLang="en-US" kern="0">
                <a:solidFill>
                  <a:srgbClr val="000000"/>
                </a:solidFill>
                <a:latin typeface="Times New Roman" panose="02020603050405020304" pitchFamily="65" charset="-122"/>
                <a:ea typeface="宋体" panose="02010600030101010101" pitchFamily="2" charset="-122"/>
                <a:sym typeface="+mn-ea"/>
              </a:rPr>
              <a:t>　①先用孟子言论解释“静气”“锐气”的含义。②接着用王阳明的事例阐明“静气”“锐气”的表现。③最后强调“静气”“锐气”的重要作用。</a:t>
            </a:r>
            <a:endParaRPr lang="zh-CN" altLang="en-US"/>
          </a:p>
          <a:p>
            <a:pPr marL="0" indent="0" eaLnBrk="0" latinLnBrk="1" hangingPunct="0">
              <a:lnSpc>
                <a:spcPct val="150000"/>
              </a:lnSpc>
              <a:spcBef>
                <a:spcPts val="140"/>
              </a:spcBef>
              <a:buNone/>
            </a:pPr>
            <a:r>
              <a:rPr lang="zh-CN" altLang="en-US" b="1" kern="0">
                <a:solidFill>
                  <a:srgbClr val="000000"/>
                </a:solidFill>
                <a:latin typeface="Times New Roman" panose="02020603050405020304" pitchFamily="65" charset="-122"/>
                <a:ea typeface="宋体" panose="02010600030101010101" pitchFamily="2" charset="-122"/>
                <a:sym typeface="+mn-ea"/>
              </a:rPr>
              <a:t>3.答案 </a:t>
            </a:r>
            <a:r>
              <a:rPr lang="zh-CN" altLang="en-US" kern="0">
                <a:solidFill>
                  <a:srgbClr val="000000"/>
                </a:solidFill>
                <a:latin typeface="Times New Roman" panose="02020603050405020304" pitchFamily="65" charset="-122"/>
                <a:ea typeface="宋体" panose="02010600030101010101" pitchFamily="2" charset="-122"/>
                <a:sym typeface="+mn-ea"/>
              </a:rPr>
              <a:t>   C　文章②③段主要运用了举例论证和道理论证,且都是正面论证,没有运用正反对比论证。</a:t>
            </a: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 name="图片 1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359995" y="180975"/>
            <a:ext cx="4843117"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1498599"/>
            <a:ext cx="5486400" cy="5359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59167" y="465856"/>
            <a:ext cx="2472077" cy="2186836"/>
          </a:xfrm>
          <a:prstGeom prst="rect">
            <a:avLst/>
          </a:prstGeom>
        </p:spPr>
      </p:pic>
      <p:sp>
        <p:nvSpPr>
          <p:cNvPr id="16" name="矩形 11"/>
          <p:cNvSpPr>
            <a:spLocks noChangeArrowheads="1"/>
          </p:cNvSpPr>
          <p:nvPr/>
        </p:nvSpPr>
        <p:spPr bwMode="auto">
          <a:xfrm>
            <a:off x="2863628" y="2703287"/>
            <a:ext cx="722693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sz="6000">
                <a:solidFill>
                  <a:schemeClr val="tx2">
                    <a:lumMod val="50000"/>
                  </a:schemeClr>
                </a:solidFill>
                <a:latin typeface="华文新魏" panose="02010800040101010101" pitchFamily="2" charset="-122"/>
                <a:ea typeface="华文新魏" panose="02010800040101010101" pitchFamily="2" charset="-122"/>
                <a:sym typeface="迷你简剪纸"/>
              </a:rPr>
              <a:t>第四类</a:t>
            </a:r>
            <a:r>
              <a:rPr lang="en-US" altLang="zh-CN" sz="6000">
                <a:solidFill>
                  <a:schemeClr val="tx2">
                    <a:lumMod val="50000"/>
                  </a:schemeClr>
                </a:solidFill>
                <a:latin typeface="华文新魏" panose="02010800040101010101" pitchFamily="2" charset="-122"/>
                <a:ea typeface="华文新魏" panose="02010800040101010101" pitchFamily="2" charset="-122"/>
                <a:sym typeface="迷你简剪纸"/>
              </a:rPr>
              <a:t> </a:t>
            </a:r>
            <a:r>
              <a:rPr lang="zh-CN" altLang="en-US" sz="6000">
                <a:solidFill>
                  <a:schemeClr val="tx2">
                    <a:lumMod val="50000"/>
                  </a:schemeClr>
                </a:solidFill>
                <a:latin typeface="华文新魏" panose="02010800040101010101" pitchFamily="2" charset="-122"/>
                <a:ea typeface="华文新魏" panose="02010800040101010101" pitchFamily="2" charset="-122"/>
                <a:sym typeface="+mn-ea"/>
              </a:rPr>
              <a:t>在语言上设题</a:t>
            </a:r>
            <a:endParaRPr lang="zh-CN" altLang="en-US" sz="6000" b="1">
              <a:solidFill>
                <a:srgbClr val="000000"/>
              </a:solidFill>
              <a:latin typeface="汉仪太极体简" pitchFamily="2" charset="-122"/>
              <a:ea typeface="汉仪太极体简" pitchFamily="2" charset="-122"/>
            </a:endParaRPr>
          </a:p>
          <a:p>
            <a:endParaRPr lang="zh-CN" altLang="en-US" sz="6000">
              <a:solidFill>
                <a:schemeClr val="tx2">
                  <a:lumMod val="50000"/>
                </a:schemeClr>
              </a:solidFill>
              <a:latin typeface="华文新魏" panose="02010800040101010101" pitchFamily="2" charset="-122"/>
              <a:ea typeface="华文新魏" panose="02010800040101010101" pitchFamily="2" charset="-122"/>
              <a:sym typeface="迷你简剪纸"/>
            </a:endParaRPr>
          </a:p>
        </p:txBody>
      </p:sp>
      <p:cxnSp>
        <p:nvCxnSpPr>
          <p:cNvPr id="17" name="直接箭头连接符 15"/>
          <p:cNvCxnSpPr>
            <a:cxnSpLocks noChangeShapeType="1"/>
          </p:cNvCxnSpPr>
          <p:nvPr/>
        </p:nvCxnSpPr>
        <p:spPr bwMode="auto">
          <a:xfrm flipV="1">
            <a:off x="3211195" y="3842385"/>
            <a:ext cx="6868160" cy="56515"/>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750"/>
                                        <p:tgtEl>
                                          <p:spTgt spid="11"/>
                                        </p:tgtEl>
                                      </p:cBhvr>
                                    </p:animEffect>
                                    <p:anim calcmode="lin" valueType="num">
                                      <p:cBhvr>
                                        <p:cTn id="13" dur="750" fill="hold"/>
                                        <p:tgtEl>
                                          <p:spTgt spid="11"/>
                                        </p:tgtEl>
                                        <p:attrNameLst>
                                          <p:attrName>ppt_x</p:attrName>
                                        </p:attrNameLst>
                                      </p:cBhvr>
                                      <p:tavLst>
                                        <p:tav tm="0">
                                          <p:val>
                                            <p:strVal val="#ppt_x"/>
                                          </p:val>
                                        </p:tav>
                                        <p:tav tm="100000">
                                          <p:val>
                                            <p:strVal val="#ppt_x"/>
                                          </p:val>
                                        </p:tav>
                                      </p:tavLst>
                                    </p:anim>
                                    <p:anim calcmode="lin" valueType="num">
                                      <p:cBhvr>
                                        <p:cTn id="14" dur="750" fill="hold"/>
                                        <p:tgtEl>
                                          <p:spTgt spid="11"/>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250"/>
                            </p:stCondLst>
                            <p:childTnLst>
                              <p:par>
                                <p:cTn id="16" presetID="2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filter="wipe(left)">
                                      <p:cBhvr>
                                        <p:cTn id="18" dur="259"/>
                                        <p:tgtEl>
                                          <p:spTgt spid="17"/>
                                        </p:tgtEl>
                                      </p:cBhvr>
                                    </p:animEffect>
                                  </p:childTnLst>
                                </p:cTn>
                              </p:par>
                            </p:childTnLst>
                          </p:cTn>
                        </p:par>
                        <p:par>
                          <p:cTn id="19" fill="hold" nodeType="afterGroup">
                            <p:stCondLst>
                              <p:cond delay="1509"/>
                            </p:stCondLst>
                            <p:childTnLst>
                              <p:par>
                                <p:cTn id="20" presetID="42"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filter="fade">
                                      <p:cBhvr>
                                        <p:cTn id="22" dur="519"/>
                                        <p:tgtEl>
                                          <p:spTgt spid="16"/>
                                        </p:tgtEl>
                                      </p:cBhvr>
                                    </p:animEffect>
                                    <p:anim calcmode="lin" valueType="num">
                                      <p:cBhvr>
                                        <p:cTn id="23" dur="519" fill="hold"/>
                                        <p:tgtEl>
                                          <p:spTgt spid="16"/>
                                        </p:tgtEl>
                                        <p:attrNameLst>
                                          <p:attrName>ppt_x</p:attrName>
                                        </p:attrNameLst>
                                      </p:cBhvr>
                                      <p:tavLst>
                                        <p:tav tm="0">
                                          <p:val>
                                            <p:strVal val="#ppt_x"/>
                                          </p:val>
                                        </p:tav>
                                        <p:tav tm="100000">
                                          <p:val>
                                            <p:strVal val="#ppt_x"/>
                                          </p:val>
                                        </p:tav>
                                      </p:tavLst>
                                    </p:anim>
                                    <p:anim calcmode="lin" valueType="num">
                                      <p:cBhvr>
                                        <p:cTn id="24" dur="519"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3840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1">
                <a:schemeClr val="accent5"/>
              </a:lnRef>
              <a:fillRef idx="2">
                <a:schemeClr val="accent5"/>
              </a:fillRef>
              <a:effectRef idx="1">
                <a:schemeClr val="accent5"/>
              </a:effectRef>
              <a:fontRef idx="minor">
                <a:schemeClr val="dk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常考题型及技法点拨</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文本框 1"/>
          <p:cNvSpPr txBox="1"/>
          <p:nvPr/>
        </p:nvSpPr>
        <p:spPr>
          <a:xfrm>
            <a:off x="380365" y="1384935"/>
            <a:ext cx="5618480" cy="274955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indent="266700" defTabSz="0">
              <a:lnSpc>
                <a:spcPct val="120000"/>
              </a:lnSpc>
              <a:tabLst>
                <a:tab pos="1028700"/>
                <a:tab pos="1851025"/>
                <a:tab pos="2538730"/>
                <a:tab pos="3222625"/>
              </a:tabLst>
            </a:pPr>
            <a:r>
              <a:rPr lang="en-US" altLang="zh-CN" sz="2400">
                <a:latin typeface="Times New Roman" panose="02020603050405020304" pitchFamily="18" charset="0"/>
                <a:ea typeface="宋体" panose="02010600030101010101" pitchFamily="2" charset="-122"/>
                <a:sym typeface="+mn-ea"/>
              </a:rPr>
              <a:t>1.</a:t>
            </a:r>
            <a:r>
              <a:rPr lang="zh-CN" altLang="zh-CN" sz="2400">
                <a:latin typeface="Times New Roman" panose="02020603050405020304" pitchFamily="18" charset="0"/>
                <a:ea typeface="宋体" panose="02010600030101010101" pitchFamily="2" charset="-122"/>
                <a:sym typeface="+mn-ea"/>
              </a:rPr>
              <a:t>指出加点的词语指代内容。</a:t>
            </a:r>
            <a:endParaRPr lang="zh-CN" altLang="zh-CN" sz="2400">
              <a:latin typeface="NEU-BZ-S92"/>
              <a:ea typeface="方正书宋_GBK" pitchFamily="65" charset="-122"/>
            </a:endParaRPr>
          </a:p>
          <a:p>
            <a:pPr indent="266700" defTabSz="0">
              <a:lnSpc>
                <a:spcPct val="120000"/>
              </a:lnSpc>
              <a:tabLst>
                <a:tab pos="1028700"/>
                <a:tab pos="1851025"/>
                <a:tab pos="2538730"/>
                <a:tab pos="3222625"/>
              </a:tabLst>
            </a:pPr>
            <a:r>
              <a:rPr lang="en-US" altLang="zh-CN" sz="2400">
                <a:latin typeface="Times New Roman" panose="02020603050405020304" pitchFamily="18" charset="0"/>
                <a:ea typeface="宋体" panose="02010600030101010101" pitchFamily="2" charset="-122"/>
                <a:sym typeface="+mn-ea"/>
              </a:rPr>
              <a:t>2.</a:t>
            </a:r>
            <a:r>
              <a:rPr lang="zh-CN" altLang="zh-CN" sz="2400">
                <a:latin typeface="Times New Roman" panose="02020603050405020304" pitchFamily="18" charset="0"/>
                <a:ea typeface="宋体" panose="02010600030101010101" pitchFamily="2" charset="-122"/>
                <a:sym typeface="+mn-ea"/>
              </a:rPr>
              <a:t>对重点词语的理解或分析词语的作用。</a:t>
            </a:r>
            <a:endParaRPr lang="zh-CN" altLang="zh-CN" sz="2400">
              <a:latin typeface="NEU-BZ-S92"/>
              <a:ea typeface="方正书宋_GBK" pitchFamily="65" charset="-122"/>
            </a:endParaRPr>
          </a:p>
          <a:p>
            <a:pPr indent="266700" defTabSz="0">
              <a:lnSpc>
                <a:spcPct val="120000"/>
              </a:lnSpc>
              <a:tabLst>
                <a:tab pos="1028700"/>
                <a:tab pos="1851025"/>
                <a:tab pos="2538730"/>
                <a:tab pos="3222625"/>
              </a:tabLst>
            </a:pPr>
            <a:r>
              <a:rPr lang="en-US" altLang="zh-CN" sz="2400">
                <a:latin typeface="Times New Roman" panose="02020603050405020304" pitchFamily="18" charset="0"/>
                <a:ea typeface="宋体" panose="02010600030101010101" pitchFamily="2" charset="-122"/>
                <a:sym typeface="+mn-ea"/>
              </a:rPr>
              <a:t>3.</a:t>
            </a:r>
            <a:r>
              <a:rPr lang="zh-CN" altLang="zh-CN" sz="2400">
                <a:latin typeface="Times New Roman" panose="02020603050405020304" pitchFamily="18" charset="0"/>
                <a:ea typeface="宋体" panose="02010600030101010101" pitchFamily="2" charset="-122"/>
                <a:sym typeface="+mn-ea"/>
              </a:rPr>
              <a:t>对重点句子含义的理解。</a:t>
            </a:r>
            <a:endParaRPr lang="zh-CN" altLang="zh-CN" sz="2400">
              <a:latin typeface="NEU-BZ-S92"/>
              <a:ea typeface="方正书宋_GBK" pitchFamily="65" charset="-122"/>
            </a:endParaRPr>
          </a:p>
          <a:p>
            <a:pPr indent="266700" defTabSz="0">
              <a:lnSpc>
                <a:spcPct val="120000"/>
              </a:lnSpc>
              <a:tabLst>
                <a:tab pos="1028700"/>
                <a:tab pos="1851025"/>
                <a:tab pos="2538730"/>
                <a:tab pos="3222625"/>
              </a:tabLst>
            </a:pPr>
            <a:r>
              <a:rPr lang="en-US" altLang="zh-CN" sz="2400">
                <a:latin typeface="Times New Roman" panose="02020603050405020304" pitchFamily="18" charset="0"/>
                <a:ea typeface="宋体" panose="02010600030101010101" pitchFamily="2" charset="-122"/>
                <a:sym typeface="+mn-ea"/>
              </a:rPr>
              <a:t>4.</a:t>
            </a:r>
            <a:r>
              <a:rPr lang="zh-CN" altLang="zh-CN" sz="2400">
                <a:latin typeface="Times New Roman" panose="02020603050405020304" pitchFamily="18" charset="0"/>
                <a:ea typeface="宋体" panose="02010600030101010101" pitchFamily="2" charset="-122"/>
                <a:sym typeface="+mn-ea"/>
              </a:rPr>
              <a:t>补全文中空缺的词语或句子。</a:t>
            </a:r>
            <a:endParaRPr lang="zh-CN" altLang="zh-CN" sz="2400">
              <a:latin typeface="NEU-BZ-S92"/>
              <a:ea typeface="方正书宋_GBK" pitchFamily="65" charset="-122"/>
            </a:endParaRPr>
          </a:p>
          <a:p>
            <a:pPr indent="266700" defTabSz="0">
              <a:lnSpc>
                <a:spcPct val="120000"/>
              </a:lnSpc>
              <a:tabLst>
                <a:tab pos="1028700"/>
                <a:tab pos="1851025"/>
                <a:tab pos="2538730"/>
                <a:tab pos="3222625"/>
              </a:tabLst>
            </a:pPr>
            <a:r>
              <a:rPr lang="en-US" altLang="zh-CN" sz="2400">
                <a:latin typeface="Times New Roman" panose="02020603050405020304" pitchFamily="18" charset="0"/>
                <a:ea typeface="宋体" panose="02010600030101010101" pitchFamily="2" charset="-122"/>
                <a:sym typeface="+mn-ea"/>
              </a:rPr>
              <a:t>5.</a:t>
            </a:r>
            <a:r>
              <a:rPr lang="zh-CN" altLang="zh-CN" sz="2400">
                <a:latin typeface="Times New Roman" panose="02020603050405020304" pitchFamily="18" charset="0"/>
                <a:ea typeface="宋体" panose="02010600030101010101" pitchFamily="2" charset="-122"/>
                <a:sym typeface="+mn-ea"/>
              </a:rPr>
              <a:t>从表达方式或修辞方法的角度分析语言特点和效果。</a:t>
            </a:r>
          </a:p>
        </p:txBody>
      </p:sp>
      <p:sp>
        <p:nvSpPr>
          <p:cNvPr id="3" name="文本框 2"/>
          <p:cNvSpPr txBox="1"/>
          <p:nvPr/>
        </p:nvSpPr>
        <p:spPr>
          <a:xfrm>
            <a:off x="6595110" y="1384935"/>
            <a:ext cx="4651375" cy="274828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indent="266700" defTabSz="0">
              <a:lnSpc>
                <a:spcPct val="120000"/>
              </a:lnSpc>
              <a:tabLst>
                <a:tab pos="1028700"/>
                <a:tab pos="1851025"/>
                <a:tab pos="2538730"/>
                <a:tab pos="3222625"/>
              </a:tabLst>
            </a:pPr>
            <a:r>
              <a:rPr lang="zh-CN" altLang="zh-CN">
                <a:latin typeface="Arial" panose="020b0604020202020204" pitchFamily="34" charset="0"/>
                <a:ea typeface="黑体" panose="02010609060101010101" charset="-122"/>
                <a:sym typeface="+mn-ea"/>
              </a:rPr>
              <a:t>【技法点拨】</a:t>
            </a:r>
            <a:endParaRPr lang="zh-CN" altLang="zh-CN">
              <a:latin typeface="NEU-BZ-S92"/>
              <a:ea typeface="方正书宋_GBK" pitchFamily="65" charset="-122"/>
            </a:endParaRPr>
          </a:p>
          <a:p>
            <a:pPr indent="266700" defTabSz="0">
              <a:lnSpc>
                <a:spcPct val="120000"/>
              </a:lnSpc>
              <a:tabLst>
                <a:tab pos="1028700"/>
                <a:tab pos="1851025"/>
                <a:tab pos="2538730"/>
                <a:tab pos="3222625"/>
              </a:tabLst>
            </a:pPr>
            <a:r>
              <a:rPr lang="zh-CN" altLang="zh-CN">
                <a:latin typeface="Times New Roman" panose="02020603050405020304" pitchFamily="18" charset="0"/>
                <a:ea typeface="宋体" panose="02010600030101010101" pitchFamily="2" charset="-122"/>
                <a:sym typeface="+mn-ea"/>
              </a:rPr>
              <a:t>议论文的语言</a:t>
            </a:r>
            <a:r>
              <a:rPr lang="en-US" altLang="zh-CN">
                <a:latin typeface="Times New Roman" panose="02020603050405020304" pitchFamily="18" charset="0"/>
                <a:ea typeface="宋体" panose="02010600030101010101" pitchFamily="2" charset="-122"/>
                <a:sym typeface="+mn-ea"/>
              </a:rPr>
              <a:t>:</a:t>
            </a:r>
            <a:r>
              <a:rPr lang="zh-CN" altLang="zh-CN">
                <a:latin typeface="Times New Roman" panose="02020603050405020304" pitchFamily="18" charset="0"/>
                <a:ea typeface="宋体" panose="02010600030101010101" pitchFamily="2" charset="-122"/>
                <a:sym typeface="+mn-ea"/>
              </a:rPr>
              <a:t>生动　准确　严密　鲜明</a:t>
            </a:r>
            <a:endParaRPr lang="zh-CN" altLang="zh-CN">
              <a:latin typeface="NEU-BZ-S92"/>
              <a:ea typeface="方正书宋_GBK" pitchFamily="65" charset="-122"/>
            </a:endParaRPr>
          </a:p>
          <a:p>
            <a:pPr indent="266700" defTabSz="0">
              <a:lnSpc>
                <a:spcPct val="120000"/>
              </a:lnSpc>
              <a:tabLst>
                <a:tab pos="1028700"/>
                <a:tab pos="1851025"/>
                <a:tab pos="2538730"/>
                <a:tab pos="3222625"/>
              </a:tabLst>
            </a:pPr>
            <a:r>
              <a:rPr lang="en-US" altLang="zh-CN">
                <a:latin typeface="Times New Roman" panose="02020603050405020304" pitchFamily="18" charset="0"/>
                <a:ea typeface="宋体" panose="02010600030101010101" pitchFamily="2" charset="-122"/>
                <a:sym typeface="+mn-ea"/>
              </a:rPr>
              <a:t>(1)</a:t>
            </a:r>
            <a:r>
              <a:rPr lang="zh-CN" altLang="zh-CN">
                <a:latin typeface="Times New Roman" panose="02020603050405020304" pitchFamily="18" charset="0"/>
                <a:ea typeface="宋体" panose="02010600030101010101" pitchFamily="2" charset="-122"/>
                <a:sym typeface="+mn-ea"/>
              </a:rPr>
              <a:t>严密</a:t>
            </a:r>
            <a:r>
              <a:rPr lang="en-US" altLang="zh-CN">
                <a:latin typeface="Times New Roman" panose="02020603050405020304" pitchFamily="18" charset="0"/>
                <a:ea typeface="宋体" panose="02010600030101010101" pitchFamily="2" charset="-122"/>
                <a:sym typeface="+mn-ea"/>
              </a:rPr>
              <a:t>(</a:t>
            </a:r>
            <a:r>
              <a:rPr lang="zh-CN" altLang="zh-CN">
                <a:latin typeface="Times New Roman" panose="02020603050405020304" pitchFamily="18" charset="0"/>
                <a:ea typeface="宋体" panose="02010600030101010101" pitchFamily="2" charset="-122"/>
                <a:sym typeface="+mn-ea"/>
              </a:rPr>
              <a:t>修饰性、限制性的语言的运用</a:t>
            </a:r>
            <a:r>
              <a:rPr lang="en-US" altLang="zh-CN">
                <a:latin typeface="Times New Roman" panose="02020603050405020304" pitchFamily="18" charset="0"/>
                <a:ea typeface="宋体" panose="02010600030101010101" pitchFamily="2" charset="-122"/>
                <a:sym typeface="+mn-ea"/>
              </a:rPr>
              <a:t>);</a:t>
            </a:r>
            <a:endParaRPr lang="zh-CN" altLang="zh-CN">
              <a:latin typeface="NEU-BZ-S92"/>
              <a:ea typeface="方正书宋_GBK" pitchFamily="65" charset="-122"/>
            </a:endParaRPr>
          </a:p>
          <a:p>
            <a:pPr indent="266700" defTabSz="0">
              <a:lnSpc>
                <a:spcPct val="120000"/>
              </a:lnSpc>
              <a:tabLst>
                <a:tab pos="1028700"/>
                <a:tab pos="1851025"/>
                <a:tab pos="2538730"/>
                <a:tab pos="3222625"/>
              </a:tabLst>
            </a:pPr>
            <a:r>
              <a:rPr lang="en-US" altLang="zh-CN">
                <a:latin typeface="Times New Roman" panose="02020603050405020304" pitchFamily="18" charset="0"/>
                <a:ea typeface="宋体" panose="02010600030101010101" pitchFamily="2" charset="-122"/>
                <a:sym typeface="+mn-ea"/>
              </a:rPr>
              <a:t>(2)</a:t>
            </a:r>
            <a:r>
              <a:rPr lang="zh-CN" altLang="zh-CN">
                <a:latin typeface="Times New Roman" panose="02020603050405020304" pitchFamily="18" charset="0"/>
                <a:ea typeface="宋体" panose="02010600030101010101" pitchFamily="2" charset="-122"/>
                <a:sym typeface="+mn-ea"/>
              </a:rPr>
              <a:t>生动</a:t>
            </a:r>
            <a:r>
              <a:rPr lang="en-US" altLang="zh-CN">
                <a:latin typeface="Times New Roman" panose="02020603050405020304" pitchFamily="18" charset="0"/>
                <a:ea typeface="宋体" panose="02010600030101010101" pitchFamily="2" charset="-122"/>
                <a:sym typeface="+mn-ea"/>
              </a:rPr>
              <a:t>(</a:t>
            </a:r>
            <a:r>
              <a:rPr lang="zh-CN" altLang="zh-CN">
                <a:latin typeface="Times New Roman" panose="02020603050405020304" pitchFamily="18" charset="0"/>
                <a:ea typeface="宋体" panose="02010600030101010101" pitchFamily="2" charset="-122"/>
                <a:sym typeface="+mn-ea"/>
              </a:rPr>
              <a:t>成语、各种修辞手法的运用</a:t>
            </a:r>
            <a:r>
              <a:rPr lang="en-US" altLang="zh-CN">
                <a:latin typeface="Times New Roman" panose="02020603050405020304" pitchFamily="18" charset="0"/>
                <a:ea typeface="宋体" panose="02010600030101010101" pitchFamily="2" charset="-122"/>
                <a:sym typeface="+mn-ea"/>
              </a:rPr>
              <a:t>);</a:t>
            </a:r>
            <a:endParaRPr lang="zh-CN" altLang="zh-CN">
              <a:latin typeface="NEU-BZ-S92"/>
              <a:ea typeface="方正书宋_GBK" pitchFamily="65" charset="-122"/>
            </a:endParaRPr>
          </a:p>
          <a:p>
            <a:pPr indent="266700" defTabSz="0">
              <a:lnSpc>
                <a:spcPct val="120000"/>
              </a:lnSpc>
              <a:tabLst>
                <a:tab pos="1028700"/>
                <a:tab pos="1851025"/>
                <a:tab pos="2538730"/>
                <a:tab pos="3222625"/>
              </a:tabLst>
            </a:pPr>
            <a:r>
              <a:rPr lang="en-US" altLang="zh-CN">
                <a:latin typeface="Times New Roman" panose="02020603050405020304" pitchFamily="18" charset="0"/>
                <a:ea typeface="宋体" panose="02010600030101010101" pitchFamily="2" charset="-122"/>
                <a:sym typeface="+mn-ea"/>
              </a:rPr>
              <a:t>(3)</a:t>
            </a:r>
            <a:r>
              <a:rPr lang="zh-CN" altLang="zh-CN">
                <a:latin typeface="Times New Roman" panose="02020603050405020304" pitchFamily="18" charset="0"/>
                <a:ea typeface="宋体" panose="02010600030101010101" pitchFamily="2" charset="-122"/>
                <a:sym typeface="+mn-ea"/>
              </a:rPr>
              <a:t>词序</a:t>
            </a:r>
            <a:r>
              <a:rPr lang="en-US" altLang="zh-CN">
                <a:latin typeface="Times New Roman" panose="02020603050405020304" pitchFamily="18" charset="0"/>
                <a:ea typeface="宋体" panose="02010600030101010101" pitchFamily="2" charset="-122"/>
                <a:sym typeface="+mn-ea"/>
              </a:rPr>
              <a:t>(</a:t>
            </a:r>
            <a:r>
              <a:rPr lang="zh-CN" altLang="zh-CN">
                <a:latin typeface="Times New Roman" panose="02020603050405020304" pitchFamily="18" charset="0"/>
                <a:ea typeface="宋体" panose="02010600030101010101" pitchFamily="2" charset="-122"/>
                <a:sym typeface="+mn-ea"/>
              </a:rPr>
              <a:t>从生活逻辑和上下文的照应上判断</a:t>
            </a:r>
            <a:r>
              <a:rPr lang="en-US" altLang="zh-CN">
                <a:latin typeface="Times New Roman" panose="02020603050405020304" pitchFamily="18" charset="0"/>
                <a:ea typeface="宋体" panose="02010600030101010101" pitchFamily="2" charset="-122"/>
                <a:sym typeface="+mn-ea"/>
              </a:rPr>
              <a:t>);</a:t>
            </a:r>
            <a:endParaRPr lang="zh-CN" altLang="zh-CN">
              <a:latin typeface="NEU-BZ-S92"/>
              <a:ea typeface="方正书宋_GBK" pitchFamily="65" charset="-122"/>
            </a:endParaRPr>
          </a:p>
          <a:p>
            <a:pPr indent="266700" defTabSz="0">
              <a:lnSpc>
                <a:spcPct val="120000"/>
              </a:lnSpc>
              <a:tabLst>
                <a:tab pos="1028700"/>
                <a:tab pos="1851025"/>
                <a:tab pos="2538730"/>
                <a:tab pos="3222625"/>
              </a:tabLst>
            </a:pPr>
            <a:r>
              <a:rPr lang="en-US" altLang="zh-CN">
                <a:latin typeface="Times New Roman" panose="02020603050405020304" pitchFamily="18" charset="0"/>
                <a:ea typeface="宋体" panose="02010600030101010101" pitchFamily="2" charset="-122"/>
                <a:sym typeface="+mn-ea"/>
              </a:rPr>
              <a:t>(4)</a:t>
            </a:r>
            <a:r>
              <a:rPr lang="zh-CN" altLang="zh-CN">
                <a:latin typeface="Times New Roman" panose="02020603050405020304" pitchFamily="18" charset="0"/>
                <a:ea typeface="宋体" panose="02010600030101010101" pitchFamily="2" charset="-122"/>
                <a:sym typeface="+mn-ea"/>
              </a:rPr>
              <a:t>句序</a:t>
            </a:r>
            <a:r>
              <a:rPr lang="en-US" altLang="zh-CN">
                <a:latin typeface="Times New Roman" panose="02020603050405020304" pitchFamily="18" charset="0"/>
                <a:ea typeface="宋体" panose="02010600030101010101" pitchFamily="2" charset="-122"/>
                <a:sym typeface="+mn-ea"/>
              </a:rPr>
              <a:t>(</a:t>
            </a:r>
            <a:r>
              <a:rPr lang="zh-CN" altLang="zh-CN">
                <a:latin typeface="Times New Roman" panose="02020603050405020304" pitchFamily="18" charset="0"/>
                <a:ea typeface="宋体" panose="02010600030101010101" pitchFamily="2" charset="-122"/>
                <a:sym typeface="+mn-ea"/>
              </a:rPr>
              <a:t>关联词语的使用</a:t>
            </a:r>
            <a:r>
              <a:rPr lang="en-US" altLang="zh-CN">
                <a:latin typeface="Times New Roman" panose="02020603050405020304" pitchFamily="18" charset="0"/>
                <a:ea typeface="宋体" panose="02010600030101010101" pitchFamily="2" charset="-122"/>
                <a:sym typeface="+mn-ea"/>
              </a:rPr>
              <a:t>,</a:t>
            </a:r>
            <a:r>
              <a:rPr lang="zh-CN" altLang="zh-CN">
                <a:latin typeface="Times New Roman" panose="02020603050405020304" pitchFamily="18" charset="0"/>
                <a:ea typeface="宋体" panose="02010600030101010101" pitchFamily="2" charset="-122"/>
                <a:sym typeface="+mn-ea"/>
              </a:rPr>
              <a:t>特别要注意递进关系</a:t>
            </a:r>
            <a:r>
              <a:rPr lang="en-US" altLang="zh-CN">
                <a:latin typeface="Times New Roman" panose="02020603050405020304" pitchFamily="18" charset="0"/>
                <a:ea typeface="宋体" panose="02010600030101010101" pitchFamily="2" charset="-122"/>
                <a:sym typeface="+mn-ea"/>
              </a:rPr>
              <a:t>)</a:t>
            </a:r>
            <a:r>
              <a:rPr lang="zh-CN" altLang="zh-CN">
                <a:latin typeface="Times New Roman" panose="02020603050405020304" pitchFamily="18" charset="0"/>
                <a:ea typeface="宋体" panose="02010600030101010101" pitchFamily="2" charset="-122"/>
                <a:sym typeface="+mn-ea"/>
              </a:rPr>
              <a:t>。</a:t>
            </a:r>
            <a:endParaRPr lang="zh-CN" altLang="en-US"/>
          </a:p>
        </p:txBody>
      </p:sp>
      <p:sp>
        <p:nvSpPr>
          <p:cNvPr id="5" name="文本框 4"/>
          <p:cNvSpPr txBox="1"/>
          <p:nvPr/>
        </p:nvSpPr>
        <p:spPr>
          <a:xfrm>
            <a:off x="380365" y="4380865"/>
            <a:ext cx="5618480" cy="24161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indent="266700" defTabSz="0">
              <a:lnSpc>
                <a:spcPct val="120000"/>
              </a:lnSpc>
              <a:tabLst>
                <a:tab pos="1028700"/>
                <a:tab pos="1851025"/>
                <a:tab pos="2538730"/>
                <a:tab pos="3222625"/>
              </a:tabLst>
            </a:pPr>
            <a:r>
              <a:rPr lang="zh-CN" altLang="zh-CN">
                <a:latin typeface="Arial" panose="020b0604020202020204" pitchFamily="34" charset="0"/>
                <a:ea typeface="黑体" panose="02010609060101010101" charset="-122"/>
                <a:sym typeface="+mn-ea"/>
              </a:rPr>
              <a:t>【答题提醒】</a:t>
            </a:r>
            <a:r>
              <a:rPr lang="en-US" altLang="zh-CN">
                <a:latin typeface="Times New Roman" panose="02020603050405020304" pitchFamily="18" charset="0"/>
                <a:ea typeface="宋体" panose="02010600030101010101" pitchFamily="2" charset="-122"/>
                <a:sym typeface="+mn-ea"/>
              </a:rPr>
              <a:t>:</a:t>
            </a:r>
            <a:endParaRPr lang="zh-CN" altLang="zh-CN">
              <a:latin typeface="NEU-BZ-S92"/>
              <a:ea typeface="方正书宋_GBK" pitchFamily="65" charset="-122"/>
            </a:endParaRPr>
          </a:p>
          <a:p>
            <a:pPr indent="266700" defTabSz="0">
              <a:lnSpc>
                <a:spcPct val="120000"/>
              </a:lnSpc>
              <a:tabLst>
                <a:tab pos="1028700"/>
                <a:tab pos="1851025"/>
                <a:tab pos="2538730"/>
                <a:tab pos="3222625"/>
              </a:tabLst>
            </a:pPr>
            <a:r>
              <a:rPr lang="zh-CN" altLang="zh-CN">
                <a:latin typeface="Times New Roman" panose="02020603050405020304" pitchFamily="18" charset="0"/>
                <a:ea typeface="宋体" panose="02010600030101010101" pitchFamily="2" charset="-122"/>
                <a:sym typeface="+mn-ea"/>
              </a:rPr>
              <a:t>结合语境分析议论文的语言特点</a:t>
            </a:r>
            <a:r>
              <a:rPr lang="en-US" altLang="zh-CN">
                <a:latin typeface="Times New Roman" panose="02020603050405020304" pitchFamily="18" charset="0"/>
                <a:ea typeface="宋体" panose="02010600030101010101" pitchFamily="2" charset="-122"/>
                <a:sym typeface="+mn-ea"/>
              </a:rPr>
              <a:t>,</a:t>
            </a:r>
            <a:r>
              <a:rPr lang="zh-CN" altLang="zh-CN">
                <a:latin typeface="Times New Roman" panose="02020603050405020304" pitchFamily="18" charset="0"/>
                <a:ea typeface="宋体" panose="02010600030101010101" pitchFamily="2" charset="-122"/>
                <a:sym typeface="+mn-ea"/>
              </a:rPr>
              <a:t>一般从三个方面去品味</a:t>
            </a:r>
            <a:r>
              <a:rPr lang="en-US" altLang="zh-CN">
                <a:latin typeface="Times New Roman" panose="02020603050405020304" pitchFamily="18" charset="0"/>
                <a:ea typeface="宋体" panose="02010600030101010101" pitchFamily="2" charset="-122"/>
                <a:sym typeface="+mn-ea"/>
              </a:rPr>
              <a:t>:</a:t>
            </a:r>
            <a:endParaRPr lang="zh-CN" altLang="zh-CN">
              <a:latin typeface="NEU-BZ-S92"/>
              <a:ea typeface="方正书宋_GBK" pitchFamily="65" charset="-122"/>
            </a:endParaRPr>
          </a:p>
          <a:p>
            <a:pPr indent="266700" defTabSz="0">
              <a:lnSpc>
                <a:spcPct val="120000"/>
              </a:lnSpc>
              <a:tabLst>
                <a:tab pos="1028700"/>
                <a:tab pos="1851025"/>
                <a:tab pos="2538730"/>
                <a:tab pos="3222625"/>
              </a:tabLst>
            </a:pPr>
            <a:r>
              <a:rPr lang="en-US" altLang="zh-CN">
                <a:latin typeface="Times New Roman" panose="02020603050405020304" pitchFamily="18" charset="0"/>
                <a:ea typeface="宋体" panose="02010600030101010101" pitchFamily="2" charset="-122"/>
                <a:sym typeface="+mn-ea"/>
              </a:rPr>
              <a:t>1.</a:t>
            </a:r>
            <a:r>
              <a:rPr lang="zh-CN" altLang="zh-CN">
                <a:latin typeface="Times New Roman" panose="02020603050405020304" pitchFamily="18" charset="0"/>
                <a:ea typeface="宋体" panose="02010600030101010101" pitchFamily="2" charset="-122"/>
                <a:sym typeface="+mn-ea"/>
              </a:rPr>
              <a:t>从逻辑的角度分析</a:t>
            </a:r>
            <a:r>
              <a:rPr lang="zh-CN" altLang="zh-CN">
                <a:solidFill>
                  <a:srgbClr val="FF0000"/>
                </a:solidFill>
                <a:latin typeface="Times New Roman" panose="02020603050405020304" pitchFamily="18" charset="0"/>
                <a:ea typeface="宋体" panose="02010600030101010101" pitchFamily="2" charset="-122"/>
                <a:sym typeface="+mn-ea"/>
              </a:rPr>
              <a:t>用词的准确、严密。</a:t>
            </a:r>
            <a:endParaRPr lang="zh-CN" altLang="zh-CN">
              <a:latin typeface="NEU-BZ-S92"/>
              <a:ea typeface="方正书宋_GBK" pitchFamily="65" charset="-122"/>
            </a:endParaRPr>
          </a:p>
          <a:p>
            <a:pPr indent="266700" defTabSz="0">
              <a:lnSpc>
                <a:spcPct val="120000"/>
              </a:lnSpc>
              <a:tabLst>
                <a:tab pos="1028700"/>
                <a:tab pos="1851025"/>
                <a:tab pos="2538730"/>
                <a:tab pos="3222625"/>
              </a:tabLst>
            </a:pPr>
            <a:r>
              <a:rPr lang="en-US" altLang="zh-CN">
                <a:latin typeface="Times New Roman" panose="02020603050405020304" pitchFamily="18" charset="0"/>
                <a:ea typeface="宋体" panose="02010600030101010101" pitchFamily="2" charset="-122"/>
                <a:sym typeface="+mn-ea"/>
              </a:rPr>
              <a:t>2.</a:t>
            </a:r>
            <a:r>
              <a:rPr lang="zh-CN" altLang="zh-CN">
                <a:latin typeface="Times New Roman" panose="02020603050405020304" pitchFamily="18" charset="0"/>
                <a:ea typeface="宋体" panose="02010600030101010101" pitchFamily="2" charset="-122"/>
                <a:sym typeface="+mn-ea"/>
              </a:rPr>
              <a:t>从说理的角度分析其叙述的</a:t>
            </a:r>
            <a:r>
              <a:rPr lang="zh-CN" altLang="zh-CN">
                <a:solidFill>
                  <a:srgbClr val="FF0000"/>
                </a:solidFill>
                <a:latin typeface="Times New Roman" panose="02020603050405020304" pitchFamily="18" charset="0"/>
                <a:ea typeface="宋体" panose="02010600030101010101" pitchFamily="2" charset="-122"/>
                <a:sym typeface="+mn-ea"/>
              </a:rPr>
              <a:t>概括性和简洁性。</a:t>
            </a:r>
            <a:endParaRPr lang="zh-CN" altLang="zh-CN">
              <a:latin typeface="NEU-BZ-S92"/>
              <a:ea typeface="方正书宋_GBK" pitchFamily="65" charset="-122"/>
            </a:endParaRPr>
          </a:p>
          <a:p>
            <a:pPr indent="266700" defTabSz="0">
              <a:lnSpc>
                <a:spcPct val="120000"/>
              </a:lnSpc>
              <a:tabLst>
                <a:tab pos="1028700"/>
                <a:tab pos="1851025"/>
                <a:tab pos="2538730"/>
                <a:tab pos="3222625"/>
              </a:tabLst>
            </a:pPr>
            <a:r>
              <a:rPr lang="en-US" altLang="zh-CN">
                <a:latin typeface="Times New Roman" panose="02020603050405020304" pitchFamily="18" charset="0"/>
                <a:ea typeface="宋体" panose="02010600030101010101" pitchFamily="2" charset="-122"/>
                <a:sym typeface="+mn-ea"/>
              </a:rPr>
              <a:t>3.</a:t>
            </a:r>
            <a:r>
              <a:rPr lang="zh-CN" altLang="zh-CN">
                <a:latin typeface="Times New Roman" panose="02020603050405020304" pitchFamily="18" charset="0"/>
                <a:ea typeface="宋体" panose="02010600030101010101" pitchFamily="2" charset="-122"/>
                <a:sym typeface="+mn-ea"/>
              </a:rPr>
              <a:t>从修辞的角度分析其</a:t>
            </a:r>
            <a:r>
              <a:rPr lang="zh-CN" altLang="zh-CN">
                <a:solidFill>
                  <a:srgbClr val="FF0000"/>
                </a:solidFill>
                <a:latin typeface="Times New Roman" panose="02020603050405020304" pitchFamily="18" charset="0"/>
                <a:ea typeface="宋体" panose="02010600030101010101" pitchFamily="2" charset="-122"/>
                <a:sym typeface="+mn-ea"/>
              </a:rPr>
              <a:t>用词的鲜明、生动和感情的色彩。</a:t>
            </a:r>
          </a:p>
        </p:txBody>
      </p:sp>
      <p:sp>
        <p:nvSpPr>
          <p:cNvPr id="6" name="文本框 5"/>
          <p:cNvSpPr txBox="1"/>
          <p:nvPr/>
        </p:nvSpPr>
        <p:spPr>
          <a:xfrm>
            <a:off x="6286500" y="4363720"/>
            <a:ext cx="5793105" cy="2451100"/>
          </a:xfrm>
          <a:prstGeom prst="rect">
            <a:avLst/>
          </a:prstGeom>
          <a:noFill/>
          <a:ln>
            <a:solidFill>
              <a:srgbClr val="81B747"/>
            </a:solidFill>
          </a:ln>
        </p:spPr>
        <p:txBody>
          <a:bodyPr wrap="square" rtlCol="0">
            <a:spAutoFit/>
          </a:bodyPr>
          <a:lstStyle/>
          <a:p>
            <a:pPr indent="266700" defTabSz="0">
              <a:lnSpc>
                <a:spcPct val="120000"/>
              </a:lnSpc>
              <a:tabLst>
                <a:tab pos="1028700"/>
                <a:tab pos="1851025"/>
                <a:tab pos="2538730"/>
                <a:tab pos="3222625"/>
              </a:tabLst>
            </a:pPr>
            <a:r>
              <a:rPr lang="zh-CN" altLang="zh-CN" sz="1600">
                <a:latin typeface="Times New Roman" panose="02020603050405020304" pitchFamily="18" charset="0"/>
                <a:ea typeface="宋体" panose="02010600030101010101" pitchFamily="2" charset="-122"/>
                <a:sym typeface="+mn-ea"/>
              </a:rPr>
              <a:t>答题格式</a:t>
            </a:r>
            <a:r>
              <a:rPr lang="en-US" altLang="zh-CN" sz="1600">
                <a:latin typeface="Times New Roman" panose="02020603050405020304" pitchFamily="18" charset="0"/>
                <a:ea typeface="宋体" panose="02010600030101010101" pitchFamily="2" charset="-122"/>
                <a:sym typeface="+mn-ea"/>
              </a:rPr>
              <a:t>:</a:t>
            </a:r>
            <a:endParaRPr lang="zh-CN" altLang="zh-CN" sz="1600">
              <a:latin typeface="NEU-BZ-S92"/>
              <a:ea typeface="方正书宋_GBK" pitchFamily="65" charset="-122"/>
            </a:endParaRPr>
          </a:p>
          <a:p>
            <a:pPr indent="266700" defTabSz="0">
              <a:lnSpc>
                <a:spcPct val="120000"/>
              </a:lnSpc>
              <a:tabLst>
                <a:tab pos="1028700"/>
                <a:tab pos="1851025"/>
                <a:tab pos="2538730"/>
                <a:tab pos="3222625"/>
              </a:tabLst>
            </a:pPr>
            <a:r>
              <a:rPr lang="zh-CN" altLang="zh-CN" sz="1600">
                <a:latin typeface="方正粗黑宋简体" panose="02000000000000000000" charset="-122"/>
                <a:ea typeface="方正粗黑宋简体" panose="02000000000000000000" charset="-122"/>
                <a:cs typeface="方正粗黑宋简体" panose="02000000000000000000" charset="-122"/>
                <a:sym typeface="+mn-ea"/>
              </a:rPr>
              <a:t>加点的词能否删去</a:t>
            </a:r>
            <a:r>
              <a:rPr lang="en-US" altLang="zh-CN" sz="16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1600">
                <a:latin typeface="方正粗黑宋简体" panose="02000000000000000000" charset="-122"/>
                <a:ea typeface="方正粗黑宋简体" panose="02000000000000000000" charset="-122"/>
                <a:cs typeface="方正粗黑宋简体" panose="02000000000000000000" charset="-122"/>
                <a:sym typeface="+mn-ea"/>
              </a:rPr>
              <a:t>为什么</a:t>
            </a:r>
            <a:r>
              <a:rPr lang="en-US" altLang="zh-CN" sz="1600">
                <a:latin typeface="方正粗黑宋简体" panose="02000000000000000000" charset="-122"/>
                <a:ea typeface="方正粗黑宋简体" panose="02000000000000000000" charset="-122"/>
                <a:cs typeface="方正粗黑宋简体" panose="02000000000000000000" charset="-122"/>
                <a:sym typeface="+mn-ea"/>
              </a:rPr>
              <a:t>?</a:t>
            </a:r>
            <a:endParaRPr lang="zh-CN" altLang="zh-CN" sz="1600">
              <a:latin typeface="方正粗黑宋简体" panose="02000000000000000000" charset="-122"/>
              <a:ea typeface="方正粗黑宋简体" panose="02000000000000000000" charset="-122"/>
              <a:cs typeface="方正粗黑宋简体" panose="02000000000000000000" charset="-122"/>
            </a:endParaRPr>
          </a:p>
          <a:p>
            <a:pPr indent="266700" defTabSz="0">
              <a:lnSpc>
                <a:spcPct val="120000"/>
              </a:lnSpc>
              <a:tabLst>
                <a:tab pos="1028700"/>
                <a:tab pos="1851025"/>
                <a:tab pos="2538730"/>
                <a:tab pos="3222625"/>
              </a:tabLst>
            </a:pPr>
            <a:r>
              <a:rPr lang="zh-CN" altLang="zh-CN" sz="1600">
                <a:latin typeface="Times New Roman" panose="02020603050405020304" pitchFamily="18" charset="0"/>
                <a:ea typeface="宋体" panose="02010600030101010101" pitchFamily="2" charset="-122"/>
                <a:sym typeface="+mn-ea"/>
              </a:rPr>
              <a:t>答</a:t>
            </a:r>
            <a:r>
              <a:rPr lang="en-US" altLang="zh-CN" sz="1600">
                <a:latin typeface="Times New Roman" panose="02020603050405020304" pitchFamily="18" charset="0"/>
                <a:ea typeface="宋体" panose="02010600030101010101" pitchFamily="2" charset="-122"/>
                <a:sym typeface="+mn-ea"/>
              </a:rPr>
              <a:t>:“</a:t>
            </a:r>
            <a:r>
              <a:rPr lang="zh-CN" altLang="zh-CN" sz="1600" u="sng">
                <a:solidFill>
                  <a:srgbClr val="FF0000"/>
                </a:solidFill>
                <a:latin typeface="Times New Roman" panose="02020603050405020304" pitchFamily="18" charset="0"/>
                <a:ea typeface="宋体" panose="02010600030101010101" pitchFamily="2" charset="-122"/>
                <a:sym typeface="+mn-ea"/>
              </a:rPr>
              <a:t>　　　　</a:t>
            </a:r>
            <a:r>
              <a:rPr lang="en-US" altLang="zh-CN" sz="1600">
                <a:latin typeface="Times New Roman" panose="02020603050405020304" pitchFamily="18" charset="0"/>
                <a:ea typeface="宋体" panose="02010600030101010101" pitchFamily="2" charset="-122"/>
                <a:sym typeface="+mn-ea"/>
              </a:rPr>
              <a:t>” </a:t>
            </a:r>
            <a:r>
              <a:rPr lang="zh-CN" altLang="zh-CN" sz="1600">
                <a:latin typeface="Times New Roman" panose="02020603050405020304" pitchFamily="18" charset="0"/>
                <a:ea typeface="宋体" panose="02010600030101010101" pitchFamily="2" charset="-122"/>
                <a:sym typeface="+mn-ea"/>
              </a:rPr>
              <a:t>表明</a:t>
            </a:r>
            <a:r>
              <a:rPr lang="zh-CN" altLang="zh-CN" sz="1600" u="sng">
                <a:solidFill>
                  <a:srgbClr val="FF0000"/>
                </a:solidFill>
                <a:latin typeface="Times New Roman" panose="02020603050405020304" pitchFamily="18" charset="0"/>
                <a:ea typeface="宋体" panose="02010600030101010101" pitchFamily="2" charset="-122"/>
                <a:sym typeface="+mn-ea"/>
              </a:rPr>
              <a:t>　　　　　　　</a:t>
            </a:r>
            <a:r>
              <a:rPr lang="zh-CN" altLang="zh-CN" sz="1600">
                <a:latin typeface="Times New Roman" panose="02020603050405020304" pitchFamily="18" charset="0"/>
                <a:ea typeface="宋体" panose="02010600030101010101" pitchFamily="2" charset="-122"/>
                <a:sym typeface="+mn-ea"/>
              </a:rPr>
              <a:t>。删去后</a:t>
            </a:r>
            <a:r>
              <a:rPr lang="en-US" altLang="zh-CN" sz="1600">
                <a:latin typeface="Times New Roman" panose="02020603050405020304" pitchFamily="18" charset="0"/>
                <a:ea typeface="宋体" panose="02010600030101010101" pitchFamily="2" charset="-122"/>
                <a:sym typeface="+mn-ea"/>
              </a:rPr>
              <a:t>,</a:t>
            </a:r>
            <a:r>
              <a:rPr lang="zh-CN" altLang="zh-CN" sz="1600">
                <a:latin typeface="Times New Roman" panose="02020603050405020304" pitchFamily="18" charset="0"/>
                <a:ea typeface="宋体" panose="02010600030101010101" pitchFamily="2" charset="-122"/>
                <a:sym typeface="+mn-ea"/>
              </a:rPr>
              <a:t>语言太绝对</a:t>
            </a:r>
            <a:r>
              <a:rPr lang="en-US" altLang="zh-CN" sz="1600">
                <a:latin typeface="Times New Roman" panose="02020603050405020304" pitchFamily="18" charset="0"/>
                <a:ea typeface="宋体" panose="02010600030101010101" pitchFamily="2" charset="-122"/>
                <a:sym typeface="+mn-ea"/>
              </a:rPr>
              <a:t>,</a:t>
            </a:r>
            <a:r>
              <a:rPr lang="zh-CN" altLang="zh-CN" sz="1600">
                <a:latin typeface="Times New Roman" panose="02020603050405020304" pitchFamily="18" charset="0"/>
                <a:ea typeface="宋体" panose="02010600030101010101" pitchFamily="2" charset="-122"/>
                <a:sym typeface="+mn-ea"/>
              </a:rPr>
              <a:t>不切实际</a:t>
            </a:r>
            <a:r>
              <a:rPr lang="en-US" altLang="zh-CN" sz="1600">
                <a:latin typeface="Times New Roman" panose="02020603050405020304" pitchFamily="18" charset="0"/>
                <a:ea typeface="宋体" panose="02010600030101010101" pitchFamily="2" charset="-122"/>
                <a:sym typeface="+mn-ea"/>
              </a:rPr>
              <a:t>(</a:t>
            </a:r>
            <a:r>
              <a:rPr lang="zh-CN" altLang="zh-CN" sz="1600">
                <a:latin typeface="Times New Roman" panose="02020603050405020304" pitchFamily="18" charset="0"/>
                <a:ea typeface="宋体" panose="02010600030101010101" pitchFamily="2" charset="-122"/>
                <a:sym typeface="+mn-ea"/>
              </a:rPr>
              <a:t>或变成什么意思了</a:t>
            </a:r>
            <a:r>
              <a:rPr lang="en-US" altLang="zh-CN" sz="1600">
                <a:latin typeface="Times New Roman" panose="02020603050405020304" pitchFamily="18" charset="0"/>
                <a:ea typeface="宋体" panose="02010600030101010101" pitchFamily="2" charset="-122"/>
                <a:sym typeface="+mn-ea"/>
              </a:rPr>
              <a:t>),</a:t>
            </a:r>
            <a:r>
              <a:rPr lang="zh-CN" altLang="zh-CN" sz="1600">
                <a:latin typeface="Times New Roman" panose="02020603050405020304" pitchFamily="18" charset="0"/>
                <a:ea typeface="宋体" panose="02010600030101010101" pitchFamily="2" charset="-122"/>
                <a:sym typeface="+mn-ea"/>
              </a:rPr>
              <a:t>因此不能删去。用</a:t>
            </a:r>
            <a:r>
              <a:rPr lang="en-US" altLang="zh-CN" sz="1600">
                <a:latin typeface="Times New Roman" panose="02020603050405020304" pitchFamily="18" charset="0"/>
                <a:ea typeface="宋体" panose="02010600030101010101" pitchFamily="2" charset="-122"/>
                <a:sym typeface="+mn-ea"/>
              </a:rPr>
              <a:t>“</a:t>
            </a:r>
            <a:r>
              <a:rPr lang="zh-CN" altLang="zh-CN" sz="1600" u="sng">
                <a:solidFill>
                  <a:srgbClr val="FF0000"/>
                </a:solidFill>
                <a:latin typeface="Times New Roman" panose="02020603050405020304" pitchFamily="18" charset="0"/>
                <a:ea typeface="宋体" panose="02010600030101010101" pitchFamily="2" charset="-122"/>
                <a:sym typeface="+mn-ea"/>
              </a:rPr>
              <a:t>　　</a:t>
            </a:r>
            <a:r>
              <a:rPr lang="en-US" altLang="zh-CN" sz="1600">
                <a:latin typeface="Times New Roman" panose="02020603050405020304" pitchFamily="18" charset="0"/>
                <a:ea typeface="宋体" panose="02010600030101010101" pitchFamily="2" charset="-122"/>
                <a:sym typeface="+mn-ea"/>
              </a:rPr>
              <a:t>”</a:t>
            </a:r>
            <a:r>
              <a:rPr lang="zh-CN" altLang="zh-CN" sz="1600">
                <a:latin typeface="Times New Roman" panose="02020603050405020304" pitchFamily="18" charset="0"/>
                <a:ea typeface="宋体" panose="02010600030101010101" pitchFamily="2" charset="-122"/>
                <a:sym typeface="+mn-ea"/>
              </a:rPr>
              <a:t>一词</a:t>
            </a:r>
            <a:r>
              <a:rPr lang="zh-CN" altLang="zh-CN" sz="1600">
                <a:solidFill>
                  <a:srgbClr val="FF0000"/>
                </a:solidFill>
                <a:latin typeface="Times New Roman" panose="02020603050405020304" pitchFamily="18" charset="0"/>
                <a:ea typeface="宋体" panose="02010600030101010101" pitchFamily="2" charset="-122"/>
                <a:sym typeface="+mn-ea"/>
              </a:rPr>
              <a:t>体现了议论文语言的严密性。</a:t>
            </a:r>
            <a:r>
              <a:rPr lang="en-US" altLang="zh-CN" sz="1600">
                <a:solidFill>
                  <a:srgbClr val="FF0000"/>
                </a:solidFill>
                <a:latin typeface="Times New Roman" panose="02020603050405020304" pitchFamily="18" charset="0"/>
                <a:ea typeface="宋体" panose="02010600030101010101" pitchFamily="2" charset="-122"/>
                <a:sym typeface="+mn-ea"/>
              </a:rPr>
              <a:t> </a:t>
            </a:r>
            <a:endParaRPr lang="zh-CN" altLang="zh-CN" sz="1600">
              <a:solidFill>
                <a:srgbClr val="FF0000"/>
              </a:solidFill>
              <a:latin typeface="NEU-BZ-S92"/>
              <a:ea typeface="方正书宋_GBK" pitchFamily="65" charset="-122"/>
            </a:endParaRPr>
          </a:p>
          <a:p>
            <a:pPr indent="266700" defTabSz="0">
              <a:lnSpc>
                <a:spcPct val="120000"/>
              </a:lnSpc>
              <a:tabLst>
                <a:tab pos="1028700"/>
                <a:tab pos="1851025"/>
                <a:tab pos="2538730"/>
                <a:tab pos="3222625"/>
              </a:tabLst>
            </a:pPr>
            <a:r>
              <a:rPr lang="zh-CN" altLang="zh-CN" sz="1600">
                <a:latin typeface="Times New Roman" panose="02020603050405020304" pitchFamily="18" charset="0"/>
                <a:ea typeface="宋体" panose="02010600030101010101" pitchFamily="2" charset="-122"/>
                <a:sym typeface="+mn-ea"/>
              </a:rPr>
              <a:t>或</a:t>
            </a:r>
            <a:r>
              <a:rPr lang="en-US" altLang="zh-CN" sz="1600">
                <a:latin typeface="Times New Roman" panose="02020603050405020304" pitchFamily="18" charset="0"/>
                <a:ea typeface="宋体" panose="02010600030101010101" pitchFamily="2" charset="-122"/>
                <a:sym typeface="+mn-ea"/>
              </a:rPr>
              <a:t>:</a:t>
            </a:r>
            <a:r>
              <a:rPr lang="zh-CN" altLang="zh-CN" sz="1600">
                <a:solidFill>
                  <a:srgbClr val="FF0000"/>
                </a:solidFill>
                <a:latin typeface="Times New Roman" panose="02020603050405020304" pitchFamily="18" charset="0"/>
                <a:ea typeface="宋体" panose="02010600030101010101" pitchFamily="2" charset="-122"/>
                <a:sym typeface="+mn-ea"/>
              </a:rPr>
              <a:t>不能</a:t>
            </a:r>
            <a:r>
              <a:rPr lang="en-US" altLang="zh-CN" sz="1600">
                <a:solidFill>
                  <a:srgbClr val="FF0000"/>
                </a:solidFill>
                <a:latin typeface="Times New Roman" panose="02020603050405020304" pitchFamily="18" charset="0"/>
                <a:ea typeface="宋体" panose="02010600030101010101" pitchFamily="2" charset="-122"/>
                <a:sym typeface="+mn-ea"/>
              </a:rPr>
              <a:t>+</a:t>
            </a:r>
            <a:r>
              <a:rPr lang="zh-CN" altLang="zh-CN" sz="1600">
                <a:solidFill>
                  <a:srgbClr val="FF0000"/>
                </a:solidFill>
                <a:latin typeface="Times New Roman" panose="02020603050405020304" pitchFamily="18" charset="0"/>
                <a:ea typeface="宋体" panose="02010600030101010101" pitchFamily="2" charset="-122"/>
                <a:sym typeface="+mn-ea"/>
              </a:rPr>
              <a:t>词语起修饰、强调、限制作用</a:t>
            </a:r>
            <a:r>
              <a:rPr lang="en-US" altLang="zh-CN" sz="1600">
                <a:solidFill>
                  <a:srgbClr val="FF0000"/>
                </a:solidFill>
                <a:latin typeface="Times New Roman" panose="02020603050405020304" pitchFamily="18" charset="0"/>
                <a:ea typeface="宋体" panose="02010600030101010101" pitchFamily="2" charset="-122"/>
                <a:sym typeface="+mn-ea"/>
              </a:rPr>
              <a:t>+</a:t>
            </a:r>
            <a:r>
              <a:rPr lang="zh-CN" altLang="zh-CN" sz="1600">
                <a:solidFill>
                  <a:srgbClr val="FF0000"/>
                </a:solidFill>
                <a:latin typeface="Times New Roman" panose="02020603050405020304" pitchFamily="18" charset="0"/>
                <a:ea typeface="宋体" panose="02010600030101010101" pitchFamily="2" charset="-122"/>
                <a:sym typeface="+mn-ea"/>
              </a:rPr>
              <a:t>词语在文中含义</a:t>
            </a:r>
            <a:r>
              <a:rPr lang="en-US" altLang="zh-CN" sz="1600">
                <a:solidFill>
                  <a:srgbClr val="FF0000"/>
                </a:solidFill>
                <a:latin typeface="Times New Roman" panose="02020603050405020304" pitchFamily="18" charset="0"/>
                <a:ea typeface="宋体" panose="02010600030101010101" pitchFamily="2" charset="-122"/>
                <a:sym typeface="+mn-ea"/>
              </a:rPr>
              <a:t>(</a:t>
            </a:r>
            <a:r>
              <a:rPr lang="zh-CN" altLang="zh-CN" sz="1600">
                <a:solidFill>
                  <a:srgbClr val="FF0000"/>
                </a:solidFill>
                <a:latin typeface="Times New Roman" panose="02020603050405020304" pitchFamily="18" charset="0"/>
                <a:ea typeface="宋体" panose="02010600030101010101" pitchFamily="2" charset="-122"/>
                <a:sym typeface="+mn-ea"/>
              </a:rPr>
              <a:t>扣住论点和分论点</a:t>
            </a:r>
            <a:r>
              <a:rPr lang="en-US" altLang="zh-CN" sz="1600">
                <a:solidFill>
                  <a:srgbClr val="FF0000"/>
                </a:solidFill>
                <a:latin typeface="Times New Roman" panose="02020603050405020304" pitchFamily="18" charset="0"/>
                <a:ea typeface="宋体" panose="02010600030101010101" pitchFamily="2" charset="-122"/>
                <a:sym typeface="+mn-ea"/>
              </a:rPr>
              <a:t>)+</a:t>
            </a:r>
            <a:r>
              <a:rPr lang="zh-CN" altLang="zh-CN" sz="1600">
                <a:solidFill>
                  <a:srgbClr val="FF0000"/>
                </a:solidFill>
                <a:latin typeface="Times New Roman" panose="02020603050405020304" pitchFamily="18" charset="0"/>
                <a:ea typeface="宋体" panose="02010600030101010101" pitchFamily="2" charset="-122"/>
                <a:sym typeface="+mn-ea"/>
              </a:rPr>
              <a:t>去掉的后果</a:t>
            </a:r>
            <a:r>
              <a:rPr lang="en-US" altLang="zh-CN" sz="1600">
                <a:solidFill>
                  <a:srgbClr val="FF0000"/>
                </a:solidFill>
                <a:latin typeface="Times New Roman" panose="02020603050405020304" pitchFamily="18" charset="0"/>
                <a:ea typeface="宋体" panose="02010600030101010101" pitchFamily="2" charset="-122"/>
                <a:sym typeface="+mn-ea"/>
              </a:rPr>
              <a:t>+</a:t>
            </a:r>
            <a:r>
              <a:rPr lang="zh-CN" altLang="zh-CN" sz="1600">
                <a:solidFill>
                  <a:srgbClr val="FF0000"/>
                </a:solidFill>
                <a:latin typeface="Times New Roman" panose="02020603050405020304" pitchFamily="18" charset="0"/>
                <a:ea typeface="宋体" panose="02010600030101010101" pitchFamily="2" charset="-122"/>
                <a:sym typeface="+mn-ea"/>
              </a:rPr>
              <a:t>准确周密</a:t>
            </a:r>
            <a:r>
              <a:rPr lang="en-US" altLang="zh-CN" sz="1600">
                <a:solidFill>
                  <a:srgbClr val="FF0000"/>
                </a:solidFill>
                <a:latin typeface="Times New Roman" panose="02020603050405020304" pitchFamily="18" charset="0"/>
                <a:ea typeface="宋体" panose="02010600030101010101" pitchFamily="2" charset="-122"/>
                <a:sym typeface="+mn-ea"/>
              </a:rPr>
              <a:t>(</a:t>
            </a:r>
            <a:r>
              <a:rPr lang="zh-CN" altLang="zh-CN" sz="1600">
                <a:solidFill>
                  <a:srgbClr val="FF0000"/>
                </a:solidFill>
                <a:latin typeface="Times New Roman" panose="02020603050405020304" pitchFamily="18" charset="0"/>
                <a:ea typeface="宋体" panose="02010600030101010101" pitchFamily="2" charset="-122"/>
                <a:sym typeface="+mn-ea"/>
              </a:rPr>
              <a:t>逻辑性强、形象生动、说明文语言的严密</a:t>
            </a:r>
            <a:r>
              <a:rPr lang="en-US" altLang="zh-CN" sz="1600">
                <a:solidFill>
                  <a:srgbClr val="FF0000"/>
                </a:solidFill>
                <a:latin typeface="Times New Roman" panose="02020603050405020304" pitchFamily="18" charset="0"/>
                <a:ea typeface="宋体" panose="02010600030101010101" pitchFamily="2" charset="-122"/>
                <a:sym typeface="+mn-ea"/>
              </a:rPr>
              <a:t>)</a:t>
            </a:r>
            <a:r>
              <a:rPr lang="zh-CN" altLang="zh-CN" sz="1600">
                <a:solidFill>
                  <a:srgbClr val="FF0000"/>
                </a:solidFill>
                <a:latin typeface="Times New Roman" panose="02020603050405020304" pitchFamily="18" charset="0"/>
                <a:ea typeface="宋体" panose="02010600030101010101" pitchFamily="2" charset="-122"/>
                <a:sym typeface="+mn-ea"/>
              </a:rPr>
              <a:t>。</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6"/>
              </a:lnRef>
              <a:fillRef idx="1">
                <a:schemeClr val="lt1"/>
              </a:fillRef>
              <a:effectRef idx="0">
                <a:schemeClr val="accent6"/>
              </a:effectRef>
              <a:fontRef idx="minor">
                <a:schemeClr val="dk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例题讲解</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4497" name="矩形 2"/>
          <p:cNvSpPr>
            <a:spLocks noChangeAspect="1"/>
          </p:cNvSpPr>
          <p:nvPr/>
        </p:nvSpPr>
        <p:spPr>
          <a:xfrm>
            <a:off x="579120" y="1390015"/>
            <a:ext cx="10731500" cy="4556125"/>
          </a:xfrm>
          <a:prstGeom prst="rect">
            <a:avLst/>
          </a:prstGeom>
        </p:spPr>
        <p:style>
          <a:lnRef idx="2">
            <a:schemeClr val="accent6"/>
          </a:lnRef>
          <a:fillRef idx="1">
            <a:schemeClr val="lt1"/>
          </a:fillRef>
          <a:effectRef idx="0">
            <a:schemeClr val="accent6"/>
          </a:effectRef>
          <a:fontRef idx="minor">
            <a:schemeClr val="dk1"/>
          </a:fontRef>
        </p:style>
        <p:txBody>
          <a:bodyPr wrap="square" anchor="t">
            <a:spAutoFit/>
          </a:bodyPr>
          <a:lstStyle/>
          <a:p>
            <a:pPr indent="266700" algn="ctr" defTabSz="0">
              <a:lnSpc>
                <a:spcPct val="120000"/>
              </a:lnSpc>
              <a:tabLst>
                <a:tab pos="1028700"/>
                <a:tab pos="1851025"/>
                <a:tab pos="2538730"/>
                <a:tab pos="3222625"/>
              </a:tabLst>
            </a:pPr>
            <a:r>
              <a:rPr lang="zh-CN" altLang="zh-CN" sz="2200">
                <a:latin typeface="Arial" panose="020b0604020202020204" pitchFamily="34" charset="0"/>
                <a:ea typeface="黑体" panose="02010609060101010101" charset="-122"/>
              </a:rPr>
              <a:t>《努力创造机遇》</a:t>
            </a:r>
            <a:endParaRPr lang="zh-CN" altLang="zh-CN" sz="2200">
              <a:latin typeface="NEU-BZ-S92"/>
              <a:ea typeface="方正书宋_GBK" pitchFamily="65" charset="-122"/>
            </a:endParaRPr>
          </a:p>
          <a:p>
            <a:pPr indent="266700" defTabSz="0">
              <a:lnSpc>
                <a:spcPct val="120000"/>
              </a:lnSpc>
              <a:tabLst>
                <a:tab pos="1028700"/>
                <a:tab pos="1851025"/>
                <a:tab pos="2538730"/>
                <a:tab pos="3222625"/>
              </a:tabLst>
            </a:pPr>
            <a:r>
              <a:rPr lang="zh-CN" altLang="zh-CN" sz="2200">
                <a:latin typeface="NEU-BZ-S92"/>
                <a:ea typeface="宋体" panose="02010600030101010101" pitchFamily="2" charset="-122"/>
              </a:rPr>
              <a:t>①</a:t>
            </a:r>
            <a:r>
              <a:rPr lang="zh-CN" altLang="zh-CN" sz="2200">
                <a:latin typeface="Times New Roman" panose="02020603050405020304" pitchFamily="18" charset="0"/>
                <a:ea typeface="楷体" panose="02010609060101010101" pitchFamily="49" charset="-122"/>
              </a:rPr>
              <a:t>古时候</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有个富人要出远门。出发前</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他叫来三个仆人</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分别给了他们</a:t>
            </a:r>
            <a:r>
              <a:rPr lang="en-US" altLang="zh-CN" sz="2200">
                <a:latin typeface="Times New Roman" panose="02020603050405020304" pitchFamily="18" charset="0"/>
                <a:ea typeface="宋体" panose="02010600030101010101" pitchFamily="2" charset="-122"/>
              </a:rPr>
              <a:t>500</a:t>
            </a:r>
            <a:r>
              <a:rPr lang="zh-CN" altLang="zh-CN" sz="2200">
                <a:latin typeface="Times New Roman" panose="02020603050405020304" pitchFamily="18" charset="0"/>
                <a:ea typeface="楷体" panose="02010609060101010101" pitchFamily="49" charset="-122"/>
              </a:rPr>
              <a:t>两白银</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让他们自行支配。富人走后</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其中两个人用这些钱进行投资经营</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第三个人却把白银保存起来。后来</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富人成了皇帝。他找来三个仆人</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询问</a:t>
            </a:r>
            <a:r>
              <a:rPr lang="en-US" altLang="zh-CN" sz="2200">
                <a:latin typeface="Times New Roman" panose="02020603050405020304" pitchFamily="18" charset="0"/>
                <a:ea typeface="宋体" panose="02010600030101010101" pitchFamily="2" charset="-122"/>
              </a:rPr>
              <a:t>500</a:t>
            </a:r>
            <a:r>
              <a:rPr lang="zh-CN" altLang="zh-CN" sz="2200">
                <a:latin typeface="Times New Roman" panose="02020603050405020304" pitchFamily="18" charset="0"/>
                <a:ea typeface="楷体" panose="02010609060101010101" pitchFamily="49" charset="-122"/>
              </a:rPr>
              <a:t>两白银的支配情况。第一个仆人在原有基础上又挣了</a:t>
            </a:r>
            <a:r>
              <a:rPr lang="en-US" altLang="zh-CN" sz="2200">
                <a:latin typeface="Times New Roman" panose="02020603050405020304" pitchFamily="18" charset="0"/>
                <a:ea typeface="宋体" panose="02010600030101010101" pitchFamily="2" charset="-122"/>
              </a:rPr>
              <a:t>500</a:t>
            </a:r>
            <a:r>
              <a:rPr lang="zh-CN" altLang="zh-CN" sz="2200">
                <a:latin typeface="Times New Roman" panose="02020603050405020304" pitchFamily="18" charset="0"/>
                <a:ea typeface="楷体" panose="02010609060101010101" pitchFamily="49" charset="-122"/>
              </a:rPr>
              <a:t>两白银。皇帝说</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做得好</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你已证明了自己的才能</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我任命你为知府。第二个人也使其财富增加</a:t>
            </a:r>
            <a:r>
              <a:rPr lang="en-US" altLang="zh-CN" sz="2200">
                <a:latin typeface="Times New Roman" panose="02020603050405020304" pitchFamily="18" charset="0"/>
                <a:ea typeface="宋体" panose="02010600030101010101" pitchFamily="2" charset="-122"/>
              </a:rPr>
              <a:t>200</a:t>
            </a:r>
            <a:r>
              <a:rPr lang="zh-CN" altLang="zh-CN" sz="2200">
                <a:latin typeface="Times New Roman" panose="02020603050405020304" pitchFamily="18" charset="0"/>
                <a:ea typeface="楷体" panose="02010609060101010101" pitchFamily="49" charset="-122"/>
              </a:rPr>
              <a:t>两</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于是被任命为知县。而第三个仆人</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当他把那原有的</a:t>
            </a:r>
            <a:r>
              <a:rPr lang="en-US" altLang="zh-CN" sz="2200">
                <a:latin typeface="Times New Roman" panose="02020603050405020304" pitchFamily="18" charset="0"/>
                <a:ea typeface="宋体" panose="02010600030101010101" pitchFamily="2" charset="-122"/>
              </a:rPr>
              <a:t>500</a:t>
            </a:r>
            <a:r>
              <a:rPr lang="zh-CN" altLang="zh-CN" sz="2200">
                <a:latin typeface="Times New Roman" panose="02020603050405020304" pitchFamily="18" charset="0"/>
                <a:ea typeface="楷体" panose="02010609060101010101" pitchFamily="49" charset="-122"/>
              </a:rPr>
              <a:t>两白银呈现给皇帝时</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皇帝将他赶了出去。</a:t>
            </a:r>
            <a:endParaRPr lang="zh-CN" altLang="zh-CN" sz="2200">
              <a:latin typeface="NEU-BZ-S92"/>
              <a:ea typeface="方正书宋_GBK" pitchFamily="65" charset="-122"/>
            </a:endParaRPr>
          </a:p>
          <a:p>
            <a:pPr indent="266700" defTabSz="0">
              <a:lnSpc>
                <a:spcPct val="120000"/>
              </a:lnSpc>
              <a:tabLst>
                <a:tab pos="1028700"/>
                <a:tab pos="1851025"/>
                <a:tab pos="2538730"/>
                <a:tab pos="3222625"/>
              </a:tabLst>
            </a:pPr>
            <a:r>
              <a:rPr lang="zh-CN" altLang="zh-CN" sz="2200">
                <a:latin typeface="NEU-BZ-S92"/>
                <a:ea typeface="宋体" panose="02010600030101010101" pitchFamily="2" charset="-122"/>
              </a:rPr>
              <a:t>②</a:t>
            </a:r>
            <a:r>
              <a:rPr lang="zh-CN" altLang="zh-CN" sz="2200">
                <a:latin typeface="Times New Roman" panose="02020603050405020304" pitchFamily="18" charset="0"/>
                <a:ea typeface="楷体" panose="02010609060101010101" pitchFamily="49" charset="-122"/>
              </a:rPr>
              <a:t>这个故事必将带给我们深刻的思考。只有努力创造机遇</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才有机会获得更大成功。</a:t>
            </a:r>
          </a:p>
          <a:p>
            <a:pPr indent="266700" defTabSz="0">
              <a:lnSpc>
                <a:spcPct val="120000"/>
              </a:lnSpc>
              <a:tabLst>
                <a:tab pos="1028700"/>
                <a:tab pos="1851025"/>
                <a:tab pos="2538730"/>
                <a:tab pos="3222625"/>
              </a:tabLst>
            </a:pPr>
            <a:r>
              <a:rPr lang="zh-CN" altLang="zh-CN" sz="2200">
                <a:latin typeface="NEU-BZ-S92"/>
                <a:ea typeface="宋体" panose="02010600030101010101" pitchFamily="2" charset="-122"/>
                <a:sym typeface="+mn-ea"/>
              </a:rPr>
              <a:t>③</a:t>
            </a:r>
            <a:r>
              <a:rPr lang="zh-CN" altLang="zh-CN" sz="2200">
                <a:latin typeface="Times New Roman" panose="02020603050405020304" pitchFamily="18" charset="0"/>
                <a:ea typeface="楷体" panose="02010609060101010101" pitchFamily="49" charset="-122"/>
                <a:sym typeface="+mn-ea"/>
              </a:rPr>
              <a:t>我们很多人都在抱怨自己没有足够的机遇</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让生活得到改善。确实</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我们无法决定自己收获多少</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但可以决定自己去付出多少。到底是满足自己目前所拥有的现状</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还是通过自己的行动让它生长、翻倍</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也同样取决于你自己。</a:t>
            </a:r>
            <a:endParaRPr lang="zh-CN" altLang="zh-CN" sz="2200">
              <a:latin typeface="NEU-BZ-S92"/>
              <a:ea typeface="方正书宋_GBK" pitchFamily="65"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6"/>
              </a:lnRef>
              <a:fillRef idx="1">
                <a:schemeClr val="lt1"/>
              </a:fillRef>
              <a:effectRef idx="0">
                <a:schemeClr val="accent6"/>
              </a:effectRef>
              <a:fontRef idx="minor">
                <a:schemeClr val="dk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例题讲解</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4497" name="矩形 2"/>
          <p:cNvSpPr>
            <a:spLocks noChangeAspect="1"/>
          </p:cNvSpPr>
          <p:nvPr/>
        </p:nvSpPr>
        <p:spPr>
          <a:xfrm>
            <a:off x="189865" y="1094105"/>
            <a:ext cx="11120755" cy="5704205"/>
          </a:xfrm>
          <a:prstGeom prst="rect">
            <a:avLst/>
          </a:prstGeom>
        </p:spPr>
        <p:style>
          <a:lnRef idx="2">
            <a:schemeClr val="accent6"/>
          </a:lnRef>
          <a:fillRef idx="1">
            <a:schemeClr val="lt1"/>
          </a:fillRef>
          <a:effectRef idx="0">
            <a:schemeClr val="accent6"/>
          </a:effectRef>
          <a:fontRef idx="minor">
            <a:schemeClr val="dk1"/>
          </a:fontRef>
        </p:style>
        <p:txBody>
          <a:bodyPr wrap="square" anchor="t">
            <a:spAutoFit/>
          </a:bodyPr>
          <a:lstStyle/>
          <a:p>
            <a:pPr indent="266700" algn="ctr" defTabSz="0">
              <a:lnSpc>
                <a:spcPct val="120000"/>
              </a:lnSpc>
              <a:tabLst>
                <a:tab pos="1028700"/>
                <a:tab pos="1851025"/>
                <a:tab pos="2538730"/>
                <a:tab pos="3222625"/>
              </a:tabLst>
            </a:pPr>
            <a:r>
              <a:rPr lang="zh-CN" altLang="zh-CN" sz="2200">
                <a:latin typeface="Arial" panose="020b0604020202020204" pitchFamily="34" charset="0"/>
                <a:ea typeface="黑体" panose="02010609060101010101" charset="-122"/>
              </a:rPr>
              <a:t>《努力创造机遇》</a:t>
            </a:r>
            <a:endParaRPr lang="zh-CN" altLang="zh-CN" sz="2200">
              <a:latin typeface="NEU-BZ-S92"/>
              <a:ea typeface="方正书宋_GBK" pitchFamily="65" charset="-122"/>
            </a:endParaRPr>
          </a:p>
          <a:p>
            <a:pPr indent="266700" defTabSz="0">
              <a:lnSpc>
                <a:spcPct val="120000"/>
              </a:lnSpc>
              <a:tabLst>
                <a:tab pos="1028700"/>
                <a:tab pos="1851025"/>
                <a:tab pos="2538730"/>
                <a:tab pos="3222625"/>
              </a:tabLst>
            </a:pPr>
            <a:r>
              <a:rPr lang="zh-CN" altLang="zh-CN" sz="2000">
                <a:latin typeface="NEU-BZ-S92"/>
                <a:ea typeface="宋体" panose="02010600030101010101" pitchFamily="2" charset="-122"/>
                <a:sym typeface="+mn-ea"/>
              </a:rPr>
              <a:t>④</a:t>
            </a:r>
            <a:r>
              <a:rPr lang="zh-CN" altLang="zh-CN" sz="2000">
                <a:latin typeface="Times New Roman" panose="02020603050405020304" pitchFamily="18" charset="0"/>
                <a:ea typeface="楷体" panose="02010609060101010101" pitchFamily="49" charset="-122"/>
                <a:sym typeface="+mn-ea"/>
              </a:rPr>
              <a:t>争取机遇过程的本身就是对风险的挑战。当我们开始做一件事情时</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通常都不知道结果怎样</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我们一些人在工作中怕犯错误</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尽量避免自己作决定</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更愿意服从命令</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导致工作缺乏创意</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失去了机遇。没有冒险就没有机遇</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在当今社会</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大的突破往往是建立在合作的基础之上。史蒂芬莱因史密斯博士是研究领导学的前沿专家</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他认为</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在今天这个纷繁复杂的世界</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任何一项工程都需要汇集集体智慧和创造力</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共同去发现答案的。商业上的成功通常不是墨守成规</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而是靠集体智慧的创新来实现的</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这就需要一个能找出答案的团队。</a:t>
            </a:r>
          </a:p>
          <a:p>
            <a:pPr indent="266700" defTabSz="0">
              <a:lnSpc>
                <a:spcPct val="120000"/>
              </a:lnSpc>
              <a:tabLst>
                <a:tab pos="1028700"/>
                <a:tab pos="1851025"/>
                <a:tab pos="2538730"/>
                <a:tab pos="3222625"/>
              </a:tabLst>
            </a:pPr>
            <a:r>
              <a:rPr lang="zh-CN" altLang="zh-CN" sz="2000">
                <a:latin typeface="NEU-BZ-S92"/>
                <a:ea typeface="宋体" panose="02010600030101010101" pitchFamily="2" charset="-122"/>
                <a:sym typeface="+mn-ea"/>
              </a:rPr>
              <a:t>⑤</a:t>
            </a:r>
            <a:r>
              <a:rPr lang="zh-CN" altLang="zh-CN" sz="2000">
                <a:latin typeface="Times New Roman" panose="02020603050405020304" pitchFamily="18" charset="0"/>
                <a:ea typeface="楷体" panose="02010609060101010101" pitchFamily="49" charset="-122"/>
                <a:sym typeface="+mn-ea"/>
              </a:rPr>
              <a:t>利乐包是一个生产牛奶、果汁等液体包装盒的大公司</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其</a:t>
            </a:r>
            <a:r>
              <a:rPr lang="en-US" altLang="zh-CN" sz="2000">
                <a:latin typeface="Times New Roman" panose="02020603050405020304" pitchFamily="18" charset="0"/>
                <a:ea typeface="宋体" panose="02010600030101010101" pitchFamily="2" charset="-122"/>
                <a:sym typeface="+mn-ea"/>
              </a:rPr>
              <a:t>2010</a:t>
            </a:r>
            <a:r>
              <a:rPr lang="zh-CN" altLang="zh-CN" sz="2000">
                <a:latin typeface="Times New Roman" panose="02020603050405020304" pitchFamily="18" charset="0"/>
                <a:ea typeface="楷体" panose="02010609060101010101" pitchFamily="49" charset="-122"/>
                <a:sym typeface="+mn-ea"/>
              </a:rPr>
              <a:t>年的收益接近</a:t>
            </a:r>
            <a:r>
              <a:rPr lang="en-US" altLang="zh-CN" sz="2000">
                <a:latin typeface="Times New Roman" panose="02020603050405020304" pitchFamily="18" charset="0"/>
                <a:ea typeface="宋体" panose="02010600030101010101" pitchFamily="2" charset="-122"/>
                <a:sym typeface="+mn-ea"/>
              </a:rPr>
              <a:t>100</a:t>
            </a:r>
            <a:r>
              <a:rPr lang="zh-CN" altLang="zh-CN" sz="2000">
                <a:latin typeface="Times New Roman" panose="02020603050405020304" pitchFamily="18" charset="0"/>
                <a:ea typeface="楷体" panose="02010609060101010101" pitchFamily="49" charset="-122"/>
                <a:sym typeface="+mn-ea"/>
              </a:rPr>
              <a:t>亿欧元。</a:t>
            </a:r>
            <a:r>
              <a:rPr lang="en-US" altLang="zh-CN" sz="2000">
                <a:latin typeface="Times New Roman" panose="02020603050405020304" pitchFamily="18" charset="0"/>
                <a:ea typeface="宋体" panose="02010600030101010101" pitchFamily="2" charset="-122"/>
                <a:sym typeface="+mn-ea"/>
              </a:rPr>
              <a:t>1943</a:t>
            </a:r>
            <a:r>
              <a:rPr lang="zh-CN" altLang="zh-CN" sz="2000">
                <a:latin typeface="Times New Roman" panose="02020603050405020304" pitchFamily="18" charset="0"/>
                <a:ea typeface="楷体" panose="02010609060101010101" pitchFamily="49" charset="-122"/>
                <a:sym typeface="+mn-ea"/>
              </a:rPr>
              <a:t>年</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当一个年轻的瑞典科学家看着妻子把肉灌入肠衣的时候</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不禁这样想</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是否可以发明一个系统</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将所有液体用纸盒包装起来</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他是一个有增值</a:t>
            </a:r>
            <a:r>
              <a:rPr lang="en-US" altLang="zh-CN" sz="2000">
                <a:latin typeface="Times New Roman" panose="02020603050405020304" pitchFamily="18" charset="0"/>
                <a:ea typeface="宋体" panose="02010600030101010101" pitchFamily="2" charset="-122"/>
                <a:sym typeface="+mn-ea"/>
              </a:rPr>
              <a:t>500</a:t>
            </a:r>
            <a:r>
              <a:rPr lang="zh-CN" altLang="zh-CN" sz="2000">
                <a:latin typeface="Times New Roman" panose="02020603050405020304" pitchFamily="18" charset="0"/>
                <a:ea typeface="楷体" panose="02010609060101010101" pitchFamily="49" charset="-122"/>
                <a:sym typeface="+mn-ea"/>
              </a:rPr>
              <a:t>两白银点子的科学家</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但他不是投资商。他的同伴化学家沃伦伯格、工程师哲朗德、销售经理托鲁德</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在长期的反复试验与失败后将这个点子转化成了适应市场的产品。有了好点子</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再有一批去做、去行动的人</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利乐包终于在全球取得成功。</a:t>
            </a:r>
            <a:endParaRPr lang="zh-CN" altLang="zh-CN" sz="2000">
              <a:latin typeface="NEU-BZ-S92"/>
              <a:ea typeface="方正书宋_GBK" pitchFamily="65" charset="-122"/>
            </a:endParaRPr>
          </a:p>
          <a:p>
            <a:pPr indent="266700" defTabSz="0">
              <a:lnSpc>
                <a:spcPct val="120000"/>
              </a:lnSpc>
              <a:tabLst>
                <a:tab pos="1028700"/>
                <a:tab pos="1851025"/>
                <a:tab pos="2538730"/>
                <a:tab pos="3222625"/>
              </a:tabLst>
            </a:pPr>
            <a:r>
              <a:rPr lang="zh-CN" altLang="zh-CN" sz="2000">
                <a:latin typeface="NEU-BZ-S92"/>
                <a:ea typeface="宋体" panose="02010600030101010101" pitchFamily="2" charset="-122"/>
                <a:sym typeface="+mn-ea"/>
              </a:rPr>
              <a:t>⑥</a:t>
            </a:r>
            <a:r>
              <a:rPr lang="zh-CN" altLang="zh-CN" sz="2000">
                <a:latin typeface="Times New Roman" panose="02020603050405020304" pitchFamily="18" charset="0"/>
                <a:ea typeface="楷体" panose="02010609060101010101" pitchFamily="49" charset="-122"/>
                <a:sym typeface="+mn-ea"/>
              </a:rPr>
              <a:t>很多人认为</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成功需要天赋</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更需要有好的机遇。其实不然</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许多人的机遇是经过努力奋斗而获得。梅兰芳挑战自我</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练就了流动如水的双眼</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终成著名京剧大师</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袁隆平敢于创新</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培育了饱满如珠的水稻</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楷体" panose="02010609060101010101" pitchFamily="49" charset="-122"/>
                <a:sym typeface="+mn-ea"/>
              </a:rPr>
              <a:t>终成杂交水稻之父</a:t>
            </a:r>
            <a:r>
              <a:rPr lang="en-US" altLang="zh-CN" sz="2000">
                <a:latin typeface="Times New Roman" panose="02020603050405020304" pitchFamily="18" charset="0"/>
                <a:ea typeface="宋体" panose="02010600030101010101" pitchFamily="2" charset="-122"/>
                <a:sym typeface="+mn-ea"/>
              </a:rPr>
              <a:t>;</a:t>
            </a:r>
            <a:r>
              <a:rPr lang="zh-CN" altLang="zh-CN" sz="2000" u="sng">
                <a:solidFill>
                  <a:srgbClr val="FF0000"/>
                </a:solidFill>
                <a:latin typeface="Times New Roman" panose="02020603050405020304" pitchFamily="18" charset="0"/>
                <a:ea typeface="宋体" panose="02010600030101010101" pitchFamily="2" charset="-122"/>
                <a:sym typeface="+mn-ea"/>
              </a:rPr>
              <a:t>　　　　　　</a:t>
            </a:r>
            <a:r>
              <a:rPr lang="en-US" altLang="zh-CN" sz="2000">
                <a:latin typeface="Times New Roman" panose="02020603050405020304" pitchFamily="18" charset="0"/>
                <a:ea typeface="宋体" panose="02010600030101010101" pitchFamily="2" charset="-122"/>
                <a:sym typeface="+mn-ea"/>
              </a:rPr>
              <a:t>,</a:t>
            </a:r>
            <a:r>
              <a:rPr lang="zh-CN" altLang="zh-CN" sz="2000" u="sng">
                <a:solidFill>
                  <a:srgbClr val="FF0000"/>
                </a:solidFill>
                <a:latin typeface="Times New Roman" panose="02020603050405020304" pitchFamily="18" charset="0"/>
                <a:ea typeface="宋体" panose="02010600030101010101" pitchFamily="2" charset="-122"/>
                <a:sym typeface="+mn-ea"/>
              </a:rPr>
              <a:t>　　　　　　</a:t>
            </a:r>
            <a:r>
              <a:rPr lang="en-US" altLang="zh-CN" sz="2000">
                <a:latin typeface="Times New Roman" panose="02020603050405020304" pitchFamily="18" charset="0"/>
                <a:ea typeface="宋体" panose="02010600030101010101" pitchFamily="2" charset="-122"/>
                <a:sym typeface="+mn-ea"/>
              </a:rPr>
              <a:t>,</a:t>
            </a:r>
            <a:r>
              <a:rPr lang="zh-CN" altLang="zh-CN" sz="2000" u="sng">
                <a:solidFill>
                  <a:srgbClr val="FF0000"/>
                </a:solidFill>
                <a:latin typeface="Times New Roman" panose="02020603050405020304" pitchFamily="18" charset="0"/>
                <a:ea typeface="宋体" panose="02010600030101010101" pitchFamily="2" charset="-122"/>
                <a:sym typeface="+mn-ea"/>
              </a:rPr>
              <a:t>　　　</a:t>
            </a:r>
            <a:r>
              <a:rPr lang="zh-CN" altLang="zh-CN" sz="2000">
                <a:latin typeface="Times New Roman" panose="02020603050405020304" pitchFamily="18" charset="0"/>
                <a:ea typeface="宋体" panose="02010600030101010101" pitchFamily="2" charset="-122"/>
                <a:sym typeface="+mn-ea"/>
              </a:rPr>
              <a:t>。</a:t>
            </a:r>
            <a:r>
              <a:rPr lang="en-US" altLang="zh-CN" sz="2200">
                <a:latin typeface="Times New Roman" panose="02020603050405020304" pitchFamily="18" charset="0"/>
                <a:ea typeface="宋体" panose="02010600030101010101" pitchFamily="2" charset="-122"/>
                <a:sym typeface="+mn-ea"/>
              </a:rPr>
              <a:t> </a:t>
            </a:r>
            <a:endParaRPr lang="zh-CN" altLang="zh-CN" sz="2200">
              <a:latin typeface="NEU-BZ-S92"/>
              <a:ea typeface="方正书宋_GBK" pitchFamily="65"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6"/>
              </a:lnRef>
              <a:fillRef idx="1">
                <a:schemeClr val="lt1"/>
              </a:fillRef>
              <a:effectRef idx="0">
                <a:schemeClr val="accent6"/>
              </a:effectRef>
              <a:fontRef idx="minor">
                <a:schemeClr val="dk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例题讲解</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6066" name="矩形 2"/>
          <p:cNvSpPr>
            <a:spLocks noChangeAspect="1"/>
          </p:cNvSpPr>
          <p:nvPr/>
        </p:nvSpPr>
        <p:spPr>
          <a:xfrm>
            <a:off x="1508125" y="1185545"/>
            <a:ext cx="8747125" cy="3338195"/>
          </a:xfrm>
          <a:prstGeom prst="rect">
            <a:avLst/>
          </a:prstGeom>
        </p:spPr>
        <p:style>
          <a:lnRef idx="2">
            <a:schemeClr val="accent6"/>
          </a:lnRef>
          <a:fillRef idx="1">
            <a:schemeClr val="lt1"/>
          </a:fillRef>
          <a:effectRef idx="0">
            <a:schemeClr val="accent6"/>
          </a:effectRef>
          <a:fontRef idx="minor">
            <a:schemeClr val="dk1"/>
          </a:fontRef>
        </p:style>
        <p:txBody>
          <a:bodyPr wrap="square" anchor="t">
            <a:spAutoFit/>
          </a:bodyPr>
          <a:lstStyle/>
          <a:p>
            <a:pPr indent="266700" defTabSz="0">
              <a:lnSpc>
                <a:spcPct val="120000"/>
              </a:lnSpc>
              <a:tabLst>
                <a:tab pos="1028700"/>
                <a:tab pos="1851025"/>
                <a:tab pos="2538730"/>
                <a:tab pos="3222625"/>
              </a:tabLst>
            </a:pPr>
            <a:r>
              <a:rPr lang="zh-CN" altLang="zh-CN" sz="2200">
                <a:latin typeface="NEU-BZ-S92"/>
                <a:ea typeface="宋体" panose="02010600030101010101" pitchFamily="2" charset="-122"/>
              </a:rPr>
              <a:t>⑦</a:t>
            </a:r>
            <a:r>
              <a:rPr lang="zh-CN" altLang="zh-CN" sz="2200">
                <a:latin typeface="Times New Roman" panose="02020603050405020304" pitchFamily="18" charset="0"/>
                <a:ea typeface="楷体" panose="02010609060101010101" pitchFamily="49" charset="-122"/>
              </a:rPr>
              <a:t>在机遇与挑战并存的今天</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我们应该抓住人生的每一个出发点</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把握住每时每刻</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创造一个充实的自我</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怀着火热的激情和成功的喜悦走过漫漫人生路</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尽情地拥抱生活</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从而寻到生命的乐趣和意义。</a:t>
            </a:r>
          </a:p>
          <a:p>
            <a:pPr indent="266700" defTabSz="0">
              <a:lnSpc>
                <a:spcPct val="120000"/>
              </a:lnSpc>
              <a:tabLst>
                <a:tab pos="1028700"/>
                <a:tab pos="1851025"/>
                <a:tab pos="2538730"/>
                <a:tab pos="3222625"/>
              </a:tabLst>
            </a:pPr>
            <a:endParaRPr lang="zh-CN" altLang="zh-CN" sz="2200">
              <a:latin typeface="NEU-BZ-S92"/>
              <a:ea typeface="方正书宋_GBK" pitchFamily="65" charset="-122"/>
            </a:endParaRPr>
          </a:p>
          <a:p>
            <a:pPr indent="266700" defTabSz="0">
              <a:lnSpc>
                <a:spcPct val="120000"/>
              </a:lnSpc>
              <a:tabLst>
                <a:tab pos="1028700"/>
                <a:tab pos="1851025"/>
                <a:tab pos="2538730"/>
                <a:tab pos="3222625"/>
              </a:tabLst>
            </a:pPr>
            <a:r>
              <a:rPr lang="zh-CN" altLang="zh-CN" sz="2200">
                <a:latin typeface="Times New Roman" panose="02020603050405020304" pitchFamily="18" charset="0"/>
                <a:ea typeface="宋体" panose="02010600030101010101" pitchFamily="2" charset="-122"/>
              </a:rPr>
              <a:t>第</a:t>
            </a:r>
            <a:r>
              <a:rPr lang="zh-CN" altLang="zh-CN" sz="2200">
                <a:latin typeface="NEU-BZ-S92"/>
                <a:ea typeface="宋体" panose="02010600030101010101" pitchFamily="2" charset="-122"/>
              </a:rPr>
              <a:t>④</a:t>
            </a:r>
            <a:r>
              <a:rPr lang="zh-CN" altLang="zh-CN" sz="2200">
                <a:latin typeface="Times New Roman" panose="02020603050405020304" pitchFamily="18" charset="0"/>
                <a:ea typeface="宋体" panose="02010600030101010101" pitchFamily="2" charset="-122"/>
              </a:rPr>
              <a:t>段中加点的</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宋体" panose="02010600030101010101" pitchFamily="2" charset="-122"/>
              </a:rPr>
              <a:t>往往</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宋体" panose="02010600030101010101" pitchFamily="2" charset="-122"/>
              </a:rPr>
              <a:t>与</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宋体" panose="02010600030101010101" pitchFamily="2" charset="-122"/>
              </a:rPr>
              <a:t>就</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宋体" panose="02010600030101010101" pitchFamily="2" charset="-122"/>
              </a:rPr>
              <a:t>能互换位置吗</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宋体" panose="02010600030101010101" pitchFamily="2" charset="-122"/>
              </a:rPr>
              <a:t>为什么</a:t>
            </a:r>
            <a:r>
              <a:rPr lang="en-US" altLang="zh-CN" sz="2200">
                <a:latin typeface="Times New Roman" panose="02020603050405020304" pitchFamily="18" charset="0"/>
                <a:ea typeface="宋体" panose="02010600030101010101" pitchFamily="2" charset="-122"/>
              </a:rPr>
              <a:t>?</a:t>
            </a:r>
            <a:endParaRPr lang="zh-CN" altLang="zh-CN" sz="2200">
              <a:latin typeface="NEU-BZ-S92"/>
              <a:ea typeface="方正书宋_GBK" pitchFamily="65" charset="-122"/>
            </a:endParaRPr>
          </a:p>
          <a:p>
            <a:pPr indent="266700" defTabSz="0">
              <a:lnSpc>
                <a:spcPct val="120000"/>
              </a:lnSpc>
              <a:tabLst>
                <a:tab pos="1028700"/>
                <a:tab pos="1851025"/>
                <a:tab pos="2538730"/>
                <a:tab pos="3222625"/>
              </a:tabLst>
            </a:pPr>
            <a:r>
              <a:rPr lang="zh-CN" altLang="zh-CN" sz="2200" u="sng">
                <a:solidFill>
                  <a:srgbClr val="FF0000"/>
                </a:solidFill>
                <a:latin typeface="Times New Roman" panose="02020603050405020304" pitchFamily="18" charset="0"/>
                <a:ea typeface="楷体" panose="02010609060101010101" pitchFamily="49" charset="-122"/>
              </a:rPr>
              <a:t>不能。</a:t>
            </a:r>
            <a:r>
              <a:rPr lang="en-US" altLang="zh-CN" sz="2200" u="sng">
                <a:solidFill>
                  <a:srgbClr val="FF0000"/>
                </a:solidFill>
                <a:latin typeface="Times New Roman" panose="02020603050405020304" pitchFamily="18" charset="0"/>
                <a:ea typeface="宋体" panose="02010600030101010101" pitchFamily="2" charset="-122"/>
              </a:rPr>
              <a:t>“</a:t>
            </a:r>
            <a:r>
              <a:rPr lang="zh-CN" altLang="zh-CN" sz="2200" u="sng">
                <a:solidFill>
                  <a:srgbClr val="FF0000"/>
                </a:solidFill>
                <a:latin typeface="Times New Roman" panose="02020603050405020304" pitchFamily="18" charset="0"/>
                <a:ea typeface="楷体" panose="02010609060101010101" pitchFamily="49" charset="-122"/>
              </a:rPr>
              <a:t>就</a:t>
            </a:r>
            <a:r>
              <a:rPr lang="en-US" altLang="zh-CN" sz="2200" u="sng">
                <a:solidFill>
                  <a:srgbClr val="FF0000"/>
                </a:solidFill>
                <a:latin typeface="Times New Roman" panose="02020603050405020304" pitchFamily="18" charset="0"/>
                <a:ea typeface="宋体" panose="02010600030101010101" pitchFamily="2" charset="-122"/>
              </a:rPr>
              <a:t>”</a:t>
            </a:r>
            <a:r>
              <a:rPr lang="zh-CN" altLang="zh-CN" sz="2200" u="sng">
                <a:solidFill>
                  <a:srgbClr val="FF0000"/>
                </a:solidFill>
                <a:latin typeface="Times New Roman" panose="02020603050405020304" pitchFamily="18" charset="0"/>
                <a:ea typeface="楷体" panose="02010609060101010101" pitchFamily="49" charset="-122"/>
              </a:rPr>
              <a:t>在句子中突出了</a:t>
            </a:r>
            <a:r>
              <a:rPr lang="en-US" altLang="zh-CN" sz="2200" u="sng">
                <a:solidFill>
                  <a:srgbClr val="FF0000"/>
                </a:solidFill>
                <a:latin typeface="Times New Roman" panose="02020603050405020304" pitchFamily="18" charset="0"/>
                <a:ea typeface="宋体" panose="02010600030101010101" pitchFamily="2" charset="-122"/>
              </a:rPr>
              <a:t>“</a:t>
            </a:r>
            <a:r>
              <a:rPr lang="zh-CN" altLang="zh-CN" sz="2200" u="sng">
                <a:solidFill>
                  <a:srgbClr val="FF0000"/>
                </a:solidFill>
                <a:latin typeface="Times New Roman" panose="02020603050405020304" pitchFamily="18" charset="0"/>
                <a:ea typeface="楷体" panose="02010609060101010101" pitchFamily="49" charset="-122"/>
              </a:rPr>
              <a:t>冒险</a:t>
            </a:r>
            <a:r>
              <a:rPr lang="en-US" altLang="zh-CN" sz="2200" u="sng">
                <a:solidFill>
                  <a:srgbClr val="FF0000"/>
                </a:solidFill>
                <a:latin typeface="Times New Roman" panose="02020603050405020304" pitchFamily="18" charset="0"/>
                <a:ea typeface="宋体" panose="02010600030101010101" pitchFamily="2" charset="-122"/>
              </a:rPr>
              <a:t>”</a:t>
            </a:r>
            <a:r>
              <a:rPr lang="zh-CN" altLang="zh-CN" sz="2200" u="sng">
                <a:solidFill>
                  <a:srgbClr val="FF0000"/>
                </a:solidFill>
                <a:latin typeface="Times New Roman" panose="02020603050405020304" pitchFamily="18" charset="0"/>
                <a:ea typeface="楷体" panose="02010609060101010101" pitchFamily="49" charset="-122"/>
              </a:rPr>
              <a:t>与</a:t>
            </a:r>
            <a:r>
              <a:rPr lang="en-US" altLang="zh-CN" sz="2200" u="sng">
                <a:solidFill>
                  <a:srgbClr val="FF0000"/>
                </a:solidFill>
                <a:latin typeface="Times New Roman" panose="02020603050405020304" pitchFamily="18" charset="0"/>
                <a:ea typeface="宋体" panose="02010600030101010101" pitchFamily="2" charset="-122"/>
              </a:rPr>
              <a:t>“</a:t>
            </a:r>
            <a:r>
              <a:rPr lang="zh-CN" altLang="zh-CN" sz="2200" u="sng">
                <a:solidFill>
                  <a:srgbClr val="FF0000"/>
                </a:solidFill>
                <a:latin typeface="Times New Roman" panose="02020603050405020304" pitchFamily="18" charset="0"/>
                <a:ea typeface="楷体" panose="02010609060101010101" pitchFamily="49" charset="-122"/>
              </a:rPr>
              <a:t>机遇</a:t>
            </a:r>
            <a:r>
              <a:rPr lang="en-US" altLang="zh-CN" sz="2200" u="sng">
                <a:solidFill>
                  <a:srgbClr val="FF0000"/>
                </a:solidFill>
                <a:latin typeface="Times New Roman" panose="02020603050405020304" pitchFamily="18" charset="0"/>
                <a:ea typeface="宋体" panose="02010600030101010101" pitchFamily="2" charset="-122"/>
              </a:rPr>
              <a:t>”</a:t>
            </a:r>
            <a:r>
              <a:rPr lang="zh-CN" altLang="zh-CN" sz="2200" u="sng">
                <a:solidFill>
                  <a:srgbClr val="FF0000"/>
                </a:solidFill>
                <a:latin typeface="Times New Roman" panose="02020603050405020304" pitchFamily="18" charset="0"/>
                <a:ea typeface="楷体" panose="02010609060101010101" pitchFamily="49" charset="-122"/>
              </a:rPr>
              <a:t>的必然联系</a:t>
            </a:r>
            <a:r>
              <a:rPr lang="en-US" altLang="zh-CN" sz="2200" u="sng">
                <a:solidFill>
                  <a:srgbClr val="FF0000"/>
                </a:solidFill>
                <a:latin typeface="Times New Roman" panose="02020603050405020304" pitchFamily="18" charset="0"/>
                <a:ea typeface="宋体" panose="02010600030101010101" pitchFamily="2" charset="-122"/>
              </a:rPr>
              <a:t>,“</a:t>
            </a:r>
            <a:r>
              <a:rPr lang="zh-CN" altLang="zh-CN" sz="2200" u="sng">
                <a:solidFill>
                  <a:srgbClr val="FF0000"/>
                </a:solidFill>
                <a:latin typeface="Times New Roman" panose="02020603050405020304" pitchFamily="18" charset="0"/>
                <a:ea typeface="楷体" panose="02010609060101010101" pitchFamily="49" charset="-122"/>
              </a:rPr>
              <a:t>往往</a:t>
            </a:r>
            <a:r>
              <a:rPr lang="en-US" altLang="zh-CN" sz="2200" u="sng">
                <a:solidFill>
                  <a:srgbClr val="FF0000"/>
                </a:solidFill>
                <a:latin typeface="Times New Roman" panose="02020603050405020304" pitchFamily="18" charset="0"/>
                <a:ea typeface="宋体" panose="02010600030101010101" pitchFamily="2" charset="-122"/>
              </a:rPr>
              <a:t>”</a:t>
            </a:r>
            <a:r>
              <a:rPr lang="zh-CN" altLang="zh-CN" sz="2200" u="sng">
                <a:solidFill>
                  <a:srgbClr val="FF0000"/>
                </a:solidFill>
                <a:latin typeface="Times New Roman" panose="02020603050405020304" pitchFamily="18" charset="0"/>
                <a:ea typeface="楷体" panose="02010609060101010101" pitchFamily="49" charset="-122"/>
              </a:rPr>
              <a:t>则指出</a:t>
            </a:r>
            <a:r>
              <a:rPr lang="en-US" altLang="zh-CN" sz="2200" u="sng">
                <a:solidFill>
                  <a:srgbClr val="FF0000"/>
                </a:solidFill>
                <a:latin typeface="Times New Roman" panose="02020603050405020304" pitchFamily="18" charset="0"/>
                <a:ea typeface="宋体" panose="02010600030101010101" pitchFamily="2" charset="-122"/>
              </a:rPr>
              <a:t>“</a:t>
            </a:r>
            <a:r>
              <a:rPr lang="zh-CN" altLang="zh-CN" sz="2200" u="sng">
                <a:solidFill>
                  <a:srgbClr val="FF0000"/>
                </a:solidFill>
                <a:latin typeface="Times New Roman" panose="02020603050405020304" pitchFamily="18" charset="0"/>
                <a:ea typeface="楷体" panose="02010609060101010101" pitchFamily="49" charset="-122"/>
              </a:rPr>
              <a:t>合作</a:t>
            </a:r>
            <a:r>
              <a:rPr lang="en-US" altLang="zh-CN" sz="2200" u="sng">
                <a:solidFill>
                  <a:srgbClr val="FF0000"/>
                </a:solidFill>
                <a:latin typeface="Times New Roman" panose="02020603050405020304" pitchFamily="18" charset="0"/>
                <a:ea typeface="宋体" panose="02010600030101010101" pitchFamily="2" charset="-122"/>
              </a:rPr>
              <a:t>”</a:t>
            </a:r>
            <a:r>
              <a:rPr lang="zh-CN" altLang="zh-CN" sz="2200" u="sng">
                <a:solidFill>
                  <a:srgbClr val="FF0000"/>
                </a:solidFill>
                <a:latin typeface="Times New Roman" panose="02020603050405020304" pitchFamily="18" charset="0"/>
                <a:ea typeface="楷体" panose="02010609060101010101" pitchFamily="49" charset="-122"/>
              </a:rPr>
              <a:t>对于</a:t>
            </a:r>
            <a:r>
              <a:rPr lang="en-US" altLang="zh-CN" sz="2200" u="sng">
                <a:solidFill>
                  <a:srgbClr val="FF0000"/>
                </a:solidFill>
                <a:latin typeface="Times New Roman" panose="02020603050405020304" pitchFamily="18" charset="0"/>
                <a:ea typeface="宋体" panose="02010600030101010101" pitchFamily="2" charset="-122"/>
              </a:rPr>
              <a:t>“</a:t>
            </a:r>
            <a:r>
              <a:rPr lang="zh-CN" altLang="zh-CN" sz="2200" u="sng">
                <a:solidFill>
                  <a:srgbClr val="FF0000"/>
                </a:solidFill>
                <a:latin typeface="Times New Roman" panose="02020603050405020304" pitchFamily="18" charset="0"/>
                <a:ea typeface="楷体" panose="02010609060101010101" pitchFamily="49" charset="-122"/>
              </a:rPr>
              <a:t>大的突破</a:t>
            </a:r>
            <a:r>
              <a:rPr lang="en-US" altLang="zh-CN" sz="2200" u="sng">
                <a:solidFill>
                  <a:srgbClr val="FF0000"/>
                </a:solidFill>
                <a:latin typeface="Times New Roman" panose="02020603050405020304" pitchFamily="18" charset="0"/>
                <a:ea typeface="宋体" panose="02010600030101010101" pitchFamily="2" charset="-122"/>
              </a:rPr>
              <a:t>”</a:t>
            </a:r>
            <a:r>
              <a:rPr lang="zh-CN" altLang="zh-CN" sz="2200" u="sng">
                <a:solidFill>
                  <a:srgbClr val="FF0000"/>
                </a:solidFill>
                <a:latin typeface="Times New Roman" panose="02020603050405020304" pitchFamily="18" charset="0"/>
                <a:ea typeface="楷体" panose="02010609060101010101" pitchFamily="49" charset="-122"/>
              </a:rPr>
              <a:t>的一般性的意义</a:t>
            </a:r>
            <a:r>
              <a:rPr lang="en-US" altLang="zh-CN" sz="2200" u="sng">
                <a:solidFill>
                  <a:srgbClr val="FF0000"/>
                </a:solidFill>
                <a:latin typeface="Times New Roman" panose="02020603050405020304" pitchFamily="18" charset="0"/>
                <a:ea typeface="宋体" panose="02010600030101010101" pitchFamily="2" charset="-122"/>
              </a:rPr>
              <a:t>,</a:t>
            </a:r>
            <a:r>
              <a:rPr lang="zh-CN" altLang="zh-CN" sz="2200" u="sng">
                <a:solidFill>
                  <a:srgbClr val="FF0000"/>
                </a:solidFill>
                <a:latin typeface="Times New Roman" panose="02020603050405020304" pitchFamily="18" charset="0"/>
                <a:ea typeface="楷体" panose="02010609060101010101" pitchFamily="49" charset="-122"/>
              </a:rPr>
              <a:t>互换后表意不符合实际</a:t>
            </a:r>
            <a:r>
              <a:rPr lang="en-US" altLang="zh-CN" sz="2200" u="sng">
                <a:solidFill>
                  <a:srgbClr val="FF0000"/>
                </a:solidFill>
                <a:latin typeface="Times New Roman" panose="02020603050405020304" pitchFamily="18" charset="0"/>
                <a:ea typeface="宋体" panose="02010600030101010101" pitchFamily="2" charset="-122"/>
              </a:rPr>
              <a:t>,</a:t>
            </a:r>
            <a:r>
              <a:rPr lang="zh-CN" altLang="zh-CN" sz="2200" u="sng">
                <a:solidFill>
                  <a:srgbClr val="FF0000"/>
                </a:solidFill>
                <a:latin typeface="Times New Roman" panose="02020603050405020304" pitchFamily="18" charset="0"/>
                <a:ea typeface="楷体" panose="02010609060101010101" pitchFamily="49" charset="-122"/>
              </a:rPr>
              <a:t>不符合议论文语言准确、严密的特点。</a:t>
            </a:r>
            <a:endParaRPr lang="zh-CN" altLang="zh-CN" sz="2200">
              <a:latin typeface="NEU-BZ-S92"/>
              <a:ea typeface="方正书宋_GBK" pitchFamily="65" charset="-122"/>
            </a:endParaRPr>
          </a:p>
        </p:txBody>
      </p:sp>
      <p:sp>
        <p:nvSpPr>
          <p:cNvPr id="6" name="文本框 5"/>
          <p:cNvSpPr txBox="1"/>
          <p:nvPr/>
        </p:nvSpPr>
        <p:spPr>
          <a:xfrm>
            <a:off x="676275" y="4721225"/>
            <a:ext cx="10411460" cy="1935480"/>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indent="266700" defTabSz="0">
              <a:lnSpc>
                <a:spcPct val="120000"/>
              </a:lnSpc>
              <a:tabLst>
                <a:tab pos="1028700"/>
                <a:tab pos="1851025"/>
                <a:tab pos="2538730"/>
                <a:tab pos="3222625"/>
              </a:tabLst>
            </a:pPr>
            <a:r>
              <a:rPr lang="zh-CN" altLang="zh-CN" sz="2000">
                <a:solidFill>
                  <a:srgbClr val="FF0000"/>
                </a:solidFill>
                <a:latin typeface="汉仪雅酷黑简" panose="00020600040101010101" charset="-122"/>
                <a:ea typeface="汉仪雅酷黑简" panose="00020600040101010101" charset="-122"/>
                <a:cs typeface="汉仪雅酷黑简" panose="00020600040101010101" charset="-122"/>
                <a:sym typeface="+mn-ea"/>
              </a:rPr>
              <a:t>答题格式</a:t>
            </a:r>
            <a:r>
              <a:rPr lang="en-US" altLang="zh-CN" sz="2000">
                <a:solidFill>
                  <a:srgbClr val="FF0000"/>
                </a:solidFill>
                <a:latin typeface="汉仪雅酷黑简" panose="00020600040101010101" charset="-122"/>
                <a:ea typeface="汉仪雅酷黑简" panose="00020600040101010101" charset="-122"/>
                <a:cs typeface="汉仪雅酷黑简" panose="00020600040101010101" charset="-122"/>
                <a:sym typeface="+mn-ea"/>
              </a:rPr>
              <a:t>:</a:t>
            </a:r>
            <a:endParaRPr lang="zh-CN" altLang="zh-CN" sz="2000">
              <a:solidFill>
                <a:srgbClr val="FF0000"/>
              </a:solidFill>
              <a:latin typeface="汉仪雅酷黑简" panose="00020600040101010101" charset="-122"/>
              <a:ea typeface="汉仪雅酷黑简" panose="00020600040101010101" charset="-122"/>
              <a:cs typeface="汉仪雅酷黑简" panose="00020600040101010101" charset="-122"/>
            </a:endParaRPr>
          </a:p>
          <a:p>
            <a:pPr indent="266700" defTabSz="0">
              <a:lnSpc>
                <a:spcPct val="120000"/>
              </a:lnSpc>
              <a:tabLst>
                <a:tab pos="1028700"/>
                <a:tab pos="1851025"/>
                <a:tab pos="2538730"/>
                <a:tab pos="3222625"/>
              </a:tabLst>
            </a:pPr>
            <a:r>
              <a:rPr lang="zh-CN" altLang="zh-CN" sz="1600">
                <a:latin typeface="方正粗黑宋简体" panose="02000000000000000000" charset="-122"/>
                <a:ea typeface="方正粗黑宋简体" panose="02000000000000000000" charset="-122"/>
                <a:cs typeface="方正粗黑宋简体" panose="02000000000000000000" charset="-122"/>
                <a:sym typeface="+mn-ea"/>
              </a:rPr>
              <a:t>加点的词能否删去</a:t>
            </a:r>
            <a:r>
              <a:rPr lang="en-US" altLang="zh-CN" sz="1600">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1600">
                <a:latin typeface="方正粗黑宋简体" panose="02000000000000000000" charset="-122"/>
                <a:ea typeface="方正粗黑宋简体" panose="02000000000000000000" charset="-122"/>
                <a:cs typeface="方正粗黑宋简体" panose="02000000000000000000" charset="-122"/>
                <a:sym typeface="+mn-ea"/>
              </a:rPr>
              <a:t>为什么</a:t>
            </a:r>
            <a:r>
              <a:rPr lang="en-US" altLang="zh-CN" sz="1600">
                <a:latin typeface="方正粗黑宋简体" panose="02000000000000000000" charset="-122"/>
                <a:ea typeface="方正粗黑宋简体" panose="02000000000000000000" charset="-122"/>
                <a:cs typeface="方正粗黑宋简体" panose="02000000000000000000" charset="-122"/>
                <a:sym typeface="+mn-ea"/>
              </a:rPr>
              <a:t>?</a:t>
            </a:r>
            <a:endParaRPr lang="zh-CN" altLang="zh-CN" sz="1600">
              <a:latin typeface="方正粗黑宋简体" panose="02000000000000000000" charset="-122"/>
              <a:ea typeface="方正粗黑宋简体" panose="02000000000000000000" charset="-122"/>
              <a:cs typeface="方正粗黑宋简体" panose="02000000000000000000" charset="-122"/>
            </a:endParaRPr>
          </a:p>
          <a:p>
            <a:pPr indent="266700" defTabSz="0">
              <a:lnSpc>
                <a:spcPct val="120000"/>
              </a:lnSpc>
              <a:tabLst>
                <a:tab pos="1028700"/>
                <a:tab pos="1851025"/>
                <a:tab pos="2538730"/>
                <a:tab pos="3222625"/>
              </a:tabLst>
            </a:pPr>
            <a:r>
              <a:rPr lang="zh-CN" altLang="zh-CN" sz="1600">
                <a:latin typeface="Times New Roman" panose="02020603050405020304" pitchFamily="18" charset="0"/>
                <a:ea typeface="宋体" panose="02010600030101010101" pitchFamily="2" charset="-122"/>
                <a:sym typeface="+mn-ea"/>
              </a:rPr>
              <a:t>答</a:t>
            </a:r>
            <a:r>
              <a:rPr lang="en-US" altLang="zh-CN" sz="1600">
                <a:latin typeface="Times New Roman" panose="02020603050405020304" pitchFamily="18" charset="0"/>
                <a:ea typeface="宋体" panose="02010600030101010101" pitchFamily="2" charset="-122"/>
                <a:sym typeface="+mn-ea"/>
              </a:rPr>
              <a:t>:“</a:t>
            </a:r>
            <a:r>
              <a:rPr lang="zh-CN" altLang="zh-CN" sz="1600" u="sng">
                <a:solidFill>
                  <a:srgbClr val="FF0000"/>
                </a:solidFill>
                <a:latin typeface="Times New Roman" panose="02020603050405020304" pitchFamily="18" charset="0"/>
                <a:ea typeface="宋体" panose="02010600030101010101" pitchFamily="2" charset="-122"/>
                <a:sym typeface="+mn-ea"/>
              </a:rPr>
              <a:t>　　　　</a:t>
            </a:r>
            <a:r>
              <a:rPr lang="en-US" altLang="zh-CN" sz="1600">
                <a:latin typeface="Times New Roman" panose="02020603050405020304" pitchFamily="18" charset="0"/>
                <a:ea typeface="宋体" panose="02010600030101010101" pitchFamily="2" charset="-122"/>
                <a:sym typeface="+mn-ea"/>
              </a:rPr>
              <a:t>” </a:t>
            </a:r>
            <a:r>
              <a:rPr lang="zh-CN" altLang="zh-CN" sz="1600">
                <a:latin typeface="Times New Roman" panose="02020603050405020304" pitchFamily="18" charset="0"/>
                <a:ea typeface="宋体" panose="02010600030101010101" pitchFamily="2" charset="-122"/>
                <a:sym typeface="+mn-ea"/>
              </a:rPr>
              <a:t>表明</a:t>
            </a:r>
            <a:r>
              <a:rPr lang="en-US" altLang="zh-CN" sz="1600">
                <a:latin typeface="Times New Roman" panose="02020603050405020304" pitchFamily="18" charset="0"/>
                <a:ea typeface="宋体" panose="02010600030101010101" pitchFamily="2" charset="-122"/>
                <a:sym typeface="+mn-ea"/>
              </a:rPr>
              <a:t>/</a:t>
            </a:r>
            <a:r>
              <a:rPr lang="zh-CN" altLang="en-US" sz="1600">
                <a:latin typeface="Times New Roman" panose="02020603050405020304" pitchFamily="18" charset="0"/>
                <a:ea typeface="宋体" panose="02010600030101010101" pitchFamily="2" charset="-122"/>
                <a:sym typeface="+mn-ea"/>
              </a:rPr>
              <a:t>突出</a:t>
            </a:r>
            <a:r>
              <a:rPr lang="en-US" altLang="zh-CN" sz="1600">
                <a:latin typeface="Times New Roman" panose="02020603050405020304" pitchFamily="18" charset="0"/>
                <a:ea typeface="宋体" panose="02010600030101010101" pitchFamily="2" charset="-122"/>
                <a:sym typeface="+mn-ea"/>
              </a:rPr>
              <a:t>/</a:t>
            </a:r>
            <a:r>
              <a:rPr lang="zh-CN" altLang="en-US" sz="1600">
                <a:latin typeface="Times New Roman" panose="02020603050405020304" pitchFamily="18" charset="0"/>
                <a:ea typeface="宋体" panose="02010600030101010101" pitchFamily="2" charset="-122"/>
                <a:sym typeface="+mn-ea"/>
              </a:rPr>
              <a:t>强调了</a:t>
            </a:r>
            <a:r>
              <a:rPr lang="zh-CN" altLang="zh-CN" sz="1600" u="sng">
                <a:solidFill>
                  <a:srgbClr val="FF0000"/>
                </a:solidFill>
                <a:latin typeface="Times New Roman" panose="02020603050405020304" pitchFamily="18" charset="0"/>
                <a:ea typeface="宋体" panose="02010600030101010101" pitchFamily="2" charset="-122"/>
                <a:sym typeface="+mn-ea"/>
              </a:rPr>
              <a:t>　　　　　　　</a:t>
            </a:r>
            <a:r>
              <a:rPr lang="zh-CN" altLang="zh-CN" sz="1600">
                <a:latin typeface="Times New Roman" panose="02020603050405020304" pitchFamily="18" charset="0"/>
                <a:ea typeface="宋体" panose="02010600030101010101" pitchFamily="2" charset="-122"/>
                <a:sym typeface="+mn-ea"/>
              </a:rPr>
              <a:t>。删去后</a:t>
            </a:r>
            <a:r>
              <a:rPr lang="en-US" altLang="zh-CN" sz="1600">
                <a:latin typeface="Times New Roman" panose="02020603050405020304" pitchFamily="18" charset="0"/>
                <a:ea typeface="宋体" panose="02010600030101010101" pitchFamily="2" charset="-122"/>
                <a:sym typeface="+mn-ea"/>
              </a:rPr>
              <a:t>,</a:t>
            </a:r>
            <a:r>
              <a:rPr lang="zh-CN" altLang="zh-CN" sz="1600">
                <a:latin typeface="Times New Roman" panose="02020603050405020304" pitchFamily="18" charset="0"/>
                <a:ea typeface="宋体" panose="02010600030101010101" pitchFamily="2" charset="-122"/>
                <a:sym typeface="+mn-ea"/>
              </a:rPr>
              <a:t>语言太绝对</a:t>
            </a:r>
            <a:r>
              <a:rPr lang="en-US" altLang="zh-CN" sz="1600">
                <a:latin typeface="Times New Roman" panose="02020603050405020304" pitchFamily="18" charset="0"/>
                <a:ea typeface="宋体" panose="02010600030101010101" pitchFamily="2" charset="-122"/>
                <a:sym typeface="+mn-ea"/>
              </a:rPr>
              <a:t>,</a:t>
            </a:r>
            <a:r>
              <a:rPr lang="zh-CN" altLang="zh-CN" sz="1600">
                <a:latin typeface="Times New Roman" panose="02020603050405020304" pitchFamily="18" charset="0"/>
                <a:ea typeface="宋体" panose="02010600030101010101" pitchFamily="2" charset="-122"/>
                <a:sym typeface="+mn-ea"/>
              </a:rPr>
              <a:t>不切实际</a:t>
            </a:r>
            <a:r>
              <a:rPr lang="en-US" altLang="zh-CN" sz="1600">
                <a:latin typeface="Times New Roman" panose="02020603050405020304" pitchFamily="18" charset="0"/>
                <a:ea typeface="宋体" panose="02010600030101010101" pitchFamily="2" charset="-122"/>
                <a:sym typeface="+mn-ea"/>
              </a:rPr>
              <a:t>(</a:t>
            </a:r>
            <a:r>
              <a:rPr lang="zh-CN" altLang="zh-CN" sz="1600">
                <a:latin typeface="Times New Roman" panose="02020603050405020304" pitchFamily="18" charset="0"/>
                <a:ea typeface="宋体" panose="02010600030101010101" pitchFamily="2" charset="-122"/>
                <a:sym typeface="+mn-ea"/>
              </a:rPr>
              <a:t>或变成什么意思了</a:t>
            </a:r>
            <a:r>
              <a:rPr lang="en-US" altLang="zh-CN" sz="1600">
                <a:latin typeface="Times New Roman" panose="02020603050405020304" pitchFamily="18" charset="0"/>
                <a:ea typeface="宋体" panose="02010600030101010101" pitchFamily="2" charset="-122"/>
                <a:sym typeface="+mn-ea"/>
              </a:rPr>
              <a:t>),</a:t>
            </a:r>
            <a:r>
              <a:rPr lang="zh-CN" altLang="zh-CN" sz="1600">
                <a:latin typeface="Times New Roman" panose="02020603050405020304" pitchFamily="18" charset="0"/>
                <a:ea typeface="宋体" panose="02010600030101010101" pitchFamily="2" charset="-122"/>
                <a:sym typeface="+mn-ea"/>
              </a:rPr>
              <a:t>因此不能删去。用</a:t>
            </a:r>
            <a:r>
              <a:rPr lang="en-US" altLang="zh-CN" sz="1600">
                <a:latin typeface="Times New Roman" panose="02020603050405020304" pitchFamily="18" charset="0"/>
                <a:ea typeface="宋体" panose="02010600030101010101" pitchFamily="2" charset="-122"/>
                <a:sym typeface="+mn-ea"/>
              </a:rPr>
              <a:t>“</a:t>
            </a:r>
            <a:r>
              <a:rPr lang="zh-CN" altLang="zh-CN" sz="1600" u="sng">
                <a:solidFill>
                  <a:srgbClr val="FF0000"/>
                </a:solidFill>
                <a:latin typeface="Times New Roman" panose="02020603050405020304" pitchFamily="18" charset="0"/>
                <a:ea typeface="宋体" panose="02010600030101010101" pitchFamily="2" charset="-122"/>
                <a:sym typeface="+mn-ea"/>
              </a:rPr>
              <a:t>　　</a:t>
            </a:r>
            <a:r>
              <a:rPr lang="en-US" altLang="zh-CN" sz="1600">
                <a:latin typeface="Times New Roman" panose="02020603050405020304" pitchFamily="18" charset="0"/>
                <a:ea typeface="宋体" panose="02010600030101010101" pitchFamily="2" charset="-122"/>
                <a:sym typeface="+mn-ea"/>
              </a:rPr>
              <a:t>”</a:t>
            </a:r>
            <a:r>
              <a:rPr lang="zh-CN" altLang="zh-CN" sz="1600">
                <a:latin typeface="Times New Roman" panose="02020603050405020304" pitchFamily="18" charset="0"/>
                <a:ea typeface="宋体" panose="02010600030101010101" pitchFamily="2" charset="-122"/>
                <a:sym typeface="+mn-ea"/>
              </a:rPr>
              <a:t>一词</a:t>
            </a:r>
            <a:r>
              <a:rPr lang="zh-CN" altLang="zh-CN" sz="1600">
                <a:solidFill>
                  <a:srgbClr val="FF0000"/>
                </a:solidFill>
                <a:latin typeface="Times New Roman" panose="02020603050405020304" pitchFamily="18" charset="0"/>
                <a:ea typeface="宋体" panose="02010600030101010101" pitchFamily="2" charset="-122"/>
                <a:sym typeface="+mn-ea"/>
              </a:rPr>
              <a:t>体现了议论文语言的严密性。</a:t>
            </a:r>
            <a:r>
              <a:rPr lang="en-US" altLang="zh-CN" sz="1600">
                <a:solidFill>
                  <a:srgbClr val="FF0000"/>
                </a:solidFill>
                <a:latin typeface="Times New Roman" panose="02020603050405020304" pitchFamily="18" charset="0"/>
                <a:ea typeface="宋体" panose="02010600030101010101" pitchFamily="2" charset="-122"/>
                <a:sym typeface="+mn-ea"/>
              </a:rPr>
              <a:t> </a:t>
            </a:r>
            <a:endParaRPr lang="zh-CN" altLang="zh-CN" sz="1600">
              <a:solidFill>
                <a:srgbClr val="FF0000"/>
              </a:solidFill>
              <a:latin typeface="NEU-BZ-S92"/>
              <a:ea typeface="方正书宋_GBK" pitchFamily="65" charset="-122"/>
            </a:endParaRPr>
          </a:p>
          <a:p>
            <a:pPr indent="266700" defTabSz="0">
              <a:lnSpc>
                <a:spcPct val="120000"/>
              </a:lnSpc>
              <a:tabLst>
                <a:tab pos="1028700"/>
                <a:tab pos="1851025"/>
                <a:tab pos="2538730"/>
                <a:tab pos="3222625"/>
              </a:tabLst>
            </a:pPr>
            <a:r>
              <a:rPr lang="zh-CN" altLang="zh-CN" sz="1600">
                <a:latin typeface="Times New Roman" panose="02020603050405020304" pitchFamily="18" charset="0"/>
                <a:ea typeface="宋体" panose="02010600030101010101" pitchFamily="2" charset="-122"/>
                <a:sym typeface="+mn-ea"/>
              </a:rPr>
              <a:t>或</a:t>
            </a:r>
            <a:r>
              <a:rPr lang="en-US" altLang="zh-CN" sz="1600">
                <a:latin typeface="Times New Roman" panose="02020603050405020304" pitchFamily="18" charset="0"/>
                <a:ea typeface="宋体" panose="02010600030101010101" pitchFamily="2" charset="-122"/>
                <a:sym typeface="+mn-ea"/>
              </a:rPr>
              <a:t>:</a:t>
            </a:r>
            <a:r>
              <a:rPr lang="zh-CN" altLang="zh-CN" sz="1600">
                <a:solidFill>
                  <a:srgbClr val="FF0000"/>
                </a:solidFill>
                <a:latin typeface="Times New Roman" panose="02020603050405020304" pitchFamily="18" charset="0"/>
                <a:ea typeface="宋体" panose="02010600030101010101" pitchFamily="2" charset="-122"/>
                <a:sym typeface="+mn-ea"/>
              </a:rPr>
              <a:t>不能</a:t>
            </a:r>
            <a:r>
              <a:rPr lang="en-US" altLang="zh-CN" sz="1600">
                <a:solidFill>
                  <a:srgbClr val="FF0000"/>
                </a:solidFill>
                <a:latin typeface="Times New Roman" panose="02020603050405020304" pitchFamily="18" charset="0"/>
                <a:ea typeface="宋体" panose="02010600030101010101" pitchFamily="2" charset="-122"/>
                <a:sym typeface="+mn-ea"/>
              </a:rPr>
              <a:t>+</a:t>
            </a:r>
            <a:r>
              <a:rPr lang="zh-CN" altLang="zh-CN" sz="1600">
                <a:solidFill>
                  <a:srgbClr val="FF0000"/>
                </a:solidFill>
                <a:latin typeface="Times New Roman" panose="02020603050405020304" pitchFamily="18" charset="0"/>
                <a:ea typeface="宋体" panose="02010600030101010101" pitchFamily="2" charset="-122"/>
                <a:sym typeface="+mn-ea"/>
              </a:rPr>
              <a:t>词语起修饰、强调、限制作用</a:t>
            </a:r>
            <a:r>
              <a:rPr lang="en-US" altLang="zh-CN" sz="1600">
                <a:solidFill>
                  <a:srgbClr val="FF0000"/>
                </a:solidFill>
                <a:latin typeface="Times New Roman" panose="02020603050405020304" pitchFamily="18" charset="0"/>
                <a:ea typeface="宋体" panose="02010600030101010101" pitchFamily="2" charset="-122"/>
                <a:sym typeface="+mn-ea"/>
              </a:rPr>
              <a:t>+</a:t>
            </a:r>
            <a:r>
              <a:rPr lang="zh-CN" altLang="zh-CN" sz="1600">
                <a:solidFill>
                  <a:srgbClr val="FF0000"/>
                </a:solidFill>
                <a:latin typeface="Times New Roman" panose="02020603050405020304" pitchFamily="18" charset="0"/>
                <a:ea typeface="宋体" panose="02010600030101010101" pitchFamily="2" charset="-122"/>
                <a:sym typeface="+mn-ea"/>
              </a:rPr>
              <a:t>词语在文中含义</a:t>
            </a:r>
            <a:r>
              <a:rPr lang="en-US" altLang="zh-CN" sz="1600">
                <a:solidFill>
                  <a:srgbClr val="FF0000"/>
                </a:solidFill>
                <a:latin typeface="Times New Roman" panose="02020603050405020304" pitchFamily="18" charset="0"/>
                <a:ea typeface="宋体" panose="02010600030101010101" pitchFamily="2" charset="-122"/>
                <a:sym typeface="+mn-ea"/>
              </a:rPr>
              <a:t>(</a:t>
            </a:r>
            <a:r>
              <a:rPr lang="zh-CN" altLang="zh-CN" sz="1600">
                <a:solidFill>
                  <a:srgbClr val="FF0000"/>
                </a:solidFill>
                <a:latin typeface="Times New Roman" panose="02020603050405020304" pitchFamily="18" charset="0"/>
                <a:ea typeface="宋体" panose="02010600030101010101" pitchFamily="2" charset="-122"/>
                <a:sym typeface="+mn-ea"/>
              </a:rPr>
              <a:t>扣住论点和分论点</a:t>
            </a:r>
            <a:r>
              <a:rPr lang="en-US" altLang="zh-CN" sz="1600">
                <a:solidFill>
                  <a:srgbClr val="FF0000"/>
                </a:solidFill>
                <a:latin typeface="Times New Roman" panose="02020603050405020304" pitchFamily="18" charset="0"/>
                <a:ea typeface="宋体" panose="02010600030101010101" pitchFamily="2" charset="-122"/>
                <a:sym typeface="+mn-ea"/>
              </a:rPr>
              <a:t>)+</a:t>
            </a:r>
            <a:r>
              <a:rPr lang="zh-CN" altLang="zh-CN" sz="1600">
                <a:solidFill>
                  <a:srgbClr val="FF0000"/>
                </a:solidFill>
                <a:latin typeface="Times New Roman" panose="02020603050405020304" pitchFamily="18" charset="0"/>
                <a:ea typeface="宋体" panose="02010600030101010101" pitchFamily="2" charset="-122"/>
                <a:sym typeface="+mn-ea"/>
              </a:rPr>
              <a:t>去掉的后果</a:t>
            </a:r>
            <a:r>
              <a:rPr lang="en-US" altLang="zh-CN" sz="1600">
                <a:solidFill>
                  <a:srgbClr val="FF0000"/>
                </a:solidFill>
                <a:latin typeface="Times New Roman" panose="02020603050405020304" pitchFamily="18" charset="0"/>
                <a:ea typeface="宋体" panose="02010600030101010101" pitchFamily="2" charset="-122"/>
                <a:sym typeface="+mn-ea"/>
              </a:rPr>
              <a:t>+</a:t>
            </a:r>
            <a:r>
              <a:rPr lang="zh-CN" altLang="zh-CN" sz="1600">
                <a:solidFill>
                  <a:srgbClr val="FF0000"/>
                </a:solidFill>
                <a:latin typeface="Times New Roman" panose="02020603050405020304" pitchFamily="18" charset="0"/>
                <a:ea typeface="宋体" panose="02010600030101010101" pitchFamily="2" charset="-122"/>
                <a:sym typeface="+mn-ea"/>
              </a:rPr>
              <a:t>准确周密</a:t>
            </a:r>
            <a:r>
              <a:rPr lang="en-US" altLang="zh-CN" sz="1600">
                <a:solidFill>
                  <a:srgbClr val="FF0000"/>
                </a:solidFill>
                <a:latin typeface="Times New Roman" panose="02020603050405020304" pitchFamily="18" charset="0"/>
                <a:ea typeface="宋体" panose="02010600030101010101" pitchFamily="2" charset="-122"/>
                <a:sym typeface="+mn-ea"/>
              </a:rPr>
              <a:t>(</a:t>
            </a:r>
            <a:r>
              <a:rPr lang="zh-CN" altLang="zh-CN" sz="1600">
                <a:solidFill>
                  <a:srgbClr val="FF0000"/>
                </a:solidFill>
                <a:latin typeface="Times New Roman" panose="02020603050405020304" pitchFamily="18" charset="0"/>
                <a:ea typeface="宋体" panose="02010600030101010101" pitchFamily="2" charset="-122"/>
                <a:sym typeface="+mn-ea"/>
              </a:rPr>
              <a:t>逻辑性强、形象生动、说明文语言的严密</a:t>
            </a:r>
            <a:r>
              <a:rPr lang="en-US" altLang="zh-CN" sz="1600">
                <a:solidFill>
                  <a:srgbClr val="FF0000"/>
                </a:solidFill>
                <a:latin typeface="Times New Roman" panose="02020603050405020304" pitchFamily="18" charset="0"/>
                <a:ea typeface="宋体" panose="02010600030101010101" pitchFamily="2" charset="-122"/>
                <a:sym typeface="+mn-ea"/>
              </a:rPr>
              <a:t>)</a:t>
            </a:r>
            <a:r>
              <a:rPr lang="zh-CN" altLang="zh-CN" sz="1600">
                <a:solidFill>
                  <a:srgbClr val="FF0000"/>
                </a:solidFill>
                <a:latin typeface="Times New Roman" panose="02020603050405020304" pitchFamily="18" charset="0"/>
                <a:ea typeface="宋体" panose="02010600030101010101" pitchFamily="2" charset="-122"/>
                <a:sym typeface="+mn-ea"/>
              </a:rPr>
              <a:t>。</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216066">
                                            <p:txEl>
                                              <p:charRg st="117" end="201"/>
                                            </p:txEl>
                                          </p:spTgt>
                                        </p:tgtEl>
                                        <p:attrNameLst>
                                          <p:attrName>style.visibility</p:attrName>
                                        </p:attrNameLst>
                                      </p:cBhvr>
                                      <p:to>
                                        <p:strVal val="visible"/>
                                      </p:to>
                                    </p:set>
                                    <p:animEffect transition="in" filter="wipe(down)">
                                      <p:cBhvr>
                                        <p:cTn id="14" dur="500" fill="hold"/>
                                        <p:tgtEl>
                                          <p:spTgt spid="216066">
                                            <p:txEl>
                                              <p:charRg st="117" end="20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solidFill>
                <a:schemeClr val="accent3">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真题演练</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文本框 4"/>
          <p:cNvSpPr txBox="1"/>
          <p:nvPr/>
        </p:nvSpPr>
        <p:spPr>
          <a:xfrm>
            <a:off x="3031490" y="379095"/>
            <a:ext cx="2325370" cy="368300"/>
          </a:xfrm>
          <a:prstGeom prst="rect">
            <a:avLst/>
          </a:prstGeom>
          <a:noFill/>
        </p:spPr>
        <p:txBody>
          <a:bodyPr wrap="square" rtlCol="0">
            <a:spAutoFit/>
          </a:bodyPr>
          <a:lstStyle/>
          <a:p>
            <a:r>
              <a:rPr lang="zh-CN" altLang="en-US" kern="0">
                <a:solidFill>
                  <a:srgbClr val="000000"/>
                </a:solidFill>
                <a:latin typeface="Times New Roman" panose="02020603050405020304" pitchFamily="65" charset="-122"/>
                <a:ea typeface="宋体" panose="02010600030101010101" pitchFamily="2" charset="-122"/>
                <a:sym typeface="+mn-ea"/>
              </a:rPr>
              <a:t>【2020甘肃兰州A卷】</a:t>
            </a:r>
            <a:endParaRPr lang="zh-CN" altLang="en-US"/>
          </a:p>
        </p:txBody>
      </p:sp>
      <p:sp>
        <p:nvSpPr>
          <p:cNvPr id="6" name="文本框 5"/>
          <p:cNvSpPr txBox="1"/>
          <p:nvPr/>
        </p:nvSpPr>
        <p:spPr>
          <a:xfrm>
            <a:off x="419735" y="1384935"/>
            <a:ext cx="11349990" cy="534416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marL="0" indent="0" algn="ctr"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和少年朋友探讨人生的两个话题</a:t>
            </a:r>
          </a:p>
          <a:p>
            <a:pPr marL="0" indent="0" algn="ctr" eaLnBrk="0" latinLnBrk="1" hangingPunct="0">
              <a:lnSpc>
                <a:spcPct val="150000"/>
              </a:lnSpc>
              <a:spcBef>
                <a:spcPts val="140"/>
              </a:spcBef>
              <a:buNone/>
            </a:pPr>
            <a:r>
              <a:rPr lang="zh-CN" altLang="en-US" sz="1600" kern="0">
                <a:solidFill>
                  <a:srgbClr val="000000"/>
                </a:solidFill>
                <a:latin typeface="Times New Roman" panose="02020603050405020304" pitchFamily="65" charset="-122"/>
                <a:ea typeface="宋体" panose="02010600030101010101" pitchFamily="2" charset="-122"/>
                <a:sym typeface="+mn-ea"/>
              </a:rPr>
              <a:t>周国平</a:t>
            </a:r>
          </a:p>
          <a:p>
            <a:pPr marL="0" indent="0" algn="ctr" eaLnBrk="0" latinLnBrk="1" hangingPunct="0">
              <a:lnSpc>
                <a:spcPct val="150000"/>
              </a:lnSpc>
              <a:spcBef>
                <a:spcPts val="140"/>
              </a:spcBef>
              <a:buNone/>
            </a:pPr>
            <a:r>
              <a:rPr lang="zh-CN" altLang="en-US" sz="1600" kern="0">
                <a:solidFill>
                  <a:srgbClr val="000000"/>
                </a:solidFill>
                <a:latin typeface="Times New Roman" panose="02020603050405020304" pitchFamily="65" charset="-122"/>
                <a:ea typeface="宋体" panose="02010600030101010101" pitchFamily="2" charset="-122"/>
                <a:sym typeface="+mn-ea"/>
              </a:rPr>
              <a:t>　（一）</a:t>
            </a:r>
          </a:p>
          <a:p>
            <a:pPr eaLnBrk="0" latinLnBrk="1" hangingPunct="0">
              <a:lnSpc>
                <a:spcPct val="150000"/>
              </a:lnSpc>
              <a:spcBef>
                <a:spcPct val="0"/>
              </a:spcBef>
            </a:pPr>
            <a:r>
              <a:rPr lang="zh-CN" altLang="en-US" sz="1600" kern="0">
                <a:solidFill>
                  <a:srgbClr val="000000"/>
                </a:solidFill>
                <a:latin typeface="Times New Roman" panose="02020603050405020304" pitchFamily="65" charset="-122"/>
                <a:ea typeface="宋体" panose="02010600030101010101" pitchFamily="2" charset="-122"/>
                <a:sym typeface="+mn-ea"/>
              </a:rPr>
              <a:t>①亲爱的少年朋友,我想和你们探讨关于生命的真理。</a:t>
            </a:r>
            <a:endParaRPr lang="zh-CN" altLang="en-US" sz="1600" ker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spcBef>
                <a:spcPct val="0"/>
              </a:spcBef>
            </a:pPr>
            <a:r>
              <a:rPr lang="zh-CN" altLang="en-US" sz="1600" kern="0">
                <a:solidFill>
                  <a:srgbClr val="000000"/>
                </a:solidFill>
                <a:latin typeface="Times New Roman" panose="02020603050405020304" pitchFamily="65" charset="-122"/>
                <a:ea typeface="宋体" panose="02010600030101010101" pitchFamily="2" charset="-122"/>
                <a:sym typeface="+mn-ea"/>
              </a:rPr>
              <a:t>②人来到世上,首先是一个生命,生命是每个人最宝贵的东西,这似乎是一个人人都懂的道理。可是许多时候,人们不是为了生命在活,而是为了财富、权力、地位、名声在活。这些社会的堆积物遮蔽了生命,人们把它们看得比生命更重要,为之耗费了一生的精力。</a:t>
            </a:r>
            <a:endParaRPr lang="zh-CN" altLang="en-US" sz="1600" ker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spcBef>
                <a:spcPct val="0"/>
              </a:spcBef>
            </a:pPr>
            <a:r>
              <a:rPr lang="zh-CN" altLang="en-US" sz="1600" kern="0">
                <a:solidFill>
                  <a:srgbClr val="000000"/>
                </a:solidFill>
                <a:latin typeface="Times New Roman" panose="02020603050405020304" pitchFamily="65" charset="-122"/>
                <a:ea typeface="宋体" panose="02010600030101010101" pitchFamily="2" charset="-122"/>
                <a:sym typeface="+mn-ea"/>
              </a:rPr>
              <a:t>③那么,请允许我说:生命的真理是——单纯。作为自然之子,生命的需要原是简单的,无非是与自然和谐相处,健康,安全,以及爱情、亲情等自然情感的满足。复杂,是对生命的真理的背离。人间的各种争斗,人生的诸多烦恼,都因这个背离而起。</a:t>
            </a:r>
          </a:p>
          <a:p>
            <a:pPr eaLnBrk="0" latinLnBrk="1" hangingPunct="0">
              <a:lnSpc>
                <a:spcPct val="150000"/>
              </a:lnSpc>
              <a:spcBef>
                <a:spcPct val="0"/>
              </a:spcBef>
            </a:pPr>
            <a:r>
              <a:rPr lang="zh-CN" altLang="en-US" sz="1600" kern="0">
                <a:solidFill>
                  <a:srgbClr val="000000"/>
                </a:solidFill>
                <a:latin typeface="Times New Roman" panose="02020603050405020304" pitchFamily="65" charset="-122"/>
                <a:ea typeface="宋体" panose="02010600030101010101" pitchFamily="2" charset="-122"/>
                <a:sym typeface="+mn-ea"/>
              </a:rPr>
              <a:t>④生活在这个时代,我希望你们保持清醒,</a:t>
            </a:r>
            <a:r>
              <a:rPr lang="zh-CN" altLang="en-US" sz="1600" u="sng" kern="0">
                <a:solidFill>
                  <a:srgbClr val="000000"/>
                </a:solidFill>
                <a:latin typeface="Times New Roman" panose="02020603050405020304" pitchFamily="65" charset="-122"/>
                <a:ea typeface="宋体" panose="02010600030101010101" pitchFamily="2" charset="-122"/>
                <a:sym typeface="+mn-ea"/>
              </a:rPr>
              <a:t>不被时代的风气绑架</a:t>
            </a:r>
            <a:r>
              <a:rPr lang="zh-CN" altLang="en-US" sz="1600" kern="0">
                <a:solidFill>
                  <a:srgbClr val="000000"/>
                </a:solidFill>
                <a:latin typeface="Times New Roman" panose="02020603050405020304" pitchFamily="65" charset="-122"/>
                <a:ea typeface="宋体" panose="02010600030101010101" pitchFamily="2" charset="-122"/>
                <a:sym typeface="+mn-ea"/>
              </a:rPr>
              <a:t>。你们经常要想一想自己的生命真正需要什么。当然,你们处在生命的早期,渴望卓越和辉煌。你们尽可以去创造不平凡,去争取成功,但是请记住,倘若成功使你们的内心和生活都变得过于复杂,失去了生命的单纯,这个成功实际上是失败。</a:t>
            </a:r>
            <a:endParaRPr lang="en-US" altLang="zh-CN" sz="1600" ker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spcBef>
                <a:spcPct val="0"/>
              </a:spcBef>
            </a:pPr>
            <a:r>
              <a:rPr lang="zh-CN" altLang="en-US" sz="1600" kern="0">
                <a:solidFill>
                  <a:srgbClr val="000000"/>
                </a:solidFill>
                <a:latin typeface="Times New Roman" panose="02020603050405020304" pitchFamily="65" charset="-122"/>
                <a:ea typeface="宋体" panose="02010600030101010101" pitchFamily="2" charset="-122"/>
                <a:sym typeface="+mn-ea"/>
              </a:rPr>
              <a:t>⑤每个人都只有一次生命,都是一个独一无二、不可重复的存在。在如何活的问题上,你必须自己做主,盲从舆论和习俗是最大的不负责任。在人世间的一切责任中,最根本的责任是对你自己的人生负责,真正成为你自己,活出你独特的个性和价值来。</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 name="图片 1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359995" y="180975"/>
            <a:ext cx="4843117"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1498599"/>
            <a:ext cx="5486400" cy="5359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59167" y="465856"/>
            <a:ext cx="2472077" cy="2186836"/>
          </a:xfrm>
          <a:prstGeom prst="rect">
            <a:avLst/>
          </a:prstGeom>
        </p:spPr>
      </p:pic>
      <p:sp>
        <p:nvSpPr>
          <p:cNvPr id="16" name="矩形 11"/>
          <p:cNvSpPr>
            <a:spLocks noChangeArrowheads="1"/>
          </p:cNvSpPr>
          <p:nvPr/>
        </p:nvSpPr>
        <p:spPr bwMode="auto">
          <a:xfrm>
            <a:off x="2863628" y="2703287"/>
            <a:ext cx="722693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sz="6000">
                <a:solidFill>
                  <a:schemeClr val="tx2">
                    <a:lumMod val="50000"/>
                  </a:schemeClr>
                </a:solidFill>
                <a:latin typeface="华文新魏" panose="02010800040101010101" pitchFamily="2" charset="-122"/>
                <a:ea typeface="华文新魏" panose="02010800040101010101" pitchFamily="2" charset="-122"/>
                <a:sym typeface="迷你简剪纸"/>
              </a:rPr>
              <a:t>第一类</a:t>
            </a:r>
            <a:r>
              <a:rPr lang="en-US" altLang="zh-CN" sz="6000">
                <a:solidFill>
                  <a:schemeClr val="tx2">
                    <a:lumMod val="50000"/>
                  </a:schemeClr>
                </a:solidFill>
                <a:latin typeface="华文新魏" panose="02010800040101010101" pitchFamily="2" charset="-122"/>
                <a:ea typeface="华文新魏" panose="02010800040101010101" pitchFamily="2" charset="-122"/>
                <a:sym typeface="迷你简剪纸"/>
              </a:rPr>
              <a:t> </a:t>
            </a:r>
            <a:r>
              <a:rPr lang="zh-CN" altLang="en-US" sz="6000">
                <a:solidFill>
                  <a:schemeClr val="tx2">
                    <a:lumMod val="50000"/>
                  </a:schemeClr>
                </a:solidFill>
                <a:latin typeface="华文新魏" panose="02010800040101010101" pitchFamily="2" charset="-122"/>
                <a:ea typeface="华文新魏" panose="02010800040101010101" pitchFamily="2" charset="-122"/>
                <a:sym typeface="+mn-ea"/>
              </a:rPr>
              <a:t>在论点上设题</a:t>
            </a:r>
            <a:endParaRPr lang="zh-CN" altLang="en-US" sz="6000" b="1">
              <a:solidFill>
                <a:srgbClr val="000000"/>
              </a:solidFill>
              <a:latin typeface="汉仪太极体简" pitchFamily="2" charset="-122"/>
              <a:ea typeface="汉仪太极体简" pitchFamily="2" charset="-122"/>
            </a:endParaRPr>
          </a:p>
          <a:p>
            <a:endParaRPr lang="zh-CN" altLang="en-US" sz="6000">
              <a:solidFill>
                <a:schemeClr val="tx2">
                  <a:lumMod val="50000"/>
                </a:schemeClr>
              </a:solidFill>
              <a:latin typeface="华文新魏" panose="02010800040101010101" pitchFamily="2" charset="-122"/>
              <a:ea typeface="华文新魏" panose="02010800040101010101" pitchFamily="2" charset="-122"/>
              <a:sym typeface="迷你简剪纸"/>
            </a:endParaRPr>
          </a:p>
        </p:txBody>
      </p:sp>
      <p:cxnSp>
        <p:nvCxnSpPr>
          <p:cNvPr id="17" name="直接箭头连接符 15"/>
          <p:cNvCxnSpPr>
            <a:cxnSpLocks noChangeShapeType="1"/>
          </p:cNvCxnSpPr>
          <p:nvPr/>
        </p:nvCxnSpPr>
        <p:spPr bwMode="auto">
          <a:xfrm flipV="1">
            <a:off x="3211195" y="3842385"/>
            <a:ext cx="6868160" cy="56515"/>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750"/>
                                        <p:tgtEl>
                                          <p:spTgt spid="11"/>
                                        </p:tgtEl>
                                      </p:cBhvr>
                                    </p:animEffect>
                                    <p:anim calcmode="lin" valueType="num">
                                      <p:cBhvr>
                                        <p:cTn id="13" dur="750" fill="hold"/>
                                        <p:tgtEl>
                                          <p:spTgt spid="11"/>
                                        </p:tgtEl>
                                        <p:attrNameLst>
                                          <p:attrName>ppt_x</p:attrName>
                                        </p:attrNameLst>
                                      </p:cBhvr>
                                      <p:tavLst>
                                        <p:tav tm="0">
                                          <p:val>
                                            <p:strVal val="#ppt_x"/>
                                          </p:val>
                                        </p:tav>
                                        <p:tav tm="100000">
                                          <p:val>
                                            <p:strVal val="#ppt_x"/>
                                          </p:val>
                                        </p:tav>
                                      </p:tavLst>
                                    </p:anim>
                                    <p:anim calcmode="lin" valueType="num">
                                      <p:cBhvr>
                                        <p:cTn id="14" dur="750" fill="hold"/>
                                        <p:tgtEl>
                                          <p:spTgt spid="11"/>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250"/>
                            </p:stCondLst>
                            <p:childTnLst>
                              <p:par>
                                <p:cTn id="16" presetID="2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filter="wipe(left)">
                                      <p:cBhvr>
                                        <p:cTn id="18" dur="259"/>
                                        <p:tgtEl>
                                          <p:spTgt spid="17"/>
                                        </p:tgtEl>
                                      </p:cBhvr>
                                    </p:animEffect>
                                  </p:childTnLst>
                                </p:cTn>
                              </p:par>
                            </p:childTnLst>
                          </p:cTn>
                        </p:par>
                        <p:par>
                          <p:cTn id="19" fill="hold" nodeType="afterGroup">
                            <p:stCondLst>
                              <p:cond delay="1509"/>
                            </p:stCondLst>
                            <p:childTnLst>
                              <p:par>
                                <p:cTn id="20" presetID="42"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filter="fade">
                                      <p:cBhvr>
                                        <p:cTn id="22" dur="519"/>
                                        <p:tgtEl>
                                          <p:spTgt spid="16"/>
                                        </p:tgtEl>
                                      </p:cBhvr>
                                    </p:animEffect>
                                    <p:anim calcmode="lin" valueType="num">
                                      <p:cBhvr>
                                        <p:cTn id="23" dur="519" fill="hold"/>
                                        <p:tgtEl>
                                          <p:spTgt spid="16"/>
                                        </p:tgtEl>
                                        <p:attrNameLst>
                                          <p:attrName>ppt_x</p:attrName>
                                        </p:attrNameLst>
                                      </p:cBhvr>
                                      <p:tavLst>
                                        <p:tav tm="0">
                                          <p:val>
                                            <p:strVal val="#ppt_x"/>
                                          </p:val>
                                        </p:tav>
                                        <p:tav tm="100000">
                                          <p:val>
                                            <p:strVal val="#ppt_x"/>
                                          </p:val>
                                        </p:tav>
                                      </p:tavLst>
                                    </p:anim>
                                    <p:anim calcmode="lin" valueType="num">
                                      <p:cBhvr>
                                        <p:cTn id="24" dur="519"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solidFill>
                <a:schemeClr val="accent3">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真题演练</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文本框 4"/>
          <p:cNvSpPr txBox="1"/>
          <p:nvPr/>
        </p:nvSpPr>
        <p:spPr>
          <a:xfrm>
            <a:off x="3031490" y="379095"/>
            <a:ext cx="2325370" cy="368300"/>
          </a:xfrm>
          <a:prstGeom prst="rect">
            <a:avLst/>
          </a:prstGeom>
          <a:noFill/>
        </p:spPr>
        <p:txBody>
          <a:bodyPr wrap="square" rtlCol="0">
            <a:spAutoFit/>
          </a:bodyPr>
          <a:lstStyle/>
          <a:p>
            <a:r>
              <a:rPr lang="zh-CN" altLang="en-US" kern="0">
                <a:solidFill>
                  <a:srgbClr val="000000"/>
                </a:solidFill>
                <a:latin typeface="Times New Roman" panose="02020603050405020304" pitchFamily="65" charset="-122"/>
                <a:ea typeface="宋体" panose="02010600030101010101" pitchFamily="2" charset="-122"/>
                <a:sym typeface="+mn-ea"/>
              </a:rPr>
              <a:t>【2020甘肃兰州A卷】</a:t>
            </a:r>
            <a:endParaRPr lang="zh-CN" altLang="en-US"/>
          </a:p>
        </p:txBody>
      </p:sp>
      <p:sp>
        <p:nvSpPr>
          <p:cNvPr id="6" name="文本框 5"/>
          <p:cNvSpPr txBox="1"/>
          <p:nvPr/>
        </p:nvSpPr>
        <p:spPr>
          <a:xfrm>
            <a:off x="419735" y="1288415"/>
            <a:ext cx="11349990" cy="530796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marL="0" indent="0" algn="ctr"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和少年朋友探讨人生的两个话题</a:t>
            </a:r>
          </a:p>
          <a:p>
            <a:pPr algn="ctr" eaLnBrk="0" latinLnBrk="1" hangingPunct="0">
              <a:lnSpc>
                <a:spcPct val="150000"/>
              </a:lnSpc>
              <a:spcBef>
                <a:spcPct val="0"/>
              </a:spcBef>
            </a:pPr>
            <a:r>
              <a:rPr lang="zh-CN" altLang="en-US" sz="1600" kern="0">
                <a:solidFill>
                  <a:srgbClr val="000000"/>
                </a:solidFill>
                <a:latin typeface="Times New Roman" panose="02020603050405020304" pitchFamily="65" charset="-122"/>
                <a:ea typeface="宋体" panose="02010600030101010101" pitchFamily="2" charset="-122"/>
                <a:sym typeface="+mn-ea"/>
              </a:rPr>
              <a:t>（二）</a:t>
            </a:r>
            <a:endParaRPr lang="zh-CN" altLang="en-US" sz="1600" ker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spcBef>
                <a:spcPct val="0"/>
              </a:spcBef>
            </a:pPr>
            <a:r>
              <a:rPr lang="zh-CN" altLang="en-US" sz="1600" kern="0">
                <a:solidFill>
                  <a:srgbClr val="000000"/>
                </a:solidFill>
                <a:latin typeface="Times New Roman" panose="02020603050405020304" pitchFamily="65" charset="-122"/>
                <a:ea typeface="宋体" panose="02010600030101010101" pitchFamily="2" charset="-122"/>
                <a:sym typeface="+mn-ea"/>
              </a:rPr>
              <a:t>①亲爱的少年朋友,我想和你们探讨关于成长的真理。</a:t>
            </a:r>
            <a:endParaRPr lang="zh-CN" altLang="en-US" sz="1600" ker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spcBef>
                <a:spcPct val="0"/>
              </a:spcBef>
            </a:pPr>
            <a:r>
              <a:rPr lang="zh-CN" altLang="en-US" sz="1600" kern="0">
                <a:solidFill>
                  <a:srgbClr val="000000"/>
                </a:solidFill>
                <a:latin typeface="Times New Roman" panose="02020603050405020304" pitchFamily="65" charset="-122"/>
                <a:ea typeface="宋体" panose="02010600030101010101" pitchFamily="2" charset="-122"/>
                <a:sym typeface="+mn-ea"/>
              </a:rPr>
              <a:t>②处在少年时期,一个人的身体和心灵都在发生着急剧的变化,你们的身心内部会萌动一百种欲望,它们使你们兴奋又感到无助。你们向外求助,周围的成人世界会发表一百种主张,它们使你们困惑而无所适从。</a:t>
            </a:r>
            <a:endParaRPr lang="zh-CN" altLang="en-US" sz="1600" ker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spcBef>
                <a:spcPct val="0"/>
              </a:spcBef>
            </a:pPr>
            <a:r>
              <a:rPr lang="zh-CN" altLang="en-US" sz="1600" kern="0">
                <a:solidFill>
                  <a:srgbClr val="000000"/>
                </a:solidFill>
                <a:latin typeface="Times New Roman" panose="02020603050405020304" pitchFamily="65" charset="-122"/>
                <a:ea typeface="宋体" panose="02010600030101010101" pitchFamily="2" charset="-122"/>
                <a:sym typeface="+mn-ea"/>
              </a:rPr>
              <a:t>③那么,请允许我说:生命的真理是——自我教育。是的,你们现阶段的主要任务是学习和接受教育,惟因如此,我要让你们现在就记住这个真理:一切学习本质上都是自学,一切教育本质上都是自我教育。教育是心智成长的过程,你们要自己做这个过程的主人,这便是自我教育的涵义。放弃做这个主人,任凭成长受外界的因素支配,是对成长的真理的背离。</a:t>
            </a:r>
          </a:p>
          <a:p>
            <a:pPr eaLnBrk="0" latinLnBrk="1" hangingPunct="0">
              <a:lnSpc>
                <a:spcPct val="150000"/>
              </a:lnSpc>
              <a:spcBef>
                <a:spcPct val="0"/>
              </a:spcBef>
            </a:pPr>
            <a:r>
              <a:rPr lang="zh-CN" altLang="en-US" sz="1600" kern="0">
                <a:solidFill>
                  <a:srgbClr val="000000"/>
                </a:solidFill>
                <a:latin typeface="Times New Roman" panose="02020603050405020304" pitchFamily="65" charset="-122"/>
                <a:ea typeface="宋体" panose="02010600030101010101" pitchFamily="2" charset="-122"/>
                <a:sym typeface="+mn-ea"/>
              </a:rPr>
              <a:t>④每个人与生俱来就有潜在的心智能力,教育是这个能力的生长。人是要一辈子学习的,学校教育只是为一辈子的学习打基础,这个基础就是一种快乐而自主地学习的能力,质言之,就是自我教育的能力。</a:t>
            </a:r>
            <a:endParaRPr lang="zh-CN" altLang="en-US" sz="1600" ker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spcBef>
                <a:spcPct val="0"/>
              </a:spcBef>
            </a:pPr>
            <a:r>
              <a:rPr lang="zh-CN" altLang="en-US" sz="1600" kern="0">
                <a:solidFill>
                  <a:srgbClr val="000000"/>
                </a:solidFill>
                <a:latin typeface="Times New Roman" panose="02020603050405020304" pitchFamily="65" charset="-122"/>
                <a:ea typeface="宋体" panose="02010600030101010101" pitchFamily="2" charset="-122"/>
                <a:sym typeface="+mn-ea"/>
              </a:rPr>
              <a:t>⑤自我教育的目标不只是获取知识,事业有成;也是熏陶心灵,人性丰满。因此,不管你的志趣偏向文理哪一科,都要养成两个习惯,一是阅读,二是写日记。阅读是与历史上的伟大灵魂交谈,借此把人类创造的精神财富“占为己有”。写日记是与自己的灵魂交谈,借此把外在经历转变成内在的财富。人生有两个朋友不可缺,一个是你自己,一个是活在好书里的那些伟大灵魂,有了这两个朋友,你会发现你是多么强大而富有。</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solidFill>
                <a:schemeClr val="accent3">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真题演练</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文本框 4"/>
          <p:cNvSpPr txBox="1"/>
          <p:nvPr/>
        </p:nvSpPr>
        <p:spPr>
          <a:xfrm>
            <a:off x="3031490" y="379095"/>
            <a:ext cx="2325370" cy="368300"/>
          </a:xfrm>
          <a:prstGeom prst="rect">
            <a:avLst/>
          </a:prstGeom>
          <a:noFill/>
        </p:spPr>
        <p:txBody>
          <a:bodyPr wrap="square" rtlCol="0">
            <a:spAutoFit/>
          </a:bodyPr>
          <a:lstStyle/>
          <a:p>
            <a:r>
              <a:rPr lang="zh-CN" altLang="en-US" kern="0">
                <a:solidFill>
                  <a:srgbClr val="000000"/>
                </a:solidFill>
                <a:latin typeface="Times New Roman" panose="02020603050405020304" pitchFamily="65" charset="-122"/>
                <a:ea typeface="宋体" panose="02010600030101010101" pitchFamily="2" charset="-122"/>
                <a:sym typeface="+mn-ea"/>
              </a:rPr>
              <a:t>【2020甘肃兰州A卷】</a:t>
            </a:r>
            <a:endParaRPr lang="zh-CN" altLang="en-US"/>
          </a:p>
        </p:txBody>
      </p:sp>
      <p:sp>
        <p:nvSpPr>
          <p:cNvPr id="2" name="文本框 1"/>
          <p:cNvSpPr txBox="1"/>
          <p:nvPr/>
        </p:nvSpPr>
        <p:spPr>
          <a:xfrm>
            <a:off x="1431925" y="1264920"/>
            <a:ext cx="9205595" cy="1373505"/>
          </a:xfrm>
          <a:prstGeom prst="rect">
            <a:avLst/>
          </a:prstGeom>
          <a:solidFill>
            <a:schemeClr val="accent3">
              <a:lumMod val="20000"/>
              <a:lumOff val="80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pPr marL="0" indent="0" eaLnBrk="0" latinLnBrk="1" hangingPunct="0">
              <a:lnSpc>
                <a:spcPct val="150000"/>
              </a:lnSpc>
              <a:spcBef>
                <a:spcPts val="140"/>
              </a:spcBef>
              <a:buNone/>
            </a:pPr>
            <a:r>
              <a:rPr lang="zh-CN" altLang="en-US" b="1" kern="0">
                <a:solidFill>
                  <a:srgbClr val="000000"/>
                </a:solidFill>
                <a:latin typeface="Times New Roman" panose="02020603050405020304" pitchFamily="65" charset="-122"/>
                <a:ea typeface="宋体" panose="02010600030101010101" pitchFamily="2" charset="-122"/>
                <a:sym typeface="+mn-ea"/>
              </a:rPr>
              <a:t>2.</a:t>
            </a:r>
            <a:r>
              <a:rPr lang="zh-CN" altLang="en-US" kern="0">
                <a:solidFill>
                  <a:srgbClr val="000000"/>
                </a:solidFill>
                <a:latin typeface="Times New Roman" panose="02020603050405020304" pitchFamily="65" charset="-122"/>
                <a:ea typeface="宋体" panose="02010600030101010101" pitchFamily="2" charset="-122"/>
                <a:sym typeface="+mn-ea"/>
              </a:rPr>
              <a:t>结合文章内容,回答问题。(5分)</a:t>
            </a:r>
            <a:endParaRPr lang="zh-CN" altLang="en-US"/>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(1)写出第一部分画线句中“绑架”一词的本义和比喻义。</a:t>
            </a:r>
            <a:endParaRPr lang="zh-CN" altLang="en-US"/>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(2)找出第二部分第⑤段中“推进论证”的词语,并简要说明该词语是如何“推进论证”的。</a:t>
            </a:r>
            <a:endParaRPr lang="zh-CN" altLang="en-US"/>
          </a:p>
        </p:txBody>
      </p:sp>
      <p:sp>
        <p:nvSpPr>
          <p:cNvPr id="12" name="TextBox 2"/>
          <p:cNvSpPr txBox="1"/>
          <p:nvPr/>
        </p:nvSpPr>
        <p:spPr>
          <a:xfrm>
            <a:off x="1378585" y="5158740"/>
            <a:ext cx="9399905" cy="1558925"/>
          </a:xfrm>
          <a:prstGeom prst="rect">
            <a:avLst/>
          </a:prstGeom>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eaLnBrk="0" latinLnBrk="1" hangingPunct="0">
              <a:lnSpc>
                <a:spcPct val="150000"/>
              </a:lnSpc>
              <a:spcBef>
                <a:spcPts val="140"/>
              </a:spcBef>
            </a:pPr>
            <a:r>
              <a:rPr lang="zh-CN" altLang="en-US" sz="1600" b="1" kern="0">
                <a:solidFill>
                  <a:srgbClr val="FF0000"/>
                </a:solidFill>
                <a:latin typeface="方正粗黑宋简体" panose="02000000000000000000" charset="-122"/>
                <a:ea typeface="方正粗黑宋简体" panose="02000000000000000000" charset="-122"/>
                <a:cs typeface="方正粗黑宋简体" panose="02000000000000000000" charset="-122"/>
              </a:rPr>
              <a:t>2.答案</a:t>
            </a:r>
            <a:r>
              <a:rPr lang="zh-CN" altLang="en-US" sz="1600" kern="0">
                <a:solidFill>
                  <a:srgbClr val="FF0000"/>
                </a:solidFill>
                <a:latin typeface="方正粗黑宋简体" panose="02000000000000000000" charset="-122"/>
                <a:ea typeface="方正粗黑宋简体" panose="02000000000000000000" charset="-122"/>
                <a:cs typeface="方正粗黑宋简体" panose="02000000000000000000" charset="-122"/>
              </a:rPr>
              <a:t>    (1)绑架:本义是“用强力把人劫走”;比喻义为受舆论和习俗的影响而背离生命的真理。</a:t>
            </a:r>
            <a:endParaRPr lang="zh-CN" altLang="en-US">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eaLnBrk="0" latinLnBrk="1" hangingPunct="0">
              <a:lnSpc>
                <a:spcPct val="150000"/>
              </a:lnSpc>
              <a:spcBef>
                <a:spcPts val="140"/>
              </a:spcBef>
            </a:pPr>
            <a:r>
              <a:rPr lang="zh-CN" altLang="en-US" sz="1600" kern="0">
                <a:solidFill>
                  <a:srgbClr val="FF0000"/>
                </a:solidFill>
                <a:latin typeface="方正粗黑宋简体" panose="02000000000000000000" charset="-122"/>
                <a:ea typeface="方正粗黑宋简体" panose="02000000000000000000" charset="-122"/>
                <a:cs typeface="方正粗黑宋简体" panose="02000000000000000000" charset="-122"/>
              </a:rPr>
              <a:t>(2)词语是:因此。</a:t>
            </a:r>
            <a:endParaRPr lang="zh-CN" altLang="en-US">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marL="0" indent="0" eaLnBrk="0" latinLnBrk="1" hangingPunct="0">
              <a:lnSpc>
                <a:spcPct val="150000"/>
              </a:lnSpc>
              <a:spcBef>
                <a:spcPts val="140"/>
              </a:spcBef>
              <a:buNone/>
            </a:pPr>
            <a:r>
              <a:rPr lang="zh-CN" altLang="en-US" sz="1600" kern="0">
                <a:solidFill>
                  <a:srgbClr val="FF0000"/>
                </a:solidFill>
                <a:latin typeface="方正粗黑宋简体" panose="02000000000000000000" charset="-122"/>
                <a:ea typeface="方正粗黑宋简体" panose="02000000000000000000" charset="-122"/>
                <a:cs typeface="方正粗黑宋简体" panose="02000000000000000000" charset="-122"/>
              </a:rPr>
              <a:t>理由:用连词“因此”承接“自我教育的目标”,由此进一步推进论证到实现自我教育的目标需要养成的</a:t>
            </a:r>
            <a:br>
              <a:rPr lang="zh-CN" altLang="en-US" sz="1600" kern="0">
                <a:solidFill>
                  <a:srgbClr val="FF0000"/>
                </a:solidFill>
                <a:latin typeface="方正粗黑宋简体" panose="02000000000000000000" charset="-122"/>
                <a:ea typeface="方正粗黑宋简体" panose="02000000000000000000" charset="-122"/>
                <a:cs typeface="方正粗黑宋简体" panose="02000000000000000000" charset="-122"/>
              </a:rPr>
            </a:br>
            <a:r>
              <a:rPr lang="zh-CN" altLang="en-US" sz="1600" kern="0">
                <a:solidFill>
                  <a:srgbClr val="FF0000"/>
                </a:solidFill>
                <a:latin typeface="方正粗黑宋简体" panose="02000000000000000000" charset="-122"/>
                <a:ea typeface="方正粗黑宋简体" panose="02000000000000000000" charset="-122"/>
                <a:cs typeface="方正粗黑宋简体" panose="02000000000000000000" charset="-122"/>
              </a:rPr>
              <a:t>两个习惯。</a:t>
            </a:r>
            <a:r>
              <a:rPr lang="zh-CN" altLang="en-US" kern="0">
                <a:solidFill>
                  <a:srgbClr val="000000"/>
                </a:solidFill>
                <a:latin typeface="Times New Roman" panose="02020603050405020304" pitchFamily="65" charset="-122"/>
                <a:ea typeface="宋体" panose="02010600030101010101" pitchFamily="2" charset="-122"/>
                <a:sym typeface="+mn-ea"/>
              </a:rPr>
              <a:t>(答出词语“因此”给1分;理由分析,给2分)</a:t>
            </a:r>
            <a:endParaRPr lang="zh-CN" altLang="en-US"/>
          </a:p>
        </p:txBody>
      </p:sp>
      <p:sp>
        <p:nvSpPr>
          <p:cNvPr id="13" name="文本框 12"/>
          <p:cNvSpPr txBox="1"/>
          <p:nvPr/>
        </p:nvSpPr>
        <p:spPr>
          <a:xfrm>
            <a:off x="831850" y="2814320"/>
            <a:ext cx="10731500" cy="216852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marL="0" indent="0" eaLnBrk="0" latinLnBrk="1" hangingPunct="0">
              <a:lnSpc>
                <a:spcPct val="150000"/>
              </a:lnSpc>
              <a:spcBef>
                <a:spcPts val="140"/>
              </a:spcBef>
              <a:buNone/>
            </a:pPr>
            <a:r>
              <a:rPr lang="zh-CN" altLang="en-US" b="1" kern="0">
                <a:solidFill>
                  <a:srgbClr val="000000"/>
                </a:solidFill>
                <a:latin typeface="Times New Roman" panose="02020603050405020304" pitchFamily="65" charset="-122"/>
                <a:ea typeface="宋体" panose="02010600030101010101" pitchFamily="2" charset="-122"/>
                <a:sym typeface="+mn-ea"/>
              </a:rPr>
              <a:t>解析</a:t>
            </a:r>
            <a:r>
              <a:rPr lang="zh-CN" altLang="en-US" kern="0">
                <a:solidFill>
                  <a:srgbClr val="000000"/>
                </a:solidFill>
                <a:latin typeface="Times New Roman" panose="02020603050405020304" pitchFamily="65" charset="-122"/>
                <a:ea typeface="宋体" panose="02010600030101010101" pitchFamily="2" charset="-122"/>
                <a:sym typeface="+mn-ea"/>
              </a:rPr>
              <a:t>    (1)本题考查品味词语的能力。先理解本义,再结合语境解释比喻义。“绑架”的本义是“用强力把人劫走”,在文中,是指受舆论和习俗的影响而去追求世俗的成功,不去想生命真正的需要,这样就背离了生命的真理。(2)</a:t>
            </a:r>
            <a:r>
              <a:rPr lang="zh-CN" altLang="en-US" kern="0">
                <a:solidFill>
                  <a:srgbClr val="FF0000"/>
                </a:solidFill>
                <a:latin typeface="Times New Roman" panose="02020603050405020304" pitchFamily="65" charset="-122"/>
                <a:ea typeface="宋体" panose="02010600030101010101" pitchFamily="2" charset="-122"/>
                <a:sym typeface="+mn-ea"/>
              </a:rPr>
              <a:t>“推进论证”的词语一般都是关联词</a:t>
            </a:r>
            <a:r>
              <a:rPr lang="zh-CN" altLang="en-US" kern="0">
                <a:solidFill>
                  <a:srgbClr val="000000"/>
                </a:solidFill>
                <a:latin typeface="Times New Roman" panose="02020603050405020304" pitchFamily="65" charset="-122"/>
                <a:ea typeface="宋体" panose="02010600030101010101" pitchFamily="2" charset="-122"/>
                <a:sym typeface="+mn-ea"/>
              </a:rPr>
              <a:t>,话题二第⑤段中的“因此”一词关联上下文的内容,属于“推进论证”的词语,它承接了上文对“自我教育的目标”的阐述,进一步推进论证到下文的内容,</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即实现自我教育的目标需要养成两个习惯,使文章论证严密、逻辑清晰。</a:t>
            </a: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11354"/>
              <a:ext cx="12190413" cy="782356"/>
              <a:chOff x="217713" y="354896"/>
              <a:chExt cx="12190413" cy="782356"/>
            </a:xfrm>
          </p:grpSpPr>
          <p:sp>
            <p:nvSpPr>
              <p:cNvPr id="9" name="矩形 11"/>
              <p:cNvSpPr>
                <a:spLocks noChangeArrowheads="1"/>
              </p:cNvSpPr>
              <p:nvPr/>
            </p:nvSpPr>
            <p:spPr bwMode="auto">
              <a:xfrm>
                <a:off x="5124266" y="354896"/>
                <a:ext cx="1808480" cy="583565"/>
              </a:xfrm>
              <a:prstGeom prst="rect">
                <a:avLst/>
              </a:prstGeom>
              <a:solidFill>
                <a:schemeClr val="accent3">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归纳总结</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9" name="矩形 17"/>
          <p:cNvSpPr>
            <a:spLocks noChangeArrowheads="1"/>
          </p:cNvSpPr>
          <p:nvPr/>
        </p:nvSpPr>
        <p:spPr bwMode="auto">
          <a:xfrm>
            <a:off x="149344" y="1630686"/>
            <a:ext cx="2607105" cy="1756573"/>
          </a:xfrm>
          <a:prstGeom prst="rect">
            <a:avLst/>
          </a:prstGeom>
          <a:blipFill dpi="0" rotWithShape="1">
            <a:blip r:embed="rId6">
              <a:grayscl/>
            </a:blip>
            <a:stretch>
              <a:fillRect/>
            </a:stretch>
          </a:blipFill>
          <a:ln w="9525">
            <a:solidFill>
              <a:srgbClr val="C00000"/>
            </a:solidFill>
            <a:miter lim="800000"/>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1400"/>
          </a:p>
        </p:txBody>
      </p:sp>
      <p:sp>
        <p:nvSpPr>
          <p:cNvPr id="246785" name="矩形 2"/>
          <p:cNvSpPr>
            <a:spLocks noChangeAspect="1"/>
          </p:cNvSpPr>
          <p:nvPr/>
        </p:nvSpPr>
        <p:spPr>
          <a:xfrm>
            <a:off x="2854960" y="1170940"/>
            <a:ext cx="9167495" cy="2676525"/>
          </a:xfrm>
          <a:prstGeom prst="rect">
            <a:avLst/>
          </a:prstGeom>
        </p:spPr>
        <p:style>
          <a:lnRef idx="2">
            <a:schemeClr val="accent1"/>
          </a:lnRef>
          <a:fillRef idx="1">
            <a:schemeClr val="lt1"/>
          </a:fillRef>
          <a:effectRef idx="0">
            <a:schemeClr val="accent1"/>
          </a:effectRef>
          <a:fontRef idx="minor">
            <a:schemeClr val="dk1"/>
          </a:fontRef>
        </p:style>
        <p:txBody>
          <a:bodyPr wrap="square" anchor="t">
            <a:spAutoFit/>
          </a:bodyPr>
          <a:lstStyle/>
          <a:p>
            <a:pPr indent="266700" defTabSz="914400">
              <a:lnSpc>
                <a:spcPct val="120000"/>
              </a:lnSpc>
              <a:tabLst>
                <a:tab pos="1028700"/>
                <a:tab pos="1851025"/>
                <a:tab pos="2538730"/>
                <a:tab pos="3222625"/>
              </a:tabLst>
            </a:pPr>
            <a:r>
              <a:rPr lang="zh-CN" altLang="zh-CN" sz="2000">
                <a:latin typeface="汉仪雅酷黑简" panose="00020600040101010101" charset="-122"/>
                <a:ea typeface="汉仪雅酷黑简" panose="00020600040101010101" charset="-122"/>
              </a:rPr>
              <a:t>议论文语言特点分析</a:t>
            </a:r>
          </a:p>
          <a:p>
            <a:pPr indent="266700" defTabSz="914400">
              <a:lnSpc>
                <a:spcPct val="120000"/>
              </a:lnSpc>
              <a:tabLst>
                <a:tab pos="1028700"/>
                <a:tab pos="1851025"/>
                <a:tab pos="2538730"/>
                <a:tab pos="3222625"/>
              </a:tabLst>
            </a:pPr>
            <a:r>
              <a:rPr lang="zh-CN" altLang="zh-CN" sz="2000">
                <a:latin typeface="Times New Roman" panose="02020603050405020304" pitchFamily="18" charset="0"/>
                <a:ea typeface="宋体" panose="02010600030101010101" pitchFamily="2" charset="-122"/>
              </a:rPr>
              <a:t>议论文语言特点分析的角度比较固定</a:t>
            </a:r>
            <a:r>
              <a:rPr lang="en-US" altLang="zh-CN" sz="2000">
                <a:latin typeface="Times New Roman" panose="02020603050405020304" pitchFamily="18" charset="0"/>
                <a:ea typeface="宋体" panose="02010600030101010101" pitchFamily="2" charset="-122"/>
              </a:rPr>
              <a:t>,</a:t>
            </a:r>
            <a:r>
              <a:rPr lang="zh-CN" altLang="zh-CN" sz="2000">
                <a:latin typeface="Times New Roman" panose="02020603050405020304" pitchFamily="18" charset="0"/>
                <a:ea typeface="宋体" panose="02010600030101010101" pitchFamily="2" charset="-122"/>
              </a:rPr>
              <a:t>只有两个角度</a:t>
            </a:r>
            <a:r>
              <a:rPr lang="en-US" altLang="zh-CN" sz="2000">
                <a:latin typeface="Times New Roman" panose="02020603050405020304" pitchFamily="18" charset="0"/>
                <a:ea typeface="宋体" panose="02010600030101010101" pitchFamily="2" charset="-122"/>
              </a:rPr>
              <a:t>:</a:t>
            </a:r>
            <a:endParaRPr lang="zh-CN" altLang="zh-CN" sz="2000">
              <a:latin typeface="NEU-BZ-S92"/>
              <a:ea typeface="方正书宋_GBK" pitchFamily="65" charset="-122"/>
            </a:endParaRPr>
          </a:p>
          <a:p>
            <a:pPr indent="266700" defTabSz="914400">
              <a:lnSpc>
                <a:spcPct val="120000"/>
              </a:lnSpc>
              <a:tabLst>
                <a:tab pos="1028700"/>
                <a:tab pos="1851025"/>
                <a:tab pos="2538730"/>
                <a:tab pos="3222625"/>
              </a:tabLst>
            </a:pPr>
            <a:r>
              <a:rPr lang="en-US" altLang="zh-CN" sz="2000">
                <a:latin typeface="Times New Roman" panose="02020603050405020304" pitchFamily="18" charset="0"/>
                <a:ea typeface="宋体" panose="02010600030101010101" pitchFamily="2" charset="-122"/>
              </a:rPr>
              <a:t>(1)</a:t>
            </a:r>
            <a:r>
              <a:rPr lang="zh-CN" altLang="zh-CN" sz="2000">
                <a:solidFill>
                  <a:srgbClr val="FF0000"/>
                </a:solidFill>
                <a:latin typeface="方正粗黑宋简体" panose="02000000000000000000" charset="-122"/>
                <a:ea typeface="方正粗黑宋简体" panose="02000000000000000000" charset="-122"/>
              </a:rPr>
              <a:t>语言特点：</a:t>
            </a:r>
            <a:r>
              <a:rPr lang="zh-CN" altLang="zh-CN" sz="2000">
                <a:latin typeface="Times New Roman" panose="02020603050405020304" pitchFamily="18" charset="0"/>
                <a:ea typeface="宋体" panose="02010600030101010101" pitchFamily="2" charset="-122"/>
              </a:rPr>
              <a:t>简明平实、形象生动、幽默风趣、含蓄委婉、富有文采等</a:t>
            </a:r>
            <a:endParaRPr lang="zh-CN" altLang="zh-CN" sz="2000">
              <a:latin typeface="NEU-BZ-S92"/>
              <a:ea typeface="方正书宋_GBK" pitchFamily="65" charset="-122"/>
            </a:endParaRPr>
          </a:p>
          <a:p>
            <a:pPr indent="266700" defTabSz="914400">
              <a:lnSpc>
                <a:spcPct val="120000"/>
              </a:lnSpc>
              <a:tabLst>
                <a:tab pos="1028700"/>
                <a:tab pos="1851025"/>
                <a:tab pos="2538730"/>
                <a:tab pos="3222625"/>
              </a:tabLst>
            </a:pPr>
            <a:r>
              <a:rPr lang="en-US" altLang="zh-CN" sz="2000">
                <a:latin typeface="Times New Roman" panose="02020603050405020304" pitchFamily="18" charset="0"/>
                <a:ea typeface="宋体" panose="02010600030101010101" pitchFamily="2" charset="-122"/>
              </a:rPr>
              <a:t>(2)</a:t>
            </a:r>
            <a:r>
              <a:rPr lang="zh-CN" altLang="zh-CN" sz="2000">
                <a:solidFill>
                  <a:srgbClr val="FF0000"/>
                </a:solidFill>
                <a:latin typeface="方正粗黑宋简体" panose="02000000000000000000" charset="-122"/>
                <a:ea typeface="方正粗黑宋简体" panose="02000000000000000000" charset="-122"/>
              </a:rPr>
              <a:t>语体特点：</a:t>
            </a:r>
            <a:r>
              <a:rPr lang="zh-CN" altLang="zh-CN" sz="2000">
                <a:latin typeface="Times New Roman" panose="02020603050405020304" pitchFamily="18" charset="0"/>
                <a:ea typeface="宋体" panose="02010600030101010101" pitchFamily="2" charset="-122"/>
              </a:rPr>
              <a:t>语体特点</a:t>
            </a:r>
            <a:r>
              <a:rPr lang="en-US" altLang="zh-CN" sz="2000">
                <a:latin typeface="Times New Roman" panose="02020603050405020304" pitchFamily="18" charset="0"/>
                <a:ea typeface="宋体" panose="02010600030101010101" pitchFamily="2" charset="-122"/>
              </a:rPr>
              <a:t>,</a:t>
            </a:r>
            <a:r>
              <a:rPr lang="zh-CN" altLang="zh-CN" sz="2000">
                <a:latin typeface="Times New Roman" panose="02020603050405020304" pitchFamily="18" charset="0"/>
                <a:ea typeface="宋体" panose="02010600030101010101" pitchFamily="2" charset="-122"/>
              </a:rPr>
              <a:t>就是抓住逻辑严密四个字做文章就可以了。</a:t>
            </a:r>
            <a:endParaRPr lang="zh-CN" altLang="zh-CN" sz="2000">
              <a:latin typeface="NEU-BZ-S92"/>
              <a:ea typeface="方正书宋_GBK" pitchFamily="65" charset="-122"/>
            </a:endParaRPr>
          </a:p>
          <a:p>
            <a:pPr indent="266700" defTabSz="914400">
              <a:lnSpc>
                <a:spcPct val="120000"/>
              </a:lnSpc>
              <a:tabLst>
                <a:tab pos="1028700"/>
                <a:tab pos="1851025"/>
                <a:tab pos="2538730"/>
                <a:tab pos="3222625"/>
              </a:tabLst>
            </a:pPr>
            <a:r>
              <a:rPr lang="zh-CN" altLang="zh-CN" sz="2000">
                <a:latin typeface="Times New Roman" panose="02020603050405020304" pitchFamily="18" charset="0"/>
                <a:ea typeface="宋体" panose="02010600030101010101" pitchFamily="2" charset="-122"/>
              </a:rPr>
              <a:t>一个应特别注意的事项就是做这类的题目一定要有具体文句支撑</a:t>
            </a:r>
            <a:r>
              <a:rPr lang="en-US" altLang="zh-CN" sz="2000">
                <a:latin typeface="Times New Roman" panose="02020603050405020304" pitchFamily="18" charset="0"/>
                <a:ea typeface="宋体" panose="02010600030101010101" pitchFamily="2" charset="-122"/>
              </a:rPr>
              <a:t>,</a:t>
            </a:r>
            <a:r>
              <a:rPr lang="zh-CN" altLang="zh-CN" sz="2000">
                <a:latin typeface="Times New Roman" panose="02020603050405020304" pitchFamily="18" charset="0"/>
                <a:ea typeface="宋体" panose="02010600030101010101" pitchFamily="2" charset="-122"/>
              </a:rPr>
              <a:t>也就是用文章中的具体例句为例子进行分析。</a:t>
            </a:r>
            <a:endParaRPr lang="zh-CN" altLang="zh-CN" sz="2000">
              <a:latin typeface="NEU-BZ-S92"/>
              <a:ea typeface="方正书宋_GBK" pitchFamily="65" charset="-122"/>
            </a:endParaRPr>
          </a:p>
          <a:p>
            <a:pPr indent="266700" defTabSz="914400">
              <a:lnSpc>
                <a:spcPct val="120000"/>
              </a:lnSpc>
              <a:tabLst>
                <a:tab pos="1028700"/>
                <a:tab pos="1851025"/>
                <a:tab pos="2538730"/>
                <a:tab pos="3222625"/>
              </a:tabLst>
            </a:pPr>
            <a:r>
              <a:rPr lang="zh-CN" altLang="zh-CN" sz="2000">
                <a:latin typeface="Times New Roman" panose="02020603050405020304" pitchFamily="18" charset="0"/>
                <a:ea typeface="宋体" panose="02010600030101010101" pitchFamily="2" charset="-122"/>
              </a:rPr>
              <a:t>常用句式</a:t>
            </a:r>
            <a:r>
              <a:rPr lang="en-US" altLang="zh-CN" sz="2000">
                <a:latin typeface="Times New Roman" panose="02020603050405020304" pitchFamily="18" charset="0"/>
                <a:ea typeface="宋体" panose="02010600030101010101" pitchFamily="2" charset="-122"/>
              </a:rPr>
              <a:t>:</a:t>
            </a:r>
            <a:r>
              <a:rPr lang="zh-CN" altLang="zh-CN" sz="2000">
                <a:latin typeface="Times New Roman" panose="02020603050405020304" pitchFamily="18" charset="0"/>
                <a:ea typeface="宋体" panose="02010600030101010101" pitchFamily="2" charset="-122"/>
              </a:rPr>
              <a:t>这个词体现了议论文语言的严密性。</a:t>
            </a:r>
          </a:p>
        </p:txBody>
      </p:sp>
      <p:sp>
        <p:nvSpPr>
          <p:cNvPr id="28" name="矩形 17"/>
          <p:cNvSpPr>
            <a:spLocks noChangeArrowheads="1"/>
          </p:cNvSpPr>
          <p:nvPr/>
        </p:nvSpPr>
        <p:spPr bwMode="auto">
          <a:xfrm>
            <a:off x="148944" y="4669766"/>
            <a:ext cx="2607105" cy="1756573"/>
          </a:xfrm>
          <a:prstGeom prst="rect">
            <a:avLst/>
          </a:prstGeom>
          <a:blipFill dpi="0" rotWithShape="1">
            <a:blip r:embed="rId7"/>
            <a:tile tx="0" ty="0" sx="55000" sy="55000" flip="none" algn="ctr"/>
          </a:blipFill>
          <a:ln w="9525">
            <a:solidFill>
              <a:srgbClr val="C00000"/>
            </a:solidFill>
            <a:miter lim="800000"/>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1400"/>
          </a:p>
        </p:txBody>
      </p:sp>
      <p:sp>
        <p:nvSpPr>
          <p:cNvPr id="247809" name="矩形 2"/>
          <p:cNvSpPr>
            <a:spLocks noChangeAspect="1"/>
          </p:cNvSpPr>
          <p:nvPr/>
        </p:nvSpPr>
        <p:spPr>
          <a:xfrm>
            <a:off x="2854960" y="4037330"/>
            <a:ext cx="9236710" cy="2748280"/>
          </a:xfrm>
          <a:prstGeom prst="rect">
            <a:avLst/>
          </a:prstGeom>
        </p:spPr>
        <p:style>
          <a:lnRef idx="2">
            <a:schemeClr val="accent3"/>
          </a:lnRef>
          <a:fillRef idx="1">
            <a:schemeClr val="lt1"/>
          </a:fillRef>
          <a:effectRef idx="0">
            <a:schemeClr val="accent3"/>
          </a:effectRef>
          <a:fontRef idx="minor">
            <a:schemeClr val="dk1"/>
          </a:fontRef>
        </p:style>
        <p:txBody>
          <a:bodyPr wrap="square" anchor="t">
            <a:spAutoFit/>
          </a:bodyPr>
          <a:lstStyle/>
          <a:p>
            <a:pPr indent="266700" defTabSz="914400">
              <a:lnSpc>
                <a:spcPct val="120000"/>
              </a:lnSpc>
              <a:tabLst>
                <a:tab pos="1028700"/>
                <a:tab pos="1851025"/>
                <a:tab pos="2538730"/>
                <a:tab pos="3222625"/>
              </a:tabLst>
            </a:pPr>
            <a:r>
              <a:rPr lang="zh-CN" altLang="zh-CN" sz="2000">
                <a:solidFill>
                  <a:srgbClr val="0070C0"/>
                </a:solidFill>
                <a:latin typeface="汉仪雅酷黑简" panose="00020600040101010101" charset="-122"/>
                <a:ea typeface="汉仪雅酷黑简" panose="00020600040101010101" charset="-122"/>
              </a:rPr>
              <a:t>议论文写作特点分析</a:t>
            </a:r>
          </a:p>
          <a:p>
            <a:pPr indent="266700" defTabSz="914400">
              <a:lnSpc>
                <a:spcPct val="120000"/>
              </a:lnSpc>
              <a:tabLst>
                <a:tab pos="1028700"/>
                <a:tab pos="1851025"/>
                <a:tab pos="2538730"/>
                <a:tab pos="3222625"/>
              </a:tabLst>
            </a:pPr>
            <a:r>
              <a:rPr lang="zh-CN" altLang="zh-CN" sz="1800">
                <a:latin typeface="Times New Roman" panose="02020603050405020304" pitchFamily="18" charset="0"/>
                <a:ea typeface="宋体" panose="02010600030101010101" pitchFamily="2" charset="-122"/>
              </a:rPr>
              <a:t>议论文写作特点分析的角度比较多</a:t>
            </a:r>
            <a:r>
              <a:rPr lang="en-US" altLang="zh-CN" sz="1800">
                <a:latin typeface="Times New Roman" panose="02020603050405020304" pitchFamily="18" charset="0"/>
                <a:ea typeface="宋体" panose="02010600030101010101" pitchFamily="2" charset="-122"/>
              </a:rPr>
              <a:t>,</a:t>
            </a:r>
            <a:r>
              <a:rPr lang="zh-CN" altLang="zh-CN" sz="1800">
                <a:latin typeface="Times New Roman" panose="02020603050405020304" pitchFamily="18" charset="0"/>
                <a:ea typeface="宋体" panose="02010600030101010101" pitchFamily="2" charset="-122"/>
              </a:rPr>
              <a:t>如修辞手法、论证方法、写作手法等</a:t>
            </a:r>
            <a:endParaRPr lang="zh-CN" altLang="zh-CN" sz="1800">
              <a:latin typeface="NEU-BZ-S92"/>
              <a:ea typeface="方正书宋_GBK" pitchFamily="65" charset="-122"/>
            </a:endParaRPr>
          </a:p>
          <a:p>
            <a:pPr indent="266700" defTabSz="914400">
              <a:lnSpc>
                <a:spcPct val="120000"/>
              </a:lnSpc>
              <a:tabLst>
                <a:tab pos="1028700"/>
                <a:tab pos="1851025"/>
                <a:tab pos="2538730"/>
                <a:tab pos="3222625"/>
              </a:tabLst>
            </a:pPr>
            <a:r>
              <a:rPr lang="en-US" altLang="zh-CN" sz="1800">
                <a:latin typeface="Times New Roman" panose="02020603050405020304" pitchFamily="18" charset="0"/>
                <a:ea typeface="宋体" panose="02010600030101010101" pitchFamily="2" charset="-122"/>
              </a:rPr>
              <a:t>(1)</a:t>
            </a:r>
            <a:r>
              <a:rPr lang="zh-CN" altLang="zh-CN" sz="1800">
                <a:latin typeface="Times New Roman" panose="02020603050405020304" pitchFamily="18" charset="0"/>
                <a:ea typeface="宋体" panose="02010600030101010101" pitchFamily="2" charset="-122"/>
              </a:rPr>
              <a:t>修辞</a:t>
            </a:r>
            <a:r>
              <a:rPr lang="en-US" altLang="zh-CN" sz="1800">
                <a:latin typeface="Times New Roman" panose="02020603050405020304" pitchFamily="18" charset="0"/>
                <a:ea typeface="宋体" panose="02010600030101010101" pitchFamily="2" charset="-122"/>
              </a:rPr>
              <a:t>:</a:t>
            </a:r>
            <a:endParaRPr lang="zh-CN" altLang="zh-CN" sz="1800">
              <a:latin typeface="NEU-BZ-S92"/>
              <a:ea typeface="方正书宋_GBK" pitchFamily="65" charset="-122"/>
            </a:endParaRPr>
          </a:p>
          <a:p>
            <a:pPr indent="266700" defTabSz="914400">
              <a:lnSpc>
                <a:spcPct val="120000"/>
              </a:lnSpc>
              <a:tabLst>
                <a:tab pos="1028700"/>
                <a:tab pos="1851025"/>
                <a:tab pos="2538730"/>
                <a:tab pos="3222625"/>
              </a:tabLst>
            </a:pPr>
            <a:r>
              <a:rPr lang="zh-CN" altLang="zh-CN" sz="1800">
                <a:solidFill>
                  <a:srgbClr val="FF0000"/>
                </a:solidFill>
                <a:latin typeface="Times New Roman" panose="02020603050405020304" pitchFamily="18" charset="0"/>
                <a:ea typeface="宋体" panose="02010600030101010101" pitchFamily="2" charset="-122"/>
              </a:rPr>
              <a:t>比喻</a:t>
            </a:r>
            <a:r>
              <a:rPr lang="en-US" altLang="zh-CN" sz="1800">
                <a:solidFill>
                  <a:srgbClr val="FF0000"/>
                </a:solidFill>
                <a:latin typeface="Times New Roman" panose="02020603050405020304" pitchFamily="18" charset="0"/>
                <a:ea typeface="宋体" panose="02010600030101010101" pitchFamily="2" charset="-122"/>
              </a:rPr>
              <a:t>:</a:t>
            </a:r>
            <a:r>
              <a:rPr lang="zh-CN" altLang="zh-CN" sz="1800">
                <a:latin typeface="Times New Roman" panose="02020603050405020304" pitchFamily="18" charset="0"/>
                <a:ea typeface="宋体" panose="02010600030101010101" pitchFamily="2" charset="-122"/>
              </a:rPr>
              <a:t>把</a:t>
            </a:r>
            <a:r>
              <a:rPr lang="en-US" altLang="zh-CN" sz="1800">
                <a:latin typeface="Times New Roman" panose="02020603050405020304" pitchFamily="18" charset="0"/>
                <a:ea typeface="宋体" panose="02010600030101010101" pitchFamily="2" charset="-122"/>
              </a:rPr>
              <a:t>××</a:t>
            </a:r>
            <a:r>
              <a:rPr lang="zh-CN" altLang="zh-CN" sz="1800">
                <a:latin typeface="Times New Roman" panose="02020603050405020304" pitchFamily="18" charset="0"/>
                <a:ea typeface="宋体" panose="02010600030101010101" pitchFamily="2" charset="-122"/>
              </a:rPr>
              <a:t>比作</a:t>
            </a:r>
            <a:r>
              <a:rPr lang="en-US" altLang="zh-CN" sz="1800">
                <a:latin typeface="Times New Roman" panose="02020603050405020304" pitchFamily="18" charset="0"/>
                <a:ea typeface="宋体" panose="02010600030101010101" pitchFamily="2" charset="-122"/>
              </a:rPr>
              <a:t>××,</a:t>
            </a:r>
            <a:r>
              <a:rPr lang="zh-CN" altLang="zh-CN" sz="1800">
                <a:latin typeface="Times New Roman" panose="02020603050405020304" pitchFamily="18" charset="0"/>
                <a:ea typeface="宋体" panose="02010600030101010101" pitchFamily="2" charset="-122"/>
              </a:rPr>
              <a:t>形象生动</a:t>
            </a:r>
            <a:r>
              <a:rPr lang="en-US" altLang="zh-CN" sz="1800">
                <a:latin typeface="Times New Roman" panose="02020603050405020304" pitchFamily="18" charset="0"/>
                <a:ea typeface="宋体" panose="02010600030101010101" pitchFamily="2" charset="-122"/>
              </a:rPr>
              <a:t>,</a:t>
            </a:r>
            <a:r>
              <a:rPr lang="zh-CN" altLang="zh-CN" sz="1800">
                <a:latin typeface="Times New Roman" panose="02020603050405020304" pitchFamily="18" charset="0"/>
                <a:ea typeface="宋体" panose="02010600030101010101" pitchFamily="2" charset="-122"/>
              </a:rPr>
              <a:t>把抽象的道理形象化</a:t>
            </a:r>
            <a:r>
              <a:rPr lang="en-US" altLang="zh-CN" sz="1800">
                <a:latin typeface="Times New Roman" panose="02020603050405020304" pitchFamily="18" charset="0"/>
                <a:ea typeface="宋体" panose="02010600030101010101" pitchFamily="2" charset="-122"/>
              </a:rPr>
              <a:t>,</a:t>
            </a:r>
            <a:r>
              <a:rPr lang="zh-CN" altLang="zh-CN" sz="1800">
                <a:latin typeface="Times New Roman" panose="02020603050405020304" pitchFamily="18" charset="0"/>
                <a:ea typeface="宋体" panose="02010600030101010101" pitchFamily="2" charset="-122"/>
              </a:rPr>
              <a:t>有力的论述了的</a:t>
            </a:r>
            <a:r>
              <a:rPr lang="en-US" altLang="zh-CN" sz="1800">
                <a:latin typeface="Times New Roman" panose="02020603050405020304" pitchFamily="18" charset="0"/>
                <a:ea typeface="宋体" panose="02010600030101010101" pitchFamily="2" charset="-122"/>
              </a:rPr>
              <a:t>××</a:t>
            </a:r>
            <a:r>
              <a:rPr lang="zh-CN" altLang="zh-CN" sz="1800">
                <a:latin typeface="Times New Roman" panose="02020603050405020304" pitchFamily="18" charset="0"/>
                <a:ea typeface="宋体" panose="02010600030101010101" pitchFamily="2" charset="-122"/>
              </a:rPr>
              <a:t>论点</a:t>
            </a:r>
            <a:r>
              <a:rPr lang="en-US" altLang="zh-CN" sz="1800">
                <a:latin typeface="Times New Roman" panose="02020603050405020304" pitchFamily="18" charset="0"/>
                <a:ea typeface="宋体" panose="02010600030101010101" pitchFamily="2" charset="-122"/>
              </a:rPr>
              <a:t>,</a:t>
            </a:r>
            <a:r>
              <a:rPr lang="zh-CN" altLang="zh-CN" sz="1800">
                <a:latin typeface="Times New Roman" panose="02020603050405020304" pitchFamily="18" charset="0"/>
                <a:ea typeface="宋体" panose="02010600030101010101" pitchFamily="2" charset="-122"/>
              </a:rPr>
              <a:t>便于读者理解和接受</a:t>
            </a:r>
            <a:r>
              <a:rPr lang="en-US" altLang="zh-CN" sz="1800">
                <a:latin typeface="Times New Roman" panose="02020603050405020304" pitchFamily="18" charset="0"/>
                <a:ea typeface="宋体" panose="02010600030101010101" pitchFamily="2" charset="-122"/>
              </a:rPr>
              <a:t>;       </a:t>
            </a:r>
            <a:r>
              <a:rPr lang="zh-CN" altLang="zh-CN" sz="1800">
                <a:solidFill>
                  <a:srgbClr val="FF0000"/>
                </a:solidFill>
                <a:latin typeface="Times New Roman" panose="02020603050405020304" pitchFamily="18" charset="0"/>
                <a:ea typeface="宋体" panose="02010600030101010101" pitchFamily="2" charset="-122"/>
              </a:rPr>
              <a:t>排比</a:t>
            </a:r>
            <a:r>
              <a:rPr lang="en-US" altLang="zh-CN" sz="1800">
                <a:solidFill>
                  <a:srgbClr val="FF0000"/>
                </a:solidFill>
                <a:latin typeface="Times New Roman" panose="02020603050405020304" pitchFamily="18" charset="0"/>
                <a:ea typeface="宋体" panose="02010600030101010101" pitchFamily="2" charset="-122"/>
              </a:rPr>
              <a:t>:</a:t>
            </a:r>
            <a:r>
              <a:rPr lang="zh-CN" altLang="zh-CN" sz="1800">
                <a:latin typeface="Times New Roman" panose="02020603050405020304" pitchFamily="18" charset="0"/>
                <a:ea typeface="宋体" panose="02010600030101010101" pitchFamily="2" charset="-122"/>
              </a:rPr>
              <a:t>增强了文章论证的气势</a:t>
            </a:r>
            <a:r>
              <a:rPr lang="en-US" altLang="zh-CN" sz="1800">
                <a:latin typeface="Times New Roman" panose="02020603050405020304" pitchFamily="18" charset="0"/>
                <a:ea typeface="宋体" panose="02010600030101010101" pitchFamily="2" charset="-122"/>
              </a:rPr>
              <a:t>,</a:t>
            </a:r>
            <a:r>
              <a:rPr lang="zh-CN" altLang="zh-CN" sz="1800">
                <a:latin typeface="Times New Roman" panose="02020603050405020304" pitchFamily="18" charset="0"/>
                <a:ea typeface="宋体" panose="02010600030101010101" pitchFamily="2" charset="-122"/>
              </a:rPr>
              <a:t>增强了文章的说服力和感染力</a:t>
            </a:r>
            <a:r>
              <a:rPr lang="en-US" altLang="zh-CN" sz="1800">
                <a:latin typeface="Times New Roman" panose="02020603050405020304" pitchFamily="18" charset="0"/>
                <a:ea typeface="宋体" panose="02010600030101010101" pitchFamily="2" charset="-122"/>
              </a:rPr>
              <a:t>;</a:t>
            </a:r>
            <a:endParaRPr lang="zh-CN" altLang="zh-CN" sz="1800">
              <a:latin typeface="NEU-BZ-S92"/>
              <a:ea typeface="方正书宋_GBK" pitchFamily="65" charset="-122"/>
            </a:endParaRPr>
          </a:p>
          <a:p>
            <a:pPr indent="266700" defTabSz="914400">
              <a:lnSpc>
                <a:spcPct val="120000"/>
              </a:lnSpc>
              <a:tabLst>
                <a:tab pos="1028700"/>
                <a:tab pos="1851025"/>
                <a:tab pos="2538730"/>
                <a:tab pos="3222625"/>
              </a:tabLst>
            </a:pPr>
            <a:r>
              <a:rPr lang="zh-CN" altLang="zh-CN" sz="1800">
                <a:solidFill>
                  <a:srgbClr val="FF0000"/>
                </a:solidFill>
                <a:latin typeface="Times New Roman" panose="02020603050405020304" pitchFamily="18" charset="0"/>
                <a:ea typeface="宋体" panose="02010600030101010101" pitchFamily="2" charset="-122"/>
              </a:rPr>
              <a:t>引用</a:t>
            </a:r>
            <a:r>
              <a:rPr lang="en-US" altLang="zh-CN" sz="1800">
                <a:solidFill>
                  <a:srgbClr val="FF0000"/>
                </a:solidFill>
                <a:latin typeface="Times New Roman" panose="02020603050405020304" pitchFamily="18" charset="0"/>
                <a:ea typeface="宋体" panose="02010600030101010101" pitchFamily="2" charset="-122"/>
              </a:rPr>
              <a:t>:</a:t>
            </a:r>
            <a:r>
              <a:rPr lang="zh-CN" altLang="zh-CN" sz="1800">
                <a:latin typeface="Times New Roman" panose="02020603050405020304" pitchFamily="18" charset="0"/>
                <a:ea typeface="宋体" panose="02010600030101010101" pitchFamily="2" charset="-122"/>
              </a:rPr>
              <a:t>引用古诗文</a:t>
            </a:r>
            <a:r>
              <a:rPr lang="en-US" altLang="zh-CN" sz="1800">
                <a:latin typeface="Times New Roman" panose="02020603050405020304" pitchFamily="18" charset="0"/>
                <a:ea typeface="宋体" panose="02010600030101010101" pitchFamily="2" charset="-122"/>
              </a:rPr>
              <a:t>,</a:t>
            </a:r>
            <a:r>
              <a:rPr lang="zh-CN" altLang="zh-CN" sz="1800">
                <a:latin typeface="Times New Roman" panose="02020603050405020304" pitchFamily="18" charset="0"/>
                <a:ea typeface="宋体" panose="02010600030101010101" pitchFamily="2" charset="-122"/>
              </a:rPr>
              <a:t>使文章富有文采</a:t>
            </a:r>
            <a:r>
              <a:rPr lang="en-US" altLang="zh-CN" sz="1800">
                <a:latin typeface="Times New Roman" panose="02020603050405020304" pitchFamily="18" charset="0"/>
                <a:ea typeface="宋体" panose="02010600030101010101" pitchFamily="2" charset="-122"/>
              </a:rPr>
              <a:t>,</a:t>
            </a:r>
            <a:r>
              <a:rPr lang="zh-CN" altLang="zh-CN" sz="1800">
                <a:latin typeface="Times New Roman" panose="02020603050405020304" pitchFamily="18" charset="0"/>
                <a:ea typeface="宋体" panose="02010600030101010101" pitchFamily="2" charset="-122"/>
              </a:rPr>
              <a:t>同时有力证明了</a:t>
            </a:r>
            <a:r>
              <a:rPr lang="en-US" altLang="zh-CN" sz="1800">
                <a:latin typeface="Times New Roman" panose="02020603050405020304" pitchFamily="18" charset="0"/>
                <a:ea typeface="宋体" panose="02010600030101010101" pitchFamily="2" charset="-122"/>
              </a:rPr>
              <a:t>××</a:t>
            </a:r>
            <a:r>
              <a:rPr lang="zh-CN" altLang="zh-CN" sz="1800">
                <a:latin typeface="Times New Roman" panose="02020603050405020304" pitchFamily="18" charset="0"/>
                <a:ea typeface="宋体" panose="02010600030101010101" pitchFamily="2" charset="-122"/>
              </a:rPr>
              <a:t>论点。</a:t>
            </a:r>
            <a:endParaRPr lang="zh-CN" altLang="zh-CN" sz="1800">
              <a:latin typeface="NEU-BZ-S92"/>
              <a:ea typeface="方正书宋_GBK" pitchFamily="65" charset="-122"/>
            </a:endParaRPr>
          </a:p>
          <a:p>
            <a:pPr indent="266700" defTabSz="914400">
              <a:lnSpc>
                <a:spcPct val="120000"/>
              </a:lnSpc>
              <a:tabLst>
                <a:tab pos="1028700"/>
                <a:tab pos="1851025"/>
                <a:tab pos="2538730"/>
                <a:tab pos="3222625"/>
              </a:tabLst>
            </a:pPr>
            <a:r>
              <a:rPr lang="zh-CN" altLang="zh-CN" sz="1800">
                <a:solidFill>
                  <a:srgbClr val="FF0000"/>
                </a:solidFill>
                <a:latin typeface="Times New Roman" panose="02020603050405020304" pitchFamily="18" charset="0"/>
                <a:ea typeface="宋体" panose="02010600030101010101" pitchFamily="2" charset="-122"/>
              </a:rPr>
              <a:t>反问</a:t>
            </a:r>
            <a:r>
              <a:rPr lang="en-US" altLang="zh-CN" sz="1800">
                <a:solidFill>
                  <a:srgbClr val="FF0000"/>
                </a:solidFill>
                <a:latin typeface="Times New Roman" panose="02020603050405020304" pitchFamily="18" charset="0"/>
                <a:ea typeface="宋体" panose="02010600030101010101" pitchFamily="2" charset="-122"/>
              </a:rPr>
              <a:t>:</a:t>
            </a:r>
            <a:r>
              <a:rPr lang="zh-CN" altLang="zh-CN" sz="1800">
                <a:latin typeface="Times New Roman" panose="02020603050405020304" pitchFamily="18" charset="0"/>
                <a:ea typeface="宋体" panose="02010600030101010101" pitchFamily="2" charset="-122"/>
              </a:rPr>
              <a:t>增强语气</a:t>
            </a:r>
            <a:r>
              <a:rPr lang="en-US" altLang="zh-CN" sz="1800">
                <a:latin typeface="Times New Roman" panose="02020603050405020304" pitchFamily="18" charset="0"/>
                <a:ea typeface="宋体" panose="02010600030101010101" pitchFamily="2" charset="-122"/>
              </a:rPr>
              <a:t>,</a:t>
            </a:r>
            <a:r>
              <a:rPr lang="zh-CN" altLang="zh-CN" sz="1800">
                <a:latin typeface="Times New Roman" panose="02020603050405020304" pitchFamily="18" charset="0"/>
                <a:ea typeface="宋体" panose="02010600030101010101" pitchFamily="2" charset="-122"/>
              </a:rPr>
              <a:t>发人深思              </a:t>
            </a:r>
            <a:r>
              <a:rPr lang="zh-CN" altLang="zh-CN" sz="1800">
                <a:solidFill>
                  <a:srgbClr val="FF0000"/>
                </a:solidFill>
                <a:latin typeface="Times New Roman" panose="02020603050405020304" pitchFamily="18" charset="0"/>
                <a:ea typeface="宋体" panose="02010600030101010101" pitchFamily="2" charset="-122"/>
              </a:rPr>
              <a:t>设问</a:t>
            </a:r>
            <a:r>
              <a:rPr lang="en-US" altLang="zh-CN" sz="1800">
                <a:solidFill>
                  <a:srgbClr val="FF0000"/>
                </a:solidFill>
                <a:latin typeface="Times New Roman" panose="02020603050405020304" pitchFamily="18" charset="0"/>
                <a:ea typeface="宋体" panose="02010600030101010101" pitchFamily="2" charset="-122"/>
              </a:rPr>
              <a:t>:</a:t>
            </a:r>
            <a:r>
              <a:rPr lang="zh-CN" altLang="zh-CN" sz="1800">
                <a:latin typeface="Times New Roman" panose="02020603050405020304" pitchFamily="18" charset="0"/>
                <a:ea typeface="宋体" panose="02010600030101010101" pitchFamily="2" charset="-122"/>
              </a:rPr>
              <a:t>启发读者思考</a:t>
            </a:r>
            <a:r>
              <a:rPr lang="en-US" altLang="zh-CN" sz="1800">
                <a:latin typeface="Times New Roman" panose="02020603050405020304" pitchFamily="18" charset="0"/>
                <a:ea typeface="宋体" panose="02010600030101010101" pitchFamily="2" charset="-122"/>
              </a:rPr>
              <a:t>,</a:t>
            </a:r>
            <a:r>
              <a:rPr lang="zh-CN" altLang="zh-CN" sz="1800">
                <a:latin typeface="Times New Roman" panose="02020603050405020304" pitchFamily="18" charset="0"/>
                <a:ea typeface="宋体" panose="02010600030101010101" pitchFamily="2" charset="-122"/>
              </a:rPr>
              <a:t>强调某种观点</a:t>
            </a:r>
            <a:endParaRPr lang="zh-CN" altLang="zh-CN" sz="1800">
              <a:latin typeface="NEU-BZ-S92"/>
              <a:ea typeface="方正书宋_GBK" pitchFamily="65" charset="-122"/>
            </a:endParaRPr>
          </a:p>
          <a:p>
            <a:pPr indent="266700" defTabSz="914400">
              <a:lnSpc>
                <a:spcPct val="120000"/>
              </a:lnSpc>
              <a:tabLst>
                <a:tab pos="1028700"/>
                <a:tab pos="1851025"/>
                <a:tab pos="2538730"/>
                <a:tab pos="3222625"/>
              </a:tabLst>
            </a:pPr>
            <a:r>
              <a:rPr lang="en-US" altLang="zh-CN" sz="1800">
                <a:latin typeface="Times New Roman" panose="02020603050405020304" pitchFamily="18" charset="0"/>
                <a:ea typeface="宋体" panose="02010600030101010101" pitchFamily="2" charset="-122"/>
              </a:rPr>
              <a:t>(2)</a:t>
            </a:r>
            <a:r>
              <a:rPr lang="zh-CN" altLang="zh-CN" sz="1800">
                <a:latin typeface="Times New Roman" panose="02020603050405020304" pitchFamily="18" charset="0"/>
                <a:ea typeface="宋体" panose="02010600030101010101" pitchFamily="2" charset="-122"/>
              </a:rPr>
              <a:t>论证方法</a:t>
            </a:r>
            <a:r>
              <a:rPr lang="en-US" altLang="zh-CN" sz="1800">
                <a:latin typeface="Times New Roman" panose="02020603050405020304" pitchFamily="18" charset="0"/>
                <a:ea typeface="宋体" panose="02010600030101010101" pitchFamily="2" charset="-122"/>
              </a:rPr>
              <a:t>:</a:t>
            </a:r>
            <a:r>
              <a:rPr lang="zh-CN" altLang="zh-CN" sz="1800">
                <a:latin typeface="Times New Roman" panose="02020603050405020304" pitchFamily="18" charset="0"/>
                <a:ea typeface="宋体" panose="02010600030101010101" pitchFamily="2" charset="-122"/>
              </a:rPr>
              <a:t>参考论证方法的作用谈。</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40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40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1000"/>
                                        <p:tgtEl>
                                          <p:spTgt spid="28"/>
                                        </p:tgtEl>
                                      </p:cBhvr>
                                    </p:animEffect>
                                    <p:anim calcmode="lin" valueType="num">
                                      <p:cBhvr>
                                        <p:cTn id="18" dur="1000" fill="hold"/>
                                        <p:tgtEl>
                                          <p:spTgt spid="28"/>
                                        </p:tgtEl>
                                        <p:attrNameLst>
                                          <p:attrName>ppt_x</p:attrName>
                                        </p:attrNameLst>
                                      </p:cBhvr>
                                      <p:tavLst>
                                        <p:tav tm="0">
                                          <p:val>
                                            <p:strVal val="#ppt_x"/>
                                          </p:val>
                                        </p:tav>
                                        <p:tav tm="100000">
                                          <p:val>
                                            <p:strVal val="#ppt_x"/>
                                          </p:val>
                                        </p:tav>
                                      </p:tavLst>
                                    </p:anim>
                                    <p:anim calcmode="lin" valueType="num">
                                      <p:cBhvr>
                                        <p:cTn id="1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8"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 name="图片 1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359995" y="180975"/>
            <a:ext cx="4843117"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1498599"/>
            <a:ext cx="5486400" cy="5359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59167" y="465856"/>
            <a:ext cx="2472077" cy="2186836"/>
          </a:xfrm>
          <a:prstGeom prst="rect">
            <a:avLst/>
          </a:prstGeom>
        </p:spPr>
      </p:pic>
      <p:sp>
        <p:nvSpPr>
          <p:cNvPr id="16" name="矩形 11"/>
          <p:cNvSpPr>
            <a:spLocks noChangeArrowheads="1"/>
          </p:cNvSpPr>
          <p:nvPr/>
        </p:nvSpPr>
        <p:spPr bwMode="auto">
          <a:xfrm>
            <a:off x="3210973" y="2573747"/>
            <a:ext cx="764667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sz="4800">
                <a:solidFill>
                  <a:schemeClr val="tx2">
                    <a:lumMod val="50000"/>
                  </a:schemeClr>
                </a:solidFill>
                <a:latin typeface="华文新魏" panose="02010800040101010101" pitchFamily="2" charset="-122"/>
                <a:ea typeface="华文新魏" panose="02010800040101010101" pitchFamily="2" charset="-122"/>
                <a:sym typeface="迷你简剪纸"/>
              </a:rPr>
              <a:t>第五类</a:t>
            </a:r>
            <a:r>
              <a:rPr lang="en-US" altLang="zh-CN" sz="4800">
                <a:solidFill>
                  <a:schemeClr val="tx2">
                    <a:lumMod val="50000"/>
                  </a:schemeClr>
                </a:solidFill>
                <a:latin typeface="华文新魏" panose="02010800040101010101" pitchFamily="2" charset="-122"/>
                <a:ea typeface="华文新魏" panose="02010800040101010101" pitchFamily="2" charset="-122"/>
                <a:sym typeface="迷你简剪纸"/>
              </a:rPr>
              <a:t> </a:t>
            </a:r>
            <a:r>
              <a:rPr lang="zh-CN" altLang="en-US" sz="4800">
                <a:solidFill>
                  <a:schemeClr val="tx2">
                    <a:lumMod val="50000"/>
                  </a:schemeClr>
                </a:solidFill>
                <a:latin typeface="华文新魏" panose="02010800040101010101" pitchFamily="2" charset="-122"/>
                <a:ea typeface="华文新魏" panose="02010800040101010101" pitchFamily="2" charset="-122"/>
                <a:sym typeface="+mn-ea"/>
              </a:rPr>
              <a:t>在标题和开头上设题</a:t>
            </a:r>
            <a:endParaRPr lang="zh-CN" altLang="en-US" sz="4800" b="1">
              <a:solidFill>
                <a:srgbClr val="000000"/>
              </a:solidFill>
              <a:latin typeface="汉仪太极体简" pitchFamily="2" charset="-122"/>
              <a:ea typeface="汉仪太极体简" pitchFamily="2" charset="-122"/>
            </a:endParaRPr>
          </a:p>
          <a:p>
            <a:endParaRPr lang="zh-CN" altLang="en-US" sz="4800" b="1">
              <a:solidFill>
                <a:srgbClr val="000000"/>
              </a:solidFill>
              <a:latin typeface="汉仪太极体简" pitchFamily="2" charset="-122"/>
              <a:ea typeface="汉仪太极体简" pitchFamily="2" charset="-122"/>
              <a:sym typeface="迷你简剪纸"/>
            </a:endParaRPr>
          </a:p>
        </p:txBody>
      </p:sp>
      <p:cxnSp>
        <p:nvCxnSpPr>
          <p:cNvPr id="17" name="直接箭头连接符 15"/>
          <p:cNvCxnSpPr>
            <a:cxnSpLocks noChangeShapeType="1"/>
          </p:cNvCxnSpPr>
          <p:nvPr/>
        </p:nvCxnSpPr>
        <p:spPr bwMode="auto">
          <a:xfrm flipV="1">
            <a:off x="3211195" y="3842385"/>
            <a:ext cx="6868160" cy="56515"/>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750"/>
                                        <p:tgtEl>
                                          <p:spTgt spid="11"/>
                                        </p:tgtEl>
                                      </p:cBhvr>
                                    </p:animEffect>
                                    <p:anim calcmode="lin" valueType="num">
                                      <p:cBhvr>
                                        <p:cTn id="13" dur="750" fill="hold"/>
                                        <p:tgtEl>
                                          <p:spTgt spid="11"/>
                                        </p:tgtEl>
                                        <p:attrNameLst>
                                          <p:attrName>ppt_x</p:attrName>
                                        </p:attrNameLst>
                                      </p:cBhvr>
                                      <p:tavLst>
                                        <p:tav tm="0">
                                          <p:val>
                                            <p:strVal val="#ppt_x"/>
                                          </p:val>
                                        </p:tav>
                                        <p:tav tm="100000">
                                          <p:val>
                                            <p:strVal val="#ppt_x"/>
                                          </p:val>
                                        </p:tav>
                                      </p:tavLst>
                                    </p:anim>
                                    <p:anim calcmode="lin" valueType="num">
                                      <p:cBhvr>
                                        <p:cTn id="14" dur="750" fill="hold"/>
                                        <p:tgtEl>
                                          <p:spTgt spid="11"/>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250"/>
                            </p:stCondLst>
                            <p:childTnLst>
                              <p:par>
                                <p:cTn id="16" presetID="2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filter="wipe(left)">
                                      <p:cBhvr>
                                        <p:cTn id="18" dur="259"/>
                                        <p:tgtEl>
                                          <p:spTgt spid="17"/>
                                        </p:tgtEl>
                                      </p:cBhvr>
                                    </p:animEffect>
                                  </p:childTnLst>
                                </p:cTn>
                              </p:par>
                            </p:childTnLst>
                          </p:cTn>
                        </p:par>
                        <p:par>
                          <p:cTn id="19" fill="hold" nodeType="afterGroup">
                            <p:stCondLst>
                              <p:cond delay="1509"/>
                            </p:stCondLst>
                            <p:childTnLst>
                              <p:par>
                                <p:cTn id="20" presetID="42"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filter="fade">
                                      <p:cBhvr>
                                        <p:cTn id="22" dur="519"/>
                                        <p:tgtEl>
                                          <p:spTgt spid="16"/>
                                        </p:tgtEl>
                                      </p:cBhvr>
                                    </p:animEffect>
                                    <p:anim calcmode="lin" valueType="num">
                                      <p:cBhvr>
                                        <p:cTn id="23" dur="519" fill="hold"/>
                                        <p:tgtEl>
                                          <p:spTgt spid="16"/>
                                        </p:tgtEl>
                                        <p:attrNameLst>
                                          <p:attrName>ppt_x</p:attrName>
                                        </p:attrNameLst>
                                      </p:cBhvr>
                                      <p:tavLst>
                                        <p:tav tm="0">
                                          <p:val>
                                            <p:strVal val="#ppt_x"/>
                                          </p:val>
                                        </p:tav>
                                        <p:tav tm="100000">
                                          <p:val>
                                            <p:strVal val="#ppt_x"/>
                                          </p:val>
                                        </p:tav>
                                      </p:tavLst>
                                    </p:anim>
                                    <p:anim calcmode="lin" valueType="num">
                                      <p:cBhvr>
                                        <p:cTn id="24" dur="519"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3">
                <a:schemeClr val="lt1"/>
              </a:lnRef>
              <a:fillRef idx="1">
                <a:schemeClr val="accent2"/>
              </a:fillRef>
              <a:effectRef idx="1">
                <a:schemeClr val="accent2"/>
              </a:effectRef>
              <a:fontRef idx="minor">
                <a:schemeClr val="lt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知识梳理</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4737" name="矩形 2"/>
          <p:cNvSpPr>
            <a:spLocks noChangeAspect="1"/>
          </p:cNvSpPr>
          <p:nvPr/>
        </p:nvSpPr>
        <p:spPr>
          <a:xfrm>
            <a:off x="5366385" y="1270000"/>
            <a:ext cx="6392545" cy="4925695"/>
          </a:xfrm>
          <a:prstGeom prst="rect">
            <a:avLst/>
          </a:prstGeom>
        </p:spPr>
        <p:style>
          <a:lnRef idx="2">
            <a:schemeClr val="accent3"/>
          </a:lnRef>
          <a:fillRef idx="1">
            <a:schemeClr val="lt1"/>
          </a:fillRef>
          <a:effectRef idx="0">
            <a:schemeClr val="accent3"/>
          </a:effectRef>
          <a:fontRef idx="minor">
            <a:schemeClr val="dk1"/>
          </a:fontRef>
        </p:style>
        <p:txBody>
          <a:bodyPr wrap="square" anchor="t">
            <a:spAutoFit/>
          </a:bodyPr>
          <a:lstStyle/>
          <a:p>
            <a:pPr indent="266700" defTabSz="914400">
              <a:lnSpc>
                <a:spcPct val="120000"/>
              </a:lnSpc>
              <a:tabLst>
                <a:tab pos="1028700"/>
                <a:tab pos="1851025"/>
                <a:tab pos="2538730"/>
                <a:tab pos="3222625"/>
              </a:tabLst>
            </a:pPr>
            <a:r>
              <a:rPr lang="zh-CN" altLang="en-US" sz="2400" b="1">
                <a:solidFill>
                  <a:srgbClr val="FF0000"/>
                </a:solidFill>
                <a:latin typeface="华文新魏" panose="02010800040101010101" pitchFamily="2" charset="-122"/>
                <a:ea typeface="华文新魏" panose="02010800040101010101" pitchFamily="2" charset="-122"/>
              </a:rPr>
              <a:t>议论文开头的作用</a:t>
            </a:r>
            <a:endParaRPr lang="zh-CN" altLang="en-US" sz="2400">
              <a:solidFill>
                <a:schemeClr val="tx2">
                  <a:lumMod val="50000"/>
                </a:schemeClr>
              </a:solidFill>
              <a:latin typeface="华文新魏" panose="02010800040101010101" pitchFamily="2" charset="-122"/>
              <a:ea typeface="华文新魏" panose="02010800040101010101" pitchFamily="2" charset="-122"/>
            </a:endParaRPr>
          </a:p>
          <a:p>
            <a:pPr indent="266700" defTabSz="914400">
              <a:lnSpc>
                <a:spcPct val="120000"/>
              </a:lnSpc>
              <a:tabLst>
                <a:tab pos="1028700"/>
                <a:tab pos="1851025"/>
                <a:tab pos="2538730"/>
                <a:tab pos="3222625"/>
              </a:tabLst>
            </a:pPr>
            <a:r>
              <a:rPr lang="en-US" altLang="zh-CN" sz="2200">
                <a:latin typeface="Times New Roman" panose="02020603050405020304" pitchFamily="18" charset="0"/>
                <a:ea typeface="宋体" panose="02010600030101010101" pitchFamily="2" charset="-122"/>
              </a:rPr>
              <a:t>(1)</a:t>
            </a:r>
            <a:r>
              <a:rPr lang="zh-CN" altLang="zh-CN" sz="2000">
                <a:solidFill>
                  <a:schemeClr val="dk1"/>
                </a:solidFill>
                <a:latin typeface="方正粗黑宋简体" panose="02000000000000000000" charset="-122"/>
                <a:ea typeface="方正粗黑宋简体" panose="02000000000000000000" charset="-122"/>
              </a:rPr>
              <a:t>开门见山,提出中心论点</a:t>
            </a:r>
            <a:r>
              <a:rPr lang="zh-CN" altLang="zh-CN" sz="2200">
                <a:latin typeface="Times New Roman" panose="02020603050405020304" pitchFamily="18" charset="0"/>
                <a:ea typeface="宋体" panose="02010600030101010101" pitchFamily="2" charset="-122"/>
              </a:rPr>
              <a:t>。</a:t>
            </a:r>
            <a:endParaRPr lang="zh-CN" altLang="zh-CN" sz="2200">
              <a:latin typeface="NEU-BZ-S92"/>
              <a:ea typeface="方正书宋_GBK" pitchFamily="65" charset="-122"/>
            </a:endParaRPr>
          </a:p>
          <a:p>
            <a:pPr indent="266700" defTabSz="914400">
              <a:lnSpc>
                <a:spcPct val="120000"/>
              </a:lnSpc>
              <a:tabLst>
                <a:tab pos="1028700"/>
                <a:tab pos="1851025"/>
                <a:tab pos="2538730"/>
                <a:tab pos="3222625"/>
              </a:tabLst>
            </a:pPr>
            <a:r>
              <a:rPr lang="en-US" altLang="zh-CN" sz="2200">
                <a:latin typeface="Times New Roman" panose="02020603050405020304" pitchFamily="18" charset="0"/>
                <a:ea typeface="宋体" panose="02010600030101010101" pitchFamily="2" charset="-122"/>
              </a:rPr>
              <a:t>(2)</a:t>
            </a:r>
            <a:r>
              <a:rPr lang="zh-CN" altLang="zh-CN" sz="2000">
                <a:solidFill>
                  <a:schemeClr val="dk1"/>
                </a:solidFill>
                <a:latin typeface="方正粗黑宋简体" panose="02000000000000000000" charset="-122"/>
                <a:ea typeface="方正粗黑宋简体" panose="02000000000000000000" charset="-122"/>
              </a:rPr>
              <a:t>针对现实中某种现象(或事例或观点)进行分析</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宋体" panose="02010600030101010101" pitchFamily="2" charset="-122"/>
              </a:rPr>
              <a:t>然后提出论点</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宋体" panose="02010600030101010101" pitchFamily="2" charset="-122"/>
              </a:rPr>
              <a:t>或提出论题</a:t>
            </a:r>
            <a:r>
              <a:rPr lang="en-US" altLang="zh-CN" sz="2200">
                <a:latin typeface="Times New Roman" panose="02020603050405020304" pitchFamily="18" charset="0"/>
                <a:ea typeface="宋体" panose="02010600030101010101" pitchFamily="2" charset="-122"/>
              </a:rPr>
              <a:t>),</a:t>
            </a:r>
            <a:r>
              <a:rPr lang="zh-CN" altLang="zh-CN" sz="2000">
                <a:solidFill>
                  <a:schemeClr val="dk1"/>
                </a:solidFill>
                <a:latin typeface="方正粗黑宋简体" panose="02000000000000000000" charset="-122"/>
                <a:ea typeface="方正粗黑宋简体" panose="02000000000000000000" charset="-122"/>
              </a:rPr>
              <a:t>具有很强的针对性</a:t>
            </a:r>
            <a:r>
              <a:rPr lang="zh-CN" altLang="zh-CN" sz="2200">
                <a:latin typeface="Times New Roman" panose="02020603050405020304" pitchFamily="18" charset="0"/>
                <a:ea typeface="宋体" panose="02010600030101010101" pitchFamily="2" charset="-122"/>
              </a:rPr>
              <a:t>。</a:t>
            </a:r>
            <a:endParaRPr lang="zh-CN" altLang="zh-CN" sz="2200">
              <a:latin typeface="NEU-BZ-S92"/>
              <a:ea typeface="方正书宋_GBK" pitchFamily="65" charset="-122"/>
            </a:endParaRPr>
          </a:p>
          <a:p>
            <a:pPr indent="266700" defTabSz="914400">
              <a:lnSpc>
                <a:spcPct val="120000"/>
              </a:lnSpc>
              <a:tabLst>
                <a:tab pos="1028700"/>
                <a:tab pos="1851025"/>
                <a:tab pos="2538730"/>
                <a:tab pos="3222625"/>
              </a:tabLst>
            </a:pPr>
            <a:r>
              <a:rPr lang="en-US" altLang="zh-CN" sz="2200">
                <a:latin typeface="Times New Roman" panose="02020603050405020304" pitchFamily="18" charset="0"/>
                <a:ea typeface="宋体" panose="02010600030101010101" pitchFamily="2" charset="-122"/>
              </a:rPr>
              <a:t>(3)</a:t>
            </a:r>
            <a:r>
              <a:rPr lang="zh-CN" altLang="zh-CN" sz="2000">
                <a:solidFill>
                  <a:schemeClr val="dk1"/>
                </a:solidFill>
                <a:latin typeface="方正粗黑宋简体" panose="02000000000000000000" charset="-122"/>
                <a:ea typeface="方正粗黑宋简体" panose="02000000000000000000" charset="-122"/>
              </a:rPr>
              <a:t>引用名言提出论点或论题</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宋体" panose="02010600030101010101" pitchFamily="2" charset="-122"/>
              </a:rPr>
              <a:t>同时</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宋体" panose="02010600030101010101" pitchFamily="2" charset="-122"/>
              </a:rPr>
              <a:t>名言又是证明论点的论据。</a:t>
            </a:r>
            <a:endParaRPr lang="zh-CN" altLang="zh-CN" sz="2200">
              <a:latin typeface="NEU-BZ-S92"/>
              <a:ea typeface="方正书宋_GBK" pitchFamily="65" charset="-122"/>
            </a:endParaRPr>
          </a:p>
          <a:p>
            <a:pPr indent="266700" defTabSz="914400">
              <a:lnSpc>
                <a:spcPct val="120000"/>
              </a:lnSpc>
              <a:tabLst>
                <a:tab pos="1028700"/>
                <a:tab pos="1851025"/>
                <a:tab pos="2538730"/>
                <a:tab pos="3222625"/>
              </a:tabLst>
            </a:pPr>
            <a:r>
              <a:rPr lang="en-US" altLang="zh-CN" sz="2200">
                <a:latin typeface="Times New Roman" panose="02020603050405020304" pitchFamily="18" charset="0"/>
                <a:ea typeface="宋体" panose="02010600030101010101" pitchFamily="2" charset="-122"/>
              </a:rPr>
              <a:t>(4)</a:t>
            </a:r>
            <a:r>
              <a:rPr lang="zh-CN" altLang="zh-CN" sz="2000">
                <a:solidFill>
                  <a:schemeClr val="dk1"/>
                </a:solidFill>
                <a:latin typeface="方正粗黑宋简体" panose="02000000000000000000" charset="-122"/>
                <a:ea typeface="方正粗黑宋简体" panose="02000000000000000000" charset="-122"/>
              </a:rPr>
              <a:t>由某个故事或事例引出论点或论题</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宋体" panose="02010600030101010101" pitchFamily="2" charset="-122"/>
              </a:rPr>
              <a:t>同时</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宋体" panose="02010600030101010101" pitchFamily="2" charset="-122"/>
              </a:rPr>
              <a:t>故事和事例又是证明论点的论据。</a:t>
            </a:r>
            <a:endParaRPr lang="zh-CN" altLang="zh-CN" sz="2200">
              <a:latin typeface="NEU-BZ-S92"/>
              <a:ea typeface="方正书宋_GBK" pitchFamily="65" charset="-122"/>
            </a:endParaRPr>
          </a:p>
          <a:p>
            <a:pPr indent="266700" defTabSz="914400">
              <a:lnSpc>
                <a:spcPct val="120000"/>
              </a:lnSpc>
              <a:tabLst>
                <a:tab pos="1028700"/>
                <a:tab pos="1851025"/>
                <a:tab pos="2538730"/>
                <a:tab pos="3222625"/>
              </a:tabLst>
            </a:pPr>
            <a:r>
              <a:rPr lang="en-US" altLang="zh-CN" sz="2200">
                <a:latin typeface="Times New Roman" panose="02020603050405020304" pitchFamily="18" charset="0"/>
                <a:ea typeface="宋体" panose="02010600030101010101" pitchFamily="2" charset="-122"/>
              </a:rPr>
              <a:t>(5)</a:t>
            </a:r>
            <a:r>
              <a:rPr lang="zh-CN" altLang="zh-CN" sz="2000">
                <a:solidFill>
                  <a:schemeClr val="dk1"/>
                </a:solidFill>
                <a:latin typeface="方正粗黑宋简体" panose="02000000000000000000" charset="-122"/>
                <a:ea typeface="方正粗黑宋简体" panose="02000000000000000000" charset="-122"/>
              </a:rPr>
              <a:t>摆出错误的论点和论据,为下文的批驳树立靶子。</a:t>
            </a:r>
          </a:p>
          <a:p>
            <a:pPr indent="266700" defTabSz="914400">
              <a:lnSpc>
                <a:spcPct val="120000"/>
              </a:lnSpc>
              <a:tabLst>
                <a:tab pos="1028700"/>
                <a:tab pos="1851025"/>
                <a:tab pos="2538730"/>
                <a:tab pos="3222625"/>
              </a:tabLst>
            </a:pPr>
            <a:r>
              <a:rPr lang="en-US" altLang="zh-CN" sz="2200">
                <a:latin typeface="Times New Roman" panose="02020603050405020304" pitchFamily="18" charset="0"/>
                <a:ea typeface="宋体" panose="02010600030101010101" pitchFamily="2" charset="-122"/>
              </a:rPr>
              <a:t>(6)</a:t>
            </a:r>
            <a:r>
              <a:rPr lang="zh-CN" altLang="zh-CN" sz="2200">
                <a:latin typeface="Times New Roman" panose="02020603050405020304" pitchFamily="18" charset="0"/>
                <a:ea typeface="宋体" panose="02010600030101010101" pitchFamily="2" charset="-122"/>
              </a:rPr>
              <a:t>用生动的比喻或故事</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宋体" panose="02010600030101010101" pitchFamily="2" charset="-122"/>
              </a:rPr>
              <a:t>如寓言</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宋体" panose="02010600030101010101" pitchFamily="2" charset="-122"/>
              </a:rPr>
              <a:t>引出论点</a:t>
            </a:r>
            <a:r>
              <a:rPr lang="en-US" altLang="zh-CN" sz="2200">
                <a:latin typeface="Times New Roman" panose="02020603050405020304" pitchFamily="18" charset="0"/>
                <a:ea typeface="宋体" panose="02010600030101010101" pitchFamily="2" charset="-122"/>
              </a:rPr>
              <a:t>,</a:t>
            </a:r>
            <a:r>
              <a:rPr lang="zh-CN" altLang="zh-CN" sz="2000">
                <a:solidFill>
                  <a:schemeClr val="dk1"/>
                </a:solidFill>
                <a:latin typeface="方正粗黑宋简体" panose="02000000000000000000" charset="-122"/>
                <a:ea typeface="方正粗黑宋简体" panose="02000000000000000000" charset="-122"/>
              </a:rPr>
              <a:t>既能激发读者的阅读兴趣,又能把抽象的道理形象化,便于读者接受。</a:t>
            </a:r>
          </a:p>
        </p:txBody>
      </p:sp>
      <p:sp>
        <p:nvSpPr>
          <p:cNvPr id="2" name="文本框 1"/>
          <p:cNvSpPr txBox="1"/>
          <p:nvPr/>
        </p:nvSpPr>
        <p:spPr>
          <a:xfrm>
            <a:off x="398780" y="1229360"/>
            <a:ext cx="4585970" cy="496633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indent="266700" defTabSz="914400">
              <a:lnSpc>
                <a:spcPct val="120000"/>
              </a:lnSpc>
              <a:tabLst>
                <a:tab pos="1028700"/>
                <a:tab pos="1851025"/>
                <a:tab pos="2538730"/>
                <a:tab pos="3222625"/>
              </a:tabLst>
            </a:pPr>
            <a:r>
              <a:rPr lang="zh-CN" altLang="en-US" sz="2400" b="1">
                <a:solidFill>
                  <a:srgbClr val="FF0000"/>
                </a:solidFill>
                <a:latin typeface="华文新魏" panose="02010800040101010101" pitchFamily="2" charset="-122"/>
                <a:ea typeface="华文新魏" panose="02010800040101010101" pitchFamily="2" charset="-122"/>
                <a:sym typeface="+mn-ea"/>
              </a:rPr>
              <a:t>议论文题目分析</a:t>
            </a:r>
            <a:endParaRPr lang="zh-CN" altLang="en-US" sz="2400" b="1">
              <a:solidFill>
                <a:srgbClr val="FF0000"/>
              </a:solidFill>
              <a:latin typeface="华文新魏" panose="02010800040101010101" pitchFamily="2" charset="-122"/>
              <a:ea typeface="华文新魏" panose="02010800040101010101" pitchFamily="2" charset="-122"/>
            </a:endParaRPr>
          </a:p>
          <a:p>
            <a:pPr indent="266700" defTabSz="914400">
              <a:lnSpc>
                <a:spcPct val="120000"/>
              </a:lnSpc>
              <a:tabLst>
                <a:tab pos="1028700"/>
                <a:tab pos="1851025"/>
                <a:tab pos="2538730"/>
                <a:tab pos="3222625"/>
              </a:tabLst>
            </a:pPr>
            <a:r>
              <a:rPr lang="en-US" altLang="zh-CN" sz="20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(1)</a:t>
            </a:r>
            <a:r>
              <a:rPr lang="zh-CN" altLang="zh-CN" sz="20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作用分析</a:t>
            </a:r>
            <a:r>
              <a:rPr lang="en-US" altLang="zh-CN" sz="20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a:t>
            </a:r>
          </a:p>
          <a:p>
            <a:pPr indent="266700" defTabSz="914400">
              <a:lnSpc>
                <a:spcPct val="120000"/>
              </a:lnSpc>
              <a:tabLst>
                <a:tab pos="1028700"/>
                <a:tab pos="1851025"/>
                <a:tab pos="2538730"/>
                <a:tab pos="3222625"/>
              </a:tabLst>
            </a:pPr>
            <a:r>
              <a:rPr lang="zh-CN" altLang="zh-CN" sz="2000">
                <a:latin typeface="方正粗黑宋简体" panose="02000000000000000000" charset="-122"/>
                <a:ea typeface="方正粗黑宋简体" panose="02000000000000000000" charset="-122"/>
                <a:sym typeface="+mn-ea"/>
              </a:rPr>
              <a:t>①点明论点　②交代论题　③点明议论由头　</a:t>
            </a:r>
          </a:p>
          <a:p>
            <a:pPr indent="0" defTabSz="914400" fontAlgn="auto">
              <a:lnSpc>
                <a:spcPct val="120000"/>
              </a:lnSpc>
              <a:tabLst>
                <a:tab pos="1028700"/>
                <a:tab pos="1851025"/>
                <a:tab pos="2538730"/>
                <a:tab pos="3222625"/>
              </a:tabLst>
            </a:pPr>
            <a:r>
              <a:rPr lang="zh-CN" altLang="zh-CN" sz="2000">
                <a:latin typeface="Times New Roman" panose="02020603050405020304" pitchFamily="18" charset="0"/>
                <a:ea typeface="宋体" panose="02010600030101010101" pitchFamily="2" charset="-122"/>
                <a:sym typeface="+mn-ea"/>
              </a:rPr>
              <a:t>方法</a:t>
            </a:r>
            <a:r>
              <a:rPr lang="en-US" altLang="zh-CN" sz="2000">
                <a:latin typeface="Times New Roman" panose="02020603050405020304" pitchFamily="18" charset="0"/>
                <a:ea typeface="宋体" panose="02010600030101010101" pitchFamily="2" charset="-122"/>
                <a:sym typeface="+mn-ea"/>
              </a:rPr>
              <a:t>:</a:t>
            </a:r>
            <a:r>
              <a:rPr lang="zh-CN" altLang="zh-CN" sz="2000">
                <a:solidFill>
                  <a:srgbClr val="FF0000"/>
                </a:solidFill>
                <a:latin typeface="Times New Roman" panose="02020603050405020304" pitchFamily="18" charset="0"/>
                <a:ea typeface="宋体" panose="02010600030101010101" pitchFamily="2" charset="-122"/>
                <a:sym typeface="+mn-ea"/>
              </a:rPr>
              <a:t>主谓短语和动宾短语一般是论点</a:t>
            </a:r>
            <a:r>
              <a:rPr lang="en-US" altLang="zh-CN" sz="2000">
                <a:solidFill>
                  <a:srgbClr val="FF0000"/>
                </a:solidFill>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宋体" panose="02010600030101010101" pitchFamily="2" charset="-122"/>
                <a:sym typeface="+mn-ea"/>
              </a:rPr>
              <a:t>如</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宋体" panose="02010600030101010101" pitchFamily="2" charset="-122"/>
                <a:sym typeface="+mn-ea"/>
              </a:rPr>
              <a:t>珍惜</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宋体" panose="02010600030101010101" pitchFamily="2" charset="-122"/>
                <a:sym typeface="+mn-ea"/>
              </a:rPr>
              <a:t>学会</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宋体" panose="02010600030101010101" pitchFamily="2" charset="-122"/>
                <a:sym typeface="+mn-ea"/>
              </a:rPr>
              <a:t>继续保持艰苦奋斗的作风。</a:t>
            </a:r>
          </a:p>
          <a:p>
            <a:pPr indent="0" defTabSz="914400" fontAlgn="auto">
              <a:lnSpc>
                <a:spcPct val="120000"/>
              </a:lnSpc>
              <a:tabLst>
                <a:tab pos="1028700"/>
                <a:tab pos="1851025"/>
                <a:tab pos="2538730"/>
                <a:tab pos="3222625"/>
              </a:tabLst>
            </a:pPr>
            <a:r>
              <a:rPr lang="zh-CN" altLang="zh-CN" sz="2000">
                <a:solidFill>
                  <a:srgbClr val="FF0000"/>
                </a:solidFill>
                <a:latin typeface="Times New Roman" panose="02020603050405020304" pitchFamily="18" charset="0"/>
                <a:ea typeface="宋体" panose="02010600030101010101" pitchFamily="2" charset="-122"/>
                <a:sym typeface="+mn-ea"/>
              </a:rPr>
              <a:t>并列短语一般论述事物之间的关系</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宋体" panose="02010600030101010101" pitchFamily="2" charset="-122"/>
                <a:sym typeface="+mn-ea"/>
              </a:rPr>
              <a:t>如想和做</a:t>
            </a:r>
            <a:r>
              <a:rPr lang="en-US" altLang="zh-CN" sz="2000">
                <a:latin typeface="Times New Roman" panose="02020603050405020304" pitchFamily="18" charset="0"/>
                <a:ea typeface="宋体" panose="02010600030101010101" pitchFamily="2" charset="-122"/>
                <a:sym typeface="+mn-ea"/>
              </a:rPr>
              <a:t>,</a:t>
            </a:r>
            <a:r>
              <a:rPr lang="zh-CN" altLang="zh-CN" sz="2000">
                <a:latin typeface="Times New Roman" panose="02020603050405020304" pitchFamily="18" charset="0"/>
                <a:ea typeface="宋体" panose="02010600030101010101" pitchFamily="2" charset="-122"/>
                <a:sym typeface="+mn-ea"/>
              </a:rPr>
              <a:t>成与败。</a:t>
            </a:r>
            <a:endParaRPr lang="zh-CN" altLang="zh-CN" sz="2000">
              <a:latin typeface="NEU-BZ-S92"/>
              <a:ea typeface="方正书宋_GBK" pitchFamily="65" charset="-122"/>
            </a:endParaRPr>
          </a:p>
          <a:p>
            <a:pPr indent="0" defTabSz="914400" fontAlgn="auto">
              <a:lnSpc>
                <a:spcPct val="120000"/>
              </a:lnSpc>
              <a:tabLst>
                <a:tab pos="1028700"/>
                <a:tab pos="1851025"/>
                <a:tab pos="2538730"/>
                <a:tab pos="3222625"/>
              </a:tabLst>
            </a:pPr>
            <a:r>
              <a:rPr lang="zh-CN" altLang="zh-CN" sz="2000">
                <a:solidFill>
                  <a:srgbClr val="FF0000"/>
                </a:solidFill>
                <a:latin typeface="Times New Roman" panose="02020603050405020304" pitchFamily="18" charset="0"/>
                <a:ea typeface="宋体" panose="02010600030101010101" pitchFamily="2" charset="-122"/>
                <a:sym typeface="+mn-ea"/>
              </a:rPr>
              <a:t>题目中有谈、论、说、议的一般是论题。</a:t>
            </a:r>
            <a:endParaRPr lang="zh-CN" altLang="zh-CN" sz="2000">
              <a:solidFill>
                <a:srgbClr val="FF0000"/>
              </a:solidFill>
              <a:latin typeface="NEU-BZ-S92"/>
              <a:ea typeface="方正书宋_GBK" pitchFamily="65" charset="-122"/>
            </a:endParaRPr>
          </a:p>
          <a:p>
            <a:pPr indent="266700" defTabSz="914400">
              <a:lnSpc>
                <a:spcPct val="120000"/>
              </a:lnSpc>
              <a:tabLst>
                <a:tab pos="1028700"/>
                <a:tab pos="1851025"/>
                <a:tab pos="2538730"/>
                <a:tab pos="3222625"/>
              </a:tabLst>
            </a:pPr>
            <a:r>
              <a:rPr lang="zh-CN" altLang="zh-CN" sz="20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(2)效果分析:</a:t>
            </a:r>
          </a:p>
          <a:p>
            <a:pPr indent="266700" defTabSz="914400">
              <a:lnSpc>
                <a:spcPct val="120000"/>
              </a:lnSpc>
              <a:tabLst>
                <a:tab pos="1028700"/>
                <a:tab pos="1851025"/>
                <a:tab pos="2538730"/>
                <a:tab pos="3222625"/>
              </a:tabLst>
            </a:pPr>
            <a:r>
              <a:rPr lang="zh-CN" altLang="zh-CN" sz="2000">
                <a:latin typeface="方正粗黑宋简体" panose="02000000000000000000" charset="-122"/>
                <a:ea typeface="方正粗黑宋简体" panose="02000000000000000000" charset="-122"/>
                <a:sym typeface="+mn-ea"/>
              </a:rPr>
              <a:t>点明了文章论述的内容,明确了文章论点,运用比喻,生动形象的提出了论点等。</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3">
                <a:schemeClr val="lt1"/>
              </a:lnRef>
              <a:fillRef idx="1">
                <a:schemeClr val="accent6"/>
              </a:fillRef>
              <a:effectRef idx="1">
                <a:schemeClr val="accent6"/>
              </a:effectRef>
              <a:fontRef idx="minor">
                <a:schemeClr val="lt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典例精析</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文本框 5"/>
          <p:cNvSpPr txBox="1"/>
          <p:nvPr/>
        </p:nvSpPr>
        <p:spPr>
          <a:xfrm>
            <a:off x="348615" y="1164590"/>
            <a:ext cx="11492230" cy="556450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(2019河南,11—14)阅读下文,回答问题。(12分)</a:t>
            </a:r>
            <a:endParaRPr lang="zh-CN" altLang="en-US"/>
          </a:p>
          <a:p>
            <a:pPr marL="0" indent="0" algn="ctr"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一起做“读书种子”</a:t>
            </a:r>
            <a:endParaRPr lang="zh-CN" altLang="en-US"/>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①“读书种子”一词的“发明权”,当属宋代的黄庭坚。他在《山谷别集》中说:“四民</a:t>
            </a:r>
            <a:r>
              <a:rPr lang="zh-CN" altLang="en-US" kern="0" baseline="59000">
                <a:solidFill>
                  <a:srgbClr val="000000"/>
                </a:solidFill>
                <a:latin typeface="Times New Roman" panose="02020603050405020304" pitchFamily="65" charset="-122"/>
                <a:ea typeface="宋体" panose="02010600030101010101" pitchFamily="2" charset="-122"/>
                <a:sym typeface="+mn-ea"/>
              </a:rPr>
              <a:t>①</a:t>
            </a:r>
            <a:r>
              <a:rPr lang="zh-CN" altLang="en-US" kern="0">
                <a:solidFill>
                  <a:srgbClr val="000000"/>
                </a:solidFill>
                <a:latin typeface="Times New Roman" panose="02020603050405020304" pitchFamily="65" charset="-122"/>
                <a:ea typeface="宋体" panose="02010600030101010101" pitchFamily="2" charset="-122"/>
                <a:sym typeface="+mn-ea"/>
              </a:rPr>
              <a:t>皆当世业</a:t>
            </a:r>
            <a:r>
              <a:rPr lang="zh-CN" altLang="en-US" kern="0" baseline="59000">
                <a:solidFill>
                  <a:srgbClr val="000000"/>
                </a:solidFill>
                <a:latin typeface="Times New Roman" panose="02020603050405020304" pitchFamily="65" charset="-122"/>
                <a:ea typeface="宋体" panose="02010600030101010101" pitchFamily="2" charset="-122"/>
                <a:sym typeface="+mn-ea"/>
              </a:rPr>
              <a:t>②</a:t>
            </a:r>
            <a:r>
              <a:rPr lang="zh-CN" altLang="en-US" kern="0">
                <a:solidFill>
                  <a:srgbClr val="000000"/>
                </a:solidFill>
                <a:latin typeface="Times New Roman" panose="02020603050405020304" pitchFamily="65" charset="-122"/>
                <a:ea typeface="宋体" panose="02010600030101010101" pitchFamily="2" charset="-122"/>
                <a:sym typeface="+mn-ea"/>
              </a:rPr>
              <a:t>,士大夫家子弟能知忠信孝友,斯可矣,然不可令读书种子断绝,有才气者出,便名世矣。”</a:t>
            </a:r>
            <a:endParaRPr lang="zh-CN" altLang="en-US"/>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②做一粒“读书种子”,让阅读成为一种力量,推动文化传统薪火相传,可以说正是读书人的自我期许。从“每有会意,便欣然忘食”的陶渊明,到“读书破万卷,下笔如有神”的杜甫,再到“不是老夫朝不食,半山绝句当朝餐”的杨万里,无不是“读书种子”的精彩写照。</a:t>
            </a:r>
            <a:r>
              <a:rPr lang="zh-CN" altLang="en-US" u="sng" kern="0">
                <a:solidFill>
                  <a:srgbClr val="000000"/>
                </a:solidFill>
                <a:latin typeface="Times New Roman" panose="02020603050405020304" pitchFamily="65" charset="-122"/>
                <a:ea typeface="宋体" panose="02010600030101010101" pitchFamily="2" charset="-122"/>
                <a:sym typeface="+mn-ea"/>
              </a:rPr>
              <a:t>读书滋养美好心灵,可以遇见更好的自己,看到更美的世界。</a:t>
            </a:r>
            <a:r>
              <a:rPr lang="zh-CN" altLang="en-US" kern="0">
                <a:solidFill>
                  <a:srgbClr val="000000"/>
                </a:solidFill>
                <a:latin typeface="Times New Roman" panose="02020603050405020304" pitchFamily="65" charset="-122"/>
                <a:ea typeface="宋体" panose="02010600030101010101" pitchFamily="2" charset="-122"/>
                <a:sym typeface="+mn-ea"/>
              </a:rPr>
              <a:t>所谓“耕读传家久,诗书继世长”,重视读书、重视传承,千百年来已融入中国人的血脉里,成为中国特有的文化禀赋。</a:t>
            </a:r>
            <a:endParaRPr lang="zh-CN" altLang="en-US"/>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③在老一辈无产阶级革命家中,不少人是“读书种子”。彭德怀带兵打仗“横刀立马”,平时非常注重抓学习,而且还经常督促身边工作人员养成读书习惯。他常用吕蒙“士别三日,即更刮目相待”的故事激励大家,乐于把自己收藏的书拿出来共享。</a:t>
            </a:r>
            <a:r>
              <a:rPr lang="zh-CN" altLang="en-US" u="sng" kern="0">
                <a:solidFill>
                  <a:srgbClr val="000000"/>
                </a:solidFill>
                <a:latin typeface="Times New Roman" panose="02020603050405020304" pitchFamily="65" charset="-122"/>
                <a:ea typeface="宋体" panose="02010600030101010101" pitchFamily="2" charset="-122"/>
                <a:sym typeface="+mn-ea"/>
              </a:rPr>
              <a:t>为了检查大家是否认真读过了,彭德怀用饭粒把书中的页码粘起来,如果发现有人读书做样子,没有把粘饭粒的书页打开,他就会提出严厉的批评。</a:t>
            </a:r>
            <a:r>
              <a:rPr lang="zh-CN" altLang="en-US" kern="0">
                <a:solidFill>
                  <a:srgbClr val="000000"/>
                </a:solidFill>
                <a:latin typeface="Times New Roman" panose="02020603050405020304" pitchFamily="65" charset="-122"/>
                <a:ea typeface="宋体" panose="02010600030101010101" pitchFamily="2" charset="-122"/>
                <a:sym typeface="+mn-ea"/>
              </a:rPr>
              <a:t>在彭德怀的关心督促下,他身边的工作人员都养成了读书习惯,终身受益。</a:t>
            </a: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3">
                <a:schemeClr val="lt1"/>
              </a:lnRef>
              <a:fillRef idx="1">
                <a:schemeClr val="accent6"/>
              </a:fillRef>
              <a:effectRef idx="1">
                <a:schemeClr val="accent6"/>
              </a:effectRef>
              <a:fontRef idx="minor">
                <a:schemeClr val="lt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典例精析</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文本框 1"/>
          <p:cNvSpPr txBox="1"/>
          <p:nvPr/>
        </p:nvSpPr>
        <p:spPr>
          <a:xfrm>
            <a:off x="690245" y="1414780"/>
            <a:ext cx="10944225" cy="452310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zh-CN" altLang="en-US" sz="1800" kern="0">
                <a:solidFill>
                  <a:srgbClr val="000000"/>
                </a:solidFill>
                <a:latin typeface="Times New Roman" panose="02020603050405020304" pitchFamily="65" charset="-122"/>
                <a:ea typeface="宋体" panose="02010600030101010101" pitchFamily="2" charset="-122"/>
              </a:rPr>
              <a:t>④“童心便有爱书癖,手指今馀把笔痕。”植物种子是有形的,延续繁衍,生生不息;“读书种子”则是无形的,不知不觉中变化气质、增长才干,承接弘扬中耳濡目染、潜移默化。正因为这样,文明薪火不断发扬光大。黄庭坚所处的北宋,上推文治、下重文教,造就了一片孕育“读书种子”的沃土,于是就有了国学大师陈寅恪所说的“华夏民族之文化,历数千载之演进,造极于赵宋之世”。做一粒“读书种子”,静下心来读一点书、做一点学问,因为其中有对优秀传统文化的承袭,对高雅生活的追求,对时代潮流的引领。</a:t>
            </a:r>
          </a:p>
          <a:p>
            <a:endParaRPr lang="zh-CN" altLang="en-US" sz="1800" kern="0">
              <a:solidFill>
                <a:srgbClr val="000000"/>
              </a:solidFill>
              <a:latin typeface="Times New Roman" panose="02020603050405020304" pitchFamily="65" charset="-122"/>
              <a:ea typeface="宋体" panose="02010600030101010101" pitchFamily="2" charset="-122"/>
            </a:endParaRPr>
          </a:p>
          <a:p>
            <a:r>
              <a:rPr lang="zh-CN" altLang="en-US" sz="1800" kern="0">
                <a:solidFill>
                  <a:srgbClr val="000000"/>
                </a:solidFill>
                <a:latin typeface="Times New Roman" panose="02020603050405020304" pitchFamily="65" charset="-122"/>
                <a:ea typeface="宋体" panose="02010600030101010101" pitchFamily="2" charset="-122"/>
              </a:rPr>
              <a:t>⑤“善学者尽其理,善行者究其难。”研究植物种子的钟扬不拘泥于书本知识,在科学上敢于“奇思妙想”,在被认为无法种植红树林的上海滩涂中栽种成功。钟扬的故事向我们所展示的,不只是知识的力量,更有实践的力量、创新的力量,赋予“读书种子”以新内涵。世人常常说“知识就是力量”,但知识必须与实践结合,使之变成能力或本领之后,才能产生力量。“读书种子”与实践“沃土”的紧密结合,必能孕</a:t>
            </a:r>
            <a:br>
              <a:rPr lang="zh-CN" altLang="en-US" sz="1800" kern="0">
                <a:solidFill>
                  <a:srgbClr val="000000"/>
                </a:solidFill>
                <a:latin typeface="Times New Roman" panose="02020603050405020304" pitchFamily="65" charset="-122"/>
                <a:ea typeface="宋体" panose="02010600030101010101" pitchFamily="2" charset="-122"/>
              </a:rPr>
            </a:br>
            <a:r>
              <a:rPr lang="zh-CN" altLang="en-US" sz="1800" kern="0">
                <a:solidFill>
                  <a:srgbClr val="000000"/>
                </a:solidFill>
                <a:latin typeface="Times New Roman" panose="02020603050405020304" pitchFamily="65" charset="-122"/>
                <a:ea typeface="宋体" panose="02010600030101010101" pitchFamily="2" charset="-122"/>
              </a:rPr>
              <a:t>育壮苗、结出硕果。</a:t>
            </a:r>
          </a:p>
          <a:p>
            <a:endParaRPr lang="zh-CN" altLang="en-US" sz="1800" kern="0">
              <a:solidFill>
                <a:srgbClr val="000000"/>
              </a:solidFill>
              <a:latin typeface="Times New Roman" panose="02020603050405020304" pitchFamily="65" charset="-122"/>
              <a:ea typeface="宋体" panose="02010600030101010101" pitchFamily="2" charset="-122"/>
            </a:endParaRPr>
          </a:p>
          <a:p>
            <a:r>
              <a:rPr lang="zh-CN" altLang="en-US" sz="1800" kern="0">
                <a:solidFill>
                  <a:srgbClr val="000000"/>
                </a:solidFill>
                <a:latin typeface="Times New Roman" panose="02020603050405020304" pitchFamily="65" charset="-122"/>
                <a:ea typeface="宋体" panose="02010600030101010101" pitchFamily="2" charset="-122"/>
              </a:rPr>
              <a:t>⑥今天,我们提倡有质量有分量的阅读,注重阅读率的同时更加注重“阅读力”,正需要像“读书种子”一样痴迷知识学问之中。少一点对物欲的追求,多一点对知识的渴求;少一点无谓的应酬,多挤一点时间读书;少一点人云亦云的跟风,多一点独立思考的精神,人生境界就能达到崭新高度。</a:t>
            </a:r>
          </a:p>
          <a:p>
            <a:r>
              <a:rPr lang="zh-CN" altLang="en-US" sz="1800" kern="0">
                <a:solidFill>
                  <a:srgbClr val="000000"/>
                </a:solidFill>
                <a:latin typeface="Times New Roman" panose="02020603050405020304" pitchFamily="65" charset="-122"/>
                <a:ea typeface="宋体" panose="02010600030101010101" pitchFamily="2" charset="-122"/>
              </a:rPr>
              <a:t>[注]    ①四民:士、农、工、商。②世业:世代相传的事业。</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3">
                <a:schemeClr val="lt1"/>
              </a:lnRef>
              <a:fillRef idx="1">
                <a:schemeClr val="accent6"/>
              </a:fillRef>
              <a:effectRef idx="1">
                <a:schemeClr val="accent6"/>
              </a:effectRef>
              <a:fontRef idx="minor">
                <a:schemeClr val="lt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典例精析</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文本框 2"/>
          <p:cNvSpPr txBox="1"/>
          <p:nvPr/>
        </p:nvSpPr>
        <p:spPr>
          <a:xfrm>
            <a:off x="1593850" y="1273175"/>
            <a:ext cx="8546465" cy="55308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eaLnBrk="0" latinLnBrk="1" hangingPunct="0">
              <a:lnSpc>
                <a:spcPct val="150000"/>
              </a:lnSpc>
              <a:spcBef>
                <a:spcPts val="140"/>
              </a:spcBef>
            </a:pPr>
            <a:r>
              <a:rPr lang="zh-CN" altLang="en-US" sz="2000" b="1" kern="0">
                <a:solidFill>
                  <a:srgbClr val="000000"/>
                </a:solidFill>
                <a:latin typeface="方正粗黑宋简体" panose="02000000000000000000" charset="-122"/>
                <a:ea typeface="方正粗黑宋简体" panose="02000000000000000000" charset="-122"/>
                <a:cs typeface="方正粗黑宋简体" panose="02000000000000000000" charset="-122"/>
                <a:sym typeface="+mn-ea"/>
              </a:rPr>
              <a:t>2.</a:t>
            </a:r>
            <a:r>
              <a:rPr lang="zh-CN" altLang="en-US" sz="2000" kern="0">
                <a:solidFill>
                  <a:srgbClr val="000000"/>
                </a:solidFill>
                <a:latin typeface="方正粗黑宋简体" panose="02000000000000000000" charset="-122"/>
                <a:ea typeface="方正粗黑宋简体" panose="02000000000000000000" charset="-122"/>
                <a:cs typeface="方正粗黑宋简体" panose="02000000000000000000" charset="-122"/>
                <a:sym typeface="+mn-ea"/>
              </a:rPr>
              <a:t>第①段在文中有什么作用?请简要分析。(3分)</a:t>
            </a:r>
          </a:p>
        </p:txBody>
      </p:sp>
      <p:sp>
        <p:nvSpPr>
          <p:cNvPr id="5" name="文本框 4"/>
          <p:cNvSpPr txBox="1"/>
          <p:nvPr/>
        </p:nvSpPr>
        <p:spPr>
          <a:xfrm>
            <a:off x="831850" y="2367280"/>
            <a:ext cx="10177780" cy="3128010"/>
          </a:xfrm>
          <a:prstGeom prst="rect">
            <a:avLst/>
          </a:prstGeom>
          <a:solidFill>
            <a:schemeClr val="accent3">
              <a:lumMod val="20000"/>
              <a:lumOff val="80000"/>
            </a:schemeClr>
          </a:solidFill>
        </p:spPr>
        <p:txBody>
          <a:bodyPr wrap="square" rtlCol="0">
            <a:spAutoFit/>
          </a:bodyPr>
          <a:lstStyle/>
          <a:p>
            <a:pPr marL="0" indent="0" eaLnBrk="0" latinLnBrk="1" hangingPunct="0">
              <a:lnSpc>
                <a:spcPct val="150000"/>
              </a:lnSpc>
              <a:spcBef>
                <a:spcPts val="140"/>
              </a:spcBef>
              <a:buNone/>
            </a:pPr>
            <a:r>
              <a:rPr lang="zh-CN" altLang="en-US" sz="2000" b="1" kern="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2.答案</a:t>
            </a:r>
            <a:r>
              <a:rPr lang="zh-CN" altLang="en-US" sz="2000" kern="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　①交代“读书种子”一词的由来,引出议论的话题。②引用黄庭坚的话,起到了论据的作用,很有说服力。③引用黄庭坚的话,激发读者的阅读兴趣。(意思对即可)</a:t>
            </a:r>
          </a:p>
          <a:p>
            <a:pPr marL="0" indent="0" eaLnBrk="0" latinLnBrk="1" hangingPunct="0">
              <a:lnSpc>
                <a:spcPct val="150000"/>
              </a:lnSpc>
              <a:spcBef>
                <a:spcPts val="140"/>
              </a:spcBef>
              <a:buNone/>
            </a:pPr>
            <a:endParaRPr lang="zh-CN" altLang="en-US">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marL="0" indent="0" eaLnBrk="0" latinLnBrk="1" hangingPunct="0">
              <a:lnSpc>
                <a:spcPct val="150000"/>
              </a:lnSpc>
              <a:spcBef>
                <a:spcPts val="140"/>
              </a:spcBef>
              <a:buNone/>
            </a:pPr>
            <a:r>
              <a:rPr lang="zh-CN" altLang="en-US" b="1" kern="0">
                <a:solidFill>
                  <a:srgbClr val="000000"/>
                </a:solidFill>
                <a:latin typeface="Times New Roman" panose="02020603050405020304" pitchFamily="65" charset="-122"/>
                <a:ea typeface="宋体" panose="02010600030101010101" pitchFamily="2" charset="-122"/>
                <a:sym typeface="+mn-ea"/>
              </a:rPr>
              <a:t>解析</a:t>
            </a:r>
            <a:r>
              <a:rPr lang="zh-CN" altLang="en-US" kern="0">
                <a:solidFill>
                  <a:srgbClr val="000000"/>
                </a:solidFill>
                <a:latin typeface="Times New Roman" panose="02020603050405020304" pitchFamily="65" charset="-122"/>
                <a:ea typeface="宋体" panose="02010600030101010101" pitchFamily="2" charset="-122"/>
                <a:sym typeface="+mn-ea"/>
              </a:rPr>
              <a:t>　本题考查分析重要语段的作用的能力。解答这类题可从结构、内容等方面进行分析。议论文首段大多会通过引用名言或讲述事例等形式引出论题或提出论点,要根据不同的情况加以分析。标题中有“读书种子”,何谓“读书种子”?首先引用黄庭坚的话交代了这个词的由来,并由此引出了话题,另外,文章中引用的黄庭坚的话又可作为论据,同时也增强了趣味性,激发了读者的阅读兴趣。</a:t>
            </a: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 name="图片 1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359995" y="180975"/>
            <a:ext cx="4843117"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1499869"/>
            <a:ext cx="5486400" cy="5359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59167" y="465856"/>
            <a:ext cx="2472077" cy="2186836"/>
          </a:xfrm>
          <a:prstGeom prst="rect">
            <a:avLst/>
          </a:prstGeom>
        </p:spPr>
      </p:pic>
      <p:sp>
        <p:nvSpPr>
          <p:cNvPr id="16" name="矩形 11"/>
          <p:cNvSpPr>
            <a:spLocks noChangeArrowheads="1"/>
          </p:cNvSpPr>
          <p:nvPr/>
        </p:nvSpPr>
        <p:spPr bwMode="auto">
          <a:xfrm>
            <a:off x="3210973" y="2573747"/>
            <a:ext cx="764667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sz="4800">
                <a:solidFill>
                  <a:schemeClr val="tx2">
                    <a:lumMod val="50000"/>
                  </a:schemeClr>
                </a:solidFill>
                <a:latin typeface="华文新魏" panose="02010800040101010101" pitchFamily="2" charset="-122"/>
                <a:ea typeface="华文新魏" panose="02010800040101010101" pitchFamily="2" charset="-122"/>
                <a:sym typeface="迷你简剪纸"/>
              </a:rPr>
              <a:t>第六类</a:t>
            </a:r>
            <a:r>
              <a:rPr lang="en-US" altLang="zh-CN" sz="4800">
                <a:solidFill>
                  <a:schemeClr val="tx2">
                    <a:lumMod val="50000"/>
                  </a:schemeClr>
                </a:solidFill>
                <a:latin typeface="华文新魏" panose="02010800040101010101" pitchFamily="2" charset="-122"/>
                <a:ea typeface="华文新魏" panose="02010800040101010101" pitchFamily="2" charset="-122"/>
                <a:sym typeface="迷你简剪纸"/>
              </a:rPr>
              <a:t> </a:t>
            </a:r>
            <a:r>
              <a:rPr lang="zh-CN" altLang="en-US" sz="4800">
                <a:solidFill>
                  <a:schemeClr val="tx2">
                    <a:lumMod val="50000"/>
                  </a:schemeClr>
                </a:solidFill>
                <a:latin typeface="华文新魏" panose="02010800040101010101" pitchFamily="2" charset="-122"/>
                <a:ea typeface="华文新魏" panose="02010800040101010101" pitchFamily="2" charset="-122"/>
                <a:sym typeface="+mn-ea"/>
              </a:rPr>
              <a:t>在中间和结尾上设题</a:t>
            </a:r>
            <a:endParaRPr lang="zh-CN" altLang="en-US" sz="4800" b="1">
              <a:solidFill>
                <a:srgbClr val="000000"/>
              </a:solidFill>
              <a:latin typeface="汉仪太极体简" pitchFamily="2" charset="-122"/>
              <a:ea typeface="汉仪太极体简" pitchFamily="2" charset="-122"/>
            </a:endParaRPr>
          </a:p>
          <a:p>
            <a:endParaRPr lang="zh-CN" altLang="en-US" sz="4800" b="1">
              <a:solidFill>
                <a:srgbClr val="000000"/>
              </a:solidFill>
              <a:latin typeface="汉仪太极体简" pitchFamily="2" charset="-122"/>
              <a:ea typeface="汉仪太极体简" pitchFamily="2" charset="-122"/>
              <a:sym typeface="迷你简剪纸"/>
            </a:endParaRPr>
          </a:p>
        </p:txBody>
      </p:sp>
      <p:cxnSp>
        <p:nvCxnSpPr>
          <p:cNvPr id="17" name="直接箭头连接符 15"/>
          <p:cNvCxnSpPr>
            <a:cxnSpLocks noChangeShapeType="1"/>
          </p:cNvCxnSpPr>
          <p:nvPr/>
        </p:nvCxnSpPr>
        <p:spPr bwMode="auto">
          <a:xfrm flipV="1">
            <a:off x="3211195" y="3842385"/>
            <a:ext cx="6868160" cy="56515"/>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750"/>
                                        <p:tgtEl>
                                          <p:spTgt spid="11"/>
                                        </p:tgtEl>
                                      </p:cBhvr>
                                    </p:animEffect>
                                    <p:anim calcmode="lin" valueType="num">
                                      <p:cBhvr>
                                        <p:cTn id="13" dur="750" fill="hold"/>
                                        <p:tgtEl>
                                          <p:spTgt spid="11"/>
                                        </p:tgtEl>
                                        <p:attrNameLst>
                                          <p:attrName>ppt_x</p:attrName>
                                        </p:attrNameLst>
                                      </p:cBhvr>
                                      <p:tavLst>
                                        <p:tav tm="0">
                                          <p:val>
                                            <p:strVal val="#ppt_x"/>
                                          </p:val>
                                        </p:tav>
                                        <p:tav tm="100000">
                                          <p:val>
                                            <p:strVal val="#ppt_x"/>
                                          </p:val>
                                        </p:tav>
                                      </p:tavLst>
                                    </p:anim>
                                    <p:anim calcmode="lin" valueType="num">
                                      <p:cBhvr>
                                        <p:cTn id="14" dur="750" fill="hold"/>
                                        <p:tgtEl>
                                          <p:spTgt spid="11"/>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250"/>
                            </p:stCondLst>
                            <p:childTnLst>
                              <p:par>
                                <p:cTn id="16" presetID="2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filter="wipe(left)">
                                      <p:cBhvr>
                                        <p:cTn id="18" dur="259"/>
                                        <p:tgtEl>
                                          <p:spTgt spid="17"/>
                                        </p:tgtEl>
                                      </p:cBhvr>
                                    </p:animEffect>
                                  </p:childTnLst>
                                </p:cTn>
                              </p:par>
                            </p:childTnLst>
                          </p:cTn>
                        </p:par>
                        <p:par>
                          <p:cTn id="19" fill="hold" nodeType="afterGroup">
                            <p:stCondLst>
                              <p:cond delay="1509"/>
                            </p:stCondLst>
                            <p:childTnLst>
                              <p:par>
                                <p:cTn id="20" presetID="42"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filter="fade">
                                      <p:cBhvr>
                                        <p:cTn id="22" dur="519"/>
                                        <p:tgtEl>
                                          <p:spTgt spid="16"/>
                                        </p:tgtEl>
                                      </p:cBhvr>
                                    </p:animEffect>
                                    <p:anim calcmode="lin" valueType="num">
                                      <p:cBhvr>
                                        <p:cTn id="23" dur="519" fill="hold"/>
                                        <p:tgtEl>
                                          <p:spTgt spid="16"/>
                                        </p:tgtEl>
                                        <p:attrNameLst>
                                          <p:attrName>ppt_x</p:attrName>
                                        </p:attrNameLst>
                                      </p:cBhvr>
                                      <p:tavLst>
                                        <p:tav tm="0">
                                          <p:val>
                                            <p:strVal val="#ppt_x"/>
                                          </p:val>
                                        </p:tav>
                                        <p:tav tm="100000">
                                          <p:val>
                                            <p:strVal val="#ppt_x"/>
                                          </p:val>
                                        </p:tav>
                                      </p:tavLst>
                                    </p:anim>
                                    <p:anim calcmode="lin" valueType="num">
                                      <p:cBhvr>
                                        <p:cTn id="24" dur="519"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3">
                <a:schemeClr val="lt1"/>
              </a:lnRef>
              <a:fillRef idx="1">
                <a:schemeClr val="accent2"/>
              </a:fillRef>
              <a:effectRef idx="1">
                <a:schemeClr val="accent2"/>
              </a:effectRef>
              <a:fontRef idx="minor">
                <a:schemeClr val="lt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知识梳理</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4737" name="矩形 2"/>
          <p:cNvSpPr>
            <a:spLocks noChangeAspect="1"/>
          </p:cNvSpPr>
          <p:nvPr/>
        </p:nvSpPr>
        <p:spPr>
          <a:xfrm>
            <a:off x="5216525" y="1436370"/>
            <a:ext cx="6550660" cy="1346200"/>
          </a:xfrm>
          <a:prstGeom prst="rect">
            <a:avLst/>
          </a:prstGeom>
        </p:spPr>
        <p:style>
          <a:lnRef idx="2">
            <a:schemeClr val="accent3"/>
          </a:lnRef>
          <a:fillRef idx="1">
            <a:schemeClr val="lt1"/>
          </a:fillRef>
          <a:effectRef idx="0">
            <a:schemeClr val="accent3"/>
          </a:effectRef>
          <a:fontRef idx="minor">
            <a:schemeClr val="dk1"/>
          </a:fontRef>
        </p:style>
        <p:txBody>
          <a:bodyPr wrap="square" anchor="t">
            <a:spAutoFit/>
          </a:bodyPr>
          <a:lstStyle/>
          <a:p>
            <a:pPr indent="266700" defTabSz="914400">
              <a:lnSpc>
                <a:spcPct val="120000"/>
              </a:lnSpc>
              <a:tabLst>
                <a:tab pos="1028700"/>
                <a:tab pos="1851025"/>
                <a:tab pos="2538730"/>
                <a:tab pos="3222625"/>
              </a:tabLst>
            </a:pPr>
            <a:r>
              <a:rPr lang="zh-CN" altLang="zh-CN" sz="2400">
                <a:solidFill>
                  <a:srgbClr val="FF0000"/>
                </a:solidFill>
                <a:latin typeface="方正粗黑宋简体" panose="02000000000000000000" charset="-122"/>
                <a:ea typeface="方正粗黑宋简体" panose="02000000000000000000" charset="-122"/>
              </a:rPr>
              <a:t>议论文中间段落的作用</a:t>
            </a:r>
          </a:p>
          <a:p>
            <a:pPr indent="266700" defTabSz="914400">
              <a:lnSpc>
                <a:spcPct val="120000"/>
              </a:lnSpc>
              <a:tabLst>
                <a:tab pos="1028700"/>
                <a:tab pos="1851025"/>
                <a:tab pos="2538730"/>
                <a:tab pos="3222625"/>
              </a:tabLst>
            </a:pPr>
            <a:r>
              <a:rPr lang="en-US" altLang="zh-CN" sz="2200">
                <a:latin typeface="Times New Roman" panose="02020603050405020304" pitchFamily="18" charset="0"/>
                <a:ea typeface="宋体" panose="02010600030101010101" pitchFamily="2" charset="-122"/>
                <a:sym typeface="+mn-ea"/>
              </a:rPr>
              <a:t>(1)</a:t>
            </a:r>
            <a:r>
              <a:rPr lang="zh-CN" altLang="zh-CN" sz="2200">
                <a:latin typeface="Times New Roman" panose="02020603050405020304" pitchFamily="18" charset="0"/>
                <a:ea typeface="宋体" panose="02010600030101010101" pitchFamily="2" charset="-122"/>
                <a:sym typeface="+mn-ea"/>
              </a:rPr>
              <a:t>引出下</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宋体" panose="02010600030101010101" pitchFamily="2" charset="-122"/>
                <a:sym typeface="+mn-ea"/>
              </a:rPr>
              <a:t>全</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宋体" panose="02010600030101010101" pitchFamily="2" charset="-122"/>
                <a:sym typeface="+mn-ea"/>
              </a:rPr>
              <a:t>文</a:t>
            </a:r>
            <a:r>
              <a:rPr lang="en-US" altLang="zh-CN" sz="2200">
                <a:latin typeface="Times New Roman" panose="02020603050405020304" pitchFamily="18" charset="0"/>
                <a:ea typeface="宋体" panose="02010600030101010101" pitchFamily="2" charset="-122"/>
                <a:sym typeface="+mn-ea"/>
              </a:rPr>
              <a:t>;(2)</a:t>
            </a:r>
            <a:r>
              <a:rPr lang="zh-CN" altLang="zh-CN" sz="2200">
                <a:latin typeface="Times New Roman" panose="02020603050405020304" pitchFamily="18" charset="0"/>
                <a:ea typeface="宋体" panose="02010600030101010101" pitchFamily="2" charset="-122"/>
                <a:sym typeface="+mn-ea"/>
              </a:rPr>
              <a:t>总结前</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宋体" panose="02010600030101010101" pitchFamily="2" charset="-122"/>
                <a:sym typeface="+mn-ea"/>
              </a:rPr>
              <a:t>全</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宋体" panose="02010600030101010101" pitchFamily="2" charset="-122"/>
                <a:sym typeface="+mn-ea"/>
              </a:rPr>
              <a:t>文</a:t>
            </a:r>
            <a:r>
              <a:rPr lang="en-US" altLang="zh-CN" sz="2200">
                <a:latin typeface="Times New Roman" panose="02020603050405020304" pitchFamily="18" charset="0"/>
                <a:ea typeface="宋体" panose="02010600030101010101" pitchFamily="2" charset="-122"/>
                <a:sym typeface="+mn-ea"/>
              </a:rPr>
              <a:t>;(3)</a:t>
            </a:r>
            <a:r>
              <a:rPr lang="zh-CN" altLang="zh-CN" sz="2200">
                <a:latin typeface="Times New Roman" panose="02020603050405020304" pitchFamily="18" charset="0"/>
                <a:ea typeface="宋体" panose="02010600030101010101" pitchFamily="2" charset="-122"/>
                <a:sym typeface="+mn-ea"/>
              </a:rPr>
              <a:t>承上启下。</a:t>
            </a:r>
            <a:endParaRPr lang="zh-CN" altLang="zh-CN" sz="2200">
              <a:latin typeface="NEU-BZ-S92"/>
              <a:ea typeface="方正书宋_GBK" pitchFamily="65" charset="-122"/>
            </a:endParaRPr>
          </a:p>
          <a:p>
            <a:pPr indent="266700" defTabSz="914400">
              <a:lnSpc>
                <a:spcPct val="120000"/>
              </a:lnSpc>
              <a:tabLst>
                <a:tab pos="1028700"/>
                <a:tab pos="1851025"/>
                <a:tab pos="2538730"/>
                <a:tab pos="3222625"/>
              </a:tabLst>
            </a:pPr>
            <a:r>
              <a:rPr lang="zh-CN" altLang="zh-CN" sz="2200">
                <a:latin typeface="Times New Roman" panose="02020603050405020304" pitchFamily="18" charset="0"/>
                <a:ea typeface="宋体" panose="02010600030101010101" pitchFamily="2" charset="-122"/>
                <a:sym typeface="+mn-ea"/>
              </a:rPr>
              <a:t>作为议论文段的作用</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宋体" panose="02010600030101010101" pitchFamily="2" charset="-122"/>
                <a:sym typeface="+mn-ea"/>
              </a:rPr>
              <a:t>必须结合文体特征具体回答。</a:t>
            </a:r>
            <a:endParaRPr lang="zh-CN" altLang="zh-CN" sz="2000">
              <a:solidFill>
                <a:schemeClr val="dk1"/>
              </a:solidFill>
              <a:latin typeface="方正粗黑宋简体" panose="02000000000000000000" charset="-122"/>
              <a:ea typeface="方正粗黑宋简体" panose="02000000000000000000" charset="-122"/>
            </a:endParaRPr>
          </a:p>
        </p:txBody>
      </p:sp>
      <p:sp>
        <p:nvSpPr>
          <p:cNvPr id="245761" name="矩形 2"/>
          <p:cNvSpPr>
            <a:spLocks noChangeAspect="1"/>
          </p:cNvSpPr>
          <p:nvPr/>
        </p:nvSpPr>
        <p:spPr>
          <a:xfrm>
            <a:off x="5216525" y="3006725"/>
            <a:ext cx="6550025" cy="3375660"/>
          </a:xfrm>
          <a:prstGeom prst="rect">
            <a:avLst/>
          </a:prstGeom>
        </p:spPr>
        <p:style>
          <a:lnRef idx="2">
            <a:schemeClr val="accent2"/>
          </a:lnRef>
          <a:fillRef idx="1">
            <a:schemeClr val="lt1"/>
          </a:fillRef>
          <a:effectRef idx="0">
            <a:schemeClr val="accent2"/>
          </a:effectRef>
          <a:fontRef idx="minor">
            <a:schemeClr val="dk1"/>
          </a:fontRef>
        </p:style>
        <p:txBody>
          <a:bodyPr wrap="square" anchor="t">
            <a:spAutoFit/>
          </a:bodyPr>
          <a:lstStyle/>
          <a:p>
            <a:pPr indent="266700" defTabSz="914400">
              <a:lnSpc>
                <a:spcPct val="120000"/>
              </a:lnSpc>
              <a:tabLst>
                <a:tab pos="1028700"/>
                <a:tab pos="1851025"/>
                <a:tab pos="2538730"/>
                <a:tab pos="3222625"/>
              </a:tabLst>
            </a:pPr>
            <a:r>
              <a:rPr lang="zh-CN" altLang="zh-CN" sz="2400">
                <a:solidFill>
                  <a:srgbClr val="FF0000"/>
                </a:solidFill>
                <a:latin typeface="方正粗黑宋简体" panose="02000000000000000000" charset="-122"/>
                <a:ea typeface="方正粗黑宋简体" panose="02000000000000000000" charset="-122"/>
              </a:rPr>
              <a:t>议论文结尾的作用</a:t>
            </a:r>
          </a:p>
          <a:p>
            <a:pPr indent="266700" defTabSz="914400">
              <a:lnSpc>
                <a:spcPct val="120000"/>
              </a:lnSpc>
              <a:tabLst>
                <a:tab pos="1028700"/>
                <a:tab pos="1851025"/>
                <a:tab pos="2538730"/>
                <a:tab pos="3222625"/>
              </a:tabLst>
            </a:pPr>
            <a:r>
              <a:rPr lang="en-US" altLang="zh-CN" sz="2200">
                <a:latin typeface="Times New Roman" panose="02020603050405020304" pitchFamily="18" charset="0"/>
                <a:ea typeface="宋体" panose="02010600030101010101" pitchFamily="2" charset="-122"/>
              </a:rPr>
              <a:t>(1)</a:t>
            </a:r>
            <a:r>
              <a:rPr lang="zh-CN" altLang="zh-CN" sz="2200">
                <a:latin typeface="Times New Roman" panose="02020603050405020304" pitchFamily="18" charset="0"/>
                <a:ea typeface="宋体" panose="02010600030101010101" pitchFamily="2" charset="-122"/>
              </a:rPr>
              <a:t>深化中心论点</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宋体" panose="02010600030101010101" pitchFamily="2" charset="-122"/>
              </a:rPr>
              <a:t>提出</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宋体" panose="02010600030101010101" pitchFamily="2" charset="-122"/>
              </a:rPr>
              <a:t>的结论。</a:t>
            </a:r>
            <a:endParaRPr lang="zh-CN" altLang="zh-CN" sz="2200">
              <a:latin typeface="NEU-BZ-S92"/>
              <a:ea typeface="方正书宋_GBK" pitchFamily="65" charset="-122"/>
            </a:endParaRPr>
          </a:p>
          <a:p>
            <a:pPr indent="266700" defTabSz="914400">
              <a:lnSpc>
                <a:spcPct val="120000"/>
              </a:lnSpc>
              <a:tabLst>
                <a:tab pos="1028700"/>
                <a:tab pos="1851025"/>
                <a:tab pos="2538730"/>
                <a:tab pos="3222625"/>
              </a:tabLst>
            </a:pPr>
            <a:r>
              <a:rPr lang="en-US" altLang="zh-CN" sz="2200">
                <a:latin typeface="Times New Roman" panose="02020603050405020304" pitchFamily="18" charset="0"/>
                <a:ea typeface="宋体" panose="02010600030101010101" pitchFamily="2" charset="-122"/>
              </a:rPr>
              <a:t>(2)</a:t>
            </a:r>
            <a:r>
              <a:rPr lang="zh-CN" altLang="zh-CN" sz="2200">
                <a:latin typeface="Times New Roman" panose="02020603050405020304" pitchFamily="18" charset="0"/>
                <a:ea typeface="宋体" panose="02010600030101010101" pitchFamily="2" charset="-122"/>
              </a:rPr>
              <a:t>强调</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宋体" panose="02010600030101010101" pitchFamily="2" charset="-122"/>
              </a:rPr>
              <a:t>的中心论点。</a:t>
            </a:r>
            <a:endParaRPr lang="zh-CN" altLang="zh-CN" sz="2200">
              <a:latin typeface="NEU-BZ-S92"/>
              <a:ea typeface="方正书宋_GBK" pitchFamily="65" charset="-122"/>
            </a:endParaRPr>
          </a:p>
          <a:p>
            <a:pPr indent="266700" defTabSz="914400">
              <a:lnSpc>
                <a:spcPct val="120000"/>
              </a:lnSpc>
              <a:tabLst>
                <a:tab pos="1028700"/>
                <a:tab pos="1851025"/>
                <a:tab pos="2538730"/>
                <a:tab pos="3222625"/>
              </a:tabLst>
            </a:pPr>
            <a:r>
              <a:rPr lang="en-US" altLang="zh-CN" sz="2200">
                <a:latin typeface="Times New Roman" panose="02020603050405020304" pitchFamily="18" charset="0"/>
                <a:ea typeface="宋体" panose="02010600030101010101" pitchFamily="2" charset="-122"/>
              </a:rPr>
              <a:t>(3)</a:t>
            </a:r>
            <a:r>
              <a:rPr lang="zh-CN" altLang="zh-CN" sz="2200">
                <a:latin typeface="Times New Roman" panose="02020603050405020304" pitchFamily="18" charset="0"/>
                <a:ea typeface="宋体" panose="02010600030101010101" pitchFamily="2" charset="-122"/>
              </a:rPr>
              <a:t>发出</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宋体" panose="02010600030101010101" pitchFamily="2" charset="-122"/>
              </a:rPr>
              <a:t>的号召或希望人们</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宋体" panose="02010600030101010101" pitchFamily="2" charset="-122"/>
              </a:rPr>
              <a:t>。</a:t>
            </a:r>
            <a:endParaRPr lang="zh-CN" altLang="zh-CN" sz="2200">
              <a:latin typeface="NEU-BZ-S92"/>
              <a:ea typeface="方正书宋_GBK" pitchFamily="65" charset="-122"/>
            </a:endParaRPr>
          </a:p>
          <a:p>
            <a:pPr indent="266700" defTabSz="914400">
              <a:lnSpc>
                <a:spcPct val="120000"/>
              </a:lnSpc>
              <a:tabLst>
                <a:tab pos="1028700"/>
                <a:tab pos="1851025"/>
                <a:tab pos="2538730"/>
                <a:tab pos="3222625"/>
              </a:tabLst>
            </a:pPr>
            <a:r>
              <a:rPr lang="en-US" altLang="zh-CN" sz="2200">
                <a:latin typeface="Times New Roman" panose="02020603050405020304" pitchFamily="18" charset="0"/>
                <a:ea typeface="宋体" panose="02010600030101010101" pitchFamily="2" charset="-122"/>
              </a:rPr>
              <a:t>(4)</a:t>
            </a:r>
            <a:r>
              <a:rPr lang="zh-CN" altLang="zh-CN" sz="2200">
                <a:latin typeface="Times New Roman" panose="02020603050405020304" pitchFamily="18" charset="0"/>
                <a:ea typeface="宋体" panose="02010600030101010101" pitchFamily="2" charset="-122"/>
              </a:rPr>
              <a:t>补充论证了</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宋体" panose="02010600030101010101" pitchFamily="2" charset="-122"/>
              </a:rPr>
              <a:t>。</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宋体" panose="02010600030101010101" pitchFamily="2" charset="-122"/>
              </a:rPr>
              <a:t>其作用是使论证更严密</a:t>
            </a:r>
            <a:r>
              <a:rPr lang="en-US" altLang="zh-CN" sz="2200">
                <a:latin typeface="Times New Roman" panose="02020603050405020304" pitchFamily="18" charset="0"/>
                <a:ea typeface="宋体" panose="02010600030101010101" pitchFamily="2" charset="-122"/>
              </a:rPr>
              <a:t>)</a:t>
            </a:r>
            <a:endParaRPr lang="zh-CN" altLang="zh-CN" sz="2200">
              <a:latin typeface="NEU-BZ-S92"/>
              <a:ea typeface="方正书宋_GBK" pitchFamily="65" charset="-122"/>
            </a:endParaRPr>
          </a:p>
          <a:p>
            <a:pPr indent="266700" defTabSz="914400">
              <a:lnSpc>
                <a:spcPct val="120000"/>
              </a:lnSpc>
              <a:tabLst>
                <a:tab pos="1028700"/>
                <a:tab pos="1851025"/>
                <a:tab pos="2538730"/>
                <a:tab pos="3222625"/>
              </a:tabLst>
            </a:pPr>
            <a:r>
              <a:rPr lang="en-US" altLang="zh-CN" sz="2200">
                <a:latin typeface="Times New Roman" panose="02020603050405020304" pitchFamily="18" charset="0"/>
                <a:ea typeface="宋体" panose="02010600030101010101" pitchFamily="2" charset="-122"/>
              </a:rPr>
              <a:t>(5)</a:t>
            </a:r>
            <a:r>
              <a:rPr lang="zh-CN" altLang="zh-CN" sz="2200">
                <a:latin typeface="Times New Roman" panose="02020603050405020304" pitchFamily="18" charset="0"/>
                <a:ea typeface="宋体" panose="02010600030101010101" pitchFamily="2" charset="-122"/>
              </a:rPr>
              <a:t>总结全文</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宋体" panose="02010600030101010101" pitchFamily="2" charset="-122"/>
              </a:rPr>
              <a:t>得出中心论点。</a:t>
            </a:r>
            <a:endParaRPr lang="zh-CN" altLang="zh-CN" sz="2200">
              <a:latin typeface="NEU-BZ-S92"/>
              <a:ea typeface="方正书宋_GBK" pitchFamily="65" charset="-122"/>
            </a:endParaRPr>
          </a:p>
          <a:p>
            <a:pPr indent="266700" defTabSz="914400">
              <a:lnSpc>
                <a:spcPct val="120000"/>
              </a:lnSpc>
              <a:tabLst>
                <a:tab pos="1028700"/>
                <a:tab pos="1851025"/>
                <a:tab pos="2538730"/>
                <a:tab pos="3222625"/>
              </a:tabLst>
            </a:pPr>
            <a:r>
              <a:rPr lang="en-US" altLang="zh-CN" sz="2200">
                <a:latin typeface="Times New Roman" panose="02020603050405020304" pitchFamily="18" charset="0"/>
                <a:ea typeface="宋体" panose="02010600030101010101" pitchFamily="2" charset="-122"/>
              </a:rPr>
              <a:t>(6)</a:t>
            </a:r>
            <a:r>
              <a:rPr lang="zh-CN" altLang="zh-CN" sz="2200">
                <a:latin typeface="Times New Roman" panose="02020603050405020304" pitchFamily="18" charset="0"/>
                <a:ea typeface="宋体" panose="02010600030101010101" pitchFamily="2" charset="-122"/>
              </a:rPr>
              <a:t>提出问题</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宋体" panose="02010600030101010101" pitchFamily="2" charset="-122"/>
              </a:rPr>
              <a:t>发人深思</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宋体" panose="02010600030101010101" pitchFamily="2" charset="-122"/>
              </a:rPr>
              <a:t>其发人去关注或思考某个问题。</a:t>
            </a:r>
            <a:endParaRPr lang="zh-CN" altLang="zh-CN" sz="2200">
              <a:latin typeface="NEU-BZ-S92"/>
              <a:ea typeface="方正书宋_GBK" pitchFamily="65" charset="-122"/>
            </a:endParaRPr>
          </a:p>
        </p:txBody>
      </p:sp>
      <p:sp>
        <p:nvSpPr>
          <p:cNvPr id="31" name="矩形 17"/>
          <p:cNvSpPr>
            <a:spLocks noChangeArrowheads="1"/>
          </p:cNvSpPr>
          <p:nvPr/>
        </p:nvSpPr>
        <p:spPr bwMode="auto">
          <a:xfrm>
            <a:off x="423545" y="1385570"/>
            <a:ext cx="3392170" cy="1447800"/>
          </a:xfrm>
          <a:prstGeom prst="rect">
            <a:avLst/>
          </a:prstGeom>
          <a:blipFill dpi="0" rotWithShape="1">
            <a:blip r:embed="rId6">
              <a:grayscl/>
            </a:blip>
            <a:stretch>
              <a:fillRect/>
            </a:stretch>
          </a:blipFill>
          <a:ln w="9525">
            <a:solidFill>
              <a:schemeClr val="tx2">
                <a:lumMod val="50000"/>
              </a:schemeClr>
            </a:solidFill>
            <a:miter lim="800000"/>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1400"/>
          </a:p>
        </p:txBody>
      </p:sp>
      <p:sp>
        <p:nvSpPr>
          <p:cNvPr id="29" name="矩形 17"/>
          <p:cNvSpPr>
            <a:spLocks noChangeArrowheads="1"/>
          </p:cNvSpPr>
          <p:nvPr/>
        </p:nvSpPr>
        <p:spPr bwMode="auto">
          <a:xfrm>
            <a:off x="424180" y="3798570"/>
            <a:ext cx="3390900" cy="1731010"/>
          </a:xfrm>
          <a:prstGeom prst="rect">
            <a:avLst/>
          </a:prstGeom>
          <a:blipFill dpi="0" rotWithShape="1">
            <a:blip r:embed="rId7">
              <a:grayscl/>
            </a:blip>
            <a:stretch>
              <a:fillRect/>
            </a:stretch>
          </a:blipFill>
          <a:ln w="9525">
            <a:solidFill>
              <a:srgbClr val="C00000"/>
            </a:solidFill>
            <a:miter lim="800000"/>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1400"/>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40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4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9"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34340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5"/>
              </a:lnRef>
              <a:fillRef idx="1">
                <a:schemeClr val="lt1"/>
              </a:fillRef>
              <a:effectRef idx="0">
                <a:schemeClr val="accent5"/>
              </a:effectRef>
              <a:fontRef idx="minor">
                <a:schemeClr val="dk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议论文的基本知识</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文本框 1"/>
          <p:cNvSpPr txBox="1"/>
          <p:nvPr/>
        </p:nvSpPr>
        <p:spPr>
          <a:xfrm>
            <a:off x="1268730" y="1706880"/>
            <a:ext cx="9987280" cy="435165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nSpc>
                <a:spcPct val="90000"/>
              </a:lnSpc>
              <a:buNone/>
            </a:pPr>
            <a:r>
              <a:rPr lang="en-US" altLang="zh-CN" sz="2800" b="1">
                <a:solidFill>
                  <a:srgbClr val="FF0066"/>
                </a:solidFill>
                <a:latin typeface="方正大黑简体" pitchFamily="2" charset="-122"/>
                <a:ea typeface="方正大黑简体" pitchFamily="2" charset="-122"/>
                <a:sym typeface="+mn-ea"/>
              </a:rPr>
              <a:t>1.</a:t>
            </a:r>
            <a:r>
              <a:rPr lang="zh-CN" altLang="en-US" sz="2800" b="1">
                <a:solidFill>
                  <a:srgbClr val="FF0066"/>
                </a:solidFill>
                <a:latin typeface="方正大黑简体" pitchFamily="2" charset="-122"/>
                <a:ea typeface="方正大黑简体" pitchFamily="2" charset="-122"/>
                <a:sym typeface="+mn-ea"/>
              </a:rPr>
              <a:t>议论文的分类：</a:t>
            </a:r>
            <a:r>
              <a:rPr lang="zh-CN" altLang="en-US" sz="2800" b="1">
                <a:solidFill>
                  <a:srgbClr val="0000CC"/>
                </a:solidFill>
                <a:latin typeface="方正大黑简体" pitchFamily="2" charset="-122"/>
                <a:ea typeface="方正大黑简体" pitchFamily="2" charset="-122"/>
                <a:sym typeface="+mn-ea"/>
              </a:rPr>
              <a:t>立论和驳论</a:t>
            </a:r>
            <a:endParaRPr lang="zh-CN" altLang="en-US" sz="2800" b="1">
              <a:solidFill>
                <a:srgbClr val="0000CC"/>
              </a:solidFill>
              <a:latin typeface="方正大黑简体" pitchFamily="2" charset="-122"/>
              <a:ea typeface="方正大黑简体" pitchFamily="2" charset="-122"/>
            </a:endParaRPr>
          </a:p>
          <a:p>
            <a:pPr>
              <a:lnSpc>
                <a:spcPct val="90000"/>
              </a:lnSpc>
              <a:buNone/>
            </a:pPr>
            <a:r>
              <a:rPr lang="en-US" altLang="zh-CN" sz="2800" b="1">
                <a:solidFill>
                  <a:srgbClr val="FF0066"/>
                </a:solidFill>
                <a:latin typeface="方正大黑简体" pitchFamily="2" charset="-122"/>
                <a:ea typeface="方正大黑简体" pitchFamily="2" charset="-122"/>
                <a:sym typeface="+mn-ea"/>
              </a:rPr>
              <a:t>2.</a:t>
            </a:r>
            <a:r>
              <a:rPr lang="zh-CN" altLang="en-US" sz="2800" b="1">
                <a:solidFill>
                  <a:srgbClr val="FF0066"/>
                </a:solidFill>
                <a:latin typeface="方正大黑简体" pitchFamily="2" charset="-122"/>
                <a:ea typeface="方正大黑简体" pitchFamily="2" charset="-122"/>
                <a:sym typeface="+mn-ea"/>
              </a:rPr>
              <a:t>议论文的三要素：</a:t>
            </a:r>
            <a:r>
              <a:rPr lang="zh-CN" altLang="en-US" sz="2800" b="1">
                <a:solidFill>
                  <a:srgbClr val="0000CC"/>
                </a:solidFill>
                <a:latin typeface="方正大黑简体" pitchFamily="2" charset="-122"/>
                <a:ea typeface="方正大黑简体" pitchFamily="2" charset="-122"/>
                <a:sym typeface="+mn-ea"/>
              </a:rPr>
              <a:t>论点、论据、论证</a:t>
            </a:r>
            <a:endParaRPr lang="zh-CN" altLang="en-US" sz="2800" b="1">
              <a:solidFill>
                <a:srgbClr val="0000CC"/>
              </a:solidFill>
              <a:latin typeface="方正大黑简体" pitchFamily="2" charset="-122"/>
              <a:ea typeface="方正大黑简体" pitchFamily="2" charset="-122"/>
            </a:endParaRPr>
          </a:p>
          <a:p>
            <a:pPr>
              <a:lnSpc>
                <a:spcPct val="90000"/>
              </a:lnSpc>
              <a:buNone/>
            </a:pPr>
            <a:r>
              <a:rPr lang="en-US" altLang="zh-CN" sz="2800" b="1">
                <a:solidFill>
                  <a:srgbClr val="FF0066"/>
                </a:solidFill>
                <a:latin typeface="方正大黑简体" pitchFamily="2" charset="-122"/>
                <a:ea typeface="方正大黑简体" pitchFamily="2" charset="-122"/>
                <a:sym typeface="+mn-ea"/>
              </a:rPr>
              <a:t>3.</a:t>
            </a:r>
            <a:r>
              <a:rPr lang="zh-CN" altLang="en-US" sz="2800" b="1">
                <a:solidFill>
                  <a:srgbClr val="FF0066"/>
                </a:solidFill>
                <a:latin typeface="方正大黑简体" pitchFamily="2" charset="-122"/>
                <a:ea typeface="方正大黑简体" pitchFamily="2" charset="-122"/>
                <a:sym typeface="+mn-ea"/>
              </a:rPr>
              <a:t>论点：论点与论题、</a:t>
            </a:r>
            <a:r>
              <a:rPr lang="zh-CN" altLang="en-US" sz="2800" b="1">
                <a:solidFill>
                  <a:srgbClr val="0000CC"/>
                </a:solidFill>
                <a:latin typeface="方正大黑简体" pitchFamily="2" charset="-122"/>
                <a:ea typeface="方正大黑简体" pitchFamily="2" charset="-122"/>
                <a:sym typeface="+mn-ea"/>
              </a:rPr>
              <a:t>中心论点与分论点</a:t>
            </a:r>
            <a:endParaRPr lang="zh-CN" altLang="en-US" sz="2800" b="1">
              <a:solidFill>
                <a:srgbClr val="0000CC"/>
              </a:solidFill>
              <a:latin typeface="方正大黑简体" pitchFamily="2" charset="-122"/>
              <a:ea typeface="方正大黑简体" pitchFamily="2" charset="-122"/>
            </a:endParaRPr>
          </a:p>
          <a:p>
            <a:pPr>
              <a:lnSpc>
                <a:spcPct val="90000"/>
              </a:lnSpc>
              <a:buNone/>
            </a:pPr>
            <a:r>
              <a:rPr lang="en-US" altLang="zh-CN" sz="2800" b="1">
                <a:solidFill>
                  <a:srgbClr val="FF0066"/>
                </a:solidFill>
                <a:latin typeface="方正大黑简体" pitchFamily="2" charset="-122"/>
                <a:ea typeface="方正大黑简体" pitchFamily="2" charset="-122"/>
                <a:sym typeface="+mn-ea"/>
              </a:rPr>
              <a:t>4.</a:t>
            </a:r>
            <a:r>
              <a:rPr lang="zh-CN" altLang="en-US" sz="2800" b="1">
                <a:solidFill>
                  <a:srgbClr val="FF0066"/>
                </a:solidFill>
                <a:latin typeface="方正大黑简体" pitchFamily="2" charset="-122"/>
                <a:ea typeface="方正大黑简体" pitchFamily="2" charset="-122"/>
                <a:sym typeface="+mn-ea"/>
              </a:rPr>
              <a:t>论据：</a:t>
            </a:r>
            <a:r>
              <a:rPr lang="zh-CN" altLang="en-US" sz="2800" b="1">
                <a:solidFill>
                  <a:srgbClr val="0000CC"/>
                </a:solidFill>
                <a:latin typeface="方正大黑简体" pitchFamily="2" charset="-122"/>
                <a:ea typeface="方正大黑简体" pitchFamily="2" charset="-122"/>
                <a:sym typeface="+mn-ea"/>
              </a:rPr>
              <a:t>事实论据、道理论据</a:t>
            </a:r>
            <a:endParaRPr lang="zh-CN" altLang="en-US" sz="2800" b="1">
              <a:solidFill>
                <a:srgbClr val="0000CC"/>
              </a:solidFill>
              <a:latin typeface="方正大黑简体" pitchFamily="2" charset="-122"/>
              <a:ea typeface="方正大黑简体" pitchFamily="2" charset="-122"/>
            </a:endParaRPr>
          </a:p>
          <a:p>
            <a:pPr>
              <a:lnSpc>
                <a:spcPct val="90000"/>
              </a:lnSpc>
              <a:buNone/>
            </a:pPr>
            <a:r>
              <a:rPr lang="en-US" altLang="zh-CN" sz="2800" b="1">
                <a:solidFill>
                  <a:srgbClr val="FF0066"/>
                </a:solidFill>
                <a:latin typeface="方正大黑简体" pitchFamily="2" charset="-122"/>
                <a:ea typeface="方正大黑简体" pitchFamily="2" charset="-122"/>
                <a:sym typeface="+mn-ea"/>
              </a:rPr>
              <a:t>5.</a:t>
            </a:r>
            <a:r>
              <a:rPr lang="zh-CN" altLang="en-US" sz="2800" b="1">
                <a:solidFill>
                  <a:srgbClr val="FF0066"/>
                </a:solidFill>
                <a:latin typeface="方正大黑简体" pitchFamily="2" charset="-122"/>
                <a:ea typeface="方正大黑简体" pitchFamily="2" charset="-122"/>
                <a:sym typeface="+mn-ea"/>
              </a:rPr>
              <a:t>论证：</a:t>
            </a:r>
            <a:endParaRPr lang="zh-CN" altLang="en-US" sz="2800" b="1">
              <a:solidFill>
                <a:srgbClr val="FF0066"/>
              </a:solidFill>
              <a:latin typeface="方正大黑简体" pitchFamily="2" charset="-122"/>
              <a:ea typeface="方正大黑简体" pitchFamily="2" charset="-122"/>
            </a:endParaRPr>
          </a:p>
          <a:p>
            <a:pPr>
              <a:lnSpc>
                <a:spcPct val="90000"/>
              </a:lnSpc>
              <a:buNone/>
            </a:pPr>
            <a:r>
              <a:rPr lang="zh-CN" altLang="en-US" sz="2800" b="1">
                <a:solidFill>
                  <a:srgbClr val="FF0066"/>
                </a:solidFill>
                <a:latin typeface="方正大黑简体" pitchFamily="2" charset="-122"/>
                <a:ea typeface="方正大黑简体" pitchFamily="2" charset="-122"/>
                <a:sym typeface="+mn-ea"/>
              </a:rPr>
              <a:t>   </a:t>
            </a:r>
            <a:r>
              <a:rPr lang="zh-CN" altLang="en-US" sz="2800" b="1">
                <a:solidFill>
                  <a:srgbClr val="0000CC"/>
                </a:solidFill>
                <a:latin typeface="方正大黑简体" pitchFamily="2" charset="-122"/>
                <a:ea typeface="方正大黑简体" pitchFamily="2" charset="-122"/>
                <a:sym typeface="+mn-ea"/>
              </a:rPr>
              <a:t>摆事实、讲道理、正反对比论证、比喻论证、类比论证。</a:t>
            </a:r>
            <a:endParaRPr lang="zh-CN" altLang="en-US" sz="2800" b="1">
              <a:solidFill>
                <a:srgbClr val="0000CC"/>
              </a:solidFill>
              <a:latin typeface="方正大黑简体" pitchFamily="2" charset="-122"/>
              <a:ea typeface="方正大黑简体" pitchFamily="2" charset="-122"/>
            </a:endParaRPr>
          </a:p>
          <a:p>
            <a:pPr>
              <a:lnSpc>
                <a:spcPct val="90000"/>
              </a:lnSpc>
              <a:buNone/>
            </a:pPr>
            <a:r>
              <a:rPr lang="zh-CN" altLang="en-US" sz="2800" b="1">
                <a:latin typeface="方正大黑简体" pitchFamily="2" charset="-122"/>
                <a:ea typeface="方正大黑简体" pitchFamily="2" charset="-122"/>
                <a:sym typeface="+mn-ea"/>
              </a:rPr>
              <a:t>   </a:t>
            </a:r>
            <a:r>
              <a:rPr lang="zh-CN" altLang="en-US" sz="2800" b="1">
                <a:solidFill>
                  <a:srgbClr val="0000CC"/>
                </a:solidFill>
                <a:latin typeface="方正大黑简体" pitchFamily="2" charset="-122"/>
                <a:ea typeface="方正大黑简体" pitchFamily="2" charset="-122"/>
                <a:sym typeface="+mn-ea"/>
              </a:rPr>
              <a:t>驳论文则有驳论点、驳论据、驳论证。</a:t>
            </a:r>
            <a:endParaRPr lang="zh-CN" altLang="en-US" sz="2800" b="1">
              <a:solidFill>
                <a:srgbClr val="0000CC"/>
              </a:solidFill>
              <a:latin typeface="方正大黑简体" pitchFamily="2" charset="-122"/>
              <a:ea typeface="方正大黑简体" pitchFamily="2" charset="-122"/>
            </a:endParaRPr>
          </a:p>
          <a:p>
            <a:pPr>
              <a:lnSpc>
                <a:spcPct val="90000"/>
              </a:lnSpc>
              <a:buNone/>
            </a:pPr>
            <a:r>
              <a:rPr lang="en-US" altLang="zh-CN" sz="2800" b="1">
                <a:solidFill>
                  <a:srgbClr val="FF0066"/>
                </a:solidFill>
                <a:latin typeface="方正大黑简体" pitchFamily="2" charset="-122"/>
                <a:ea typeface="方正大黑简体" pitchFamily="2" charset="-122"/>
                <a:sym typeface="+mn-ea"/>
              </a:rPr>
              <a:t>6.</a:t>
            </a:r>
            <a:r>
              <a:rPr lang="zh-CN" altLang="en-US" sz="2800" b="1">
                <a:solidFill>
                  <a:srgbClr val="FF0066"/>
                </a:solidFill>
                <a:latin typeface="方正大黑简体" pitchFamily="2" charset="-122"/>
                <a:ea typeface="方正大黑简体" pitchFamily="2" charset="-122"/>
                <a:sym typeface="+mn-ea"/>
              </a:rPr>
              <a:t>议论文的结构：</a:t>
            </a:r>
            <a:endParaRPr lang="zh-CN" altLang="en-US" sz="2800" b="1">
              <a:solidFill>
                <a:srgbClr val="FF0066"/>
              </a:solidFill>
              <a:latin typeface="方正大黑简体" pitchFamily="2" charset="-122"/>
              <a:ea typeface="方正大黑简体" pitchFamily="2" charset="-122"/>
            </a:endParaRPr>
          </a:p>
          <a:p>
            <a:pPr>
              <a:lnSpc>
                <a:spcPct val="90000"/>
              </a:lnSpc>
              <a:buNone/>
            </a:pPr>
            <a:r>
              <a:rPr lang="zh-CN" altLang="en-US" sz="2800" b="1">
                <a:latin typeface="方正大黑简体" pitchFamily="2" charset="-122"/>
                <a:ea typeface="方正大黑简体" pitchFamily="2" charset="-122"/>
                <a:sym typeface="+mn-ea"/>
              </a:rPr>
              <a:t>   </a:t>
            </a:r>
            <a:r>
              <a:rPr lang="zh-CN" altLang="en-US" sz="2800" b="1">
                <a:solidFill>
                  <a:srgbClr val="0000CC"/>
                </a:solidFill>
                <a:latin typeface="方正大黑简体" pitchFamily="2" charset="-122"/>
                <a:ea typeface="方正大黑简体" pitchFamily="2" charset="-122"/>
                <a:sym typeface="+mn-ea"/>
              </a:rPr>
              <a:t>引论</a:t>
            </a:r>
            <a:r>
              <a:rPr lang="en-US" altLang="zh-CN" sz="2800" b="1">
                <a:solidFill>
                  <a:srgbClr val="0000CC"/>
                </a:solidFill>
                <a:latin typeface="方正大黑简体" pitchFamily="2" charset="-122"/>
                <a:ea typeface="方正大黑简体" pitchFamily="2" charset="-122"/>
                <a:sym typeface="+mn-ea"/>
              </a:rPr>
              <a:t>(</a:t>
            </a:r>
            <a:r>
              <a:rPr lang="zh-CN" altLang="en-US" sz="2800" b="1">
                <a:solidFill>
                  <a:srgbClr val="0000CC"/>
                </a:solidFill>
                <a:latin typeface="方正大黑简体" pitchFamily="2" charset="-122"/>
                <a:ea typeface="方正大黑简体" pitchFamily="2" charset="-122"/>
                <a:sym typeface="+mn-ea"/>
              </a:rPr>
              <a:t>提出问题</a:t>
            </a:r>
            <a:r>
              <a:rPr lang="en-US" altLang="zh-CN" sz="2800" b="1">
                <a:solidFill>
                  <a:srgbClr val="0000CC"/>
                </a:solidFill>
                <a:latin typeface="方正大黑简体" pitchFamily="2" charset="-122"/>
                <a:ea typeface="方正大黑简体" pitchFamily="2" charset="-122"/>
                <a:sym typeface="+mn-ea"/>
              </a:rPr>
              <a:t>)</a:t>
            </a:r>
            <a:r>
              <a:rPr lang="zh-CN" altLang="en-US" sz="2800" b="1">
                <a:solidFill>
                  <a:srgbClr val="0000CC"/>
                </a:solidFill>
                <a:latin typeface="方正大黑简体" pitchFamily="2" charset="-122"/>
                <a:ea typeface="方正大黑简体" pitchFamily="2" charset="-122"/>
                <a:sym typeface="+mn-ea"/>
              </a:rPr>
              <a:t>本论</a:t>
            </a:r>
            <a:r>
              <a:rPr lang="en-US" altLang="zh-CN" sz="2800" b="1">
                <a:solidFill>
                  <a:srgbClr val="0000CC"/>
                </a:solidFill>
                <a:latin typeface="方正大黑简体" pitchFamily="2" charset="-122"/>
                <a:ea typeface="方正大黑简体" pitchFamily="2" charset="-122"/>
                <a:sym typeface="+mn-ea"/>
              </a:rPr>
              <a:t>(</a:t>
            </a:r>
            <a:r>
              <a:rPr lang="zh-CN" altLang="en-US" sz="2800" b="1">
                <a:solidFill>
                  <a:srgbClr val="0000CC"/>
                </a:solidFill>
                <a:latin typeface="方正大黑简体" pitchFamily="2" charset="-122"/>
                <a:ea typeface="方正大黑简体" pitchFamily="2" charset="-122"/>
                <a:sym typeface="+mn-ea"/>
              </a:rPr>
              <a:t>分析问题</a:t>
            </a:r>
            <a:r>
              <a:rPr lang="en-US" altLang="zh-CN" sz="2800" b="1">
                <a:solidFill>
                  <a:srgbClr val="0000CC"/>
                </a:solidFill>
                <a:latin typeface="方正大黑简体" pitchFamily="2" charset="-122"/>
                <a:ea typeface="方正大黑简体" pitchFamily="2" charset="-122"/>
                <a:sym typeface="+mn-ea"/>
              </a:rPr>
              <a:t>)</a:t>
            </a:r>
            <a:r>
              <a:rPr lang="zh-CN" altLang="en-US" sz="2800" b="1">
                <a:solidFill>
                  <a:srgbClr val="0000CC"/>
                </a:solidFill>
                <a:latin typeface="方正大黑简体" pitchFamily="2" charset="-122"/>
                <a:ea typeface="方正大黑简体" pitchFamily="2" charset="-122"/>
                <a:sym typeface="+mn-ea"/>
              </a:rPr>
              <a:t>结论</a:t>
            </a:r>
            <a:r>
              <a:rPr lang="en-US" altLang="zh-CN" sz="2800" b="1">
                <a:solidFill>
                  <a:srgbClr val="0000CC"/>
                </a:solidFill>
                <a:latin typeface="方正大黑简体" pitchFamily="2" charset="-122"/>
                <a:ea typeface="方正大黑简体" pitchFamily="2" charset="-122"/>
                <a:sym typeface="+mn-ea"/>
              </a:rPr>
              <a:t>(</a:t>
            </a:r>
            <a:r>
              <a:rPr lang="zh-CN" altLang="en-US" sz="2800" b="1">
                <a:solidFill>
                  <a:srgbClr val="0000CC"/>
                </a:solidFill>
                <a:latin typeface="方正大黑简体" pitchFamily="2" charset="-122"/>
                <a:ea typeface="方正大黑简体" pitchFamily="2" charset="-122"/>
                <a:sym typeface="+mn-ea"/>
              </a:rPr>
              <a:t>解决问题</a:t>
            </a:r>
            <a:r>
              <a:rPr lang="en-US" altLang="zh-CN" sz="2800" b="1">
                <a:solidFill>
                  <a:srgbClr val="0000CC"/>
                </a:solidFill>
                <a:latin typeface="方正大黑简体" pitchFamily="2" charset="-122"/>
                <a:ea typeface="方正大黑简体" pitchFamily="2" charset="-122"/>
                <a:sym typeface="+mn-ea"/>
              </a:rPr>
              <a:t>)</a:t>
            </a:r>
            <a:endParaRPr lang="en-US" altLang="zh-CN" sz="2800" b="1">
              <a:solidFill>
                <a:srgbClr val="0000CC"/>
              </a:solidFill>
              <a:latin typeface="方正大黑简体" pitchFamily="2" charset="-122"/>
              <a:ea typeface="方正大黑简体" pitchFamily="2" charset="-122"/>
            </a:endParaRPr>
          </a:p>
          <a:p>
            <a:pPr>
              <a:lnSpc>
                <a:spcPct val="90000"/>
              </a:lnSpc>
              <a:buNone/>
            </a:pPr>
            <a:r>
              <a:rPr lang="en-US" altLang="zh-CN" sz="2800" b="1">
                <a:solidFill>
                  <a:srgbClr val="FF0066"/>
                </a:solidFill>
                <a:latin typeface="方正大黑简体" pitchFamily="2" charset="-122"/>
                <a:ea typeface="方正大黑简体" pitchFamily="2" charset="-122"/>
                <a:sym typeface="+mn-ea"/>
              </a:rPr>
              <a:t>7.</a:t>
            </a:r>
            <a:r>
              <a:rPr lang="zh-CN" altLang="en-US" sz="2800" b="1">
                <a:solidFill>
                  <a:srgbClr val="FF0066"/>
                </a:solidFill>
                <a:latin typeface="方正大黑简体" pitchFamily="2" charset="-122"/>
                <a:ea typeface="方正大黑简体" pitchFamily="2" charset="-122"/>
                <a:sym typeface="+mn-ea"/>
              </a:rPr>
              <a:t>议论的语言：</a:t>
            </a:r>
            <a:endParaRPr lang="zh-CN" altLang="en-US" sz="2800" b="1">
              <a:solidFill>
                <a:srgbClr val="FF0066"/>
              </a:solidFill>
              <a:latin typeface="方正大黑简体" pitchFamily="2" charset="-122"/>
              <a:ea typeface="方正大黑简体" pitchFamily="2" charset="-122"/>
            </a:endParaRPr>
          </a:p>
          <a:p>
            <a:pPr>
              <a:lnSpc>
                <a:spcPct val="90000"/>
              </a:lnSpc>
              <a:buNone/>
            </a:pPr>
            <a:r>
              <a:rPr lang="zh-CN" altLang="en-US" sz="2800" b="1">
                <a:latin typeface="方正大黑简体" pitchFamily="2" charset="-122"/>
                <a:ea typeface="方正大黑简体" pitchFamily="2" charset="-122"/>
                <a:sym typeface="+mn-ea"/>
              </a:rPr>
              <a:t>   </a:t>
            </a:r>
            <a:r>
              <a:rPr lang="zh-CN" altLang="en-US" sz="2800" b="1">
                <a:solidFill>
                  <a:srgbClr val="0000CC"/>
                </a:solidFill>
                <a:latin typeface="方正大黑简体" pitchFamily="2" charset="-122"/>
                <a:ea typeface="方正大黑简体" pitchFamily="2" charset="-122"/>
                <a:sym typeface="+mn-ea"/>
              </a:rPr>
              <a:t>准确、严密在此基础上不乏形象生动或深刻犀利</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例题展示</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文本框 1"/>
          <p:cNvSpPr txBox="1"/>
          <p:nvPr/>
        </p:nvSpPr>
        <p:spPr>
          <a:xfrm>
            <a:off x="619760" y="1203325"/>
            <a:ext cx="11120120" cy="476948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(2017湖北黄冈,18—20)阅读下则议论文,回答问题。(6分)</a:t>
            </a:r>
            <a:endParaRPr lang="zh-CN" altLang="en-US"/>
          </a:p>
          <a:p>
            <a:pPr marL="0" indent="0" algn="ctr"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学习语文要下苦功夫</a:t>
            </a:r>
            <a:endParaRPr lang="zh-CN" altLang="en-US"/>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①任何学问都是苦根上长出来的甜果。学习语文,同样非下苦功夫不可。</a:t>
            </a:r>
            <a:endParaRPr lang="zh-CN" altLang="en-US"/>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②俗话说:“师傅领进门,学艺在自身。”语文涉及的知识面广,量大,具有极强的综合性和实践性。因此,语文学习是一个艰难的过程,单靠按部就班的课堂学习,是远远不够的。</a:t>
            </a:r>
            <a:endParaRPr lang="zh-CN" altLang="en-US"/>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③鲁迅在学生时代就坚持做读书笔记,写日记,手熟笔巧,为我们留下了大约1000万字的宝贵财富,从而成为文学大师,一代风范。</a:t>
            </a:r>
            <a:endParaRPr lang="zh-CN" altLang="en-US"/>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④马克思精心研读文学名著,谙熟莎士比亚作品的词句、风格,并能背诵海涅、歌德的许多诗句,因此讲话、写作便能得心应手,运用自如。</a:t>
            </a:r>
            <a:endParaRPr lang="zh-CN" altLang="en-US"/>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⑤毛主席求学时,每读一本书总是开动脑筋,细推深究,圈点批注。因此他的文章常有真知灼见,而被同学们传诵。</a:t>
            </a: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例题展示</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文本框 1"/>
          <p:cNvSpPr txBox="1"/>
          <p:nvPr/>
        </p:nvSpPr>
        <p:spPr>
          <a:xfrm>
            <a:off x="389255" y="988695"/>
            <a:ext cx="11729720" cy="346900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⑥至今“吟安一个字,捻断数根须”之类的写作佳话,更不胜枚举。</a:t>
            </a:r>
            <a:endParaRPr lang="zh-CN" altLang="en-US"/>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⑦显然,大凡善于驾驭语文工具的人,无不经过一番苦苦磨练。谁怕下苦功,谁就学不好语文。</a:t>
            </a:r>
            <a:endParaRPr lang="zh-CN" altLang="en-US"/>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⑧所谓下苦功,就是要乐于“自找苦吃”。一要苦阅读,博览群书,早读夜诵。二要苦练笔,养成良好的写作习惯。[甲]。三要苦思考。摄取生活素材,识别书中的真伪优劣,消化语文老师讲解的知识,都得苦思虑。末了,还要苦修改,[乙]。基础差的,不要自暴自弃;基础好的,更应精益求精。总之,要掌握语文知识就得苦学,也就是要苦读、苦练、苦思、苦改。当然,“苦学”决非“蛮学”,必须讲究科学方法,探求语文的规律才行。</a:t>
            </a:r>
            <a:endParaRPr lang="zh-CN" altLang="en-US"/>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⑨谁不想让自己的语文学习园地里硕果满枝呢?那就让我们铭记毛主席的教诲吧:“语言这东西,不是随便</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可以学好的,非下苦功不可。”</a:t>
            </a:r>
            <a:endParaRPr lang="zh-CN" altLang="en-US"/>
          </a:p>
        </p:txBody>
      </p:sp>
      <p:sp>
        <p:nvSpPr>
          <p:cNvPr id="3" name="文本框 2"/>
          <p:cNvSpPr txBox="1"/>
          <p:nvPr/>
        </p:nvSpPr>
        <p:spPr>
          <a:xfrm>
            <a:off x="831850" y="4457700"/>
            <a:ext cx="8987155" cy="55308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marL="0" indent="0" eaLnBrk="0" latinLnBrk="1" hangingPunct="0">
              <a:lnSpc>
                <a:spcPct val="150000"/>
              </a:lnSpc>
              <a:spcBef>
                <a:spcPts val="140"/>
              </a:spcBef>
              <a:buNone/>
            </a:pPr>
            <a:r>
              <a:rPr lang="zh-CN" altLang="en-US" sz="2000" kern="0">
                <a:solidFill>
                  <a:srgbClr val="000000"/>
                </a:solidFill>
                <a:latin typeface="方正粗黑宋简体" panose="02000000000000000000" charset="-122"/>
                <a:ea typeface="方正粗黑宋简体" panose="02000000000000000000" charset="-122"/>
                <a:cs typeface="方正粗黑宋简体" panose="02000000000000000000" charset="-122"/>
                <a:sym typeface="+mn-ea"/>
              </a:rPr>
              <a:t>文章结尾引述毛主席的教诲,在内容和结构上分别有什么作用?(2分)</a:t>
            </a:r>
          </a:p>
        </p:txBody>
      </p:sp>
      <p:sp>
        <p:nvSpPr>
          <p:cNvPr id="5" name="文本框 4"/>
          <p:cNvSpPr txBox="1"/>
          <p:nvPr/>
        </p:nvSpPr>
        <p:spPr>
          <a:xfrm>
            <a:off x="389255" y="5010785"/>
            <a:ext cx="11633200" cy="177101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marL="0" indent="0" eaLnBrk="0" latinLnBrk="1" hangingPunct="0">
              <a:lnSpc>
                <a:spcPct val="150000"/>
              </a:lnSpc>
              <a:spcBef>
                <a:spcPts val="140"/>
              </a:spcBef>
              <a:buNone/>
            </a:pPr>
            <a:r>
              <a:rPr lang="zh-CN" altLang="en-US" b="1" kern="0">
                <a:solidFill>
                  <a:srgbClr val="000000"/>
                </a:solidFill>
                <a:latin typeface="方正粗黑宋简体" panose="02000000000000000000" charset="-122"/>
                <a:ea typeface="方正粗黑宋简体" panose="02000000000000000000" charset="-122"/>
                <a:cs typeface="方正粗黑宋简体" panose="02000000000000000000" charset="-122"/>
                <a:sym typeface="+mn-ea"/>
              </a:rPr>
              <a:t>3.答案　</a:t>
            </a:r>
            <a:r>
              <a:rPr lang="zh-CN" altLang="en-US" kern="0">
                <a:solidFill>
                  <a:srgbClr val="000000"/>
                </a:solidFill>
                <a:latin typeface="方正粗黑宋简体" panose="02000000000000000000" charset="-122"/>
                <a:ea typeface="方正粗黑宋简体" panose="02000000000000000000" charset="-122"/>
                <a:cs typeface="方正粗黑宋简体" panose="02000000000000000000" charset="-122"/>
                <a:sym typeface="+mn-ea"/>
              </a:rPr>
              <a:t>内容上重申了论点,结构上呼应了开头。</a:t>
            </a:r>
            <a:endParaRPr lang="zh-CN" altLang="en-US">
              <a:latin typeface="方正粗黑宋简体" panose="02000000000000000000" charset="-122"/>
              <a:ea typeface="方正粗黑宋简体" panose="02000000000000000000" charset="-122"/>
              <a:cs typeface="方正粗黑宋简体" panose="02000000000000000000" charset="-122"/>
            </a:endParaRPr>
          </a:p>
          <a:p>
            <a:pPr marL="0" indent="0" eaLnBrk="0" latinLnBrk="1" hangingPunct="0">
              <a:lnSpc>
                <a:spcPct val="150000"/>
              </a:lnSpc>
              <a:spcBef>
                <a:spcPts val="140"/>
              </a:spcBef>
              <a:buNone/>
            </a:pPr>
            <a:r>
              <a:rPr lang="zh-CN" altLang="en-US" b="1" kern="0">
                <a:solidFill>
                  <a:srgbClr val="000000"/>
                </a:solidFill>
                <a:latin typeface="Times New Roman" panose="02020603050405020304" pitchFamily="65" charset="-122"/>
                <a:ea typeface="宋体" panose="02010600030101010101" pitchFamily="2" charset="-122"/>
                <a:sym typeface="+mn-ea"/>
              </a:rPr>
              <a:t>解析    </a:t>
            </a:r>
            <a:r>
              <a:rPr lang="zh-CN" altLang="en-US" kern="0">
                <a:solidFill>
                  <a:srgbClr val="000000"/>
                </a:solidFill>
                <a:latin typeface="Times New Roman" panose="02020603050405020304" pitchFamily="65" charset="-122"/>
                <a:ea typeface="宋体" panose="02010600030101010101" pitchFamily="2" charset="-122"/>
                <a:sym typeface="+mn-ea"/>
              </a:rPr>
              <a:t>本题考查对议论文结尾语段作用的分析能力。首先从内容上来说,本文的题目就是中心论点,第①段提出了“学习语文,(同样)非下苦功夫不可”的论点,结尾引用毛主席的话“语言这东西,不是随便可以学好的,非下苦功不可”,再次强调了这一观点;从结构上来看,与第①段也形成了前后呼应。</a:t>
            </a: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1">
                <a:schemeClr val="accent5"/>
              </a:lnRef>
              <a:fillRef idx="2">
                <a:schemeClr val="accent5"/>
              </a:fillRef>
              <a:effectRef idx="1">
                <a:schemeClr val="accent5"/>
              </a:effectRef>
              <a:fontRef idx="minor">
                <a:schemeClr val="dk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课堂练习</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文本框 1"/>
          <p:cNvSpPr txBox="1"/>
          <p:nvPr/>
        </p:nvSpPr>
        <p:spPr>
          <a:xfrm>
            <a:off x="540385" y="1158875"/>
            <a:ext cx="11401425" cy="558228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阅读下面的文章,回答问题。(9分)</a:t>
            </a:r>
            <a:endParaRPr lang="zh-CN" altLang="en-US"/>
          </a:p>
          <a:p>
            <a:pPr marL="0" indent="0" algn="ctr"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胸存大道自从容</a:t>
            </a:r>
            <a:endParaRPr lang="zh-CN" altLang="en-US"/>
          </a:p>
          <a:p>
            <a:pPr marL="0" indent="0" algn="ctr"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周铁钧</a:t>
            </a:r>
            <a:endParaRPr lang="zh-CN" altLang="en-US"/>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①大道生万物,百态出自然,天地人寰统归大道。《礼记·礼运》说:“大道之行也,天下为公。”大道不是小道,不是小我;大道是理想信念、天性尊严、国家社稷、百姓黎民。胸存大道,就会处变不惊,淡定从容,蕴含浩然正气,尽展光风霁月。</a:t>
            </a:r>
            <a:endParaRPr lang="zh-CN" altLang="en-US"/>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②“竹林七贤”之一的嵇康因人诬陷,被处极刑。在刑场上,他给来送行的太学生弹奏了古曲《广陵散》。他面琴席坐,神色安详,初起音律幽淡,逐渐沉郁悲愤。弦断音止,嵇康仰天大笑,起身信步走向断头台。他拒绝与司马氏合作,愤世抗俗,用生命维护了高洁傲岸的尊严;他不卑不亢,激昂豪迈,用琴声演绎了一曲大道从容的千古绝响。</a:t>
            </a:r>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③苏东坡密州治蝗,徐州抗洪,杭州修堤,为官一任,造福一方。虽屡遭贬谪,九死一生,他依然能在孤独中不</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断成熟,修得淡泊与宁静。“莫听穿林打叶声,何妨吟啸且徐行”,这是经过了自省的沉淀、洗刷了偏激的</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淡定,是无须声张的厚实、散发光辉的睿智。他于灾难之后重生,宠辱不惊,一心为国家社稷,一心为黎民苍</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生。</a:t>
            </a: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1">
                <a:schemeClr val="accent5"/>
              </a:lnRef>
              <a:fillRef idx="2">
                <a:schemeClr val="accent5"/>
              </a:fillRef>
              <a:effectRef idx="1">
                <a:schemeClr val="accent5"/>
              </a:effectRef>
              <a:fontRef idx="minor">
                <a:schemeClr val="dk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课堂练习</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文本框 1"/>
          <p:cNvSpPr txBox="1"/>
          <p:nvPr/>
        </p:nvSpPr>
        <p:spPr>
          <a:xfrm>
            <a:off x="540385" y="1158875"/>
            <a:ext cx="11401425" cy="514921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④可见,胸存大道就是信念坚定,爱憎分明;胸存大道就是叩问人生,心系百姓。践行大道,就要不忘初心,始</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终如一,纵然形势千钧一发,生死攸关,依然如朝阳般喷薄,似苍松般挺拔。自古及今,中华优秀儿女都在用</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生命和激情诠释着大道从容。</a:t>
            </a:r>
            <a:endParaRPr lang="zh-CN" altLang="en-US"/>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⑤北宋抗金名将岳飞在惨遭迫害、国破家亡时,仍胸怀收复失地、雪耻报国的激昂,这是古代爱国英雄气</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节崇高的大道从容;西南联大师生在山河破碎、颠沛流离时,仍与国家民族共进退,这是现代知识分子救亡</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图存的大道从容;</a:t>
            </a:r>
            <a:r>
              <a:rPr lang="zh-CN" altLang="en-US" u="sng" kern="0">
                <a:solidFill>
                  <a:srgbClr val="000000"/>
                </a:solidFill>
                <a:latin typeface="Times New Roman" panose="02020603050405020304" pitchFamily="65" charset="-122"/>
                <a:ea typeface="宋体" panose="02010600030101010101" pitchFamily="2" charset="-122"/>
                <a:sym typeface="+mn-ea"/>
              </a:rPr>
              <a:t>　　　　　　　　　　　　　　　　　　　　　　　　　　　　　　　　　　　　    </a:t>
            </a:r>
            <a:br>
              <a:rPr lang="zh-CN" altLang="en-US" u="sng" kern="0">
                <a:solidFill>
                  <a:srgbClr val="000000"/>
                </a:solidFill>
                <a:latin typeface="Times New Roman" panose="02020603050405020304" pitchFamily="65" charset="-122"/>
                <a:ea typeface="宋体" panose="02010600030101010101" pitchFamily="2" charset="-122"/>
                <a:sym typeface="+mn-ea"/>
              </a:rPr>
            </a:br>
            <a:r>
              <a:rPr lang="zh-CN" altLang="en-US" u="sng" kern="0">
                <a:solidFill>
                  <a:srgbClr val="000000"/>
                </a:solidFill>
                <a:latin typeface="Times New Roman" panose="02020603050405020304" pitchFamily="65" charset="-122"/>
                <a:ea typeface="宋体" panose="02010600030101010101" pitchFamily="2" charset="-122"/>
                <a:sym typeface="+mn-ea"/>
              </a:rPr>
              <a:t>　　　　　　　　　　　　    </a:t>
            </a:r>
            <a:r>
              <a:rPr lang="zh-CN" altLang="en-US" kern="0">
                <a:solidFill>
                  <a:srgbClr val="000000"/>
                </a:solidFill>
                <a:latin typeface="Times New Roman" panose="02020603050405020304" pitchFamily="65" charset="-122"/>
                <a:ea typeface="宋体" panose="02010600030101010101" pitchFamily="2" charset="-122"/>
                <a:sym typeface="+mn-ea"/>
              </a:rPr>
              <a:t>。他们的大道从容表现为坚守节操,心存家国,恪尽职守。</a:t>
            </a:r>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⑥普通百姓,或许少有气吞山河的舞台,也没有慷慨悲壮的机遇,但诚实友爱、奉献互助,担家责、守国法,</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就是烟火平民的处世大道。在实现中华民族伟大复兴中国梦的新时代,我们唯有胸存大道,才能无所畏惧,</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勇于担当,创造更美好的未来。</a:t>
            </a:r>
            <a:endParaRPr lang="zh-CN" altLang="en-US"/>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(选自《思维与智慧》,有删改)</a:t>
            </a:r>
            <a:endParaRPr lang="zh-CN" altLang="en-US"/>
          </a:p>
          <a:p>
            <a:pPr marL="0" indent="0" eaLnBrk="0" latinLnBrk="1" hangingPunct="0">
              <a:lnSpc>
                <a:spcPct val="150000"/>
              </a:lnSpc>
              <a:spcBef>
                <a:spcPts val="140"/>
              </a:spcBef>
              <a:buNone/>
            </a:pP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1">
                <a:schemeClr val="accent5"/>
              </a:lnRef>
              <a:fillRef idx="2">
                <a:schemeClr val="accent5"/>
              </a:fillRef>
              <a:effectRef idx="1">
                <a:schemeClr val="accent5"/>
              </a:effectRef>
              <a:fontRef idx="minor">
                <a:schemeClr val="dk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课堂练习</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文本框 1"/>
          <p:cNvSpPr txBox="1"/>
          <p:nvPr/>
        </p:nvSpPr>
        <p:spPr>
          <a:xfrm>
            <a:off x="540385" y="1158875"/>
            <a:ext cx="11286490" cy="133794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④可见,胸存大道就是信念坚定,爱憎分明;胸存大道就是叩问人生,心系百姓。践行大道,就要不忘初心,始</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终如一,纵然形势千钧一发,生死攸关,依然如朝阳般喷薄,似苍松般挺拔。自古及今,中华优秀儿女都在用</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生命和激情诠释着大道从容。</a:t>
            </a:r>
            <a:endParaRPr lang="zh-CN" altLang="en-US"/>
          </a:p>
        </p:txBody>
      </p:sp>
      <p:sp>
        <p:nvSpPr>
          <p:cNvPr id="3" name="文本框 2"/>
          <p:cNvSpPr txBox="1"/>
          <p:nvPr/>
        </p:nvSpPr>
        <p:spPr>
          <a:xfrm>
            <a:off x="1378585" y="2931795"/>
            <a:ext cx="7700010" cy="55308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eaLnBrk="0" latinLnBrk="1" hangingPunct="0">
              <a:lnSpc>
                <a:spcPct val="150000"/>
              </a:lnSpc>
              <a:spcBef>
                <a:spcPts val="140"/>
              </a:spcBef>
            </a:pPr>
            <a:r>
              <a:rPr lang="zh-CN" altLang="en-US" sz="2000" kern="0">
                <a:solidFill>
                  <a:srgbClr val="000000"/>
                </a:solidFill>
                <a:latin typeface="Times New Roman" panose="02020603050405020304" pitchFamily="65" charset="-122"/>
                <a:ea typeface="宋体" panose="02010600030101010101" pitchFamily="2" charset="-122"/>
                <a:sym typeface="+mn-ea"/>
              </a:rPr>
              <a:t>文章第④段在结构上有何作用</a:t>
            </a:r>
            <a:r>
              <a:rPr lang="en-US" altLang="zh-CN" sz="2000" kern="0">
                <a:solidFill>
                  <a:srgbClr val="000000"/>
                </a:solidFill>
                <a:latin typeface="Times New Roman" panose="02020603050405020304" pitchFamily="65" charset="-122"/>
                <a:ea typeface="宋体" panose="02010600030101010101" pitchFamily="2" charset="-122"/>
                <a:sym typeface="+mn-ea"/>
              </a:rPr>
              <a:t>?</a:t>
            </a:r>
            <a:r>
              <a:rPr lang="zh-CN" altLang="en-US" sz="2000" kern="0">
                <a:solidFill>
                  <a:srgbClr val="000000"/>
                </a:solidFill>
                <a:latin typeface="Times New Roman" panose="02020603050405020304" pitchFamily="65" charset="-122"/>
                <a:ea typeface="宋体" panose="02010600030101010101" pitchFamily="2" charset="-122"/>
                <a:sym typeface="+mn-ea"/>
              </a:rPr>
              <a:t>请结合全文分析。</a:t>
            </a:r>
            <a:r>
              <a:rPr lang="en-US" altLang="zh-CN" sz="2000" kern="0">
                <a:solidFill>
                  <a:srgbClr val="000000"/>
                </a:solidFill>
                <a:latin typeface="Times New Roman" panose="02020603050405020304" pitchFamily="65" charset="-122"/>
                <a:ea typeface="宋体" panose="02010600030101010101" pitchFamily="2" charset="-122"/>
                <a:sym typeface="+mn-ea"/>
              </a:rPr>
              <a:t>(3</a:t>
            </a:r>
            <a:r>
              <a:rPr lang="zh-CN" altLang="en-US" sz="2000" kern="0">
                <a:solidFill>
                  <a:srgbClr val="000000"/>
                </a:solidFill>
                <a:latin typeface="Times New Roman" panose="02020603050405020304" pitchFamily="65" charset="-122"/>
                <a:ea typeface="宋体" panose="02010600030101010101" pitchFamily="2" charset="-122"/>
                <a:sym typeface="+mn-ea"/>
              </a:rPr>
              <a:t>分</a:t>
            </a:r>
            <a:r>
              <a:rPr lang="en-US" altLang="zh-CN" sz="2000" kern="0">
                <a:solidFill>
                  <a:srgbClr val="000000"/>
                </a:solidFill>
                <a:latin typeface="Times New Roman" panose="02020603050405020304" pitchFamily="65" charset="-122"/>
                <a:ea typeface="宋体" panose="02010600030101010101" pitchFamily="2" charset="-122"/>
                <a:sym typeface="+mn-ea"/>
              </a:rPr>
              <a:t>)</a:t>
            </a:r>
          </a:p>
        </p:txBody>
      </p:sp>
      <p:sp>
        <p:nvSpPr>
          <p:cNvPr id="5" name="文本框 4"/>
          <p:cNvSpPr txBox="1"/>
          <p:nvPr/>
        </p:nvSpPr>
        <p:spPr>
          <a:xfrm>
            <a:off x="769620" y="3804920"/>
            <a:ext cx="10442575" cy="227901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eaLnBrk="0" latinLnBrk="1" hangingPunct="0">
              <a:lnSpc>
                <a:spcPct val="150000"/>
              </a:lnSpc>
              <a:spcBef>
                <a:spcPts val="140"/>
              </a:spcBef>
            </a:pPr>
            <a:r>
              <a:rPr lang="en-US" altLang="zh-CN" sz="2000" b="1" kern="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2.</a:t>
            </a:r>
            <a:r>
              <a:rPr lang="zh-CN" altLang="en-US" sz="2000" b="1" kern="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答案</a:t>
            </a:r>
            <a:r>
              <a:rPr lang="zh-CN" altLang="en-US" sz="2000" kern="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　①承上启下。承接上文两个事例</a:t>
            </a:r>
            <a:r>
              <a:rPr lang="en-US" altLang="zh-CN" sz="2000" kern="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ltLang="en-US" sz="2000" kern="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总结什么是胸存大道</a:t>
            </a:r>
            <a:r>
              <a:rPr lang="en-US" altLang="zh-CN" sz="2000" kern="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ltLang="en-US" sz="2000" kern="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引出下文对如何践行大道的论述。②文脉贯通</a:t>
            </a:r>
            <a:r>
              <a:rPr lang="en-US" altLang="zh-CN" sz="2000" kern="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ltLang="en-US" sz="2000" kern="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思路清晰</a:t>
            </a:r>
            <a:r>
              <a:rPr lang="en-US" altLang="zh-CN" sz="2000" kern="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ltLang="en-US" sz="2000" kern="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结构严谨。</a:t>
            </a:r>
            <a:endParaRPr lang="zh-CN" altLang="en-US" sz="2000">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marL="0" indent="0" eaLnBrk="0" latinLnBrk="1" hangingPunct="0">
              <a:lnSpc>
                <a:spcPct val="150000"/>
              </a:lnSpc>
              <a:spcBef>
                <a:spcPts val="140"/>
              </a:spcBef>
              <a:buNone/>
            </a:pPr>
            <a:r>
              <a:rPr lang="zh-CN" altLang="en-US" b="1" kern="0">
                <a:solidFill>
                  <a:srgbClr val="000000"/>
                </a:solidFill>
                <a:latin typeface="Times New Roman" panose="02020603050405020304" pitchFamily="65" charset="-122"/>
                <a:ea typeface="宋体" panose="02010600030101010101" pitchFamily="2" charset="-122"/>
                <a:sym typeface="+mn-ea"/>
              </a:rPr>
              <a:t>解析</a:t>
            </a:r>
            <a:r>
              <a:rPr lang="zh-CN" altLang="en-US" kern="0">
                <a:solidFill>
                  <a:srgbClr val="000000"/>
                </a:solidFill>
                <a:latin typeface="Times New Roman" panose="02020603050405020304" pitchFamily="65" charset="-122"/>
                <a:ea typeface="宋体" panose="02010600030101010101" pitchFamily="2" charset="-122"/>
                <a:sym typeface="+mn-ea"/>
              </a:rPr>
              <a:t>　本题考查对段落作用的分析能力。从结构上看,第④段在文章的中间,处于承上启下的位置,是文章</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的过渡段;从内容上看,该段的首句总结了②③段例子所表明的观点,结尾句引出了第⑤段的各个例子,可</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以进一步判断是起到了承上启下的作用。过渡段的作用就是使文章衔接紧密,结构严谨。</a:t>
            </a: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 name="图片 1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359995" y="180975"/>
            <a:ext cx="4843117"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1499869"/>
            <a:ext cx="5486400" cy="5359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59167" y="465856"/>
            <a:ext cx="2472077" cy="2186836"/>
          </a:xfrm>
          <a:prstGeom prst="rect">
            <a:avLst/>
          </a:prstGeom>
        </p:spPr>
      </p:pic>
      <p:sp>
        <p:nvSpPr>
          <p:cNvPr id="16" name="矩形 11"/>
          <p:cNvSpPr>
            <a:spLocks noChangeArrowheads="1"/>
          </p:cNvSpPr>
          <p:nvPr/>
        </p:nvSpPr>
        <p:spPr bwMode="auto">
          <a:xfrm>
            <a:off x="3210973" y="2573747"/>
            <a:ext cx="642747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sz="4800">
                <a:solidFill>
                  <a:schemeClr val="tx2">
                    <a:lumMod val="50000"/>
                  </a:schemeClr>
                </a:solidFill>
                <a:latin typeface="华文新魏" panose="02010800040101010101" pitchFamily="2" charset="-122"/>
                <a:ea typeface="华文新魏" panose="02010800040101010101" pitchFamily="2" charset="-122"/>
                <a:sym typeface="迷你简剪纸"/>
              </a:rPr>
              <a:t>第七类</a:t>
            </a:r>
            <a:r>
              <a:rPr lang="en-US" altLang="zh-CN" sz="4800">
                <a:solidFill>
                  <a:schemeClr val="tx2">
                    <a:lumMod val="50000"/>
                  </a:schemeClr>
                </a:solidFill>
                <a:latin typeface="华文新魏" panose="02010800040101010101" pitchFamily="2" charset="-122"/>
                <a:ea typeface="华文新魏" panose="02010800040101010101" pitchFamily="2" charset="-122"/>
                <a:sym typeface="迷你简剪纸"/>
              </a:rPr>
              <a:t> </a:t>
            </a:r>
            <a:r>
              <a:rPr lang="zh-CN" altLang="en-US" sz="4800">
                <a:solidFill>
                  <a:schemeClr val="tx2">
                    <a:lumMod val="50000"/>
                  </a:schemeClr>
                </a:solidFill>
                <a:latin typeface="华文新魏" panose="02010800040101010101" pitchFamily="2" charset="-122"/>
                <a:ea typeface="华文新魏" panose="02010800040101010101" pitchFamily="2" charset="-122"/>
                <a:sym typeface="+mn-ea"/>
              </a:rPr>
              <a:t>创新题和探究题</a:t>
            </a:r>
            <a:endParaRPr lang="zh-CN" altLang="en-US" sz="4800" b="1">
              <a:solidFill>
                <a:srgbClr val="000000"/>
              </a:solidFill>
              <a:latin typeface="汉仪太极体简" pitchFamily="2" charset="-122"/>
              <a:ea typeface="汉仪太极体简" pitchFamily="2" charset="-122"/>
            </a:endParaRPr>
          </a:p>
          <a:p>
            <a:endParaRPr lang="zh-CN" altLang="en-US" sz="4800" b="1">
              <a:solidFill>
                <a:srgbClr val="000000"/>
              </a:solidFill>
              <a:latin typeface="汉仪太极体简" pitchFamily="2" charset="-122"/>
              <a:ea typeface="汉仪太极体简" pitchFamily="2" charset="-122"/>
              <a:sym typeface="迷你简剪纸"/>
            </a:endParaRPr>
          </a:p>
        </p:txBody>
      </p:sp>
      <p:cxnSp>
        <p:nvCxnSpPr>
          <p:cNvPr id="17" name="直接箭头连接符 15"/>
          <p:cNvCxnSpPr>
            <a:cxnSpLocks noChangeShapeType="1"/>
          </p:cNvCxnSpPr>
          <p:nvPr/>
        </p:nvCxnSpPr>
        <p:spPr bwMode="auto">
          <a:xfrm flipV="1">
            <a:off x="3211195" y="3842385"/>
            <a:ext cx="6868160" cy="56515"/>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750"/>
                                        <p:tgtEl>
                                          <p:spTgt spid="11"/>
                                        </p:tgtEl>
                                      </p:cBhvr>
                                    </p:animEffect>
                                    <p:anim calcmode="lin" valueType="num">
                                      <p:cBhvr>
                                        <p:cTn id="13" dur="750" fill="hold"/>
                                        <p:tgtEl>
                                          <p:spTgt spid="11"/>
                                        </p:tgtEl>
                                        <p:attrNameLst>
                                          <p:attrName>ppt_x</p:attrName>
                                        </p:attrNameLst>
                                      </p:cBhvr>
                                      <p:tavLst>
                                        <p:tav tm="0">
                                          <p:val>
                                            <p:strVal val="#ppt_x"/>
                                          </p:val>
                                        </p:tav>
                                        <p:tav tm="100000">
                                          <p:val>
                                            <p:strVal val="#ppt_x"/>
                                          </p:val>
                                        </p:tav>
                                      </p:tavLst>
                                    </p:anim>
                                    <p:anim calcmode="lin" valueType="num">
                                      <p:cBhvr>
                                        <p:cTn id="14" dur="750" fill="hold"/>
                                        <p:tgtEl>
                                          <p:spTgt spid="11"/>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250"/>
                            </p:stCondLst>
                            <p:childTnLst>
                              <p:par>
                                <p:cTn id="16" presetID="2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filter="wipe(left)">
                                      <p:cBhvr>
                                        <p:cTn id="18" dur="259"/>
                                        <p:tgtEl>
                                          <p:spTgt spid="17"/>
                                        </p:tgtEl>
                                      </p:cBhvr>
                                    </p:animEffect>
                                  </p:childTnLst>
                                </p:cTn>
                              </p:par>
                            </p:childTnLst>
                          </p:cTn>
                        </p:par>
                        <p:par>
                          <p:cTn id="19" fill="hold" nodeType="afterGroup">
                            <p:stCondLst>
                              <p:cond delay="1509"/>
                            </p:stCondLst>
                            <p:childTnLst>
                              <p:par>
                                <p:cTn id="20" presetID="42"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filter="fade">
                                      <p:cBhvr>
                                        <p:cTn id="22" dur="519"/>
                                        <p:tgtEl>
                                          <p:spTgt spid="16"/>
                                        </p:tgtEl>
                                      </p:cBhvr>
                                    </p:animEffect>
                                    <p:anim calcmode="lin" valueType="num">
                                      <p:cBhvr>
                                        <p:cTn id="23" dur="519" fill="hold"/>
                                        <p:tgtEl>
                                          <p:spTgt spid="16"/>
                                        </p:tgtEl>
                                        <p:attrNameLst>
                                          <p:attrName>ppt_x</p:attrName>
                                        </p:attrNameLst>
                                      </p:cBhvr>
                                      <p:tavLst>
                                        <p:tav tm="0">
                                          <p:val>
                                            <p:strVal val="#ppt_x"/>
                                          </p:val>
                                        </p:tav>
                                        <p:tav tm="100000">
                                          <p:val>
                                            <p:strVal val="#ppt_x"/>
                                          </p:val>
                                        </p:tav>
                                      </p:tavLst>
                                    </p:anim>
                                    <p:anim calcmode="lin" valueType="num">
                                      <p:cBhvr>
                                        <p:cTn id="24" dur="519"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1">
                <a:schemeClr val="accent3"/>
              </a:lnRef>
              <a:fillRef idx="2">
                <a:schemeClr val="accent3"/>
              </a:fillRef>
              <a:effectRef idx="1">
                <a:schemeClr val="accent3"/>
              </a:effectRef>
              <a:fontRef idx="minor">
                <a:schemeClr val="dk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题型分析</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矩形 2"/>
          <p:cNvSpPr/>
          <p:nvPr/>
        </p:nvSpPr>
        <p:spPr>
          <a:xfrm>
            <a:off x="304799" y="1429290"/>
            <a:ext cx="3134465" cy="2852107"/>
          </a:xfrm>
          <a:prstGeom prst="rect">
            <a:avLst/>
          </a:prstGeom>
          <a:blipFill dpi="0" rotWithShape="1">
            <a:blip r:embed="rId6">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圆角矩形 4"/>
          <p:cNvSpPr/>
          <p:nvPr/>
        </p:nvSpPr>
        <p:spPr>
          <a:xfrm>
            <a:off x="3835400" y="1487805"/>
            <a:ext cx="7905750" cy="279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190365" y="2256155"/>
            <a:ext cx="7270750" cy="1420495"/>
          </a:xfrm>
          <a:prstGeom prst="rect">
            <a:avLst/>
          </a:prstGeom>
          <a:noFill/>
        </p:spPr>
        <p:txBody>
          <a:bodyPr wrap="square" rtlCol="0">
            <a:spAutoFit/>
          </a:bodyPr>
          <a:lstStyle/>
          <a:p>
            <a:pPr indent="266700" defTabSz="914400">
              <a:lnSpc>
                <a:spcPct val="120000"/>
              </a:lnSpc>
              <a:tabLst>
                <a:tab pos="1028700"/>
                <a:tab pos="1851025"/>
                <a:tab pos="2538730"/>
                <a:tab pos="3222625"/>
              </a:tabLst>
            </a:pPr>
            <a:r>
              <a:rPr lang="en-US" altLang="zh-CN" sz="2400">
                <a:latin typeface="方正粗黑宋简体" panose="02000000000000000000" charset="-122"/>
                <a:ea typeface="方正粗黑宋简体" panose="02000000000000000000" charset="-122"/>
                <a:cs typeface="方正粗黑宋简体" panose="02000000000000000000" charset="-122"/>
                <a:sym typeface="+mn-ea"/>
              </a:rPr>
              <a:t>1.</a:t>
            </a:r>
            <a:r>
              <a:rPr lang="zh-CN" altLang="en-US" sz="2400">
                <a:latin typeface="方正粗黑宋简体" panose="02000000000000000000" charset="-122"/>
                <a:ea typeface="方正粗黑宋简体" panose="02000000000000000000" charset="-122"/>
                <a:cs typeface="方正粗黑宋简体" panose="02000000000000000000" charset="-122"/>
                <a:sym typeface="+mn-ea"/>
              </a:rPr>
              <a:t>结合文章内容谈启示</a:t>
            </a:r>
          </a:p>
          <a:p>
            <a:pPr indent="266700" defTabSz="914400">
              <a:lnSpc>
                <a:spcPct val="120000"/>
              </a:lnSpc>
              <a:tabLst>
                <a:tab pos="1028700"/>
                <a:tab pos="1851025"/>
                <a:tab pos="2538730"/>
                <a:tab pos="3222625"/>
              </a:tabLst>
            </a:pPr>
            <a:r>
              <a:rPr lang="en-US" altLang="zh-CN" sz="2400">
                <a:latin typeface="方正粗黑宋简体" panose="02000000000000000000" charset="-122"/>
                <a:ea typeface="方正粗黑宋简体" panose="02000000000000000000" charset="-122"/>
                <a:cs typeface="方正粗黑宋简体" panose="02000000000000000000" charset="-122"/>
                <a:sym typeface="+mn-ea"/>
              </a:rPr>
              <a:t>2.</a:t>
            </a:r>
            <a:r>
              <a:rPr lang="zh-CN" altLang="en-US" sz="2400">
                <a:latin typeface="方正粗黑宋简体" panose="02000000000000000000" charset="-122"/>
                <a:ea typeface="方正粗黑宋简体" panose="02000000000000000000" charset="-122"/>
                <a:cs typeface="方正粗黑宋简体" panose="02000000000000000000" charset="-122"/>
                <a:sym typeface="+mn-ea"/>
              </a:rPr>
              <a:t>结合文章内容回答相关问题</a:t>
            </a:r>
          </a:p>
          <a:p>
            <a:pPr indent="266700" defTabSz="914400">
              <a:lnSpc>
                <a:spcPct val="120000"/>
              </a:lnSpc>
              <a:tabLst>
                <a:tab pos="1028700"/>
                <a:tab pos="1851025"/>
                <a:tab pos="2538730"/>
                <a:tab pos="3222625"/>
              </a:tabLst>
            </a:pPr>
            <a:r>
              <a:rPr lang="en-US" altLang="zh-CN" sz="2400">
                <a:latin typeface="方正粗黑宋简体" panose="02000000000000000000" charset="-122"/>
                <a:ea typeface="方正粗黑宋简体" panose="02000000000000000000" charset="-122"/>
                <a:cs typeface="方正粗黑宋简体" panose="02000000000000000000" charset="-122"/>
                <a:sym typeface="+mn-ea"/>
              </a:rPr>
              <a:t>3.</a:t>
            </a:r>
            <a:r>
              <a:rPr lang="zh-CN" altLang="en-US" sz="2400">
                <a:latin typeface="方正粗黑宋简体" panose="02000000000000000000" charset="-122"/>
                <a:ea typeface="方正粗黑宋简体" panose="02000000000000000000" charset="-122"/>
                <a:cs typeface="方正粗黑宋简体" panose="02000000000000000000" charset="-122"/>
                <a:sym typeface="+mn-ea"/>
              </a:rPr>
              <a:t>创新和探究题型，答案不唯一</a:t>
            </a:r>
          </a:p>
        </p:txBody>
      </p:sp>
      <p:sp>
        <p:nvSpPr>
          <p:cNvPr id="208898" name="矩形 2"/>
          <p:cNvSpPr>
            <a:spLocks noChangeAspect="1"/>
          </p:cNvSpPr>
          <p:nvPr/>
        </p:nvSpPr>
        <p:spPr>
          <a:xfrm>
            <a:off x="673735" y="4281805"/>
            <a:ext cx="10987405" cy="2582545"/>
          </a:xfrm>
          <a:prstGeom prst="rect">
            <a:avLst/>
          </a:prstGeom>
          <a:noFill/>
          <a:ln w="9525">
            <a:noFill/>
          </a:ln>
        </p:spPr>
        <p:txBody>
          <a:bodyPr wrap="square" anchor="t">
            <a:spAutoFit/>
          </a:bodyPr>
          <a:lstStyle/>
          <a:p>
            <a:pPr indent="266700" defTabSz="0">
              <a:lnSpc>
                <a:spcPct val="120000"/>
              </a:lnSpc>
              <a:tabLst>
                <a:tab pos="1028700"/>
                <a:tab pos="1851025"/>
                <a:tab pos="2538730"/>
                <a:tab pos="3222625"/>
              </a:tabLst>
            </a:pPr>
            <a:r>
              <a:rPr lang="zh-CN" altLang="zh-CN" sz="2200">
                <a:latin typeface="Arial" panose="020b0604020202020204" pitchFamily="34" charset="0"/>
                <a:ea typeface="黑体" panose="02010609060101010101" charset="-122"/>
              </a:rPr>
              <a:t>【真题演练】</a:t>
            </a:r>
            <a:endParaRPr lang="zh-CN" altLang="zh-CN" sz="2200">
              <a:latin typeface="NEU-BZ-S92"/>
              <a:ea typeface="方正书宋_GBK" pitchFamily="65" charset="-122"/>
            </a:endParaRPr>
          </a:p>
          <a:p>
            <a:pPr marL="0" indent="0" eaLnBrk="0" latinLnBrk="1" hangingPunct="0">
              <a:lnSpc>
                <a:spcPct val="150000"/>
              </a:lnSpc>
              <a:spcBef>
                <a:spcPts val="140"/>
              </a:spcBef>
              <a:buNone/>
            </a:pPr>
            <a:r>
              <a:rPr lang="zh-CN" altLang="en-US" sz="2200" kern="0">
                <a:solidFill>
                  <a:srgbClr val="000000"/>
                </a:solidFill>
                <a:latin typeface="Times New Roman" panose="02020603050405020304" pitchFamily="65" charset="-122"/>
                <a:ea typeface="宋体" panose="02010600030101010101" pitchFamily="2" charset="-122"/>
                <a:sym typeface="+mn-ea"/>
              </a:rPr>
              <a:t>从作者的观点出发,你认为语文学习在多背的同时还应注意哪些问题?(2分)</a:t>
            </a:r>
          </a:p>
          <a:p>
            <a:pPr marL="0" indent="0" eaLnBrk="0" latinLnBrk="1" hangingPunct="0">
              <a:lnSpc>
                <a:spcPct val="150000"/>
              </a:lnSpc>
              <a:spcBef>
                <a:spcPts val="140"/>
              </a:spcBef>
              <a:buNone/>
            </a:pPr>
            <a:r>
              <a:rPr lang="zh-CN" altLang="en-US" sz="2200" kern="0">
                <a:solidFill>
                  <a:srgbClr val="000000"/>
                </a:solidFill>
                <a:latin typeface="Times New Roman" panose="02020603050405020304" pitchFamily="65" charset="-122"/>
                <a:ea typeface="宋体" panose="02010600030101010101" pitchFamily="2" charset="-122"/>
                <a:sym typeface="+mn-ea"/>
              </a:rPr>
              <a:t>从全文看</a:t>
            </a:r>
            <a:r>
              <a:rPr lang="en-US" altLang="zh-CN" sz="2200" kern="0">
                <a:solidFill>
                  <a:srgbClr val="000000"/>
                </a:solidFill>
                <a:latin typeface="Times New Roman" panose="02020603050405020304" pitchFamily="65" charset="-122"/>
                <a:ea typeface="宋体" panose="02010600030101010101" pitchFamily="2" charset="-122"/>
                <a:sym typeface="+mn-ea"/>
              </a:rPr>
              <a:t>,</a:t>
            </a:r>
            <a:r>
              <a:rPr lang="zh-CN" altLang="en-US" sz="2200" kern="0">
                <a:solidFill>
                  <a:srgbClr val="000000"/>
                </a:solidFill>
                <a:latin typeface="Times New Roman" panose="02020603050405020304" pitchFamily="65" charset="-122"/>
                <a:ea typeface="宋体" panose="02010600030101010101" pitchFamily="2" charset="-122"/>
                <a:sym typeface="+mn-ea"/>
              </a:rPr>
              <a:t>作者认为应该“重拾汉语的母语自信”的原因有哪些</a:t>
            </a:r>
            <a:r>
              <a:rPr lang="en-US" altLang="zh-CN" sz="2200" kern="0">
                <a:solidFill>
                  <a:srgbClr val="000000"/>
                </a:solidFill>
                <a:latin typeface="Times New Roman" panose="02020603050405020304" pitchFamily="65" charset="-122"/>
                <a:ea typeface="宋体" panose="02010600030101010101" pitchFamily="2" charset="-122"/>
                <a:sym typeface="+mn-ea"/>
              </a:rPr>
              <a:t>?</a:t>
            </a:r>
            <a:r>
              <a:rPr lang="zh-CN" altLang="en-US" sz="2200" kern="0">
                <a:solidFill>
                  <a:srgbClr val="000000"/>
                </a:solidFill>
                <a:latin typeface="Times New Roman" panose="02020603050405020304" pitchFamily="65" charset="-122"/>
                <a:ea typeface="宋体" panose="02010600030101010101" pitchFamily="2" charset="-122"/>
                <a:sym typeface="+mn-ea"/>
              </a:rPr>
              <a:t>请逐条概括。（</a:t>
            </a:r>
            <a:r>
              <a:rPr lang="en-US" altLang="zh-CN" sz="2200" kern="0">
                <a:solidFill>
                  <a:srgbClr val="000000"/>
                </a:solidFill>
                <a:latin typeface="Times New Roman" panose="02020603050405020304" pitchFamily="65" charset="-122"/>
                <a:ea typeface="宋体" panose="02010600030101010101" pitchFamily="2" charset="-122"/>
                <a:sym typeface="+mn-ea"/>
              </a:rPr>
              <a:t>4</a:t>
            </a:r>
            <a:r>
              <a:rPr lang="zh-CN" altLang="en-US" sz="2200" kern="0">
                <a:solidFill>
                  <a:srgbClr val="000000"/>
                </a:solidFill>
                <a:latin typeface="Times New Roman" panose="02020603050405020304" pitchFamily="65" charset="-122"/>
                <a:ea typeface="宋体" panose="02010600030101010101" pitchFamily="2" charset="-122"/>
                <a:sym typeface="+mn-ea"/>
              </a:rPr>
              <a:t>分）</a:t>
            </a:r>
          </a:p>
          <a:p>
            <a:pPr marL="0" indent="0" eaLnBrk="0" latinLnBrk="1" hangingPunct="0">
              <a:lnSpc>
                <a:spcPct val="150000"/>
              </a:lnSpc>
              <a:spcBef>
                <a:spcPts val="140"/>
              </a:spcBef>
              <a:buNone/>
            </a:pPr>
            <a:r>
              <a:rPr lang="zh-CN" altLang="en-US" sz="2200" kern="0">
                <a:solidFill>
                  <a:srgbClr val="000000"/>
                </a:solidFill>
                <a:latin typeface="Times New Roman" panose="02020603050405020304" pitchFamily="65" charset="-122"/>
                <a:ea typeface="宋体" panose="02010600030101010101" pitchFamily="2" charset="-122"/>
                <a:sym typeface="+mn-ea"/>
              </a:rPr>
              <a:t>画波浪线的内容会让人想到课文《羚羊木雕》,请你从“友谊”的角度简述故事并加以评论。(字数在160字以内)(4分)</a:t>
            </a:r>
            <a:endParaRPr lang="zh-CN" altLang="zh-CN" sz="2200">
              <a:latin typeface="NEU-BZ-S92"/>
              <a:ea typeface="方正书宋_GBK" pitchFamily="65"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1">
                <a:schemeClr val="accent2"/>
              </a:lnRef>
              <a:fillRef idx="2">
                <a:schemeClr val="accent2"/>
              </a:fillRef>
              <a:effectRef idx="1">
                <a:schemeClr val="accent2"/>
              </a:effectRef>
              <a:fontRef idx="minor">
                <a:schemeClr val="dk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例题精讲</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文本框 1"/>
          <p:cNvSpPr txBox="1"/>
          <p:nvPr/>
        </p:nvSpPr>
        <p:spPr>
          <a:xfrm>
            <a:off x="540385" y="1158875"/>
            <a:ext cx="11401425" cy="516699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(2019宿州一模,10—14)阅读下面的文字,回答问题。(18分)</a:t>
            </a:r>
            <a:endParaRPr lang="zh-CN" altLang="en-US"/>
          </a:p>
          <a:p>
            <a:pPr marL="0" indent="0" algn="ctr"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面相与品相</a:t>
            </a:r>
            <a:endParaRPr lang="zh-CN" altLang="en-US"/>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①人啊,露得最多的是这张脸,最爱遮掩的,也是这张脸。击剑运动员训练比赛,先得把脸罩起来。江洋大盗</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与窃贼,都爱扮成蒙面人,只露两眼。人害羞,不好意思,失态掩饰的也都是脸。</a:t>
            </a:r>
            <a:endParaRPr lang="zh-CN" altLang="en-US"/>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②可见,人在面孔这张脸之外还有一张脸,一张显露道德和觉悟、自尊和自律的脸。如此说来,人就有了两</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张脸,一张面孔的脸,一张德行的脸。面孔脸是爹妈给的,不可改变,他人不能说三道四,我叫它面相;德行脸</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是后天自修来的,可以改变,可予以道德褒贬和舆论监督,我称其为品相。</a:t>
            </a:r>
            <a:endParaRPr lang="zh-CN" altLang="en-US"/>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③若再谛视,发现人们对两张脸的重视程度大不一样。具体分三种情况:一曰“面相与品相并重”;二曰</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“面相第一,品相第二”;三曰“为了面相,不惜品相”。以当今某些成年人的基本倾向而言,若说“重面</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相,轻品相”,至少不离大体。</a:t>
            </a:r>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④个人愚见,第一、第二种情况都属可以理解,第三种若不危害社会不违法也管不着。但若就“重面相,轻品相”说道说道,</a:t>
            </a:r>
            <a:r>
              <a:rPr lang="zh-CN" altLang="en-US" u="sng" kern="0">
                <a:solidFill>
                  <a:srgbClr val="000000"/>
                </a:solidFill>
                <a:latin typeface="Times New Roman" panose="02020603050405020304" pitchFamily="65" charset="-122"/>
                <a:ea typeface="宋体" panose="02010600030101010101" pitchFamily="2" charset="-122"/>
                <a:sym typeface="+mn-ea"/>
              </a:rPr>
              <a:t>该不算“狗拿耗子”。</a:t>
            </a: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1">
                <a:schemeClr val="accent2"/>
              </a:lnRef>
              <a:fillRef idx="2">
                <a:schemeClr val="accent2"/>
              </a:fillRef>
              <a:effectRef idx="1">
                <a:schemeClr val="accent2"/>
              </a:effectRef>
              <a:fontRef idx="minor">
                <a:schemeClr val="dk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例题精讲</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文本框 1"/>
          <p:cNvSpPr txBox="1"/>
          <p:nvPr/>
        </p:nvSpPr>
        <p:spPr>
          <a:xfrm>
            <a:off x="540385" y="1158875"/>
            <a:ext cx="11401425" cy="554672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⑤有种说法叫“读书是女性的深度美容”,是从提高修养、改变气质意义上讲美的塑造的,说的主要就是品相。其实,不只女性,男性也如此。可无论从人数还是程度上,人们往往更注重表层,不大关注“深度”。不信睁眼看看,没病也动刀,无恙也花钱,还有种种膜、霜、膏、素、水儿</a:t>
            </a:r>
            <a:r>
              <a:rPr lang="zh-CN" altLang="en-US" kern="0">
                <a:solidFill>
                  <a:srgbClr val="000000"/>
                </a:solidFill>
                <a:latin typeface="黑体" panose="02010609060101010101" charset="-122"/>
                <a:ea typeface="宋体" panose="02010600030101010101" pitchFamily="2" charset="-122"/>
                <a:sym typeface="+mn-ea"/>
              </a:rPr>
              <a:t>……</a:t>
            </a:r>
            <a:r>
              <a:rPr lang="zh-CN" altLang="en-US" kern="0">
                <a:solidFill>
                  <a:srgbClr val="000000"/>
                </a:solidFill>
                <a:latin typeface="Times New Roman" panose="02020603050405020304" pitchFamily="65" charset="-122"/>
                <a:ea typeface="宋体" panose="02010600030101010101" pitchFamily="2" charset="-122"/>
                <a:sym typeface="+mn-ea"/>
              </a:rPr>
              <a:t>投入的就是这张脸。可你若问问她(他)们在“深度美容”上投入了多少,恐怕自己都脸红。或许,这是个别,可一谈表层美容就津津乐道就来神,一说“深度美容”就打不起精神就犯困,一本书捧一年读不完,却断不是个别的现象。</a:t>
            </a:r>
            <a:endParaRPr lang="zh-CN" altLang="en-US"/>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⑥现实中,“重面相,轻品相”以至“有面相,无品相”的话剧不时上演。莫看西装革履,珠光宝气,人五人六,照样脸拾掇得很光鲜,事做得很难看。他们不讲公义,不讲公德,不讲规则,损人利己,贪占便宜,不尽义务,只享权利。像某些人,洋溢着满满的优越感,啥事都一“抢”字。抢倒是抢到了,可脸却没有了。</a:t>
            </a:r>
            <a:endParaRPr lang="zh-CN" altLang="en-US"/>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⑦《左传·襄公二十四年》载:“‘大上有立德,其次有立功,其次有立言。’虽久不废,此之谓不朽。”后来,曹丕在《与王朗书》中进一步阐发:“人生有七尺之形,死为一棺之土。惟立德扬名,可以不朽。”无疑,这里说的是人的品相,且是事关身后的品相。现今有句话叫“喜欢一个人,始于颜值,敬于才华,终于人品”,说脸决定了是否第一眼就喜欢这个人,才华决定了能否让人佩服得五体投地,然而,最终起决定作用的则是人品内涵。古言时语,何其一致。</a:t>
            </a:r>
            <a:endParaRPr lang="zh-CN" altLang="en-US"/>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(作者:于文岗,选自《广州日报》)</a:t>
            </a: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1">
                <a:schemeClr val="accent2"/>
              </a:lnRef>
              <a:fillRef idx="2">
                <a:schemeClr val="accent2"/>
              </a:fillRef>
              <a:effectRef idx="1">
                <a:schemeClr val="accent2"/>
              </a:effectRef>
              <a:fontRef idx="minor">
                <a:schemeClr val="dk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例题精讲</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文本框 1"/>
          <p:cNvSpPr txBox="1"/>
          <p:nvPr/>
        </p:nvSpPr>
        <p:spPr>
          <a:xfrm>
            <a:off x="831850" y="1582420"/>
            <a:ext cx="9599930" cy="5067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sym typeface="+mn-ea"/>
              </a:rPr>
              <a:t>有人从文中发现了商机,准备开一家“深度美容院”,请你为这家美容院写一句广告词。(3分)</a:t>
            </a:r>
            <a:endParaRPr lang="zh-CN" altLang="en-US"/>
          </a:p>
        </p:txBody>
      </p:sp>
      <p:sp>
        <p:nvSpPr>
          <p:cNvPr id="3" name="文本框 2"/>
          <p:cNvSpPr txBox="1"/>
          <p:nvPr/>
        </p:nvSpPr>
        <p:spPr>
          <a:xfrm>
            <a:off x="665480" y="2861945"/>
            <a:ext cx="10370820" cy="181737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marL="0" indent="0" eaLnBrk="0" latinLnBrk="1" hangingPunct="0">
              <a:lnSpc>
                <a:spcPct val="150000"/>
              </a:lnSpc>
              <a:spcBef>
                <a:spcPts val="140"/>
              </a:spcBef>
              <a:buNone/>
            </a:pPr>
            <a:r>
              <a:rPr lang="zh-CN" altLang="en-US" b="1" kern="0">
                <a:solidFill>
                  <a:srgbClr val="000000"/>
                </a:solidFill>
                <a:latin typeface="Times New Roman" panose="02020603050405020304" pitchFamily="65" charset="-122"/>
                <a:ea typeface="宋体" panose="02010600030101010101" pitchFamily="2" charset="-122"/>
                <a:sym typeface="+mn-ea"/>
              </a:rPr>
              <a:t>答案　</a:t>
            </a:r>
            <a:r>
              <a:rPr lang="zh-CN" altLang="en-US" kern="0">
                <a:solidFill>
                  <a:srgbClr val="000000"/>
                </a:solidFill>
                <a:latin typeface="Times New Roman" panose="02020603050405020304" pitchFamily="65" charset="-122"/>
                <a:ea typeface="宋体" panose="02010600030101010101" pitchFamily="2" charset="-122"/>
                <a:sym typeface="+mn-ea"/>
              </a:rPr>
              <a:t>(示例)</a:t>
            </a:r>
            <a:r>
              <a:rPr lang="zh-CN" altLang="en-US" sz="2000" kern="0">
                <a:solidFill>
                  <a:srgbClr val="000000"/>
                </a:solidFill>
                <a:latin typeface="Times New Roman" panose="02020603050405020304" pitchFamily="65" charset="-122"/>
                <a:ea typeface="宋体" panose="02010600030101010101" pitchFamily="2" charset="-122"/>
                <a:sym typeface="+mn-ea"/>
              </a:rPr>
              <a:t>深度美容,美到你心灵深处!</a:t>
            </a:r>
            <a:endParaRPr lang="zh-CN" altLang="en-US" sz="2000"/>
          </a:p>
          <a:p>
            <a:pPr marL="0" indent="0" eaLnBrk="0" latinLnBrk="1" hangingPunct="0">
              <a:lnSpc>
                <a:spcPct val="150000"/>
              </a:lnSpc>
              <a:spcBef>
                <a:spcPts val="140"/>
              </a:spcBef>
              <a:buNone/>
            </a:pPr>
            <a:r>
              <a:rPr lang="zh-CN" altLang="en-US" b="1" kern="0">
                <a:solidFill>
                  <a:srgbClr val="000000"/>
                </a:solidFill>
                <a:latin typeface="Times New Roman" panose="02020603050405020304" pitchFamily="65" charset="-122"/>
                <a:ea typeface="宋体" panose="02010600030101010101" pitchFamily="2" charset="-122"/>
                <a:sym typeface="+mn-ea"/>
              </a:rPr>
              <a:t>解析</a:t>
            </a:r>
            <a:r>
              <a:rPr lang="zh-CN" altLang="en-US" kern="0">
                <a:solidFill>
                  <a:srgbClr val="000000"/>
                </a:solidFill>
                <a:latin typeface="Times New Roman" panose="02020603050405020304" pitchFamily="65" charset="-122"/>
                <a:ea typeface="宋体" panose="02010600030101010101" pitchFamily="2" charset="-122"/>
                <a:sym typeface="+mn-ea"/>
              </a:rPr>
              <a:t>　广告词要生动形象,增强宣传效果。在内容上,一定要注意联系本文的中心,即人生一定要注重品相,</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注重心灵修养。</a:t>
            </a: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695579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sz="3200">
                    <a:solidFill>
                      <a:schemeClr val="tx2">
                        <a:lumMod val="50000"/>
                      </a:schemeClr>
                    </a:solidFill>
                    <a:latin typeface="华文新魏" panose="02010800040101010101" pitchFamily="2" charset="-122"/>
                    <a:ea typeface="华文新魏" panose="02010800040101010101" pitchFamily="2" charset="-122"/>
                    <a:sym typeface="+mn-ea"/>
                  </a:rPr>
                  <a:t>考点一：</a:t>
                </a:r>
                <a:r>
                  <a:rPr lang="zh-CN" altLang="zh-CN" sz="3200">
                    <a:ea typeface="黑体" panose="02010609060101010101" charset="-122"/>
                    <a:sym typeface="+mn-ea"/>
                  </a:rPr>
                  <a:t>概括文章中心论点</a:t>
                </a:r>
                <a:r>
                  <a:rPr lang="en-US" altLang="zh-CN" sz="3200">
                    <a:sym typeface="+mn-ea"/>
                  </a:rPr>
                  <a:t>(</a:t>
                </a:r>
                <a:r>
                  <a:rPr lang="zh-CN" altLang="zh-CN" sz="3200">
                    <a:ea typeface="黑体" panose="02010609060101010101" charset="-122"/>
                    <a:sym typeface="+mn-ea"/>
                  </a:rPr>
                  <a:t>主要观点</a:t>
                </a:r>
                <a:r>
                  <a:rPr lang="en-US" altLang="zh-CN" sz="3200">
                    <a:sym typeface="+mn-ea"/>
                  </a:rPr>
                  <a:t>)</a:t>
                </a:r>
                <a:endPar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endParaRP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矩形 11"/>
          <p:cNvSpPr/>
          <p:nvPr/>
        </p:nvSpPr>
        <p:spPr>
          <a:xfrm>
            <a:off x="4350134" y="2146527"/>
            <a:ext cx="7054104" cy="285432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solidFill>
                <a:schemeClr val="bg1"/>
              </a:solidFill>
            </a:endParaRPr>
          </a:p>
        </p:txBody>
      </p:sp>
      <p:sp>
        <p:nvSpPr>
          <p:cNvPr id="15" name="矩形 9"/>
          <p:cNvSpPr>
            <a:spLocks noChangeArrowheads="1"/>
          </p:cNvSpPr>
          <p:nvPr/>
        </p:nvSpPr>
        <p:spPr bwMode="auto">
          <a:xfrm>
            <a:off x="1028383" y="5136198"/>
            <a:ext cx="1060132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150000"/>
              </a:lnSpc>
            </a:pPr>
            <a:r>
              <a:rPr lang="zh-CN" altLang="en-US" sz="2000" b="1">
                <a:solidFill>
                  <a:srgbClr val="000000"/>
                </a:solidFill>
                <a:latin typeface="方正粗黑宋简体" panose="02000000000000000000" charset="-122"/>
                <a:ea typeface="方正粗黑宋简体" panose="02000000000000000000" charset="-122"/>
                <a:cs typeface="方正粗黑宋简体" panose="02000000000000000000" charset="-122"/>
                <a:sym typeface="+mn-ea"/>
              </a:rPr>
              <a:t>注意：</a:t>
            </a:r>
            <a:r>
              <a:rPr lang="en-US" altLang="zh-CN" sz="2000" b="1">
                <a:solidFill>
                  <a:srgbClr val="000000"/>
                </a:solidFill>
                <a:latin typeface="方正粗黑宋简体" panose="02000000000000000000" charset="-122"/>
                <a:ea typeface="方正粗黑宋简体" panose="02000000000000000000" charset="-122"/>
                <a:cs typeface="方正粗黑宋简体" panose="02000000000000000000" charset="-122"/>
                <a:sym typeface="+mn-ea"/>
              </a:rPr>
              <a:t>1.</a:t>
            </a:r>
            <a:r>
              <a:rPr lang="zh-CN" altLang="en-US" sz="2000" b="1">
                <a:solidFill>
                  <a:srgbClr val="000000"/>
                </a:solidFill>
                <a:latin typeface="方正粗黑宋简体" panose="02000000000000000000" charset="-122"/>
                <a:ea typeface="方正粗黑宋简体" panose="02000000000000000000" charset="-122"/>
                <a:cs typeface="方正粗黑宋简体" panose="02000000000000000000" charset="-122"/>
                <a:sym typeface="+mn-ea"/>
              </a:rPr>
              <a:t>做此类题目，不要盲目的概括，可抓住反复出现的句子来概括。</a:t>
            </a:r>
          </a:p>
          <a:p>
            <a:pPr algn="l">
              <a:lnSpc>
                <a:spcPct val="150000"/>
              </a:lnSpc>
            </a:pPr>
            <a:r>
              <a:rPr lang="en-US" altLang="zh-CN" sz="2000" b="1">
                <a:solidFill>
                  <a:srgbClr val="000000"/>
                </a:solidFill>
                <a:latin typeface="方正粗黑宋简体" panose="02000000000000000000" charset="-122"/>
                <a:ea typeface="方正粗黑宋简体" panose="02000000000000000000" charset="-122"/>
                <a:cs typeface="方正粗黑宋简体" panose="02000000000000000000" charset="-122"/>
                <a:sym typeface="+mn-ea"/>
              </a:rPr>
              <a:t>2.</a:t>
            </a:r>
            <a:r>
              <a:rPr lang="zh-CN" altLang="en-US" sz="2000" b="1">
                <a:solidFill>
                  <a:srgbClr val="000000"/>
                </a:solidFill>
                <a:latin typeface="方正粗黑宋简体" panose="02000000000000000000" charset="-122"/>
                <a:ea typeface="方正粗黑宋简体" panose="02000000000000000000" charset="-122"/>
                <a:cs typeface="方正粗黑宋简体" panose="02000000000000000000" charset="-122"/>
                <a:sym typeface="+mn-ea"/>
              </a:rPr>
              <a:t>还可通过</a:t>
            </a:r>
            <a:r>
              <a:rPr lang="zh-CN" altLang="en-US" sz="2000" b="1">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“认为”</a:t>
            </a:r>
            <a:r>
              <a:rPr lang="zh-CN" altLang="en-US" sz="2000" b="1">
                <a:solidFill>
                  <a:srgbClr val="000000"/>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ltLang="en-US" sz="2000" b="1">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“必须”</a:t>
            </a:r>
            <a:r>
              <a:rPr lang="zh-CN" altLang="en-US" sz="2000" b="1">
                <a:solidFill>
                  <a:srgbClr val="000000"/>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ltLang="en-US" sz="2000" b="1">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“由此可见”</a:t>
            </a:r>
            <a:r>
              <a:rPr lang="zh-CN" altLang="en-US" sz="2000" b="1">
                <a:solidFill>
                  <a:srgbClr val="000000"/>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ltLang="en-US" sz="2000" b="1">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“要”</a:t>
            </a:r>
            <a:r>
              <a:rPr lang="zh-CN" altLang="en-US" sz="2000" b="1">
                <a:solidFill>
                  <a:srgbClr val="000000"/>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ltLang="en-US" sz="2000" b="1">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“应该”</a:t>
            </a:r>
            <a:r>
              <a:rPr lang="zh-CN" altLang="en-US" sz="2000" b="1">
                <a:solidFill>
                  <a:srgbClr val="000000"/>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ltLang="en-US" sz="2000" b="1">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“是”</a:t>
            </a:r>
            <a:r>
              <a:rPr lang="zh-CN" altLang="en-US" sz="2000" b="1">
                <a:solidFill>
                  <a:srgbClr val="000000"/>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ltLang="en-US" sz="2000" b="1">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“总之”</a:t>
            </a:r>
            <a:r>
              <a:rPr lang="zh-CN" altLang="en-US" sz="2000" b="1">
                <a:solidFill>
                  <a:srgbClr val="000000"/>
                </a:solidFill>
                <a:latin typeface="方正粗黑宋简体" panose="02000000000000000000" charset="-122"/>
                <a:ea typeface="方正粗黑宋简体" panose="02000000000000000000" charset="-122"/>
                <a:cs typeface="方正粗黑宋简体" panose="02000000000000000000" charset="-122"/>
                <a:sym typeface="+mn-ea"/>
              </a:rPr>
              <a:t>等</a:t>
            </a:r>
            <a:r>
              <a:rPr lang="zh-CN" altLang="en-US" sz="2000" b="1" u="sng">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表示判断或总结的关键词来寻找论点。</a:t>
            </a:r>
            <a:endParaRPr lang="zh-CN" altLang="en-US" sz="2000" b="1" u="sng">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endParaRPr>
          </a:p>
        </p:txBody>
      </p:sp>
      <p:sp>
        <p:nvSpPr>
          <p:cNvPr id="17" name="矩形 16"/>
          <p:cNvSpPr/>
          <p:nvPr/>
        </p:nvSpPr>
        <p:spPr>
          <a:xfrm>
            <a:off x="1028699" y="2148745"/>
            <a:ext cx="3134465" cy="2852107"/>
          </a:xfrm>
          <a:prstGeom prst="rect">
            <a:avLst/>
          </a:prstGeom>
          <a:blipFill dpi="0" rotWithShape="1">
            <a:blip r:embed="rId6">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文本框 1"/>
          <p:cNvSpPr txBox="1"/>
          <p:nvPr/>
        </p:nvSpPr>
        <p:spPr>
          <a:xfrm>
            <a:off x="4460875" y="2298700"/>
            <a:ext cx="6511290" cy="2553335"/>
          </a:xfrm>
          <a:prstGeom prst="rect">
            <a:avLst/>
          </a:prstGeom>
          <a:noFill/>
        </p:spPr>
        <p:txBody>
          <a:bodyPr wrap="square" rtlCol="0">
            <a:spAutoFit/>
          </a:bodyPr>
          <a:lstStyle/>
          <a:p>
            <a:pPr>
              <a:buNone/>
            </a:pPr>
            <a:r>
              <a:rPr lang="en-US" altLang="zh-CN" sz="3200" b="1">
                <a:solidFill>
                  <a:srgbClr val="000000"/>
                </a:solidFill>
                <a:latin typeface="方正少儿简体" pitchFamily="1" charset="-122"/>
                <a:ea typeface="方正少儿简体" pitchFamily="1" charset="-122"/>
                <a:sym typeface="+mn-ea"/>
              </a:rPr>
              <a:t>1</a:t>
            </a:r>
            <a:r>
              <a:rPr lang="zh-CN" altLang="en-US" sz="3200" b="1">
                <a:solidFill>
                  <a:srgbClr val="000000"/>
                </a:solidFill>
                <a:latin typeface="方正少儿简体" pitchFamily="1" charset="-122"/>
                <a:ea typeface="方正少儿简体" pitchFamily="1" charset="-122"/>
                <a:sym typeface="+mn-ea"/>
              </a:rPr>
              <a:t>、题目即论点</a:t>
            </a:r>
            <a:endParaRPr lang="zh-CN" altLang="en-US" sz="3200" b="1">
              <a:solidFill>
                <a:srgbClr val="000000"/>
              </a:solidFill>
              <a:latin typeface="方正少儿简体" pitchFamily="1" charset="-122"/>
              <a:ea typeface="方正少儿简体" pitchFamily="1" charset="-122"/>
            </a:endParaRPr>
          </a:p>
          <a:p>
            <a:pPr>
              <a:buNone/>
            </a:pPr>
            <a:r>
              <a:rPr lang="en-US" altLang="zh-CN" sz="3200" b="1">
                <a:solidFill>
                  <a:srgbClr val="000000"/>
                </a:solidFill>
                <a:latin typeface="方正少儿简体" pitchFamily="1" charset="-122"/>
                <a:ea typeface="方正少儿简体" pitchFamily="1" charset="-122"/>
                <a:sym typeface="+mn-ea"/>
              </a:rPr>
              <a:t>2</a:t>
            </a:r>
            <a:r>
              <a:rPr lang="zh-CN" altLang="en-US" sz="3200" b="1">
                <a:solidFill>
                  <a:srgbClr val="000000"/>
                </a:solidFill>
                <a:latin typeface="方正少儿简体" pitchFamily="1" charset="-122"/>
                <a:ea typeface="方正少儿简体" pitchFamily="1" charset="-122"/>
                <a:sym typeface="+mn-ea"/>
              </a:rPr>
              <a:t>、论点在开头</a:t>
            </a:r>
            <a:endParaRPr lang="zh-CN" altLang="en-US" sz="3200" b="1">
              <a:solidFill>
                <a:srgbClr val="000000"/>
              </a:solidFill>
              <a:latin typeface="方正少儿简体" pitchFamily="1" charset="-122"/>
              <a:ea typeface="方正少儿简体" pitchFamily="1" charset="-122"/>
            </a:endParaRPr>
          </a:p>
          <a:p>
            <a:pPr>
              <a:buNone/>
            </a:pPr>
            <a:r>
              <a:rPr lang="en-US" altLang="zh-CN" sz="3200" b="1">
                <a:solidFill>
                  <a:srgbClr val="000000"/>
                </a:solidFill>
                <a:latin typeface="方正少儿简体" pitchFamily="1" charset="-122"/>
                <a:ea typeface="方正少儿简体" pitchFamily="1" charset="-122"/>
                <a:sym typeface="+mn-ea"/>
              </a:rPr>
              <a:t>3</a:t>
            </a:r>
            <a:r>
              <a:rPr lang="zh-CN" altLang="en-US" sz="3200" b="1">
                <a:solidFill>
                  <a:srgbClr val="000000"/>
                </a:solidFill>
                <a:latin typeface="方正少儿简体" pitchFamily="1" charset="-122"/>
                <a:ea typeface="方正少儿简体" pitchFamily="1" charset="-122"/>
                <a:sym typeface="+mn-ea"/>
              </a:rPr>
              <a:t>、论点在结尾</a:t>
            </a:r>
            <a:endParaRPr lang="zh-CN" altLang="en-US" sz="3200" b="1">
              <a:solidFill>
                <a:srgbClr val="000000"/>
              </a:solidFill>
              <a:latin typeface="方正少儿简体" pitchFamily="1" charset="-122"/>
              <a:ea typeface="方正少儿简体" pitchFamily="1" charset="-122"/>
            </a:endParaRPr>
          </a:p>
          <a:p>
            <a:pPr>
              <a:buNone/>
            </a:pPr>
            <a:r>
              <a:rPr lang="en-US" altLang="zh-CN" sz="3200" b="1">
                <a:solidFill>
                  <a:srgbClr val="000000"/>
                </a:solidFill>
                <a:latin typeface="方正少儿简体" pitchFamily="1" charset="-122"/>
                <a:ea typeface="方正少儿简体" pitchFamily="1" charset="-122"/>
                <a:sym typeface="+mn-ea"/>
              </a:rPr>
              <a:t>4</a:t>
            </a:r>
            <a:r>
              <a:rPr lang="zh-CN" altLang="en-US" sz="3200" b="1">
                <a:solidFill>
                  <a:srgbClr val="000000"/>
                </a:solidFill>
                <a:latin typeface="方正少儿简体" pitchFamily="1" charset="-122"/>
                <a:ea typeface="方正少儿简体" pitchFamily="1" charset="-122"/>
                <a:sym typeface="+mn-ea"/>
              </a:rPr>
              <a:t>、没有现成的论点，需要概括出论点</a:t>
            </a:r>
          </a:p>
        </p:txBody>
      </p:sp>
      <p:sp>
        <p:nvSpPr>
          <p:cNvPr id="3" name="文本框 2"/>
          <p:cNvSpPr txBox="1"/>
          <p:nvPr/>
        </p:nvSpPr>
        <p:spPr>
          <a:xfrm>
            <a:off x="5335270" y="1510030"/>
            <a:ext cx="4805045" cy="521970"/>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2800" b="1">
                <a:solidFill>
                  <a:srgbClr val="FF0000"/>
                </a:solidFill>
                <a:latin typeface="方正粗黑宋简体" panose="02000000000000000000" charset="-122"/>
                <a:ea typeface="方正粗黑宋简体" panose="02000000000000000000" charset="-122"/>
                <a:sym typeface="+mn-ea"/>
              </a:rPr>
              <a:t>提炼概括论点   方法归纳</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7" grpId="0"/>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真题演练</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extBox 2"/>
          <p:cNvSpPr txBox="1"/>
          <p:nvPr/>
        </p:nvSpPr>
        <p:spPr>
          <a:xfrm>
            <a:off x="354695" y="1443682"/>
            <a:ext cx="11338228" cy="4431665"/>
          </a:xfrm>
          <a:prstGeom prst="rect">
            <a:avLst/>
          </a:prstGeom>
          <a:noFill/>
        </p:spPr>
        <p:txBody>
          <a:bodyPr wrap="square" lIns="0" tIns="0" rIns="0" bIns="0" rtlCol="0">
            <a:spAutoFit/>
          </a:bodyPr>
          <a:lstStyle/>
          <a:p>
            <a:pPr marL="0" indent="0" eaLnBrk="0" latinLnBrk="1" hangingPunct="0">
              <a:lnSpc>
                <a:spcPct val="150000"/>
              </a:lnSpc>
              <a:spcBef>
                <a:spcPts val="140"/>
              </a:spcBef>
              <a:buNone/>
            </a:pPr>
            <a:r>
              <a:rPr lang="zh-CN" altLang="en-US" sz="1885" kern="0">
                <a:solidFill>
                  <a:srgbClr val="000000"/>
                </a:solidFill>
                <a:latin typeface="Times New Roman" panose="02020603050405020304" pitchFamily="65" charset="-122"/>
                <a:ea typeface="宋体" panose="02010600030101010101" pitchFamily="2" charset="-122"/>
              </a:rPr>
              <a:t>(2020辽宁本溪辽阳葫芦岛,23—27)阅读下面选文,回答问题。(15分)</a:t>
            </a:r>
            <a:endParaRPr lang="zh-CN" altLang="en-US" sz="2400"/>
          </a:p>
          <a:p>
            <a:pPr marL="0" indent="0" algn="ctr" eaLnBrk="0" latinLnBrk="1" hangingPunct="0">
              <a:lnSpc>
                <a:spcPct val="150000"/>
              </a:lnSpc>
              <a:spcBef>
                <a:spcPts val="140"/>
              </a:spcBef>
              <a:buNone/>
            </a:pPr>
            <a:r>
              <a:rPr lang="zh-CN" altLang="en-US" sz="1885" kern="0">
                <a:solidFill>
                  <a:srgbClr val="000000"/>
                </a:solidFill>
                <a:latin typeface="Times New Roman" panose="02020603050405020304" pitchFamily="65" charset="-122"/>
                <a:ea typeface="宋体" panose="02010600030101010101" pitchFamily="2" charset="-122"/>
              </a:rPr>
              <a:t>木秀于林,风必助之</a:t>
            </a:r>
            <a:endParaRPr lang="zh-CN" altLang="en-US" sz="2400"/>
          </a:p>
          <a:p>
            <a:pPr marL="0" indent="0" eaLnBrk="0" latinLnBrk="1" hangingPunct="0">
              <a:lnSpc>
                <a:spcPct val="150000"/>
              </a:lnSpc>
              <a:spcBef>
                <a:spcPts val="140"/>
              </a:spcBef>
              <a:buNone/>
            </a:pPr>
            <a:r>
              <a:rPr lang="zh-CN" altLang="en-US" sz="1885" kern="0">
                <a:solidFill>
                  <a:srgbClr val="000000"/>
                </a:solidFill>
                <a:latin typeface="Times New Roman" panose="02020603050405020304" pitchFamily="65" charset="-122"/>
                <a:ea typeface="宋体" panose="02010600030101010101" pitchFamily="2" charset="-122"/>
              </a:rPr>
              <a:t>①“木秀于林,风必摧之;堆出于岸,流必湍之;行高于人,众必非之。”语出三国(魏)李康,意思是说,树木高</a:t>
            </a:r>
            <a:br>
              <a:rPr lang="zh-CN" altLang="en-US" sz="1885" kern="0">
                <a:solidFill>
                  <a:srgbClr val="000000"/>
                </a:solidFill>
                <a:latin typeface="Times New Roman" panose="02020603050405020304" pitchFamily="65" charset="-122"/>
                <a:ea typeface="宋体" panose="02010600030101010101" pitchFamily="2" charset="-122"/>
              </a:rPr>
            </a:br>
            <a:r>
              <a:rPr lang="zh-CN" altLang="en-US" sz="1885" kern="0">
                <a:solidFill>
                  <a:srgbClr val="000000"/>
                </a:solidFill>
                <a:latin typeface="Times New Roman" panose="02020603050405020304" pitchFamily="65" charset="-122"/>
                <a:ea typeface="宋体" panose="02010600030101010101" pitchFamily="2" charset="-122"/>
              </a:rPr>
              <a:t>出树林,风就会折断它;石堆显露出堤岸,水流就要冲毁它;为人处事样样出众,别人就会诽谤他。一读到这</a:t>
            </a:r>
            <a:br>
              <a:rPr lang="zh-CN" altLang="en-US" sz="1885" kern="0">
                <a:solidFill>
                  <a:srgbClr val="000000"/>
                </a:solidFill>
                <a:latin typeface="Times New Roman" panose="02020603050405020304" pitchFamily="65" charset="-122"/>
                <a:ea typeface="宋体" panose="02010600030101010101" pitchFamily="2" charset="-122"/>
              </a:rPr>
            </a:br>
            <a:r>
              <a:rPr lang="zh-CN" altLang="en-US" sz="1885" kern="0">
                <a:solidFill>
                  <a:srgbClr val="000000"/>
                </a:solidFill>
                <a:latin typeface="Times New Roman" panose="02020603050405020304" pitchFamily="65" charset="-122"/>
                <a:ea typeface="宋体" panose="02010600030101010101" pitchFamily="2" charset="-122"/>
              </a:rPr>
              <a:t>样的句子,耳边马上就回响起“棒打出头鸟”“出头的椽子先烂”的嗡嗡声。然而在当今这个崇尚个性,</a:t>
            </a:r>
            <a:br>
              <a:rPr lang="zh-CN" altLang="en-US" sz="1885" kern="0">
                <a:solidFill>
                  <a:srgbClr val="000000"/>
                </a:solidFill>
                <a:latin typeface="Times New Roman" panose="02020603050405020304" pitchFamily="65" charset="-122"/>
                <a:ea typeface="宋体" panose="02010600030101010101" pitchFamily="2" charset="-122"/>
              </a:rPr>
            </a:br>
            <a:r>
              <a:rPr lang="zh-CN" altLang="en-US" sz="1885" kern="0">
                <a:solidFill>
                  <a:srgbClr val="000000"/>
                </a:solidFill>
                <a:latin typeface="Times New Roman" panose="02020603050405020304" pitchFamily="65" charset="-122"/>
                <a:ea typeface="宋体" panose="02010600030101010101" pitchFamily="2" charset="-122"/>
              </a:rPr>
              <a:t>鼓励创造,蓬勃发展的大有为时代,你若是真英雄,为何要怕雨打风吹去?因此,只要你自己足够优秀,艰难险</a:t>
            </a:r>
            <a:br>
              <a:rPr lang="zh-CN" altLang="en-US" sz="1885" kern="0">
                <a:solidFill>
                  <a:srgbClr val="000000"/>
                </a:solidFill>
                <a:latin typeface="Times New Roman" panose="02020603050405020304" pitchFamily="65" charset="-122"/>
                <a:ea typeface="宋体" panose="02010600030101010101" pitchFamily="2" charset="-122"/>
              </a:rPr>
            </a:br>
            <a:r>
              <a:rPr lang="zh-CN" altLang="en-US" sz="1885" kern="0">
                <a:solidFill>
                  <a:srgbClr val="000000"/>
                </a:solidFill>
                <a:latin typeface="Times New Roman" panose="02020603050405020304" pitchFamily="65" charset="-122"/>
                <a:ea typeface="宋体" panose="02010600030101010101" pitchFamily="2" charset="-122"/>
              </a:rPr>
              <a:t>阻也一定会为你的成功助力。</a:t>
            </a:r>
            <a:endParaRPr lang="zh-CN" altLang="en-US" sz="2400"/>
          </a:p>
          <a:p>
            <a:pPr marL="0" indent="0" eaLnBrk="0" latinLnBrk="1" hangingPunct="0">
              <a:lnSpc>
                <a:spcPct val="150000"/>
              </a:lnSpc>
              <a:spcBef>
                <a:spcPts val="140"/>
              </a:spcBef>
              <a:buNone/>
            </a:pPr>
            <a:r>
              <a:rPr lang="zh-CN" altLang="en-US" sz="1885" kern="0">
                <a:solidFill>
                  <a:srgbClr val="000000"/>
                </a:solidFill>
                <a:latin typeface="Times New Roman" panose="02020603050405020304" pitchFamily="65" charset="-122"/>
                <a:ea typeface="宋体" panose="02010600030101010101" pitchFamily="2" charset="-122"/>
              </a:rPr>
              <a:t>②人们常说“木秀于林,风必摧之”,而木秀于林,风岂会不助之!</a:t>
            </a:r>
            <a:endParaRPr lang="zh-CN" altLang="en-US" sz="2400"/>
          </a:p>
          <a:p>
            <a:pPr marL="0" indent="0" eaLnBrk="0" latinLnBrk="1" hangingPunct="0">
              <a:lnSpc>
                <a:spcPct val="150000"/>
              </a:lnSpc>
              <a:spcBef>
                <a:spcPts val="140"/>
              </a:spcBef>
              <a:buNone/>
            </a:pPr>
            <a:r>
              <a:rPr lang="zh-CN" altLang="en-US" sz="1885" kern="0">
                <a:solidFill>
                  <a:srgbClr val="000000"/>
                </a:solidFill>
                <a:latin typeface="Times New Roman" panose="02020603050405020304" pitchFamily="65" charset="-122"/>
                <a:ea typeface="宋体" panose="02010600030101010101" pitchFamily="2" charset="-122"/>
              </a:rPr>
              <a:t>③“木秀于林,风必摧之”,这句话的重点在于“摧”字。人们怕的不是一枝独秀,而是怕脱颖而出之后,受</a:t>
            </a:r>
            <a:br>
              <a:rPr lang="zh-CN" altLang="en-US" sz="1885" kern="0">
                <a:solidFill>
                  <a:srgbClr val="000000"/>
                </a:solidFill>
                <a:latin typeface="Times New Roman" panose="02020603050405020304" pitchFamily="65" charset="-122"/>
                <a:ea typeface="宋体" panose="02010600030101010101" pitchFamily="2" charset="-122"/>
              </a:rPr>
            </a:br>
            <a:r>
              <a:rPr lang="zh-CN" altLang="en-US" sz="1885" kern="0">
                <a:solidFill>
                  <a:srgbClr val="000000"/>
                </a:solidFill>
                <a:latin typeface="Times New Roman" panose="02020603050405020304" pitchFamily="65" charset="-122"/>
                <a:ea typeface="宋体" panose="02010600030101010101" pitchFamily="2" charset="-122"/>
              </a:rPr>
              <a:t>到别人的诋毁和诽谤,所以很多人选择缩在林子里,不肯力争上游。这是懦弱、不自信的集中体现,</a:t>
            </a:r>
            <a:r>
              <a:rPr lang="zh-CN" altLang="en-US" sz="1885" u="sng" kern="0">
                <a:solidFill>
                  <a:srgbClr val="000000"/>
                </a:solidFill>
                <a:latin typeface="Times New Roman" panose="02020603050405020304" pitchFamily="65" charset="-122"/>
                <a:ea typeface="宋体" panose="02010600030101010101" pitchFamily="2" charset="-122"/>
              </a:rPr>
              <a:t>　　    </a:t>
            </a:r>
            <a:endParaRPr lang="zh-CN" altLang="en-US" sz="2400"/>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真题演练</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extBox 2"/>
          <p:cNvSpPr txBox="1"/>
          <p:nvPr/>
        </p:nvSpPr>
        <p:spPr>
          <a:xfrm>
            <a:off x="831850" y="1337945"/>
            <a:ext cx="11035665" cy="5267960"/>
          </a:xfrm>
          <a:prstGeom prst="rect">
            <a:avLst/>
          </a:prstGeom>
          <a:noFill/>
        </p:spPr>
        <p:txBody>
          <a:bodyPr wrap="square" lIns="0" tIns="0" rIns="0" bIns="0" rtlCol="0">
            <a:spAutoFit/>
          </a:bodyPr>
          <a:lstStyle/>
          <a:p>
            <a:pPr marL="0" indent="0" eaLnBrk="0" latinLnBrk="1" hangingPunct="0">
              <a:lnSpc>
                <a:spcPct val="150000"/>
              </a:lnSpc>
              <a:spcBef>
                <a:spcPts val="140"/>
              </a:spcBef>
              <a:buNone/>
            </a:pPr>
            <a:r>
              <a:rPr lang="en-US" altLang="zh-CN" sz="1885" u="sng" kern="0">
                <a:solidFill>
                  <a:srgbClr val="000000"/>
                </a:solidFill>
                <a:latin typeface="Times New Roman" panose="02020603050405020304" pitchFamily="65" charset="-122"/>
                <a:ea typeface="宋体" panose="02010600030101010101" pitchFamily="2" charset="-122"/>
              </a:rPr>
              <a:t>                   </a:t>
            </a:r>
            <a:r>
              <a:rPr lang="zh-CN" altLang="en-US" sz="1885" kern="0">
                <a:solidFill>
                  <a:srgbClr val="000000"/>
                </a:solidFill>
                <a:latin typeface="Times New Roman" panose="02020603050405020304" pitchFamily="65" charset="-122"/>
                <a:ea typeface="宋体" panose="02010600030101010101" pitchFamily="2" charset="-122"/>
              </a:rPr>
              <a:t>爱迪生发明电灯时,用了一千多种材料进行尝试,曾被人当成疯子,但是他没有放弃,最终为人类奉献了光</a:t>
            </a:r>
            <a:br>
              <a:rPr lang="zh-CN" altLang="en-US" sz="1885" kern="0">
                <a:solidFill>
                  <a:srgbClr val="000000"/>
                </a:solidFill>
                <a:latin typeface="Times New Roman" panose="02020603050405020304" pitchFamily="65" charset="-122"/>
                <a:ea typeface="宋体" panose="02010600030101010101" pitchFamily="2" charset="-122"/>
              </a:rPr>
            </a:br>
            <a:r>
              <a:rPr lang="zh-CN" altLang="en-US" sz="1885" kern="0">
                <a:solidFill>
                  <a:srgbClr val="000000"/>
                </a:solidFill>
                <a:latin typeface="Times New Roman" panose="02020603050405020304" pitchFamily="65" charset="-122"/>
                <a:ea typeface="宋体" panose="02010600030101010101" pitchFamily="2" charset="-122"/>
              </a:rPr>
              <a:t>明。马云应聘的时候与老板大谈电子商务,曾一度被认为是骗子,但是他不畏人言,坚持不懈,最终创造了市</a:t>
            </a:r>
            <a:br>
              <a:rPr lang="zh-CN" altLang="en-US" sz="1885" kern="0">
                <a:solidFill>
                  <a:srgbClr val="000000"/>
                </a:solidFill>
                <a:latin typeface="Times New Roman" panose="02020603050405020304" pitchFamily="65" charset="-122"/>
                <a:ea typeface="宋体" panose="02010600030101010101" pitchFamily="2" charset="-122"/>
              </a:rPr>
            </a:br>
            <a:r>
              <a:rPr lang="zh-CN" altLang="en-US" sz="1885" kern="0">
                <a:solidFill>
                  <a:srgbClr val="000000"/>
                </a:solidFill>
                <a:latin typeface="Times New Roman" panose="02020603050405020304" pitchFamily="65" charset="-122"/>
                <a:ea typeface="宋体" panose="02010600030101010101" pitchFamily="2" charset="-122"/>
              </a:rPr>
              <a:t>值千亿的阿里巴巴。</a:t>
            </a:r>
          </a:p>
          <a:p>
            <a:pPr marL="0" indent="0" eaLnBrk="0" latinLnBrk="1" hangingPunct="0">
              <a:lnSpc>
                <a:spcPct val="150000"/>
              </a:lnSpc>
              <a:spcBef>
                <a:spcPts val="140"/>
              </a:spcBef>
              <a:buNone/>
            </a:pPr>
            <a:r>
              <a:rPr lang="zh-CN" altLang="en-US" sz="1885" kern="0">
                <a:solidFill>
                  <a:srgbClr val="000000"/>
                </a:solidFill>
                <a:latin typeface="Times New Roman" panose="02020603050405020304" pitchFamily="65" charset="-122"/>
                <a:ea typeface="宋体" panose="02010600030101010101" pitchFamily="2" charset="-122"/>
              </a:rPr>
              <a:t>④“仰天大笑出门去,吾辈岂是蓬蒿人。”一代又一代功标青史的闻达之士用自己的事迹告诉我们,阻路</a:t>
            </a:r>
            <a:br>
              <a:rPr lang="zh-CN" altLang="en-US" sz="1885" kern="0">
                <a:solidFill>
                  <a:srgbClr val="000000"/>
                </a:solidFill>
                <a:latin typeface="Times New Roman" panose="02020603050405020304" pitchFamily="65" charset="-122"/>
                <a:ea typeface="宋体" panose="02010600030101010101" pitchFamily="2" charset="-122"/>
              </a:rPr>
            </a:br>
            <a:r>
              <a:rPr lang="zh-CN" altLang="en-US" sz="1885" kern="0">
                <a:solidFill>
                  <a:srgbClr val="000000"/>
                </a:solidFill>
                <a:latin typeface="Times New Roman" panose="02020603050405020304" pitchFamily="65" charset="-122"/>
                <a:ea typeface="宋体" panose="02010600030101010101" pitchFamily="2" charset="-122"/>
              </a:rPr>
              <a:t>石和垫脚石往往就是同一块石头,困难既是成功的铺路石,又是意志的试金石,更是能力的磨刀石,笑对困</a:t>
            </a:r>
            <a:br>
              <a:rPr lang="zh-CN" altLang="en-US" sz="1885" kern="0">
                <a:solidFill>
                  <a:srgbClr val="000000"/>
                </a:solidFill>
                <a:latin typeface="Times New Roman" panose="02020603050405020304" pitchFamily="65" charset="-122"/>
                <a:ea typeface="宋体" panose="02010600030101010101" pitchFamily="2" charset="-122"/>
              </a:rPr>
            </a:br>
            <a:r>
              <a:rPr lang="zh-CN" altLang="en-US" sz="1885" kern="0">
                <a:solidFill>
                  <a:srgbClr val="000000"/>
                </a:solidFill>
                <a:latin typeface="Times New Roman" panose="02020603050405020304" pitchFamily="65" charset="-122"/>
                <a:ea typeface="宋体" panose="02010600030101010101" pitchFamily="2" charset="-122"/>
              </a:rPr>
              <a:t>难,砥砺前行,才能获得更大的成功!其实我认为木秀于林,风摧之还是风助之,不是取决于风,而是取决于</a:t>
            </a:r>
            <a:br>
              <a:rPr lang="zh-CN" altLang="en-US" sz="1885" kern="0">
                <a:solidFill>
                  <a:srgbClr val="000000"/>
                </a:solidFill>
                <a:latin typeface="Times New Roman" panose="02020603050405020304" pitchFamily="65" charset="-122"/>
                <a:ea typeface="宋体" panose="02010600030101010101" pitchFamily="2" charset="-122"/>
              </a:rPr>
            </a:br>
            <a:r>
              <a:rPr lang="zh-CN" altLang="en-US" sz="1885" kern="0">
                <a:solidFill>
                  <a:srgbClr val="000000"/>
                </a:solidFill>
                <a:latin typeface="Times New Roman" panose="02020603050405020304" pitchFamily="65" charset="-122"/>
                <a:ea typeface="宋体" panose="02010600030101010101" pitchFamily="2" charset="-122"/>
              </a:rPr>
              <a:t>木。风就像是我们前进道路上的艰难险阻,如果树木足够坚韧挺拔,又怎会怕风吹雨打?</a:t>
            </a:r>
          </a:p>
          <a:p>
            <a:pPr marL="0" indent="0" eaLnBrk="0" latinLnBrk="1" hangingPunct="0">
              <a:lnSpc>
                <a:spcPct val="150000"/>
              </a:lnSpc>
              <a:spcBef>
                <a:spcPts val="140"/>
              </a:spcBef>
              <a:buNone/>
            </a:pPr>
            <a:r>
              <a:rPr lang="zh-CN" altLang="en-US" sz="1885" kern="0">
                <a:solidFill>
                  <a:srgbClr val="000000"/>
                </a:solidFill>
                <a:latin typeface="Times New Roman" panose="02020603050405020304" pitchFamily="65" charset="-122"/>
                <a:ea typeface="宋体" panose="02010600030101010101" pitchFamily="2" charset="-122"/>
              </a:rPr>
              <a:t>⑤说到这里,也许有人要跳出来表态,树大招风,聪明反被聪明误的例子还少吗?聪明绝顶的杨修在曹丞相</a:t>
            </a:r>
            <a:br>
              <a:rPr lang="zh-CN" altLang="en-US" sz="1885" kern="0">
                <a:solidFill>
                  <a:srgbClr val="000000"/>
                </a:solidFill>
                <a:latin typeface="Times New Roman" panose="02020603050405020304" pitchFamily="65" charset="-122"/>
                <a:ea typeface="宋体" panose="02010600030101010101" pitchFamily="2" charset="-122"/>
              </a:rPr>
            </a:br>
            <a:r>
              <a:rPr lang="zh-CN" altLang="en-US" sz="1885" kern="0">
                <a:solidFill>
                  <a:srgbClr val="000000"/>
                </a:solidFill>
                <a:latin typeface="Times New Roman" panose="02020603050405020304" pitchFamily="65" charset="-122"/>
                <a:ea typeface="宋体" panose="02010600030101010101" pitchFamily="2" charset="-122"/>
              </a:rPr>
              <a:t>面前出尽了风头,最后却因“鸡肋”的揣测丢了性命。对杨修的死,《三国演义》中解释为“杨修为人恃</a:t>
            </a:r>
            <a:br>
              <a:rPr lang="zh-CN" altLang="en-US" sz="1885" kern="0">
                <a:solidFill>
                  <a:srgbClr val="000000"/>
                </a:solidFill>
                <a:latin typeface="Times New Roman" panose="02020603050405020304" pitchFamily="65" charset="-122"/>
                <a:ea typeface="宋体" panose="02010600030101010101" pitchFamily="2" charset="-122"/>
              </a:rPr>
            </a:br>
            <a:r>
              <a:rPr lang="zh-CN" altLang="en-US" sz="1885" kern="0">
                <a:solidFill>
                  <a:srgbClr val="000000"/>
                </a:solidFill>
                <a:latin typeface="Times New Roman" panose="02020603050405020304" pitchFamily="65" charset="-122"/>
                <a:ea typeface="宋体" panose="02010600030101010101" pitchFamily="2" charset="-122"/>
              </a:rPr>
              <a:t>才放旷数犯曹操之忌”,说杨修是死于他的“恃才”,但是史书《三国志》中却写到“杨修为袁氏之甥也,</a:t>
            </a:r>
            <a:br>
              <a:rPr lang="zh-CN" altLang="en-US" sz="1885" kern="0">
                <a:solidFill>
                  <a:srgbClr val="000000"/>
                </a:solidFill>
                <a:latin typeface="Times New Roman" panose="02020603050405020304" pitchFamily="65" charset="-122"/>
                <a:ea typeface="宋体" panose="02010600030101010101" pitchFamily="2" charset="-122"/>
              </a:rPr>
            </a:br>
            <a:r>
              <a:rPr lang="zh-CN" altLang="en-US" sz="1885" kern="0">
                <a:solidFill>
                  <a:srgbClr val="000000"/>
                </a:solidFill>
                <a:latin typeface="Times New Roman" panose="02020603050405020304" pitchFamily="65" charset="-122"/>
                <a:ea typeface="宋体" panose="02010600030101010101" pitchFamily="2" charset="-122"/>
              </a:rPr>
              <a:t>於是以罪诛修”。这里提到杨修是袁术的外甥,所以才被杀了。杨修的死是必然的,曹操晚年决意要立曹</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真题演练</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extBox 2"/>
          <p:cNvSpPr txBox="1"/>
          <p:nvPr/>
        </p:nvSpPr>
        <p:spPr>
          <a:xfrm>
            <a:off x="984250" y="1600835"/>
            <a:ext cx="10761980" cy="3542030"/>
          </a:xfrm>
          <a:prstGeom prst="rect">
            <a:avLst/>
          </a:prstGeom>
          <a:noFill/>
        </p:spPr>
        <p:txBody>
          <a:bodyPr wrap="square" lIns="0" tIns="0" rIns="0" bIns="0" rtlCol="0">
            <a:spAutoFit/>
          </a:bodyPr>
          <a:lstStyle/>
          <a:p>
            <a:pPr marL="0" indent="0" eaLnBrk="0" latinLnBrk="1" hangingPunct="0">
              <a:lnSpc>
                <a:spcPct val="150000"/>
              </a:lnSpc>
              <a:spcBef>
                <a:spcPts val="140"/>
              </a:spcBef>
              <a:buNone/>
            </a:pPr>
            <a:r>
              <a:rPr lang="zh-CN" altLang="en-US" sz="1885" kern="0">
                <a:solidFill>
                  <a:srgbClr val="000000"/>
                </a:solidFill>
                <a:latin typeface="Times New Roman" panose="02020603050405020304" pitchFamily="65" charset="-122"/>
                <a:ea typeface="宋体" panose="02010600030101010101" pitchFamily="2" charset="-122"/>
              </a:rPr>
              <a:t>丕为储君,杨修是曹植的拥戴者,所以杨修之死不是因为“木秀于林”,而是他卷入了一场本不该卷入的夺</a:t>
            </a:r>
            <a:br>
              <a:rPr lang="zh-CN" altLang="en-US" sz="1885" kern="0">
                <a:solidFill>
                  <a:srgbClr val="000000"/>
                </a:solidFill>
                <a:latin typeface="Times New Roman" panose="02020603050405020304" pitchFamily="65" charset="-122"/>
                <a:ea typeface="宋体" panose="02010600030101010101" pitchFamily="2" charset="-122"/>
              </a:rPr>
            </a:br>
            <a:r>
              <a:rPr lang="zh-CN" altLang="en-US" sz="1885" kern="0">
                <a:solidFill>
                  <a:srgbClr val="000000"/>
                </a:solidFill>
                <a:latin typeface="Times New Roman" panose="02020603050405020304" pitchFamily="65" charset="-122"/>
                <a:ea typeface="宋体" panose="02010600030101010101" pitchFamily="2" charset="-122"/>
              </a:rPr>
              <a:t>嫡之争。</a:t>
            </a:r>
          </a:p>
          <a:p>
            <a:pPr marL="0" indent="0" eaLnBrk="0" latinLnBrk="1" hangingPunct="0">
              <a:lnSpc>
                <a:spcPct val="150000"/>
              </a:lnSpc>
              <a:spcBef>
                <a:spcPts val="140"/>
              </a:spcBef>
              <a:buNone/>
            </a:pPr>
            <a:r>
              <a:rPr lang="zh-CN" altLang="en-US" sz="1885" kern="0">
                <a:solidFill>
                  <a:srgbClr val="000000"/>
                </a:solidFill>
                <a:latin typeface="Times New Roman" panose="02020603050405020304" pitchFamily="65" charset="-122"/>
                <a:ea typeface="宋体" panose="02010600030101010101" pitchFamily="2" charset="-122"/>
              </a:rPr>
              <a:t>⑥机会与挑战并存,成功与挫败同在,如果诽谤和诋毁能够轻而易举地击倒你,只能证明你自己本身就不堪</a:t>
            </a:r>
            <a:br>
              <a:rPr lang="zh-CN" altLang="en-US" sz="1885" kern="0">
                <a:solidFill>
                  <a:srgbClr val="000000"/>
                </a:solidFill>
                <a:latin typeface="Times New Roman" panose="02020603050405020304" pitchFamily="65" charset="-122"/>
                <a:ea typeface="宋体" panose="02010600030101010101" pitchFamily="2" charset="-122"/>
              </a:rPr>
            </a:br>
            <a:r>
              <a:rPr lang="zh-CN" altLang="en-US" sz="1885" kern="0">
                <a:solidFill>
                  <a:srgbClr val="000000"/>
                </a:solidFill>
                <a:latin typeface="Times New Roman" panose="02020603050405020304" pitchFamily="65" charset="-122"/>
                <a:ea typeface="宋体" panose="02010600030101010101" pitchFamily="2" charset="-122"/>
              </a:rPr>
              <a:t>一击。努力让自己变得更优秀,才是我们立于不败之地的前提。“千淘万漉虽辛苦,吹尽狂沙始到金。”</a:t>
            </a:r>
            <a:br>
              <a:rPr lang="zh-CN" altLang="en-US" sz="1885" kern="0">
                <a:solidFill>
                  <a:srgbClr val="000000"/>
                </a:solidFill>
                <a:latin typeface="Times New Roman" panose="02020603050405020304" pitchFamily="65" charset="-122"/>
                <a:ea typeface="宋体" panose="02010600030101010101" pitchFamily="2" charset="-122"/>
              </a:rPr>
            </a:br>
            <a:r>
              <a:rPr lang="zh-CN" altLang="en-US" sz="1885" kern="0">
                <a:solidFill>
                  <a:srgbClr val="000000"/>
                </a:solidFill>
                <a:latin typeface="Times New Roman" panose="02020603050405020304" pitchFamily="65" charset="-122"/>
                <a:ea typeface="宋体" panose="02010600030101010101" pitchFamily="2" charset="-122"/>
              </a:rPr>
              <a:t>只有经历过地狱般的折磨,才有征服一切的勇气。</a:t>
            </a:r>
          </a:p>
          <a:p>
            <a:pPr marL="0" indent="0" eaLnBrk="0" latinLnBrk="1" hangingPunct="0">
              <a:lnSpc>
                <a:spcPct val="150000"/>
              </a:lnSpc>
              <a:spcBef>
                <a:spcPts val="140"/>
              </a:spcBef>
              <a:buNone/>
            </a:pPr>
            <a:r>
              <a:rPr lang="zh-CN" altLang="en-US" sz="1885" kern="0">
                <a:solidFill>
                  <a:srgbClr val="000000"/>
                </a:solidFill>
                <a:latin typeface="Times New Roman" panose="02020603050405020304" pitchFamily="65" charset="-122"/>
                <a:ea typeface="宋体" panose="02010600030101010101" pitchFamily="2" charset="-122"/>
              </a:rPr>
              <a:t>⑦“木秀于林,风必助之!”我们不是三国时期身世飘零、生死未卜的李康,我们是二十一世纪勤劳勇敢、</a:t>
            </a:r>
            <a:br>
              <a:rPr lang="zh-CN" altLang="en-US" sz="1885" kern="0">
                <a:solidFill>
                  <a:srgbClr val="000000"/>
                </a:solidFill>
                <a:latin typeface="Times New Roman" panose="02020603050405020304" pitchFamily="65" charset="-122"/>
                <a:ea typeface="宋体" panose="02010600030101010101" pitchFamily="2" charset="-122"/>
              </a:rPr>
            </a:br>
            <a:r>
              <a:rPr lang="zh-CN" altLang="en-US" sz="1885" kern="0">
                <a:solidFill>
                  <a:srgbClr val="000000"/>
                </a:solidFill>
                <a:latin typeface="Times New Roman" panose="02020603050405020304" pitchFamily="65" charset="-122"/>
                <a:ea typeface="宋体" panose="02010600030101010101" pitchFamily="2" charset="-122"/>
              </a:rPr>
              <a:t>充满创造力的新一代!让暴风雨来得更猛烈些吧,我们要迎着风雨大叫:“好风凭借力,送我上青云!”</a:t>
            </a:r>
          </a:p>
          <a:p>
            <a:pPr marL="0" indent="0" eaLnBrk="0" latinLnBrk="1" hangingPunct="0">
              <a:lnSpc>
                <a:spcPct val="150000"/>
              </a:lnSpc>
              <a:spcBef>
                <a:spcPts val="140"/>
              </a:spcBef>
              <a:buNone/>
            </a:pPr>
            <a:r>
              <a:rPr lang="zh-CN" altLang="en-US" sz="1885" kern="0">
                <a:solidFill>
                  <a:srgbClr val="000000"/>
                </a:solidFill>
                <a:latin typeface="Times New Roman" panose="02020603050405020304" pitchFamily="65" charset="-122"/>
                <a:ea typeface="宋体" panose="02010600030101010101" pitchFamily="2" charset="-122"/>
              </a:rPr>
              <a:t>(选文略有改动)</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真题演练</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extBox 2"/>
          <p:cNvSpPr txBox="1"/>
          <p:nvPr/>
        </p:nvSpPr>
        <p:spPr>
          <a:xfrm>
            <a:off x="692785" y="1164590"/>
            <a:ext cx="10805160" cy="5129530"/>
          </a:xfrm>
          <a:prstGeom prst="rect">
            <a:avLst/>
          </a:prstGeom>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eaLnBrk="0" latinLnBrk="1" hangingPunct="0">
              <a:lnSpc>
                <a:spcPct val="150000"/>
              </a:lnSpc>
              <a:spcBef>
                <a:spcPts val="140"/>
              </a:spcBef>
            </a:pPr>
            <a:r>
              <a:rPr lang="zh-CN" altLang="en-US" b="1" kern="0">
                <a:solidFill>
                  <a:srgbClr val="000000"/>
                </a:solidFill>
                <a:latin typeface="Times New Roman" panose="02020603050405020304" pitchFamily="65" charset="-122"/>
                <a:ea typeface="宋体" panose="02010600030101010101" pitchFamily="2" charset="-122"/>
              </a:rPr>
              <a:t>1.</a:t>
            </a:r>
            <a:r>
              <a:rPr lang="zh-CN" altLang="en-US" kern="0">
                <a:solidFill>
                  <a:srgbClr val="000000"/>
                </a:solidFill>
                <a:latin typeface="Times New Roman" panose="02020603050405020304" pitchFamily="65" charset="-122"/>
                <a:ea typeface="宋体" panose="02010600030101010101" pitchFamily="2" charset="-122"/>
              </a:rPr>
              <a:t>选文的中心论点是什么?(2分)</a:t>
            </a:r>
            <a:endParaRPr lang="zh-CN" altLang="en-US" sz="2000"/>
          </a:p>
          <a:p>
            <a:pPr eaLnBrk="0" latinLnBrk="1" hangingPunct="0">
              <a:lnSpc>
                <a:spcPct val="150000"/>
              </a:lnSpc>
              <a:spcBef>
                <a:spcPts val="140"/>
              </a:spcBef>
            </a:pPr>
            <a:r>
              <a:rPr lang="zh-CN" altLang="en-US" b="1" kern="0">
                <a:solidFill>
                  <a:srgbClr val="000000"/>
                </a:solidFill>
                <a:latin typeface="Times New Roman" panose="02020603050405020304" pitchFamily="65" charset="-122"/>
                <a:ea typeface="宋体" panose="02010600030101010101" pitchFamily="2" charset="-122"/>
              </a:rPr>
              <a:t>2.</a:t>
            </a:r>
            <a:r>
              <a:rPr lang="zh-CN" altLang="en-US" kern="0">
                <a:solidFill>
                  <a:srgbClr val="000000"/>
                </a:solidFill>
                <a:latin typeface="Times New Roman" panose="02020603050405020304" pitchFamily="65" charset="-122"/>
                <a:ea typeface="宋体" panose="02010600030101010101" pitchFamily="2" charset="-122"/>
              </a:rPr>
              <a:t>选文第①段中引用名言、俗语有什么好处?(4分)</a:t>
            </a:r>
            <a:endParaRPr lang="zh-CN" altLang="en-US" sz="2000"/>
          </a:p>
          <a:p>
            <a:pPr marL="0" indent="0" eaLnBrk="0" latinLnBrk="1" hangingPunct="0">
              <a:lnSpc>
                <a:spcPct val="150000"/>
              </a:lnSpc>
              <a:spcBef>
                <a:spcPts val="140"/>
              </a:spcBef>
              <a:buNone/>
            </a:pPr>
            <a:r>
              <a:rPr lang="zh-CN" altLang="en-US" b="1" kern="0">
                <a:solidFill>
                  <a:srgbClr val="000000"/>
                </a:solidFill>
                <a:latin typeface="Times New Roman" panose="02020603050405020304" pitchFamily="65" charset="-122"/>
                <a:ea typeface="宋体" panose="02010600030101010101" pitchFamily="2" charset="-122"/>
              </a:rPr>
              <a:t>3.</a:t>
            </a:r>
            <a:r>
              <a:rPr lang="zh-CN" altLang="en-US" kern="0">
                <a:solidFill>
                  <a:srgbClr val="000000"/>
                </a:solidFill>
                <a:latin typeface="Times New Roman" panose="02020603050405020304" pitchFamily="65" charset="-122"/>
                <a:ea typeface="宋体" panose="02010600030101010101" pitchFamily="2" charset="-122"/>
              </a:rPr>
              <a:t>请为选文第③段横线处补充一句话,使上下文衔接得当。(3分)</a:t>
            </a:r>
            <a:endParaRPr lang="zh-CN" altLang="en-US" sz="2400"/>
          </a:p>
          <a:p>
            <a:pPr marL="0" indent="0" eaLnBrk="0" latinLnBrk="1" hangingPunct="0">
              <a:lnSpc>
                <a:spcPct val="150000"/>
              </a:lnSpc>
              <a:spcBef>
                <a:spcPts val="140"/>
              </a:spcBef>
              <a:buNone/>
            </a:pPr>
            <a:r>
              <a:rPr lang="zh-CN" altLang="en-US" b="1" kern="0">
                <a:solidFill>
                  <a:srgbClr val="000000"/>
                </a:solidFill>
                <a:latin typeface="Times New Roman" panose="02020603050405020304" pitchFamily="65" charset="-122"/>
                <a:ea typeface="宋体" panose="02010600030101010101" pitchFamily="2" charset="-122"/>
              </a:rPr>
              <a:t>4.</a:t>
            </a:r>
            <a:r>
              <a:rPr lang="zh-CN" altLang="en-US" kern="0">
                <a:solidFill>
                  <a:srgbClr val="000000"/>
                </a:solidFill>
                <a:latin typeface="Times New Roman" panose="02020603050405020304" pitchFamily="65" charset="-122"/>
                <a:ea typeface="宋体" panose="02010600030101010101" pitchFamily="2" charset="-122"/>
              </a:rPr>
              <a:t>选文第④段中画线句子运用了哪种论证方法?有什么作用?(3分)</a:t>
            </a:r>
            <a:endParaRPr lang="zh-CN" altLang="en-US" sz="2400"/>
          </a:p>
          <a:p>
            <a:pPr marL="0" indent="0" eaLnBrk="0" latinLnBrk="1" hangingPunct="0">
              <a:lnSpc>
                <a:spcPct val="150000"/>
              </a:lnSpc>
              <a:spcBef>
                <a:spcPts val="140"/>
              </a:spcBef>
              <a:buNone/>
            </a:pPr>
            <a:r>
              <a:rPr lang="zh-CN" altLang="en-US" b="1" kern="0">
                <a:solidFill>
                  <a:srgbClr val="000000"/>
                </a:solidFill>
                <a:latin typeface="Times New Roman" panose="02020603050405020304" pitchFamily="65" charset="-122"/>
                <a:ea typeface="宋体" panose="02010600030101010101" pitchFamily="2" charset="-122"/>
              </a:rPr>
              <a:t>5.</a:t>
            </a:r>
            <a:r>
              <a:rPr lang="zh-CN" altLang="en-US" kern="0">
                <a:solidFill>
                  <a:srgbClr val="000000"/>
                </a:solidFill>
                <a:latin typeface="Times New Roman" panose="02020603050405020304" pitchFamily="65" charset="-122"/>
                <a:ea typeface="宋体" panose="02010600030101010101" pitchFamily="2" charset="-122"/>
              </a:rPr>
              <a:t>选出下列</a:t>
            </a:r>
            <a:r>
              <a:rPr lang="zh-CN" altLang="en-US" u="sng" kern="0">
                <a:solidFill>
                  <a:srgbClr val="000000"/>
                </a:solidFill>
                <a:latin typeface="Times New Roman" panose="02020603050405020304" pitchFamily="65" charset="-122"/>
                <a:ea typeface="宋体" panose="02010600030101010101" pitchFamily="2" charset="-122"/>
              </a:rPr>
              <a:t>不适合</a:t>
            </a:r>
            <a:r>
              <a:rPr lang="zh-CN" altLang="en-US" kern="0">
                <a:solidFill>
                  <a:srgbClr val="000000"/>
                </a:solidFill>
                <a:latin typeface="Times New Roman" panose="02020603050405020304" pitchFamily="65" charset="-122"/>
                <a:ea typeface="宋体" panose="02010600030101010101" pitchFamily="2" charset="-122"/>
              </a:rPr>
              <a:t>充当选文事实论据的一项(3分)</a:t>
            </a:r>
            <a:r>
              <a:rPr lang="zh-CN" altLang="en-US" sz="1400" kern="0" spc="308">
                <a:solidFill>
                  <a:srgbClr val="000000"/>
                </a:solidFill>
                <a:latin typeface="Times New Roman" panose="02020603050405020304" pitchFamily="65" charset="-122"/>
                <a:ea typeface="宋体" panose="02010600030101010101" pitchFamily="2" charset="-122"/>
              </a:rPr>
              <a:t> </a:t>
            </a:r>
            <a:r>
              <a:rPr lang="zh-CN" altLang="en-US" kern="0">
                <a:solidFill>
                  <a:srgbClr val="000000"/>
                </a:solidFill>
                <a:latin typeface="Times New Roman" panose="02020603050405020304" pitchFamily="65" charset="-122"/>
                <a:ea typeface="宋体" panose="02010600030101010101" pitchFamily="2" charset="-122"/>
              </a:rPr>
              <a:t>(　　)</a:t>
            </a:r>
            <a:endParaRPr lang="zh-CN" altLang="en-US" sz="2400"/>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rPr>
              <a:t>A.豪放词人苏东坡在诸多领域卓有建树,“乌台诗案”使他身陷牢狱,这反而让他能广泛接触生活,写出不</a:t>
            </a:r>
            <a:br>
              <a:rPr lang="zh-CN" altLang="en-US" kern="0">
                <a:solidFill>
                  <a:srgbClr val="000000"/>
                </a:solidFill>
                <a:latin typeface="Times New Roman" panose="02020603050405020304" pitchFamily="65" charset="-122"/>
                <a:ea typeface="宋体" panose="02010600030101010101" pitchFamily="2" charset="-122"/>
              </a:rPr>
            </a:br>
            <a:r>
              <a:rPr lang="zh-CN" altLang="en-US" kern="0">
                <a:solidFill>
                  <a:srgbClr val="000000"/>
                </a:solidFill>
                <a:latin typeface="Times New Roman" panose="02020603050405020304" pitchFamily="65" charset="-122"/>
                <a:ea typeface="宋体" panose="02010600030101010101" pitchFamily="2" charset="-122"/>
              </a:rPr>
              <a:t>朽作品。</a:t>
            </a:r>
            <a:endParaRPr lang="zh-CN" altLang="en-US" sz="2400"/>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rPr>
              <a:t>B.“风萧萧兮易水寒,壮士一去兮不复还”,慷慨高歌的壮士荆轲勇敢无畏,图穷匕见,成为了人们心目中的</a:t>
            </a:r>
            <a:br>
              <a:rPr lang="zh-CN" altLang="en-US" kern="0">
                <a:solidFill>
                  <a:srgbClr val="000000"/>
                </a:solidFill>
                <a:latin typeface="Times New Roman" panose="02020603050405020304" pitchFamily="65" charset="-122"/>
                <a:ea typeface="宋体" panose="02010600030101010101" pitchFamily="2" charset="-122"/>
              </a:rPr>
            </a:br>
            <a:r>
              <a:rPr lang="zh-CN" altLang="en-US" kern="0">
                <a:solidFill>
                  <a:srgbClr val="000000"/>
                </a:solidFill>
                <a:latin typeface="Times New Roman" panose="02020603050405020304" pitchFamily="65" charset="-122"/>
                <a:ea typeface="宋体" panose="02010600030101010101" pitchFamily="2" charset="-122"/>
              </a:rPr>
              <a:t>悲情英雄。</a:t>
            </a:r>
            <a:endParaRPr lang="zh-CN" altLang="en-US" sz="2400"/>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rPr>
              <a:t>C.孙膑熟习兵法,遭魏将庞涓妒忌、陷害,可他回到齐国后,表现出杰出的军事才能,创造了围魏救赵的辉煌</a:t>
            </a:r>
            <a:br>
              <a:rPr lang="zh-CN" altLang="en-US" kern="0">
                <a:solidFill>
                  <a:srgbClr val="000000"/>
                </a:solidFill>
                <a:latin typeface="Times New Roman" panose="02020603050405020304" pitchFamily="65" charset="-122"/>
                <a:ea typeface="宋体" panose="02010600030101010101" pitchFamily="2" charset="-122"/>
              </a:rPr>
            </a:br>
            <a:r>
              <a:rPr lang="zh-CN" altLang="en-US" kern="0">
                <a:solidFill>
                  <a:srgbClr val="000000"/>
                </a:solidFill>
                <a:latin typeface="Times New Roman" panose="02020603050405020304" pitchFamily="65" charset="-122"/>
                <a:ea typeface="宋体" panose="02010600030101010101" pitchFamily="2" charset="-122"/>
              </a:rPr>
              <a:t>战例。</a:t>
            </a:r>
            <a:endParaRPr lang="zh-CN" altLang="en-US" sz="2400"/>
          </a:p>
          <a:p>
            <a:pPr marL="0" indent="0" eaLnBrk="0" latinLnBrk="1" hangingPunct="0">
              <a:lnSpc>
                <a:spcPct val="150000"/>
              </a:lnSpc>
              <a:spcBef>
                <a:spcPts val="140"/>
              </a:spcBef>
              <a:buNone/>
            </a:pPr>
            <a:r>
              <a:rPr lang="zh-CN" altLang="en-US" kern="0">
                <a:solidFill>
                  <a:srgbClr val="000000"/>
                </a:solidFill>
                <a:latin typeface="Times New Roman" panose="02020603050405020304" pitchFamily="65" charset="-122"/>
                <a:ea typeface="宋体" panose="02010600030101010101" pitchFamily="2" charset="-122"/>
              </a:rPr>
              <a:t>D.明代医药学家李时珍,专心医学,名动四方,此后27年游历,艰辛备尝,呕心沥血,最终编著成了《本草纲目》。</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参考答案</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extBox 2"/>
          <p:cNvSpPr txBox="1"/>
          <p:nvPr/>
        </p:nvSpPr>
        <p:spPr>
          <a:xfrm>
            <a:off x="692785" y="1155700"/>
            <a:ext cx="10805160" cy="5093335"/>
          </a:xfrm>
          <a:prstGeom prst="rect">
            <a:avLst/>
          </a:prstGeom>
          <a:noFill/>
        </p:spPr>
        <p:txBody>
          <a:bodyPr wrap="square" lIns="0" tIns="0" rIns="0" bIns="0" rtlCol="0">
            <a:spAutoFit/>
          </a:bodyPr>
          <a:lstStyle/>
          <a:p>
            <a:pPr marL="0" indent="0" eaLnBrk="0" latinLnBrk="1" hangingPunct="0">
              <a:lnSpc>
                <a:spcPct val="150000"/>
              </a:lnSpc>
              <a:spcBef>
                <a:spcPts val="140"/>
              </a:spcBef>
              <a:buNone/>
            </a:pPr>
            <a:r>
              <a:rPr lang="zh-CN" altLang="en-US" b="1" kern="0">
                <a:solidFill>
                  <a:srgbClr val="000000"/>
                </a:solidFill>
                <a:latin typeface="Times New Roman" panose="02020603050405020304" pitchFamily="65" charset="-122"/>
                <a:ea typeface="宋体" panose="02010600030101010101" pitchFamily="2" charset="-122"/>
                <a:sym typeface="+mn-ea"/>
              </a:rPr>
              <a:t>1.答案</a:t>
            </a:r>
            <a:r>
              <a:rPr lang="zh-CN" altLang="en-US" kern="0">
                <a:solidFill>
                  <a:srgbClr val="000000"/>
                </a:solidFill>
                <a:latin typeface="Times New Roman" panose="02020603050405020304" pitchFamily="65" charset="-122"/>
                <a:ea typeface="宋体" panose="02010600030101010101" pitchFamily="2" charset="-122"/>
                <a:sym typeface="+mn-ea"/>
              </a:rPr>
              <a:t>　</a:t>
            </a:r>
            <a:r>
              <a:rPr lang="zh-CN" altLang="en-US" kern="0">
                <a:solidFill>
                  <a:srgbClr val="FF0000"/>
                </a:solidFill>
                <a:latin typeface="Times New Roman" panose="02020603050405020304" pitchFamily="65" charset="-122"/>
                <a:ea typeface="宋体" panose="02010600030101010101" pitchFamily="2" charset="-122"/>
                <a:sym typeface="+mn-ea"/>
              </a:rPr>
              <a:t>只要你自己足够优秀,艰难险阻也一定会为你的成功助力。</a:t>
            </a:r>
          </a:p>
          <a:p>
            <a:pPr marL="0" indent="0" eaLnBrk="0" latinLnBrk="1" hangingPunct="0">
              <a:lnSpc>
                <a:spcPct val="150000"/>
              </a:lnSpc>
              <a:spcBef>
                <a:spcPts val="140"/>
              </a:spcBef>
              <a:buNone/>
            </a:pPr>
            <a:r>
              <a:rPr lang="zh-CN" altLang="en-US" b="1" kern="0">
                <a:solidFill>
                  <a:srgbClr val="000000"/>
                </a:solidFill>
                <a:latin typeface="Times New Roman" panose="02020603050405020304" pitchFamily="65" charset="-122"/>
                <a:ea typeface="宋体" panose="02010600030101010101" pitchFamily="2" charset="-122"/>
                <a:sym typeface="+mn-ea"/>
              </a:rPr>
              <a:t>2.答案</a:t>
            </a:r>
            <a:r>
              <a:rPr lang="zh-CN" altLang="en-US" kern="0">
                <a:solidFill>
                  <a:srgbClr val="000000"/>
                </a:solidFill>
                <a:latin typeface="Times New Roman" panose="02020603050405020304" pitchFamily="65" charset="-122"/>
                <a:ea typeface="宋体" panose="02010600030101010101" pitchFamily="2" charset="-122"/>
                <a:sym typeface="+mn-ea"/>
              </a:rPr>
              <a:t>　开头引用名言、俗语,写出“木秀于林”容易被困难所摧毁,下文写真英雄不怕风吹雨打,与</a:t>
            </a:r>
            <a:r>
              <a:rPr lang="zh-CN" altLang="en-US" kern="0">
                <a:solidFill>
                  <a:srgbClr val="FF0000"/>
                </a:solidFill>
                <a:latin typeface="Times New Roman" panose="02020603050405020304" pitchFamily="65" charset="-122"/>
                <a:ea typeface="宋体" panose="02010600030101010101" pitchFamily="2" charset="-122"/>
                <a:sym typeface="+mn-ea"/>
              </a:rPr>
              <a:t>其形</a:t>
            </a:r>
            <a:br>
              <a:rPr>
                <a:solidFill>
                  <a:srgbClr val="FF0000"/>
                </a:solidFill>
                <a:sym typeface="+mn-ea"/>
              </a:rPr>
            </a:br>
            <a:r>
              <a:rPr lang="zh-CN" altLang="en-US" kern="0">
                <a:solidFill>
                  <a:srgbClr val="FF0000"/>
                </a:solidFill>
                <a:latin typeface="Times New Roman" panose="02020603050405020304" pitchFamily="65" charset="-122"/>
                <a:ea typeface="宋体" panose="02010600030101010101" pitchFamily="2" charset="-122"/>
                <a:sym typeface="+mn-ea"/>
              </a:rPr>
              <a:t>成对比,从而引出中心论点,增加文采,吸引读者阅读兴趣。</a:t>
            </a:r>
          </a:p>
          <a:p>
            <a:pPr marL="0" indent="0" eaLnBrk="0" latinLnBrk="1" hangingPunct="0">
              <a:lnSpc>
                <a:spcPct val="150000"/>
              </a:lnSpc>
              <a:spcBef>
                <a:spcPts val="140"/>
              </a:spcBef>
              <a:buNone/>
            </a:pPr>
            <a:r>
              <a:rPr lang="zh-CN" altLang="en-US" b="1" kern="0">
                <a:solidFill>
                  <a:srgbClr val="000000"/>
                </a:solidFill>
                <a:latin typeface="Times New Roman" panose="02020603050405020304" pitchFamily="65" charset="-122"/>
                <a:ea typeface="宋体" panose="02010600030101010101" pitchFamily="2" charset="-122"/>
                <a:sym typeface="+mn-ea"/>
              </a:rPr>
              <a:t>3.答案</a:t>
            </a:r>
            <a:r>
              <a:rPr lang="zh-CN" altLang="en-US" kern="0">
                <a:solidFill>
                  <a:srgbClr val="000000"/>
                </a:solidFill>
                <a:latin typeface="Times New Roman" panose="02020603050405020304" pitchFamily="65" charset="-122"/>
                <a:ea typeface="宋体" panose="02010600030101010101" pitchFamily="2" charset="-122"/>
                <a:sym typeface="+mn-ea"/>
              </a:rPr>
              <a:t>　</a:t>
            </a:r>
            <a:r>
              <a:rPr lang="zh-CN" altLang="en-US" kern="0">
                <a:solidFill>
                  <a:srgbClr val="FF0000"/>
                </a:solidFill>
                <a:latin typeface="Times New Roman" panose="02020603050405020304" pitchFamily="65" charset="-122"/>
                <a:ea typeface="宋体" panose="02010600030101010101" pitchFamily="2" charset="-122"/>
                <a:sym typeface="+mn-ea"/>
              </a:rPr>
              <a:t>(示例一)前进只有一个理由,退缩却有千万个理由,当一个人勇往直前的时候,一点点流言蜚语又</a:t>
            </a:r>
            <a:br>
              <a:rPr>
                <a:solidFill>
                  <a:srgbClr val="FF0000"/>
                </a:solidFill>
                <a:sym typeface="+mn-ea"/>
              </a:rPr>
            </a:br>
            <a:r>
              <a:rPr lang="zh-CN" altLang="en-US" kern="0">
                <a:solidFill>
                  <a:srgbClr val="FF0000"/>
                </a:solidFill>
                <a:latin typeface="Times New Roman" panose="02020603050405020304" pitchFamily="65" charset="-122"/>
                <a:ea typeface="宋体" panose="02010600030101010101" pitchFamily="2" charset="-122"/>
                <a:sym typeface="+mn-ea"/>
              </a:rPr>
              <a:t>算得了什么?</a:t>
            </a:r>
            <a:endParaRPr lang="zh-CN" altLang="en-US">
              <a:solidFill>
                <a:srgbClr val="FF0000"/>
              </a:solidFill>
            </a:endParaRPr>
          </a:p>
          <a:p>
            <a:pPr marL="0" indent="0" eaLnBrk="0" latinLnBrk="1" hangingPunct="0">
              <a:lnSpc>
                <a:spcPct val="150000"/>
              </a:lnSpc>
              <a:spcBef>
                <a:spcPts val="140"/>
              </a:spcBef>
              <a:buNone/>
            </a:pPr>
            <a:r>
              <a:rPr lang="zh-CN" altLang="en-US" kern="0">
                <a:solidFill>
                  <a:srgbClr val="FF0000"/>
                </a:solidFill>
                <a:latin typeface="Times New Roman" panose="02020603050405020304" pitchFamily="65" charset="-122"/>
                <a:ea typeface="宋体" panose="02010600030101010101" pitchFamily="2" charset="-122"/>
                <a:sym typeface="+mn-ea"/>
              </a:rPr>
              <a:t>(示例二)而生活中还有一些人,他们不怕艰难险阻,迎难而上。</a:t>
            </a:r>
            <a:endParaRPr lang="zh-CN" altLang="en-US">
              <a:solidFill>
                <a:srgbClr val="FF0000"/>
              </a:solidFill>
            </a:endParaRPr>
          </a:p>
          <a:p>
            <a:pPr marL="0" indent="0" eaLnBrk="0" latinLnBrk="1" hangingPunct="0">
              <a:lnSpc>
                <a:spcPct val="150000"/>
              </a:lnSpc>
              <a:spcBef>
                <a:spcPts val="140"/>
              </a:spcBef>
              <a:buNone/>
            </a:pPr>
            <a:r>
              <a:rPr lang="zh-CN" altLang="en-US" kern="0">
                <a:solidFill>
                  <a:srgbClr val="FF0000"/>
                </a:solidFill>
                <a:latin typeface="Times New Roman" panose="02020603050405020304" pitchFamily="65" charset="-122"/>
                <a:ea typeface="宋体" panose="02010600030101010101" pitchFamily="2" charset="-122"/>
                <a:sym typeface="+mn-ea"/>
              </a:rPr>
              <a:t>(示例三)还有另外一些人,不怕诋毁诽谤,愈挫愈勇。</a:t>
            </a:r>
            <a:endParaRPr lang="zh-CN" altLang="en-US">
              <a:solidFill>
                <a:srgbClr val="FF0000"/>
              </a:solidFill>
            </a:endParaRPr>
          </a:p>
          <a:p>
            <a:pPr marL="0" indent="0" eaLnBrk="0" latinLnBrk="1" hangingPunct="0">
              <a:lnSpc>
                <a:spcPct val="150000"/>
              </a:lnSpc>
              <a:spcBef>
                <a:spcPts val="140"/>
              </a:spcBef>
              <a:buNone/>
            </a:pPr>
            <a:r>
              <a:rPr lang="zh-CN" altLang="en-US" b="1" kern="0">
                <a:solidFill>
                  <a:srgbClr val="000000"/>
                </a:solidFill>
                <a:latin typeface="Times New Roman" panose="02020603050405020304" pitchFamily="65" charset="-122"/>
                <a:ea typeface="宋体" panose="02010600030101010101" pitchFamily="2" charset="-122"/>
                <a:sym typeface="+mn-ea"/>
              </a:rPr>
              <a:t>4.答案</a:t>
            </a:r>
            <a:r>
              <a:rPr lang="zh-CN" altLang="en-US" kern="0">
                <a:solidFill>
                  <a:srgbClr val="000000"/>
                </a:solidFill>
                <a:latin typeface="Times New Roman" panose="02020603050405020304" pitchFamily="65" charset="-122"/>
                <a:ea typeface="宋体" panose="02010600030101010101" pitchFamily="2" charset="-122"/>
                <a:sym typeface="+mn-ea"/>
              </a:rPr>
              <a:t>　</a:t>
            </a:r>
            <a:r>
              <a:rPr lang="zh-CN" altLang="en-US" kern="0">
                <a:solidFill>
                  <a:srgbClr val="FF0000"/>
                </a:solidFill>
                <a:latin typeface="Times New Roman" panose="02020603050405020304" pitchFamily="65" charset="-122"/>
                <a:ea typeface="宋体" panose="02010600030101010101" pitchFamily="2" charset="-122"/>
                <a:sym typeface="+mn-ea"/>
              </a:rPr>
              <a:t>比喻论证,将困难比喻成铺路石、试金石和磨刀石,论述了困难所起的作用,生动形象地论证了</a:t>
            </a:r>
            <a:br>
              <a:rPr>
                <a:solidFill>
                  <a:srgbClr val="FF0000"/>
                </a:solidFill>
                <a:sym typeface="+mn-ea"/>
              </a:rPr>
            </a:br>
            <a:r>
              <a:rPr lang="zh-CN" altLang="en-US" kern="0">
                <a:solidFill>
                  <a:srgbClr val="FF0000"/>
                </a:solidFill>
                <a:latin typeface="Times New Roman" panose="02020603050405020304" pitchFamily="65" charset="-122"/>
                <a:ea typeface="宋体" panose="02010600030101010101" pitchFamily="2" charset="-122"/>
                <a:sym typeface="+mn-ea"/>
              </a:rPr>
              <a:t>“笑对困难,砥砺前行,才能获得更大的成功”的观点,进而证明中心论点,使道理通俗易懂。</a:t>
            </a:r>
            <a:endParaRPr lang="zh-CN" altLang="en-US"/>
          </a:p>
          <a:p>
            <a:pPr marL="0" indent="0" eaLnBrk="0" latinLnBrk="1" hangingPunct="0">
              <a:lnSpc>
                <a:spcPct val="150000"/>
              </a:lnSpc>
              <a:spcBef>
                <a:spcPts val="140"/>
              </a:spcBef>
              <a:buNone/>
            </a:pPr>
            <a:r>
              <a:rPr lang="zh-CN" altLang="en-US" b="1" kern="0">
                <a:solidFill>
                  <a:srgbClr val="000000"/>
                </a:solidFill>
                <a:latin typeface="Times New Roman" panose="02020603050405020304" pitchFamily="65" charset="-122"/>
                <a:ea typeface="宋体" panose="02010600030101010101" pitchFamily="2" charset="-122"/>
                <a:sym typeface="+mn-ea"/>
              </a:rPr>
              <a:t>5.答案</a:t>
            </a:r>
            <a:r>
              <a:rPr lang="zh-CN" altLang="en-US" kern="0">
                <a:solidFill>
                  <a:srgbClr val="000000"/>
                </a:solidFill>
                <a:latin typeface="Times New Roman" panose="02020603050405020304" pitchFamily="65" charset="-122"/>
                <a:ea typeface="宋体" panose="02010600030101010101" pitchFamily="2" charset="-122"/>
                <a:sym typeface="+mn-ea"/>
              </a:rPr>
              <a:t>   </a:t>
            </a:r>
            <a:r>
              <a:rPr lang="zh-CN" altLang="en-US" kern="0">
                <a:solidFill>
                  <a:srgbClr val="FF0000"/>
                </a:solidFill>
                <a:latin typeface="Times New Roman" panose="02020603050405020304" pitchFamily="65" charset="-122"/>
                <a:ea typeface="宋体" panose="02010600030101010101" pitchFamily="2" charset="-122"/>
                <a:sym typeface="+mn-ea"/>
              </a:rPr>
              <a:t> B</a:t>
            </a:r>
            <a:r>
              <a:rPr lang="zh-CN" altLang="en-US" kern="0">
                <a:solidFill>
                  <a:srgbClr val="000000"/>
                </a:solidFill>
                <a:latin typeface="Times New Roman" panose="02020603050405020304" pitchFamily="65" charset="-122"/>
                <a:ea typeface="宋体" panose="02010600030101010101" pitchFamily="2" charset="-122"/>
                <a:sym typeface="+mn-ea"/>
              </a:rPr>
              <a:t>　本题四个选项列了四个事实论据,B选项中的荆轲虽然经历艰难,但最后刺秦失败,不能够证明</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文章的中心论点“只要你自己足够优秀,艰难险阻也一定会为你的成功助力”,因此此项不适合充当选文</a:t>
            </a:r>
            <a:br>
              <a:rPr lang="zh-CN" altLang="en-US" kern="0">
                <a:solidFill>
                  <a:srgbClr val="000000"/>
                </a:solidFill>
                <a:latin typeface="Times New Roman" panose="02020603050405020304" pitchFamily="65" charset="-122"/>
                <a:ea typeface="宋体" panose="02010600030101010101" pitchFamily="2" charset="-122"/>
                <a:sym typeface="+mn-ea"/>
              </a:rPr>
            </a:br>
            <a:r>
              <a:rPr lang="zh-CN" altLang="en-US" kern="0">
                <a:solidFill>
                  <a:srgbClr val="000000"/>
                </a:solidFill>
                <a:latin typeface="Times New Roman" panose="02020603050405020304" pitchFamily="65" charset="-122"/>
                <a:ea typeface="宋体" panose="02010600030101010101" pitchFamily="2" charset="-122"/>
                <a:sym typeface="+mn-ea"/>
              </a:rPr>
              <a:t>的事实论据。</a:t>
            </a:r>
            <a:endParaRPr lang="zh-CN" altLang="en-US" kern="0">
              <a:solidFill>
                <a:srgbClr val="000000"/>
              </a:solidFill>
              <a:latin typeface="Times New Roman" panose="02020603050405020304" pitchFamily="65" charset="-122"/>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21" name="图片 1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359995" y="180975"/>
            <a:ext cx="4843117"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1"/>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1498599"/>
            <a:ext cx="5486400" cy="5359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图片 3074" descr="题字"/>
          <p:cNvPicPr>
            <a:picLocks noChangeAspect="1" noChangeArrowheads="1"/>
          </p:cNvPicPr>
          <p:nvPr/>
        </p:nvPicPr>
        <p:blipFill>
          <a:blip r:embed="rId7">
            <a:extLst>
              <a:ext uri="{28A0092B-C50C-407E-A947-70E740481C1C}">
                <a14:useLocalDpi xmlns:a14="http://schemas.microsoft.com/office/drawing/2010/main" val="0"/>
              </a:ext>
            </a:extLst>
          </a:blip>
          <a:srcRect l="58664" t="33194" b="23750"/>
          <a:stretch>
            <a:fillRect/>
          </a:stretch>
        </p:blipFill>
        <p:spPr bwMode="auto">
          <a:xfrm>
            <a:off x="6167090" y="2243709"/>
            <a:ext cx="3083208" cy="240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4" descr="N:\人文学院PPT\模版\dayan02.png"/>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rot="692354">
            <a:off x="5939938" y="399137"/>
            <a:ext cx="2934965" cy="168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4" descr="N:\人文学院PPT\模版\dayan02.png"/>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rot="686118">
            <a:off x="5141542" y="632244"/>
            <a:ext cx="1813596" cy="1039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_14"/>
          <p:cNvSpPr txBox="1">
            <a:spLocks noChangeArrowheads="1"/>
          </p:cNvSpPr>
          <p:nvPr/>
        </p:nvSpPr>
        <p:spPr bwMode="auto">
          <a:xfrm>
            <a:off x="2950314" y="1594089"/>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9600" spc="600">
                <a:solidFill>
                  <a:schemeClr val="tx2">
                    <a:lumMod val="50000"/>
                  </a:schemeClr>
                </a:solidFill>
                <a:latin typeface="叶根友行书繁" pitchFamily="2" charset="-122"/>
                <a:ea typeface="叶根友行书繁" pitchFamily="2" charset="-122"/>
              </a:rPr>
              <a:t>谢</a:t>
            </a:r>
            <a:endParaRPr lang="zh-CN" sz="9600" spc="600">
              <a:solidFill>
                <a:schemeClr val="tx2">
                  <a:lumMod val="50000"/>
                </a:schemeClr>
              </a:solidFill>
              <a:latin typeface="叶根友行书繁" pitchFamily="2" charset="-122"/>
              <a:ea typeface="叶根友行书繁" pitchFamily="2" charset="-122"/>
            </a:endParaRPr>
          </a:p>
        </p:txBody>
      </p:sp>
      <p:sp>
        <p:nvSpPr>
          <p:cNvPr id="34" name="_14"/>
          <p:cNvSpPr txBox="1">
            <a:spLocks noChangeArrowheads="1"/>
          </p:cNvSpPr>
          <p:nvPr/>
        </p:nvSpPr>
        <p:spPr bwMode="auto">
          <a:xfrm>
            <a:off x="2914350" y="2850136"/>
            <a:ext cx="2070294" cy="18657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8800" spc="600">
                <a:solidFill>
                  <a:srgbClr val="C00000"/>
                </a:solidFill>
                <a:latin typeface="叶根友行书繁" pitchFamily="2" charset="-122"/>
                <a:ea typeface="叶根友行书繁" pitchFamily="2" charset="-122"/>
              </a:rPr>
              <a:t>观</a:t>
            </a:r>
            <a:endParaRPr lang="zh-CN" altLang="zh-CN" sz="8800" spc="600">
              <a:solidFill>
                <a:srgbClr val="C00000"/>
              </a:solidFill>
              <a:latin typeface="叶根友行书繁" pitchFamily="2" charset="-122"/>
              <a:ea typeface="叶根友行书繁" pitchFamily="2" charset="-122"/>
            </a:endParaRPr>
          </a:p>
        </p:txBody>
      </p:sp>
      <p:sp>
        <p:nvSpPr>
          <p:cNvPr id="35" name="_14"/>
          <p:cNvSpPr txBox="1">
            <a:spLocks noChangeArrowheads="1"/>
          </p:cNvSpPr>
          <p:nvPr/>
        </p:nvSpPr>
        <p:spPr bwMode="auto">
          <a:xfrm>
            <a:off x="4228336" y="2881567"/>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8800" spc="600">
                <a:solidFill>
                  <a:srgbClr val="C00000"/>
                </a:solidFill>
                <a:latin typeface="叶根友行书繁" pitchFamily="2" charset="-122"/>
                <a:ea typeface="叶根友行书繁" pitchFamily="2" charset="-122"/>
              </a:rPr>
              <a:t>看</a:t>
            </a:r>
            <a:r>
              <a:rPr lang="en-US" altLang="zh-CN" sz="8800" spc="600">
                <a:solidFill>
                  <a:srgbClr val="C00000"/>
                </a:solidFill>
                <a:latin typeface="叶根友行书繁" pitchFamily="2" charset="-122"/>
                <a:ea typeface="叶根友行书繁" pitchFamily="2" charset="-122"/>
              </a:rPr>
              <a:t>!</a:t>
            </a:r>
            <a:endParaRPr lang="zh-CN" altLang="zh-CN" sz="8800" spc="600">
              <a:solidFill>
                <a:srgbClr val="C00000"/>
              </a:solidFill>
              <a:latin typeface="叶根友行书繁" pitchFamily="2" charset="-122"/>
              <a:ea typeface="叶根友行书繁" pitchFamily="2" charset="-122"/>
            </a:endParaRPr>
          </a:p>
        </p:txBody>
      </p:sp>
      <p:sp>
        <p:nvSpPr>
          <p:cNvPr id="36" name="_14"/>
          <p:cNvSpPr txBox="1">
            <a:spLocks noChangeArrowheads="1"/>
          </p:cNvSpPr>
          <p:nvPr/>
        </p:nvSpPr>
        <p:spPr bwMode="auto">
          <a:xfrm>
            <a:off x="4093919" y="1613139"/>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9600" spc="600">
                <a:solidFill>
                  <a:schemeClr val="tx2">
                    <a:lumMod val="50000"/>
                  </a:schemeClr>
                </a:solidFill>
                <a:latin typeface="叶根友行书繁" pitchFamily="2" charset="-122"/>
                <a:ea typeface="叶根友行书繁" pitchFamily="2" charset="-122"/>
              </a:rPr>
              <a:t>谢</a:t>
            </a:r>
            <a:endParaRPr lang="zh-CN" sz="9600" spc="600">
              <a:solidFill>
                <a:schemeClr val="tx2">
                  <a:lumMod val="50000"/>
                </a:schemeClr>
              </a:solidFill>
              <a:latin typeface="叶根友行书繁" pitchFamily="2" charset="-122"/>
              <a:ea typeface="叶根友行书繁" pitchFamily="2" charset="-122"/>
            </a:endParaRPr>
          </a:p>
        </p:txBody>
      </p:sp>
      <p:pic>
        <p:nvPicPr>
          <p:cNvPr id="37" name="New picture"/>
          <p:cNvPicPr/>
          <p:nvPr/>
        </p:nvPicPr>
        <p:blipFill>
          <a:blip r:embed="rId9"/>
          <a:stretch>
            <a:fillRect/>
          </a:stretch>
        </p:blipFill>
        <p:spPr>
          <a:xfrm>
            <a:off x="11480800" y="10769600"/>
            <a:ext cx="355600" cy="266700"/>
          </a:xfrm>
          <a:prstGeom prst="cube">
            <a:avLst/>
          </a:prstGeom>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750"/>
                                        <p:tgtEl>
                                          <p:spTgt spid="18"/>
                                        </p:tgtEl>
                                      </p:cBhvr>
                                    </p:animEffect>
                                  </p:childTnLst>
                                </p:cTn>
                              </p:par>
                              <p:par>
                                <p:cTn id="8" presetID="42" presetClass="entr" presetSubtype="0" fill="hold" nodeType="withEffect">
                                  <p:stCondLst>
                                    <p:cond delay="50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750"/>
                                        <p:tgtEl>
                                          <p:spTgt spid="21"/>
                                        </p:tgtEl>
                                      </p:cBhvr>
                                    </p:animEffect>
                                    <p:anim calcmode="lin" valueType="num">
                                      <p:cBhvr>
                                        <p:cTn id="11" dur="750" fill="hold"/>
                                        <p:tgtEl>
                                          <p:spTgt spid="21"/>
                                        </p:tgtEl>
                                        <p:attrNameLst>
                                          <p:attrName>ppt_x</p:attrName>
                                        </p:attrNameLst>
                                      </p:cBhvr>
                                      <p:tavLst>
                                        <p:tav tm="0">
                                          <p:val>
                                            <p:strVal val="#ppt_x"/>
                                          </p:val>
                                        </p:tav>
                                        <p:tav tm="100000">
                                          <p:val>
                                            <p:strVal val="#ppt_x"/>
                                          </p:val>
                                        </p:tav>
                                      </p:tavLst>
                                    </p:anim>
                                    <p:anim calcmode="lin" valueType="num">
                                      <p:cBhvr>
                                        <p:cTn id="12" dur="750" fill="hold"/>
                                        <p:tgtEl>
                                          <p:spTgt spid="21"/>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750"/>
                                        <p:tgtEl>
                                          <p:spTgt spid="22"/>
                                        </p:tgtEl>
                                      </p:cBhvr>
                                    </p:animEffect>
                                    <p:anim calcmode="lin" valueType="num">
                                      <p:cBhvr>
                                        <p:cTn id="16" dur="750" fill="hold"/>
                                        <p:tgtEl>
                                          <p:spTgt spid="22"/>
                                        </p:tgtEl>
                                        <p:attrNameLst>
                                          <p:attrName>ppt_x</p:attrName>
                                        </p:attrNameLst>
                                      </p:cBhvr>
                                      <p:tavLst>
                                        <p:tav tm="0">
                                          <p:val>
                                            <p:strVal val="#ppt_x"/>
                                          </p:val>
                                        </p:tav>
                                        <p:tav tm="100000">
                                          <p:val>
                                            <p:strVal val="#ppt_x"/>
                                          </p:val>
                                        </p:tav>
                                      </p:tavLst>
                                    </p:anim>
                                    <p:anim calcmode="lin" valueType="num">
                                      <p:cBhvr>
                                        <p:cTn id="17" dur="750" fill="hold"/>
                                        <p:tgtEl>
                                          <p:spTgt spid="22"/>
                                        </p:tgtEl>
                                        <p:attrNameLst>
                                          <p:attrName>ppt_y</p:attrName>
                                        </p:attrNameLst>
                                      </p:cBhvr>
                                      <p:tavLst>
                                        <p:tav tm="0">
                                          <p:val>
                                            <p:strVal val="#ppt_y+.1"/>
                                          </p:val>
                                        </p:tav>
                                        <p:tav tm="100000">
                                          <p:val>
                                            <p:strVal val="#ppt_y"/>
                                          </p:val>
                                        </p:tav>
                                      </p:tavLst>
                                    </p:anim>
                                  </p:childTnLst>
                                </p:cTn>
                              </p:par>
                              <p:par>
                                <p:cTn id="18" presetID="22" presetClass="entr" presetSubtype="1" fill="hold" nodeType="withEffect">
                                  <p:stCondLst>
                                    <p:cond delay="2000"/>
                                  </p:stCondLst>
                                  <p:childTnLst>
                                    <p:set>
                                      <p:cBhvr>
                                        <p:cTn id="19" dur="1" fill="hold">
                                          <p:stCondLst>
                                            <p:cond delay="0"/>
                                          </p:stCondLst>
                                        </p:cTn>
                                        <p:tgtEl>
                                          <p:spTgt spid="28"/>
                                        </p:tgtEl>
                                        <p:attrNameLst>
                                          <p:attrName>style.visibility</p:attrName>
                                        </p:attrNameLst>
                                      </p:cBhvr>
                                      <p:to>
                                        <p:strVal val="visible"/>
                                      </p:to>
                                    </p:set>
                                    <p:animEffect transition="in" filter="wipe(up)">
                                      <p:cBhvr>
                                        <p:cTn id="20" dur="500"/>
                                        <p:tgtEl>
                                          <p:spTgt spid="28"/>
                                        </p:tgtEl>
                                      </p:cBhvr>
                                    </p:animEffect>
                                  </p:childTnLst>
                                </p:cTn>
                              </p:par>
                              <p:par>
                                <p:cTn id="21" presetID="2" presetClass="entr" presetSubtype="3"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1000" fill="hold"/>
                                        <p:tgtEl>
                                          <p:spTgt spid="29"/>
                                        </p:tgtEl>
                                        <p:attrNameLst>
                                          <p:attrName>ppt_x</p:attrName>
                                        </p:attrNameLst>
                                      </p:cBhvr>
                                      <p:tavLst>
                                        <p:tav tm="0">
                                          <p:val>
                                            <p:strVal val="1+#ppt_w/2"/>
                                          </p:val>
                                        </p:tav>
                                        <p:tav tm="100000">
                                          <p:val>
                                            <p:strVal val="#ppt_x"/>
                                          </p:val>
                                        </p:tav>
                                      </p:tavLst>
                                    </p:anim>
                                    <p:anim calcmode="lin" valueType="num">
                                      <p:cBhvr additive="base">
                                        <p:cTn id="24" dur="1000" fill="hold"/>
                                        <p:tgtEl>
                                          <p:spTgt spid="29"/>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1000" fill="hold"/>
                                        <p:tgtEl>
                                          <p:spTgt spid="32"/>
                                        </p:tgtEl>
                                        <p:attrNameLst>
                                          <p:attrName>ppt_x</p:attrName>
                                        </p:attrNameLst>
                                      </p:cBhvr>
                                      <p:tavLst>
                                        <p:tav tm="0">
                                          <p:val>
                                            <p:strVal val="1+#ppt_w/2"/>
                                          </p:val>
                                        </p:tav>
                                        <p:tav tm="100000">
                                          <p:val>
                                            <p:strVal val="#ppt_x"/>
                                          </p:val>
                                        </p:tav>
                                      </p:tavLst>
                                    </p:anim>
                                    <p:anim calcmode="lin" valueType="num">
                                      <p:cBhvr additive="base">
                                        <p:cTn id="28" dur="1000" fill="hold"/>
                                        <p:tgtEl>
                                          <p:spTgt spid="32"/>
                                        </p:tgtEl>
                                        <p:attrNameLst>
                                          <p:attrName>ppt_y</p:attrName>
                                        </p:attrNameLst>
                                      </p:cBhvr>
                                      <p:tavLst>
                                        <p:tav tm="0">
                                          <p:val>
                                            <p:strVal val="0-#ppt_h/2"/>
                                          </p:val>
                                        </p:tav>
                                        <p:tav tm="100000">
                                          <p:val>
                                            <p:strVal val="#ppt_y"/>
                                          </p:val>
                                        </p:tav>
                                      </p:tavLst>
                                    </p:anim>
                                  </p:childTnLst>
                                </p:cTn>
                              </p:par>
                            </p:childTnLst>
                          </p:cTn>
                        </p:par>
                        <p:par>
                          <p:cTn id="29" fill="hold" nodeType="afterGroup">
                            <p:stCondLst>
                              <p:cond delay="25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33"/>
                                        </p:tgtEl>
                                        <p:attrNameLst>
                                          <p:attrName>style.visibility</p:attrName>
                                        </p:attrNameLst>
                                      </p:cBhvr>
                                      <p:to>
                                        <p:strVal val="visible"/>
                                      </p:to>
                                    </p:set>
                                    <p:anim by="(-#ppt_w*2)" calcmode="lin" valueType="num">
                                      <p:cBhvr rctx="PPT">
                                        <p:cTn id="32" dur="625" autoRev="1" fill="hold">
                                          <p:stCondLst>
                                            <p:cond delay="0"/>
                                          </p:stCondLst>
                                        </p:cTn>
                                        <p:tgtEl>
                                          <p:spTgt spid="33"/>
                                        </p:tgtEl>
                                        <p:attrNameLst>
                                          <p:attrName>ppt_w</p:attrName>
                                        </p:attrNameLst>
                                      </p:cBhvr>
                                    </p:anim>
                                    <p:anim by="(#ppt_w*0.50)" calcmode="lin" valueType="num">
                                      <p:cBhvr>
                                        <p:cTn id="33" dur="625" decel="50000" autoRev="1" fill="hold">
                                          <p:stCondLst>
                                            <p:cond delay="0"/>
                                          </p:stCondLst>
                                        </p:cTn>
                                        <p:tgtEl>
                                          <p:spTgt spid="33"/>
                                        </p:tgtEl>
                                        <p:attrNameLst>
                                          <p:attrName>ppt_x</p:attrName>
                                        </p:attrNameLst>
                                      </p:cBhvr>
                                    </p:anim>
                                    <p:anim from="(-#ppt_h/2)" to="(#ppt_y)" calcmode="lin" valueType="num">
                                      <p:cBhvr>
                                        <p:cTn id="34" dur="1250" fill="hold">
                                          <p:stCondLst>
                                            <p:cond delay="0"/>
                                          </p:stCondLst>
                                        </p:cTn>
                                        <p:tgtEl>
                                          <p:spTgt spid="33"/>
                                        </p:tgtEl>
                                        <p:attrNameLst>
                                          <p:attrName>ppt_y</p:attrName>
                                        </p:attrNameLst>
                                      </p:cBhvr>
                                    </p:anim>
                                    <p:animRot by="21600000">
                                      <p:cBhvr>
                                        <p:cTn id="35" dur="1250" fill="hold">
                                          <p:stCondLst>
                                            <p:cond delay="0"/>
                                          </p:stCondLst>
                                        </p:cTn>
                                        <p:tgtEl>
                                          <p:spTgt spid="33"/>
                                        </p:tgtEl>
                                        <p:attrNameLst>
                                          <p:attrName>r</p:attrName>
                                        </p:attrNameLst>
                                      </p:cBhvr>
                                    </p:animRot>
                                  </p:childTnLst>
                                </p:cTn>
                              </p:par>
                            </p:childTnLst>
                          </p:cTn>
                        </p:par>
                        <p:par>
                          <p:cTn id="36" fill="hold" nodeType="afterGroup">
                            <p:stCondLst>
                              <p:cond delay="3750"/>
                            </p:stCondLst>
                            <p:childTnLst>
                              <p:par>
                                <p:cTn id="37" presetID="56" presetClass="entr" presetSubtype="0" fill="hold" grpId="0" nodeType="afterEffect">
                                  <p:stCondLst>
                                    <p:cond delay="0"/>
                                  </p:stCondLst>
                                  <p:iterate type="lt">
                                    <p:tmPct val="10000"/>
                                  </p:iterate>
                                  <p:childTnLst>
                                    <p:set>
                                      <p:cBhvr>
                                        <p:cTn id="38" dur="1" fill="hold">
                                          <p:stCondLst>
                                            <p:cond delay="0"/>
                                          </p:stCondLst>
                                        </p:cTn>
                                        <p:tgtEl>
                                          <p:spTgt spid="36"/>
                                        </p:tgtEl>
                                        <p:attrNameLst>
                                          <p:attrName>style.visibility</p:attrName>
                                        </p:attrNameLst>
                                      </p:cBhvr>
                                      <p:to>
                                        <p:strVal val="visible"/>
                                      </p:to>
                                    </p:set>
                                    <p:anim by="(-#ppt_w*2)" calcmode="lin" valueType="num">
                                      <p:cBhvr rctx="PPT">
                                        <p:cTn id="39" dur="625" autoRev="1" fill="hold">
                                          <p:stCondLst>
                                            <p:cond delay="0"/>
                                          </p:stCondLst>
                                        </p:cTn>
                                        <p:tgtEl>
                                          <p:spTgt spid="36"/>
                                        </p:tgtEl>
                                        <p:attrNameLst>
                                          <p:attrName>ppt_w</p:attrName>
                                        </p:attrNameLst>
                                      </p:cBhvr>
                                    </p:anim>
                                    <p:anim by="(#ppt_w*0.50)" calcmode="lin" valueType="num">
                                      <p:cBhvr>
                                        <p:cTn id="40" dur="625" decel="50000" autoRev="1" fill="hold">
                                          <p:stCondLst>
                                            <p:cond delay="0"/>
                                          </p:stCondLst>
                                        </p:cTn>
                                        <p:tgtEl>
                                          <p:spTgt spid="36"/>
                                        </p:tgtEl>
                                        <p:attrNameLst>
                                          <p:attrName>ppt_x</p:attrName>
                                        </p:attrNameLst>
                                      </p:cBhvr>
                                    </p:anim>
                                    <p:anim from="(-#ppt_h/2)" to="(#ppt_y)" calcmode="lin" valueType="num">
                                      <p:cBhvr>
                                        <p:cTn id="41" dur="1250" fill="hold">
                                          <p:stCondLst>
                                            <p:cond delay="0"/>
                                          </p:stCondLst>
                                        </p:cTn>
                                        <p:tgtEl>
                                          <p:spTgt spid="36"/>
                                        </p:tgtEl>
                                        <p:attrNameLst>
                                          <p:attrName>ppt_y</p:attrName>
                                        </p:attrNameLst>
                                      </p:cBhvr>
                                    </p:anim>
                                    <p:animRot by="21600000">
                                      <p:cBhvr>
                                        <p:cTn id="42" dur="1250" fill="hold">
                                          <p:stCondLst>
                                            <p:cond delay="0"/>
                                          </p:stCondLst>
                                        </p:cTn>
                                        <p:tgtEl>
                                          <p:spTgt spid="36"/>
                                        </p:tgtEl>
                                        <p:attrNameLst>
                                          <p:attrName>r</p:attrName>
                                        </p:attrNameLst>
                                      </p:cBhvr>
                                    </p:animRot>
                                  </p:childTnLst>
                                </p:cTn>
                              </p:par>
                            </p:childTnLst>
                          </p:cTn>
                        </p:par>
                        <p:par>
                          <p:cTn id="43" fill="hold" nodeType="afterGroup">
                            <p:stCondLst>
                              <p:cond delay="5000"/>
                            </p:stCondLst>
                            <p:childTnLst>
                              <p:par>
                                <p:cTn id="44" presetID="56" presetClass="entr" presetSubtype="0" fill="hold" grpId="0" nodeType="afterEffect">
                                  <p:stCondLst>
                                    <p:cond delay="0"/>
                                  </p:stCondLst>
                                  <p:iterate type="lt">
                                    <p:tmPct val="10000"/>
                                  </p:iterate>
                                  <p:childTnLst>
                                    <p:set>
                                      <p:cBhvr>
                                        <p:cTn id="45" dur="1" fill="hold">
                                          <p:stCondLst>
                                            <p:cond delay="0"/>
                                          </p:stCondLst>
                                        </p:cTn>
                                        <p:tgtEl>
                                          <p:spTgt spid="34"/>
                                        </p:tgtEl>
                                        <p:attrNameLst>
                                          <p:attrName>style.visibility</p:attrName>
                                        </p:attrNameLst>
                                      </p:cBhvr>
                                      <p:to>
                                        <p:strVal val="visible"/>
                                      </p:to>
                                    </p:set>
                                    <p:anim by="(-#ppt_w*2)" calcmode="lin" valueType="num">
                                      <p:cBhvr rctx="PPT">
                                        <p:cTn id="46" dur="625" autoRev="1" fill="hold">
                                          <p:stCondLst>
                                            <p:cond delay="0"/>
                                          </p:stCondLst>
                                        </p:cTn>
                                        <p:tgtEl>
                                          <p:spTgt spid="34"/>
                                        </p:tgtEl>
                                        <p:attrNameLst>
                                          <p:attrName>ppt_w</p:attrName>
                                        </p:attrNameLst>
                                      </p:cBhvr>
                                    </p:anim>
                                    <p:anim by="(#ppt_w*0.50)" calcmode="lin" valueType="num">
                                      <p:cBhvr>
                                        <p:cTn id="47" dur="625" decel="50000" autoRev="1" fill="hold">
                                          <p:stCondLst>
                                            <p:cond delay="0"/>
                                          </p:stCondLst>
                                        </p:cTn>
                                        <p:tgtEl>
                                          <p:spTgt spid="34"/>
                                        </p:tgtEl>
                                        <p:attrNameLst>
                                          <p:attrName>ppt_x</p:attrName>
                                        </p:attrNameLst>
                                      </p:cBhvr>
                                    </p:anim>
                                    <p:anim from="(-#ppt_h/2)" to="(#ppt_y)" calcmode="lin" valueType="num">
                                      <p:cBhvr>
                                        <p:cTn id="48" dur="1250" fill="hold">
                                          <p:stCondLst>
                                            <p:cond delay="0"/>
                                          </p:stCondLst>
                                        </p:cTn>
                                        <p:tgtEl>
                                          <p:spTgt spid="34"/>
                                        </p:tgtEl>
                                        <p:attrNameLst>
                                          <p:attrName>ppt_y</p:attrName>
                                        </p:attrNameLst>
                                      </p:cBhvr>
                                    </p:anim>
                                    <p:animRot by="21600000">
                                      <p:cBhvr>
                                        <p:cTn id="49" dur="1250" fill="hold">
                                          <p:stCondLst>
                                            <p:cond delay="0"/>
                                          </p:stCondLst>
                                        </p:cTn>
                                        <p:tgtEl>
                                          <p:spTgt spid="34"/>
                                        </p:tgtEl>
                                        <p:attrNameLst>
                                          <p:attrName>r</p:attrName>
                                        </p:attrNameLst>
                                      </p:cBhvr>
                                    </p:animRot>
                                  </p:childTnLst>
                                </p:cTn>
                              </p:par>
                            </p:childTnLst>
                          </p:cTn>
                        </p:par>
                        <p:par>
                          <p:cTn id="50" fill="hold" nodeType="afterGroup">
                            <p:stCondLst>
                              <p:cond delay="6250"/>
                            </p:stCondLst>
                            <p:childTnLst>
                              <p:par>
                                <p:cTn id="51" presetID="56" presetClass="entr" presetSubtype="0" fill="hold" grpId="0" nodeType="afterEffect">
                                  <p:stCondLst>
                                    <p:cond delay="0"/>
                                  </p:stCondLst>
                                  <p:iterate type="lt">
                                    <p:tmPct val="10000"/>
                                  </p:iterate>
                                  <p:childTnLst>
                                    <p:set>
                                      <p:cBhvr>
                                        <p:cTn id="52" dur="1" fill="hold">
                                          <p:stCondLst>
                                            <p:cond delay="0"/>
                                          </p:stCondLst>
                                        </p:cTn>
                                        <p:tgtEl>
                                          <p:spTgt spid="35"/>
                                        </p:tgtEl>
                                        <p:attrNameLst>
                                          <p:attrName>style.visibility</p:attrName>
                                        </p:attrNameLst>
                                      </p:cBhvr>
                                      <p:to>
                                        <p:strVal val="visible"/>
                                      </p:to>
                                    </p:set>
                                    <p:anim by="(-#ppt_w*2)" calcmode="lin" valueType="num">
                                      <p:cBhvr rctx="PPT">
                                        <p:cTn id="53" dur="625" autoRev="1" fill="hold">
                                          <p:stCondLst>
                                            <p:cond delay="0"/>
                                          </p:stCondLst>
                                        </p:cTn>
                                        <p:tgtEl>
                                          <p:spTgt spid="35"/>
                                        </p:tgtEl>
                                        <p:attrNameLst>
                                          <p:attrName>ppt_w</p:attrName>
                                        </p:attrNameLst>
                                      </p:cBhvr>
                                    </p:anim>
                                    <p:anim by="(#ppt_w*0.50)" calcmode="lin" valueType="num">
                                      <p:cBhvr>
                                        <p:cTn id="54" dur="625" decel="50000" autoRev="1" fill="hold">
                                          <p:stCondLst>
                                            <p:cond delay="0"/>
                                          </p:stCondLst>
                                        </p:cTn>
                                        <p:tgtEl>
                                          <p:spTgt spid="35"/>
                                        </p:tgtEl>
                                        <p:attrNameLst>
                                          <p:attrName>ppt_x</p:attrName>
                                        </p:attrNameLst>
                                      </p:cBhvr>
                                    </p:anim>
                                    <p:anim from="(-#ppt_h/2)" to="(#ppt_y)" calcmode="lin" valueType="num">
                                      <p:cBhvr>
                                        <p:cTn id="55" dur="1250" fill="hold">
                                          <p:stCondLst>
                                            <p:cond delay="0"/>
                                          </p:stCondLst>
                                        </p:cTn>
                                        <p:tgtEl>
                                          <p:spTgt spid="35"/>
                                        </p:tgtEl>
                                        <p:attrNameLst>
                                          <p:attrName>ppt_y</p:attrName>
                                        </p:attrNameLst>
                                      </p:cBhvr>
                                    </p:anim>
                                    <p:animRot by="21600000">
                                      <p:cBhvr>
                                        <p:cTn id="56" dur="1250" fill="hold">
                                          <p:stCondLst>
                                            <p:cond delay="0"/>
                                          </p:stCondLst>
                                        </p:cTn>
                                        <p:tgtEl>
                                          <p:spTgt spid="3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cxnSp>
          <p:nvCxnSpPr>
            <p:cNvPr id="11" name="直接箭头连接符 15"/>
            <p:cNvCxnSpPr>
              <a:cxnSpLocks noChangeShapeType="1"/>
            </p:cNvCxnSpPr>
            <p:nvPr/>
          </p:nvCxnSpPr>
          <p:spPr bwMode="auto">
            <a:xfrm flipV="1">
              <a:off x="0" y="973870"/>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组合 14"/>
          <p:cNvGrpSpPr/>
          <p:nvPr/>
        </p:nvGrpSpPr>
        <p:grpSpPr>
          <a:xfrm>
            <a:off x="4544479" y="2003990"/>
            <a:ext cx="757238" cy="755650"/>
            <a:chExt cx="756000" cy="756000"/>
          </a:xfrm>
          <a:noFill/>
        </p:grpSpPr>
        <p:sp>
          <p:nvSpPr>
            <p:cNvPr id="13" name="椭圆 47"/>
            <p:cNvSpPr/>
            <p:nvPr/>
          </p:nvSpPr>
          <p:spPr>
            <a:xfrm>
              <a:off x="0" y="0"/>
              <a:ext cx="756000" cy="756000"/>
            </a:xfrm>
            <a:prstGeom prst="ellipse">
              <a:avLst/>
            </a:prstGeom>
            <a:grpFill/>
            <a:ln w="9525">
              <a:solidFill>
                <a:srgbClr val="C00000"/>
              </a:solidFill>
            </a:ln>
          </p:spPr>
          <p:txBody>
            <a:bodyPr anchor="ctr"/>
            <a:lstStyle/>
            <a:p>
              <a:pPr lvl="0" algn="ctr" eaLnBrk="1" hangingPunct="1">
                <a:buNone/>
              </a:pP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4" name="组合 48"/>
            <p:cNvGrpSpPr/>
            <p:nvPr/>
          </p:nvGrpSpPr>
          <p:grpSpPr>
            <a:xfrm>
              <a:off x="153000" y="136763"/>
              <a:ext cx="450000" cy="434596"/>
              <a:chExt cx="583915" cy="496874"/>
            </a:xfrm>
            <a:grpFill/>
          </p:grpSpPr>
          <p:sp>
            <p:nvSpPr>
              <p:cNvPr id="15" name="Freeform 159"/>
              <p:cNvSpPr/>
              <p:nvPr/>
            </p:nvSpPr>
            <p:spPr>
              <a:xfrm>
                <a:off x="61656" y="94297"/>
                <a:ext cx="460603" cy="402577"/>
              </a:xfrm>
              <a:custGeom>
                <a:gdLst>
                  <a:gd name="txL" fmla="*/ 0 w 54"/>
                  <a:gd name="txT" fmla="*/ 0 h 47"/>
                  <a:gd name="txR" fmla="*/ 54 w 54"/>
                  <a:gd name="txB" fmla="*/ 47 h 47"/>
                </a:gdLst>
                <a:cxnLst>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grpFill/>
              <a:ln w="9525">
                <a:solidFill>
                  <a:srgbClr val="C00000"/>
                </a:solidFill>
              </a:ln>
            </p:spPr>
            <p:txBody>
              <a:bodyPr/>
              <a:lstStyle/>
              <a:p>
                <a:endParaRPr lang="zh-CN" altLang="en-US"/>
              </a:p>
            </p:txBody>
          </p:sp>
          <p:sp>
            <p:nvSpPr>
              <p:cNvPr id="16" name="Freeform 160"/>
              <p:cNvSpPr/>
              <p:nvPr/>
            </p:nvSpPr>
            <p:spPr>
              <a:xfrm>
                <a:off x="0" y="0"/>
                <a:ext cx="583915" cy="224863"/>
              </a:xfrm>
              <a:custGeom>
                <a:gdLst>
                  <a:gd name="txL" fmla="*/ 0 w 68"/>
                  <a:gd name="txT" fmla="*/ 0 h 26"/>
                  <a:gd name="txR" fmla="*/ 68 w 68"/>
                  <a:gd name="txB" fmla="*/ 26 h 26"/>
                </a:gd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grpFill/>
              <a:ln w="9525">
                <a:solidFill>
                  <a:srgbClr val="C00000"/>
                </a:solidFill>
              </a:ln>
            </p:spPr>
            <p:txBody>
              <a:bodyPr/>
              <a:lstStyle/>
              <a:p>
                <a:endParaRPr lang="zh-CN" altLang="en-US"/>
              </a:p>
            </p:txBody>
          </p:sp>
        </p:grpSp>
      </p:grpSp>
      <p:grpSp>
        <p:nvGrpSpPr>
          <p:cNvPr id="17" name="组合 12"/>
          <p:cNvGrpSpPr/>
          <p:nvPr/>
        </p:nvGrpSpPr>
        <p:grpSpPr>
          <a:xfrm>
            <a:off x="4491139" y="4220458"/>
            <a:ext cx="757238" cy="757237"/>
            <a:chExt cx="756000" cy="756000"/>
          </a:xfrm>
          <a:noFill/>
        </p:grpSpPr>
        <p:sp>
          <p:nvSpPr>
            <p:cNvPr id="18" name="椭圆 53"/>
            <p:cNvSpPr/>
            <p:nvPr/>
          </p:nvSpPr>
          <p:spPr>
            <a:xfrm>
              <a:off x="0" y="0"/>
              <a:ext cx="756000" cy="756000"/>
            </a:xfrm>
            <a:prstGeom prst="ellipse">
              <a:avLst/>
            </a:prstGeom>
            <a:grpFill/>
            <a:ln w="9525">
              <a:solidFill>
                <a:srgbClr val="C00000"/>
              </a:solidFill>
            </a:ln>
          </p:spPr>
          <p:txBody>
            <a:bodyPr anchor="ctr"/>
            <a:lstStyle/>
            <a:p>
              <a:pPr lvl="0" algn="ctr" eaLnBrk="1" hangingPunct="1">
                <a:buNone/>
              </a:pP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9" name="Freeform 277"/>
            <p:cNvSpPr>
              <a:spLocks noEditPoints="1"/>
            </p:cNvSpPr>
            <p:nvPr/>
          </p:nvSpPr>
          <p:spPr>
            <a:xfrm>
              <a:off x="190444" y="121807"/>
              <a:ext cx="383972" cy="455826"/>
            </a:xfrm>
            <a:custGeom>
              <a:gdLst>
                <a:gd name="txL" fmla="*/ 0 w 72"/>
                <a:gd name="txT" fmla="*/ 0 h 86"/>
                <a:gd name="txR" fmla="*/ 72 w 72"/>
                <a:gd name="txB" fmla="*/ 86 h 86"/>
              </a:gdLst>
              <a:cxnLst>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grpFill/>
            <a:ln w="9525">
              <a:solidFill>
                <a:srgbClr val="C00000"/>
              </a:solidFill>
            </a:ln>
          </p:spPr>
          <p:txBody>
            <a:bodyPr/>
            <a:lstStyle/>
            <a:p>
              <a:endParaRPr lang="zh-CN" altLang="en-US"/>
            </a:p>
          </p:txBody>
        </p:sp>
      </p:grpSp>
      <p:grpSp>
        <p:nvGrpSpPr>
          <p:cNvPr id="20" name="组合 13"/>
          <p:cNvGrpSpPr/>
          <p:nvPr/>
        </p:nvGrpSpPr>
        <p:grpSpPr>
          <a:xfrm>
            <a:off x="4527969" y="3128258"/>
            <a:ext cx="757238" cy="755650"/>
            <a:chExt cx="756000" cy="756000"/>
          </a:xfrm>
          <a:noFill/>
        </p:grpSpPr>
        <p:sp>
          <p:nvSpPr>
            <p:cNvPr id="21" name="椭圆 57"/>
            <p:cNvSpPr/>
            <p:nvPr/>
          </p:nvSpPr>
          <p:spPr>
            <a:xfrm>
              <a:off x="0" y="0"/>
              <a:ext cx="756000" cy="756000"/>
            </a:xfrm>
            <a:prstGeom prst="ellipse">
              <a:avLst/>
            </a:prstGeom>
            <a:grpFill/>
            <a:ln w="9525">
              <a:solidFill>
                <a:schemeClr val="tx2">
                  <a:lumMod val="50000"/>
                </a:schemeClr>
              </a:solidFill>
            </a:ln>
          </p:spPr>
          <p:txBody>
            <a:bodyPr anchor="ctr"/>
            <a:lstStyle/>
            <a:p>
              <a:pPr lvl="0" algn="ctr" eaLnBrk="1" hangingPunct="1">
                <a:buNone/>
              </a:pP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2" name="Group 92"/>
            <p:cNvGrpSpPr/>
            <p:nvPr/>
          </p:nvGrpSpPr>
          <p:grpSpPr>
            <a:xfrm>
              <a:off x="153436" y="230209"/>
              <a:ext cx="474528" cy="295582"/>
              <a:chExt cx="471488" cy="293688"/>
            </a:xfrm>
            <a:grpFill/>
          </p:grpSpPr>
          <p:sp>
            <p:nvSpPr>
              <p:cNvPr id="23" name="Freeform 8"/>
              <p:cNvSpPr>
                <a:spLocks noEditPoints="1"/>
              </p:cNvSpPr>
              <p:nvPr/>
            </p:nvSpPr>
            <p:spPr>
              <a:xfrm>
                <a:off x="0" y="0"/>
                <a:ext cx="471488" cy="293688"/>
              </a:xfrm>
              <a:custGeom>
                <a:gdLst>
                  <a:gd name="txL" fmla="*/ 0 w 125"/>
                  <a:gd name="txT" fmla="*/ 0 h 78"/>
                  <a:gd name="txR" fmla="*/ 125 w 125"/>
                  <a:gd name="txB" fmla="*/ 78 h 78"/>
                </a:gdLst>
                <a:cxnLst>
                  <a:cxn ang="0">
                    <a:pos x="2147483646" y="2147483646"/>
                  </a:cxn>
                  <a:cxn ang="0">
                    <a:pos x="2147483646" y="0"/>
                  </a:cxn>
                  <a:cxn ang="0">
                    <a:pos x="0"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w="9525">
                <a:solidFill>
                  <a:schemeClr val="tx2">
                    <a:lumMod val="50000"/>
                  </a:schemeClr>
                </a:solidFill>
              </a:ln>
            </p:spPr>
            <p:txBody>
              <a:bodyPr/>
              <a:lstStyle/>
              <a:p>
                <a:endParaRPr lang="zh-CN" altLang="en-US"/>
              </a:p>
            </p:txBody>
          </p:sp>
          <p:sp>
            <p:nvSpPr>
              <p:cNvPr id="24" name="Rectangle 9"/>
              <p:cNvSpPr/>
              <p:nvPr/>
            </p:nvSpPr>
            <p:spPr>
              <a:xfrm>
                <a:off x="63500" y="63500"/>
                <a:ext cx="90488" cy="166688"/>
              </a:xfrm>
              <a:prstGeom prst="rect">
                <a:avLst/>
              </a:prstGeom>
              <a:grpFill/>
              <a:ln w="9525">
                <a:solidFill>
                  <a:schemeClr val="tx2">
                    <a:lumMod val="50000"/>
                  </a:schemeClr>
                </a:solidFill>
                <a:miter/>
              </a:ln>
            </p:spPr>
            <p:txBody>
              <a:bodyPr lIns="121920" tIns="60960" rIns="121920" bIns="60960"/>
              <a:lstStyle/>
              <a:p>
                <a:pPr lvl="0" eaLnBrk="1" hangingPunct="1">
                  <a:buNone/>
                </a:pPr>
                <a:endParaRPr lang="zh-CN" altLang="zh-CN" sz="2500">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25" name="Rectangle 10"/>
              <p:cNvSpPr/>
              <p:nvPr/>
            </p:nvSpPr>
            <p:spPr>
              <a:xfrm>
                <a:off x="169862" y="63500"/>
                <a:ext cx="85725" cy="166688"/>
              </a:xfrm>
              <a:prstGeom prst="rect">
                <a:avLst/>
              </a:prstGeom>
              <a:grpFill/>
              <a:ln w="9525">
                <a:solidFill>
                  <a:schemeClr val="tx2">
                    <a:lumMod val="50000"/>
                  </a:schemeClr>
                </a:solidFill>
                <a:miter/>
              </a:ln>
            </p:spPr>
            <p:txBody>
              <a:bodyPr lIns="121920" tIns="60960" rIns="121920" bIns="60960"/>
              <a:lstStyle/>
              <a:p>
                <a:pPr lvl="0" eaLnBrk="1" hangingPunct="1">
                  <a:buNone/>
                </a:pPr>
                <a:endParaRPr lang="zh-CN" altLang="zh-CN" sz="2500">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grpSp>
      </p:grpSp>
      <p:grpSp>
        <p:nvGrpSpPr>
          <p:cNvPr id="26" name="组合 11"/>
          <p:cNvGrpSpPr/>
          <p:nvPr/>
        </p:nvGrpSpPr>
        <p:grpSpPr>
          <a:xfrm>
            <a:off x="4494949" y="5459025"/>
            <a:ext cx="757238" cy="755650"/>
            <a:chExt cx="756000" cy="756000"/>
          </a:xfrm>
          <a:noFill/>
        </p:grpSpPr>
        <p:sp>
          <p:nvSpPr>
            <p:cNvPr id="27" name="椭圆 64"/>
            <p:cNvSpPr/>
            <p:nvPr/>
          </p:nvSpPr>
          <p:spPr>
            <a:xfrm>
              <a:off x="0" y="0"/>
              <a:ext cx="756000" cy="756000"/>
            </a:xfrm>
            <a:prstGeom prst="ellipse">
              <a:avLst/>
            </a:prstGeom>
            <a:grpFill/>
            <a:ln w="9525">
              <a:solidFill>
                <a:schemeClr val="tx2">
                  <a:lumMod val="50000"/>
                </a:schemeClr>
              </a:solidFill>
            </a:ln>
          </p:spPr>
          <p:txBody>
            <a:bodyPr anchor="ctr"/>
            <a:lstStyle/>
            <a:p>
              <a:pPr lvl="0" algn="ctr" eaLnBrk="1" hangingPunct="1">
                <a:buNone/>
              </a:pP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8" name="Group 9"/>
            <p:cNvGrpSpPr/>
            <p:nvPr/>
          </p:nvGrpSpPr>
          <p:grpSpPr>
            <a:xfrm>
              <a:off x="124976" y="198348"/>
              <a:ext cx="516045" cy="382660"/>
              <a:chExt cx="374651" cy="277813"/>
            </a:xfrm>
            <a:grpFill/>
          </p:grpSpPr>
          <p:sp>
            <p:nvSpPr>
              <p:cNvPr id="29" name="Freeform 17"/>
              <p:cNvSpPr/>
              <p:nvPr/>
            </p:nvSpPr>
            <p:spPr>
              <a:xfrm>
                <a:off x="141288" y="66675"/>
                <a:ext cx="233363" cy="211138"/>
              </a:xfrm>
              <a:custGeom>
                <a:gdLst>
                  <a:gd name="txL" fmla="*/ 0 w 89"/>
                  <a:gd name="txT" fmla="*/ 0 h 81"/>
                  <a:gd name="txR" fmla="*/ 89 w 89"/>
                  <a:gd name="txB" fmla="*/ 81 h 81"/>
                </a:gdLst>
                <a:cxnLst>
                  <a:cxn ang="0">
                    <a:pos x="2147483646" y="2147483646"/>
                  </a:cxn>
                  <a:cxn ang="0">
                    <a:pos x="2147483646" y="0"/>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Lst>
                <a:rect l="txL" t="txT" r="txR" b="tx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w="9525">
                <a:solidFill>
                  <a:schemeClr val="tx2">
                    <a:lumMod val="50000"/>
                  </a:schemeClr>
                </a:solidFill>
              </a:ln>
            </p:spPr>
            <p:txBody>
              <a:bodyPr/>
              <a:lstStyle/>
              <a:p>
                <a:endParaRPr lang="zh-CN" altLang="en-US"/>
              </a:p>
            </p:txBody>
          </p:sp>
          <p:sp>
            <p:nvSpPr>
              <p:cNvPr id="30" name="Freeform 18"/>
              <p:cNvSpPr/>
              <p:nvPr/>
            </p:nvSpPr>
            <p:spPr>
              <a:xfrm>
                <a:off x="0" y="0"/>
                <a:ext cx="241300" cy="209550"/>
              </a:xfrm>
              <a:custGeom>
                <a:gdLst>
                  <a:gd name="txL" fmla="*/ 0 w 92"/>
                  <a:gd name="txT" fmla="*/ 0 h 80"/>
                  <a:gd name="txR" fmla="*/ 92 w 92"/>
                  <a:gd name="txB" fmla="*/ 80 h 80"/>
                </a:gdLst>
                <a:cxnLst>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w="9525">
                <a:solidFill>
                  <a:schemeClr val="tx2">
                    <a:lumMod val="50000"/>
                  </a:schemeClr>
                </a:solidFill>
              </a:ln>
            </p:spPr>
            <p:txBody>
              <a:bodyPr/>
              <a:lstStyle/>
              <a:p>
                <a:endParaRPr lang="zh-CN" altLang="en-US"/>
              </a:p>
            </p:txBody>
          </p:sp>
        </p:grpSp>
      </p:grpSp>
      <p:sp>
        <p:nvSpPr>
          <p:cNvPr id="2" name="矩形 11"/>
          <p:cNvSpPr>
            <a:spLocks noChangeArrowheads="1"/>
          </p:cNvSpPr>
          <p:nvPr/>
        </p:nvSpPr>
        <p:spPr bwMode="auto">
          <a:xfrm>
            <a:off x="831758" y="329134"/>
            <a:ext cx="695579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sz="3200">
                <a:solidFill>
                  <a:schemeClr val="tx2">
                    <a:lumMod val="50000"/>
                  </a:schemeClr>
                </a:solidFill>
                <a:latin typeface="华文新魏" panose="02010800040101010101" pitchFamily="2" charset="-122"/>
                <a:ea typeface="华文新魏" panose="02010800040101010101" pitchFamily="2" charset="-122"/>
                <a:sym typeface="+mn-ea"/>
              </a:rPr>
              <a:t>考点一：</a:t>
            </a:r>
            <a:r>
              <a:rPr lang="zh-CN" altLang="zh-CN" sz="3200">
                <a:ea typeface="黑体" panose="02010609060101010101" charset="-122"/>
                <a:sym typeface="+mn-ea"/>
              </a:rPr>
              <a:t>概括文章中心论点</a:t>
            </a:r>
            <a:r>
              <a:rPr lang="en-US" altLang="zh-CN" sz="3200">
                <a:sym typeface="+mn-ea"/>
              </a:rPr>
              <a:t>(</a:t>
            </a:r>
            <a:r>
              <a:rPr lang="zh-CN" altLang="zh-CN" sz="3200">
                <a:ea typeface="黑体" panose="02010609060101010101" charset="-122"/>
                <a:sym typeface="+mn-ea"/>
              </a:rPr>
              <a:t>主要观点</a:t>
            </a:r>
            <a:r>
              <a:rPr lang="en-US" altLang="zh-CN" sz="3200">
                <a:sym typeface="+mn-ea"/>
              </a:rPr>
              <a:t>)</a:t>
            </a:r>
            <a:endPar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endParaRPr>
          </a:p>
        </p:txBody>
      </p:sp>
      <p:sp>
        <p:nvSpPr>
          <p:cNvPr id="3" name="文本框 2"/>
          <p:cNvSpPr txBox="1"/>
          <p:nvPr/>
        </p:nvSpPr>
        <p:spPr>
          <a:xfrm>
            <a:off x="1489710" y="1297940"/>
            <a:ext cx="2028190" cy="52197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zh-CN" altLang="en-US" sz="2800">
                <a:latin typeface="华文行楷" panose="02010800040101010101" charset="-122"/>
                <a:ea typeface="华文行楷" panose="02010800040101010101" charset="-122"/>
              </a:rPr>
              <a:t>考查方式</a:t>
            </a:r>
          </a:p>
        </p:txBody>
      </p:sp>
      <p:sp>
        <p:nvSpPr>
          <p:cNvPr id="5" name="文本框 4"/>
          <p:cNvSpPr txBox="1"/>
          <p:nvPr/>
        </p:nvSpPr>
        <p:spPr>
          <a:xfrm>
            <a:off x="471805" y="2223135"/>
            <a:ext cx="3723640" cy="119888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indent="266700" defTabSz="914400">
              <a:lnSpc>
                <a:spcPct val="120000"/>
              </a:lnSpc>
              <a:tabLst>
                <a:tab pos="1028700"/>
                <a:tab pos="1851025"/>
                <a:tab pos="2538730"/>
                <a:tab pos="3222625"/>
              </a:tabLst>
            </a:pPr>
            <a:r>
              <a:rPr lang="en-US" altLang="zh-CN" sz="2000">
                <a:sym typeface="+mn-ea"/>
              </a:rPr>
              <a:t>1.</a:t>
            </a:r>
            <a:r>
              <a:rPr lang="zh-CN" altLang="zh-CN" sz="2000">
                <a:sym typeface="+mn-ea"/>
              </a:rPr>
              <a:t>本文的中心论点是什么</a:t>
            </a:r>
            <a:r>
              <a:rPr lang="en-US" altLang="zh-CN" sz="2000">
                <a:sym typeface="+mn-ea"/>
              </a:rPr>
              <a:t>?</a:t>
            </a:r>
          </a:p>
          <a:p>
            <a:pPr indent="266700" defTabSz="914400">
              <a:lnSpc>
                <a:spcPct val="120000"/>
              </a:lnSpc>
              <a:tabLst>
                <a:tab pos="1028700"/>
                <a:tab pos="1851025"/>
                <a:tab pos="2538730"/>
                <a:tab pos="3222625"/>
              </a:tabLst>
            </a:pPr>
            <a:r>
              <a:rPr lang="en-US" altLang="zh-CN" sz="2000">
                <a:sym typeface="+mn-ea"/>
              </a:rPr>
              <a:t>2.</a:t>
            </a:r>
            <a:r>
              <a:rPr lang="zh-CN" altLang="zh-CN" sz="2000">
                <a:sym typeface="+mn-ea"/>
              </a:rPr>
              <a:t>作者的观点是什么</a:t>
            </a:r>
            <a:r>
              <a:rPr lang="en-US" altLang="zh-CN" sz="2000">
                <a:sym typeface="+mn-ea"/>
              </a:rPr>
              <a:t>?</a:t>
            </a:r>
          </a:p>
          <a:p>
            <a:pPr indent="266700" defTabSz="914400">
              <a:lnSpc>
                <a:spcPct val="120000"/>
              </a:lnSpc>
              <a:tabLst>
                <a:tab pos="1028700"/>
                <a:tab pos="1851025"/>
                <a:tab pos="2538730"/>
                <a:tab pos="3222625"/>
              </a:tabLst>
            </a:pPr>
            <a:r>
              <a:rPr lang="en-US" altLang="zh-CN" sz="2000">
                <a:sym typeface="+mn-ea"/>
              </a:rPr>
              <a:t>3.</a:t>
            </a:r>
            <a:r>
              <a:rPr lang="zh-CN" altLang="zh-CN" sz="2000">
                <a:sym typeface="+mn-ea"/>
              </a:rPr>
              <a:t>本文讲述了什么道理</a:t>
            </a:r>
            <a:r>
              <a:rPr lang="en-US" altLang="zh-CN" sz="2000">
                <a:sym typeface="+mn-ea"/>
              </a:rPr>
              <a:t>?</a:t>
            </a:r>
          </a:p>
        </p:txBody>
      </p:sp>
      <p:sp>
        <p:nvSpPr>
          <p:cNvPr id="6" name="文本框 5"/>
          <p:cNvSpPr txBox="1"/>
          <p:nvPr/>
        </p:nvSpPr>
        <p:spPr>
          <a:xfrm>
            <a:off x="1430020" y="3653790"/>
            <a:ext cx="2028190" cy="52197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zh-CN" altLang="en-US" sz="2800">
                <a:latin typeface="华文行楷" panose="02010800040101010101" charset="-122"/>
                <a:ea typeface="华文行楷" panose="02010800040101010101" charset="-122"/>
              </a:rPr>
              <a:t>答题技巧</a:t>
            </a:r>
          </a:p>
        </p:txBody>
      </p:sp>
      <p:sp>
        <p:nvSpPr>
          <p:cNvPr id="40" name="文本框 39"/>
          <p:cNvSpPr txBox="1"/>
          <p:nvPr/>
        </p:nvSpPr>
        <p:spPr>
          <a:xfrm>
            <a:off x="375920" y="4342765"/>
            <a:ext cx="3915410" cy="24161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indent="266700" defTabSz="914400">
              <a:lnSpc>
                <a:spcPct val="120000"/>
              </a:lnSpc>
              <a:tabLst>
                <a:tab pos="1028700"/>
                <a:tab pos="1851025"/>
                <a:tab pos="2538730"/>
                <a:tab pos="3222625"/>
              </a:tabLst>
            </a:pPr>
            <a:r>
              <a:rPr lang="zh-CN" altLang="zh-CN">
                <a:latin typeface="方正粗黑宋简体" panose="02000000000000000000" charset="-122"/>
                <a:ea typeface="方正粗黑宋简体" panose="02000000000000000000" charset="-122"/>
                <a:cs typeface="方正粗黑宋简体" panose="02000000000000000000" charset="-122"/>
                <a:sym typeface="+mn-ea"/>
              </a:rPr>
              <a:t>从以下两方面把握</a:t>
            </a:r>
            <a:r>
              <a:rPr lang="en-US" altLang="zh-CN">
                <a:latin typeface="方正粗黑宋简体" panose="02000000000000000000" charset="-122"/>
                <a:ea typeface="方正粗黑宋简体" panose="02000000000000000000" charset="-122"/>
                <a:cs typeface="方正粗黑宋简体" panose="02000000000000000000" charset="-122"/>
                <a:sym typeface="+mn-ea"/>
              </a:rPr>
              <a:t>:</a:t>
            </a:r>
            <a:endParaRPr lang="zh-CN" altLang="zh-CN">
              <a:latin typeface="方正粗黑宋简体" panose="02000000000000000000" charset="-122"/>
              <a:ea typeface="方正粗黑宋简体" panose="02000000000000000000" charset="-122"/>
              <a:cs typeface="方正粗黑宋简体" panose="02000000000000000000" charset="-122"/>
            </a:endParaRPr>
          </a:p>
          <a:p>
            <a:pPr indent="266700" defTabSz="914400">
              <a:lnSpc>
                <a:spcPct val="120000"/>
              </a:lnSpc>
              <a:tabLst>
                <a:tab pos="1028700"/>
                <a:tab pos="1851025"/>
                <a:tab pos="2538730"/>
                <a:tab pos="3222625"/>
              </a:tabLst>
            </a:pPr>
            <a:r>
              <a:rPr lang="en-US" altLang="zh-CN">
                <a:latin typeface="方正粗黑宋简体" panose="02000000000000000000" charset="-122"/>
                <a:ea typeface="方正粗黑宋简体" panose="02000000000000000000" charset="-122"/>
                <a:cs typeface="方正粗黑宋简体" panose="02000000000000000000" charset="-122"/>
                <a:sym typeface="+mn-ea"/>
              </a:rPr>
              <a:t>(1)</a:t>
            </a:r>
            <a:r>
              <a:rPr lang="zh-CN" altLang="zh-CN">
                <a:latin typeface="方正粗黑宋简体" panose="02000000000000000000" charset="-122"/>
                <a:ea typeface="方正粗黑宋简体" panose="02000000000000000000" charset="-122"/>
                <a:cs typeface="方正粗黑宋简体" panose="02000000000000000000" charset="-122"/>
                <a:sym typeface="+mn-ea"/>
              </a:rPr>
              <a:t>位置</a:t>
            </a:r>
            <a:r>
              <a:rPr lang="en-US" altLang="zh-CN">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a:latin typeface="方正粗黑宋简体" panose="02000000000000000000" charset="-122"/>
                <a:ea typeface="方正粗黑宋简体" panose="02000000000000000000" charset="-122"/>
                <a:cs typeface="方正粗黑宋简体" panose="02000000000000000000" charset="-122"/>
                <a:sym typeface="+mn-ea"/>
              </a:rPr>
              <a:t>论点常在这些位置</a:t>
            </a:r>
            <a:r>
              <a:rPr lang="en-US" altLang="zh-CN">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a:latin typeface="方正粗黑宋简体" panose="02000000000000000000" charset="-122"/>
                <a:ea typeface="方正粗黑宋简体" panose="02000000000000000000" charset="-122"/>
                <a:cs typeface="方正粗黑宋简体" panose="02000000000000000000" charset="-122"/>
                <a:sym typeface="+mn-ea"/>
              </a:rPr>
              <a:t>①</a:t>
            </a:r>
            <a:r>
              <a:rPr lang="zh-CN" altLang="zh-CN">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题目</a:t>
            </a:r>
            <a:r>
              <a:rPr lang="zh-CN" altLang="zh-CN">
                <a:latin typeface="方正粗黑宋简体" panose="02000000000000000000" charset="-122"/>
                <a:ea typeface="方正粗黑宋简体" panose="02000000000000000000" charset="-122"/>
                <a:cs typeface="方正粗黑宋简体" panose="02000000000000000000" charset="-122"/>
                <a:sym typeface="+mn-ea"/>
              </a:rPr>
              <a:t>点明</a:t>
            </a:r>
            <a:r>
              <a:rPr lang="en-US" altLang="zh-CN">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a:latin typeface="方正粗黑宋简体" panose="02000000000000000000" charset="-122"/>
                <a:ea typeface="方正粗黑宋简体" panose="02000000000000000000" charset="-122"/>
                <a:cs typeface="方正粗黑宋简体" panose="02000000000000000000" charset="-122"/>
                <a:sym typeface="+mn-ea"/>
              </a:rPr>
              <a:t>②</a:t>
            </a:r>
            <a:r>
              <a:rPr lang="zh-CN" altLang="zh-CN">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开头</a:t>
            </a:r>
            <a:r>
              <a:rPr lang="zh-CN" altLang="zh-CN">
                <a:latin typeface="方正粗黑宋简体" panose="02000000000000000000" charset="-122"/>
                <a:ea typeface="方正粗黑宋简体" panose="02000000000000000000" charset="-122"/>
                <a:cs typeface="方正粗黑宋简体" panose="02000000000000000000" charset="-122"/>
                <a:sym typeface="+mn-ea"/>
              </a:rPr>
              <a:t>提出</a:t>
            </a:r>
            <a:r>
              <a:rPr lang="en-US" altLang="zh-CN">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a:latin typeface="方正粗黑宋简体" panose="02000000000000000000" charset="-122"/>
                <a:ea typeface="方正粗黑宋简体" panose="02000000000000000000" charset="-122"/>
                <a:cs typeface="方正粗黑宋简体" panose="02000000000000000000" charset="-122"/>
                <a:sym typeface="+mn-ea"/>
              </a:rPr>
              <a:t>事例引出</a:t>
            </a:r>
            <a:r>
              <a:rPr lang="en-US" altLang="zh-CN">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a:latin typeface="方正粗黑宋简体" panose="02000000000000000000" charset="-122"/>
                <a:ea typeface="方正粗黑宋简体" panose="02000000000000000000" charset="-122"/>
                <a:cs typeface="方正粗黑宋简体" panose="02000000000000000000" charset="-122"/>
                <a:sym typeface="+mn-ea"/>
              </a:rPr>
              <a:t>名言引出</a:t>
            </a:r>
            <a:r>
              <a:rPr lang="en-US" altLang="zh-CN">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a:latin typeface="方正粗黑宋简体" panose="02000000000000000000" charset="-122"/>
                <a:ea typeface="方正粗黑宋简体" panose="02000000000000000000" charset="-122"/>
                <a:cs typeface="方正粗黑宋简体" panose="02000000000000000000" charset="-122"/>
                <a:sym typeface="+mn-ea"/>
              </a:rPr>
              <a:t>直接提出</a:t>
            </a:r>
            <a:r>
              <a:rPr lang="en-US" altLang="zh-CN">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a:latin typeface="方正粗黑宋简体" panose="02000000000000000000" charset="-122"/>
                <a:ea typeface="方正粗黑宋简体" panose="02000000000000000000" charset="-122"/>
                <a:cs typeface="方正粗黑宋简体" panose="02000000000000000000" charset="-122"/>
                <a:sym typeface="+mn-ea"/>
              </a:rPr>
              <a:t>引用提出</a:t>
            </a:r>
            <a:r>
              <a:rPr lang="en-US" altLang="zh-CN">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a:latin typeface="方正粗黑宋简体" panose="02000000000000000000" charset="-122"/>
                <a:ea typeface="方正粗黑宋简体" panose="02000000000000000000" charset="-122"/>
                <a:cs typeface="方正粗黑宋简体" panose="02000000000000000000" charset="-122"/>
                <a:sym typeface="+mn-ea"/>
              </a:rPr>
              <a:t>③</a:t>
            </a:r>
            <a:r>
              <a:rPr lang="zh-CN" altLang="zh-CN">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结尾</a:t>
            </a:r>
            <a:r>
              <a:rPr lang="zh-CN" altLang="zh-CN">
                <a:latin typeface="方正粗黑宋简体" panose="02000000000000000000" charset="-122"/>
                <a:ea typeface="方正粗黑宋简体" panose="02000000000000000000" charset="-122"/>
                <a:cs typeface="方正粗黑宋简体" panose="02000000000000000000" charset="-122"/>
                <a:sym typeface="+mn-ea"/>
              </a:rPr>
              <a:t>总结</a:t>
            </a:r>
            <a:r>
              <a:rPr lang="en-US" altLang="zh-CN">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a:latin typeface="方正粗黑宋简体" panose="02000000000000000000" charset="-122"/>
                <a:ea typeface="方正粗黑宋简体" panose="02000000000000000000" charset="-122"/>
                <a:cs typeface="方正粗黑宋简体" panose="02000000000000000000" charset="-122"/>
                <a:sym typeface="+mn-ea"/>
              </a:rPr>
              <a:t>④</a:t>
            </a:r>
            <a:r>
              <a:rPr lang="zh-CN" altLang="zh-CN">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文章中间。</a:t>
            </a:r>
            <a:endParaRPr lang="zh-CN" altLang="zh-CN">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indent="266700" defTabSz="914400">
              <a:lnSpc>
                <a:spcPct val="120000"/>
              </a:lnSpc>
              <a:tabLst>
                <a:tab pos="1028700"/>
                <a:tab pos="1851025"/>
                <a:tab pos="2538730"/>
                <a:tab pos="3222625"/>
              </a:tabLst>
            </a:pPr>
            <a:r>
              <a:rPr lang="en-US" altLang="zh-CN">
                <a:latin typeface="方正粗黑宋简体" panose="02000000000000000000" charset="-122"/>
                <a:ea typeface="方正粗黑宋简体" panose="02000000000000000000" charset="-122"/>
                <a:cs typeface="方正粗黑宋简体" panose="02000000000000000000" charset="-122"/>
                <a:sym typeface="+mn-ea"/>
              </a:rPr>
              <a:t>(2)</a:t>
            </a:r>
            <a:r>
              <a:rPr lang="zh-CN" altLang="zh-CN">
                <a:latin typeface="方正粗黑宋简体" panose="02000000000000000000" charset="-122"/>
                <a:ea typeface="方正粗黑宋简体" panose="02000000000000000000" charset="-122"/>
                <a:cs typeface="方正粗黑宋简体" panose="02000000000000000000" charset="-122"/>
                <a:sym typeface="+mn-ea"/>
              </a:rPr>
              <a:t>句式</a:t>
            </a:r>
            <a:r>
              <a:rPr lang="en-US" altLang="zh-CN">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一般是判断句</a:t>
            </a:r>
            <a:r>
              <a:rPr lang="en-US" altLang="zh-CN">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有判断词</a:t>
            </a:r>
            <a:r>
              <a:rPr lang="en-US" altLang="zh-CN">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或能转换为判断句。</a:t>
            </a:r>
          </a:p>
        </p:txBody>
      </p:sp>
      <p:sp>
        <p:nvSpPr>
          <p:cNvPr id="41" name="文本框 40"/>
          <p:cNvSpPr txBox="1"/>
          <p:nvPr/>
        </p:nvSpPr>
        <p:spPr>
          <a:xfrm>
            <a:off x="5708650" y="1670050"/>
            <a:ext cx="5760085" cy="370967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indent="266700" defTabSz="914400">
              <a:lnSpc>
                <a:spcPct val="120000"/>
              </a:lnSpc>
              <a:tabLst>
                <a:tab pos="1028700"/>
                <a:tab pos="1851025"/>
                <a:tab pos="2538730"/>
                <a:tab pos="3222625"/>
              </a:tabLst>
            </a:pPr>
            <a:r>
              <a:rPr lang="zh-CN" altLang="zh-CN" sz="2800">
                <a:latin typeface="汉仪北魏写经W" panose="00020600040101010101" charset="-122"/>
                <a:ea typeface="汉仪北魏写经W" panose="00020600040101010101" charset="-122"/>
                <a:cs typeface="黑体" panose="02010609060101010101" charset="-122"/>
                <a:sym typeface="+mn-ea"/>
              </a:rPr>
              <a:t>注意区分论题与论点</a:t>
            </a:r>
            <a:endParaRPr lang="zh-CN" altLang="zh-CN" sz="2800">
              <a:latin typeface="汉仪北魏写经W" panose="00020600040101010101" charset="-122"/>
              <a:ea typeface="汉仪北魏写经W" panose="00020600040101010101" charset="-122"/>
              <a:cs typeface="黑体" panose="02010609060101010101" charset="-122"/>
            </a:endParaRPr>
          </a:p>
          <a:p>
            <a:pPr indent="266700" defTabSz="914400">
              <a:lnSpc>
                <a:spcPct val="120000"/>
              </a:lnSpc>
              <a:tabLst>
                <a:tab pos="1028700"/>
                <a:tab pos="1851025"/>
                <a:tab pos="2538730"/>
                <a:tab pos="3222625"/>
              </a:tabLst>
            </a:pPr>
            <a:r>
              <a:rPr lang="en-US" altLang="zh-CN" sz="2400">
                <a:latin typeface="黑体" panose="02010609060101010101" charset="-122"/>
                <a:ea typeface="黑体" panose="02010609060101010101" charset="-122"/>
                <a:cs typeface="黑体" panose="02010609060101010101" charset="-122"/>
                <a:sym typeface="+mn-ea"/>
              </a:rPr>
              <a:t>A</a:t>
            </a:r>
            <a:r>
              <a:rPr lang="zh-CN" altLang="zh-CN" sz="2400">
                <a:latin typeface="黑体" panose="02010609060101010101" charset="-122"/>
                <a:ea typeface="黑体" panose="02010609060101010101" charset="-122"/>
                <a:cs typeface="黑体" panose="02010609060101010101" charset="-122"/>
                <a:sym typeface="+mn-ea"/>
              </a:rPr>
              <a:t>论题是议论文所要阐述的</a:t>
            </a:r>
            <a:r>
              <a:rPr lang="zh-CN" altLang="zh-CN" sz="2400">
                <a:solidFill>
                  <a:srgbClr val="FF0000"/>
                </a:solidFill>
                <a:latin typeface="黑体" panose="02010609060101010101" charset="-122"/>
                <a:ea typeface="黑体" panose="02010609060101010101" charset="-122"/>
                <a:cs typeface="黑体" panose="02010609060101010101" charset="-122"/>
                <a:sym typeface="+mn-ea"/>
              </a:rPr>
              <a:t>主要内容</a:t>
            </a:r>
            <a:r>
              <a:rPr lang="en-US" altLang="zh-CN" sz="2400">
                <a:latin typeface="黑体" panose="02010609060101010101" charset="-122"/>
                <a:ea typeface="黑体" panose="02010609060101010101" charset="-122"/>
                <a:cs typeface="黑体" panose="02010609060101010101" charset="-122"/>
                <a:sym typeface="+mn-ea"/>
              </a:rPr>
              <a:t>,</a:t>
            </a:r>
            <a:r>
              <a:rPr lang="zh-CN" altLang="zh-CN" sz="2400">
                <a:latin typeface="黑体" panose="02010609060101010101" charset="-122"/>
                <a:ea typeface="黑体" panose="02010609060101010101" charset="-122"/>
                <a:cs typeface="黑体" panose="02010609060101010101" charset="-122"/>
                <a:sym typeface="+mn-ea"/>
              </a:rPr>
              <a:t>是作者论述的对象和原因</a:t>
            </a:r>
            <a:r>
              <a:rPr lang="en-US" altLang="zh-CN" sz="2400">
                <a:latin typeface="黑体" panose="02010609060101010101" charset="-122"/>
                <a:ea typeface="黑体" panose="02010609060101010101" charset="-122"/>
                <a:cs typeface="黑体" panose="02010609060101010101" charset="-122"/>
                <a:sym typeface="+mn-ea"/>
              </a:rPr>
              <a:t>;</a:t>
            </a:r>
            <a:r>
              <a:rPr lang="zh-CN" altLang="en-US" sz="2400">
                <a:solidFill>
                  <a:srgbClr val="FF0000"/>
                </a:solidFill>
                <a:latin typeface="黑体" panose="02010609060101010101" charset="-122"/>
                <a:ea typeface="黑体" panose="02010609060101010101" charset="-122"/>
                <a:cs typeface="黑体" panose="02010609060101010101" charset="-122"/>
                <a:sym typeface="+mn-ea"/>
              </a:rPr>
              <a:t>（论题可能不是一个完整的句子或者虽然是完整的句子但是疑问语气。）</a:t>
            </a:r>
            <a:endParaRPr lang="zh-CN" altLang="zh-CN" sz="2400">
              <a:solidFill>
                <a:srgbClr val="FF0000"/>
              </a:solidFill>
              <a:latin typeface="黑体" panose="02010609060101010101" charset="-122"/>
              <a:ea typeface="黑体" panose="02010609060101010101" charset="-122"/>
              <a:cs typeface="黑体" panose="02010609060101010101" charset="-122"/>
            </a:endParaRPr>
          </a:p>
          <a:p>
            <a:pPr indent="266700" defTabSz="914400">
              <a:lnSpc>
                <a:spcPct val="120000"/>
              </a:lnSpc>
              <a:tabLst>
                <a:tab pos="1028700"/>
                <a:tab pos="1851025"/>
                <a:tab pos="2538730"/>
                <a:tab pos="3222625"/>
              </a:tabLst>
            </a:pPr>
            <a:r>
              <a:rPr lang="en-US" altLang="zh-CN" sz="2400">
                <a:latin typeface="黑体" panose="02010609060101010101" charset="-122"/>
                <a:ea typeface="黑体" panose="02010609060101010101" charset="-122"/>
                <a:cs typeface="黑体" panose="02010609060101010101" charset="-122"/>
                <a:sym typeface="+mn-ea"/>
              </a:rPr>
              <a:t>B</a:t>
            </a:r>
            <a:r>
              <a:rPr lang="zh-CN" altLang="zh-CN" sz="2400">
                <a:latin typeface="黑体" panose="02010609060101010101" charset="-122"/>
                <a:ea typeface="黑体" panose="02010609060101010101" charset="-122"/>
                <a:cs typeface="黑体" panose="02010609060101010101" charset="-122"/>
                <a:sym typeface="+mn-ea"/>
              </a:rPr>
              <a:t>论点是作者对所阐述的内容所作出的</a:t>
            </a:r>
            <a:r>
              <a:rPr lang="zh-CN" altLang="zh-CN" sz="2400">
                <a:solidFill>
                  <a:srgbClr val="FF0000"/>
                </a:solidFill>
                <a:latin typeface="黑体" panose="02010609060101010101" charset="-122"/>
                <a:ea typeface="黑体" panose="02010609060101010101" charset="-122"/>
                <a:cs typeface="黑体" panose="02010609060101010101" charset="-122"/>
                <a:sym typeface="+mn-ea"/>
              </a:rPr>
              <a:t>明确的判断的句子</a:t>
            </a:r>
            <a:r>
              <a:rPr lang="en-US" altLang="zh-CN" sz="2400">
                <a:latin typeface="黑体" panose="02010609060101010101" charset="-122"/>
                <a:ea typeface="黑体" panose="02010609060101010101" charset="-122"/>
                <a:cs typeface="黑体" panose="02010609060101010101" charset="-122"/>
                <a:sym typeface="+mn-ea"/>
              </a:rPr>
              <a:t>,</a:t>
            </a:r>
            <a:r>
              <a:rPr lang="zh-CN" altLang="zh-CN" sz="2400">
                <a:latin typeface="黑体" panose="02010609060101010101" charset="-122"/>
                <a:ea typeface="黑体" panose="02010609060101010101" charset="-122"/>
                <a:cs typeface="黑体" panose="02010609060101010101" charset="-122"/>
                <a:sym typeface="+mn-ea"/>
              </a:rPr>
              <a:t>是作者所持的观点和看法。</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0"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filter="fade">
                                      <p:cBhvr>
                                        <p:cTn id="13" dur="500"/>
                                        <p:tgtEl>
                                          <p:spTgt spid="26"/>
                                        </p:tgtEl>
                                      </p:cBhvr>
                                    </p:animEffect>
                                  </p:childTnLst>
                                </p:cTn>
                              </p:par>
                            </p:childTnLst>
                          </p:cTn>
                        </p:par>
                        <p:par>
                          <p:cTn id="14" fill="hold" nodeType="afterGroup">
                            <p:stCondLst>
                              <p:cond delay="1000"/>
                            </p:stCondLst>
                            <p:childTnLst>
                              <p:par>
                                <p:cTn id="15" presetID="10"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filter="fade">
                                      <p:cBhvr>
                                        <p:cTn id="17" dur="500"/>
                                        <p:tgtEl>
                                          <p:spTgt spid="17"/>
                                        </p:tgtEl>
                                      </p:cBhvr>
                                    </p:animEffect>
                                  </p:childTnLst>
                                </p:cTn>
                              </p:par>
                            </p:childTnLst>
                          </p:cTn>
                        </p:par>
                        <p:par>
                          <p:cTn id="18" fill="hold" nodeType="afterGroup">
                            <p:stCondLst>
                              <p:cond delay="1500"/>
                            </p:stCondLst>
                            <p:childTnLst>
                              <p:par>
                                <p:cTn id="19" presetID="10" presetClass="entr" presetSubtype="0"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filter="fade">
                                      <p:cBhvr>
                                        <p:cTn id="21" dur="500"/>
                                        <p:tgtEl>
                                          <p:spTgt spid="20"/>
                                        </p:tgtEl>
                                      </p:cBhvr>
                                    </p:animEffect>
                                  </p:childTnLst>
                                </p:cTn>
                              </p:par>
                            </p:childTnLst>
                          </p:cTn>
                        </p:par>
                        <p:par>
                          <p:cTn id="22" fill="hold" nodeType="afterGroup">
                            <p:stCondLst>
                              <p:cond delay="2000"/>
                            </p:stCondLst>
                            <p:childTnLst>
                              <p:par>
                                <p:cTn id="23" presetID="10"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filter="fade">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3">
                <a:schemeClr val="lt1"/>
              </a:lnRef>
              <a:fillRef idx="1">
                <a:schemeClr val="accent1"/>
              </a:fillRef>
              <a:effectRef idx="1">
                <a:schemeClr val="accent1"/>
              </a:effectRef>
              <a:fontRef idx="minor">
                <a:schemeClr val="lt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真题展示</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4801" name="矩形 2"/>
          <p:cNvSpPr>
            <a:spLocks noChangeAspect="1"/>
          </p:cNvSpPr>
          <p:nvPr/>
        </p:nvSpPr>
        <p:spPr>
          <a:xfrm>
            <a:off x="490855" y="1678940"/>
            <a:ext cx="10644505" cy="3743960"/>
          </a:xfrm>
          <a:prstGeom prst="rect">
            <a:avLst/>
          </a:prstGeom>
          <a:noFill/>
          <a:ln w="9525">
            <a:noFill/>
          </a:ln>
        </p:spPr>
        <p:txBody>
          <a:bodyPr wrap="square" anchor="t">
            <a:spAutoFit/>
          </a:bodyPr>
          <a:lstStyle/>
          <a:p>
            <a:pPr indent="266700" defTabSz="0">
              <a:lnSpc>
                <a:spcPct val="120000"/>
              </a:lnSpc>
              <a:tabLst>
                <a:tab pos="1028700"/>
                <a:tab pos="1851025"/>
                <a:tab pos="2538730"/>
                <a:tab pos="3222625"/>
              </a:tabLst>
            </a:pPr>
            <a:r>
              <a:rPr lang="zh-CN" altLang="zh-CN" sz="2200">
                <a:latin typeface="Arial" panose="020b0604020202020204" pitchFamily="34" charset="0"/>
                <a:ea typeface="黑体" panose="02010609060101010101" charset="-122"/>
              </a:rPr>
              <a:t>【真题演练】</a:t>
            </a:r>
            <a:endParaRPr lang="zh-CN" altLang="zh-CN" sz="2200">
              <a:latin typeface="NEU-BZ-S92"/>
              <a:ea typeface="方正书宋_GBK" pitchFamily="65" charset="-122"/>
            </a:endParaRPr>
          </a:p>
          <a:p>
            <a:pPr indent="266700" algn="ctr" defTabSz="0">
              <a:lnSpc>
                <a:spcPct val="120000"/>
              </a:lnSpc>
              <a:tabLst>
                <a:tab pos="1028700"/>
                <a:tab pos="1851025"/>
                <a:tab pos="2538730"/>
                <a:tab pos="3222625"/>
              </a:tabLst>
            </a:pPr>
            <a:r>
              <a:rPr lang="en-US" altLang="zh-CN" sz="2200">
                <a:latin typeface="Times New Roman" panose="02020603050405020304" pitchFamily="18" charset="0"/>
                <a:ea typeface="宋体" panose="02010600030101010101" pitchFamily="2" charset="-122"/>
              </a:rPr>
              <a:t>(</a:t>
            </a:r>
            <a:r>
              <a:rPr lang="zh-CN" altLang="zh-CN" sz="2200">
                <a:latin typeface="Arial" panose="020b0604020202020204" pitchFamily="34" charset="0"/>
                <a:ea typeface="黑体" panose="02010609060101010101" charset="-122"/>
              </a:rPr>
              <a:t>一</a:t>
            </a:r>
            <a:r>
              <a:rPr lang="en-US" altLang="zh-CN" sz="2200">
                <a:latin typeface="Times New Roman" panose="02020603050405020304" pitchFamily="18" charset="0"/>
                <a:ea typeface="宋体" panose="02010600030101010101" pitchFamily="2" charset="-122"/>
              </a:rPr>
              <a:t>)</a:t>
            </a:r>
            <a:endParaRPr lang="zh-CN" altLang="zh-CN" sz="2200">
              <a:latin typeface="NEU-BZ-S92"/>
              <a:ea typeface="方正书宋_GBK" pitchFamily="65" charset="-122"/>
            </a:endParaRPr>
          </a:p>
          <a:p>
            <a:pPr indent="266700" defTabSz="0">
              <a:lnSpc>
                <a:spcPct val="120000"/>
              </a:lnSpc>
              <a:tabLst>
                <a:tab pos="1028700"/>
                <a:tab pos="1851025"/>
                <a:tab pos="2538730"/>
                <a:tab pos="3222625"/>
              </a:tabLst>
            </a:pPr>
            <a:r>
              <a:rPr lang="zh-CN" altLang="zh-CN" sz="2200">
                <a:latin typeface="Times New Roman" panose="02020603050405020304" pitchFamily="18" charset="0"/>
                <a:ea typeface="楷体" panose="02010609060101010101" pitchFamily="49" charset="-122"/>
              </a:rPr>
              <a:t>老实人是不是总要吃亏</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在腐败黑暗的旧社会</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老实人吃亏并不奇怪</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甚至是常事。然而</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随着社会的发展进步</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老实人吃亏不再成为一种普遍的、正常的现象。不老实的人可能会得意于一时</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但最终吃亏的还是他们。象鲁迅先生所说的谎话也会淹没他自己。假象与谎话被拆穿的那天</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说谎者何颜对人呢</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有些阿谀奉承、投机钻营的人</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可能一时会受到某个上司的赏识</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但他会永远春风得意吗</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常言道</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聪明反被聪明误</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不老实的人终归要为他的不老实付出代价。总的来看</a:t>
            </a:r>
            <a:r>
              <a:rPr lang="en-US" altLang="zh-CN" sz="2200">
                <a:latin typeface="Times New Roman" panose="02020603050405020304" pitchFamily="18" charset="0"/>
                <a:ea typeface="宋体" panose="02010600030101010101" pitchFamily="2" charset="-122"/>
              </a:rPr>
              <a:t>,</a:t>
            </a:r>
            <a:r>
              <a:rPr lang="zh-CN" altLang="zh-CN" sz="2200">
                <a:latin typeface="Times New Roman" panose="02020603050405020304" pitchFamily="18" charset="0"/>
                <a:ea typeface="楷体" panose="02010609060101010101" pitchFamily="49" charset="-122"/>
              </a:rPr>
              <a:t>还是做老实人不吃亏。</a:t>
            </a:r>
            <a:endParaRPr lang="zh-CN" altLang="zh-CN" sz="2200">
              <a:latin typeface="NEU-BZ-S92"/>
              <a:ea typeface="方正书宋_GBK" pitchFamily="65" charset="-122"/>
            </a:endParaRPr>
          </a:p>
          <a:p>
            <a:pPr indent="266700" defTabSz="0">
              <a:lnSpc>
                <a:spcPct val="120000"/>
              </a:lnSpc>
              <a:tabLst>
                <a:tab pos="1028700"/>
                <a:tab pos="1851025"/>
                <a:tab pos="2538730"/>
                <a:tab pos="3222625"/>
              </a:tabLst>
            </a:pPr>
            <a:r>
              <a:rPr lang="en-US" altLang="zh-CN" sz="2200">
                <a:latin typeface="Times New Roman" panose="02020603050405020304" pitchFamily="18" charset="0"/>
                <a:ea typeface="宋体" panose="02010600030101010101" pitchFamily="2" charset="-122"/>
              </a:rPr>
              <a:t>1.</a:t>
            </a:r>
            <a:r>
              <a:rPr lang="zh-CN" altLang="zh-CN" sz="2200">
                <a:latin typeface="Times New Roman" panose="02020603050405020304" pitchFamily="18" charset="0"/>
                <a:ea typeface="宋体" panose="02010600030101010101" pitchFamily="2" charset="-122"/>
              </a:rPr>
              <a:t>本段的论点是</a:t>
            </a:r>
            <a:r>
              <a:rPr lang="en-US" altLang="zh-CN" sz="2200">
                <a:latin typeface="Times New Roman" panose="02020603050405020304" pitchFamily="18" charset="0"/>
                <a:ea typeface="宋体" panose="02010600030101010101" pitchFamily="2" charset="-122"/>
              </a:rPr>
              <a:t>:</a:t>
            </a:r>
            <a:endParaRPr lang="zh-CN" altLang="zh-CN" sz="2200">
              <a:latin typeface="NEU-BZ-S92"/>
              <a:ea typeface="方正书宋_GBK" pitchFamily="65" charset="-122"/>
            </a:endParaRPr>
          </a:p>
        </p:txBody>
      </p:sp>
      <p:sp>
        <p:nvSpPr>
          <p:cNvPr id="5" name="文本框 4"/>
          <p:cNvSpPr txBox="1"/>
          <p:nvPr/>
        </p:nvSpPr>
        <p:spPr>
          <a:xfrm>
            <a:off x="2861945" y="4960620"/>
            <a:ext cx="2105025" cy="398780"/>
          </a:xfrm>
          <a:prstGeom prst="rect">
            <a:avLst/>
          </a:prstGeom>
          <a:noFill/>
        </p:spPr>
        <p:txBody>
          <a:bodyPr wrap="square" rtlCol="0">
            <a:spAutoFit/>
          </a:bodyPr>
          <a:lstStyle/>
          <a:p>
            <a:r>
              <a:rPr lang="zh-CN" altLang="zh-CN" sz="2000" u="sng">
                <a:solidFill>
                  <a:srgbClr val="FF0000"/>
                </a:solidFill>
                <a:latin typeface="Times New Roman" panose="02020603050405020304" pitchFamily="18" charset="0"/>
                <a:ea typeface="楷体" panose="02010609060101010101" pitchFamily="49" charset="-122"/>
                <a:sym typeface="+mn-ea"/>
              </a:rPr>
              <a:t>老实人不吃亏</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1808480" cy="5835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3">
                <a:schemeClr val="lt1"/>
              </a:lnRef>
              <a:fillRef idx="1">
                <a:schemeClr val="accent1"/>
              </a:fillRef>
              <a:effectRef idx="1">
                <a:schemeClr val="accent1"/>
              </a:effectRef>
              <a:fontRef idx="minor">
                <a:schemeClr val="lt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a:solidFill>
                      <a:schemeClr val="tx2">
                        <a:lumMod val="50000"/>
                      </a:schemeClr>
                    </a:solidFill>
                    <a:latin typeface="华文新魏" panose="02010800040101010101" pitchFamily="2" charset="-122"/>
                    <a:ea typeface="华文新魏" panose="02010800040101010101" pitchFamily="2" charset="-122"/>
                    <a:sym typeface="迷你简剪纸"/>
                  </a:rPr>
                  <a:t>真题展示</a:t>
                </a: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 uri="{28A0092B-C50C-407E-A947-70E740481C1C}">
                  <a14:useLocalDpi xmlns:a14="http://schemas.microsoft.com/office/drawing/2010/main" val="0"/>
                </a:ext>
              </a:extLst>
            </a:blip>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4801" name="矩形 2"/>
          <p:cNvSpPr>
            <a:spLocks noChangeAspect="1"/>
          </p:cNvSpPr>
          <p:nvPr/>
        </p:nvSpPr>
        <p:spPr>
          <a:xfrm>
            <a:off x="132715" y="1235710"/>
            <a:ext cx="6136005" cy="5367655"/>
          </a:xfrm>
          <a:prstGeom prst="rect">
            <a:avLst/>
          </a:prstGeom>
          <a:noFill/>
          <a:ln w="9525">
            <a:noFill/>
          </a:ln>
        </p:spPr>
        <p:txBody>
          <a:bodyPr wrap="square" anchor="t">
            <a:spAutoFit/>
          </a:bodyPr>
          <a:lstStyle/>
          <a:p>
            <a:pPr indent="266700" algn="ctr" defTabSz="0">
              <a:lnSpc>
                <a:spcPct val="120000"/>
              </a:lnSpc>
              <a:tabLst>
                <a:tab pos="1028700"/>
                <a:tab pos="1851025"/>
                <a:tab pos="2538730"/>
                <a:tab pos="3222625"/>
              </a:tabLst>
            </a:pPr>
            <a:r>
              <a:rPr lang="en-US" altLang="zh-CN" sz="2200">
                <a:latin typeface="Times New Roman" panose="02020603050405020304" pitchFamily="18" charset="0"/>
                <a:ea typeface="宋体" panose="02010600030101010101" pitchFamily="2" charset="-122"/>
                <a:sym typeface="+mn-ea"/>
              </a:rPr>
              <a:t>(</a:t>
            </a:r>
            <a:r>
              <a:rPr lang="zh-CN" altLang="zh-CN" sz="2200">
                <a:latin typeface="Arial" panose="020b0604020202020204" pitchFamily="34" charset="0"/>
                <a:ea typeface="黑体" panose="02010609060101010101" charset="-122"/>
                <a:sym typeface="+mn-ea"/>
              </a:rPr>
              <a:t>二</a:t>
            </a:r>
            <a:r>
              <a:rPr lang="en-US" altLang="zh-CN" sz="2200">
                <a:latin typeface="Times New Roman" panose="02020603050405020304" pitchFamily="18" charset="0"/>
                <a:ea typeface="宋体" panose="02010600030101010101" pitchFamily="2" charset="-122"/>
                <a:sym typeface="+mn-ea"/>
              </a:rPr>
              <a:t>)</a:t>
            </a:r>
            <a:r>
              <a:rPr lang="zh-CN" altLang="zh-CN" sz="2200">
                <a:latin typeface="Arial" panose="020b0604020202020204" pitchFamily="34" charset="0"/>
                <a:ea typeface="黑体" panose="02010609060101010101" charset="-122"/>
                <a:sym typeface="+mn-ea"/>
              </a:rPr>
              <a:t>信仰之光</a:t>
            </a:r>
            <a:endParaRPr lang="zh-CN" altLang="zh-CN" sz="2200">
              <a:latin typeface="NEU-BZ-S92"/>
              <a:ea typeface="方正书宋_GBK" pitchFamily="65" charset="-122"/>
            </a:endParaRPr>
          </a:p>
          <a:p>
            <a:pPr indent="266700" defTabSz="0">
              <a:lnSpc>
                <a:spcPct val="120000"/>
              </a:lnSpc>
              <a:tabLst>
                <a:tab pos="1028700"/>
                <a:tab pos="1851025"/>
                <a:tab pos="2538730"/>
                <a:tab pos="3222625"/>
              </a:tabLst>
            </a:pPr>
            <a:r>
              <a:rPr lang="zh-CN" altLang="zh-CN" sz="2200">
                <a:latin typeface="NEU-BZ-S92"/>
                <a:ea typeface="宋体" panose="02010600030101010101" pitchFamily="2" charset="-122"/>
                <a:sym typeface="+mn-ea"/>
              </a:rPr>
              <a:t>①</a:t>
            </a:r>
            <a:r>
              <a:rPr lang="zh-CN" altLang="zh-CN" sz="2200">
                <a:latin typeface="Times New Roman" panose="02020603050405020304" pitchFamily="18" charset="0"/>
                <a:ea typeface="楷体" panose="02010609060101010101" pitchFamily="49" charset="-122"/>
                <a:sym typeface="+mn-ea"/>
              </a:rPr>
              <a:t>信仰</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就是相信人生中有一种东西</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它比自己的生命重要得多</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甚至是人生中最重要的东西</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值得为之活着</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必要时也值得为之献身。这种东西必定是高于我们的日常生活的</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像日月星辰一样在我们头顶照耀</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我们相信它并且仰望它</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所以称作信仰。但是</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它又不像日月星辰那样可以用眼睛看见</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而只是我们心中的一种观念</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所以又称作信念。</a:t>
            </a:r>
            <a:endParaRPr lang="zh-CN" altLang="zh-CN" sz="2200">
              <a:latin typeface="NEU-BZ-S92"/>
              <a:ea typeface="方正书宋_GBK" pitchFamily="65" charset="-122"/>
            </a:endParaRPr>
          </a:p>
          <a:p>
            <a:pPr indent="266700" defTabSz="0">
              <a:lnSpc>
                <a:spcPct val="120000"/>
              </a:lnSpc>
              <a:tabLst>
                <a:tab pos="1028700"/>
                <a:tab pos="1851025"/>
                <a:tab pos="2538730"/>
                <a:tab pos="3222625"/>
              </a:tabLst>
            </a:pPr>
            <a:r>
              <a:rPr lang="zh-CN" altLang="zh-CN" sz="2200">
                <a:latin typeface="NEU-BZ-S92"/>
                <a:ea typeface="宋体" panose="02010600030101010101" pitchFamily="2" charset="-122"/>
                <a:sym typeface="+mn-ea"/>
              </a:rPr>
              <a:t>②</a:t>
            </a:r>
            <a:r>
              <a:rPr lang="zh-CN" altLang="zh-CN" sz="2200">
                <a:latin typeface="Times New Roman" panose="02020603050405020304" pitchFamily="18" charset="0"/>
                <a:ea typeface="楷体" panose="02010609060101010101" pitchFamily="49" charset="-122"/>
                <a:sym typeface="+mn-ea"/>
              </a:rPr>
              <a:t>提起信仰</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人们常常会想到宗教</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例如基督教、佛教、伊斯兰教等等。在人类历史上</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在现实生活中</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宗教信仰的确是信仰最常见的一种形态。不过</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两者不完全是一回事。事实上</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做一个教徒不等于就有了信仰</a:t>
            </a:r>
            <a:r>
              <a:rPr lang="en-US" altLang="zh-CN" sz="2200">
                <a:latin typeface="Times New Roman" panose="02020603050405020304" pitchFamily="18" charset="0"/>
                <a:ea typeface="宋体" panose="02010600030101010101" pitchFamily="2" charset="-122"/>
                <a:sym typeface="+mn-ea"/>
              </a:rPr>
              <a:t>,</a:t>
            </a:r>
            <a:r>
              <a:rPr lang="zh-CN" altLang="zh-CN" sz="2200">
                <a:latin typeface="Times New Roman" panose="02020603050405020304" pitchFamily="18" charset="0"/>
                <a:ea typeface="楷体" panose="02010609060101010101" pitchFamily="49" charset="-122"/>
                <a:sym typeface="+mn-ea"/>
              </a:rPr>
              <a:t>而有信仰的人也未必信奉某一宗教。</a:t>
            </a:r>
            <a:endParaRPr lang="zh-CN" altLang="zh-CN" sz="2200">
              <a:latin typeface="NEU-BZ-S92"/>
              <a:ea typeface="方正书宋_GBK" pitchFamily="65" charset="-122"/>
            </a:endParaRPr>
          </a:p>
        </p:txBody>
      </p:sp>
      <p:sp>
        <p:nvSpPr>
          <p:cNvPr id="2" name="文本框 1"/>
          <p:cNvSpPr txBox="1"/>
          <p:nvPr/>
        </p:nvSpPr>
        <p:spPr>
          <a:xfrm>
            <a:off x="6363970" y="1513205"/>
            <a:ext cx="5606415" cy="4961890"/>
          </a:xfrm>
          <a:prstGeom prst="rect">
            <a:avLst/>
          </a:prstGeom>
          <a:noFill/>
        </p:spPr>
        <p:txBody>
          <a:bodyPr wrap="square" rtlCol="0">
            <a:spAutoFit/>
          </a:bodyPr>
          <a:lstStyle/>
          <a:p>
            <a:pPr indent="266700" defTabSz="914400">
              <a:lnSpc>
                <a:spcPct val="120000"/>
              </a:lnSpc>
              <a:tabLst>
                <a:tab pos="1028700"/>
                <a:tab pos="1851025"/>
                <a:tab pos="2538730"/>
                <a:tab pos="3222625"/>
              </a:tabLst>
            </a:pPr>
            <a:r>
              <a:rPr lang="zh-CN" altLang="zh-CN" sz="2200">
                <a:latin typeface="Times New Roman" panose="02020603050405020304" pitchFamily="18" charset="0"/>
                <a:ea typeface="楷体" panose="02010609060101010101" pitchFamily="49" charset="-122"/>
                <a:sym typeface="+mn-ea"/>
              </a:rPr>
              <a:t>③真正的信仰是相信人生应该有崇高的追求,真正看重信仰的人决不盲目相信某一种流行的宗教或别的什么思想,而是通过独立思考来寻求和确立自己的信仰。两千四百年前,苏格拉底就是被雅典民众以不信神的罪名处死的。他的确不信神,但他有自己的坚定信仰,他的信仰就是:人生的价值在于爱智慧,用理性省察生活尤其是道德生活。在审判时,法庭允许免他一死,前提是他必须放弃信奉和宣传这一信仰,被他拒绝了。他说,未经省察的人生不值得一过,活着不如死去。他为自己的信仰献出了宝贵的生命。</a:t>
            </a:r>
            <a:endParaRPr lang="zh-CN" altLang="zh-CN" sz="2200">
              <a:latin typeface="Times New Roman" panose="02020603050405020304" pitchFamily="18" charset="0"/>
              <a:ea typeface="楷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TEMPLATE_JOB_ID" val="2"/>
  <p:tag name="KSO_WM_TEMPLATE_OUTLINE_ID" val="15"/>
  <p:tag name="KSO_WM_TEMPLATE_SCENE_ID" val="1"/>
  <p:tag name="KSO_WM_TEMPLATE_TOPIC_DEFAULT" val="1"/>
  <p:tag name="KSO_WM_TEMPLATE_TOPIC_ID" val="2869567"/>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r="http://schemas.openxmlformats.org/officeDocument/2006/relationships"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panose="020f05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panose="020f05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panose="020f05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panose="020f05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panose="020f05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panose="020f05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panose="020f05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panose="020f05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panose="020f05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459</Paragraphs>
  <Slides>65</Slides>
  <Notes>65</Notes>
  <TotalTime>0</TotalTime>
  <HiddenSlides>0</HiddenSlides>
  <MMClips>0</MMClips>
  <ScaleCrop>0</ScaleCrop>
  <HeadingPairs>
    <vt:vector baseType="variant" size="6">
      <vt:variant>
        <vt:lpstr>Fonts used</vt:lpstr>
      </vt:variant>
      <vt:variant>
        <vt:i4>34</vt:i4>
      </vt:variant>
      <vt:variant>
        <vt:lpstr>Theme</vt:lpstr>
      </vt:variant>
      <vt:variant>
        <vt:i4>1</vt:i4>
      </vt:variant>
      <vt:variant>
        <vt:lpstr>Slide Titles</vt:lpstr>
      </vt:variant>
      <vt:variant>
        <vt:i4>65</vt:i4>
      </vt:variant>
    </vt:vector>
  </HeadingPairs>
  <TitlesOfParts>
    <vt:vector baseType="lpstr" size="100">
      <vt:lpstr>Arial</vt:lpstr>
      <vt:lpstr>等线 Light</vt:lpstr>
      <vt:lpstr>等线</vt:lpstr>
      <vt:lpstr>Calibri</vt:lpstr>
      <vt:lpstr>宋体</vt:lpstr>
      <vt:lpstr>Impact</vt:lpstr>
      <vt:lpstr>Signika</vt:lpstr>
      <vt:lpstr>Open Sans Extrabold</vt:lpstr>
      <vt:lpstr>LiHei Pro</vt:lpstr>
      <vt:lpstr>迷你简汉真广标</vt:lpstr>
      <vt:lpstr>ITC Avant Garde Std Bk</vt:lpstr>
      <vt:lpstr>微软雅黑</vt:lpstr>
      <vt:lpstr>叶根友行书繁</vt:lpstr>
      <vt:lpstr>华文新魏</vt:lpstr>
      <vt:lpstr>Don't Forget</vt:lpstr>
      <vt:lpstr>汉仪太极体简</vt:lpstr>
      <vt:lpstr>迷你简剪纸</vt:lpstr>
      <vt:lpstr>方正大黑简体</vt:lpstr>
      <vt:lpstr>黑体</vt:lpstr>
      <vt:lpstr>方正粗黑宋简体</vt:lpstr>
      <vt:lpstr>方正少儿简体</vt:lpstr>
      <vt:lpstr>华文行楷</vt:lpstr>
      <vt:lpstr>汉仪北魏写经W</vt:lpstr>
      <vt:lpstr>NEU-BZ-S92</vt:lpstr>
      <vt:lpstr>方正书宋_GBK</vt:lpstr>
      <vt:lpstr>Times New Roman</vt:lpstr>
      <vt:lpstr>楷体</vt:lpstr>
      <vt:lpstr>方正艺黑简体</vt:lpstr>
      <vt:lpstr>隶书</vt:lpstr>
      <vt:lpstr>方正魏碑简体</vt:lpstr>
      <vt:lpstr>汉仪颜楷简</vt:lpstr>
      <vt:lpstr>汉仪雅酷黑简</vt:lpstr>
      <vt:lpstr>Arial Narrow</vt:lpstr>
      <vt:lpstr>Arial Unicode MS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2021-06-19T21:01:37.740</cp:lastPrinted>
  <dcterms:created xsi:type="dcterms:W3CDTF">2021-06-19T21:01:37Z</dcterms:created>
  <dcterms:modified xsi:type="dcterms:W3CDTF">2021-06-19T13:01:47Z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