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36"/>
  </p:handoutMasterIdLst>
  <p:sldIdLst>
    <p:sldId id="256" r:id="rId3"/>
    <p:sldId id="337" r:id="rId4"/>
    <p:sldId id="338" r:id="rId5"/>
    <p:sldId id="257" r:id="rId6"/>
    <p:sldId id="353" r:id="rId7"/>
    <p:sldId id="448" r:id="rId8"/>
    <p:sldId id="394" r:id="rId9"/>
    <p:sldId id="400" r:id="rId10"/>
    <p:sldId id="399" r:id="rId11"/>
    <p:sldId id="306" r:id="rId12"/>
    <p:sldId id="272" r:id="rId13"/>
    <p:sldId id="308" r:id="rId14"/>
    <p:sldId id="273" r:id="rId16"/>
    <p:sldId id="343" r:id="rId17"/>
    <p:sldId id="344" r:id="rId18"/>
    <p:sldId id="345" r:id="rId19"/>
    <p:sldId id="346" r:id="rId20"/>
    <p:sldId id="349" r:id="rId21"/>
    <p:sldId id="350" r:id="rId22"/>
    <p:sldId id="265" r:id="rId23"/>
    <p:sldId id="274" r:id="rId24"/>
    <p:sldId id="318" r:id="rId25"/>
    <p:sldId id="427" r:id="rId26"/>
    <p:sldId id="321" r:id="rId27"/>
    <p:sldId id="398" r:id="rId28"/>
    <p:sldId id="339" r:id="rId29"/>
    <p:sldId id="430" r:id="rId30"/>
    <p:sldId id="340" r:id="rId31"/>
    <p:sldId id="336" r:id="rId32"/>
    <p:sldId id="451" r:id="rId33"/>
    <p:sldId id="424" r:id="rId34"/>
    <p:sldId id="335" r:id="rId3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30" y="-102"/>
      </p:cViewPr>
      <p:guideLst>
        <p:guide orient="horz" pos="216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36A8982-0B25-451A-BF66-BF363B46D2E7}" type="datetimeFigureOut">
              <a:rPr lang="zh-CN" altLang="en-US"/>
            </a:fld>
            <a:endParaRPr lang="zh-CN" altLang="en-US"/>
          </a:p>
        </p:txBody>
      </p:sp>
      <p:sp>
        <p:nvSpPr>
          <p:cNvPr id="13316" name="幻灯片图像占位符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noProof="1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AC6E4F5-521C-49D4-A69A-818B5D82313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33794" name="文本占位符 2"/>
          <p:cNvSpPr>
            <a:spLocks noGrp="1"/>
          </p:cNvSpPr>
          <p:nvPr>
            <p:ph type="body"/>
          </p:nvPr>
        </p:nvSpPr>
        <p:spPr bwMode="auto">
          <a:noFill/>
        </p:spPr>
        <p:txBody>
          <a:bodyPr wrap="square" numCol="1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12776-F408-4CCA-AC88-E9265F161E0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5E288-6B08-4B29-A210-A02BA3E580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461A1E-D756-4E35-A810-1729EAED75E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95652D-68B2-425E-A11E-CD1C36284A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190C28-321D-43A3-950F-E105C218D02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A659AD-7172-48D6-AECD-A1F90498B02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F74D01-E622-44D3-B27B-01BBBFCB274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FFC90-EE99-4B7E-BB4B-27FA8B88821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C4D6B-ED4D-4AF0-8F76-8AFF3B76887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E119A2-3EA7-40F3-9570-332805EF7A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8BE7C-413B-4206-9255-6B0C59D8313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noProof="1" dirty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946742E-FB5E-4A00-AC9F-8C2326F2B56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2049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r>
              <a:rPr lang="zh-CN" altLang="en-US" sz="4400" b="1" smtClean="0"/>
              <a:t>七上语文阅读题知识点</a:t>
            </a:r>
            <a:endParaRPr lang="zh-CN" altLang="en-US" sz="4400" b="1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3073"/>
          <p:cNvSpPr>
            <a:spLocks noGrp="1"/>
          </p:cNvSpPr>
          <p:nvPr>
            <p:ph type="title"/>
          </p:nvPr>
        </p:nvSpPr>
        <p:spPr>
          <a:xfrm>
            <a:off x="478155" y="813118"/>
            <a:ext cx="8229600" cy="1143000"/>
          </a:xfrm>
        </p:spPr>
        <p:txBody>
          <a:bodyPr/>
          <a:lstStyle/>
          <a:p>
            <a:r>
              <a:rPr lang="en-US" altLang="zh-CN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3600" b="1" smtClean="0"/>
              <a:t>、议论文和记叙文的区别</a:t>
            </a:r>
            <a:endParaRPr lang="zh-CN" altLang="en-US" sz="3600" b="1" smtClean="0"/>
          </a:p>
        </p:txBody>
      </p:sp>
      <p:sp>
        <p:nvSpPr>
          <p:cNvPr id="3080" name="矩形 3079"/>
          <p:cNvSpPr>
            <a:spLocks noChangeArrowheads="1"/>
          </p:cNvSpPr>
          <p:nvPr/>
        </p:nvSpPr>
        <p:spPr bwMode="auto">
          <a:xfrm>
            <a:off x="477838" y="2042795"/>
            <a:ext cx="8208962" cy="20612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3200" b="1" noProof="1"/>
              <a:t>       </a:t>
            </a:r>
            <a:r>
              <a:rPr sz="3200" b="1" noProof="1"/>
              <a:t>议论文以“议”为主,</a:t>
            </a:r>
            <a:r>
              <a:rPr sz="3200" b="1" noProof="1">
                <a:solidFill>
                  <a:srgbClr val="FF0000"/>
                </a:solidFill>
              </a:rPr>
              <a:t>“叙”是为证明论点提出事实根据</a:t>
            </a:r>
            <a:r>
              <a:rPr sz="3200" b="1" noProof="1"/>
              <a:t>,</a:t>
            </a:r>
            <a:r>
              <a:rPr sz="3200" b="1" noProof="1"/>
              <a:t>“叙”要扣住论点,“叙”得简明概括。    </a:t>
            </a:r>
            <a:endParaRPr sz="3200" b="1" noProof="1"/>
          </a:p>
          <a:p>
            <a:r>
              <a:rPr sz="3200" b="1" noProof="1"/>
              <a:t>       记叙文以“叙”为主,</a:t>
            </a:r>
            <a:r>
              <a:rPr sz="3200" b="1" noProof="1">
                <a:solidFill>
                  <a:srgbClr val="FF0000"/>
                </a:solidFill>
              </a:rPr>
              <a:t>“议”是用于揭示事物的本质和意义,起画龙点睛,突出中心的作用</a:t>
            </a:r>
            <a:r>
              <a:rPr sz="3200" b="1" noProof="1"/>
              <a:t>。 </a:t>
            </a:r>
            <a:endParaRPr sz="3200" b="1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矩形 18436"/>
          <p:cNvSpPr>
            <a:spLocks noChangeArrowheads="1"/>
          </p:cNvSpPr>
          <p:nvPr/>
        </p:nvSpPr>
        <p:spPr bwMode="auto">
          <a:xfrm>
            <a:off x="575628" y="1784033"/>
            <a:ext cx="7993062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noProof="1"/>
              <a:t>       </a:t>
            </a:r>
            <a:r>
              <a:rPr lang="zh-CN" altLang="en-US" sz="2800" b="1" noProof="1"/>
              <a:t>在</a:t>
            </a:r>
            <a:r>
              <a:rPr lang="zh-CN" altLang="en-US" sz="2800" b="1" noProof="1">
                <a:solidFill>
                  <a:srgbClr val="FF0000"/>
                </a:solidFill>
              </a:rPr>
              <a:t>文章开头</a:t>
            </a:r>
            <a:r>
              <a:rPr lang="zh-CN" altLang="en-US" sz="2800" b="1" noProof="1"/>
              <a:t>做精要议论,起到</a:t>
            </a:r>
            <a:r>
              <a:rPr lang="zh-CN" altLang="en-US" sz="2800" b="1" noProof="1">
                <a:solidFill>
                  <a:srgbClr val="FF0000"/>
                </a:solidFill>
              </a:rPr>
              <a:t>提示全文中心并引起下文</a:t>
            </a:r>
            <a:r>
              <a:rPr lang="zh-CN" altLang="en-US" sz="2800" b="1" noProof="1"/>
              <a:t>的作用。</a:t>
            </a:r>
            <a:endParaRPr lang="zh-CN" altLang="en-US" sz="2800" b="1" noProof="1"/>
          </a:p>
        </p:txBody>
      </p:sp>
      <p:sp>
        <p:nvSpPr>
          <p:cNvPr id="18438" name="矩形 18437"/>
          <p:cNvSpPr>
            <a:spLocks noChangeArrowheads="1"/>
          </p:cNvSpPr>
          <p:nvPr/>
        </p:nvSpPr>
        <p:spPr bwMode="auto">
          <a:xfrm>
            <a:off x="574993" y="2737168"/>
            <a:ext cx="7993062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noProof="1"/>
              <a:t>       </a:t>
            </a:r>
            <a:r>
              <a:rPr lang="zh-CN" altLang="en-US" sz="2800" b="1" noProof="1"/>
              <a:t>在</a:t>
            </a:r>
            <a:r>
              <a:rPr lang="zh-CN" altLang="en-US" sz="2800" b="1" noProof="1">
                <a:solidFill>
                  <a:srgbClr val="FF0000"/>
                </a:solidFill>
              </a:rPr>
              <a:t>文章中间</a:t>
            </a:r>
            <a:r>
              <a:rPr lang="zh-CN" altLang="en-US" sz="2800" b="1" noProof="1"/>
              <a:t>做精要议论,一般用于事情发展的转换衔接处,也称作夹叙夹议,主要起到</a:t>
            </a:r>
            <a:r>
              <a:rPr lang="zh-CN" altLang="en-US" sz="2800" b="1" noProof="1">
                <a:solidFill>
                  <a:srgbClr val="FF0000"/>
                </a:solidFill>
              </a:rPr>
              <a:t>穿针引线、承上启下</a:t>
            </a:r>
            <a:r>
              <a:rPr lang="zh-CN" altLang="en-US" sz="2800" b="1" noProof="1"/>
              <a:t>的作用。</a:t>
            </a:r>
            <a:endParaRPr lang="zh-CN" altLang="en-US" sz="2800" b="1" noProof="1"/>
          </a:p>
        </p:txBody>
      </p:sp>
      <p:sp>
        <p:nvSpPr>
          <p:cNvPr id="2" name="文本框 1"/>
          <p:cNvSpPr txBox="1"/>
          <p:nvPr/>
        </p:nvSpPr>
        <p:spPr>
          <a:xfrm>
            <a:off x="2272665" y="731520"/>
            <a:ext cx="47974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>
                <a:latin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3600" b="1">
                <a:latin typeface="宋体" panose="02010600030101010101" pitchFamily="2" charset="-122"/>
                <a:cs typeface="宋体" panose="02010600030101010101" pitchFamily="2" charset="-122"/>
              </a:rPr>
              <a:t>、叙事中议论的作用</a:t>
            </a:r>
            <a:endParaRPr lang="zh-CN" altLang="en-US" sz="36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75628" y="4192588"/>
            <a:ext cx="7993062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en-US" altLang="zh-CN" sz="2800" b="1" noProof="1"/>
              <a:t>       </a:t>
            </a:r>
            <a:r>
              <a:rPr lang="zh-CN" altLang="en-US" sz="2800" b="1" noProof="1"/>
              <a:t>在</a:t>
            </a:r>
            <a:r>
              <a:rPr lang="zh-CN" altLang="en-US" sz="2800" b="1" noProof="1">
                <a:solidFill>
                  <a:srgbClr val="FF0000"/>
                </a:solidFill>
              </a:rPr>
              <a:t>文章结尾</a:t>
            </a:r>
            <a:r>
              <a:rPr lang="zh-CN" altLang="en-US" sz="2800" b="1" noProof="1"/>
              <a:t>作精要议论,一般起到</a:t>
            </a:r>
            <a:r>
              <a:rPr lang="zh-CN" altLang="en-US" sz="2800" b="1" noProof="1">
                <a:solidFill>
                  <a:srgbClr val="FF0000"/>
                </a:solidFill>
              </a:rPr>
              <a:t>总结全文、揭示主题,或意在言外、发人深思</a:t>
            </a:r>
            <a:r>
              <a:rPr lang="zh-CN" altLang="en-US" sz="2800" b="1" noProof="1"/>
              <a:t>等作用。</a:t>
            </a:r>
            <a:endParaRPr lang="zh-CN" altLang="en-US" sz="2800" b="1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18438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1"/>
          <p:cNvSpPr>
            <a:spLocks noGrp="1"/>
          </p:cNvSpPr>
          <p:nvPr>
            <p:ph type="title"/>
          </p:nvPr>
        </p:nvSpPr>
        <p:spPr>
          <a:xfrm>
            <a:off x="346710" y="716915"/>
            <a:ext cx="8229600" cy="1143000"/>
          </a:xfrm>
        </p:spPr>
        <p:txBody>
          <a:bodyPr/>
          <a:lstStyle/>
          <a:p>
            <a:r>
              <a:rPr lang="en-US" altLang="zh-CN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3600" b="1" smtClean="0"/>
              <a:t>、</a:t>
            </a:r>
            <a:r>
              <a:rPr lang="zh-CN" altLang="en-US" sz="3600" b="1" smtClean="0"/>
              <a:t>文章标题的作用</a:t>
            </a:r>
            <a:endParaRPr lang="zh-CN" altLang="en-US" sz="3600" b="1" smtClean="0"/>
          </a:p>
        </p:txBody>
      </p:sp>
      <p:sp>
        <p:nvSpPr>
          <p:cNvPr id="8197" name="矩形 8196"/>
          <p:cNvSpPr>
            <a:spLocks noChangeArrowheads="1"/>
          </p:cNvSpPr>
          <p:nvPr/>
        </p:nvSpPr>
        <p:spPr bwMode="auto">
          <a:xfrm>
            <a:off x="943610" y="1680845"/>
            <a:ext cx="6489700" cy="44208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10000"/>
              </a:lnSpc>
            </a:pPr>
            <a:r>
              <a:rPr lang="zh-CN" sz="3200" b="1">
                <a:sym typeface="+mn-ea"/>
              </a:rPr>
              <a:t>【</a:t>
            </a:r>
            <a:r>
              <a:rPr lang="zh-CN" sz="3200" b="1">
                <a:solidFill>
                  <a:srgbClr val="FF0000"/>
                </a:solidFill>
                <a:sym typeface="+mn-ea"/>
              </a:rPr>
              <a:t>答题模板</a:t>
            </a:r>
            <a:r>
              <a:rPr lang="zh-CN" sz="3200" b="1">
                <a:sym typeface="+mn-ea"/>
              </a:rPr>
              <a:t>】</a:t>
            </a:r>
            <a:r>
              <a:rPr lang="zh-CN" altLang="en-US" sz="3200" b="1" noProof="1"/>
              <a:t>①</a:t>
            </a:r>
            <a:r>
              <a:rPr lang="zh-CN" altLang="en-US" sz="3200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交代写作对象</a:t>
            </a:r>
            <a:r>
              <a:rPr lang="zh-CN" altLang="en-US" sz="3200" b="1" noProof="1"/>
              <a:t>；</a:t>
            </a:r>
            <a:endParaRPr lang="zh-CN" altLang="en-US" sz="3200" b="1" noProof="1"/>
          </a:p>
          <a:p>
            <a:pPr>
              <a:lnSpc>
                <a:spcPct val="110000"/>
              </a:lnSpc>
            </a:pPr>
            <a:r>
              <a:rPr lang="zh-CN" altLang="en-US" sz="3200" b="1" noProof="1"/>
              <a:t>②</a:t>
            </a:r>
            <a:r>
              <a:rPr lang="zh-CN" altLang="en-US" sz="3200" b="1" noProof="1">
                <a:solidFill>
                  <a:srgbClr val="FF0000"/>
                </a:solidFill>
              </a:rPr>
              <a:t>交代主要内容</a:t>
            </a:r>
            <a:r>
              <a:rPr lang="zh-CN" altLang="en-US" sz="3200" b="1" noProof="1"/>
              <a:t>；</a:t>
            </a:r>
            <a:endParaRPr lang="zh-CN" altLang="en-US" sz="3200" b="1" noProof="1"/>
          </a:p>
          <a:p>
            <a:pPr>
              <a:lnSpc>
                <a:spcPct val="110000"/>
              </a:lnSpc>
            </a:pPr>
            <a:r>
              <a:rPr lang="zh-CN" altLang="en-US" sz="3200" b="1" noProof="1"/>
              <a:t>③</a:t>
            </a:r>
            <a:r>
              <a:rPr lang="zh-CN" altLang="en-US" sz="3200" b="1" noProof="1">
                <a:solidFill>
                  <a:srgbClr val="FF0000"/>
                </a:solidFill>
              </a:rPr>
              <a:t>交代故事发生环境</a:t>
            </a:r>
            <a:r>
              <a:rPr lang="zh-CN" altLang="en-US" sz="3200" b="1" noProof="1"/>
              <a:t>；</a:t>
            </a:r>
            <a:endParaRPr lang="zh-CN" altLang="en-US" sz="3200" b="1" noProof="1"/>
          </a:p>
          <a:p>
            <a:pPr>
              <a:lnSpc>
                <a:spcPct val="110000"/>
              </a:lnSpc>
            </a:pPr>
            <a:r>
              <a:rPr lang="zh-CN" altLang="en-US" sz="3200" b="1" noProof="1"/>
              <a:t>④</a:t>
            </a:r>
            <a:r>
              <a:rPr lang="zh-CN" altLang="en-US" sz="3200" b="1" noProof="1">
                <a:solidFill>
                  <a:srgbClr val="FF0000"/>
                </a:solidFill>
              </a:rPr>
              <a:t>作为线索贯穿全文</a:t>
            </a:r>
            <a:r>
              <a:rPr lang="zh-CN" altLang="en-US" sz="3200" b="1" noProof="1"/>
              <a:t>；</a:t>
            </a:r>
            <a:endParaRPr lang="zh-CN" altLang="en-US" sz="3200" b="1" noProof="1"/>
          </a:p>
          <a:p>
            <a:pPr>
              <a:lnSpc>
                <a:spcPct val="110000"/>
              </a:lnSpc>
            </a:pPr>
            <a:r>
              <a:rPr lang="zh-CN" altLang="en-US" sz="3200" b="1" noProof="1"/>
              <a:t>⑤</a:t>
            </a:r>
            <a:r>
              <a:rPr lang="zh-CN" altLang="en-US" sz="3200" b="1" noProof="1">
                <a:solidFill>
                  <a:srgbClr val="FF0000"/>
                </a:solidFill>
              </a:rPr>
              <a:t>奠定感情基调</a:t>
            </a:r>
            <a:r>
              <a:rPr lang="zh-CN" altLang="en-US" sz="3200" b="1" noProof="1"/>
              <a:t>；</a:t>
            </a:r>
            <a:endParaRPr lang="zh-CN" altLang="en-US" sz="3200" b="1" noProof="1"/>
          </a:p>
          <a:p>
            <a:pPr>
              <a:lnSpc>
                <a:spcPct val="110000"/>
              </a:lnSpc>
            </a:pPr>
            <a:r>
              <a:rPr lang="zh-CN" altLang="en-US" sz="3200" b="1">
                <a:sym typeface="+mn-ea"/>
              </a:rPr>
              <a:t>⑥</a:t>
            </a:r>
            <a:r>
              <a:rPr lang="zh-CN" altLang="en-US" sz="3200" b="1" noProof="1">
                <a:solidFill>
                  <a:srgbClr val="FF0000"/>
                </a:solidFill>
              </a:rPr>
              <a:t>揭示主旨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,画龙点睛</a:t>
            </a:r>
            <a:r>
              <a:rPr lang="zh-CN" altLang="en-US" sz="3200" b="1" noProof="1"/>
              <a:t>。</a:t>
            </a:r>
            <a:endParaRPr lang="zh-CN" altLang="en-US" sz="3200" b="1" noProof="1"/>
          </a:p>
          <a:p>
            <a:pPr>
              <a:lnSpc>
                <a:spcPct val="110000"/>
              </a:lnSpc>
            </a:pPr>
            <a:r>
              <a:rPr lang="zh-CN" altLang="en-US" sz="3200" b="1">
                <a:latin typeface="+mn-ea"/>
                <a:ea typeface="+mn-ea"/>
                <a:sym typeface="+mn-ea"/>
              </a:rPr>
              <a:t>⑦</a:t>
            </a:r>
            <a:r>
              <a:rPr lang="zh-CN" altLang="en-US" sz="3200" b="1" noProof="1">
                <a:solidFill>
                  <a:srgbClr val="FF0000"/>
                </a:solidFill>
              </a:rPr>
              <a:t>制造悬念,引发读者阅读兴趣</a:t>
            </a:r>
            <a:r>
              <a:rPr lang="zh-CN" altLang="en-US" sz="3200" b="1" noProof="1"/>
              <a:t>。</a:t>
            </a:r>
            <a:endParaRPr lang="zh-CN" altLang="en-US" sz="3200" b="1" noProof="1"/>
          </a:p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chemeClr val="tx1"/>
                </a:solidFill>
                <a:latin typeface="+mn-ea"/>
                <a:ea typeface="+mn-ea"/>
                <a:sym typeface="+mn-ea"/>
              </a:rPr>
              <a:t>⑧</a:t>
            </a:r>
            <a:r>
              <a:rPr lang="zh-CN" altLang="en-US" sz="3200" b="1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富有哲理,引人深思</a:t>
            </a:r>
            <a:r>
              <a:rPr lang="zh-CN" altLang="en-US" sz="3200" b="1">
                <a:sym typeface="+mn-ea"/>
              </a:rPr>
              <a:t>。</a:t>
            </a:r>
            <a:endParaRPr lang="zh-CN" altLang="en-US" sz="3200" b="1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1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1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1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1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矩形 19460"/>
          <p:cNvSpPr>
            <a:spLocks noChangeArrowheads="1"/>
          </p:cNvSpPr>
          <p:nvPr/>
        </p:nvSpPr>
        <p:spPr bwMode="auto">
          <a:xfrm>
            <a:off x="167640" y="1293495"/>
            <a:ext cx="8808720" cy="4399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noProof="1"/>
              <a:t>①如果</a:t>
            </a:r>
            <a:r>
              <a:rPr sz="2800" b="1" noProof="1">
                <a:solidFill>
                  <a:srgbClr val="FF0000"/>
                </a:solidFill>
              </a:rPr>
              <a:t>开篇点题</a:t>
            </a:r>
            <a:r>
              <a:rPr sz="2800" b="1" noProof="1"/>
              <a:t>,</a:t>
            </a:r>
            <a:r>
              <a:rPr sz="2800" b="1" noProof="1"/>
              <a:t>首段的作用往往是</a:t>
            </a:r>
            <a:r>
              <a:rPr sz="2800" b="1" noProof="1">
                <a:solidFill>
                  <a:srgbClr val="FF0000"/>
                </a:solidFill>
              </a:rPr>
              <a:t>总括全文,点明题旨</a:t>
            </a:r>
            <a:r>
              <a:rPr sz="2800" b="1" noProof="1"/>
              <a:t>,</a:t>
            </a:r>
            <a:r>
              <a:rPr sz="2800" b="1" noProof="1"/>
              <a:t>或</a:t>
            </a:r>
            <a:r>
              <a:rPr sz="2800" b="1" noProof="1">
                <a:solidFill>
                  <a:srgbClr val="FF0000"/>
                </a:solidFill>
              </a:rPr>
              <a:t>表达</a:t>
            </a:r>
            <a:r>
              <a:rPr sz="2800" b="1" noProof="1"/>
              <a:t>与主旨相关的</a:t>
            </a:r>
            <a:r>
              <a:rPr sz="2800" b="1" noProof="1">
                <a:solidFill>
                  <a:srgbClr val="FF0000"/>
                </a:solidFill>
              </a:rPr>
              <a:t>某种感情（奠定感情基调）</a:t>
            </a:r>
            <a:r>
              <a:rPr sz="2800" b="1" noProof="1"/>
              <a:t>。</a:t>
            </a:r>
            <a:endParaRPr sz="2800" b="1" noProof="1"/>
          </a:p>
          <a:p>
            <a:r>
              <a:rPr sz="2800" b="1" noProof="1"/>
              <a:t>②如果开篇没有点题,首段的作用就是</a:t>
            </a:r>
            <a:r>
              <a:rPr sz="2800" b="1" noProof="1">
                <a:solidFill>
                  <a:srgbClr val="FF0000"/>
                </a:solidFill>
              </a:rPr>
              <a:t>引出下文</a:t>
            </a:r>
            <a:r>
              <a:rPr sz="2800" b="1" noProof="1"/>
              <a:t>,</a:t>
            </a:r>
            <a:r>
              <a:rPr sz="2800" b="1" noProof="1"/>
              <a:t>或</a:t>
            </a:r>
            <a:r>
              <a:rPr sz="2800" b="1" noProof="1">
                <a:solidFill>
                  <a:srgbClr val="FF0000"/>
                </a:solidFill>
              </a:rPr>
              <a:t>与下文形成对照</a:t>
            </a:r>
            <a:r>
              <a:rPr sz="2800" b="1" noProof="1"/>
              <a:t>,</a:t>
            </a:r>
            <a:r>
              <a:rPr sz="2800" b="1" noProof="1"/>
              <a:t>或</a:t>
            </a:r>
            <a:r>
              <a:rPr sz="2800" b="1" noProof="1">
                <a:solidFill>
                  <a:srgbClr val="FF0000"/>
                </a:solidFill>
              </a:rPr>
              <a:t>为下文做铺垫</a:t>
            </a:r>
            <a:r>
              <a:rPr sz="2800" b="1" noProof="1"/>
              <a:t>。</a:t>
            </a:r>
            <a:endParaRPr sz="2800" b="1" noProof="1"/>
          </a:p>
          <a:p>
            <a:r>
              <a:rPr sz="2800" b="1" noProof="1"/>
              <a:t>③</a:t>
            </a:r>
            <a:r>
              <a:rPr lang="zh-CN" sz="2800" b="1" noProof="1"/>
              <a:t>如果</a:t>
            </a:r>
            <a:r>
              <a:rPr sz="2800" b="1" noProof="1">
                <a:solidFill>
                  <a:srgbClr val="FF0000"/>
                </a:solidFill>
              </a:rPr>
              <a:t>开篇是景物描写</a:t>
            </a:r>
            <a:r>
              <a:rPr sz="2800" b="1" noProof="1"/>
              <a:t>,</a:t>
            </a:r>
            <a:r>
              <a:rPr sz="2800" b="1" noProof="1"/>
              <a:t>首段的作用,从</a:t>
            </a:r>
            <a:r>
              <a:rPr sz="2800" b="1" noProof="1">
                <a:solidFill>
                  <a:srgbClr val="FF0000"/>
                </a:solidFill>
              </a:rPr>
              <a:t>结构上</a:t>
            </a:r>
            <a:r>
              <a:rPr sz="2800" b="1" noProof="1"/>
              <a:t>看,</a:t>
            </a:r>
            <a:r>
              <a:rPr sz="2800" b="1" noProof="1">
                <a:solidFill>
                  <a:srgbClr val="FF0000"/>
                </a:solidFill>
              </a:rPr>
              <a:t>是铺垫作用</a:t>
            </a:r>
            <a:r>
              <a:rPr lang="zh-CN" sz="2800" b="1" noProof="1"/>
              <a:t>；</a:t>
            </a:r>
            <a:r>
              <a:rPr sz="2800" b="1" noProof="1"/>
              <a:t>从景物描写上看,它的作用是</a:t>
            </a:r>
            <a:r>
              <a:rPr sz="2800" b="1" noProof="1">
                <a:solidFill>
                  <a:srgbClr val="FF0000"/>
                </a:solidFill>
              </a:rPr>
              <a:t>衬托、勾勒环境</a:t>
            </a:r>
            <a:r>
              <a:rPr sz="2800" b="1" noProof="1"/>
              <a:t>,</a:t>
            </a:r>
            <a:r>
              <a:rPr sz="2800" b="1" noProof="1">
                <a:solidFill>
                  <a:srgbClr val="FF0000"/>
                </a:solidFill>
              </a:rPr>
              <a:t>提供背景</a:t>
            </a:r>
            <a:r>
              <a:rPr sz="2800" b="1" noProof="1">
                <a:solidFill>
                  <a:schemeClr val="tx1"/>
                </a:solidFill>
              </a:rPr>
              <a:t>或</a:t>
            </a:r>
            <a:r>
              <a:rPr sz="2800" b="1" noProof="1">
                <a:solidFill>
                  <a:srgbClr val="FF0000"/>
                </a:solidFill>
              </a:rPr>
              <a:t>营造（渲染）</a:t>
            </a:r>
            <a:r>
              <a:rPr sz="2800" b="1" noProof="1">
                <a:solidFill>
                  <a:schemeClr val="tx1"/>
                </a:solidFill>
              </a:rPr>
              <a:t>某种</a:t>
            </a:r>
            <a:r>
              <a:rPr sz="2800" b="1" noProof="1">
                <a:solidFill>
                  <a:srgbClr val="FF0000"/>
                </a:solidFill>
              </a:rPr>
              <a:t>气氛</a:t>
            </a:r>
            <a:r>
              <a:rPr sz="2800" b="1" noProof="1"/>
              <a:t>。</a:t>
            </a:r>
            <a:endParaRPr sz="2800" b="1" noProof="1"/>
          </a:p>
          <a:p>
            <a:r>
              <a:rPr sz="2800" b="1" noProof="1"/>
              <a:t>④如果</a:t>
            </a:r>
            <a:r>
              <a:rPr sz="2800" b="1" noProof="1">
                <a:solidFill>
                  <a:srgbClr val="FF0000"/>
                </a:solidFill>
              </a:rPr>
              <a:t>首段</a:t>
            </a:r>
            <a:r>
              <a:rPr lang="zh-CN" sz="2800" b="1" noProof="1">
                <a:solidFill>
                  <a:srgbClr val="FF0000"/>
                </a:solidFill>
              </a:rPr>
              <a:t>是</a:t>
            </a:r>
            <a:r>
              <a:rPr sz="2800" b="1" noProof="1">
                <a:solidFill>
                  <a:srgbClr val="FF0000"/>
                </a:solidFill>
              </a:rPr>
              <a:t>连续发问</a:t>
            </a:r>
            <a:r>
              <a:rPr sz="2800" b="1" noProof="1"/>
              <a:t>,</a:t>
            </a:r>
            <a:r>
              <a:rPr sz="2800" b="1" noProof="1"/>
              <a:t>有</a:t>
            </a:r>
            <a:r>
              <a:rPr sz="2800" b="1" noProof="1">
                <a:solidFill>
                  <a:srgbClr val="FF0000"/>
                </a:solidFill>
              </a:rPr>
              <a:t>引人入胜</a:t>
            </a:r>
            <a:r>
              <a:rPr sz="2800" b="1" noProof="1"/>
              <a:t>或</a:t>
            </a:r>
            <a:r>
              <a:rPr sz="2800" b="1" noProof="1">
                <a:solidFill>
                  <a:srgbClr val="FF0000"/>
                </a:solidFill>
              </a:rPr>
              <a:t>发人深思</a:t>
            </a:r>
            <a:r>
              <a:rPr sz="2800" b="1" noProof="1"/>
              <a:t>的作用。</a:t>
            </a:r>
            <a:endParaRPr sz="2800" b="1" noProof="1"/>
          </a:p>
          <a:p>
            <a:r>
              <a:rPr sz="2800" b="1" noProof="1"/>
              <a:t>⑤如果</a:t>
            </a:r>
            <a:r>
              <a:rPr lang="zh-CN" sz="2800" b="1" noProof="1">
                <a:solidFill>
                  <a:srgbClr val="FF0000"/>
                </a:solidFill>
              </a:rPr>
              <a:t>首段是</a:t>
            </a:r>
            <a:r>
              <a:rPr sz="2800" b="1" noProof="1">
                <a:solidFill>
                  <a:srgbClr val="FF0000"/>
                </a:solidFill>
              </a:rPr>
              <a:t>连续感叹</a:t>
            </a:r>
            <a:r>
              <a:rPr sz="2800" b="1" noProof="1"/>
              <a:t>,</a:t>
            </a:r>
            <a:r>
              <a:rPr sz="2800" b="1" noProof="1"/>
              <a:t>兼有</a:t>
            </a:r>
            <a:r>
              <a:rPr sz="2800" b="1" noProof="1">
                <a:solidFill>
                  <a:srgbClr val="FF0000"/>
                </a:solidFill>
              </a:rPr>
              <a:t>强烈的抒情作用</a:t>
            </a:r>
            <a:r>
              <a:rPr sz="2800" b="1" noProof="1"/>
              <a:t>。</a:t>
            </a:r>
            <a:endParaRPr sz="2800" b="1" noProof="1"/>
          </a:p>
          <a:p>
            <a:r>
              <a:rPr sz="2800" b="1" noProof="1"/>
              <a:t>⑥开头还有可能是</a:t>
            </a:r>
            <a:r>
              <a:rPr sz="2800" b="1" noProof="1">
                <a:solidFill>
                  <a:srgbClr val="FF0000"/>
                </a:solidFill>
              </a:rPr>
              <a:t>设置悬念,引人入胜</a:t>
            </a:r>
            <a:r>
              <a:rPr sz="2800" b="1" noProof="1"/>
              <a:t>。</a:t>
            </a:r>
            <a:endParaRPr sz="2800" b="1" noProof="1"/>
          </a:p>
        </p:txBody>
      </p:sp>
      <p:sp>
        <p:nvSpPr>
          <p:cNvPr id="32769" name="标题 1"/>
          <p:cNvSpPr>
            <a:spLocks noGrp="1"/>
          </p:cNvSpPr>
          <p:nvPr>
            <p:ph type="title"/>
          </p:nvPr>
        </p:nvSpPr>
        <p:spPr>
          <a:xfrm>
            <a:off x="457200" y="528320"/>
            <a:ext cx="8229600" cy="765175"/>
          </a:xfrm>
        </p:spPr>
        <p:txBody>
          <a:bodyPr/>
          <a:p>
            <a:r>
              <a:rPr lang="en-US" altLang="zh-CN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en-US" sz="3600" b="1" smtClean="0"/>
              <a:t>、开头</a:t>
            </a:r>
            <a:r>
              <a:rPr lang="zh-CN" altLang="en-US" sz="3600" b="1" smtClean="0"/>
              <a:t>的作用</a:t>
            </a:r>
            <a:endParaRPr lang="zh-CN" altLang="en-US" sz="3600" b="1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4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4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4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4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Rectangle 39"/>
          <p:cNvSpPr>
            <a:spLocks noChangeArrowheads="1"/>
          </p:cNvSpPr>
          <p:nvPr/>
        </p:nvSpPr>
        <p:spPr bwMode="auto">
          <a:xfrm>
            <a:off x="373126" y="554587"/>
            <a:ext cx="8021896" cy="553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 algn="ctr"/>
            <a:r>
              <a:rPr lang="en-US" altLang="zh-CN" sz="36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altLang="en-US" sz="36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、写作</a:t>
            </a:r>
            <a:r>
              <a:rPr lang="en-US" altLang="zh-CN" sz="36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36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表现）</a:t>
            </a:r>
            <a:r>
              <a:rPr lang="zh-CN" altLang="en-US" sz="36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手法及作用？</a:t>
            </a:r>
            <a:endParaRPr lang="zh-CN" altLang="zh-CN" sz="36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8600" y="1108075"/>
            <a:ext cx="847280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（</a:t>
            </a:r>
            <a:r>
              <a:rPr lang="zh-CN" altLang="en-US" sz="2800" b="1">
                <a:latin typeface="+mj-ea"/>
                <a:ea typeface="+mj-ea"/>
              </a:rPr>
              <a:t>1)</a:t>
            </a:r>
            <a:r>
              <a:rPr lang="zh-CN" altLang="en-US" sz="2800" b="1">
                <a:solidFill>
                  <a:srgbClr val="FF0000"/>
                </a:solidFill>
              </a:rPr>
              <a:t>象征</a:t>
            </a:r>
            <a:r>
              <a:rPr lang="zh-CN" altLang="en-US" sz="2800" b="1"/>
              <a:t>:使抽象事物具体化</a:t>
            </a:r>
            <a:r>
              <a:rPr lang="zh-CN" altLang="en-US" sz="2800" b="1" dirty="0"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>
                <a:solidFill>
                  <a:srgbClr val="FF0000"/>
                </a:solidFill>
              </a:rPr>
              <a:t>象征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表达了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>
                <a:solidFill>
                  <a:srgbClr val="FF0000"/>
                </a:solidFill>
              </a:rPr>
              <a:t>的情感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增强了文章的表现力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r>
              <a:rPr lang="zh-CN" altLang="en-US" sz="2800" b="1"/>
              <a:t>（</a:t>
            </a:r>
            <a:r>
              <a:rPr lang="zh-CN" altLang="en-US" sz="2800" b="1">
                <a:latin typeface="+mj-ea"/>
                <a:ea typeface="+mj-ea"/>
              </a:rPr>
              <a:t>2)</a:t>
            </a:r>
            <a:r>
              <a:rPr lang="zh-CN" altLang="en-US" sz="2800" b="1">
                <a:solidFill>
                  <a:srgbClr val="FF0000"/>
                </a:solidFill>
              </a:rPr>
              <a:t>对比</a:t>
            </a:r>
            <a:r>
              <a:rPr lang="zh-CN" altLang="en-US" sz="2800" b="1"/>
              <a:t>:</a:t>
            </a:r>
            <a:r>
              <a:rPr sz="2800" b="1">
                <a:solidFill>
                  <a:srgbClr val="FF0000"/>
                </a:solidFill>
                <a:sym typeface="+mn-ea"/>
              </a:rPr>
              <a:t>将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…</a:t>
            </a:r>
            <a:r>
              <a:rPr sz="2800" b="1">
                <a:solidFill>
                  <a:srgbClr val="FF0000"/>
                </a:solidFill>
                <a:sym typeface="+mn-ea"/>
              </a:rPr>
              <a:t>与…对比,</a:t>
            </a:r>
            <a:r>
              <a:rPr lang="zh-CN" altLang="en-US" sz="2800" b="1">
                <a:solidFill>
                  <a:srgbClr val="FF0000"/>
                </a:solidFill>
              </a:rPr>
              <a:t>突出事物</a:t>
            </a:r>
            <a:r>
              <a:rPr sz="2800" b="1">
                <a:solidFill>
                  <a:srgbClr val="FF0000"/>
                </a:solidFill>
                <a:sym typeface="+mn-ea"/>
              </a:rPr>
              <a:t>的…特征</a:t>
            </a:r>
            <a:r>
              <a:rPr lang="zh-CN" altLang="en-US" sz="2800" b="1">
                <a:solidFill>
                  <a:srgbClr val="FF0000"/>
                </a:solidFill>
              </a:rPr>
              <a:t>或人物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>
                <a:solidFill>
                  <a:srgbClr val="FF0000"/>
                </a:solidFill>
              </a:rPr>
              <a:t>的形象或文章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>
                <a:solidFill>
                  <a:srgbClr val="FF0000"/>
                </a:solidFill>
              </a:rPr>
              <a:t>的主题</a:t>
            </a:r>
            <a:r>
              <a:rPr sz="2800" b="1">
                <a:solidFill>
                  <a:srgbClr val="FF0000"/>
                </a:solidFill>
                <a:sym typeface="+mn-ea"/>
              </a:rPr>
              <a:t>,使形象更鲜明,主题更突出,思想感情更深刻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r>
              <a:rPr lang="zh-CN" altLang="en-US" sz="2800" b="1"/>
              <a:t>（</a:t>
            </a:r>
            <a:r>
              <a:rPr lang="zh-CN" altLang="en-US" sz="2800" b="1">
                <a:latin typeface="+mj-ea"/>
                <a:ea typeface="+mj-ea"/>
              </a:rPr>
              <a:t>3)</a:t>
            </a:r>
            <a:r>
              <a:rPr lang="zh-CN" altLang="en-US" sz="2800" b="1">
                <a:solidFill>
                  <a:srgbClr val="FF0000"/>
                </a:solidFill>
              </a:rPr>
              <a:t>讽刺</a:t>
            </a:r>
            <a:r>
              <a:rPr lang="zh-CN" altLang="en-US" sz="2800" b="1"/>
              <a:t>:</a:t>
            </a:r>
            <a:r>
              <a:rPr lang="zh-CN" altLang="en-US" sz="2800" b="1">
                <a:solidFill>
                  <a:srgbClr val="FF0000"/>
                </a:solidFill>
              </a:rPr>
              <a:t>运用比喻、夸张等手段和方法对人或事物进行揭露、批判和嘲笑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加强深刻性和批判性,使语言辛辣幽默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r>
              <a:rPr lang="zh-CN" altLang="en-US" sz="2800" b="1">
                <a:sym typeface="+mn-ea"/>
              </a:rPr>
              <a:t>（</a:t>
            </a:r>
            <a:r>
              <a:rPr lang="en-US" altLang="zh-CN" sz="2800" b="1">
                <a:latin typeface="+mj-ea"/>
                <a:ea typeface="+mj-ea"/>
                <a:sym typeface="+mn-ea"/>
              </a:rPr>
              <a:t>4</a:t>
            </a:r>
            <a:r>
              <a:rPr lang="zh-CN" altLang="en-US" sz="2800" b="1">
                <a:latin typeface="+mj-ea"/>
                <a:ea typeface="+mj-ea"/>
                <a:sym typeface="+mn-ea"/>
              </a:rPr>
              <a:t>)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伏笔和铺垫</a:t>
            </a:r>
            <a:r>
              <a:rPr lang="zh-CN" altLang="en-US" sz="2800" b="1">
                <a:sym typeface="+mn-ea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使内容前后照应,情节严密</a:t>
            </a:r>
            <a:r>
              <a:rPr lang="zh-CN" altLang="en-US" sz="2800" b="1">
                <a:sym typeface="+mn-ea"/>
              </a:rPr>
              <a:t>。</a:t>
            </a:r>
            <a:endParaRPr lang="zh-CN" altLang="en-US" sz="2800" b="1">
              <a:sym typeface="+mn-ea"/>
            </a:endParaRPr>
          </a:p>
          <a:p>
            <a:r>
              <a:rPr lang="zh-CN" altLang="en-US" sz="2800" b="1">
                <a:sym typeface="+mn-ea"/>
              </a:rPr>
              <a:t>（</a:t>
            </a:r>
            <a:r>
              <a:rPr lang="zh-CN" altLang="en-US" sz="2800" b="1">
                <a:latin typeface="+mn-ea"/>
                <a:sym typeface="+mn-ea"/>
              </a:rPr>
              <a:t>5)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衬托（正衬/反衬）手法</a:t>
            </a:r>
            <a:r>
              <a:rPr lang="zh-CN" altLang="en-US" sz="2800" b="1">
                <a:sym typeface="+mn-ea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以次要的人或事物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突出主要人物或事物的性格、思想、感情、特点等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,突出文章的主题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。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9380" y="1301750"/>
            <a:ext cx="8905875" cy="4831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ym typeface="+mn-ea"/>
              </a:rPr>
              <a:t>（</a:t>
            </a:r>
            <a:r>
              <a:rPr lang="zh-CN" altLang="en-US" sz="2800" b="1">
                <a:latin typeface="+mn-ea"/>
                <a:sym typeface="+mn-ea"/>
              </a:rPr>
              <a:t>6)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照应</a:t>
            </a:r>
            <a:r>
              <a:rPr lang="zh-CN" altLang="en-US" sz="2800" b="1">
                <a:sym typeface="+mn-ea"/>
              </a:rPr>
              <a:t>: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与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相照应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为下文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情节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做铺垫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使情节完整、结构严谨、中心突出</a:t>
            </a:r>
            <a:r>
              <a:rPr lang="zh-CN" altLang="en-US" sz="2800" b="1">
                <a:sym typeface="+mn-ea"/>
              </a:rPr>
              <a:t>。</a:t>
            </a:r>
            <a:endParaRPr lang="zh-CN" altLang="en-US" sz="2800" b="1"/>
          </a:p>
          <a:p>
            <a:r>
              <a:rPr lang="zh-CN" altLang="en-US" sz="2800" b="1">
                <a:sym typeface="+mn-ea"/>
              </a:rPr>
              <a:t>（</a:t>
            </a:r>
            <a:r>
              <a:rPr lang="zh-CN" altLang="en-US" sz="2800" b="1">
                <a:latin typeface="+mj-ea"/>
                <a:ea typeface="+mj-ea"/>
                <a:sym typeface="+mn-ea"/>
              </a:rPr>
              <a:t>7)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设置悬念</a:t>
            </a:r>
            <a:r>
              <a:rPr lang="zh-CN" altLang="en-US" sz="2800" b="1">
                <a:sym typeface="+mn-ea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引起读者注意与思考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,激发读者阅读兴趣,使文章情节曲折</a:t>
            </a:r>
            <a:r>
              <a:rPr lang="zh-CN" altLang="en-US" sz="2800" b="1">
                <a:sym typeface="+mn-ea"/>
              </a:rPr>
              <a:t>等。</a:t>
            </a:r>
            <a:endParaRPr lang="zh-CN" altLang="en-US" sz="2800" b="1"/>
          </a:p>
          <a:p>
            <a:r>
              <a:rPr lang="zh-CN" altLang="en-US" sz="2800" b="1"/>
              <a:t>（</a:t>
            </a:r>
            <a:r>
              <a:rPr lang="en-US" altLang="zh-CN" sz="2800" b="1">
                <a:latin typeface="+mj-ea"/>
                <a:ea typeface="+mj-ea"/>
              </a:rPr>
              <a:t>8</a:t>
            </a:r>
            <a:r>
              <a:rPr lang="zh-CN" altLang="en-US" sz="2800" b="1">
                <a:latin typeface="+mj-ea"/>
                <a:ea typeface="+mj-ea"/>
              </a:rPr>
              <a:t>)</a:t>
            </a:r>
            <a:r>
              <a:rPr lang="zh-CN" altLang="en-US" sz="2800" b="1">
                <a:solidFill>
                  <a:srgbClr val="FF0000"/>
                </a:solidFill>
              </a:rPr>
              <a:t>先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抑</a:t>
            </a:r>
            <a:r>
              <a:rPr lang="zh-CN" altLang="en-US" sz="2800" b="1">
                <a:solidFill>
                  <a:srgbClr val="FF0000"/>
                </a:solidFill>
              </a:rPr>
              <a:t>后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扬</a:t>
            </a:r>
            <a:r>
              <a:rPr lang="zh-CN" altLang="en-US" sz="2800" b="1"/>
              <a:t>:</a:t>
            </a:r>
            <a:r>
              <a:rPr lang="zh-CN" altLang="en-US" sz="2800" b="1">
                <a:solidFill>
                  <a:srgbClr val="FF0000"/>
                </a:solidFill>
              </a:rPr>
              <a:t>先贬抑再颂扬描写对象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上下文形成对比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突出强调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事物（人物）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的特征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使描写对象形象更丰满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更鲜明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r>
              <a:rPr lang="zh-CN" altLang="en-US" sz="2800" b="1">
                <a:sym typeface="+mn-ea"/>
              </a:rPr>
              <a:t>（</a:t>
            </a:r>
            <a:r>
              <a:rPr lang="en-US" altLang="zh-CN" sz="2800" b="1">
                <a:latin typeface="+mj-ea"/>
                <a:ea typeface="+mj-ea"/>
                <a:sym typeface="+mn-ea"/>
              </a:rPr>
              <a:t>9</a:t>
            </a:r>
            <a:r>
              <a:rPr lang="zh-CN" altLang="en-US" sz="2800" b="1">
                <a:latin typeface="+mj-ea"/>
                <a:ea typeface="+mj-ea"/>
                <a:sym typeface="+mn-ea"/>
              </a:rPr>
              <a:t>)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借景抒情</a:t>
            </a:r>
            <a:r>
              <a:rPr lang="zh-CN" altLang="zh-CN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（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寓情于景</a:t>
            </a:r>
            <a:r>
              <a:rPr lang="zh-CN" altLang="zh-CN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）</a:t>
            </a:r>
            <a:r>
              <a:rPr lang="zh-CN" altLang="en-US" sz="2800" b="1">
                <a:sym typeface="+mn-ea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通过描写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景物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,表达作者</a:t>
            </a:r>
            <a:endParaRPr lang="zh-CN" altLang="en-US" sz="2800" b="1" dirty="0">
              <a:solidFill>
                <a:srgbClr val="FF0000"/>
              </a:solidFill>
              <a:sym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…的情感,情景交融,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使文章</a:t>
            </a:r>
            <a:r>
              <a:rPr lang="zh-CN" altLang="en-US" sz="2800" b="1">
                <a:solidFill>
                  <a:srgbClr val="FF0000"/>
                </a:solidFill>
              </a:rPr>
              <a:t>充满诗情画意</a:t>
            </a:r>
            <a:r>
              <a:rPr lang="zh-CN" altLang="en-US" sz="2800" b="1">
                <a:sym typeface="+mn-ea"/>
              </a:rPr>
              <a:t>。</a:t>
            </a:r>
            <a:endParaRPr lang="zh-CN" altLang="en-US" sz="2800" b="1"/>
          </a:p>
          <a:p>
            <a:r>
              <a:rPr lang="zh-CN" altLang="en-US" sz="2800" b="1">
                <a:sym typeface="+mn-ea"/>
              </a:rPr>
              <a:t>（</a:t>
            </a:r>
            <a:r>
              <a:rPr lang="en-US" altLang="zh-CN" sz="2800" b="1">
                <a:latin typeface="+mj-ea"/>
                <a:ea typeface="+mj-ea"/>
                <a:sym typeface="+mn-ea"/>
              </a:rPr>
              <a:t>10</a:t>
            </a:r>
            <a:r>
              <a:rPr lang="zh-CN" altLang="en-US" sz="2800" b="1">
                <a:latin typeface="+mj-ea"/>
                <a:ea typeface="+mj-ea"/>
                <a:sym typeface="+mn-ea"/>
              </a:rPr>
              <a:t>)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托物言志</a:t>
            </a:r>
            <a:r>
              <a:rPr lang="zh-CN" altLang="en-US" sz="2800" b="1">
                <a:sym typeface="+mn-ea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通过对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事物的描写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间接表现出</a:t>
            </a:r>
            <a:r>
              <a:rPr lang="zh-CN" altLang="en-US" sz="2800" b="1">
                <a:solidFill>
                  <a:srgbClr val="FF0000"/>
                </a:solidFill>
              </a:rPr>
              <a:t>作者的…志向、意愿</a:t>
            </a:r>
            <a:r>
              <a:rPr lang="zh-CN" altLang="en-US" sz="2800" b="1">
                <a:sym typeface="+mn-ea"/>
              </a:rPr>
              <a:t>。</a:t>
            </a:r>
            <a:endParaRPr lang="zh-CN" altLang="en-US" sz="2800" b="1"/>
          </a:p>
        </p:txBody>
      </p:sp>
      <p:sp>
        <p:nvSpPr>
          <p:cNvPr id="4" name="Rectangle 39"/>
          <p:cNvSpPr>
            <a:spLocks noChangeArrowheads="1"/>
          </p:cNvSpPr>
          <p:nvPr/>
        </p:nvSpPr>
        <p:spPr bwMode="auto">
          <a:xfrm>
            <a:off x="363601" y="609832"/>
            <a:ext cx="8021896" cy="553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 algn="ctr"/>
            <a:r>
              <a:rPr lang="en-US" altLang="zh-CN" sz="36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altLang="en-US" sz="36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、写作</a:t>
            </a:r>
            <a:r>
              <a:rPr lang="en-US" altLang="zh-CN" sz="36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36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表现</a:t>
            </a:r>
            <a:r>
              <a:rPr lang="en-US" altLang="zh-CN" sz="36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36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手法及作用？</a:t>
            </a:r>
            <a:endParaRPr lang="zh-CN" altLang="zh-CN" sz="36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6410" y="1758315"/>
            <a:ext cx="787146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（</a:t>
            </a:r>
            <a:r>
              <a:rPr lang="en-US" altLang="zh-CN" sz="2800" b="1">
                <a:latin typeface="+mj-ea"/>
                <a:ea typeface="+mj-ea"/>
              </a:rPr>
              <a:t>11</a:t>
            </a:r>
            <a:r>
              <a:rPr lang="zh-CN" altLang="en-US" sz="2800" b="1">
                <a:latin typeface="+mj-ea"/>
                <a:ea typeface="+mj-ea"/>
              </a:rPr>
              <a:t>)</a:t>
            </a:r>
            <a:r>
              <a:rPr lang="zh-CN" altLang="en-US" sz="2800" b="1">
                <a:solidFill>
                  <a:srgbClr val="FF0000"/>
                </a:solidFill>
              </a:rPr>
              <a:t>文章开篇的常见写作手法</a:t>
            </a:r>
            <a:r>
              <a:rPr lang="zh-CN" altLang="en-US" sz="2800" b="1"/>
              <a:t>有:</a:t>
            </a:r>
            <a:endParaRPr lang="zh-CN" altLang="en-US" sz="2800" b="1"/>
          </a:p>
          <a:p>
            <a:r>
              <a:rPr lang="zh-CN" altLang="en-US" sz="2800" b="1"/>
              <a:t>    ①可以用诗经里的</a:t>
            </a:r>
            <a:r>
              <a:rPr lang="zh-CN" altLang="en-US" sz="2800" b="1">
                <a:solidFill>
                  <a:srgbClr val="FF0000"/>
                </a:solidFill>
              </a:rPr>
              <a:t>赋比兴</a:t>
            </a:r>
            <a:r>
              <a:rPr lang="zh-CN" altLang="en-US" sz="2800" b="1"/>
              <a:t>手法。比如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兴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是先言他物的。</a:t>
            </a:r>
            <a:endParaRPr lang="zh-CN" altLang="en-US" sz="2800" b="1"/>
          </a:p>
          <a:p>
            <a:r>
              <a:rPr lang="zh-CN" altLang="en-US" sz="2800" b="1"/>
              <a:t>   ②也可以用</a:t>
            </a:r>
            <a:r>
              <a:rPr lang="zh-CN" altLang="en-US" sz="2800" b="1">
                <a:solidFill>
                  <a:srgbClr val="FF0000"/>
                </a:solidFill>
              </a:rPr>
              <a:t>引用</a:t>
            </a:r>
            <a:r>
              <a:rPr lang="zh-CN" altLang="en-US" sz="2800" b="1"/>
              <a:t>的手法。如名句、箴言之类的。</a:t>
            </a:r>
            <a:endParaRPr lang="zh-CN" altLang="en-US" sz="2800" b="1"/>
          </a:p>
          <a:p>
            <a:r>
              <a:rPr lang="zh-CN" altLang="en-US" sz="2800" b="1"/>
              <a:t>  ③也可以先声夺人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用一系列的</a:t>
            </a:r>
            <a:r>
              <a:rPr lang="zh-CN" altLang="en-US" sz="2800" b="1">
                <a:solidFill>
                  <a:srgbClr val="FF0000"/>
                </a:solidFill>
              </a:rPr>
              <a:t>排比句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气势强烈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r>
              <a:rPr lang="zh-CN" altLang="en-US" sz="2800" b="1"/>
              <a:t>  ④或是采用</a:t>
            </a:r>
            <a:r>
              <a:rPr lang="zh-CN" altLang="en-US" sz="2800" b="1">
                <a:solidFill>
                  <a:srgbClr val="FF0000"/>
                </a:solidFill>
              </a:rPr>
              <a:t>题记</a:t>
            </a:r>
            <a:r>
              <a:rPr lang="zh-CN" altLang="en-US" sz="2800" b="1"/>
              <a:t>的方法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显得</a:t>
            </a:r>
            <a:r>
              <a:rPr lang="zh-CN" altLang="en-US" sz="2800" b="1">
                <a:solidFill>
                  <a:srgbClr val="FF0000"/>
                </a:solidFill>
              </a:rPr>
              <a:t>隽永深刻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又有文采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r>
              <a:rPr lang="zh-CN" altLang="en-US" sz="2800" b="1"/>
              <a:t>  ⑤开头用</a:t>
            </a:r>
            <a:r>
              <a:rPr lang="zh-CN" altLang="en-US" sz="2800" b="1">
                <a:solidFill>
                  <a:srgbClr val="FF0000"/>
                </a:solidFill>
              </a:rPr>
              <a:t>景物描写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渲染</a:t>
            </a:r>
            <a:r>
              <a:rPr lang="zh-CN" altLang="en-US" sz="2800" b="1"/>
              <a:t>你所需要的</a:t>
            </a:r>
            <a:r>
              <a:rPr lang="zh-CN" altLang="en-US" sz="2800" b="1">
                <a:solidFill>
                  <a:srgbClr val="FF0000"/>
                </a:solidFill>
              </a:rPr>
              <a:t>气氛和基调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r>
              <a:rPr lang="zh-CN" altLang="en-US" sz="2800" b="1"/>
              <a:t>  ⑥</a:t>
            </a:r>
            <a:r>
              <a:rPr lang="zh-CN" altLang="en-US" sz="2800" b="1">
                <a:solidFill>
                  <a:srgbClr val="FF0000"/>
                </a:solidFill>
              </a:rPr>
              <a:t>开门见山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r>
              <a:rPr lang="zh-CN" altLang="en-US" sz="2800" b="1"/>
              <a:t>  ⑦</a:t>
            </a:r>
            <a:r>
              <a:rPr lang="zh-CN" altLang="en-US" sz="2800" b="1">
                <a:solidFill>
                  <a:srgbClr val="FF0000"/>
                </a:solidFill>
              </a:rPr>
              <a:t>倒叙开头</a:t>
            </a:r>
            <a:r>
              <a:rPr lang="zh-CN" altLang="en-US" sz="2800" b="1"/>
              <a:t>。</a:t>
            </a:r>
            <a:endParaRPr lang="zh-CN" altLang="en-US" sz="2800" b="1"/>
          </a:p>
        </p:txBody>
      </p:sp>
      <p:sp>
        <p:nvSpPr>
          <p:cNvPr id="4" name="Rectangle 39"/>
          <p:cNvSpPr>
            <a:spLocks noChangeArrowheads="1"/>
          </p:cNvSpPr>
          <p:nvPr/>
        </p:nvSpPr>
        <p:spPr bwMode="auto">
          <a:xfrm>
            <a:off x="335026" y="1034647"/>
            <a:ext cx="8021896" cy="553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 algn="ctr"/>
            <a:r>
              <a:rPr lang="en-US" altLang="zh-CN" sz="36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altLang="en-US" sz="36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36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写作（表现）手法及作用？</a:t>
            </a:r>
            <a:endParaRPr lang="zh-CN" altLang="zh-CN" sz="36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21640" y="2120265"/>
            <a:ext cx="842772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（</a:t>
            </a:r>
            <a:r>
              <a:rPr lang="en-US" altLang="zh-CN" sz="2800" b="1">
                <a:latin typeface="+mj-ea"/>
                <a:ea typeface="+mj-ea"/>
              </a:rPr>
              <a:t>12</a:t>
            </a:r>
            <a:r>
              <a:rPr lang="zh-CN" altLang="en-US" sz="2800" b="1">
                <a:latin typeface="+mj-ea"/>
                <a:ea typeface="+mj-ea"/>
              </a:rPr>
              <a:t>)</a:t>
            </a:r>
            <a:r>
              <a:rPr lang="zh-CN" altLang="en-US" sz="2800" b="1">
                <a:solidFill>
                  <a:srgbClr val="FF0000"/>
                </a:solidFill>
              </a:rPr>
              <a:t>文章末尾的常见写作手法</a:t>
            </a:r>
            <a:r>
              <a:rPr lang="zh-CN" altLang="en-US" sz="2800" b="1"/>
              <a:t>有:</a:t>
            </a:r>
            <a:endParaRPr lang="zh-CN" altLang="en-US" sz="2800" b="1"/>
          </a:p>
          <a:p>
            <a:r>
              <a:rPr lang="zh-CN" altLang="en-US" sz="2800" b="1"/>
              <a:t>   ①</a:t>
            </a:r>
            <a:r>
              <a:rPr lang="zh-CN" altLang="en-US" sz="2800" b="1">
                <a:solidFill>
                  <a:srgbClr val="FF0000"/>
                </a:solidFill>
              </a:rPr>
              <a:t>抒情议论结尾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画龙点睛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点明主旨  </a:t>
            </a:r>
            <a:r>
              <a:rPr lang="zh-CN" altLang="en-US" sz="2800" b="1">
                <a:latin typeface="+mj-ea"/>
                <a:ea typeface="+mj-ea"/>
              </a:rPr>
              <a:t>(</a:t>
            </a:r>
            <a:r>
              <a:rPr lang="zh-CN" altLang="en-US" sz="2800" b="1">
                <a:solidFill>
                  <a:srgbClr val="FF0000"/>
                </a:solidFill>
              </a:rPr>
              <a:t>卒章显志</a:t>
            </a:r>
            <a:r>
              <a:rPr lang="zh-CN" altLang="en-US" sz="2800" b="1"/>
              <a:t>）。</a:t>
            </a:r>
            <a:endParaRPr lang="zh-CN" altLang="en-US" sz="2800" b="1"/>
          </a:p>
          <a:p>
            <a:r>
              <a:rPr lang="zh-CN" altLang="en-US" sz="2800" b="1"/>
              <a:t>   ②</a:t>
            </a:r>
            <a:r>
              <a:rPr lang="zh-CN" altLang="en-US" sz="2800" b="1">
                <a:solidFill>
                  <a:srgbClr val="FF0000"/>
                </a:solidFill>
              </a:rPr>
              <a:t>出人意料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又合乎情理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r>
              <a:rPr lang="zh-CN" altLang="en-US" sz="2800" b="1"/>
              <a:t>   ③</a:t>
            </a:r>
            <a:r>
              <a:rPr lang="zh-CN" altLang="en-US" sz="2800" b="1">
                <a:solidFill>
                  <a:srgbClr val="FF0000"/>
                </a:solidFill>
              </a:rPr>
              <a:t>戛然而止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发人深省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r>
              <a:rPr lang="zh-CN" altLang="en-US" sz="2800" b="1"/>
              <a:t>   ④</a:t>
            </a:r>
            <a:r>
              <a:rPr lang="zh-CN" altLang="en-US" sz="2800" b="1">
                <a:solidFill>
                  <a:srgbClr val="FF0000"/>
                </a:solidFill>
              </a:rPr>
              <a:t>照应开头</a:t>
            </a:r>
            <a:r>
              <a:rPr lang="zh-CN" altLang="en-US" sz="2800" b="1"/>
              <a:t>。</a:t>
            </a:r>
            <a:endParaRPr lang="zh-CN" altLang="en-US" sz="2800" b="1"/>
          </a:p>
        </p:txBody>
      </p:sp>
      <p:sp>
        <p:nvSpPr>
          <p:cNvPr id="4" name="Rectangle 39"/>
          <p:cNvSpPr>
            <a:spLocks noChangeArrowheads="1"/>
          </p:cNvSpPr>
          <p:nvPr/>
        </p:nvSpPr>
        <p:spPr bwMode="auto">
          <a:xfrm>
            <a:off x="421386" y="1299442"/>
            <a:ext cx="8021896" cy="553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 algn="ctr"/>
            <a:r>
              <a:rPr lang="en-US" altLang="zh-CN" sz="36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altLang="en-US" sz="36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36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写作（表现）手法及作用？</a:t>
            </a:r>
            <a:endParaRPr lang="zh-CN" altLang="zh-CN" sz="36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59435" y="801370"/>
            <a:ext cx="793686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sz="3600" b="1">
                <a:latin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3600" b="1">
                <a:latin typeface="宋体" panose="02010600030101010101" pitchFamily="2" charset="-122"/>
                <a:cs typeface="宋体" panose="02010600030101010101" pitchFamily="2" charset="-122"/>
              </a:rPr>
              <a:t>、加点词语的含义与作用？</a:t>
            </a:r>
            <a:endParaRPr lang="zh-CN" altLang="en-US" sz="36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8800" y="1543685"/>
            <a:ext cx="808418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方法:</a:t>
            </a:r>
            <a:endParaRPr lang="zh-CN" altLang="en-US" sz="2800" b="1"/>
          </a:p>
          <a:p>
            <a:r>
              <a:rPr lang="zh-CN" altLang="en-US" sz="2800" b="1"/>
              <a:t>从修辞、语气、句式、感情色彩、语体色彩、语言风格等方面分析其在表达上的好处（作用、效果）。</a:t>
            </a:r>
            <a:endParaRPr lang="zh-CN" altLang="en-US" sz="2800" b="1"/>
          </a:p>
          <a:p>
            <a:endParaRPr lang="zh-CN" altLang="en-US" sz="2800" b="1"/>
          </a:p>
          <a:p>
            <a:r>
              <a:rPr lang="zh-CN" altLang="en-US" sz="2800" b="1"/>
              <a:t>【答题模板】</a:t>
            </a:r>
            <a:r>
              <a:rPr lang="zh-CN" altLang="en-US" sz="2800" b="1">
                <a:solidFill>
                  <a:srgbClr val="FF0000"/>
                </a:solidFill>
                <a:uFillTx/>
                <a:ea typeface="SimSun-ExtB" panose="02010609060101010101" pitchFamily="49" charset="-122"/>
              </a:rPr>
              <a:t>该</a:t>
            </a:r>
            <a:r>
              <a:rPr lang="zh-CN" altLang="en-US" sz="2800" b="1">
                <a:solidFill>
                  <a:srgbClr val="FF0000"/>
                </a:solidFill>
              </a:rPr>
              <a:t>词原指…意思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这里指…意思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表达</a:t>
            </a:r>
            <a:r>
              <a:rPr lang="zh-CN" altLang="en-US" sz="2800" b="1">
                <a:solidFill>
                  <a:srgbClr val="FF0000"/>
                </a:solidFill>
              </a:rPr>
              <a:t>了作者…的情感（哲理句子：启发我们…）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r>
              <a:rPr lang="zh-CN" altLang="en-US" sz="2800" b="1">
                <a:solidFill>
                  <a:srgbClr val="FF0000"/>
                </a:solidFill>
              </a:rPr>
              <a:t>不能换（删）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sym typeface="+mn-ea"/>
              </a:rPr>
              <a:t>该</a:t>
            </a:r>
            <a:r>
              <a:rPr lang="zh-CN" altLang="en-US" sz="2800" b="1">
                <a:solidFill>
                  <a:srgbClr val="FF0000"/>
                </a:solidFill>
              </a:rPr>
              <a:t>词生动形象地表现了…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如果换成</a:t>
            </a:r>
            <a:r>
              <a:rPr lang="zh-CN" altLang="en-US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sym typeface="+mn-ea"/>
              </a:rPr>
              <a:t>“××”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就没有这种效果了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所以不能换（删）</a:t>
            </a:r>
            <a:r>
              <a:rPr lang="zh-CN" altLang="en-US" sz="2800" b="1"/>
              <a:t>。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38175" y="310515"/>
            <a:ext cx="75076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3600" b="1">
                <a:latin typeface="宋体" panose="02010600030101010101" pitchFamily="2" charset="-122"/>
                <a:cs typeface="宋体" panose="02010600030101010101" pitchFamily="2" charset="-122"/>
              </a:rPr>
              <a:t>11</a:t>
            </a:r>
            <a:r>
              <a:rPr lang="zh-CN" altLang="en-US" sz="3600" b="1">
                <a:latin typeface="宋体" panose="02010600030101010101" pitchFamily="2" charset="-122"/>
                <a:cs typeface="宋体" panose="02010600030101010101" pitchFamily="2" charset="-122"/>
              </a:rPr>
              <a:t>、某一句段在文章中的作用？</a:t>
            </a:r>
            <a:endParaRPr lang="zh-CN" altLang="en-US" sz="36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2095" y="862965"/>
            <a:ext cx="8639810" cy="5692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①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结构上</a:t>
            </a:r>
            <a:r>
              <a:rPr lang="zh-CN" altLang="en-US" sz="2800" b="1">
                <a:sym typeface="+mn-ea"/>
              </a:rPr>
              <a:t>:</a:t>
            </a:r>
            <a:endParaRPr lang="zh-CN" altLang="en-US" sz="2800" b="1"/>
          </a:p>
          <a:p>
            <a:r>
              <a:rPr lang="zh-CN" altLang="en-US" sz="2800" b="1">
                <a:sym typeface="+mn-ea"/>
              </a:rPr>
              <a:t>在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开头</a:t>
            </a:r>
            <a:r>
              <a:rPr lang="zh-CN" altLang="en-US" sz="2800" b="1">
                <a:sym typeface="+mn-ea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开篇点题；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设置悬念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引出下文；总领全文；点明线索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为后文作铺垫或埋下伏笔</a:t>
            </a:r>
            <a:r>
              <a:rPr lang="zh-CN" altLang="en-US" sz="2800" b="1">
                <a:sym typeface="+mn-ea"/>
              </a:rPr>
              <a:t>。</a:t>
            </a:r>
            <a:endParaRPr lang="zh-CN" altLang="en-US" sz="2800" b="1"/>
          </a:p>
          <a:p>
            <a:r>
              <a:rPr lang="zh-CN" altLang="en-US" sz="2800" b="1">
                <a:sym typeface="+mn-ea"/>
              </a:rPr>
              <a:t>在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中间</a:t>
            </a:r>
            <a:r>
              <a:rPr lang="zh-CN" altLang="en-US" sz="2800" b="1">
                <a:sym typeface="+mn-ea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承上启下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,过渡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；总结上文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n-ea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为后文作铺垫或埋下伏笔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；引起下文（推动情节发展）</a:t>
            </a:r>
            <a:r>
              <a:rPr lang="zh-CN" altLang="en-US" sz="2800" b="1">
                <a:sym typeface="+mn-ea"/>
              </a:rPr>
              <a:t>。</a:t>
            </a:r>
            <a:endParaRPr lang="zh-CN" altLang="en-US" sz="2800" b="1"/>
          </a:p>
          <a:p>
            <a:r>
              <a:rPr lang="zh-CN" altLang="en-US" sz="2800" b="1">
                <a:sym typeface="+mn-ea"/>
              </a:rPr>
              <a:t>在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结尾</a:t>
            </a:r>
            <a:r>
              <a:rPr lang="zh-CN" altLang="en-US" sz="2800" b="1">
                <a:sym typeface="+mn-ea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篇末点题；照应标题或开头；总结全文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深化主旨；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令人深思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给人启示或留有思考的余地</a:t>
            </a:r>
            <a:r>
              <a:rPr lang="zh-CN" altLang="en-US" sz="2800" b="1">
                <a:sym typeface="+mn-ea"/>
              </a:rPr>
              <a:t>。</a:t>
            </a:r>
            <a:endParaRPr lang="zh-CN" altLang="en-US" sz="2800" b="1"/>
          </a:p>
          <a:p>
            <a:r>
              <a:rPr lang="zh-CN" altLang="en-US" sz="2800" b="1">
                <a:sym typeface="+mn-ea"/>
              </a:rPr>
              <a:t>②</a:t>
            </a:r>
            <a:r>
              <a:rPr lang="zh-CN" altLang="en-US" sz="2800" b="1">
                <a:solidFill>
                  <a:srgbClr val="FF0000"/>
                </a:solidFill>
              </a:rPr>
              <a:t>内容上</a:t>
            </a:r>
            <a:r>
              <a:rPr lang="zh-CN" altLang="en-US" sz="2800" b="1"/>
              <a:t>:</a:t>
            </a:r>
            <a:endParaRPr lang="zh-CN" altLang="en-US" sz="2800" b="1"/>
          </a:p>
          <a:p>
            <a:r>
              <a:rPr lang="zh-CN" altLang="en-US" sz="2800" b="1">
                <a:solidFill>
                  <a:srgbClr val="FF0000"/>
                </a:solidFill>
              </a:rPr>
              <a:t>交代内容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；</a:t>
            </a:r>
            <a:r>
              <a:rPr lang="zh-CN" altLang="en-US" sz="2800" b="1">
                <a:solidFill>
                  <a:srgbClr val="FF0000"/>
                </a:solidFill>
              </a:rPr>
              <a:t>（有情感的词语）奠定了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>
                <a:solidFill>
                  <a:srgbClr val="FF0000"/>
                </a:solidFill>
              </a:rPr>
              <a:t>感情基调；（有景物描写）渲染了…氛围；（是陈述语气）吸引读者阅读兴趣；（是疑问、猜测语气）引发读者的思考</a:t>
            </a:r>
            <a:r>
              <a:rPr lang="zh-CN" altLang="en-US" sz="2800" b="1"/>
              <a:t>。（</a:t>
            </a:r>
            <a:r>
              <a:rPr lang="zh-CN" altLang="en-US" sz="2800" b="1">
                <a:solidFill>
                  <a:srgbClr val="FF0000"/>
                </a:solidFill>
              </a:rPr>
              <a:t>语面的象征义、喻指义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表现的人物思想性格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点明文章主旨）。有时要结合文章的具体内容补充说明。</a:t>
            </a:r>
            <a:endParaRPr lang="en-US" altLang="zh-CN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7" name="Rectangle 53"/>
          <p:cNvSpPr>
            <a:spLocks noChangeArrowheads="1"/>
          </p:cNvSpPr>
          <p:nvPr/>
        </p:nvSpPr>
        <p:spPr bwMode="auto">
          <a:xfrm>
            <a:off x="424815" y="2009140"/>
            <a:ext cx="6459855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文体意识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：根据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文章的不同题材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去答题；</a:t>
            </a:r>
            <a:endParaRPr lang="zh-CN" altLang="en-US" sz="28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Rectangle 39"/>
          <p:cNvSpPr>
            <a:spLocks noChangeArrowheads="1"/>
          </p:cNvSpPr>
          <p:nvPr/>
        </p:nvSpPr>
        <p:spPr bwMode="auto">
          <a:xfrm>
            <a:off x="1934210" y="1311275"/>
            <a:ext cx="465899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做阅读题必须有四种意识</a:t>
            </a:r>
            <a:endParaRPr lang="zh-CN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Rectangle 53"/>
          <p:cNvSpPr>
            <a:spLocks noChangeArrowheads="1"/>
          </p:cNvSpPr>
          <p:nvPr/>
        </p:nvSpPr>
        <p:spPr bwMode="auto">
          <a:xfrm>
            <a:off x="424815" y="2586990"/>
            <a:ext cx="6459855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语境意识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：联系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文章中心和上下文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答题；</a:t>
            </a:r>
            <a:endParaRPr lang="zh-CN" altLang="en-US" sz="28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Rectangle 53"/>
          <p:cNvSpPr>
            <a:spLocks noChangeArrowheads="1"/>
          </p:cNvSpPr>
          <p:nvPr/>
        </p:nvSpPr>
        <p:spPr bwMode="auto">
          <a:xfrm>
            <a:off x="424815" y="3188335"/>
            <a:ext cx="6868160" cy="861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文本意识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：一切答案可以在文中找到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答题</a:t>
            </a:r>
            <a:endParaRPr lang="zh-CN" altLang="en-US" sz="28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不能脱离文本；</a:t>
            </a:r>
            <a:endParaRPr lang="zh-CN" altLang="en-US" sz="28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53"/>
          <p:cNvSpPr>
            <a:spLocks noChangeArrowheads="1"/>
          </p:cNvSpPr>
          <p:nvPr/>
        </p:nvSpPr>
        <p:spPr bwMode="auto">
          <a:xfrm>
            <a:off x="424815" y="4213225"/>
            <a:ext cx="673735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题目意识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：注意答案在问题中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从问题中</a:t>
            </a:r>
            <a:endParaRPr lang="zh-CN" altLang="en-US" sz="28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找命题意图、答题要点和要</a:t>
            </a:r>
            <a:endParaRPr lang="zh-CN" altLang="en-US" sz="28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求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按分值答题。</a:t>
            </a:r>
            <a:endParaRPr lang="zh-CN" altLang="en-US" sz="28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17" grpId="0"/>
      <p:bldP spid="2" grpId="0"/>
      <p:bldP spid="3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1265"/>
          <p:cNvSpPr>
            <a:spLocks noGrp="1"/>
          </p:cNvSpPr>
          <p:nvPr>
            <p:ph type="title"/>
          </p:nvPr>
        </p:nvSpPr>
        <p:spPr>
          <a:xfrm>
            <a:off x="468630" y="1052830"/>
            <a:ext cx="7927975" cy="836295"/>
          </a:xfrm>
        </p:spPr>
        <p:txBody>
          <a:bodyPr/>
          <a:lstStyle/>
          <a:p>
            <a:r>
              <a:rPr lang="zh-CN" altLang="en-US" sz="3600" b="1" noProof="1" smtClean="0">
                <a:solidFill>
                  <a:schemeClr val="tx2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sz="3600" b="1" noProof="1" smtClean="0">
                <a:solidFill>
                  <a:schemeClr val="tx2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600" b="1" noProof="1" smtClean="0">
                <a:solidFill>
                  <a:schemeClr val="tx2"/>
                </a:solidFill>
                <a:uFillTx/>
              </a:rPr>
              <a:t>、联想和想象</a:t>
            </a:r>
            <a:endParaRPr lang="zh-CN" altLang="en-US" sz="3600" b="1" noProof="1" smtClean="0">
              <a:solidFill>
                <a:schemeClr val="tx2"/>
              </a:solidFill>
              <a:uFillTx/>
            </a:endParaRPr>
          </a:p>
        </p:txBody>
      </p:sp>
      <p:sp>
        <p:nvSpPr>
          <p:cNvPr id="11268" name="矩形 11267"/>
          <p:cNvSpPr>
            <a:spLocks noChangeArrowheads="1"/>
          </p:cNvSpPr>
          <p:nvPr/>
        </p:nvSpPr>
        <p:spPr bwMode="auto">
          <a:xfrm>
            <a:off x="395605" y="2205355"/>
            <a:ext cx="8001635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/>
              <a:t>联想:由一事物</a:t>
            </a:r>
            <a:r>
              <a:rPr lang="zh-CN" altLang="en-US" sz="2800" b="1">
                <a:solidFill>
                  <a:srgbClr val="FF0000"/>
                </a:solidFill>
              </a:rPr>
              <a:t>想到相关的另一事物</a:t>
            </a:r>
            <a:r>
              <a:rPr lang="zh-CN" altLang="en-US" sz="2800" b="1"/>
              <a:t>的心理过程。  </a:t>
            </a:r>
            <a:endParaRPr lang="zh-CN" altLang="en-US" sz="2800" b="1"/>
          </a:p>
          <a:p>
            <a:r>
              <a:rPr lang="zh-CN" altLang="en-US" sz="2800" b="1"/>
              <a:t>想象:在原有的感性形象的基础上</a:t>
            </a:r>
            <a:r>
              <a:rPr lang="zh-CN" altLang="en-US" sz="2800" b="1">
                <a:solidFill>
                  <a:srgbClr val="FF0000"/>
                </a:solidFill>
              </a:rPr>
              <a:t>创造出新形象</a:t>
            </a:r>
            <a:r>
              <a:rPr lang="zh-CN" altLang="en-US" sz="2800" b="1"/>
              <a:t>的心理过程。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67280" y="3056255"/>
            <a:ext cx="524954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/>
              <a:t>记叙文阅读知识点</a:t>
            </a:r>
            <a:endParaRPr lang="zh-CN" alt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7" name="Rectangle 53"/>
          <p:cNvSpPr>
            <a:spLocks noChangeArrowheads="1"/>
          </p:cNvSpPr>
          <p:nvPr/>
        </p:nvSpPr>
        <p:spPr bwMode="auto">
          <a:xfrm>
            <a:off x="349250" y="2001520"/>
            <a:ext cx="8538845" cy="3316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六要素</a:t>
            </a:r>
            <a:r>
              <a:rPr lang="zh-CN" sz="2800" b="1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时间、地点、人物、事件的起因、经过、结果</a:t>
            </a:r>
            <a:endParaRPr lang="en-US" altLang="zh-CN" sz="2800" b="1" dirty="0" smtClean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sz="28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技巧:</a:t>
            </a:r>
            <a:endParaRPr lang="en-US" altLang="zh-CN" sz="2800" b="1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时间地点看标志词语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中心人物识别看中心</a:t>
            </a:r>
            <a:endParaRPr lang="zh-CN" altLang="en-US" sz="2800" b="1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看题目、首尾段、中心句及过渡句、关键句和总结性词语、人物（事物）、事件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,进行综合概括</a:t>
            </a:r>
            <a:endParaRPr lang="zh-CN" altLang="en-US" sz="2800" b="1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【答题模板】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时间（季节、年代）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+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地点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+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人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物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+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事件的起因、经过、结果</a:t>
            </a:r>
            <a:endParaRPr lang="zh-CN" altLang="en-US" sz="2800" b="1" dirty="0" smtClean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5" name="Rectangle 39"/>
          <p:cNvSpPr>
            <a:spLocks noChangeArrowheads="1"/>
          </p:cNvSpPr>
          <p:nvPr/>
        </p:nvSpPr>
        <p:spPr bwMode="auto">
          <a:xfrm>
            <a:off x="405130" y="975995"/>
            <a:ext cx="8427085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altLang="zh-CN" sz="32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32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记叙文</a:t>
            </a:r>
            <a:r>
              <a:rPr lang="zh-CN" altLang="en-US" sz="3200" b="1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概括文章内容？（中心句通常在文章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首尾段的议论抒情句</a:t>
            </a:r>
            <a:r>
              <a:rPr lang="zh-CN" altLang="en-US" sz="3200" b="1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中）</a:t>
            </a:r>
            <a:endParaRPr lang="zh-CN" altLang="zh-CN" sz="32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3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3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矩形 8"/>
          <p:cNvSpPr/>
          <p:nvPr/>
        </p:nvSpPr>
        <p:spPr>
          <a:xfrm>
            <a:off x="395288" y="3786188"/>
            <a:ext cx="738187" cy="20034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答题模式</a:t>
            </a:r>
            <a:endParaRPr lang="zh-CN" altLang="zh-CN" sz="3600">
              <a:solidFill>
                <a:srgbClr val="FF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2191" y="2813425"/>
            <a:ext cx="1351652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trike="noStrike" noProof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写景类</a:t>
            </a:r>
            <a:r>
              <a:rPr lang="en-US" altLang="zh-CN" sz="2800" b="1" strike="noStrike" noProof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 </a:t>
            </a:r>
            <a:endParaRPr lang="zh-CN" altLang="zh-CN" sz="2800" b="1" strike="noStrike" noProof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71613" y="2813685"/>
            <a:ext cx="7672387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>
                <a:solidFill>
                  <a:srgbClr val="80008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本文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通过描绘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的景色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展现了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景物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特点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表达了作者对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景物的赞扬和喜爱之情。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9491" y="4365590"/>
            <a:ext cx="2093545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trike="noStrike" noProof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写人记事类</a:t>
            </a:r>
            <a:r>
              <a:rPr lang="en-US" altLang="zh-CN" sz="2800" b="1" strike="noStrike" noProof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 </a:t>
            </a:r>
            <a:endParaRPr lang="zh-CN" altLang="zh-CN" sz="2800" b="1" strike="noStrike" noProof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82813" y="4222750"/>
            <a:ext cx="6948487" cy="1383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>
                <a:solidFill>
                  <a:srgbClr val="80008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本文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通过记叙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事件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歌颂（讽刺）了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人物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的精神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表达了作者对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人物的赞扬和敬佩（鞭挞和批判）之情。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2275" y="5996747"/>
            <a:ext cx="1351652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trike="noStrike" noProof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哲理类</a:t>
            </a:r>
            <a:r>
              <a:rPr lang="en-US" altLang="zh-CN" sz="2800" b="1" strike="noStrike" noProof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 </a:t>
            </a:r>
            <a:endParaRPr lang="zh-CN" altLang="zh-CN" sz="2800" b="1" strike="noStrike" noProof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576388" y="5995988"/>
            <a:ext cx="7167562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>
                <a:solidFill>
                  <a:srgbClr val="80008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本文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通过记叙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事件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启发我们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…。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89272" y="4365917"/>
            <a:ext cx="3837910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strike="noStrike" noProof="1" dirty="0">
                <a:ln w="11430"/>
                <a:solidFill>
                  <a:srgbClr val="00B050"/>
                </a:solidFill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rPr>
              <a:t>事件</a:t>
            </a:r>
            <a:r>
              <a:rPr lang="en-US" altLang="zh-CN" sz="6000" strike="noStrike" noProof="1" dirty="0">
                <a:ln w="11430"/>
                <a:solidFill>
                  <a:srgbClr val="00B050"/>
                </a:solidFill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rPr>
              <a:t>+</a:t>
            </a:r>
            <a:r>
              <a:rPr lang="zh-CN" altLang="en-US" sz="6000" strike="noStrike" noProof="1" dirty="0">
                <a:ln w="11430"/>
                <a:solidFill>
                  <a:srgbClr val="00B050"/>
                </a:solidFill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rPr>
              <a:t>情感</a:t>
            </a:r>
            <a:endParaRPr lang="zh-CN" altLang="en-US" sz="6000" strike="noStrike" noProof="1" dirty="0">
              <a:ln w="11430"/>
              <a:solidFill>
                <a:srgbClr val="00B05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5" name="Rectangle 39"/>
          <p:cNvSpPr>
            <a:spLocks noChangeArrowheads="1"/>
          </p:cNvSpPr>
          <p:nvPr/>
        </p:nvSpPr>
        <p:spPr bwMode="auto">
          <a:xfrm>
            <a:off x="354330" y="793750"/>
            <a:ext cx="8465185" cy="442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32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归纳文章中心思想？</a:t>
            </a:r>
            <a:endParaRPr lang="zh-CN" altLang="zh-CN" sz="32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317" name="Rectangle 53"/>
          <p:cNvSpPr>
            <a:spLocks noChangeArrowheads="1"/>
          </p:cNvSpPr>
          <p:nvPr/>
        </p:nvSpPr>
        <p:spPr bwMode="auto">
          <a:xfrm>
            <a:off x="354330" y="1274445"/>
            <a:ext cx="8240395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r>
              <a:rPr lang="zh-CN" sz="2800" b="1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方法</a:t>
            </a:r>
            <a:r>
              <a:rPr lang="zh-CN" sz="28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en-US" altLang="zh-CN" sz="2800" b="1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分析题目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关注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首尾段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分析主要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人物和事件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抓抒情议论段、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中心句、关键句</a:t>
            </a:r>
            <a:endParaRPr lang="zh-CN" altLang="en-US" sz="2800" b="1" dirty="0" smtClean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Rectangle 39"/>
          <p:cNvSpPr>
            <a:spLocks noChangeArrowheads="1"/>
          </p:cNvSpPr>
          <p:nvPr/>
        </p:nvSpPr>
        <p:spPr bwMode="auto">
          <a:xfrm>
            <a:off x="470281" y="716512"/>
            <a:ext cx="8021896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r>
              <a:rPr lang="en-US" altLang="zh-CN" sz="32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32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记叙顺序及作用？</a:t>
            </a:r>
            <a:endParaRPr lang="zh-CN" altLang="zh-CN" sz="32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Rectangle 53"/>
          <p:cNvSpPr>
            <a:spLocks noChangeArrowheads="1"/>
          </p:cNvSpPr>
          <p:nvPr/>
        </p:nvSpPr>
        <p:spPr bwMode="auto">
          <a:xfrm>
            <a:off x="302260" y="1177925"/>
            <a:ext cx="8538845" cy="4738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>
              <a:lnSpc>
                <a:spcPct val="11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记叙顺序</a:t>
            </a:r>
            <a:r>
              <a:rPr lang="zh-CN" sz="2800" b="1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顺叙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倒叙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补叙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、插叙</a:t>
            </a:r>
            <a:endParaRPr lang="zh-CN" altLang="en-US" sz="2800" b="1" dirty="0" smtClean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1)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顺叙</a:t>
            </a:r>
            <a:r>
              <a:rPr lang="zh-CN" altLang="en-US" sz="2800" b="1" dirty="0">
                <a:sym typeface="+mn-ea"/>
              </a:rPr>
              <a:t>（按事情发生、发展先后顺序）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作用:叙事有头有尾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条理清晰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,使读者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印象深刻。</a:t>
            </a:r>
            <a:endParaRPr lang="zh-CN" altLang="en-US" sz="2800" b="1" dirty="0">
              <a:solidFill>
                <a:srgbClr val="FF0000"/>
              </a:solidFill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2)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倒叙</a:t>
            </a:r>
            <a:r>
              <a:rPr lang="zh-CN" altLang="en-US" sz="2800" b="1" dirty="0">
                <a:sym typeface="+mn-ea"/>
              </a:rPr>
              <a:t>（先交代事件的结果</a:t>
            </a:r>
            <a:r>
              <a:rPr lang="zh-CN" altLang="en-US" sz="2800" b="1" dirty="0">
                <a:sym typeface="宋体" panose="02010600030101010101" pitchFamily="2" charset="-122"/>
              </a:rPr>
              <a:t>,再按照事情的发展顺序</a:t>
            </a:r>
            <a:r>
              <a:rPr lang="zh-CN" altLang="en-US" sz="2800" b="1" dirty="0">
                <a:sym typeface="+mn-ea"/>
              </a:rPr>
              <a:t>） </a:t>
            </a:r>
            <a:endParaRPr lang="zh-CN" altLang="en-US" sz="2800" b="1" dirty="0">
              <a:solidFill>
                <a:schemeClr val="tx1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作用:制造悬念、吸引读者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避免叙述的平铺直叙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增强文章的生动性。</a:t>
            </a:r>
            <a:endParaRPr lang="zh-CN" altLang="en-US" sz="2800" b="1" dirty="0">
              <a:solidFill>
                <a:srgbClr val="FF0000"/>
              </a:solidFill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)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补叙</a:t>
            </a:r>
            <a:r>
              <a:rPr lang="zh-CN" altLang="en-US" sz="2800" b="1" dirty="0">
                <a:sym typeface="+mn-ea"/>
              </a:rPr>
              <a:t>（在顺叙后再补充叙述与前文有联系的内容）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作用:补充说明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,进一步突出中心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。</a:t>
            </a:r>
            <a:endParaRPr lang="zh-CN" altLang="en-US" sz="2800" b="1" dirty="0">
              <a:solidFill>
                <a:srgbClr val="FF0000"/>
              </a:solidFill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sz="2800" b="1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方法:</a:t>
            </a:r>
            <a:endParaRPr lang="en-US" altLang="zh-CN" sz="2800" b="1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倒叙看开头</a:t>
            </a:r>
            <a:r>
              <a:rPr lang="zh-CN" altLang="en-US" sz="2800" b="1" dirty="0"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插叙看中间</a:t>
            </a:r>
            <a:r>
              <a:rPr lang="zh-CN" altLang="en-US" sz="2800" b="1" dirty="0"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补叙看结尾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800" b="1" dirty="0" smtClean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7169"/>
          <p:cNvSpPr>
            <a:spLocks noGrp="1"/>
          </p:cNvSpPr>
          <p:nvPr>
            <p:ph type="title"/>
          </p:nvPr>
        </p:nvSpPr>
        <p:spPr>
          <a:xfrm>
            <a:off x="357505" y="1201420"/>
            <a:ext cx="8152130" cy="706755"/>
          </a:xfrm>
        </p:spPr>
        <p:txBody>
          <a:bodyPr/>
          <a:lstStyle/>
          <a:p>
            <a:pPr algn="l"/>
            <a:r>
              <a:rPr lang="zh-CN" sz="30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0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30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）插叙</a:t>
            </a:r>
            <a:r>
              <a:rPr lang="zh-CN" altLang="en-US" sz="3000" b="1" dirty="0">
                <a:solidFill>
                  <a:schemeClr val="tx1"/>
                </a:solidFill>
                <a:latin typeface="+mj-ea"/>
                <a:cs typeface="+mj-ea"/>
                <a:sym typeface="+mn-ea"/>
              </a:rPr>
              <a:t>（在叙述中心事件的过程中暂时中断叙述线索</a:t>
            </a:r>
            <a:r>
              <a:rPr lang="zh-CN" altLang="en-US" sz="3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latin typeface="+mj-ea"/>
                <a:cs typeface="+mj-ea"/>
                <a:sym typeface="+mn-ea"/>
              </a:rPr>
              <a:t>插入一段与主要情节相关的另一件事）</a:t>
            </a:r>
            <a:endParaRPr lang="zh-CN" altLang="en-US" sz="3000" b="1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172" name="矩形 7171"/>
          <p:cNvSpPr>
            <a:spLocks noChangeArrowheads="1"/>
          </p:cNvSpPr>
          <p:nvPr/>
        </p:nvSpPr>
        <p:spPr bwMode="auto">
          <a:xfrm>
            <a:off x="179388" y="2098040"/>
            <a:ext cx="8785225" cy="31076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2800" b="1"/>
              <a:t>       </a:t>
            </a:r>
            <a:r>
              <a:rPr sz="2800" b="1"/>
              <a:t>首先掌握插叙的作用主要有:</a:t>
            </a:r>
            <a:r>
              <a:rPr sz="2800" b="1">
                <a:solidFill>
                  <a:srgbClr val="FF0000"/>
                </a:solidFill>
                <a:sym typeface="+mn-ea"/>
              </a:rPr>
              <a:t>补充衬托</a:t>
            </a:r>
            <a:r>
              <a:rPr sz="2800" b="1">
                <a:solidFill>
                  <a:srgbClr val="FF0000"/>
                </a:solidFill>
              </a:rPr>
              <a:t>主要情节</a:t>
            </a:r>
            <a:r>
              <a:rPr sz="2800" b="1">
                <a:solidFill>
                  <a:schemeClr val="tx1"/>
                </a:solidFill>
              </a:rPr>
              <a:t>；</a:t>
            </a:r>
            <a:r>
              <a:rPr sz="2800" b="1"/>
              <a:t>有时起</a:t>
            </a:r>
            <a:r>
              <a:rPr sz="2800" b="1">
                <a:solidFill>
                  <a:srgbClr val="FF0000"/>
                </a:solidFill>
              </a:rPr>
              <a:t>解释说明</a:t>
            </a:r>
            <a:r>
              <a:rPr sz="2800" b="1"/>
              <a:t>；</a:t>
            </a:r>
            <a:r>
              <a:rPr sz="2800" b="1">
                <a:solidFill>
                  <a:srgbClr val="FF0000"/>
                </a:solidFill>
              </a:rPr>
              <a:t>使文章</a:t>
            </a:r>
            <a:r>
              <a:rPr lang="zh-CN" sz="2800" b="1">
                <a:solidFill>
                  <a:srgbClr val="FF0000"/>
                </a:solidFill>
              </a:rPr>
              <a:t>波澜起伏</a:t>
            </a:r>
            <a:r>
              <a:rPr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情节更集中</a:t>
            </a:r>
            <a:r>
              <a:rPr sz="2800" b="1"/>
              <a:t>；</a:t>
            </a:r>
            <a:r>
              <a:rPr sz="2800" b="1">
                <a:solidFill>
                  <a:srgbClr val="FF0000"/>
                </a:solidFill>
              </a:rPr>
              <a:t>推动情节发展,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解开悬念</a:t>
            </a:r>
            <a:r>
              <a:rPr sz="2800" b="1">
                <a:solidFill>
                  <a:srgbClr val="FF0000"/>
                </a:solidFill>
                <a:sym typeface="+mn-ea"/>
              </a:rPr>
              <a:t>,</a:t>
            </a:r>
            <a:r>
              <a:rPr sz="2800" b="1">
                <a:solidFill>
                  <a:srgbClr val="FF0000"/>
                </a:solidFill>
              </a:rPr>
              <a:t>突出人物</a:t>
            </a:r>
            <a:r>
              <a:rPr lang="zh-CN" sz="2800" b="1">
                <a:solidFill>
                  <a:srgbClr val="FF0000"/>
                </a:solidFill>
              </a:rPr>
              <a:t>形象</a:t>
            </a:r>
            <a:r>
              <a:rPr sz="2800" b="1"/>
              <a:t>；</a:t>
            </a:r>
            <a:r>
              <a:rPr sz="2800" b="1">
                <a:solidFill>
                  <a:srgbClr val="FF0000"/>
                </a:solidFill>
              </a:rPr>
              <a:t>突出</a:t>
            </a:r>
            <a:r>
              <a:rPr lang="zh-CN" sz="2800" b="1">
                <a:solidFill>
                  <a:srgbClr val="FF0000"/>
                </a:solidFill>
              </a:rPr>
              <a:t>中心</a:t>
            </a:r>
            <a:r>
              <a:rPr sz="2800" b="1"/>
              <a:t>；</a:t>
            </a:r>
            <a:r>
              <a:rPr sz="2800" b="1">
                <a:solidFill>
                  <a:srgbClr val="FF0000"/>
                </a:solidFill>
              </a:rPr>
              <a:t>为下文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sz="2800" b="1">
                <a:solidFill>
                  <a:srgbClr val="FF0000"/>
                </a:solidFill>
              </a:rPr>
              <a:t>作铺垫</a:t>
            </a:r>
            <a:r>
              <a:rPr sz="2800" b="1"/>
              <a:t>；</a:t>
            </a:r>
            <a:r>
              <a:rPr sz="2800" b="1">
                <a:solidFill>
                  <a:srgbClr val="FF0000"/>
                </a:solidFill>
              </a:rPr>
              <a:t>丰富文章内容</a:t>
            </a:r>
            <a:r>
              <a:rPr sz="2800" b="1"/>
              <a:t>等。</a:t>
            </a:r>
            <a:endParaRPr sz="2800" b="1"/>
          </a:p>
          <a:p>
            <a:r>
              <a:rPr sz="2800" b="1"/>
              <a:t>       其次要仔细阅读插叙的有关内容,分析出其作用</a:t>
            </a:r>
            <a:r>
              <a:rPr lang="zh-CN" sz="2800" b="1"/>
              <a:t>。</a:t>
            </a:r>
            <a:endParaRPr sz="2800" b="1"/>
          </a:p>
          <a:p>
            <a:r>
              <a:rPr sz="2800" b="1"/>
              <a:t>       最后用简洁、准确的语言,结合具体的语句来分析插叙的作用</a:t>
            </a:r>
            <a:r>
              <a:rPr lang="zh-CN" sz="2800" b="1"/>
              <a:t>。</a:t>
            </a:r>
            <a:endParaRPr lang="zh-CN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9"/>
          <p:cNvSpPr>
            <a:spLocks noChangeArrowheads="1"/>
          </p:cNvSpPr>
          <p:nvPr/>
        </p:nvSpPr>
        <p:spPr bwMode="auto">
          <a:xfrm>
            <a:off x="302641" y="597132"/>
            <a:ext cx="8021896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r>
              <a:rPr lang="en-US" altLang="zh-CN" sz="32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32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记叙线索及作用？</a:t>
            </a:r>
            <a:endParaRPr lang="zh-CN" altLang="zh-CN" sz="32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Rectangle 53"/>
          <p:cNvSpPr>
            <a:spLocks noChangeArrowheads="1"/>
          </p:cNvSpPr>
          <p:nvPr/>
        </p:nvSpPr>
        <p:spPr bwMode="auto">
          <a:xfrm>
            <a:off x="302895" y="1343025"/>
            <a:ext cx="8538845" cy="2369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>
              <a:lnSpc>
                <a:spcPct val="11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线索类型</a:t>
            </a:r>
            <a:r>
              <a:rPr lang="zh-CN" sz="2800" b="1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1)时间变换；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2)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地点转移；</a:t>
            </a:r>
            <a:endParaRPr lang="zh-CN" altLang="en-US" sz="2800" b="1" dirty="0">
              <a:solidFill>
                <a:srgbClr val="FF0000"/>
              </a:solidFill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)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人物的见闻感受；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)事件；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)物品；</a:t>
            </a:r>
            <a:endParaRPr lang="zh-CN" altLang="en-US" sz="2800" b="1" dirty="0">
              <a:solidFill>
                <a:srgbClr val="FF0000"/>
              </a:solidFill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)作者的感情变化。</a:t>
            </a:r>
            <a:endParaRPr lang="zh-CN" altLang="en-US" sz="2800" b="1" dirty="0">
              <a:solidFill>
                <a:srgbClr val="FF0000"/>
              </a:solidFill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sz="2800" b="1" dirty="0" smtClean="0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作用: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是贯穿全文的脉络</a:t>
            </a:r>
            <a:r>
              <a:rPr lang="zh-CN" altLang="en-US" sz="2800" b="1" dirty="0"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把文中的人物和事件有机地连在一起</a:t>
            </a:r>
            <a:r>
              <a:rPr lang="zh-CN" altLang="en-US" sz="2800" b="1" dirty="0"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使文章条理清楚、层次分明。</a:t>
            </a:r>
            <a:endParaRPr lang="zh-CN" altLang="en-US" sz="2800" b="1" dirty="0" smtClean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矩形 8"/>
          <p:cNvSpPr/>
          <p:nvPr/>
        </p:nvSpPr>
        <p:spPr>
          <a:xfrm>
            <a:off x="461963" y="888048"/>
            <a:ext cx="46799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</a:rPr>
              <a:t>判断线索的方法：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8434" name="矩形 3"/>
          <p:cNvSpPr/>
          <p:nvPr/>
        </p:nvSpPr>
        <p:spPr>
          <a:xfrm>
            <a:off x="461963" y="1471613"/>
            <a:ext cx="8050212" cy="43999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2800" b="1">
                <a:solidFill>
                  <a:srgbClr val="006600"/>
                </a:solidFill>
                <a:latin typeface="宋体" panose="02010600030101010101" pitchFamily="2" charset="-122"/>
              </a:rPr>
              <a:t>①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标题</a:t>
            </a:r>
            <a:r>
              <a:rPr lang="zh-CN" altLang="zh-CN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入手</a:t>
            </a:r>
            <a:r>
              <a:rPr lang="zh-CN" sz="2800" b="1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:</a:t>
            </a:r>
            <a:r>
              <a:rPr lang="zh-CN" altLang="zh-CN" sz="2800" b="1">
                <a:solidFill>
                  <a:schemeClr val="tx1"/>
                </a:solidFill>
                <a:latin typeface="宋体" panose="02010600030101010101" pitchFamily="2" charset="-122"/>
              </a:rPr>
              <a:t>从标题中可以大致看出文章所要描述的内容</a:t>
            </a:r>
            <a:r>
              <a:rPr lang="zh-CN" altLang="en-US" sz="28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chemeClr val="tx1"/>
                </a:solidFill>
                <a:latin typeface="宋体" panose="02010600030101010101" pitchFamily="2" charset="-122"/>
              </a:rPr>
              <a:t>反映的文章主旨；</a:t>
            </a:r>
            <a:endParaRPr lang="zh-CN" altLang="zh-CN" sz="2800" b="1">
              <a:solidFill>
                <a:srgbClr val="006600"/>
              </a:solidFill>
              <a:latin typeface="宋体" panose="02010600030101010101" pitchFamily="2" charset="-122"/>
            </a:endParaRPr>
          </a:p>
          <a:p>
            <a:r>
              <a:rPr lang="zh-CN" altLang="zh-CN" sz="2800" b="1">
                <a:solidFill>
                  <a:srgbClr val="006600"/>
                </a:solidFill>
                <a:latin typeface="宋体" panose="02010600030101010101" pitchFamily="2" charset="-122"/>
              </a:rPr>
              <a:t>②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抓关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键物</a:t>
            </a:r>
            <a:r>
              <a:rPr lang="zh-CN" sz="2800" b="1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:</a:t>
            </a:r>
            <a:r>
              <a:rPr lang="zh-CN" altLang="zh-CN" sz="2800" b="1">
                <a:solidFill>
                  <a:schemeClr val="tx1"/>
                </a:solidFill>
                <a:latin typeface="宋体" panose="02010600030101010101" pitchFamily="2" charset="-122"/>
              </a:rPr>
              <a:t>在记叙文中一些小物件在文中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反复出现</a:t>
            </a:r>
            <a:r>
              <a:rPr lang="zh-CN" altLang="en-US" sz="28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chemeClr val="tx1"/>
                </a:solidFill>
                <a:latin typeface="宋体" panose="02010600030101010101" pitchFamily="2" charset="-122"/>
              </a:rPr>
              <a:t>对刻画人物性格和深化主题起着重要的作用；</a:t>
            </a:r>
            <a:endParaRPr lang="zh-CN" altLang="zh-CN" sz="2800" b="1">
              <a:solidFill>
                <a:srgbClr val="006600"/>
              </a:solidFill>
              <a:latin typeface="宋体" panose="02010600030101010101" pitchFamily="2" charset="-122"/>
            </a:endParaRPr>
          </a:p>
          <a:p>
            <a:r>
              <a:rPr lang="zh-CN" altLang="zh-CN" sz="2800" b="1">
                <a:solidFill>
                  <a:srgbClr val="006600"/>
                </a:solidFill>
                <a:latin typeface="宋体" panose="02010600030101010101" pitchFamily="2" charset="-122"/>
              </a:rPr>
              <a:t>③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抓重点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语句</a:t>
            </a:r>
            <a:r>
              <a:rPr lang="zh-CN" sz="2800" b="1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:</a:t>
            </a:r>
            <a:r>
              <a:rPr lang="zh-CN" altLang="zh-CN" sz="2800" b="1">
                <a:solidFill>
                  <a:schemeClr val="tx1"/>
                </a:solidFill>
                <a:latin typeface="宋体" panose="02010600030101010101" pitchFamily="2" charset="-122"/>
              </a:rPr>
              <a:t>这些词语或句子往往对于揭示中心思想、表达作者观点有着举足轻重的作用</a:t>
            </a:r>
            <a:r>
              <a:rPr lang="zh-CN" altLang="en-US" sz="28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chemeClr val="tx1"/>
                </a:solidFill>
                <a:latin typeface="宋体" panose="02010600030101010101" pitchFamily="2" charset="-122"/>
              </a:rPr>
              <a:t>分析它们就可能找到线索；</a:t>
            </a:r>
            <a:endParaRPr lang="zh-CN" altLang="zh-CN" sz="2800" b="1">
              <a:solidFill>
                <a:srgbClr val="006600"/>
              </a:solidFill>
              <a:latin typeface="宋体" panose="02010600030101010101" pitchFamily="2" charset="-122"/>
            </a:endParaRPr>
          </a:p>
          <a:p>
            <a:r>
              <a:rPr lang="zh-CN" altLang="zh-CN" sz="2800" b="1">
                <a:solidFill>
                  <a:srgbClr val="006600"/>
                </a:solidFill>
                <a:latin typeface="宋体" panose="02010600030101010101" pitchFamily="2" charset="-122"/>
              </a:rPr>
              <a:t>④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抓关键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位置</a:t>
            </a:r>
            <a:r>
              <a:rPr lang="zh-CN" sz="2800" b="1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:</a:t>
            </a:r>
            <a:r>
              <a:rPr lang="zh-CN" altLang="zh-CN" sz="2800" b="1">
                <a:solidFill>
                  <a:schemeClr val="tx1"/>
                </a:solidFill>
                <a:latin typeface="宋体" panose="02010600030101010101" pitchFamily="2" charset="-122"/>
              </a:rPr>
              <a:t>线索在文中的体现</a:t>
            </a:r>
            <a:r>
              <a:rPr lang="zh-CN" altLang="en-US" sz="28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chemeClr val="tx1"/>
                </a:solidFill>
                <a:latin typeface="宋体" panose="02010600030101010101" pitchFamily="2" charset="-122"/>
              </a:rPr>
              <a:t>多半在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标题、开头、结尾、过渡句或段和段首段尾的关节处</a:t>
            </a:r>
            <a:r>
              <a:rPr lang="zh-CN" altLang="en-US" sz="28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chemeClr val="tx1"/>
                </a:solidFill>
                <a:latin typeface="宋体" panose="02010600030101010101" pitchFamily="2" charset="-122"/>
              </a:rPr>
              <a:t>这些位置从头到尾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反复出现的词语</a:t>
            </a:r>
            <a:r>
              <a:rPr lang="zh-CN" altLang="zh-CN" sz="2800" b="1">
                <a:solidFill>
                  <a:schemeClr val="tx1"/>
                </a:solidFill>
                <a:latin typeface="宋体" panose="02010600030101010101" pitchFamily="2" charset="-122"/>
              </a:rPr>
              <a:t>可能是线索。</a:t>
            </a:r>
            <a:endParaRPr lang="zh-CN" altLang="zh-CN" sz="2800" b="1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35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4">
                                            <p:txEl>
                                              <p:charRg st="35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4">
                                            <p:txEl>
                                              <p:charRg st="35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81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4">
                                            <p:txEl>
                                              <p:charRg st="81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4">
                                            <p:txEl>
                                              <p:charRg st="81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136" end="1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34">
                                            <p:txEl>
                                              <p:charRg st="136" end="19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34">
                                            <p:txEl>
                                              <p:charRg st="136" end="19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9"/>
          <p:cNvSpPr>
            <a:spLocks noChangeArrowheads="1"/>
          </p:cNvSpPr>
          <p:nvPr/>
        </p:nvSpPr>
        <p:spPr bwMode="auto">
          <a:xfrm>
            <a:off x="507746" y="1485497"/>
            <a:ext cx="8021896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r>
              <a:rPr lang="en-US" altLang="zh-CN" sz="32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zh-CN" altLang="en-US" sz="3200" b="1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记叙</a:t>
            </a:r>
            <a:r>
              <a:rPr lang="zh-CN" altLang="en-US" sz="32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人称及作用？</a:t>
            </a:r>
            <a:endParaRPr lang="en-US" altLang="zh-CN" sz="3200" b="1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Rectangle 53"/>
          <p:cNvSpPr>
            <a:spLocks noChangeArrowheads="1"/>
          </p:cNvSpPr>
          <p:nvPr/>
        </p:nvSpPr>
        <p:spPr bwMode="auto">
          <a:xfrm>
            <a:off x="537210" y="2068195"/>
            <a:ext cx="7963535" cy="861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第一人称</a:t>
            </a:r>
            <a:r>
              <a:rPr lang="zh-CN" altLang="en-US" sz="2800" b="1">
                <a:sym typeface="+mn-ea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亲切自然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真实可信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适于心理描写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便于刻画人物形象及性格特点。</a:t>
            </a:r>
            <a:endParaRPr lang="zh-CN" altLang="en-US" sz="28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Rectangle 53"/>
          <p:cNvSpPr>
            <a:spLocks noChangeArrowheads="1"/>
          </p:cNvSpPr>
          <p:nvPr/>
        </p:nvSpPr>
        <p:spPr bwMode="auto">
          <a:xfrm>
            <a:off x="508000" y="3065145"/>
            <a:ext cx="7963535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第二人称</a:t>
            </a:r>
            <a:r>
              <a:rPr lang="zh-CN" altLang="en-US" sz="2800" b="1">
                <a:sym typeface="+mn-ea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适于变换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便于情感交流（抒情）。</a:t>
            </a:r>
            <a:endParaRPr lang="zh-CN" altLang="en-US" sz="28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Rectangle 53"/>
          <p:cNvSpPr>
            <a:spLocks noChangeArrowheads="1"/>
          </p:cNvSpPr>
          <p:nvPr/>
        </p:nvSpPr>
        <p:spPr bwMode="auto">
          <a:xfrm>
            <a:off x="461645" y="3711575"/>
            <a:ext cx="8115300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第三人称</a:t>
            </a:r>
            <a:r>
              <a:rPr lang="zh-CN" altLang="en-US" sz="2800" b="1">
                <a:sym typeface="+mn-ea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自由灵活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不受时空限制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便于叙事和议论。</a:t>
            </a:r>
            <a:endParaRPr lang="zh-CN" altLang="en-US" sz="28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/>
      <p:bldP spid="4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7" name="Rectangle 53"/>
          <p:cNvSpPr>
            <a:spLocks noChangeArrowheads="1"/>
          </p:cNvSpPr>
          <p:nvPr/>
        </p:nvSpPr>
        <p:spPr bwMode="auto">
          <a:xfrm>
            <a:off x="391795" y="1395730"/>
            <a:ext cx="8240395" cy="2585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sz="2800" b="1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从三个方面入手</a:t>
            </a:r>
            <a:r>
              <a:rPr lang="zh-CN" altLang="en-US" sz="2800" b="1">
                <a:sym typeface="+mn-ea"/>
              </a:rPr>
              <a:t>:</a:t>
            </a:r>
            <a:endParaRPr lang="en-US" altLang="zh-CN" sz="2800" b="1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一是分析人物所做的事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概括人物最主要的性格特征</a:t>
            </a:r>
            <a:r>
              <a:rPr lang="zh-CN" altLang="en-US" sz="2800" b="1">
                <a:sym typeface="+mn-ea"/>
              </a:rPr>
              <a:t>。</a:t>
            </a:r>
            <a:endParaRPr lang="zh-CN" altLang="en-US" sz="2800"/>
          </a:p>
          <a:p>
            <a:r>
              <a:rPr sz="2800" b="1">
                <a:solidFill>
                  <a:srgbClr val="FF0000"/>
                </a:solidFill>
              </a:rPr>
              <a:t>二是对人物描写的分析来</a:t>
            </a:r>
            <a:r>
              <a:rPr lang="zh-CN" sz="2800" b="1">
                <a:solidFill>
                  <a:srgbClr val="FF0000"/>
                </a:solidFill>
              </a:rPr>
              <a:t>概括</a:t>
            </a:r>
            <a:r>
              <a:rPr sz="2800" b="1">
                <a:solidFill>
                  <a:srgbClr val="FF0000"/>
                </a:solidFill>
              </a:rPr>
              <a:t>人物的性格</a:t>
            </a:r>
            <a:r>
              <a:rPr lang="zh-CN" sz="2800" b="1">
                <a:solidFill>
                  <a:srgbClr val="FF0000"/>
                </a:solidFill>
              </a:rPr>
              <a:t>特征或形象特点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sz="2800" b="1">
                <a:solidFill>
                  <a:srgbClr val="FF0000"/>
                </a:solidFill>
                <a:sym typeface="+mn-ea"/>
              </a:rPr>
              <a:t>三</a:t>
            </a:r>
            <a:r>
              <a:rPr sz="2800" b="1">
                <a:solidFill>
                  <a:srgbClr val="FF0000"/>
                </a:solidFill>
                <a:sym typeface="+mn-ea"/>
              </a:rPr>
              <a:t>是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看作者</a:t>
            </a:r>
            <a:r>
              <a:rPr sz="2800" b="1">
                <a:solidFill>
                  <a:srgbClr val="FF0000"/>
                </a:solidFill>
                <a:sym typeface="+mn-ea"/>
              </a:rPr>
              <a:t>对人物的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评价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,褒贬应与作者一致</a:t>
            </a:r>
            <a:r>
              <a:rPr lang="zh-CN" altLang="en-US" sz="2800" b="1" dirty="0">
                <a:sym typeface="宋体" panose="02010600030101010101" pitchFamily="2" charset="-122"/>
              </a:rPr>
              <a:t>。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概括</a:t>
            </a:r>
            <a:r>
              <a:rPr sz="2800" b="1">
                <a:solidFill>
                  <a:srgbClr val="FF0000"/>
                </a:solidFill>
                <a:sym typeface="+mn-ea"/>
              </a:rPr>
              <a:t>人物性格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时一般用两字词语或四字词语（三个以上）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800" b="1" dirty="0" smtClean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5" name="Rectangle 39"/>
          <p:cNvSpPr>
            <a:spLocks noChangeArrowheads="1"/>
          </p:cNvSpPr>
          <p:nvPr/>
        </p:nvSpPr>
        <p:spPr bwMode="auto">
          <a:xfrm>
            <a:off x="391795" y="737235"/>
            <a:ext cx="8228965" cy="442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6.</a:t>
            </a:r>
            <a:r>
              <a:rPr lang="zh-CN" altLang="en-US" sz="32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人物形象概括？</a:t>
            </a:r>
            <a:endParaRPr lang="zh-CN" altLang="en-US" sz="3200" b="1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57165" y="4973955"/>
            <a:ext cx="2540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：</a:t>
            </a:r>
            <a:endParaRPr lang="zh-CN" altLang="en-US"/>
          </a:p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1795" y="4151630"/>
            <a:ext cx="822896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【答题模板】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（语言、动作、心理、神态、外貌）描写的句子</a:t>
            </a:r>
            <a:r>
              <a:rPr lang="en-US" alt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+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人物品质（性格特点）</a:t>
            </a:r>
            <a:endParaRPr lang="zh-CN" altLang="en-US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58679" y="4144242"/>
            <a:ext cx="4296410" cy="82994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strike="noStrike" noProof="1" dirty="0">
                <a:ln w="11430"/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rPr>
              <a:t>事情</a:t>
            </a:r>
            <a:r>
              <a:rPr lang="en-US" altLang="zh-CN" sz="4800" strike="noStrike" noProof="1" dirty="0">
                <a:ln w="11430"/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rPr>
              <a:t>+</a:t>
            </a:r>
            <a:r>
              <a:rPr lang="zh-CN" altLang="en-US" sz="4800" strike="noStrike" noProof="1" dirty="0">
                <a:ln w="11430"/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rPr>
              <a:t>性格特点</a:t>
            </a:r>
            <a:endParaRPr lang="zh-CN" altLang="en-US" sz="4800" strike="noStrike" noProof="1" dirty="0">
              <a:ln w="11430"/>
              <a:solidFill>
                <a:srgbClr val="FF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7" name="Rectangle 53"/>
          <p:cNvSpPr>
            <a:spLocks noChangeArrowheads="1"/>
          </p:cNvSpPr>
          <p:nvPr/>
        </p:nvSpPr>
        <p:spPr bwMode="auto">
          <a:xfrm>
            <a:off x="640715" y="2161540"/>
            <a:ext cx="7632700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速读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确定体裁和中心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初看题目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明要求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；</a:t>
            </a:r>
            <a:endParaRPr 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Rectangle 39"/>
          <p:cNvSpPr>
            <a:spLocks noChangeArrowheads="1"/>
          </p:cNvSpPr>
          <p:nvPr/>
        </p:nvSpPr>
        <p:spPr bwMode="auto">
          <a:xfrm>
            <a:off x="1934210" y="1311275"/>
            <a:ext cx="465899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 algn="ctr"/>
            <a:r>
              <a:rPr lang="zh-CN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做阅读题的流程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Rectangle 53"/>
          <p:cNvSpPr>
            <a:spLocks noChangeArrowheads="1"/>
          </p:cNvSpPr>
          <p:nvPr/>
        </p:nvSpPr>
        <p:spPr bwMode="auto">
          <a:xfrm>
            <a:off x="640715" y="2820035"/>
            <a:ext cx="7632700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再通读原文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依据要求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确定有效阅读区域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；</a:t>
            </a:r>
            <a:endParaRPr 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53"/>
          <p:cNvSpPr>
            <a:spLocks noChangeArrowheads="1"/>
          </p:cNvSpPr>
          <p:nvPr/>
        </p:nvSpPr>
        <p:spPr bwMode="auto">
          <a:xfrm>
            <a:off x="582930" y="3496945"/>
            <a:ext cx="7632700" cy="861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反复斟酌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并作答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复查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是否按照要求作答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        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是否表达明确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17" grpId="0"/>
      <p:bldP spid="3" grpId="0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9"/>
          <p:cNvSpPr>
            <a:spLocks noChangeArrowheads="1"/>
          </p:cNvSpPr>
          <p:nvPr/>
        </p:nvSpPr>
        <p:spPr bwMode="auto">
          <a:xfrm>
            <a:off x="457200" y="1370330"/>
            <a:ext cx="8228965" cy="442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7.</a:t>
            </a:r>
            <a:r>
              <a:rPr lang="zh-CN" altLang="en-US" sz="32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人物</a:t>
            </a:r>
            <a:r>
              <a:rPr lang="zh-CN" altLang="en-US" sz="32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描写方法及作用的分析？</a:t>
            </a:r>
            <a:endParaRPr lang="zh-CN" altLang="en-US" sz="3200" b="1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57165" y="4973955"/>
            <a:ext cx="2540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：</a:t>
            </a:r>
            <a:endParaRPr lang="zh-CN" altLang="en-US"/>
          </a:p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20040" y="2127250"/>
            <a:ext cx="8300720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①分析对人物的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正面描写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:通过直接描写人物的外貌、神态、动作、语言、心理等</a:t>
            </a:r>
            <a:r>
              <a:rPr lang="zh-CN" altLang="en-US" sz="2800" b="1" dirty="0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揭示人物的思想品质和性格特点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反映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作品的主题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分析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侧面描写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的语句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:通过描写其他人物的言行</a:t>
            </a:r>
            <a:r>
              <a:rPr lang="zh-CN" altLang="en-US" sz="28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衬托所要描写的主要人物的性格特征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③分析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细节描写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:对人物的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外貌、语言、动作、神情变化以及事物、环境的细微处进行具体描写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50545" y="1637665"/>
            <a:ext cx="778002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【答题模板】</a:t>
            </a:r>
            <a:r>
              <a:rPr lang="zh-CN" altLang="en-US" sz="2800" b="1"/>
              <a:t>①</a:t>
            </a:r>
            <a:r>
              <a:rPr lang="zh-CN" altLang="en-US" sz="2800" b="1">
                <a:solidFill>
                  <a:srgbClr val="FF0000"/>
                </a:solidFill>
              </a:rPr>
              <a:t>外貌描写</a:t>
            </a:r>
            <a:r>
              <a:rPr lang="zh-CN" altLang="en-US" sz="2800" b="1"/>
              <a:t>[包括神态描写]（描写人物容貌、衣着、神情、姿态等）:</a:t>
            </a:r>
            <a:r>
              <a:rPr lang="zh-CN" altLang="en-US" sz="2800" b="1">
                <a:solidFill>
                  <a:srgbClr val="FF0000"/>
                </a:solidFill>
              </a:rPr>
              <a:t>交代了人物的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>
                <a:solidFill>
                  <a:srgbClr val="FF0000"/>
                </a:solidFill>
              </a:rPr>
              <a:t>身份</a:t>
            </a:r>
            <a:r>
              <a:rPr lang="zh-CN" sz="2800" b="1">
                <a:solidFill>
                  <a:srgbClr val="FF0000"/>
                </a:solidFill>
              </a:rPr>
              <a:t>（</a:t>
            </a:r>
            <a:r>
              <a:rPr lang="zh-CN" altLang="en-US" sz="2800" b="1">
                <a:solidFill>
                  <a:srgbClr val="FF0000"/>
                </a:solidFill>
              </a:rPr>
              <a:t>处境</a:t>
            </a:r>
            <a:r>
              <a:rPr lang="zh-CN" sz="2800" b="1">
                <a:solidFill>
                  <a:srgbClr val="FF0000"/>
                </a:solidFill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,表现人物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的</a:t>
            </a:r>
            <a:r>
              <a:rPr lang="zh-CN" altLang="en-US" sz="2800" b="1">
                <a:solidFill>
                  <a:srgbClr val="FF0000"/>
                </a:solidFill>
              </a:rPr>
              <a:t>思想性格特点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r>
              <a:rPr lang="zh-CN" altLang="en-US" sz="2800" b="1"/>
              <a:t>②</a:t>
            </a:r>
            <a:r>
              <a:rPr lang="zh-CN" altLang="en-US" sz="2800" b="1">
                <a:solidFill>
                  <a:srgbClr val="FF0000"/>
                </a:solidFill>
              </a:rPr>
              <a:t>语言描写</a:t>
            </a:r>
            <a:r>
              <a:rPr lang="zh-CN" altLang="en-US" sz="2800" b="1">
                <a:sym typeface="+mn-ea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生动传神地表现出人物的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心理（心情）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表现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了人物的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性格特征或精神品质。</a:t>
            </a:r>
            <a:endParaRPr lang="zh-CN" altLang="en-US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ym typeface="+mn-ea"/>
              </a:rPr>
              <a:t>③</a:t>
            </a:r>
            <a:r>
              <a:rPr lang="zh-CN" altLang="en-US" sz="2800" b="1">
                <a:solidFill>
                  <a:srgbClr val="FF0000"/>
                </a:solidFill>
              </a:rPr>
              <a:t>动作描写</a:t>
            </a:r>
            <a:r>
              <a:rPr lang="zh-CN" altLang="en-US" sz="2800" b="1"/>
              <a:t>:</a:t>
            </a:r>
            <a:r>
              <a:rPr lang="zh-CN" altLang="en-US" sz="2800" b="1">
                <a:solidFill>
                  <a:srgbClr val="FF0000"/>
                </a:solidFill>
              </a:rPr>
              <a:t>具体展现了人物的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>
                <a:solidFill>
                  <a:srgbClr val="FF0000"/>
                </a:solidFill>
              </a:rPr>
              <a:t>过程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体现了人物的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>
                <a:solidFill>
                  <a:srgbClr val="FF0000"/>
                </a:solidFill>
              </a:rPr>
              <a:t>性格特征或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表达作者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情感</a:t>
            </a:r>
            <a:r>
              <a:rPr lang="zh-CN" altLang="en-US" sz="2800" b="1">
                <a:solidFill>
                  <a:srgbClr val="FF0000"/>
                </a:solidFill>
              </a:rPr>
              <a:t>。</a:t>
            </a:r>
            <a:endParaRPr lang="zh-CN" altLang="en-US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olidFill>
                  <a:schemeClr val="tx1"/>
                </a:solidFill>
              </a:rPr>
              <a:t>④</a:t>
            </a:r>
            <a:r>
              <a:rPr lang="zh-CN" altLang="en-US" sz="2800" b="1">
                <a:solidFill>
                  <a:srgbClr val="FF0000"/>
                </a:solidFill>
              </a:rPr>
              <a:t>心理描写</a:t>
            </a:r>
            <a:r>
              <a:rPr lang="zh-CN" altLang="en-US" sz="2800" b="1"/>
              <a:t>:</a:t>
            </a:r>
            <a:r>
              <a:rPr lang="zh-CN" altLang="en-US" sz="2800" b="1">
                <a:solidFill>
                  <a:srgbClr val="FF0000"/>
                </a:solidFill>
              </a:rPr>
              <a:t>充分展示了人物的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的</a:t>
            </a:r>
            <a:r>
              <a:rPr lang="zh-CN" altLang="en-US" sz="2800" b="1">
                <a:solidFill>
                  <a:srgbClr val="FF0000"/>
                </a:solidFill>
              </a:rPr>
              <a:t>心理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表现</a:t>
            </a:r>
            <a:r>
              <a:rPr lang="zh-CN" altLang="en-US" sz="2800" b="1">
                <a:solidFill>
                  <a:srgbClr val="FF0000"/>
                </a:solidFill>
              </a:rPr>
              <a:t>了人物的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的</a:t>
            </a:r>
            <a:r>
              <a:rPr lang="zh-CN" altLang="en-US" sz="2800" b="1">
                <a:solidFill>
                  <a:srgbClr val="FF0000"/>
                </a:solidFill>
              </a:rPr>
              <a:t>性格或品质</a:t>
            </a:r>
            <a:r>
              <a:rPr lang="zh-CN" altLang="en-US" sz="2800" b="1"/>
              <a:t>。</a:t>
            </a:r>
            <a:endParaRPr lang="zh-CN" altLang="en-US" sz="2800" b="1"/>
          </a:p>
        </p:txBody>
      </p:sp>
      <p:sp>
        <p:nvSpPr>
          <p:cNvPr id="35" name="Rectangle 39"/>
          <p:cNvSpPr>
            <a:spLocks noChangeArrowheads="1"/>
          </p:cNvSpPr>
          <p:nvPr/>
        </p:nvSpPr>
        <p:spPr bwMode="auto">
          <a:xfrm>
            <a:off x="325755" y="1043940"/>
            <a:ext cx="8228965" cy="442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7.</a:t>
            </a:r>
            <a:r>
              <a:rPr lang="zh-CN" altLang="en-US" sz="32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人物</a:t>
            </a:r>
            <a:r>
              <a:rPr lang="zh-CN" altLang="en-US" sz="32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描写方法及作用的分析？</a:t>
            </a:r>
            <a:endParaRPr lang="zh-CN" altLang="en-US" sz="3200" b="1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20140" y="1887220"/>
            <a:ext cx="50057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宋体" panose="02010600030101010101" pitchFamily="2" charset="-122"/>
                <a:cs typeface="宋体" panose="02010600030101010101" pitchFamily="2" charset="-122"/>
              </a:rPr>
              <a:t>8.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小说三要素？</a:t>
            </a:r>
            <a:endParaRPr lang="zh-CN" altLang="en-US" sz="32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22350" y="2658110"/>
            <a:ext cx="7176135" cy="15125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人物（主要要素）、环境、情节。      </a:t>
            </a:r>
            <a:endParaRPr lang="zh-CN" altLang="en-US" sz="2800" b="1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其中情节包括（序幕）开端、发展、高潮、结局（尾声）</a:t>
            </a:r>
            <a:r>
              <a:rPr lang="zh-CN" altLang="en-US" sz="2800" b="1"/>
              <a:t>。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3073"/>
          <p:cNvSpPr>
            <a:spLocks noGrp="1"/>
          </p:cNvSpPr>
          <p:nvPr>
            <p:ph type="title"/>
          </p:nvPr>
        </p:nvSpPr>
        <p:spPr>
          <a:xfrm>
            <a:off x="457200" y="378778"/>
            <a:ext cx="8229600" cy="1143000"/>
          </a:xfrm>
        </p:spPr>
        <p:txBody>
          <a:bodyPr/>
          <a:lstStyle/>
          <a:p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600" b="1" smtClean="0"/>
              <a:t>、从修辞角度赏析句子的方法</a:t>
            </a:r>
            <a:endParaRPr lang="zh-CN" altLang="en-US" sz="3600" b="1" smtClean="0"/>
          </a:p>
        </p:txBody>
      </p:sp>
      <p:sp>
        <p:nvSpPr>
          <p:cNvPr id="3079" name="矩形 3078"/>
          <p:cNvSpPr>
            <a:spLocks noChangeArrowheads="1"/>
          </p:cNvSpPr>
          <p:nvPr/>
        </p:nvSpPr>
        <p:spPr bwMode="auto">
          <a:xfrm>
            <a:off x="539433" y="1422400"/>
            <a:ext cx="8064500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【</a:t>
            </a:r>
            <a:r>
              <a:rPr lang="zh-CN" altLang="en-US" sz="2800" b="1">
                <a:solidFill>
                  <a:srgbClr val="FF0000"/>
                </a:solidFill>
              </a:rPr>
              <a:t>答题技巧</a:t>
            </a:r>
            <a:r>
              <a:rPr lang="zh-CN" altLang="en-US" sz="2800" b="1"/>
              <a:t>】首先需要明确各种修辞方法的特征；其次根据每种修辞方法的特征进行辨析；最后结合具体内容,分析使用该种修辞方法的表达效果。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539750" y="2867660"/>
            <a:ext cx="829246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（1）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比喻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:把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比作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 dirty="0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生动形象地写出了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事物的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特点</a:t>
            </a:r>
            <a:r>
              <a:rPr lang="zh-CN" altLang="en-US" sz="2800" b="1" dirty="0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表达了作者对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的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感情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或观点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（2）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拟人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赋予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以人的情感或动作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生动形象地写出了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事物的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特点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表达了作者对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的感情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（3）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夸张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突出特征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给读者以强烈的印象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鲜明地写出了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事物的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特点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表达了作者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的感情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10235" y="1082040"/>
            <a:ext cx="8108950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（4）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排比</a:t>
            </a:r>
            <a:r>
              <a:rPr sz="2800" b="1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反复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增强语势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强烈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表达了作者对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感情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（5）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对偶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形式整齐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音韵和谐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；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互相映衬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互为补充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抒发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了作者对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感情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（6）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设问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自问自答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引人注意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发人深思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反问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态度鲜明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语气强烈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突出表达了作者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的情感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080" name="矩形 3079"/>
          <p:cNvSpPr>
            <a:spLocks noChangeArrowheads="1"/>
          </p:cNvSpPr>
          <p:nvPr/>
        </p:nvSpPr>
        <p:spPr bwMode="auto">
          <a:xfrm>
            <a:off x="510223" y="4189730"/>
            <a:ext cx="8208962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zh-CN" sz="2800" b="1" noProof="1"/>
              <a:t>【</a:t>
            </a:r>
            <a:r>
              <a:rPr lang="zh-CN" sz="2800" b="1" noProof="1">
                <a:solidFill>
                  <a:srgbClr val="FF0000"/>
                </a:solidFill>
              </a:rPr>
              <a:t>答题模板</a:t>
            </a:r>
            <a:r>
              <a:rPr lang="zh-CN" sz="2800" b="1" noProof="1"/>
              <a:t>】</a:t>
            </a:r>
            <a:r>
              <a:rPr lang="zh-CN" sz="2800" b="1" noProof="1">
                <a:solidFill>
                  <a:srgbClr val="FF0000"/>
                </a:solidFill>
              </a:rPr>
              <a:t>运用了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sz="2800" b="1" noProof="1">
                <a:solidFill>
                  <a:srgbClr val="FF0000"/>
                </a:solidFill>
              </a:rPr>
              <a:t>的修辞方法,把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sz="2800" b="1" noProof="1">
                <a:solidFill>
                  <a:srgbClr val="FF0000"/>
                </a:solidFill>
              </a:rPr>
              <a:t>比作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sz="2800" b="1" noProof="1">
                <a:solidFill>
                  <a:srgbClr val="FF0000"/>
                </a:solidFill>
              </a:rPr>
              <a:t>（或赋予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 noProof="1">
                <a:solidFill>
                  <a:srgbClr val="FF0000"/>
                </a:solidFill>
              </a:rPr>
              <a:t>以人的情态</a:t>
            </a:r>
            <a:r>
              <a:rPr sz="2800" b="1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2800" b="1" noProof="1">
                <a:solidFill>
                  <a:srgbClr val="FF0000"/>
                </a:solidFill>
              </a:rPr>
              <a:t>动作</a:t>
            </a:r>
            <a:r>
              <a:rPr lang="zh-CN" sz="2800" b="1" noProof="1">
                <a:solidFill>
                  <a:srgbClr val="FF0000"/>
                </a:solidFill>
              </a:rPr>
              <a:t>等）,生动形象地写出了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sz="2800" b="1" noProof="1">
                <a:solidFill>
                  <a:srgbClr val="FF0000"/>
                </a:solidFill>
              </a:rPr>
              <a:t>方面的特点,表达了作者对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sz="2800" b="1" noProof="1">
                <a:solidFill>
                  <a:srgbClr val="FF0000"/>
                </a:solidFill>
              </a:rPr>
              <a:t>的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sz="2800" b="1" noProof="1">
                <a:solidFill>
                  <a:srgbClr val="FF0000"/>
                </a:solidFill>
              </a:rPr>
              <a:t>感</a:t>
            </a:r>
            <a:r>
              <a:rPr lang="zh-CN" sz="2800" b="1" noProof="1">
                <a:solidFill>
                  <a:srgbClr val="FF0000"/>
                </a:solidFill>
              </a:rPr>
              <a:t>情</a:t>
            </a:r>
            <a:r>
              <a:rPr lang="zh-CN" sz="2800" b="1" noProof="1"/>
              <a:t>。</a:t>
            </a:r>
            <a:endParaRPr lang="zh-CN" sz="2800" b="1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3073"/>
          <p:cNvSpPr>
            <a:spLocks noGrp="1"/>
          </p:cNvSpPr>
          <p:nvPr>
            <p:ph type="title"/>
          </p:nvPr>
        </p:nvSpPr>
        <p:spPr>
          <a:xfrm>
            <a:off x="386080" y="577215"/>
            <a:ext cx="8229600" cy="845820"/>
          </a:xfrm>
        </p:spPr>
        <p:txBody>
          <a:bodyPr/>
          <a:lstStyle/>
          <a:p>
            <a:r>
              <a:rPr lang="en-US" altLang="zh-CN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600" b="1" smtClean="0"/>
              <a:t>、</a:t>
            </a:r>
            <a:r>
              <a:rPr lang="zh-CN" altLang="en-US" sz="3600" b="1" smtClean="0"/>
              <a:t>景物描写顺序及角度</a:t>
            </a:r>
            <a:endParaRPr lang="zh-CN" altLang="en-US" sz="3600" b="1" smtClean="0"/>
          </a:p>
        </p:txBody>
      </p:sp>
      <p:sp>
        <p:nvSpPr>
          <p:cNvPr id="3079" name="矩形 3078"/>
          <p:cNvSpPr>
            <a:spLocks noChangeArrowheads="1"/>
          </p:cNvSpPr>
          <p:nvPr/>
        </p:nvSpPr>
        <p:spPr bwMode="auto">
          <a:xfrm>
            <a:off x="468313" y="1488440"/>
            <a:ext cx="8064500" cy="31076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【答题技巧】景物描写一般以空间顺序（由远到近、由前到后、由上到下、由外到内等方位顺序）为主,采用</a:t>
            </a:r>
            <a:r>
              <a:rPr lang="zh-CN" altLang="en-US" sz="28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“移步换景”</a:t>
            </a:r>
            <a:r>
              <a:rPr lang="zh-CN" altLang="en-US" sz="2800" b="1"/>
              <a:t>法,有时采用逻辑顺序（先写全景再描述局部再写全景）</a:t>
            </a:r>
            <a:r>
              <a:rPr lang="zh-CN" altLang="en-US" sz="2800" b="1">
                <a:sym typeface="+mn-ea"/>
              </a:rPr>
              <a:t>,</a:t>
            </a:r>
            <a:r>
              <a:rPr lang="zh-CN" altLang="en-US" sz="2800" b="1"/>
              <a:t>有时采用时间顺序（从早到晚、春夏秋冬等）,回答此类题时应通读全段,寻找有关</a:t>
            </a:r>
            <a:r>
              <a:rPr lang="zh-CN" altLang="en-US" sz="2800" b="1">
                <a:solidFill>
                  <a:srgbClr val="FF0000"/>
                </a:solidFill>
              </a:rPr>
              <a:t>空间、时间</a:t>
            </a:r>
            <a:r>
              <a:rPr lang="zh-CN" altLang="en-US" sz="2800" b="1">
                <a:solidFill>
                  <a:schemeClr val="tx1"/>
                </a:solidFill>
              </a:rPr>
              <a:t>等的</a:t>
            </a:r>
            <a:r>
              <a:rPr lang="zh-CN" altLang="en-US" sz="2800" b="1">
                <a:solidFill>
                  <a:srgbClr val="FF0000"/>
                </a:solidFill>
              </a:rPr>
              <a:t>词语</a:t>
            </a:r>
            <a:r>
              <a:rPr lang="zh-CN" altLang="en-US" sz="2800" b="1"/>
              <a:t>,</a:t>
            </a:r>
            <a:r>
              <a:rPr lang="zh-CN" altLang="en-US" sz="2800" b="1"/>
              <a:t>从而判断文段的写作顺序。</a:t>
            </a:r>
            <a:endParaRPr lang="zh-CN" altLang="en-US" sz="2800" b="1"/>
          </a:p>
        </p:txBody>
      </p:sp>
      <p:sp>
        <p:nvSpPr>
          <p:cNvPr id="3080" name="矩形 3079"/>
          <p:cNvSpPr>
            <a:spLocks noChangeArrowheads="1"/>
          </p:cNvSpPr>
          <p:nvPr/>
        </p:nvSpPr>
        <p:spPr bwMode="auto">
          <a:xfrm>
            <a:off x="468313" y="4596130"/>
            <a:ext cx="8208962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sz="2800" b="1" noProof="1"/>
              <a:t>【</a:t>
            </a:r>
            <a:r>
              <a:rPr lang="zh-CN" sz="2800" b="1" noProof="1">
                <a:solidFill>
                  <a:srgbClr val="FF0000"/>
                </a:solidFill>
              </a:rPr>
              <a:t>答题思路</a:t>
            </a:r>
            <a:r>
              <a:rPr lang="zh-CN" sz="2800" b="1" noProof="1"/>
              <a:t>】</a:t>
            </a:r>
            <a:r>
              <a:rPr sz="2800" b="1" noProof="1">
                <a:solidFill>
                  <a:schemeClr val="tx1"/>
                </a:solidFill>
              </a:rPr>
              <a:t>文章</a:t>
            </a:r>
            <a:r>
              <a:rPr sz="2800" b="1" noProof="1">
                <a:solidFill>
                  <a:srgbClr val="FF0000"/>
                </a:solidFill>
              </a:rPr>
              <a:t>是按照…的空间（时间）顺序来描写景物的,条理清晰地描写了景物的.....特征</a:t>
            </a:r>
            <a:r>
              <a:rPr lang="zh-CN" sz="2800" b="1" noProof="1"/>
              <a:t>。</a:t>
            </a:r>
            <a:endParaRPr lang="zh-CN" sz="2800" b="1" noProof="1"/>
          </a:p>
        </p:txBody>
      </p:sp>
      <p:sp>
        <p:nvSpPr>
          <p:cNvPr id="2" name="文本框 1"/>
          <p:cNvSpPr txBox="1"/>
          <p:nvPr/>
        </p:nvSpPr>
        <p:spPr>
          <a:xfrm>
            <a:off x="468630" y="5612765"/>
            <a:ext cx="848360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/>
            <a:r>
              <a:rPr lang="zh-CN" altLang="zh-CN" sz="2800" b="1">
                <a:solidFill>
                  <a:srgbClr val="006600"/>
                </a:solidFill>
                <a:latin typeface="宋体" panose="02010600030101010101" pitchFamily="2" charset="-122"/>
              </a:rPr>
              <a:t>写景角度：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近景远景</a:t>
            </a:r>
            <a:r>
              <a:rPr lang="zh-CN" altLang="zh-CN" sz="2800" b="1">
                <a:solidFill>
                  <a:srgbClr val="006600"/>
                </a:solidFill>
                <a:latin typeface="宋体" panose="02010600030101010101" pitchFamily="2" charset="-122"/>
              </a:rPr>
              <a:t>、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俯视仰视</a:t>
            </a:r>
            <a:r>
              <a:rPr lang="zh-CN" altLang="zh-CN" sz="2800" b="1">
                <a:solidFill>
                  <a:srgbClr val="006600"/>
                </a:solidFill>
                <a:latin typeface="宋体" panose="02010600030101010101" pitchFamily="2" charset="-122"/>
              </a:rPr>
              <a:t>、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视听嗅味触五觉</a:t>
            </a:r>
            <a:r>
              <a:rPr lang="zh-CN" altLang="zh-CN" sz="2800" b="1">
                <a:solidFill>
                  <a:srgbClr val="006600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正面与侧面（直接与间接）</a:t>
            </a:r>
            <a:r>
              <a:rPr lang="zh-CN" altLang="en-US" sz="2800" b="1" dirty="0">
                <a:solidFill>
                  <a:schemeClr val="tx1"/>
                </a:solidFill>
                <a:latin typeface="+mn-lt"/>
                <a:ea typeface="+mn-ea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以动衬静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动静结合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+mn-ea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9" grpId="0"/>
      <p:bldP spid="3080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8193"/>
          <p:cNvSpPr>
            <a:spLocks noGrp="1"/>
          </p:cNvSpPr>
          <p:nvPr>
            <p:ph type="title"/>
          </p:nvPr>
        </p:nvSpPr>
        <p:spPr>
          <a:xfrm>
            <a:off x="323850" y="476250"/>
            <a:ext cx="8229600" cy="765175"/>
          </a:xfrm>
        </p:spPr>
        <p:txBody>
          <a:bodyPr/>
          <a:lstStyle/>
          <a:p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环境描写的作用</a:t>
            </a:r>
            <a:endParaRPr lang="zh-CN" altLang="en-US" sz="3600" b="1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197" name="矩形 8196"/>
          <p:cNvSpPr>
            <a:spLocks noChangeArrowheads="1"/>
          </p:cNvSpPr>
          <p:nvPr/>
        </p:nvSpPr>
        <p:spPr bwMode="auto">
          <a:xfrm>
            <a:off x="323850" y="1241425"/>
            <a:ext cx="8535035" cy="1814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sym typeface="+mn-ea"/>
              </a:rPr>
              <a:t>环境描写包括自然环境描写和社会环境描写。自然环境描写包括人物活动的时间、地点、季节、气候以及景物等。</a:t>
            </a:r>
            <a:r>
              <a:rPr lang="zh-CN" altLang="en-US" sz="2800" b="1" noProof="1"/>
              <a:t>社会环境描写是人物活动的历史背景、社会情态、阶级关系等的组合。</a:t>
            </a:r>
            <a:endParaRPr lang="zh-CN" altLang="en-US" sz="2800" b="1" noProof="1"/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23215" y="3055620"/>
            <a:ext cx="8393430" cy="34080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10000"/>
              </a:lnSpc>
            </a:pPr>
            <a:r>
              <a:rPr lang="zh-CN" sz="2800" b="1">
                <a:sym typeface="+mn-ea"/>
              </a:rPr>
              <a:t>【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答题模板</a:t>
            </a:r>
            <a:r>
              <a:rPr lang="zh-CN" sz="2800" b="1">
                <a:sym typeface="+mn-ea"/>
              </a:rPr>
              <a:t>】</a:t>
            </a:r>
            <a:r>
              <a:rPr lang="zh-CN" altLang="en-US" sz="2800" b="1" noProof="1"/>
              <a:t>①</a:t>
            </a:r>
            <a:r>
              <a:rPr lang="zh-CN" altLang="en-US" sz="2800" b="1" noProof="1">
                <a:solidFill>
                  <a:srgbClr val="FF0000"/>
                </a:solidFill>
              </a:rPr>
              <a:t>交代故事发生的背景（时间、地点和景物特点）</a:t>
            </a:r>
            <a:r>
              <a:rPr lang="zh-CN" altLang="en-US" sz="2800" b="1" noProof="1"/>
              <a:t>；</a:t>
            </a:r>
            <a:endParaRPr lang="zh-CN" altLang="en-US" sz="2800" b="1" noProof="1"/>
          </a:p>
          <a:p>
            <a:pPr>
              <a:lnSpc>
                <a:spcPct val="110000"/>
              </a:lnSpc>
            </a:pPr>
            <a:r>
              <a:rPr lang="zh-CN" altLang="en-US" sz="2800" b="1" noProof="1"/>
              <a:t>②</a:t>
            </a:r>
            <a:r>
              <a:rPr lang="zh-CN" altLang="en-US" sz="2800" b="1" noProof="1">
                <a:solidFill>
                  <a:srgbClr val="FF0000"/>
                </a:solidFill>
              </a:rPr>
              <a:t>渲染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 noProof="1">
                <a:solidFill>
                  <a:srgbClr val="FF0000"/>
                </a:solidFill>
              </a:rPr>
              <a:t>的气氛</a:t>
            </a:r>
            <a:r>
              <a:rPr lang="zh-CN" altLang="en-US" sz="2800" b="1">
                <a:sym typeface="+mn-ea"/>
              </a:rPr>
              <a:t>；</a:t>
            </a:r>
            <a:endParaRPr lang="zh-CN" altLang="en-US" sz="2800" b="1" noProof="1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ym typeface="+mn-ea"/>
              </a:rPr>
              <a:t>③</a:t>
            </a:r>
            <a:r>
              <a:rPr lang="zh-CN" altLang="en-US" sz="2800" b="1" noProof="1">
                <a:solidFill>
                  <a:srgbClr val="FF0000"/>
                </a:solidFill>
              </a:rPr>
              <a:t>烘托了人物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 noProof="1">
                <a:solidFill>
                  <a:srgbClr val="FF0000"/>
                </a:solidFill>
              </a:rPr>
              <a:t>的心情</a:t>
            </a:r>
            <a:r>
              <a:rPr sz="2800" b="1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2800" b="1" noProof="1">
                <a:solidFill>
                  <a:srgbClr val="FF0000"/>
                </a:solidFill>
              </a:rPr>
              <a:t>情感</a:t>
            </a:r>
            <a:r>
              <a:rPr lang="zh-CN" altLang="en-US" sz="2800" b="1" noProof="1"/>
              <a:t>；</a:t>
            </a:r>
            <a:endParaRPr lang="zh-CN" altLang="en-US" sz="2800" b="1" noProof="1"/>
          </a:p>
          <a:p>
            <a:pPr>
              <a:lnSpc>
                <a:spcPct val="110000"/>
              </a:lnSpc>
            </a:pPr>
            <a:r>
              <a:rPr lang="zh-CN" altLang="en-US" sz="2800" b="1">
                <a:sym typeface="+mn-ea"/>
              </a:rPr>
              <a:t>④</a:t>
            </a:r>
            <a:r>
              <a:rPr lang="zh-CN" altLang="en-US" sz="2800" b="1" noProof="1">
                <a:solidFill>
                  <a:srgbClr val="FF0000"/>
                </a:solidFill>
              </a:rPr>
              <a:t>预示人物…的命运（表现人物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的</a:t>
            </a:r>
            <a:r>
              <a:rPr lang="zh-CN" altLang="en-US" sz="2800" b="1" noProof="1">
                <a:solidFill>
                  <a:srgbClr val="FF0000"/>
                </a:solidFill>
              </a:rPr>
              <a:t>性格）</a:t>
            </a:r>
            <a:r>
              <a:rPr lang="zh-CN" altLang="en-US" sz="2800" b="1" noProof="1"/>
              <a:t>；</a:t>
            </a:r>
            <a:endParaRPr lang="zh-CN" altLang="en-US" sz="2800" b="1" noProof="1"/>
          </a:p>
          <a:p>
            <a:pPr>
              <a:lnSpc>
                <a:spcPct val="110000"/>
              </a:lnSpc>
            </a:pPr>
            <a:r>
              <a:rPr lang="zh-CN" altLang="en-US" sz="2800" b="1">
                <a:sym typeface="+mn-ea"/>
              </a:rPr>
              <a:t>⑤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推动故事情节的发展,为下文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作铺垫</a:t>
            </a:r>
            <a:r>
              <a:rPr lang="zh-CN" altLang="en-US" sz="2800" b="1" noProof="1"/>
              <a:t>；</a:t>
            </a:r>
            <a:endParaRPr lang="zh-CN" altLang="en-US" sz="2800" b="1" noProof="1"/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chemeClr val="tx1"/>
                </a:solidFill>
                <a:sym typeface="+mn-ea"/>
              </a:rPr>
              <a:t>⑥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揭</a:t>
            </a:r>
            <a:r>
              <a:rPr lang="zh-CN" altLang="en-US" sz="2800" b="1" noProof="1">
                <a:solidFill>
                  <a:srgbClr val="FF0000"/>
                </a:solidFill>
              </a:rPr>
              <a:t>示文章主题</a:t>
            </a:r>
            <a:r>
              <a:rPr lang="zh-CN" altLang="en-US" sz="2800" b="1" noProof="1"/>
              <a:t>。</a:t>
            </a:r>
            <a:endParaRPr lang="zh-CN" altLang="en-US" sz="2800" b="1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Rectangle 39"/>
          <p:cNvSpPr>
            <a:spLocks noChangeArrowheads="1"/>
          </p:cNvSpPr>
          <p:nvPr/>
        </p:nvSpPr>
        <p:spPr bwMode="auto">
          <a:xfrm>
            <a:off x="507746" y="1378817"/>
            <a:ext cx="8021896" cy="553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 algn="ctr"/>
            <a:r>
              <a:rPr lang="en-US" altLang="zh-CN" sz="36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6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、语言特色</a:t>
            </a:r>
            <a:endParaRPr lang="zh-CN" altLang="zh-CN" sz="36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8000" y="2053590"/>
            <a:ext cx="818959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结合语境和修辞方法从下列语句中选择</a:t>
            </a:r>
            <a:r>
              <a:rPr lang="zh-CN" altLang="en-US" sz="2800" b="1"/>
              <a:t>：</a:t>
            </a:r>
            <a:endParaRPr lang="zh-CN" altLang="en-US" sz="2800" b="1"/>
          </a:p>
          <a:p>
            <a:r>
              <a:rPr lang="zh-CN" altLang="en-US" sz="2800" b="1"/>
              <a:t>形象生动、清新优美、简洁凝练、准确严密、精辟深刻、通俗易懂、音韵和谐、节奏感强、诙谐幽默。</a:t>
            </a:r>
            <a:endParaRPr lang="zh-CN" altLang="en-US" sz="2800" b="1"/>
          </a:p>
          <a:p>
            <a:r>
              <a:rPr lang="zh-CN" altLang="en-US" sz="2800" b="1"/>
              <a:t>一般来说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口语</a:t>
            </a:r>
            <a:r>
              <a:rPr lang="zh-CN" altLang="en-US" sz="2800" b="1"/>
              <a:t>的通俗易懂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书面语</a:t>
            </a:r>
            <a:r>
              <a:rPr lang="zh-CN" altLang="en-US" sz="2800" b="1"/>
              <a:t>的严谨典雅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文学语言</a:t>
            </a:r>
            <a:r>
              <a:rPr lang="zh-CN" altLang="en-US" sz="2800" b="1"/>
              <a:t>的鲜明、生动、富于形象性和充满感情色彩。</a:t>
            </a:r>
            <a:endParaRPr lang="zh-CN" altLang="en-US" sz="2800" b="1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20140" y="1887220"/>
            <a:ext cx="606298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3600" b="1">
                <a:latin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3600" b="1"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3600" b="1">
                <a:latin typeface="宋体" panose="02010600030101010101" pitchFamily="2" charset="-122"/>
                <a:cs typeface="宋体" panose="02010600030101010101" pitchFamily="2" charset="-122"/>
              </a:rPr>
              <a:t>表达方式</a:t>
            </a:r>
            <a:endParaRPr lang="zh-CN" altLang="en-US" sz="36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22350" y="2658110"/>
            <a:ext cx="7479030" cy="5651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记叙（叙述）、议论、抒情、描写、说明</a:t>
            </a:r>
            <a:r>
              <a:rPr lang="zh-CN" altLang="en-US" sz="2800" b="1"/>
              <a:t>。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4721</Words>
  <Application>WPS 演示</Application>
  <PresentationFormat>全屏显示(4:3)</PresentationFormat>
  <Paragraphs>265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3" baseType="lpstr">
      <vt:lpstr>Arial</vt:lpstr>
      <vt:lpstr>宋体</vt:lpstr>
      <vt:lpstr>Wingdings</vt:lpstr>
      <vt:lpstr>黑体</vt:lpstr>
      <vt:lpstr>SimSun-ExtB</vt:lpstr>
      <vt:lpstr>微软雅黑</vt:lpstr>
      <vt:lpstr>Arial Unicode MS</vt:lpstr>
      <vt:lpstr>Calibri</vt:lpstr>
      <vt:lpstr>华文楷体</vt:lpstr>
      <vt:lpstr>华文琥珀</vt:lpstr>
      <vt:lpstr>默认设计模板</vt:lpstr>
      <vt:lpstr>七上语文阅读题知识点</vt:lpstr>
      <vt:lpstr>PowerPoint 演示文稿</vt:lpstr>
      <vt:lpstr>PowerPoint 演示文稿</vt:lpstr>
      <vt:lpstr>1、从修辞角度赏析句子的方法</vt:lpstr>
      <vt:lpstr>PowerPoint 演示文稿</vt:lpstr>
      <vt:lpstr>2、景物描写顺序及角度</vt:lpstr>
      <vt:lpstr>环境描写的作用</vt:lpstr>
      <vt:lpstr>PowerPoint 演示文稿</vt:lpstr>
      <vt:lpstr>PowerPoint 演示文稿</vt:lpstr>
      <vt:lpstr>5、议论文和记叙文的区别</vt:lpstr>
      <vt:lpstr>PowerPoint 演示文稿</vt:lpstr>
      <vt:lpstr>7、文章标题的作用</vt:lpstr>
      <vt:lpstr>8、开头的作用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12、联想和想象</vt:lpstr>
      <vt:lpstr>PowerPoint 演示文稿</vt:lpstr>
      <vt:lpstr>PowerPoint 演示文稿</vt:lpstr>
      <vt:lpstr>PowerPoint 演示文稿</vt:lpstr>
      <vt:lpstr>PowerPoint 演示文稿</vt:lpstr>
      <vt:lpstr>（4）插叙（在叙述中心事件的过程中暂时中断叙述线索,插入一段与主要情节相关的另一件事）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 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七上语文阅读知识点</dc:title>
  <dc:creator>黄红政</dc:creator>
  <cp:lastModifiedBy>dell</cp:lastModifiedBy>
  <cp:revision>24</cp:revision>
  <dcterms:created xsi:type="dcterms:W3CDTF">2020-09-27T00:02:00Z</dcterms:created>
  <dcterms:modified xsi:type="dcterms:W3CDTF">2020-12-27T14:16:30Z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