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9" r:id="rId3"/>
    <p:sldId id="298" r:id="rId4"/>
    <p:sldId id="257" r:id="rId5"/>
    <p:sldId id="258" r:id="rId6"/>
    <p:sldId id="259" r:id="rId7"/>
    <p:sldId id="261" r:id="rId8"/>
    <p:sldId id="277" r:id="rId9"/>
    <p:sldId id="267" r:id="rId10"/>
    <p:sldId id="268" r:id="rId11"/>
    <p:sldId id="299" r:id="rId12"/>
    <p:sldId id="283" r:id="rId13"/>
    <p:sldId id="310" r:id="rId14"/>
    <p:sldId id="311" r:id="rId15"/>
    <p:sldId id="312" r:id="rId16"/>
    <p:sldId id="295" r:id="rId17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  <a:srgbClr val="000000"/>
    <a:srgbClr val="E89918"/>
    <a:srgbClr val="C5C11F"/>
    <a:srgbClr val="BEC222"/>
    <a:srgbClr val="BCA328"/>
    <a:srgbClr val="875D84"/>
    <a:srgbClr val="6B79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/>
    <p:restoredTop sz="94618"/>
  </p:normalViewPr>
  <p:slideViewPr>
    <p:cSldViewPr showGuides="1"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6" name="Group 3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57" name="Group 6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Rectangle 8"/>
              <p:cNvSpPr>
                <a:spLocks noChangeArrowheads="1"/>
              </p:cNvSpPr>
              <p:nvPr/>
            </p:nvSpPr>
            <p:spPr bwMode="auto">
              <a:xfrm>
                <a:off x="1249" y="2640"/>
                <a:ext cx="335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>
              <a:buNone/>
            </a:pPr>
            <a:fld id="{9A0DB2DC-4C9A-4742-B13C-FB6460FD3503}" type="slidenum">
              <a:rPr lang="zh-CN" altLang="en-US" dirty="0">
                <a:solidFill>
                  <a:schemeClr val="bg2"/>
                </a:solidFill>
              </a:rPr>
            </a:fld>
            <a:endParaRPr lang="zh-CN" alt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617538"/>
            <a:ext cx="1951038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00712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Rectangle 9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4" name="Rectangle 10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寒碧山庄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Text Box 4"/>
          <p:cNvSpPr txBox="1"/>
          <p:nvPr/>
        </p:nvSpPr>
        <p:spPr>
          <a:xfrm>
            <a:off x="1476375" y="0"/>
            <a:ext cx="6858000" cy="1006475"/>
          </a:xfrm>
          <a:prstGeom prst="rect">
            <a:avLst/>
          </a:prstGeom>
          <a:solidFill>
            <a:srgbClr val="66FF66"/>
          </a:solidFill>
          <a:ln w="9525">
            <a:noFill/>
          </a:ln>
        </p:spPr>
        <p:txBody>
          <a:bodyPr>
            <a:spAutoFit/>
          </a:bodyPr>
          <a:p>
            <a:pPr algn="ctr" fontAlgn="ctr">
              <a:spcBef>
                <a:spcPct val="50000"/>
              </a:spcBef>
            </a:pPr>
            <a:r>
              <a:rPr lang="zh-CN" altLang="en-US" sz="6000" dirty="0">
                <a:latin typeface="华文新魏" pitchFamily="2" charset="-122"/>
                <a:ea typeface="华文新魏" pitchFamily="2" charset="-122"/>
              </a:rPr>
              <a:t>中国园林的风格</a:t>
            </a:r>
            <a:endParaRPr lang="zh-CN" altLang="en-US" sz="60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3605" y="1830705"/>
            <a:ext cx="7465695" cy="42862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16660" y="774065"/>
            <a:ext cx="6710045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承德避暑山庄</a:t>
            </a:r>
            <a:endParaRPr lang="zh-CN" altLang="en-US" sz="5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slow">
    <p:randomBa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/>
          <p:nvPr/>
        </p:nvSpPr>
        <p:spPr>
          <a:xfrm>
            <a:off x="827088" y="2598738"/>
            <a:ext cx="7935912" cy="37534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第3段:讲究诗情画意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第4段:讲究含蓄，耐人寻味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第5段:仰观与俯观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第6段:曲中寓直,曲直自如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第7段:讲究以少胜多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第8段:讲究意境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315" name="Rectangle 3"/>
          <p:cNvSpPr/>
          <p:nvPr/>
        </p:nvSpPr>
        <p:spPr>
          <a:xfrm>
            <a:off x="827088" y="1916113"/>
            <a:ext cx="375983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第2段:考虑静观与动观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316" name="Rectangle 4"/>
          <p:cNvSpPr/>
          <p:nvPr/>
        </p:nvSpPr>
        <p:spPr>
          <a:xfrm>
            <a:off x="1905000" y="685800"/>
            <a:ext cx="551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dirty="0">
                <a:latin typeface="华文新魏" pitchFamily="2" charset="-122"/>
                <a:ea typeface="华文新魏" pitchFamily="2" charset="-122"/>
              </a:rPr>
              <a:t>中国园林的风格</a:t>
            </a:r>
            <a:endParaRPr lang="zh-CN" altLang="en-US" sz="60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charRg st="1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3794">
                                            <p:txEl>
                                              <p:charRg st="11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3794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charRg st="39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33794">
                                            <p:txEl>
                                              <p:charRg st="39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charRg st="53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3794">
                                            <p:txEl>
                                              <p:charRg st="53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charRg st="77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33794">
                                            <p:txEl>
                                              <p:charRg st="77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说明文</a:t>
            </a:r>
            <a:endParaRPr lang="zh-CN" altLang="en-US"/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是以说明为主要表达方式，来说明 事理的文章。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slow">
    <p:randomBa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说明顺序有哪些？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时间顺序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空间顺序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逻辑顺序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slow">
    <p:randomBa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常用的说明方法：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举例子</a:t>
            </a:r>
            <a:endParaRPr lang="zh-CN" altLang="en-US"/>
          </a:p>
          <a:p>
            <a:r>
              <a:rPr lang="zh-CN" altLang="en-US"/>
              <a:t>下定义</a:t>
            </a:r>
            <a:endParaRPr lang="zh-CN" altLang="en-US"/>
          </a:p>
          <a:p>
            <a:r>
              <a:rPr lang="zh-CN" altLang="en-US"/>
              <a:t>作比较</a:t>
            </a:r>
            <a:endParaRPr lang="zh-CN" altLang="en-US"/>
          </a:p>
          <a:p>
            <a:r>
              <a:rPr lang="zh-CN" altLang="en-US"/>
              <a:t>分类别</a:t>
            </a:r>
            <a:endParaRPr lang="zh-CN" altLang="en-US"/>
          </a:p>
          <a:p>
            <a:r>
              <a:rPr lang="zh-CN" altLang="en-US"/>
              <a:t>引资料</a:t>
            </a:r>
            <a:endParaRPr lang="zh-CN" altLang="en-US"/>
          </a:p>
        </p:txBody>
      </p:sp>
    </p:spTree>
  </p:cSld>
  <p:clrMapOvr>
    <a:masterClrMapping/>
  </p:clrMapOvr>
  <p:transition spd="slow">
    <p:randomBa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作业</a:t>
            </a:r>
            <a:r>
              <a:rPr lang="en-US" altLang="zh-CN"/>
              <a:t>:</a:t>
            </a:r>
            <a:endParaRPr lang="en-US" altLang="zh-CN"/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p>
            <a:r>
              <a:rPr lang="zh-CN" altLang="en-US" b="1"/>
              <a:t>完成课后第二题</a:t>
            </a:r>
            <a:endParaRPr lang="zh-CN" altLang="en-US" b="1"/>
          </a:p>
        </p:txBody>
      </p:sp>
    </p:spTree>
  </p:cSld>
  <p:clrMapOvr>
    <a:masterClrMapping/>
  </p:clrMapOvr>
  <p:transition spd="slow">
    <p:randomBa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中国四大园林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3005" y="2018030"/>
            <a:ext cx="4813935" cy="4114800"/>
          </a:xfrm>
        </p:spPr>
        <p:txBody>
          <a:bodyPr/>
          <a:p>
            <a:pPr marL="0" indent="0">
              <a:buNone/>
            </a:pPr>
            <a:endParaRPr lang="zh-CN" altLang="en-US"/>
          </a:p>
          <a:p>
            <a:r>
              <a:rPr lang="zh-CN" altLang="en-US"/>
              <a:t>     </a:t>
            </a:r>
            <a:r>
              <a:rPr lang="zh-CN" altLang="en-US" sz="4000"/>
              <a:t>  </a:t>
            </a:r>
            <a:r>
              <a:rPr lang="zh-CN" altLang="en-US" sz="4000" b="1"/>
              <a:t>颐和园</a:t>
            </a:r>
            <a:endParaRPr lang="zh-CN" altLang="en-US" sz="4000" b="1"/>
          </a:p>
          <a:p>
            <a:r>
              <a:rPr lang="zh-CN" altLang="en-US" sz="4000" b="1"/>
              <a:t>      避暑山庄</a:t>
            </a:r>
            <a:endParaRPr lang="zh-CN" altLang="en-US" sz="4000" b="1"/>
          </a:p>
          <a:p>
            <a:r>
              <a:rPr lang="zh-CN" altLang="en-US" sz="4000" b="1"/>
              <a:t>      留园</a:t>
            </a:r>
            <a:endParaRPr lang="zh-CN" altLang="en-US" sz="4000" b="1"/>
          </a:p>
          <a:p>
            <a:r>
              <a:rPr lang="zh-CN" altLang="en-US" sz="4000" b="1"/>
              <a:t>      拙政园</a:t>
            </a:r>
            <a:endParaRPr lang="zh-CN" altLang="en-US" sz="4000" b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p:transition spd="slow">
    <p:randomBa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827088" y="2276475"/>
            <a:ext cx="746125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Times New Roman" panose="02020603050405020304" pitchFamily="18" charset="0"/>
                <a:ea typeface="华文新魏" pitchFamily="2" charset="-122"/>
              </a:rPr>
              <a:t>        作者</a:t>
            </a:r>
            <a:r>
              <a:rPr lang="zh-CN" altLang="en-US" sz="4000" dirty="0">
                <a:latin typeface="华文隶书" pitchFamily="2" charset="-122"/>
                <a:ea typeface="华文隶书" pitchFamily="2" charset="-122"/>
              </a:rPr>
              <a:t>：陈从周:中国著名园</a:t>
            </a:r>
            <a:endParaRPr lang="zh-CN" altLang="en-US" sz="4000" dirty="0">
              <a:latin typeface="华文隶书" pitchFamily="2" charset="-122"/>
              <a:ea typeface="华文隶书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华文隶书" pitchFamily="2" charset="-122"/>
                <a:ea typeface="华文隶书" pitchFamily="2" charset="-122"/>
              </a:rPr>
              <a:t>林学家,同济大学建筑系教授,美</a:t>
            </a:r>
            <a:endParaRPr lang="zh-CN" altLang="en-US" sz="4000" dirty="0">
              <a:latin typeface="华文隶书" pitchFamily="2" charset="-122"/>
              <a:ea typeface="华文隶书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华文隶书" pitchFamily="2" charset="-122"/>
                <a:ea typeface="华文隶书" pitchFamily="2" charset="-122"/>
              </a:rPr>
              <a:t>贝聿( </a:t>
            </a:r>
            <a:r>
              <a:rPr lang="en-US" altLang="zh-CN" sz="4000" dirty="0">
                <a:latin typeface="宋体" panose="02010600030101010101" pitchFamily="2" charset="-122"/>
              </a:rPr>
              <a:t>y</a:t>
            </a:r>
            <a:r>
              <a:rPr lang="en-US" altLang="zh-CN" sz="4000" dirty="0">
                <a:latin typeface="Times New Roman" panose="02020603050405020304" pitchFamily="18" charset="0"/>
              </a:rPr>
              <a:t>ù</a:t>
            </a:r>
            <a:r>
              <a:rPr lang="en-US" altLang="zh-CN" sz="4000" dirty="0">
                <a:latin typeface="华文隶书" pitchFamily="2" charset="-122"/>
                <a:ea typeface="华文隶书" pitchFamily="2" charset="-122"/>
              </a:rPr>
              <a:t> )</a:t>
            </a:r>
            <a:r>
              <a:rPr lang="zh-CN" altLang="en-US" sz="4000" dirty="0">
                <a:latin typeface="华文隶书" pitchFamily="2" charset="-122"/>
                <a:ea typeface="华文隶书" pitchFamily="2" charset="-122"/>
              </a:rPr>
              <a:t>铭建筑事务所顾问。</a:t>
            </a:r>
            <a:endParaRPr lang="zh-CN" altLang="en-US" sz="40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 spd="slow">
    <p:randomBa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/>
          <p:nvPr/>
        </p:nvSpPr>
        <p:spPr>
          <a:xfrm>
            <a:off x="801370" y="2565400"/>
            <a:ext cx="779843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Tahoma" panose="020B0604030504040204" pitchFamily="34" charset="0"/>
              </a:rPr>
              <a:t>幽</a:t>
            </a:r>
            <a:r>
              <a:rPr lang="zh-CN" altLang="en-US" sz="3200" b="1" dirty="0">
                <a:solidFill>
                  <a:schemeClr val="hlink"/>
                </a:solidFill>
                <a:latin typeface="Tahoma" panose="020B0604030504040204" pitchFamily="34" charset="0"/>
              </a:rPr>
              <a:t>篁</a:t>
            </a:r>
            <a:r>
              <a:rPr lang="zh-CN" altLang="en-US" sz="3200" b="1" dirty="0">
                <a:latin typeface="Tahoma" panose="020B0604030504040204" pitchFamily="34" charset="0"/>
              </a:rPr>
              <a:t> </a:t>
            </a:r>
            <a:r>
              <a:rPr lang="en-US" altLang="zh-CN" sz="3200" b="1" dirty="0">
                <a:latin typeface="Tahoma" panose="020B0604030504040204" pitchFamily="34" charset="0"/>
              </a:rPr>
              <a:t>hu</a:t>
            </a:r>
            <a:r>
              <a:rPr lang="en-US" altLang="zh-CN" sz="3200" b="1" dirty="0">
                <a:cs typeface="Tahoma" panose="020B0604030504040204" pitchFamily="34" charset="0"/>
              </a:rPr>
              <a:t>á</a:t>
            </a:r>
            <a:r>
              <a:rPr lang="en-US" altLang="zh-CN" sz="3200" b="1" dirty="0">
                <a:latin typeface="Tahoma" panose="020B0604030504040204" pitchFamily="34" charset="0"/>
              </a:rPr>
              <a:t>ng</a:t>
            </a:r>
            <a:r>
              <a:rPr lang="zh-CN" altLang="en-US" sz="3200" b="1" dirty="0">
                <a:latin typeface="Tahoma" panose="020B0604030504040204" pitchFamily="34" charset="0"/>
              </a:rPr>
              <a:t>              拙政园</a:t>
            </a:r>
            <a:r>
              <a:rPr lang="en-US" altLang="zh-CN" sz="3200" b="1" dirty="0">
                <a:latin typeface="Tahoma" panose="020B0604030504040204" pitchFamily="34" charset="0"/>
              </a:rPr>
              <a:t>zhu</a:t>
            </a:r>
            <a:r>
              <a:rPr lang="en-US" altLang="zh-CN" sz="3200" b="1" dirty="0">
                <a:cs typeface="Tahoma" panose="020B0604030504040204" pitchFamily="34" charset="0"/>
              </a:rPr>
              <a:t>ō</a:t>
            </a:r>
            <a:r>
              <a:rPr lang="zh-CN" altLang="en-US" sz="3200" b="1" dirty="0">
                <a:latin typeface="Tahoma" panose="020B0604030504040204" pitchFamily="34" charset="0"/>
              </a:rPr>
              <a:t>   </a:t>
            </a:r>
            <a:endParaRPr lang="zh-CN" altLang="en-US" sz="3200" b="1" dirty="0">
              <a:latin typeface="Tahoma" panose="020B0604030504040204" pitchFamily="34" charset="0"/>
            </a:endParaRPr>
          </a:p>
          <a:p>
            <a:endParaRPr lang="zh-CN" altLang="en-US" sz="3200" b="1" dirty="0">
              <a:latin typeface="Tahoma" panose="020B0604030504040204" pitchFamily="34" charset="0"/>
            </a:endParaRPr>
          </a:p>
          <a:p>
            <a:r>
              <a:rPr lang="zh-CN" altLang="en-US" sz="3200" b="1" dirty="0">
                <a:latin typeface="Tahoma" panose="020B0604030504040204" pitchFamily="34" charset="0"/>
              </a:rPr>
              <a:t>山</a:t>
            </a:r>
            <a:r>
              <a:rPr lang="zh-CN" altLang="en-US" sz="3200" b="1" dirty="0">
                <a:solidFill>
                  <a:schemeClr val="hlink"/>
                </a:solidFill>
                <a:latin typeface="Tahoma" panose="020B0604030504040204" pitchFamily="34" charset="0"/>
              </a:rPr>
              <a:t>蹊</a:t>
            </a:r>
            <a:r>
              <a:rPr lang="zh-CN" altLang="en-US" sz="3200" b="1" dirty="0">
                <a:latin typeface="Tahoma" panose="020B0604030504040204" pitchFamily="34" charset="0"/>
              </a:rPr>
              <a:t>  </a:t>
            </a:r>
            <a:r>
              <a:rPr lang="en-US" altLang="zh-CN" sz="3200" b="1" dirty="0">
                <a:latin typeface="Tahoma" panose="020B0604030504040204" pitchFamily="34" charset="0"/>
              </a:rPr>
              <a:t>x</a:t>
            </a:r>
            <a:r>
              <a:rPr lang="en-US" altLang="zh-CN" sz="3200" b="1" dirty="0">
                <a:cs typeface="Tahoma" panose="020B0604030504040204" pitchFamily="34" charset="0"/>
              </a:rPr>
              <a:t>ī</a:t>
            </a:r>
            <a:r>
              <a:rPr lang="zh-CN" altLang="en-US" sz="3200" b="1" dirty="0">
                <a:latin typeface="Tahoma" panose="020B0604030504040204" pitchFamily="34" charset="0"/>
              </a:rPr>
              <a:t>     湖畔</a:t>
            </a:r>
            <a:r>
              <a:rPr lang="en-US" altLang="zh-CN" sz="3200" b="1" dirty="0">
                <a:latin typeface="Tahoma" panose="020B0604030504040204" pitchFamily="34" charset="0"/>
              </a:rPr>
              <a:t>p</a:t>
            </a:r>
            <a:r>
              <a:rPr lang="en-US" altLang="zh-CN" sz="3200" b="1" dirty="0">
                <a:cs typeface="Tahoma" panose="020B0604030504040204" pitchFamily="34" charset="0"/>
              </a:rPr>
              <a:t>à</a:t>
            </a:r>
            <a:r>
              <a:rPr lang="en-US" altLang="zh-CN" sz="3200" b="1" dirty="0">
                <a:latin typeface="Tahoma" panose="020B0604030504040204" pitchFamily="34" charset="0"/>
              </a:rPr>
              <a:t>n   </a:t>
            </a:r>
            <a:r>
              <a:rPr lang="zh-CN" altLang="en-US" sz="3200" b="1" dirty="0">
                <a:latin typeface="Tahoma" panose="020B0604030504040204" pitchFamily="34" charset="0"/>
              </a:rPr>
              <a:t>雕塑</a:t>
            </a:r>
            <a:r>
              <a:rPr lang="en-US" altLang="zh-CN" sz="3200" b="1" dirty="0">
                <a:latin typeface="Tahoma" panose="020B0604030504040204" pitchFamily="34" charset="0"/>
              </a:rPr>
              <a:t>s</a:t>
            </a:r>
            <a:r>
              <a:rPr lang="en-US" altLang="zh-CN" sz="3200" b="1" dirty="0">
                <a:cs typeface="Tahoma" panose="020B0604030504040204" pitchFamily="34" charset="0"/>
              </a:rPr>
              <a:t>ù</a:t>
            </a:r>
            <a:endParaRPr lang="zh-CN" altLang="en-US" sz="3200" b="1" dirty="0">
              <a:latin typeface="Tahoma" panose="020B0604030504040204" pitchFamily="34" charset="0"/>
            </a:endParaRPr>
          </a:p>
          <a:p>
            <a:endParaRPr lang="zh-CN" altLang="en-US" sz="3200" b="1" dirty="0">
              <a:latin typeface="Tahoma" panose="020B0604030504040204" pitchFamily="34" charset="0"/>
            </a:endParaRPr>
          </a:p>
          <a:p>
            <a:r>
              <a:rPr lang="zh-CN" altLang="en-US" sz="3200" b="1" dirty="0">
                <a:solidFill>
                  <a:schemeClr val="hlink"/>
                </a:solidFill>
                <a:latin typeface="Tahoma" panose="020B0604030504040204" pitchFamily="34" charset="0"/>
              </a:rPr>
              <a:t>跻</a:t>
            </a:r>
            <a:r>
              <a:rPr lang="zh-CN" altLang="en-US" sz="3200" b="1" dirty="0">
                <a:latin typeface="Tahoma" panose="020B0604030504040204" pitchFamily="34" charset="0"/>
              </a:rPr>
              <a:t>攀</a:t>
            </a:r>
            <a:r>
              <a:rPr lang="en-US" altLang="zh-CN" sz="3200" b="1" dirty="0">
                <a:latin typeface="Tahoma" panose="020B0604030504040204" pitchFamily="34" charset="0"/>
              </a:rPr>
              <a:t>j</a:t>
            </a:r>
            <a:r>
              <a:rPr lang="en-US" altLang="zh-CN" sz="3200" b="1" dirty="0">
                <a:cs typeface="Tahoma" panose="020B0604030504040204" pitchFamily="34" charset="0"/>
              </a:rPr>
              <a:t>ī</a:t>
            </a:r>
            <a:r>
              <a:rPr lang="en-US" altLang="zh-CN" sz="3200" b="1" dirty="0">
                <a:latin typeface="Tahoma" panose="020B0604030504040204" pitchFamily="34" charset="0"/>
              </a:rPr>
              <a:t>        </a:t>
            </a:r>
            <a:r>
              <a:rPr lang="zh-CN" altLang="en-US" sz="3200" b="1" dirty="0">
                <a:latin typeface="Tahoma" panose="020B0604030504040204" pitchFamily="34" charset="0"/>
              </a:rPr>
              <a:t>穿凿</a:t>
            </a:r>
            <a:r>
              <a:rPr lang="en-US" altLang="zh-CN" sz="3200" b="1" dirty="0">
                <a:latin typeface="Tahoma" panose="020B0604030504040204" pitchFamily="34" charset="0"/>
              </a:rPr>
              <a:t>za</a:t>
            </a:r>
            <a:r>
              <a:rPr lang="en-US" altLang="zh-CN" sz="3200" b="1" dirty="0">
                <a:cs typeface="Tahoma" panose="020B0604030504040204" pitchFamily="34" charset="0"/>
              </a:rPr>
              <a:t>ó</a:t>
            </a:r>
            <a:endParaRPr lang="en-US" altLang="zh-CN" sz="3200" b="1" dirty="0"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539750" y="2205038"/>
            <a:ext cx="8131175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第一部分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  <a:sym typeface="Wingdings" panose="05000000000000000000" pitchFamily="2" charset="2"/>
              </a:rPr>
              <a:t>(1):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点题,指出我国园林的风格。</a:t>
            </a:r>
            <a:endParaRPr lang="en-US" altLang="zh-CN" sz="3600" dirty="0">
              <a:latin typeface="华文新魏" pitchFamily="2" charset="-122"/>
              <a:ea typeface="华文新魏" pitchFamily="2" charset="-122"/>
            </a:endParaRPr>
          </a:p>
          <a:p>
            <a:endParaRPr lang="en-US" altLang="zh-CN" sz="3600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第二部分:(2-8)具体介绍我国园林风格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  <a:p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第三部分: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  <a:sym typeface="Wingdings" panose="05000000000000000000" pitchFamily="2" charset="2"/>
              </a:rPr>
              <a:t>(9)谈我国园林是综合性的科</a:t>
            </a:r>
            <a:endParaRPr lang="zh-CN" altLang="en-US" sz="3600" dirty="0">
              <a:latin typeface="华文新魏" pitchFamily="2" charset="-122"/>
              <a:ea typeface="华文新魏" pitchFamily="2" charset="-122"/>
              <a:sym typeface="Wingdings" panose="05000000000000000000" pitchFamily="2" charset="2"/>
            </a:endParaRPr>
          </a:p>
          <a:p>
            <a:r>
              <a:rPr lang="zh-CN" altLang="en-US" sz="3600" dirty="0">
                <a:latin typeface="华文新魏" pitchFamily="2" charset="-122"/>
                <a:ea typeface="华文新魏" pitchFamily="2" charset="-122"/>
                <a:sym typeface="Wingdings" panose="05000000000000000000" pitchFamily="2" charset="2"/>
              </a:rPr>
              <a:t>            学艺术.</a:t>
            </a:r>
            <a:endParaRPr lang="zh-CN" altLang="en-US" sz="3600" dirty="0">
              <a:latin typeface="华文新魏" pitchFamily="2" charset="-122"/>
              <a:ea typeface="华文新魏" pitchFamily="2" charset="-122"/>
              <a:sym typeface="Wingdings" panose="05000000000000000000" pitchFamily="2" charset="2"/>
            </a:endParaRPr>
          </a:p>
        </p:txBody>
      </p:sp>
      <p:sp>
        <p:nvSpPr>
          <p:cNvPr id="7171" name="Text Box 4"/>
          <p:cNvSpPr txBox="1"/>
          <p:nvPr/>
        </p:nvSpPr>
        <p:spPr>
          <a:xfrm>
            <a:off x="2339975" y="765175"/>
            <a:ext cx="5410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本文可分为三部分:</a:t>
            </a:r>
            <a:endParaRPr lang="zh-CN" altLang="en-US" sz="3600" b="1" dirty="0">
              <a:solidFill>
                <a:schemeClr val="folHlink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64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9218">
                                            <p:txEl>
                                              <p:charRg st="64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84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9218">
                                            <p:txEl>
                                              <p:charRg st="84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网师园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3"/>
          <p:cNvSpPr txBox="1"/>
          <p:nvPr/>
        </p:nvSpPr>
        <p:spPr>
          <a:xfrm>
            <a:off x="1524000" y="228600"/>
            <a:ext cx="1981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Tahoma" panose="020B0604030504040204" pitchFamily="34" charset="0"/>
                <a:ea typeface="华文隶书" pitchFamily="2" charset="-122"/>
              </a:rPr>
              <a:t>网师园</a:t>
            </a:r>
            <a:endParaRPr lang="zh-CN" altLang="en-US" sz="4000" dirty="0">
              <a:latin typeface="Tahoma" panose="020B0604030504040204" pitchFamily="34" charset="0"/>
              <a:ea typeface="华文隶书" pitchFamily="2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/>
          <p:nvPr/>
        </p:nvSpPr>
        <p:spPr>
          <a:xfrm>
            <a:off x="228600" y="1889125"/>
            <a:ext cx="8686800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ahoma" panose="020B0604030504040204" pitchFamily="34" charset="0"/>
              </a:rPr>
              <a:t>      </a:t>
            </a:r>
            <a:r>
              <a:rPr lang="zh-CN" altLang="en-US" sz="4000" dirty="0">
                <a:latin typeface="华文隶书" pitchFamily="2" charset="-122"/>
                <a:ea typeface="华文隶书" pitchFamily="2" charset="-122"/>
              </a:rPr>
              <a:t>网师园为南宋侍郎史正志万卷堂故址，堂侧建有花园，名</a:t>
            </a:r>
            <a:r>
              <a:rPr lang="zh-CN" altLang="en-US" sz="4000" dirty="0">
                <a:latin typeface="Times New Roman" panose="02020603050405020304" pitchFamily="18" charset="0"/>
                <a:ea typeface="华文隶书" pitchFamily="2" charset="-122"/>
              </a:rPr>
              <a:t>“</a:t>
            </a:r>
            <a:r>
              <a:rPr lang="zh-CN" altLang="en-US" sz="4000" dirty="0">
                <a:latin typeface="华文隶书" pitchFamily="2" charset="-122"/>
                <a:ea typeface="华文隶书" pitchFamily="2" charset="-122"/>
              </a:rPr>
              <a:t>渔隐</a:t>
            </a:r>
            <a:r>
              <a:rPr lang="zh-CN" altLang="en-US" sz="4000" dirty="0">
                <a:latin typeface="Times New Roman" panose="02020603050405020304" pitchFamily="18" charset="0"/>
                <a:ea typeface="华文隶书" pitchFamily="2" charset="-122"/>
              </a:rPr>
              <a:t>”</a:t>
            </a:r>
            <a:r>
              <a:rPr lang="zh-CN" altLang="en-US" sz="4000" dirty="0">
                <a:latin typeface="华文隶书" pitchFamily="2" charset="-122"/>
                <a:ea typeface="华文隶书" pitchFamily="2" charset="-122"/>
              </a:rPr>
              <a:t>。清乾隆年间，宋宗元购得重建，借渔隐原意改名网师。后归瞿远村，再加修葺</a:t>
            </a:r>
            <a:r>
              <a:rPr lang="zh-CN" altLang="en-US" sz="4000" dirty="0">
                <a:latin typeface="宋体" panose="02010600030101010101" pitchFamily="2" charset="-122"/>
              </a:rPr>
              <a:t>(</a:t>
            </a:r>
            <a:r>
              <a:rPr lang="en-US" altLang="zh-CN" sz="4000" dirty="0">
                <a:latin typeface="宋体" panose="02010600030101010101" pitchFamily="2" charset="-122"/>
              </a:rPr>
              <a:t>q</a:t>
            </a:r>
            <a:r>
              <a:rPr lang="en-US" altLang="zh-CN" sz="4000" dirty="0">
                <a:latin typeface="Times New Roman" panose="02020603050405020304" pitchFamily="18" charset="0"/>
              </a:rPr>
              <a:t>ì</a:t>
            </a:r>
            <a:r>
              <a:rPr lang="en-US" altLang="zh-CN" sz="4000" dirty="0">
                <a:latin typeface="宋体" panose="02010600030101010101" pitchFamily="2" charset="-122"/>
              </a:rPr>
              <a:t>)</a:t>
            </a:r>
            <a:r>
              <a:rPr lang="en-US" altLang="zh-CN" sz="4000" dirty="0">
                <a:latin typeface="华文隶书" pitchFamily="2" charset="-122"/>
                <a:ea typeface="华文隶书" pitchFamily="2" charset="-122"/>
              </a:rPr>
              <a:t>，</a:t>
            </a:r>
            <a:r>
              <a:rPr lang="zh-CN" altLang="en-US" sz="4000" dirty="0">
                <a:latin typeface="华文隶书" pitchFamily="2" charset="-122"/>
                <a:ea typeface="华文隶书" pitchFamily="2" charset="-122"/>
              </a:rPr>
              <a:t>始成今状。1982年列为全国重点文物保护单位，1997年列入《世界遗产名录》，2003年8月评为国家</a:t>
            </a:r>
            <a:r>
              <a:rPr lang="en-US" altLang="zh-CN" sz="4000" dirty="0">
                <a:latin typeface="华文隶书" pitchFamily="2" charset="-122"/>
                <a:ea typeface="华文隶书" pitchFamily="2" charset="-122"/>
              </a:rPr>
              <a:t>AAAA</a:t>
            </a:r>
            <a:r>
              <a:rPr lang="zh-CN" altLang="en-US" sz="4000" dirty="0">
                <a:latin typeface="华文隶书" pitchFamily="2" charset="-122"/>
                <a:ea typeface="华文隶书" pitchFamily="2" charset="-122"/>
              </a:rPr>
              <a:t>级旅游景点。 </a:t>
            </a:r>
            <a:endParaRPr lang="zh-CN" altLang="en-US" sz="40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3184525" y="693738"/>
            <a:ext cx="2741613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dirty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网 师  园</a:t>
            </a:r>
            <a:endParaRPr lang="zh-CN" altLang="en-US" sz="5400" dirty="0">
              <a:solidFill>
                <a:schemeClr val="hlink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网师园撷秀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9600" y="2133600"/>
            <a:ext cx="40386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3" descr="网师园竹外一枝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33600"/>
            <a:ext cx="381000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Text Box 4"/>
          <p:cNvSpPr txBox="1"/>
          <p:nvPr/>
        </p:nvSpPr>
        <p:spPr>
          <a:xfrm>
            <a:off x="4876800" y="6019800"/>
            <a:ext cx="3276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Tahoma" panose="020B0604030504040204" pitchFamily="34" charset="0"/>
                <a:ea typeface="华文新魏" pitchFamily="2" charset="-122"/>
              </a:rPr>
              <a:t>网师园撷秀楼</a:t>
            </a:r>
            <a:endParaRPr lang="zh-CN" altLang="en-US" sz="3600" dirty="0">
              <a:latin typeface="Tahoma" panose="020B0604030504040204" pitchFamily="34" charset="0"/>
              <a:ea typeface="华文新魏" pitchFamily="2" charset="-122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468313" y="6021388"/>
            <a:ext cx="3657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ahoma" panose="020B0604030504040204" pitchFamily="34" charset="0"/>
                <a:ea typeface="华文新魏" pitchFamily="2" charset="-122"/>
              </a:rPr>
              <a:t>网师园竹外一枝轩</a:t>
            </a:r>
            <a:endParaRPr lang="zh-CN" altLang="en-US" sz="3200" dirty="0">
              <a:latin typeface="Tahoma" panose="020B060403050404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7"/>
          <p:cNvGrpSpPr/>
          <p:nvPr/>
        </p:nvGrpSpPr>
        <p:grpSpPr>
          <a:xfrm>
            <a:off x="0" y="762000"/>
            <a:ext cx="5334000" cy="5105400"/>
            <a:chOff x="0" y="480"/>
            <a:chExt cx="3360" cy="3216"/>
          </a:xfrm>
        </p:grpSpPr>
        <p:pic>
          <p:nvPicPr>
            <p:cNvPr id="12292" name="Picture 3" descr="拙政园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480"/>
              <a:ext cx="3360" cy="32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3" name="Text Box 5"/>
            <p:cNvSpPr txBox="1"/>
            <p:nvPr/>
          </p:nvSpPr>
          <p:spPr>
            <a:xfrm>
              <a:off x="384" y="672"/>
              <a:ext cx="2592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400" dirty="0">
                  <a:latin typeface="Tahoma" panose="020B0604030504040204" pitchFamily="34" charset="0"/>
                  <a:ea typeface="华文隶书" pitchFamily="2" charset="-122"/>
                </a:rPr>
                <a:t>拙   政   园</a:t>
              </a:r>
              <a:endParaRPr lang="zh-CN" altLang="en-US" sz="4400" dirty="0">
                <a:latin typeface="Tahoma" panose="020B0604030504040204" pitchFamily="34" charset="0"/>
                <a:ea typeface="华文隶书" pitchFamily="2" charset="-122"/>
              </a:endParaRPr>
            </a:p>
          </p:txBody>
        </p:sp>
      </p:grpSp>
      <p:sp>
        <p:nvSpPr>
          <p:cNvPr id="18438" name="Rectangle 6"/>
          <p:cNvSpPr/>
          <p:nvPr/>
        </p:nvSpPr>
        <p:spPr>
          <a:xfrm>
            <a:off x="5562600" y="838200"/>
            <a:ext cx="335280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    拙政园是苏州最大的古典园林,位于市区娄门内, 始建于明正德年间(1506─1521)。面积约4万平方米, 以水景著称(水面占全园的3/5), 主要建筑均濒水而立, 朴素明朗, 自然雅致, 风格独具, 誉为</a:t>
            </a:r>
            <a:r>
              <a:rPr lang="zh-CN" altLang="en-US" dirty="0">
                <a:latin typeface="Times New Roman" panose="02020603050405020304" pitchFamily="18" charset="0"/>
                <a:ea typeface="华文隶书" pitchFamily="2" charset="-122"/>
              </a:rPr>
              <a:t>“</a:t>
            </a:r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园中精华</a:t>
            </a:r>
            <a:r>
              <a:rPr lang="zh-CN" altLang="en-US" dirty="0">
                <a:latin typeface="Times New Roman" panose="02020603050405020304" pitchFamily="18" charset="0"/>
                <a:ea typeface="华文隶书" pitchFamily="2" charset="-122"/>
              </a:rPr>
              <a:t>”</a:t>
            </a:r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。 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</p:bldLst>
  </p:timing>
</p:sld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707</Words>
  <Application>WPS 演示</Application>
  <PresentationFormat>全屏显示(4:3)</PresentationFormat>
  <Paragraphs>77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Tahoma</vt:lpstr>
      <vt:lpstr>华文新魏</vt:lpstr>
      <vt:lpstr>Times New Roman</vt:lpstr>
      <vt:lpstr>华文隶书</vt:lpstr>
      <vt:lpstr>微软雅黑</vt:lpstr>
      <vt:lpstr>Arial Unicode MS</vt:lpstr>
      <vt:lpstr>Calibri</vt:lpstr>
      <vt:lpstr>Segoe UI</vt:lpstr>
      <vt:lpstr>Blends</vt:lpstr>
      <vt:lpstr>PowerPoint 演示文稿</vt:lpstr>
      <vt:lpstr>中国四大园林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说明文</vt:lpstr>
      <vt:lpstr>说明顺序有哪些？</vt:lpstr>
      <vt:lpstr>常用的说明方法：</vt:lpstr>
      <vt:lpstr>作业: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42</cp:revision>
  <dcterms:created xsi:type="dcterms:W3CDTF">2022-03-26T00:43:00Z</dcterms:created>
  <dcterms:modified xsi:type="dcterms:W3CDTF">2022-04-07T23:40:43Z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1E8F7BB17B7A47E4A8D89E26D3F93A94</vt:lpwstr>
  </property>
  <property fmtid="{D5CDD505-2E9C-101B-9397-08002B2CF9AE}" pid="3" name="KSOProductBuildVer">
    <vt:lpwstr>2052-11.1.0.10314</vt:lpwstr>
  </property>
</Properties>
</file>