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72" r:id="rId1"/>
  </p:sldMasterIdLst>
  <p:notesMasterIdLst>
    <p:notesMasterId r:id="rId2"/>
  </p:notesMasterIdLst>
  <p:sldIdLst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27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0" d="100"/>
          <a:sy n="0" d="100"/>
        </p:scale>
        <p:origin x="0" y="0"/>
      </p:cViewPr>
      <p:guideLst/>
    </p:cSldViewPr>
  </p:slide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tags" Target="tags/tag1.xml" /><Relationship Id="rId2" Type="http://schemas.openxmlformats.org/officeDocument/2006/relationships/notesMaster" Target="notesMasters/notesMaster1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73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4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75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676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677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8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8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D6A86-517D-E847-B23F-C0AA1575F6E9}" type="datetimeFigureOut">
              <a:rPr lang="en-US" altLang="zh-CN"/>
              <a:t>3/6/2022</a:t>
            </a:fld>
            <a:endParaRPr lang="zh-CN" altLang="en-US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5406-0EE7-D344-B757-BA5A6A49159A}" type="slidenum">
              <a:rPr lang="en-US" altLang="zh-CN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4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41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4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D6A86-517D-E847-B23F-C0AA1575F6E9}" type="datetimeFigureOut">
              <a:rPr lang="en-US" altLang="zh-CN"/>
              <a:t>3/6/2022</a:t>
            </a:fld>
            <a:endParaRPr lang="zh-CN" altLang="en-US"/>
          </a:p>
        </p:txBody>
      </p:sp>
      <p:sp>
        <p:nvSpPr>
          <p:cNvPr id="104864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5406-0EE7-D344-B757-BA5A6A49159A}" type="slidenum">
              <a:rPr lang="en-US" altLang="zh-CN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29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30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3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D6A86-517D-E847-B23F-C0AA1575F6E9}" type="datetimeFigureOut">
              <a:rPr lang="en-US" altLang="zh-CN"/>
              <a:t>3/6/2022</a:t>
            </a:fld>
            <a:endParaRPr lang="zh-CN" altLang="en-US"/>
          </a:p>
        </p:txBody>
      </p:sp>
      <p:sp>
        <p:nvSpPr>
          <p:cNvPr id="104863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5406-0EE7-D344-B757-BA5A6A49159A}" type="slidenum">
              <a:rPr lang="en-US" altLang="zh-CN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9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59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D6A86-517D-E847-B23F-C0AA1575F6E9}" type="datetimeFigureOut">
              <a:rPr lang="en-US" altLang="zh-CN"/>
              <a:t>3/6/2022</a:t>
            </a:fld>
            <a:endParaRPr lang="zh-CN" altLang="en-US"/>
          </a:p>
        </p:txBody>
      </p:sp>
      <p:sp>
        <p:nvSpPr>
          <p:cNvPr id="104859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5406-0EE7-D344-B757-BA5A6A49159A}" type="slidenum">
              <a:rPr lang="en-US" altLang="zh-CN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45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46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4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D6A86-517D-E847-B23F-C0AA1575F6E9}" type="datetimeFigureOut">
              <a:rPr lang="en-US" altLang="zh-CN"/>
              <a:t>3/6/2022</a:t>
            </a:fld>
            <a:endParaRPr lang="zh-CN" altLang="en-US"/>
          </a:p>
        </p:txBody>
      </p:sp>
      <p:sp>
        <p:nvSpPr>
          <p:cNvPr id="104864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5406-0EE7-D344-B757-BA5A6A49159A}" type="slidenum">
              <a:rPr lang="en-US" altLang="zh-CN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51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52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5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D6A86-517D-E847-B23F-C0AA1575F6E9}" type="datetimeFigureOut">
              <a:rPr lang="en-US" altLang="zh-CN"/>
              <a:t>3/6/2022</a:t>
            </a:fld>
            <a:endParaRPr lang="zh-CN" altLang="en-US"/>
          </a:p>
        </p:txBody>
      </p:sp>
      <p:sp>
        <p:nvSpPr>
          <p:cNvPr id="104865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5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5406-0EE7-D344-B757-BA5A6A49159A}" type="slidenum">
              <a:rPr lang="en-US" altLang="zh-CN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56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57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58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59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60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61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D6A86-517D-E847-B23F-C0AA1575F6E9}" type="datetimeFigureOut">
              <a:rPr lang="en-US" altLang="zh-CN"/>
              <a:t>3/6/2022</a:t>
            </a:fld>
            <a:endParaRPr lang="zh-CN" altLang="en-US"/>
          </a:p>
        </p:txBody>
      </p:sp>
      <p:sp>
        <p:nvSpPr>
          <p:cNvPr id="1048662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3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5406-0EE7-D344-B757-BA5A6A49159A}" type="slidenum">
              <a:rPr lang="en-US" altLang="zh-CN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90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D6A86-517D-E847-B23F-C0AA1575F6E9}" type="datetimeFigureOut">
              <a:rPr lang="en-US" altLang="zh-CN"/>
              <a:t>3/6/2022</a:t>
            </a:fld>
            <a:endParaRPr lang="zh-CN" altLang="en-US"/>
          </a:p>
        </p:txBody>
      </p:sp>
      <p:sp>
        <p:nvSpPr>
          <p:cNvPr id="1048591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5406-0EE7-D344-B757-BA5A6A49159A}" type="slidenum">
              <a:rPr lang="en-US" altLang="zh-CN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6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D6A86-517D-E847-B23F-C0AA1575F6E9}" type="datetimeFigureOut">
              <a:rPr lang="en-US" altLang="zh-CN"/>
              <a:t>3/6/2022</a:t>
            </a:fld>
            <a:endParaRPr lang="zh-CN" altLang="en-US"/>
          </a:p>
        </p:txBody>
      </p:sp>
      <p:sp>
        <p:nvSpPr>
          <p:cNvPr id="104866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5406-0EE7-D344-B757-BA5A6A49159A}" type="slidenum">
              <a:rPr lang="en-US" altLang="zh-CN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67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68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669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70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D6A86-517D-E847-B23F-C0AA1575F6E9}" type="datetimeFigureOut">
              <a:rPr lang="en-US" altLang="zh-CN"/>
              <a:t>3/6/2022</a:t>
            </a:fld>
            <a:endParaRPr lang="zh-CN" altLang="en-US"/>
          </a:p>
        </p:txBody>
      </p:sp>
      <p:sp>
        <p:nvSpPr>
          <p:cNvPr id="1048671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72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5406-0EE7-D344-B757-BA5A6A49159A}" type="slidenum">
              <a:rPr lang="en-US" altLang="zh-CN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34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35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048636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3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D6A86-517D-E847-B23F-C0AA1575F6E9}" type="datetimeFigureOut">
              <a:rPr lang="en-US" altLang="zh-CN"/>
              <a:t>3/6/2022</a:t>
            </a:fld>
            <a:endParaRPr lang="zh-CN" altLang="en-US"/>
          </a:p>
        </p:txBody>
      </p:sp>
      <p:sp>
        <p:nvSpPr>
          <p:cNvPr id="104863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E5406-0EE7-D344-B757-BA5A6A49159A}" type="slidenum">
              <a:rPr lang="en-US" altLang="zh-CN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D6A86-517D-E847-B23F-C0AA1575F6E9}" type="datetimeFigureOut">
              <a:rPr lang="en-US" altLang="zh-CN"/>
              <a:t>3/6/2022</a:t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E5406-0EE7-D344-B757-BA5A6A49159A}" type="slidenum">
              <a:rPr lang="en-US" altLang="zh-CN"/>
              <a:t>‹#›</a:t>
            </a:fld>
            <a:endParaRPr lang="zh-CN" altLang="en-US"/>
          </a:p>
        </p:txBody>
      </p:sp>
      <p:pic>
        <p:nvPicPr>
          <p:cNvPr id="1048581" name="图片 1073743875" descr="D:\qq文件\712321467\Image\C2C\Image2\{75232B38-A165-1FB7-499C-2E1C792CACB5}.png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86" name="标题 1"/>
          <p:cNvSpPr>
            <a:spLocks noGrp="1"/>
          </p:cNvSpPr>
          <p:nvPr>
            <p:ph type="ctrTitle"/>
          </p:nvPr>
        </p:nvSpPr>
        <p:spPr>
          <a:xfrm>
            <a:off x="151640" y="709780"/>
            <a:ext cx="5662479" cy="1310481"/>
          </a:xfrm>
        </p:spPr>
        <p:txBody>
          <a:bodyPr>
            <a:noAutofit/>
          </a:bodyPr>
          <a:lstStyle/>
          <a:p>
            <a:r>
              <a:rPr lang="zh-CN" altLang="en-US" sz="8000">
                <a:latin typeface="华文新魏" panose="02010800040101010101" pitchFamily="2" charset="-122"/>
                <a:ea typeface="华文新魏" panose="02010800040101010101" pitchFamily="2" charset="-122"/>
              </a:rPr>
              <a:t>博观约取，</a:t>
            </a:r>
          </a:p>
        </p:txBody>
      </p:sp>
      <p:sp>
        <p:nvSpPr>
          <p:cNvPr id="1048587" name="文本框 4"/>
          <p:cNvSpPr txBox="1"/>
          <p:nvPr/>
        </p:nvSpPr>
        <p:spPr>
          <a:xfrm>
            <a:off x="3560771" y="2218646"/>
            <a:ext cx="7155657" cy="13104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defRPr>
            </a:lvl1pPr>
          </a:lstStyle>
          <a:p>
            <a:r>
              <a:rPr lang="zh-CN" altLang="en-US" sz="8800"/>
              <a:t>据材生意</a:t>
            </a:r>
          </a:p>
        </p:txBody>
      </p:sp>
      <p:pic>
        <p:nvPicPr>
          <p:cNvPr id="2097152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-1204195" y="2650477"/>
            <a:ext cx="7485799" cy="4207523"/>
          </a:xfrm>
          <a:prstGeom prst="rect">
            <a:avLst/>
          </a:prstGeom>
        </p:spPr>
      </p:pic>
      <p:sp>
        <p:nvSpPr>
          <p:cNvPr id="1048588" name="副标题 2"/>
          <p:cNvSpPr>
            <a:spLocks noGrp="1"/>
          </p:cNvSpPr>
          <p:nvPr>
            <p:ph type="subTitle" idx="1"/>
          </p:nvPr>
        </p:nvSpPr>
        <p:spPr>
          <a:xfrm>
            <a:off x="6679406" y="3951741"/>
            <a:ext cx="5512594" cy="827881"/>
          </a:xfrm>
        </p:spPr>
        <p:txBody>
          <a:bodyPr>
            <a:normAutofit/>
          </a:bodyPr>
          <a:lstStyle/>
          <a:p>
            <a:r>
              <a:rPr lang="en-US" altLang="zh-CN" sz="3600">
                <a:latin typeface="华文仿宋" panose="02010600040101010101" pitchFamily="2" charset="-122"/>
                <a:ea typeface="华文仿宋" panose="02010600040101010101" pitchFamily="2" charset="-122"/>
              </a:rPr>
              <a:t>——</a:t>
            </a:r>
            <a:r>
              <a:rPr lang="zh-CN" altLang="en-US" sz="3600">
                <a:latin typeface="华文仿宋" panose="02010600040101010101" pitchFamily="2" charset="-122"/>
                <a:ea typeface="华文仿宋" panose="02010600040101010101" pitchFamily="2" charset="-122"/>
              </a:rPr>
              <a:t>材料作文写作技巧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EABFCC-ED6B-1D4F-A52F-973CF8B48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1432"/>
            <a:ext cx="10515600" cy="1325563"/>
          </a:xfrm>
        </p:spPr>
        <p:txBody>
          <a:bodyPr/>
          <a:lstStyle/>
          <a:p>
            <a:r>
              <a:rPr lang="zh-CN" altLang="en-US"/>
              <a:t>三，开掘材料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EC68E8-8F1F-CF4F-A68A-0CFDED0B88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450" y="990599"/>
            <a:ext cx="9770269" cy="627063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所谓“开掘材料”，就是运用材料，形成作文的整体框架。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70DA95A-ED40-434C-B285-241C42475990}"/>
              </a:ext>
            </a:extLst>
          </p:cNvPr>
          <p:cNvSpPr txBox="1"/>
          <p:nvPr/>
        </p:nvSpPr>
        <p:spPr>
          <a:xfrm>
            <a:off x="205383" y="1534318"/>
            <a:ext cx="1219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材料作文一般可以构思成一篇议论文。构思主要以围绕中心论点设置分论点。中心论点和分论点之间的关系是阐释与被阐释的关系；在形式上，分解中心论点，设置的分论点结构一致，字数相同，有一种匀称美。设置的分论点在时间、空间、逻辑上要有合理的顺序，横向分解中心论点的分论点，注意分论点的概念之间不能是包含关系，也不能是交叉关系。</a:t>
            </a:r>
            <a:endParaRPr lang="en-US" altLang="zh-CN" sz="320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altLang="zh-CN" sz="320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常见的逻辑关系有</a:t>
            </a:r>
            <a:r>
              <a:rPr lang="zh-CN" altLang="en-US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并列式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和</a:t>
            </a:r>
            <a:r>
              <a:rPr lang="zh-CN" altLang="en-US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递进式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en-US" altLang="zh-CN" sz="320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342900" indent="-342900" algn="l">
              <a:buFont typeface="+mj-lt"/>
              <a:buAutoNum type="arabicPeriod"/>
            </a:pPr>
            <a:endParaRPr lang="zh-CN" altLang="en-US" sz="32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3172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406B1820-7E9B-AE4C-83ED-8247FA18CFE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2218531"/>
            <a:ext cx="10515600" cy="27550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并列式。例如，考生根据“猫头鹰遇到斑鸠”的材料，写的习作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小改变，大智慧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中，小作者就确定了“对待缺点首先想到的不是回避，而是想办法改变自己，有时也是一种智慧”的观点，进而确定了三个分论点。即改变自我之“智”，在于减少损失；改变自我之“智”，在于融入环境；改变自我之“智”，在于求取成功。</a:t>
            </a:r>
            <a:endParaRPr lang="en-US" altLang="zh-CN" sz="32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777C5087-AB8C-7C40-893F-8A81D4120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1432"/>
            <a:ext cx="10515600" cy="1325563"/>
          </a:xfrm>
        </p:spPr>
        <p:txBody>
          <a:bodyPr/>
          <a:lstStyle/>
          <a:p>
            <a:r>
              <a:rPr lang="zh-CN" altLang="en-US"/>
              <a:t>三，开掘材料</a:t>
            </a:r>
          </a:p>
        </p:txBody>
      </p:sp>
    </p:spTree>
    <p:extLst>
      <p:ext uri="{BB962C8B-B14F-4D97-AF65-F5344CB8AC3E}">
        <p14:creationId xmlns:p14="http://schemas.microsoft.com/office/powerpoint/2010/main" val="9134265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406B1820-7E9B-AE4C-83ED-8247FA18CFE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1034602"/>
            <a:ext cx="10515600" cy="5390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2.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递进式。</a:t>
            </a:r>
            <a:endParaRPr lang="en-US" altLang="zh-CN" sz="32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777C5087-AB8C-7C40-893F-8A81D4120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1432"/>
            <a:ext cx="10515600" cy="1325563"/>
          </a:xfrm>
        </p:spPr>
        <p:txBody>
          <a:bodyPr/>
          <a:lstStyle/>
          <a:p>
            <a:r>
              <a:rPr lang="zh-CN" altLang="en-US"/>
              <a:t>三，开掘材料</a:t>
            </a:r>
          </a:p>
        </p:txBody>
      </p:sp>
      <p:sp>
        <p:nvSpPr>
          <p:cNvPr id="3" name="椭圆 4">
            <a:extLst>
              <a:ext uri="{FF2B5EF4-FFF2-40B4-BE49-F238E27FC236}">
                <a16:creationId xmlns:a16="http://schemas.microsoft.com/office/drawing/2014/main" id="{C83F0FFF-B721-2749-846B-F35DD1B818F2}"/>
              </a:ext>
            </a:extLst>
          </p:cNvPr>
          <p:cNvSpPr/>
          <p:nvPr/>
        </p:nvSpPr>
        <p:spPr>
          <a:xfrm>
            <a:off x="0" y="1695470"/>
            <a:ext cx="1158479" cy="111680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例</a:t>
            </a:r>
            <a:r>
              <a:rPr lang="en-US" altLang="zh-CN" sz="3200"/>
              <a:t>:</a:t>
            </a:r>
            <a:endParaRPr lang="zh-CN" altLang="en-US" sz="320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110B6442-3FE5-5547-8B9F-9CF7285EB3CE}"/>
              </a:ext>
            </a:extLst>
          </p:cNvPr>
          <p:cNvSpPr txBox="1"/>
          <p:nvPr/>
        </p:nvSpPr>
        <p:spPr>
          <a:xfrm>
            <a:off x="1158479" y="1887810"/>
            <a:ext cx="10515600" cy="8484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28600">
              <a:buFont typeface="Arial" panose="020b0604020202020204" pitchFamily="34" charset="0"/>
              <a:buNone/>
            </a:pPr>
            <a:r>
              <a:rPr lang="zh-CN" altLang="en-US" sz="3600"/>
              <a:t>第七届</a:t>
            </a:r>
            <a:r>
              <a:rPr lang="en-US" altLang="zh-CN" sz="3600"/>
              <a:t>《</a:t>
            </a:r>
            <a:r>
              <a:rPr lang="zh-CN" altLang="en-US" sz="3600"/>
              <a:t>招生考试通讯</a:t>
            </a:r>
            <a:r>
              <a:rPr lang="en-US" altLang="zh-CN" sz="3600"/>
              <a:t>》</a:t>
            </a:r>
            <a:r>
              <a:rPr lang="zh-CN" altLang="en-US" sz="3600"/>
              <a:t>“赢在中考”考场作文大赛</a:t>
            </a:r>
          </a:p>
        </p:txBody>
      </p:sp>
      <p:sp>
        <p:nvSpPr>
          <p:cNvPr id="4" name="文本框 5">
            <a:extLst>
              <a:ext uri="{FF2B5EF4-FFF2-40B4-BE49-F238E27FC236}">
                <a16:creationId xmlns:a16="http://schemas.microsoft.com/office/drawing/2014/main" id="{0C3524C5-6C3D-934E-9512-AC61C9D5B847}"/>
              </a:ext>
            </a:extLst>
          </p:cNvPr>
          <p:cNvSpPr txBox="1"/>
          <p:nvPr/>
        </p:nvSpPr>
        <p:spPr>
          <a:xfrm>
            <a:off x="1733552" y="3335215"/>
            <a:ext cx="8115301" cy="13255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600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6000">
                <a:latin typeface="华文新魏" panose="02010800040101010101" pitchFamily="2" charset="-122"/>
                <a:ea typeface="华文新魏" panose="02010800040101010101" pitchFamily="2" charset="-122"/>
              </a:rPr>
              <a:t>负重前行，方得始终</a:t>
            </a:r>
            <a:r>
              <a:rPr lang="en-US" altLang="zh-CN" sz="600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zh-CN" altLang="en-US" sz="60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343DBC-B2AA-984D-BB41-EC677759C057}"/>
              </a:ext>
            </a:extLst>
          </p:cNvPr>
          <p:cNvSpPr txBox="1"/>
          <p:nvPr/>
        </p:nvSpPr>
        <p:spPr>
          <a:xfrm>
            <a:off x="207171" y="5132185"/>
            <a:ext cx="8115301" cy="13255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6000">
                <a:latin typeface="华文新魏" panose="02010800040101010101" pitchFamily="2" charset="-122"/>
                <a:ea typeface="华文新魏" panose="02010800040101010101" pitchFamily="2" charset="-122"/>
              </a:rPr>
              <a:t>范文</a:t>
            </a:r>
            <a:r>
              <a:rPr lang="en-US" altLang="zh-CN" sz="6000"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endParaRPr lang="zh-CN" altLang="en-US" sz="60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74905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0F7195-DC8E-974B-BA93-1EA360C901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1140"/>
            <a:ext cx="12084844" cy="598686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altLang="en-US" b="0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曾听过这样一个故事：大山里有一座村庄，想要出村的人必经之路就是悬崖边的一条羊肠小道，空手途经这条路的人坠入山崖的比背着沉重货物的人还多，因为负重之人精力更集中，而空手时容易分心，导致失足发生意外。这个故事告诉我们</a:t>
            </a:r>
            <a:r>
              <a:rPr lang="en-US" altLang="zh-CN" b="0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b="0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负重前行，方得始终。</a:t>
            </a:r>
            <a:endParaRPr lang="zh-CN" altLang="en-US" b="0" i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b="0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作为新时代的青年，学业的压力将我们这些温室里的花朵压得抬不起头，有的人常常抱怨学习压力太大，我们的同龄人中也有不少人因此放下了学业的重担，选择了其他的道路。可你有没有想过，这些看似轻松的道路上仍有多少的艰难与坎坷？一旦就业时被学历要求拒之门外的无奈与辛酸，甚至是生意场繁华背后的苦与泪，难道亚于那份被放下的学业压力吗？这样看来，反而是背负压力让我们成长，在压力中调整以达到平衡、稳步向前。</a:t>
            </a:r>
            <a:endParaRPr lang="zh-CN" altLang="en-US" b="0" i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b="0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不仅仅是学业方面，各行各业也是如此。随着社会经济的迅猛发展，企业之间的竞争越发激烈。来自同行业的其他公司的进步，可能就会导致自己公司的落后，更严重者甚至会被淘汰出局。正是这这份竞争压力，鞭策着所有的企业不断进步，也大大增长了我国经济的活力，从而提高发展速度。请试想一下，如果没有这份压力，整个经济市场呈现出一种平静祥和甚至是互谦互让之感，这会是多么恐怖的一个现象！</a:t>
            </a:r>
            <a:endParaRPr lang="zh-CN" altLang="en-US" b="0" i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">
            <a:extLst>
              <a:ext uri="{FF2B5EF4-FFF2-40B4-BE49-F238E27FC236}">
                <a16:creationId xmlns:a16="http://schemas.microsoft.com/office/drawing/2014/main" id="{E801CBCC-EF47-A14C-8AE2-2DE2F8371570}"/>
              </a:ext>
            </a:extLst>
          </p:cNvPr>
          <p:cNvSpPr txBox="1"/>
          <p:nvPr/>
        </p:nvSpPr>
        <p:spPr>
          <a:xfrm>
            <a:off x="2197896" y="0"/>
            <a:ext cx="8115301" cy="13255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600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6000">
                <a:latin typeface="华文新魏" panose="02010800040101010101" pitchFamily="2" charset="-122"/>
                <a:ea typeface="华文新魏" panose="02010800040101010101" pitchFamily="2" charset="-122"/>
              </a:rPr>
              <a:t>负重前行，方得始终</a:t>
            </a:r>
            <a:r>
              <a:rPr lang="en-US" altLang="zh-CN" sz="600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zh-CN" altLang="en-US" sz="60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5110859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5F6C31F-8DD8-6744-A7B8-70B5B45BD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75519"/>
            <a:ext cx="12287250" cy="4620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0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b="0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  “入则无法家拂士，出则无敌国外患者，国恒亡。” 国家的发展也与其所负担的重量息息相关。当西方列强炮轰开中国的大门，仁人志士起来革命，他们在困境中摸索，不仅驱除了强掳，而且改变了中国的命运；当发达国家对中国实行技术封锁，企业没有束手就擒，而是顽强不息地研制出了属于中国的芯片。第一艘核潜艇、第一枚原子弹、第一条铁路</a:t>
            </a:r>
            <a:r>
              <a:rPr lang="en-US" altLang="zh-CN" b="0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b="0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共和国的每一次成长都是在技术封锁、经济封锁的环境下实现的。从中国制造到中国创造，她承载着全中国人民寄予她的厚望稳步前进着。</a:t>
            </a:r>
            <a:endParaRPr lang="zh-CN" altLang="en-US" b="0" i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b="0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b="0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奋力挣脱茧壳的蝶才能自在的飞翔，冲破层云的太阳才更加耀眼。个人，社会乃至国家，我们都走在一条发展的道路上，有收获也</a:t>
            </a:r>
            <a:r>
              <a:rPr lang="en-US" altLang="zh-CN" b="0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altLang="en-US" b="0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有坎坷。即使千难万阻，也需不畏荆棘，迎难直上而肩上背负的</a:t>
            </a:r>
            <a:r>
              <a:rPr lang="en-US" altLang="zh-CN" b="0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altLang="en-US" b="0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重量更让我们踏实地走好每一步，走向最初的梦想，走向远方的曙光。</a:t>
            </a:r>
            <a:endParaRPr lang="zh-CN" altLang="en-US"/>
          </a:p>
        </p:txBody>
      </p:sp>
      <p:sp>
        <p:nvSpPr>
          <p:cNvPr id="5" name="文本框 5">
            <a:extLst>
              <a:ext uri="{FF2B5EF4-FFF2-40B4-BE49-F238E27FC236}">
                <a16:creationId xmlns:a16="http://schemas.microsoft.com/office/drawing/2014/main" id="{DAB08901-6F4B-7442-9404-E4CD9AB56820}"/>
              </a:ext>
            </a:extLst>
          </p:cNvPr>
          <p:cNvSpPr txBox="1"/>
          <p:nvPr/>
        </p:nvSpPr>
        <p:spPr>
          <a:xfrm>
            <a:off x="2197896" y="0"/>
            <a:ext cx="8115301" cy="13255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600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6000">
                <a:latin typeface="华文新魏" panose="02010800040101010101" pitchFamily="2" charset="-122"/>
                <a:ea typeface="华文新魏" panose="02010800040101010101" pitchFamily="2" charset="-122"/>
              </a:rPr>
              <a:t>负重前行，方得始终</a:t>
            </a:r>
            <a:r>
              <a:rPr lang="en-US" altLang="zh-CN" sz="600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zh-CN" altLang="en-US" sz="60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7858148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93A33B-9B72-B148-AD6B-46135F1CD8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【</a:t>
            </a:r>
            <a:r>
              <a:rPr lang="zh-CN" altLang="en-US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点评</a:t>
            </a:r>
            <a:r>
              <a:rPr lang="en-US" altLang="zh-CN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这是从个人（青年学生）、企业、国家不同层面阐释负重前行才能方得始终的中心论点。过渡句“不仅仅是学业方面，各行各业也是如此”，告诉读者上下段是递进的关系，根据分论点来阐释中心论点。</a:t>
            </a:r>
            <a:endParaRPr lang="en-US" altLang="zh-CN">
              <a:solidFill>
                <a:srgbClr val="FF000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0" indent="0">
              <a:buNone/>
            </a:pPr>
            <a:endParaRPr lang="en-US" altLang="zh-CN">
              <a:solidFill>
                <a:srgbClr val="FF000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latin typeface="华文仿宋" panose="02010600040101010101" pitchFamily="2" charset="-122"/>
                <a:ea typeface="华文仿宋" panose="02010600040101010101" pitchFamily="2" charset="-122"/>
              </a:rPr>
              <a:t>综合来看，写好材料既可以“叙述经历”写成记叙文，也可以“发表见解”写成议论文。但无论什么文体，考生都可以从“巧用材料”“妙取观点”“灵动思维”这些方面入手，使作文切题明意、生机盎然。</a:t>
            </a:r>
          </a:p>
        </p:txBody>
      </p:sp>
      <p:sp>
        <p:nvSpPr>
          <p:cNvPr id="9" name="文本框 5">
            <a:extLst>
              <a:ext uri="{FF2B5EF4-FFF2-40B4-BE49-F238E27FC236}">
                <a16:creationId xmlns:a16="http://schemas.microsoft.com/office/drawing/2014/main" id="{D5E6074B-EFCA-3048-8476-82E88FD3AE1E}"/>
              </a:ext>
            </a:extLst>
          </p:cNvPr>
          <p:cNvSpPr txBox="1"/>
          <p:nvPr/>
        </p:nvSpPr>
        <p:spPr>
          <a:xfrm>
            <a:off x="1757365" y="681037"/>
            <a:ext cx="8115301" cy="13255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600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6000">
                <a:latin typeface="华文新魏" panose="02010800040101010101" pitchFamily="2" charset="-122"/>
                <a:ea typeface="华文新魏" panose="02010800040101010101" pitchFamily="2" charset="-122"/>
              </a:rPr>
              <a:t>负重前行，方得始终</a:t>
            </a:r>
            <a:r>
              <a:rPr lang="en-US" altLang="zh-CN" sz="600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zh-CN" altLang="en-US" sz="60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9090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68" name="标题 1"/>
          <p:cNvSpPr>
            <a:spLocks noGrp="1"/>
          </p:cNvSpPr>
          <p:nvPr>
            <p:ph type="title"/>
          </p:nvPr>
        </p:nvSpPr>
        <p:spPr>
          <a:xfrm>
            <a:off x="2171700" y="2508249"/>
            <a:ext cx="10515600" cy="1325563"/>
          </a:xfrm>
        </p:spPr>
        <p:txBody>
          <a:bodyPr>
            <a:noAutofit/>
          </a:bodyPr>
          <a:lstStyle/>
          <a:p>
            <a:r>
              <a:rPr lang="zh-CN" altLang="en-US" sz="9600">
                <a:latin typeface="华文新魏" panose="02010800040101010101" pitchFamily="2" charset="-122"/>
                <a:ea typeface="华文新魏" panose="02010800040101010101" pitchFamily="2" charset="-122"/>
              </a:rPr>
              <a:t>同学们，再见！</a:t>
            </a:r>
          </a:p>
        </p:txBody>
      </p:sp>
      <p:pic>
        <p:nvPicPr>
          <p:cNvPr id="104866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07700" y="11480800"/>
            <a:ext cx="3175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020239988"/>
      </p:ext>
    </p:ext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3" name="文本框 3"/>
          <p:cNvSpPr txBox="1"/>
          <p:nvPr/>
        </p:nvSpPr>
        <p:spPr>
          <a:xfrm>
            <a:off x="490161" y="2136235"/>
            <a:ext cx="1376680" cy="53340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en-US" altLang="zh-CN" sz="8000" b="1">
                <a:solidFill>
                  <a:schemeClr val="tx1">
                    <a:lumMod val="25000"/>
                    <a:lumOff val="75000"/>
                  </a:schemeClr>
                </a:solidFill>
              </a:rPr>
              <a:t>Contents</a:t>
            </a:r>
            <a:endParaRPr lang="zh-CN" altLang="en-US" sz="8000" b="1">
              <a:solidFill>
                <a:schemeClr val="tx1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1048594" name="标题 1"/>
          <p:cNvSpPr>
            <a:spLocks noGrp="1"/>
          </p:cNvSpPr>
          <p:nvPr>
            <p:ph type="title"/>
          </p:nvPr>
        </p:nvSpPr>
        <p:spPr>
          <a:xfrm>
            <a:off x="0" y="-408782"/>
            <a:ext cx="1388270" cy="5433219"/>
          </a:xfrm>
        </p:spPr>
        <p:txBody>
          <a:bodyPr>
            <a:normAutofit/>
          </a:bodyPr>
          <a:lstStyle/>
          <a:p>
            <a:r>
              <a:rPr lang="zh-CN" altLang="en-US" sz="9600" b="1"/>
              <a:t>目</a:t>
            </a:r>
            <a:br>
              <a:rPr lang="en-US" altLang="zh-CN" sz="9600" b="1"/>
            </a:br>
            <a:r>
              <a:rPr lang="zh-CN" altLang="en-US" sz="9600" b="1"/>
              <a:t>录</a:t>
            </a:r>
          </a:p>
        </p:txBody>
      </p:sp>
      <p:sp>
        <p:nvSpPr>
          <p:cNvPr id="1048595" name="文本框 4"/>
          <p:cNvSpPr txBox="1"/>
          <p:nvPr/>
        </p:nvSpPr>
        <p:spPr>
          <a:xfrm>
            <a:off x="2503886" y="1485007"/>
            <a:ext cx="84657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材料作文的注意事项</a:t>
            </a:r>
            <a:endParaRPr lang="en-US" altLang="zh-CN" sz="320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如何写好材料作文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重点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)(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难点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)</a:t>
            </a:r>
          </a:p>
          <a:p>
            <a:pPr algn="l"/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	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① 阅读材料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重点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)</a:t>
            </a:r>
          </a:p>
          <a:p>
            <a:pPr algn="l"/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	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②运用材料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重点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)</a:t>
            </a:r>
          </a:p>
          <a:p>
            <a:pPr algn="l"/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	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③开掘材料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难点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)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材料作文</a:t>
            </a:r>
          </a:p>
        </p:txBody>
      </p:sp>
      <p:sp>
        <p:nvSpPr>
          <p:cNvPr id="1048602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282156"/>
          </a:xfrm>
        </p:spPr>
        <p:txBody>
          <a:bodyPr/>
          <a:lstStyle/>
          <a:p>
            <a:r>
              <a:rPr lang="zh-CN" altLang="en-US"/>
              <a:t>材料作文是指提供写作材料，考生可以根据材料及有关要求写作。材料作文可以分为叙事型材料、议论抒情材料。其特点是要求考生依据材料来立意、构思、成文。材料所反映的中心常常就是文章中心的来源，不能脱离材料的中心来写作。</a:t>
            </a:r>
            <a:endParaRPr lang="en-US" altLang="zh-CN"/>
          </a:p>
          <a:p>
            <a:r>
              <a:rPr lang="zh-CN" altLang="en-US"/>
              <a:t>材料作文中的材料是写作内容选择和立意的依据。考生必须从材料中提炼出一个观点进行写作，脱离材料写作就是离题，写作内容与所给材料需要密切关联。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3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zh-CN" altLang="en-US"/>
              <a:t>一，阅读材料。</a:t>
            </a:r>
          </a:p>
        </p:txBody>
      </p:sp>
      <p:sp>
        <p:nvSpPr>
          <p:cNvPr id="1048604" name="内容占位符 2"/>
          <p:cNvSpPr>
            <a:spLocks noGrp="1"/>
          </p:cNvSpPr>
          <p:nvPr>
            <p:ph idx="1"/>
          </p:nvPr>
        </p:nvSpPr>
        <p:spPr>
          <a:xfrm>
            <a:off x="3945731" y="1218406"/>
            <a:ext cx="11068050" cy="9604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>
                <a:latin typeface="华文仿宋" panose="02010600040101010101" pitchFamily="2" charset="-122"/>
                <a:ea typeface="华文仿宋" panose="02010600040101010101" pitchFamily="2" charset="-122"/>
              </a:rPr>
              <a:t>1.</a:t>
            </a:r>
            <a:r>
              <a:rPr lang="zh-CN" altLang="en-US" b="1">
                <a:latin typeface="华文仿宋" panose="02010600040101010101" pitchFamily="2" charset="-122"/>
                <a:ea typeface="华文仿宋" panose="02010600040101010101" pitchFamily="2" charset="-122"/>
              </a:rPr>
              <a:t>原生材料</a:t>
            </a:r>
          </a:p>
        </p:txBody>
      </p:sp>
      <p:sp>
        <p:nvSpPr>
          <p:cNvPr id="1048605" name="标题 1"/>
          <p:cNvSpPr txBox="1"/>
          <p:nvPr/>
        </p:nvSpPr>
        <p:spPr>
          <a:xfrm>
            <a:off x="1158479" y="139659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28600">
              <a:buFont typeface="Arial" panose="020b0604020202020204" pitchFamily="34" charset="0"/>
              <a:buNone/>
            </a:pPr>
            <a:r>
              <a:rPr lang="en-US" altLang="zh-CN" sz="3600"/>
              <a:t>2021·</a:t>
            </a:r>
            <a:r>
              <a:rPr lang="zh-CN" altLang="en-US" sz="3600"/>
              <a:t>江苏扬州</a:t>
            </a:r>
          </a:p>
        </p:txBody>
      </p:sp>
      <p:sp>
        <p:nvSpPr>
          <p:cNvPr id="1048606" name="椭圆 3"/>
          <p:cNvSpPr/>
          <p:nvPr/>
        </p:nvSpPr>
        <p:spPr>
          <a:xfrm>
            <a:off x="0" y="1566850"/>
            <a:ext cx="1158479" cy="111680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例</a:t>
            </a:r>
            <a:r>
              <a:rPr lang="en-US" altLang="zh-CN" sz="3200"/>
              <a:t>:</a:t>
            </a:r>
            <a:endParaRPr lang="zh-CN" altLang="en-US" sz="3200"/>
          </a:p>
        </p:txBody>
      </p:sp>
      <p:sp>
        <p:nvSpPr>
          <p:cNvPr id="1048607" name="文本框 6"/>
          <p:cNvSpPr txBox="1"/>
          <p:nvPr/>
        </p:nvSpPr>
        <p:spPr>
          <a:xfrm>
            <a:off x="258960" y="2793194"/>
            <a:ext cx="11674079" cy="395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这个材料作文直接引用教材中的材料。题目将部编版教材八年级上册第四单元的自读课文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昆明的雨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的片段作为命题材料，但是省略了能够表达作者汪曾祺思想感情的句子，即“不是怀人，不是思乡”。这是为了减少对考生思维的限制。命题者将“心软软的”作为关键词，要求考生围绕这一关键词，或讲述故事，或发表观点。考生在写作时，要通过把握“心软软的”这一内涵，同时也要考虑到汪曾祺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昆明的雨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一文的情感基调，巧妙结合自己的生活实际，呈现自己的情感故事。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48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8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8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48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48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4" grpId="0" build="p"/>
      <p:bldP spid="1048605" grpId="0"/>
      <p:bldP spid="1048606" grpId="0"/>
      <p:bldP spid="10486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zh-CN" altLang="en-US"/>
              <a:t>一，阅读材料。</a:t>
            </a:r>
          </a:p>
        </p:txBody>
      </p:sp>
      <p:sp>
        <p:nvSpPr>
          <p:cNvPr id="1048609" name="内容占位符 2"/>
          <p:cNvSpPr>
            <a:spLocks noGrp="1"/>
          </p:cNvSpPr>
          <p:nvPr>
            <p:ph idx="1"/>
          </p:nvPr>
        </p:nvSpPr>
        <p:spPr>
          <a:xfrm>
            <a:off x="4564856" y="1180690"/>
            <a:ext cx="11068050" cy="9604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>
                <a:latin typeface="华文仿宋" panose="02010600040101010101" pitchFamily="2" charset="-122"/>
                <a:ea typeface="华文仿宋" panose="02010600040101010101" pitchFamily="2" charset="-122"/>
              </a:rPr>
              <a:t>1.</a:t>
            </a:r>
            <a:r>
              <a:rPr lang="zh-CN" altLang="en-US" b="1">
                <a:latin typeface="华文仿宋" panose="02010600040101010101" pitchFamily="2" charset="-122"/>
                <a:ea typeface="华文仿宋" panose="02010600040101010101" pitchFamily="2" charset="-122"/>
              </a:rPr>
              <a:t>原生材料</a:t>
            </a:r>
          </a:p>
        </p:txBody>
      </p:sp>
      <p:sp>
        <p:nvSpPr>
          <p:cNvPr id="1048610" name="标题 1"/>
          <p:cNvSpPr txBox="1"/>
          <p:nvPr/>
        </p:nvSpPr>
        <p:spPr>
          <a:xfrm>
            <a:off x="1158479" y="139659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28600">
              <a:buFont typeface="Arial" panose="020b0604020202020204" pitchFamily="34" charset="0"/>
              <a:buNone/>
            </a:pPr>
            <a:r>
              <a:rPr lang="en-US" altLang="zh-CN" sz="3600"/>
              <a:t>2021·</a:t>
            </a:r>
            <a:r>
              <a:rPr lang="zh-CN" altLang="en-US" sz="3600"/>
              <a:t>江苏扬州</a:t>
            </a:r>
          </a:p>
        </p:txBody>
      </p:sp>
      <p:sp>
        <p:nvSpPr>
          <p:cNvPr id="1048611" name="椭圆 3"/>
          <p:cNvSpPr/>
          <p:nvPr/>
        </p:nvSpPr>
        <p:spPr>
          <a:xfrm>
            <a:off x="0" y="1566850"/>
            <a:ext cx="1158479" cy="111680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例</a:t>
            </a:r>
            <a:r>
              <a:rPr lang="en-US" altLang="zh-CN" sz="3200"/>
              <a:t>:</a:t>
            </a:r>
            <a:endParaRPr lang="zh-CN" altLang="en-US" sz="3200"/>
          </a:p>
        </p:txBody>
      </p:sp>
      <p:sp>
        <p:nvSpPr>
          <p:cNvPr id="1048612" name="文本框 6"/>
          <p:cNvSpPr txBox="1"/>
          <p:nvPr/>
        </p:nvSpPr>
        <p:spPr>
          <a:xfrm>
            <a:off x="175616" y="3281351"/>
            <a:ext cx="116740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对于“原生材料”，就是要充分尊重材料本身，以纵向思维挖掘其思想内涵，引申话题，开掘写作的空间。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13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zh-CN" altLang="en-US"/>
              <a:t>一，阅读材料。</a:t>
            </a:r>
          </a:p>
        </p:txBody>
      </p:sp>
      <p:sp>
        <p:nvSpPr>
          <p:cNvPr id="1048614" name="内容占位符 2"/>
          <p:cNvSpPr>
            <a:spLocks noGrp="1"/>
          </p:cNvSpPr>
          <p:nvPr>
            <p:ph idx="1"/>
          </p:nvPr>
        </p:nvSpPr>
        <p:spPr>
          <a:xfrm>
            <a:off x="5046967" y="1165412"/>
            <a:ext cx="3518778" cy="753879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>
                <a:latin typeface="华文仿宋" panose="02010600040101010101" pitchFamily="2" charset="-122"/>
                <a:ea typeface="华文仿宋" panose="02010600040101010101" pitchFamily="2" charset="-122"/>
              </a:rPr>
              <a:t>2.</a:t>
            </a:r>
            <a:r>
              <a:rPr lang="zh-CN" altLang="en-US" b="1">
                <a:latin typeface="华文仿宋" panose="02010600040101010101" pitchFamily="2" charset="-122"/>
                <a:ea typeface="华文仿宋" panose="02010600040101010101" pitchFamily="2" charset="-122"/>
              </a:rPr>
              <a:t>再生材料</a:t>
            </a:r>
          </a:p>
        </p:txBody>
      </p:sp>
      <p:sp>
        <p:nvSpPr>
          <p:cNvPr id="1048615" name="标题 1"/>
          <p:cNvSpPr txBox="1"/>
          <p:nvPr/>
        </p:nvSpPr>
        <p:spPr>
          <a:xfrm>
            <a:off x="1274448" y="329823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28600">
              <a:buFont typeface="Arial" panose="020b0604020202020204" pitchFamily="34" charset="0"/>
              <a:buNone/>
            </a:pPr>
            <a:r>
              <a:rPr lang="en-US" altLang="zh-CN" sz="3600"/>
              <a:t>2021·</a:t>
            </a:r>
            <a:r>
              <a:rPr lang="zh-CN" altLang="en-US" sz="3600"/>
              <a:t>南京</a:t>
            </a:r>
            <a:r>
              <a:rPr lang="en-US" altLang="zh-CN" sz="3600"/>
              <a:t>(</a:t>
            </a:r>
            <a:r>
              <a:rPr lang="zh-CN" altLang="en-US" sz="3600"/>
              <a:t>其一</a:t>
            </a:r>
            <a:r>
              <a:rPr lang="en-US" altLang="zh-CN" sz="3600"/>
              <a:t>)</a:t>
            </a:r>
            <a:endParaRPr lang="zh-CN" altLang="en-US" sz="3600"/>
          </a:p>
        </p:txBody>
      </p:sp>
      <p:sp>
        <p:nvSpPr>
          <p:cNvPr id="1048616" name="椭圆 3"/>
          <p:cNvSpPr/>
          <p:nvPr/>
        </p:nvSpPr>
        <p:spPr>
          <a:xfrm>
            <a:off x="0" y="3298234"/>
            <a:ext cx="1158479" cy="111680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例</a:t>
            </a:r>
            <a:r>
              <a:rPr lang="en-US" altLang="zh-CN" sz="3200"/>
              <a:t>:</a:t>
            </a:r>
            <a:endParaRPr lang="zh-CN" altLang="en-US" sz="3200"/>
          </a:p>
        </p:txBody>
      </p:sp>
      <p:sp>
        <p:nvSpPr>
          <p:cNvPr id="1048617" name="文本框 6"/>
          <p:cNvSpPr txBox="1"/>
          <p:nvPr/>
        </p:nvSpPr>
        <p:spPr>
          <a:xfrm>
            <a:off x="231939" y="1728574"/>
            <a:ext cx="11674079" cy="1539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这种材料作文则是“间接化用”，就是将教材内容巧妙融入命题材料中。考生要对这样的材料有充分的辨识，综合分析后确定写作的主旨倾向。</a:t>
            </a:r>
          </a:p>
        </p:txBody>
      </p:sp>
      <p:sp>
        <p:nvSpPr>
          <p:cNvPr id="1048618" name="文本框 9"/>
          <p:cNvSpPr txBox="1"/>
          <p:nvPr/>
        </p:nvSpPr>
        <p:spPr>
          <a:xfrm>
            <a:off x="258960" y="4433080"/>
            <a:ext cx="116740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化用了课文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邓稼先</a:t>
            </a:r>
            <a:r>
              <a:rPr lang="en-US" altLang="zh-CN" sz="320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的内容，要求从邓稼先、袁隆平、钟南山、郎平四位英雄中选一位，把他（她）的故事讲给小学生们听。</a:t>
            </a:r>
          </a:p>
        </p:txBody>
      </p:sp>
      <p:sp>
        <p:nvSpPr>
          <p:cNvPr id="1048619" name="文本框 11"/>
          <p:cNvSpPr txBox="1"/>
          <p:nvPr/>
        </p:nvSpPr>
        <p:spPr>
          <a:xfrm>
            <a:off x="1000604" y="5692588"/>
            <a:ext cx="10679906" cy="1056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r>
              <a:rPr lang="zh-CN" altLang="en-US">
                <a:solidFill>
                  <a:srgbClr val="FF0000"/>
                </a:solidFill>
              </a:rPr>
              <a:t>对于这种材料作文的处理办法，考生应从材料中提炼写作话题，发散思维，展开叙事或说理。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4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8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48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4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4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4" grpId="0" build="p"/>
      <p:bldP spid="1048615" grpId="0"/>
      <p:bldP spid="1048616" grpId="0"/>
      <p:bldP spid="1048617" grpId="0"/>
      <p:bldP spid="1048618" grpId="0"/>
      <p:bldP spid="10486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21" name="内容占位符 2"/>
          <p:cNvSpPr>
            <a:spLocks noGrp="1"/>
          </p:cNvSpPr>
          <p:nvPr>
            <p:ph idx="1"/>
          </p:nvPr>
        </p:nvSpPr>
        <p:spPr>
          <a:xfrm>
            <a:off x="838200" y="2394943"/>
            <a:ext cx="10515600" cy="4158060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阅读下面的材料，在认真审题的基础上，列出两三个写作的主题。</a:t>
            </a:r>
            <a:endParaRPr lang="zh-CN" altLang="en-US">
              <a:solidFill>
                <a:srgbClr val="FF0000"/>
              </a:solidFill>
              <a:effectLst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匆匆赶路的猫头鹰遇到斑鸠。斑鸠问它：“你要到哪儿去？”猫头鹰回答：“我打算搬到东方去。”斑鸠不解的问：“为什么呢？”猫头鹰说：“这里的人都讨厌我的叫声。”斑鸠说：“你要改变自己的叫声就可以了。如果不改变你的叫声，即使到了东方，还是会惹人讨厌的。”</a:t>
            </a:r>
            <a:r>
              <a:rPr lang="zh-CN" altLang="en-US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（刘向</a:t>
            </a:r>
            <a:r>
              <a:rPr lang="en-US" altLang="zh-CN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说苑</a:t>
            </a:r>
            <a:r>
              <a:rPr lang="en-US" altLang="zh-CN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>
              <a:solidFill>
                <a:srgbClr val="FF0000"/>
              </a:solidFill>
              <a:effectLst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altLang="en-US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这个故事引发了你哪些联想？请根据材料，联系实际，自定立意，自选文体，自拟标题，写一篇不少于</a:t>
            </a:r>
            <a:r>
              <a:rPr lang="en-US" altLang="zh-CN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800</a:t>
            </a:r>
            <a:r>
              <a:rPr lang="zh-CN" altLang="en-US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字文章。</a:t>
            </a:r>
            <a:endParaRPr lang="zh-CN" altLang="en-US">
              <a:effectLst/>
            </a:endParaRPr>
          </a:p>
          <a:p>
            <a:pPr marL="0" indent="0">
              <a:buNone/>
            </a:pPr>
            <a:endParaRPr lang="en-US" altLang="zh-CN"/>
          </a:p>
        </p:txBody>
      </p:sp>
      <p:sp>
        <p:nvSpPr>
          <p:cNvPr id="1048620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zh-CN" altLang="en-US"/>
              <a:t>二，运用材料</a:t>
            </a:r>
          </a:p>
        </p:txBody>
      </p:sp>
      <p:sp>
        <p:nvSpPr>
          <p:cNvPr id="1048622" name="椭圆 4"/>
          <p:cNvSpPr/>
          <p:nvPr/>
        </p:nvSpPr>
        <p:spPr>
          <a:xfrm>
            <a:off x="0" y="1267221"/>
            <a:ext cx="1158479" cy="111680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例</a:t>
            </a:r>
            <a:r>
              <a:rPr lang="en-US" altLang="zh-CN" sz="3200"/>
              <a:t>:</a:t>
            </a:r>
            <a:endParaRPr lang="zh-CN" altLang="en-US" sz="3200"/>
          </a:p>
        </p:txBody>
      </p:sp>
      <p:sp>
        <p:nvSpPr>
          <p:cNvPr id="1048623" name="标题 1"/>
          <p:cNvSpPr txBox="1"/>
          <p:nvPr/>
        </p:nvSpPr>
        <p:spPr>
          <a:xfrm>
            <a:off x="1158479" y="116284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28600">
              <a:buFont typeface="Arial" panose="020b0604020202020204" pitchFamily="34" charset="0"/>
              <a:buNone/>
            </a:pPr>
            <a:r>
              <a:rPr lang="zh-CN" altLang="en-US" sz="3600"/>
              <a:t>部编版语文九年级下册第二单元“写作训练”</a:t>
            </a:r>
          </a:p>
        </p:txBody>
      </p:sp>
      <p:sp>
        <p:nvSpPr>
          <p:cNvPr id="1048624" name="椭圆 3"/>
          <p:cNvSpPr/>
          <p:nvPr/>
        </p:nvSpPr>
        <p:spPr>
          <a:xfrm>
            <a:off x="6096000" y="4024315"/>
            <a:ext cx="1023938" cy="54768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4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4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48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48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486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486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486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86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4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1" grpId="0" uiExpand="1" build="p"/>
      <p:bldP spid="1048622" grpId="0"/>
      <p:bldP spid="1048623" grpId="0"/>
      <p:bldP spid="10486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25" name="内容占位符 2"/>
          <p:cNvSpPr>
            <a:spLocks noGrp="1"/>
          </p:cNvSpPr>
          <p:nvPr>
            <p:ph idx="1"/>
          </p:nvPr>
        </p:nvSpPr>
        <p:spPr>
          <a:xfrm>
            <a:off x="838200" y="1658938"/>
            <a:ext cx="10515600" cy="4351338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我们可以思考下面几个问题。这则寓言讲了一个什么样的故事？</a:t>
            </a:r>
            <a:endParaRPr lang="en-US" altLang="zh-CN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本来的寓意是什么？</a:t>
            </a:r>
            <a:endParaRPr lang="en-US" altLang="zh-CN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寓意是告诫对待我们的某些重大缺点，要从根本上加以改变，不能像猫头鹰那样回避矛盾，否则就解决不了。还可以悟出什么道理？</a:t>
            </a:r>
            <a:endParaRPr lang="en-US" altLang="zh-CN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00B0F0"/>
                </a:solidFill>
              </a:rPr>
              <a:t>试着从其他角度进行思考，甚至可以从反面立意。将自己归纳的主题与同学分享交流。认识自我，正视他评。</a:t>
            </a:r>
            <a:endParaRPr lang="en-US" altLang="zh-CN">
              <a:solidFill>
                <a:srgbClr val="00B0F0"/>
              </a:solidFill>
            </a:endParaRPr>
          </a:p>
          <a:p>
            <a:r>
              <a:rPr lang="zh-CN" altLang="en-US"/>
              <a:t>还可以以下面的思维导图来说明：</a:t>
            </a:r>
          </a:p>
        </p:txBody>
      </p:sp>
      <p:sp>
        <p:nvSpPr>
          <p:cNvPr id="1048626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zh-CN" altLang="en-US"/>
              <a:t>二，运用材料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8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8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8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8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8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3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66" y="1352226"/>
            <a:ext cx="11511063" cy="3739111"/>
          </a:xfrm>
          <a:prstGeom prst="rect">
            <a:avLst/>
          </a:prstGeom>
        </p:spPr>
      </p:pic>
      <p:sp>
        <p:nvSpPr>
          <p:cNvPr id="1048627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zh-CN" altLang="en-US"/>
              <a:t>二，运用材料</a:t>
            </a:r>
          </a:p>
        </p:txBody>
      </p:sp>
      <p:sp>
        <p:nvSpPr>
          <p:cNvPr id="1048628" name="文本框 7"/>
          <p:cNvSpPr txBox="1"/>
          <p:nvPr/>
        </p:nvSpPr>
        <p:spPr>
          <a:xfrm>
            <a:off x="258959" y="5118001"/>
            <a:ext cx="116740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从材料中圈出“</a:t>
            </a:r>
            <a:r>
              <a:rPr lang="zh-CN" altLang="en-US" sz="3200" b="1">
                <a:latin typeface="华文仿宋" panose="02010600040101010101" pitchFamily="2" charset="-122"/>
                <a:ea typeface="华文仿宋" panose="02010600040101010101" pitchFamily="2" charset="-122"/>
              </a:rPr>
              <a:t>改变</a:t>
            </a:r>
            <a:r>
              <a:rPr lang="zh-CN" altLang="en-US" sz="3200">
                <a:latin typeface="华文仿宋" panose="02010600040101010101" pitchFamily="2" charset="-122"/>
                <a:ea typeface="华文仿宋" panose="02010600040101010101" pitchFamily="2" charset="-122"/>
              </a:rPr>
              <a:t>”这一关键词，围绕“改变”立意。比如，学会改变自己；改变自己，方能立足；改变自己，改变世界。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97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97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8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8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67</Paragraphs>
  <Slides>16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7">
      <vt:lpstr>Arial</vt:lpstr>
      <vt:lpstr>等线 Light</vt:lpstr>
      <vt:lpstr>等线</vt:lpstr>
      <vt:lpstr>Calibri Light</vt:lpstr>
      <vt:lpstr>Calibri</vt:lpstr>
      <vt:lpstr>华文新魏</vt:lpstr>
      <vt:lpstr>华文仿宋</vt:lpstr>
      <vt:lpstr>宋体</vt:lpstr>
      <vt:lpstr>楷体</vt:lpstr>
      <vt:lpstr>微软雅黑</vt:lpstr>
      <vt:lpstr>Office 主题​​</vt:lpstr>
      <vt:lpstr>博观约取，</vt:lpstr>
      <vt:lpstr>目录</vt:lpstr>
      <vt:lpstr>材料作文</vt:lpstr>
      <vt:lpstr>一，阅读材料。</vt:lpstr>
      <vt:lpstr>一，阅读材料。</vt:lpstr>
      <vt:lpstr>一，阅读材料。</vt:lpstr>
      <vt:lpstr>二，运用材料</vt:lpstr>
      <vt:lpstr>二，运用材料</vt:lpstr>
      <vt:lpstr>二，运用材料</vt:lpstr>
      <vt:lpstr>三，开掘材料</vt:lpstr>
      <vt:lpstr>三，开掘材料</vt:lpstr>
      <vt:lpstr>三，开掘材料</vt:lpstr>
      <vt:lpstr>PowerPoint Presentation</vt:lpstr>
      <vt:lpstr>PowerPoint Presentation</vt:lpstr>
      <vt:lpstr>PowerPoint Presentation</vt:lpstr>
      <vt:lpstr>同学们，再见！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2022-03-06T16:58:39.432</cp:lastPrinted>
  <dcterms:created xsi:type="dcterms:W3CDTF">2022-03-06T16:58:39Z</dcterms:created>
  <dcterms:modified xsi:type="dcterms:W3CDTF">2022-03-06T08:58:39Z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