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08"/>
  </p:notesMasterIdLst>
  <p:handoutMasterIdLst>
    <p:handoutMasterId r:id="rId109"/>
  </p:handoutMasterIdLst>
  <p:sldIdLst>
    <p:sldId id="757" r:id="rId4"/>
    <p:sldId id="756" r:id="rId5"/>
    <p:sldId id="759" r:id="rId6"/>
    <p:sldId id="758" r:id="rId7"/>
    <p:sldId id="630" r:id="rId8"/>
    <p:sldId id="760" r:id="rId9"/>
    <p:sldId id="755" r:id="rId10"/>
    <p:sldId id="761" r:id="rId11"/>
    <p:sldId id="762" r:id="rId12"/>
    <p:sldId id="763" r:id="rId13"/>
    <p:sldId id="764" r:id="rId14"/>
    <p:sldId id="765" r:id="rId15"/>
    <p:sldId id="766" r:id="rId16"/>
    <p:sldId id="767" r:id="rId17"/>
    <p:sldId id="768" r:id="rId18"/>
    <p:sldId id="769" r:id="rId19"/>
    <p:sldId id="770" r:id="rId20"/>
    <p:sldId id="777" r:id="rId21"/>
    <p:sldId id="771" r:id="rId22"/>
    <p:sldId id="776" r:id="rId23"/>
    <p:sldId id="778" r:id="rId24"/>
    <p:sldId id="780" r:id="rId25"/>
    <p:sldId id="779" r:id="rId26"/>
    <p:sldId id="781" r:id="rId27"/>
    <p:sldId id="782" r:id="rId28"/>
    <p:sldId id="783" r:id="rId29"/>
    <p:sldId id="784" r:id="rId30"/>
    <p:sldId id="785" r:id="rId31"/>
    <p:sldId id="631" r:id="rId32"/>
    <p:sldId id="271" r:id="rId33"/>
    <p:sldId id="258" r:id="rId34"/>
    <p:sldId id="608" r:id="rId35"/>
    <p:sldId id="609" r:id="rId36"/>
    <p:sldId id="610" r:id="rId37"/>
    <p:sldId id="411" r:id="rId38"/>
    <p:sldId id="620" r:id="rId39"/>
    <p:sldId id="317" r:id="rId40"/>
    <p:sldId id="611" r:id="rId41"/>
    <p:sldId id="612" r:id="rId42"/>
    <p:sldId id="606" r:id="rId43"/>
    <p:sldId id="614" r:id="rId44"/>
    <p:sldId id="493" r:id="rId45"/>
    <p:sldId id="497" r:id="rId46"/>
    <p:sldId id="621" r:id="rId47"/>
    <p:sldId id="702" r:id="rId48"/>
    <p:sldId id="649" r:id="rId49"/>
    <p:sldId id="650" r:id="rId50"/>
    <p:sldId id="651" r:id="rId51"/>
    <p:sldId id="652" r:id="rId52"/>
    <p:sldId id="653" r:id="rId53"/>
    <p:sldId id="654" r:id="rId54"/>
    <p:sldId id="656" r:id="rId55"/>
    <p:sldId id="657" r:id="rId56"/>
    <p:sldId id="658" r:id="rId57"/>
    <p:sldId id="659" r:id="rId58"/>
    <p:sldId id="660" r:id="rId59"/>
    <p:sldId id="857" r:id="rId60"/>
    <p:sldId id="858" r:id="rId61"/>
    <p:sldId id="859" r:id="rId62"/>
    <p:sldId id="860" r:id="rId63"/>
    <p:sldId id="861" r:id="rId64"/>
    <p:sldId id="866" r:id="rId65"/>
    <p:sldId id="867" r:id="rId66"/>
    <p:sldId id="868" r:id="rId67"/>
    <p:sldId id="869" r:id="rId68"/>
    <p:sldId id="870" r:id="rId69"/>
    <p:sldId id="885" r:id="rId70"/>
    <p:sldId id="871" r:id="rId71"/>
    <p:sldId id="872" r:id="rId72"/>
    <p:sldId id="873" r:id="rId73"/>
    <p:sldId id="874" r:id="rId74"/>
    <p:sldId id="875" r:id="rId75"/>
    <p:sldId id="876" r:id="rId76"/>
    <p:sldId id="863" r:id="rId77"/>
    <p:sldId id="864" r:id="rId78"/>
    <p:sldId id="865" r:id="rId79"/>
    <p:sldId id="664" r:id="rId80"/>
    <p:sldId id="665" r:id="rId81"/>
    <p:sldId id="666" r:id="rId82"/>
    <p:sldId id="667" r:id="rId83"/>
    <p:sldId id="877" r:id="rId84"/>
    <p:sldId id="878" r:id="rId85"/>
    <p:sldId id="879" r:id="rId86"/>
    <p:sldId id="880" r:id="rId87"/>
    <p:sldId id="881" r:id="rId88"/>
    <p:sldId id="882" r:id="rId89"/>
    <p:sldId id="883" r:id="rId90"/>
    <p:sldId id="884" r:id="rId91"/>
    <p:sldId id="862" r:id="rId92"/>
    <p:sldId id="679" r:id="rId93"/>
    <p:sldId id="680" r:id="rId94"/>
    <p:sldId id="681" r:id="rId95"/>
    <p:sldId id="682" r:id="rId96"/>
    <p:sldId id="683" r:id="rId97"/>
    <p:sldId id="684" r:id="rId98"/>
    <p:sldId id="685" r:id="rId99"/>
    <p:sldId id="686" r:id="rId100"/>
    <p:sldId id="687" r:id="rId101"/>
    <p:sldId id="688" r:id="rId102"/>
    <p:sldId id="689" r:id="rId103"/>
    <p:sldId id="690" r:id="rId104"/>
    <p:sldId id="691" r:id="rId105"/>
    <p:sldId id="692" r:id="rId106"/>
    <p:sldId id="277" r:id="rId10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E83D42"/>
    <a:srgbClr val="BB7D38"/>
    <a:srgbClr val="FFFB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66" autoAdjust="0"/>
    <p:restoredTop sz="94660"/>
  </p:normalViewPr>
  <p:slideViewPr>
    <p:cSldViewPr snapToGrid="0" showGuides="1">
      <p:cViewPr varScale="1">
        <p:scale>
          <a:sx n="63" d="100"/>
          <a:sy n="63" d="100"/>
        </p:scale>
        <p:origin x="440" y="1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slide" Target="slides/slide98.xml"/><Relationship Id="rId102" Type="http://schemas.openxmlformats.org/officeDocument/2006/relationships/slide" Target="slides/slide99.xml"/><Relationship Id="rId103" Type="http://schemas.openxmlformats.org/officeDocument/2006/relationships/slide" Target="slides/slide100.xml"/><Relationship Id="rId104" Type="http://schemas.openxmlformats.org/officeDocument/2006/relationships/slide" Target="slides/slide101.xml"/><Relationship Id="rId105" Type="http://schemas.openxmlformats.org/officeDocument/2006/relationships/slide" Target="slides/slide102.xml"/><Relationship Id="rId106" Type="http://schemas.openxmlformats.org/officeDocument/2006/relationships/slide" Target="slides/slide103.xml"/><Relationship Id="rId107" Type="http://schemas.openxmlformats.org/officeDocument/2006/relationships/slide" Target="slides/slide10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8" Type="http://schemas.openxmlformats.org/officeDocument/2006/relationships/notesMaster" Target="notesMasters/notesMaster1.xml"/><Relationship Id="rId109" Type="http://schemas.openxmlformats.org/officeDocument/2006/relationships/handoutMaster" Target="handoutMasters/handoutMaster1.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70" Type="http://schemas.openxmlformats.org/officeDocument/2006/relationships/slide" Target="slides/slide67.xml"/><Relationship Id="rId71" Type="http://schemas.openxmlformats.org/officeDocument/2006/relationships/slide" Target="slides/slide68.xml"/><Relationship Id="rId72" Type="http://schemas.openxmlformats.org/officeDocument/2006/relationships/slide" Target="slides/slide69.xml"/><Relationship Id="rId73" Type="http://schemas.openxmlformats.org/officeDocument/2006/relationships/slide" Target="slides/slide70.xml"/><Relationship Id="rId74" Type="http://schemas.openxmlformats.org/officeDocument/2006/relationships/slide" Target="slides/slide71.xml"/><Relationship Id="rId75" Type="http://schemas.openxmlformats.org/officeDocument/2006/relationships/slide" Target="slides/slide72.xml"/><Relationship Id="rId76" Type="http://schemas.openxmlformats.org/officeDocument/2006/relationships/slide" Target="slides/slide73.xml"/><Relationship Id="rId77" Type="http://schemas.openxmlformats.org/officeDocument/2006/relationships/slide" Target="slides/slide74.xml"/><Relationship Id="rId78" Type="http://schemas.openxmlformats.org/officeDocument/2006/relationships/slide" Target="slides/slide75.xml"/><Relationship Id="rId79" Type="http://schemas.openxmlformats.org/officeDocument/2006/relationships/slide" Target="slides/slide76.xml"/><Relationship Id="rId110" Type="http://schemas.openxmlformats.org/officeDocument/2006/relationships/presProps" Target="presProps.xml"/><Relationship Id="rId90" Type="http://schemas.openxmlformats.org/officeDocument/2006/relationships/slide" Target="slides/slide87.xml"/><Relationship Id="rId91" Type="http://schemas.openxmlformats.org/officeDocument/2006/relationships/slide" Target="slides/slide88.xml"/><Relationship Id="rId92" Type="http://schemas.openxmlformats.org/officeDocument/2006/relationships/slide" Target="slides/slide89.xml"/><Relationship Id="rId93" Type="http://schemas.openxmlformats.org/officeDocument/2006/relationships/slide" Target="slides/slide90.xml"/><Relationship Id="rId94" Type="http://schemas.openxmlformats.org/officeDocument/2006/relationships/slide" Target="slides/slide91.xml"/><Relationship Id="rId95" Type="http://schemas.openxmlformats.org/officeDocument/2006/relationships/slide" Target="slides/slide92.xml"/><Relationship Id="rId96" Type="http://schemas.openxmlformats.org/officeDocument/2006/relationships/slide" Target="slides/slide93.xml"/><Relationship Id="rId97" Type="http://schemas.openxmlformats.org/officeDocument/2006/relationships/slide" Target="slides/slide94.xml"/><Relationship Id="rId98" Type="http://schemas.openxmlformats.org/officeDocument/2006/relationships/slide" Target="slides/slide95.xml"/><Relationship Id="rId99" Type="http://schemas.openxmlformats.org/officeDocument/2006/relationships/slide" Target="slides/slide96.xml"/><Relationship Id="rId111" Type="http://schemas.openxmlformats.org/officeDocument/2006/relationships/viewProps" Target="viewProps.xml"/><Relationship Id="rId112" Type="http://schemas.openxmlformats.org/officeDocument/2006/relationships/theme" Target="theme/theme1.xml"/><Relationship Id="rId113" Type="http://schemas.openxmlformats.org/officeDocument/2006/relationships/tableStyles" Target="tableStyles.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slide" Target="slides/slide59.xml"/><Relationship Id="rId63" Type="http://schemas.openxmlformats.org/officeDocument/2006/relationships/slide" Target="slides/slide60.xml"/><Relationship Id="rId64" Type="http://schemas.openxmlformats.org/officeDocument/2006/relationships/slide" Target="slides/slide61.xml"/><Relationship Id="rId65" Type="http://schemas.openxmlformats.org/officeDocument/2006/relationships/slide" Target="slides/slide62.xml"/><Relationship Id="rId66" Type="http://schemas.openxmlformats.org/officeDocument/2006/relationships/slide" Target="slides/slide63.xml"/><Relationship Id="rId67" Type="http://schemas.openxmlformats.org/officeDocument/2006/relationships/slide" Target="slides/slide64.xml"/><Relationship Id="rId68" Type="http://schemas.openxmlformats.org/officeDocument/2006/relationships/slide" Target="slides/slide65.xml"/><Relationship Id="rId69" Type="http://schemas.openxmlformats.org/officeDocument/2006/relationships/slide" Target="slides/slide66.xml"/><Relationship Id="rId100" Type="http://schemas.openxmlformats.org/officeDocument/2006/relationships/slide" Target="slides/slide97.xml"/><Relationship Id="rId80" Type="http://schemas.openxmlformats.org/officeDocument/2006/relationships/slide" Target="slides/slide77.xml"/><Relationship Id="rId81" Type="http://schemas.openxmlformats.org/officeDocument/2006/relationships/slide" Target="slides/slide78.xml"/><Relationship Id="rId82" Type="http://schemas.openxmlformats.org/officeDocument/2006/relationships/slide" Target="slides/slide79.xml"/><Relationship Id="rId83" Type="http://schemas.openxmlformats.org/officeDocument/2006/relationships/slide" Target="slides/slide80.xml"/><Relationship Id="rId84" Type="http://schemas.openxmlformats.org/officeDocument/2006/relationships/slide" Target="slides/slide81.xml"/><Relationship Id="rId85" Type="http://schemas.openxmlformats.org/officeDocument/2006/relationships/slide" Target="slides/slide82.xml"/><Relationship Id="rId86" Type="http://schemas.openxmlformats.org/officeDocument/2006/relationships/slide" Target="slides/slide83.xml"/><Relationship Id="rId87" Type="http://schemas.openxmlformats.org/officeDocument/2006/relationships/slide" Target="slides/slide84.xml"/><Relationship Id="rId88" Type="http://schemas.openxmlformats.org/officeDocument/2006/relationships/slide" Target="slides/slide85.xml"/><Relationship Id="rId89" Type="http://schemas.openxmlformats.org/officeDocument/2006/relationships/slide" Target="slides/slide86.xml"/></Relationships>
</file>

<file path=ppt/diagrams/colors1.xml><?xml version="1.0" encoding="utf-8"?>
<dgm:colorsDef xmlns:dgm="http://schemas.openxmlformats.org/drawingml/2006/diagram" xmlns:a="http://schemas.openxmlformats.org/drawingml/2006/main" uniqueId="urn:microsoft.com/office/officeart/2005/8/colors/accent3_2#1">
  <dgm:title val=""/>
  <dgm:desc val=""/>
  <dgm:catLst>
    <dgm:cat type="accent3" pri="11200"/>
  </dgm:catLst>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90BA718-60C1-4B88-881B-88E433D2EE1B}" type="doc">
      <dgm:prSet loTypeId="urn:microsoft.com/office/officeart/2005/8/layout/orgChart1#1" qsTypeId="urn:microsoft.com/office/officeart/2005/8/quickstyle/simple5#1" csTypeId="urn:microsoft.com/office/officeart/2005/8/colors/accent3_2#1"/>
      <dgm:spPr/>
    </dgm:pt>
    <dgm:pt modelId="{42DF1B51-D0F7-49BC-87FE-C9D5DF1D22CA}">
      <dgm:prSet/>
      <dgm:spPr/>
      <dgm:t>
        <a:bodyPr wrap="square" lIns="23495" tIns="23495" rIns="23495" bIns="23495" anchor="ctr"/>
        <a:lstStyle>
          <a:lvl2pPr marL="114300" indent="-114300">
            <a:defRPr sz="1200"/>
          </a:lvl2pPr>
          <a:lvl3pPr marL="228600" indent="-114300">
            <a:defRPr sz="1200"/>
          </a:lvl3pPr>
          <a:lvl4pPr marL="342900" indent="-114300">
            <a:defRPr sz="1200"/>
          </a:lvl4pPr>
          <a:lvl5pPr marL="457200" indent="-114300">
            <a:defRPr sz="1200"/>
          </a:lvl5pPr>
          <a:lvl6pPr marL="571500" indent="-114300">
            <a:defRPr sz="1200"/>
          </a:lvl6pPr>
          <a:lvl7pPr marL="685800" indent="-114300">
            <a:defRPr sz="1200"/>
          </a:lvl7pPr>
          <a:lvl8pPr marL="800100" indent="-114300">
            <a:defRPr sz="1200"/>
          </a:lvl8pPr>
          <a:lvl9pPr marL="914400" indent="-114300">
            <a:defRPr sz="1200"/>
          </a:lvl9pPr>
        </a:lstStyle>
        <a:p>
          <a:pPr lvl="0" indent="0" algn="ctr">
            <a:lnSpc>
              <a:spcPct val="100000"/>
            </a:lnSpc>
            <a:spcBef>
              <a:spcPct val="0"/>
            </a:spcBef>
            <a:spcAft>
              <a:spcPct val="35000"/>
            </a:spcAft>
            <a:buNone/>
          </a:pPr>
          <a:r>
            <a:rPr lang="zh-CN"/>
            <a:t>新课标全国</a:t>
          </a:r>
          <a:r>
            <a:rPr lang="en-US" altLang="zh-CN"/>
            <a:t>II</a:t>
          </a:r>
          <a:r>
            <a:rPr lang="zh-CN" altLang="en-US"/>
            <a:t>卷</a:t>
          </a:r>
        </a:p>
        <a:p>
          <a:pPr lvl="0" indent="0" algn="ctr">
            <a:lnSpc>
              <a:spcPct val="100000"/>
            </a:lnSpc>
            <a:spcBef>
              <a:spcPct val="0"/>
            </a:spcBef>
            <a:spcAft>
              <a:spcPct val="35000"/>
            </a:spcAft>
            <a:buNone/>
          </a:pPr>
          <a:r>
            <a:rPr lang="zh-CN" altLang="en-US"/>
            <a:t>（</a:t>
          </a:r>
          <a:r>
            <a:rPr lang="en-US" altLang="zh-CN"/>
            <a:t>150</a:t>
          </a:r>
          <a:r>
            <a:rPr lang="zh-CN" altLang="en-US"/>
            <a:t>分）</a:t>
          </a:r>
        </a:p>
      </dgm:t>
    </dgm:pt>
    <dgm:pt modelId="{55CAE455-F4A4-43ED-B3E8-6DF46489ED88}" type="parTrans" cxnId="{5A524BF2-2ED2-4D3F-8A3D-AC0B3B070EF1}">
      <dgm:prSet/>
      <dgm:spPr/>
    </dgm:pt>
    <dgm:pt modelId="{FA6E6737-CC0B-4FC1-8F09-5BB431330813}" type="sibTrans" cxnId="{5A524BF2-2ED2-4D3F-8A3D-AC0B3B070EF1}">
      <dgm:prSet/>
      <dgm:spPr/>
    </dgm:pt>
    <dgm:pt modelId="{70A18A80-0BF9-43CC-B011-14D91766AAE3}">
      <dgm:prSet/>
      <dgm:spPr/>
      <dgm:t>
        <a:bodyPr wrap="square" lIns="31115" tIns="31115" rIns="31115" bIns="31115" anchor="ctr"/>
        <a:lstStyle>
          <a:lvl2pPr marL="114300" indent="-114300">
            <a:defRPr sz="1200"/>
          </a:lvl2pPr>
          <a:lvl3pPr marL="228600" indent="-114300">
            <a:defRPr sz="1200"/>
          </a:lvl3pPr>
          <a:lvl4pPr marL="342900" indent="-114300">
            <a:defRPr sz="1200"/>
          </a:lvl4pPr>
          <a:lvl5pPr marL="457200" indent="-114300">
            <a:defRPr sz="1200"/>
          </a:lvl5pPr>
          <a:lvl6pPr marL="571500" indent="-114300">
            <a:defRPr sz="1200"/>
          </a:lvl6pPr>
          <a:lvl7pPr marL="685800" indent="-114300">
            <a:defRPr sz="1200"/>
          </a:lvl7pPr>
          <a:lvl8pPr marL="800100" indent="-114300">
            <a:defRPr sz="1200"/>
          </a:lvl8pPr>
          <a:lvl9pPr marL="914400" indent="-114300">
            <a:defRPr sz="1200"/>
          </a:lvl9pPr>
        </a:lstStyle>
        <a:p>
          <a:pPr lvl="0" indent="0" algn="ctr">
            <a:lnSpc>
              <a:spcPct val="100000"/>
            </a:lnSpc>
            <a:spcBef>
              <a:spcPct val="0"/>
            </a:spcBef>
            <a:spcAft>
              <a:spcPct val="35000"/>
            </a:spcAft>
            <a:buNone/>
          </a:pPr>
          <a:r>
            <a:rPr lang="zh-CN"/>
            <a:t>表达题（</a:t>
          </a:r>
          <a:r>
            <a:rPr lang="en-US" altLang="zh-CN"/>
            <a:t>80</a:t>
          </a:r>
          <a:r>
            <a:rPr lang="zh-CN" altLang="en-US"/>
            <a:t>分</a:t>
          </a:r>
          <a:r>
            <a:rPr lang="zh-CN"/>
            <a:t>）</a:t>
          </a:r>
        </a:p>
      </dgm:t>
    </dgm:pt>
    <dgm:pt modelId="{B3F47241-AD12-4F81-B6F2-F797DC6D31E8}" type="parTrans" cxnId="{6EB3DE04-F863-4BF4-9FD8-6B66E0BCF8BD}">
      <dgm:prSet/>
      <dgm:spPr/>
    </dgm:pt>
    <dgm:pt modelId="{EC6E3D37-98F4-4C31-B876-B3A1EB815182}" type="sibTrans" cxnId="{6EB3DE04-F863-4BF4-9FD8-6B66E0BCF8BD}">
      <dgm:prSet/>
      <dgm:spPr/>
    </dgm:pt>
    <dgm:pt modelId="{5E62CDAE-1953-4B26-9B2B-F636AC614332}">
      <dgm:prSet/>
      <dgm:spPr/>
      <dgm:t>
        <a:bodyPr wrap="square" lIns="13970" tIns="13970" rIns="13970" bIns="13970" anchor="ctr"/>
        <a:lstStyle>
          <a:lvl2pPr marL="114300" indent="-114300">
            <a:defRPr sz="1200"/>
          </a:lvl2pPr>
          <a:lvl3pPr marL="228600" indent="-114300">
            <a:defRPr sz="1200"/>
          </a:lvl3pPr>
          <a:lvl4pPr marL="342900" indent="-114300">
            <a:defRPr sz="1200"/>
          </a:lvl4pPr>
          <a:lvl5pPr marL="457200" indent="-114300">
            <a:defRPr sz="1200"/>
          </a:lvl5pPr>
          <a:lvl6pPr marL="571500" indent="-114300">
            <a:defRPr sz="1200"/>
          </a:lvl6pPr>
          <a:lvl7pPr marL="685800" indent="-114300">
            <a:defRPr sz="1200"/>
          </a:lvl7pPr>
          <a:lvl8pPr marL="800100" indent="-114300">
            <a:defRPr sz="1200"/>
          </a:lvl8pPr>
          <a:lvl9pPr marL="914400" indent="-114300">
            <a:defRPr sz="1200"/>
          </a:lvl9pPr>
        </a:lstStyle>
        <a:p>
          <a:pPr lvl="0" indent="0" algn="ctr">
            <a:lnSpc>
              <a:spcPct val="100000"/>
            </a:lnSpc>
            <a:spcBef>
              <a:spcPct val="0"/>
            </a:spcBef>
            <a:spcAft>
              <a:spcPct val="35000"/>
            </a:spcAft>
            <a:buNone/>
          </a:pPr>
          <a:r>
            <a:rPr lang="zh-CN"/>
            <a:t>写作（</a:t>
          </a:r>
          <a:r>
            <a:rPr lang="en-US" altLang="zh-CN"/>
            <a:t>60</a:t>
          </a:r>
          <a:r>
            <a:rPr lang="zh-CN" altLang="en-US"/>
            <a:t>分</a:t>
          </a:r>
          <a:r>
            <a:rPr lang="zh-CN"/>
            <a:t>）</a:t>
          </a:r>
        </a:p>
      </dgm:t>
    </dgm:pt>
    <dgm:pt modelId="{7D2D29D0-DD8A-42FD-8197-44184E95A411}" type="parTrans" cxnId="{FB22DFA6-D09E-40D0-AE9C-01F18F612513}">
      <dgm:prSet/>
      <dgm:spPr/>
    </dgm:pt>
    <dgm:pt modelId="{13B9B4CB-BCC7-48EA-A2E9-A5B92B0E6F36}" type="sibTrans" cxnId="{FB22DFA6-D09E-40D0-AE9C-01F18F612513}">
      <dgm:prSet/>
      <dgm:spPr/>
    </dgm:pt>
    <dgm:pt modelId="{FE4E4026-976C-4D95-9234-21A0FC9338E8}">
      <dgm:prSet/>
      <dgm:spPr/>
      <dgm:t>
        <a:bodyPr wrap="square" lIns="13970" tIns="13970" rIns="13970" bIns="13970" anchor="ctr"/>
        <a:lstStyle>
          <a:lvl2pPr marL="114300" indent="-114300">
            <a:defRPr sz="1200"/>
          </a:lvl2pPr>
          <a:lvl3pPr marL="228600" indent="-114300">
            <a:defRPr sz="1200"/>
          </a:lvl3pPr>
          <a:lvl4pPr marL="342900" indent="-114300">
            <a:defRPr sz="1200"/>
          </a:lvl4pPr>
          <a:lvl5pPr marL="457200" indent="-114300">
            <a:defRPr sz="1200"/>
          </a:lvl5pPr>
          <a:lvl6pPr marL="571500" indent="-114300">
            <a:defRPr sz="1200"/>
          </a:lvl6pPr>
          <a:lvl7pPr marL="685800" indent="-114300">
            <a:defRPr sz="1200"/>
          </a:lvl7pPr>
          <a:lvl8pPr marL="800100" indent="-114300">
            <a:defRPr sz="1200"/>
          </a:lvl8pPr>
          <a:lvl9pPr marL="914400" indent="-114300">
            <a:defRPr sz="1200"/>
          </a:lvl9pPr>
        </a:lstStyle>
        <a:p>
          <a:pPr lvl="0" indent="0" algn="ctr">
            <a:lnSpc>
              <a:spcPct val="100000"/>
            </a:lnSpc>
            <a:spcBef>
              <a:spcPct val="0"/>
            </a:spcBef>
            <a:spcAft>
              <a:spcPct val="35000"/>
            </a:spcAft>
            <a:buNone/>
          </a:pPr>
          <a:r>
            <a:rPr lang="zh-CN"/>
            <a:t>语言文字运用（</a:t>
          </a:r>
          <a:r>
            <a:rPr lang="en-US" altLang="zh-CN"/>
            <a:t>20</a:t>
          </a:r>
          <a:r>
            <a:rPr lang="zh-CN" altLang="en-US"/>
            <a:t>分</a:t>
          </a:r>
          <a:r>
            <a:rPr lang="zh-CN"/>
            <a:t>）</a:t>
          </a:r>
        </a:p>
      </dgm:t>
    </dgm:pt>
    <dgm:pt modelId="{1E8B0481-1580-4D14-91E9-4CECBDCAC9AD}" type="parTrans" cxnId="{8B7FB4C6-BB85-45F7-994B-DE541FD1472B}">
      <dgm:prSet/>
      <dgm:spPr/>
    </dgm:pt>
    <dgm:pt modelId="{2C3292FB-F2B9-4244-A044-EE3F3C325872}" type="sibTrans" cxnId="{8B7FB4C6-BB85-45F7-994B-DE541FD1472B}">
      <dgm:prSet/>
      <dgm:spPr/>
    </dgm:pt>
    <dgm:pt modelId="{52D3ACB5-C860-4A61-8ECC-8D5A8A3CFF8F}">
      <dgm:prSet/>
      <dgm:spPr/>
      <dgm:t>
        <a:bodyPr wrap="square" lIns="31115" tIns="31115" rIns="31115" bIns="31115" anchor="ctr"/>
        <a:lstStyle>
          <a:lvl2pPr marL="114300" indent="-114300">
            <a:defRPr sz="1200"/>
          </a:lvl2pPr>
          <a:lvl3pPr marL="228600" indent="-114300">
            <a:defRPr sz="1200"/>
          </a:lvl3pPr>
          <a:lvl4pPr marL="342900" indent="-114300">
            <a:defRPr sz="1200"/>
          </a:lvl4pPr>
          <a:lvl5pPr marL="457200" indent="-114300">
            <a:defRPr sz="1200"/>
          </a:lvl5pPr>
          <a:lvl6pPr marL="571500" indent="-114300">
            <a:defRPr sz="1200"/>
          </a:lvl6pPr>
          <a:lvl7pPr marL="685800" indent="-114300">
            <a:defRPr sz="1200"/>
          </a:lvl7pPr>
          <a:lvl8pPr marL="800100" indent="-114300">
            <a:defRPr sz="1200"/>
          </a:lvl8pPr>
          <a:lvl9pPr marL="914400" indent="-114300">
            <a:defRPr sz="1200"/>
          </a:lvl9pPr>
        </a:lstStyle>
        <a:p>
          <a:pPr lvl="0" indent="0" algn="ctr">
            <a:lnSpc>
              <a:spcPct val="100000"/>
            </a:lnSpc>
            <a:spcBef>
              <a:spcPct val="0"/>
            </a:spcBef>
            <a:spcAft>
              <a:spcPct val="35000"/>
            </a:spcAft>
            <a:buNone/>
          </a:pPr>
          <a:r>
            <a:rPr lang="zh-CN"/>
            <a:t>阅读题（</a:t>
          </a:r>
          <a:r>
            <a:rPr lang="en-US" altLang="zh-CN"/>
            <a:t>70</a:t>
          </a:r>
          <a:r>
            <a:rPr lang="zh-CN" altLang="en-US"/>
            <a:t>分</a:t>
          </a:r>
          <a:r>
            <a:rPr lang="zh-CN"/>
            <a:t>）</a:t>
          </a:r>
        </a:p>
      </dgm:t>
    </dgm:pt>
    <dgm:pt modelId="{CF7DE3FC-8C47-4C22-B819-8F00B2126617}" type="parTrans" cxnId="{EBF36E55-B19B-4793-8C7D-20197B014958}">
      <dgm:prSet/>
      <dgm:spPr/>
    </dgm:pt>
    <dgm:pt modelId="{5E33853D-1C76-4EB0-A0DB-EF6FE542BCEC}" type="sibTrans" cxnId="{EBF36E55-B19B-4793-8C7D-20197B014958}">
      <dgm:prSet/>
      <dgm:spPr/>
    </dgm:pt>
    <dgm:pt modelId="{7D873819-8F2E-4716-A437-2D41889B574F}">
      <dgm:prSet phldr="0" custT="0"/>
      <dgm:spPr/>
      <dgm:t>
        <a:bodyPr vert="horz" wrap="square" lIns="11430" tIns="11430" rIns="11430" bIns="1143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algn="ctr">
            <a:lnSpc>
              <a:spcPct val="100000"/>
            </a:lnSpc>
            <a:spcBef>
              <a:spcPct val="0"/>
            </a:spcBef>
            <a:spcAft>
              <a:spcPct val="35000"/>
            </a:spcAft>
          </a:pPr>
          <a:r>
            <a:rPr lang="zh-CN"/>
            <a:t>现代文阅读</a:t>
          </a:r>
        </a:p>
        <a:p>
          <a:pPr algn="ctr">
            <a:lnSpc>
              <a:spcPct val="100000"/>
            </a:lnSpc>
            <a:spcBef>
              <a:spcPct val="0"/>
            </a:spcBef>
            <a:spcAft>
              <a:spcPct val="35000"/>
            </a:spcAft>
          </a:pPr>
          <a:r>
            <a:rPr lang="zh-CN"/>
            <a:t>（</a:t>
          </a:r>
          <a:r>
            <a:rPr lang="en-US" altLang="zh-CN"/>
            <a:t>35</a:t>
          </a:r>
          <a:r>
            <a:rPr lang="zh-CN" altLang="en-US"/>
            <a:t>分</a:t>
          </a:r>
          <a:r>
            <a:rPr lang="zh-CN"/>
            <a:t>）</a:t>
          </a:r>
        </a:p>
      </dgm:t>
    </dgm:pt>
    <dgm:pt modelId="{9D7D5AF3-0B38-4333-A45B-07FA37A811AF}" type="parTrans" cxnId="{B3DE626A-C375-43EC-A445-8F2377C0DAA3}">
      <dgm:prSet/>
      <dgm:spPr/>
    </dgm:pt>
    <dgm:pt modelId="{97340AED-2877-4EAB-8CED-0AADBCEB1F25}" type="sibTrans" cxnId="{B3DE626A-C375-43EC-A445-8F2377C0DAA3}">
      <dgm:prSet/>
      <dgm:spPr/>
    </dgm:pt>
    <dgm:pt modelId="{74460354-81E6-47DA-85F8-53EF60FE3FAA}">
      <dgm:prSet phldr="0" custT="0"/>
      <dgm:spPr/>
      <dgm:t>
        <a:bodyPr vert="horz" wrap="square" lIns="10160" tIns="10160" rIns="10160" bIns="1016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algn="ctr">
            <a:lnSpc>
              <a:spcPct val="100000"/>
            </a:lnSpc>
            <a:spcBef>
              <a:spcPct val="0"/>
            </a:spcBef>
            <a:spcAft>
              <a:spcPct val="35000"/>
            </a:spcAft>
          </a:pPr>
          <a:r>
            <a:rPr lang="zh-CN"/>
            <a:t>实用类</a:t>
          </a:r>
        </a:p>
        <a:p>
          <a:pPr algn="ctr">
            <a:lnSpc>
              <a:spcPct val="100000"/>
            </a:lnSpc>
            <a:spcBef>
              <a:spcPct val="0"/>
            </a:spcBef>
            <a:spcAft>
              <a:spcPct val="35000"/>
            </a:spcAft>
          </a:pPr>
          <a:r>
            <a:rPr lang="zh-CN"/>
            <a:t>文本阅读（</a:t>
          </a:r>
          <a:r>
            <a:rPr lang="en-US" altLang="zh-CN"/>
            <a:t>12</a:t>
          </a:r>
          <a:r>
            <a:rPr lang="zh-CN" altLang="en-US"/>
            <a:t>分</a:t>
          </a:r>
          <a:r>
            <a:rPr lang="zh-CN"/>
            <a:t>）</a:t>
          </a:r>
        </a:p>
      </dgm:t>
    </dgm:pt>
    <dgm:pt modelId="{0A9E466D-8ADA-4CED-A6A6-DC9EC63219CE}" type="parTrans" cxnId="{ED3BDD1E-F0AF-4772-A32B-9A791AD6ABDE}">
      <dgm:prSet/>
      <dgm:spPr/>
    </dgm:pt>
    <dgm:pt modelId="{C6D82DC8-0D4D-4353-B6B4-EA082DD87DAB}" type="sibTrans" cxnId="{ED3BDD1E-F0AF-4772-A32B-9A791AD6ABDE}">
      <dgm:prSet/>
      <dgm:spPr/>
    </dgm:pt>
    <dgm:pt modelId="{2F122B47-D980-428D-BB77-182E5A12C357}">
      <dgm:prSet phldr="0" custT="0"/>
      <dgm:spPr/>
      <dgm:t>
        <a:bodyPr vert="horz" wrap="square" lIns="11430" tIns="11430" rIns="11430" bIns="1143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algn="ctr">
            <a:lnSpc>
              <a:spcPct val="100000"/>
            </a:lnSpc>
            <a:spcBef>
              <a:spcPct val="0"/>
            </a:spcBef>
            <a:spcAft>
              <a:spcPct val="35000"/>
            </a:spcAft>
          </a:pPr>
          <a:r>
            <a:rPr lang="zh-CN"/>
            <a:t>文学类</a:t>
          </a:r>
        </a:p>
        <a:p>
          <a:pPr algn="ctr">
            <a:lnSpc>
              <a:spcPct val="100000"/>
            </a:lnSpc>
            <a:spcBef>
              <a:spcPct val="0"/>
            </a:spcBef>
            <a:spcAft>
              <a:spcPct val="35000"/>
            </a:spcAft>
          </a:pPr>
          <a:r>
            <a:rPr lang="zh-CN"/>
            <a:t>文本阅读（</a:t>
          </a:r>
          <a:r>
            <a:rPr lang="en-US" altLang="zh-CN"/>
            <a:t>14</a:t>
          </a:r>
          <a:r>
            <a:rPr lang="zh-CN" altLang="en-US"/>
            <a:t>分</a:t>
          </a:r>
          <a:r>
            <a:rPr lang="zh-CN"/>
            <a:t>）</a:t>
          </a:r>
        </a:p>
      </dgm:t>
    </dgm:pt>
    <dgm:pt modelId="{06556BB2-32DB-4EE3-82CB-4B33F14F06EB}" type="parTrans" cxnId="{9B2F943D-33B6-4FD2-B0FB-F50D5AC09B89}">
      <dgm:prSet/>
      <dgm:spPr/>
    </dgm:pt>
    <dgm:pt modelId="{E2D2B30E-683E-4607-B062-D2B1DA31804F}" type="sibTrans" cxnId="{9B2F943D-33B6-4FD2-B0FB-F50D5AC09B89}">
      <dgm:prSet/>
      <dgm:spPr/>
    </dgm:pt>
    <dgm:pt modelId="{040E75D3-E254-44CD-A566-CE94B877CFB1}">
      <dgm:prSet phldr="0" custT="0"/>
      <dgm:spPr/>
      <dgm:t>
        <a:bodyPr wrap="square" lIns="9525" tIns="9525" rIns="9525" bIns="9525" anchor="ctr"/>
        <a:lstStyle>
          <a:lvl2pPr marL="57150" indent="-57150">
            <a:defRPr sz="1100"/>
          </a:lvl2pPr>
          <a:lvl3pPr marL="114300" indent="-57150">
            <a:defRPr sz="1100"/>
          </a:lvl3pPr>
          <a:lvl4pPr marL="171450" indent="-57150">
            <a:defRPr sz="1100"/>
          </a:lvl4pPr>
          <a:lvl5pPr marL="228600" indent="-57150">
            <a:defRPr sz="1100"/>
          </a:lvl5pPr>
          <a:lvl6pPr marL="285750" indent="-57150">
            <a:defRPr sz="1100"/>
          </a:lvl6pPr>
          <a:lvl7pPr marL="342900" indent="-57150">
            <a:defRPr sz="1100"/>
          </a:lvl7pPr>
          <a:lvl8pPr marL="400050" indent="-57150">
            <a:defRPr sz="1100"/>
          </a:lvl8pPr>
          <a:lvl9pPr marL="457200" indent="-57150">
            <a:defRPr sz="1100"/>
          </a:lvl9pPr>
        </a:lstStyle>
        <a:p>
          <a:pPr lvl="0" indent="0" algn="ctr">
            <a:lnSpc>
              <a:spcPct val="100000"/>
            </a:lnSpc>
            <a:spcBef>
              <a:spcPct val="0"/>
            </a:spcBef>
            <a:spcAft>
              <a:spcPct val="35000"/>
            </a:spcAft>
            <a:buNone/>
          </a:pPr>
          <a:r>
            <a:rPr lang="zh-CN"/>
            <a:t>论述类文本</a:t>
          </a:r>
        </a:p>
        <a:p>
          <a:pPr lvl="0" indent="0" algn="ctr">
            <a:lnSpc>
              <a:spcPct val="100000"/>
            </a:lnSpc>
            <a:spcBef>
              <a:spcPct val="0"/>
            </a:spcBef>
            <a:spcAft>
              <a:spcPct val="35000"/>
            </a:spcAft>
            <a:buNone/>
          </a:pPr>
          <a:r>
            <a:rPr lang="zh-CN"/>
            <a:t>阅读（</a:t>
          </a:r>
          <a:r>
            <a:rPr lang="en-US" altLang="zh-CN"/>
            <a:t>9</a:t>
          </a:r>
          <a:r>
            <a:rPr lang="zh-CN" altLang="en-US"/>
            <a:t>分</a:t>
          </a:r>
          <a:r>
            <a:rPr lang="zh-CN"/>
            <a:t>）</a:t>
          </a:r>
        </a:p>
      </dgm:t>
    </dgm:pt>
    <dgm:pt modelId="{2955E234-DC62-4569-A7F8-6742BFCD36B6}" type="parTrans" cxnId="{BBA37F0E-E71B-4E22-841B-ABF77EE92556}">
      <dgm:prSet/>
      <dgm:spPr/>
    </dgm:pt>
    <dgm:pt modelId="{F390D32B-48E3-4352-972F-111D06146C2F}" type="sibTrans" cxnId="{BBA37F0E-E71B-4E22-841B-ABF77EE92556}">
      <dgm:prSet/>
      <dgm:spPr/>
    </dgm:pt>
    <dgm:pt modelId="{3BA0405F-F429-450F-91B8-237529E8FFA1}">
      <dgm:prSet phldr="0" custT="0"/>
      <dgm:spPr/>
      <dgm:t>
        <a:bodyPr vert="horz" wrap="square" lIns="11430" tIns="11430" rIns="11430" bIns="1143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algn="ctr">
            <a:lnSpc>
              <a:spcPct val="100000"/>
            </a:lnSpc>
            <a:spcBef>
              <a:spcPct val="0"/>
            </a:spcBef>
            <a:spcAft>
              <a:spcPct val="35000"/>
            </a:spcAft>
          </a:pPr>
          <a:r>
            <a:rPr lang="zh-CN"/>
            <a:t>古代诗文阅读（</a:t>
          </a:r>
          <a:r>
            <a:rPr lang="en-US" altLang="zh-CN"/>
            <a:t>35</a:t>
          </a:r>
          <a:r>
            <a:rPr lang="zh-CN" altLang="en-US"/>
            <a:t>分</a:t>
          </a:r>
          <a:r>
            <a:rPr lang="zh-CN"/>
            <a:t>）</a:t>
          </a:r>
        </a:p>
      </dgm:t>
    </dgm:pt>
    <dgm:pt modelId="{700FE3A9-9A5C-495D-9F50-3CF2A7B33715}" type="parTrans" cxnId="{BFE4DD62-549F-4FF1-B54F-DD2CC7C813D6}">
      <dgm:prSet/>
      <dgm:spPr/>
    </dgm:pt>
    <dgm:pt modelId="{DB2034E5-49BF-46DC-8D0C-4E577D944893}" type="sibTrans" cxnId="{BFE4DD62-549F-4FF1-B54F-DD2CC7C813D6}">
      <dgm:prSet/>
      <dgm:spPr/>
    </dgm:pt>
    <dgm:pt modelId="{17D08FB8-F406-4266-B70A-3D271591F099}">
      <dgm:prSet phldr="0" custT="0"/>
      <dgm:spPr/>
      <dgm:t>
        <a:bodyPr vert="horz" wrap="square" lIns="13970" tIns="13970" rIns="13970" bIns="1397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algn="ctr">
            <a:lnSpc>
              <a:spcPct val="100000"/>
            </a:lnSpc>
            <a:spcBef>
              <a:spcPct val="0"/>
            </a:spcBef>
            <a:spcAft>
              <a:spcPct val="35000"/>
            </a:spcAft>
          </a:pPr>
          <a:r>
            <a:rPr lang="zh-CN"/>
            <a:t>名篇名句默写（</a:t>
          </a:r>
          <a:r>
            <a:rPr lang="en-US" altLang="zh-CN"/>
            <a:t>5</a:t>
          </a:r>
          <a:r>
            <a:rPr lang="zh-CN" altLang="en-US"/>
            <a:t>分</a:t>
          </a:r>
          <a:r>
            <a:rPr lang="zh-CN"/>
            <a:t>）</a:t>
          </a:r>
          <a:endParaRPr lang="en-US" altLang="zh-CN"/>
        </a:p>
      </dgm:t>
    </dgm:pt>
    <dgm:pt modelId="{A9785FD2-6353-4979-9465-41CD7254303D}" type="parTrans" cxnId="{3A28E706-0824-45C2-BD84-774BF5810E3D}">
      <dgm:prSet/>
      <dgm:spPr/>
    </dgm:pt>
    <dgm:pt modelId="{EFB57877-94B9-446B-A3E0-EBCEFFD3AF44}" type="sibTrans" cxnId="{3A28E706-0824-45C2-BD84-774BF5810E3D}">
      <dgm:prSet/>
      <dgm:spPr/>
    </dgm:pt>
    <dgm:pt modelId="{05C05721-1C6C-4AB1-96B7-E3E68E7C9A6B}">
      <dgm:prSet/>
      <dgm:spPr/>
      <dgm:t>
        <a:bodyPr wrap="square" lIns="13970" tIns="13970" rIns="13970" bIns="13970" anchor="ctr"/>
        <a:lstStyle>
          <a:lvl2pPr marL="114300" indent="-114300">
            <a:defRPr sz="1200"/>
          </a:lvl2pPr>
          <a:lvl3pPr marL="228600" indent="-114300">
            <a:defRPr sz="1200"/>
          </a:lvl3pPr>
          <a:lvl4pPr marL="342900" indent="-114300">
            <a:defRPr sz="1200"/>
          </a:lvl4pPr>
          <a:lvl5pPr marL="457200" indent="-114300">
            <a:defRPr sz="1200"/>
          </a:lvl5pPr>
          <a:lvl6pPr marL="571500" indent="-114300">
            <a:defRPr sz="1200"/>
          </a:lvl6pPr>
          <a:lvl7pPr marL="685800" indent="-114300">
            <a:defRPr sz="1200"/>
          </a:lvl7pPr>
          <a:lvl8pPr marL="800100" indent="-114300">
            <a:defRPr sz="1200"/>
          </a:lvl8pPr>
          <a:lvl9pPr marL="914400" indent="-114300">
            <a:defRPr sz="1200"/>
          </a:lvl9pPr>
        </a:lstStyle>
        <a:p>
          <a:pPr lvl="0" indent="0" algn="ctr">
            <a:lnSpc>
              <a:spcPct val="100000"/>
            </a:lnSpc>
            <a:spcBef>
              <a:spcPct val="0"/>
            </a:spcBef>
            <a:spcAft>
              <a:spcPct val="35000"/>
            </a:spcAft>
            <a:buNone/>
          </a:pPr>
          <a:r>
            <a:rPr lang="zh-CN"/>
            <a:t>古代诗歌阅读（</a:t>
          </a:r>
          <a:r>
            <a:rPr lang="en-US" altLang="zh-CN"/>
            <a:t>11</a:t>
          </a:r>
          <a:r>
            <a:rPr lang="zh-CN" altLang="en-US"/>
            <a:t>分</a:t>
          </a:r>
          <a:r>
            <a:rPr lang="zh-CN"/>
            <a:t>）</a:t>
          </a:r>
        </a:p>
      </dgm:t>
    </dgm:pt>
    <dgm:pt modelId="{88041B66-1816-4E1D-BF39-F363D8DCB6CB}" type="parTrans" cxnId="{B9D2EB3F-6CAA-4E5A-882A-0EC478D303B3}">
      <dgm:prSet/>
      <dgm:spPr/>
    </dgm:pt>
    <dgm:pt modelId="{CB8989E4-E475-45D8-A740-C6747A2D5F8A}" type="sibTrans" cxnId="{B9D2EB3F-6CAA-4E5A-882A-0EC478D303B3}">
      <dgm:prSet/>
      <dgm:spPr/>
    </dgm:pt>
    <dgm:pt modelId="{DAFADD06-3487-4A3D-95CF-2B75CFA3DF21}">
      <dgm:prSet/>
      <dgm:spPr/>
      <dgm:t>
        <a:bodyPr wrap="square" lIns="13970" tIns="13970" rIns="13970" bIns="13970" anchor="ctr"/>
        <a:lstStyle>
          <a:lvl2pPr marL="114300" indent="-114300">
            <a:defRPr sz="1200"/>
          </a:lvl2pPr>
          <a:lvl3pPr marL="228600" indent="-114300">
            <a:defRPr sz="1200"/>
          </a:lvl3pPr>
          <a:lvl4pPr marL="342900" indent="-114300">
            <a:defRPr sz="1200"/>
          </a:lvl4pPr>
          <a:lvl5pPr marL="457200" indent="-114300">
            <a:defRPr sz="1200"/>
          </a:lvl5pPr>
          <a:lvl6pPr marL="571500" indent="-114300">
            <a:defRPr sz="1200"/>
          </a:lvl6pPr>
          <a:lvl7pPr marL="685800" indent="-114300">
            <a:defRPr sz="1200"/>
          </a:lvl7pPr>
          <a:lvl8pPr marL="800100" indent="-114300">
            <a:defRPr sz="1200"/>
          </a:lvl8pPr>
          <a:lvl9pPr marL="914400" indent="-114300">
            <a:defRPr sz="1200"/>
          </a:lvl9pPr>
        </a:lstStyle>
        <a:p>
          <a:pPr lvl="0" indent="0" algn="ctr">
            <a:lnSpc>
              <a:spcPct val="100000"/>
            </a:lnSpc>
            <a:spcBef>
              <a:spcPct val="0"/>
            </a:spcBef>
            <a:spcAft>
              <a:spcPct val="35000"/>
            </a:spcAft>
            <a:buNone/>
          </a:pPr>
          <a:r>
            <a:rPr lang="zh-CN"/>
            <a:t>文言文阅读（</a:t>
          </a:r>
          <a:r>
            <a:rPr lang="en-US" altLang="zh-CN"/>
            <a:t>19</a:t>
          </a:r>
          <a:r>
            <a:rPr lang="zh-CN" altLang="en-US"/>
            <a:t>分</a:t>
          </a:r>
          <a:r>
            <a:rPr lang="zh-CN"/>
            <a:t>）</a:t>
          </a:r>
        </a:p>
      </dgm:t>
    </dgm:pt>
    <dgm:pt modelId="{44AB0194-B967-4A65-BCBB-AFEADE253D7A}" type="parTrans" cxnId="{16F94727-9F88-4D36-AD4E-2582EB8EBA54}">
      <dgm:prSet/>
      <dgm:spPr/>
    </dgm:pt>
    <dgm:pt modelId="{07D11D06-2C26-4BA3-A0DD-650321F03377}" type="sibTrans" cxnId="{16F94727-9F88-4D36-AD4E-2582EB8EBA54}">
      <dgm:prSet/>
      <dgm:spPr/>
    </dgm:pt>
    <dgm:pt modelId="{5BE56BB3-8219-4CA9-A968-B745BC43D1F9}" type="pres">
      <dgm:prSet presAssocID="{D90BA718-60C1-4B88-881B-88E433D2EE1B}" presName="hierChild1" presStyleCnt="0">
        <dgm:presLayoutVars>
          <dgm:orgChart val="1"/>
          <dgm:chPref val="1"/>
          <dgm:dir val="rev"/>
          <dgm:animOne val="branch"/>
          <dgm:animLvl val="lvl"/>
          <dgm:resizeHandles/>
        </dgm:presLayoutVars>
      </dgm:prSet>
      <dgm:spPr/>
    </dgm:pt>
    <dgm:pt modelId="{2657B00A-01D5-46CB-AE73-737F856EE2A8}" type="pres">
      <dgm:prSet presAssocID="{42DF1B51-D0F7-49BC-87FE-C9D5DF1D22CA}" presName="hierRoot1" presStyleCnt="0">
        <dgm:presLayoutVars>
          <dgm:hierBranch/>
        </dgm:presLayoutVars>
      </dgm:prSet>
      <dgm:spPr/>
    </dgm:pt>
    <dgm:pt modelId="{0A351255-D7F5-4066-8C38-003980265562}" type="pres">
      <dgm:prSet presAssocID="{42DF1B51-D0F7-49BC-87FE-C9D5DF1D22CA}" presName="rootComposite1" presStyleCnt="0"/>
      <dgm:spPr/>
    </dgm:pt>
    <dgm:pt modelId="{0AFB718E-F358-4979-BDC4-470DF162CEC5}" type="pres">
      <dgm:prSet presAssocID="{42DF1B51-D0F7-49BC-87FE-C9D5DF1D22CA}" presName="rootText1" presStyleLbl="node0" presStyleIdx="0" presStyleCnt="1">
        <dgm:presLayoutVars>
          <dgm:chPref val="3"/>
        </dgm:presLayoutVars>
      </dgm:prSet>
      <dgm:spPr/>
      <dgm:t>
        <a:bodyPr/>
        <a:lstStyle/>
        <a:p>
          <a:endParaRPr lang="zh-CN" altLang="en-US"/>
        </a:p>
      </dgm:t>
    </dgm:pt>
    <dgm:pt modelId="{BCE5A78E-896F-4751-9984-4F6DFA3B14C7}" type="pres">
      <dgm:prSet presAssocID="{42DF1B51-D0F7-49BC-87FE-C9D5DF1D22CA}" presName="rootConnector1" presStyleLbl="node1" presStyleIdx="0" presStyleCnt="0"/>
      <dgm:spPr/>
      <dgm:t>
        <a:bodyPr/>
        <a:lstStyle/>
        <a:p>
          <a:endParaRPr lang="zh-CN" altLang="en-US"/>
        </a:p>
      </dgm:t>
    </dgm:pt>
    <dgm:pt modelId="{605F9B62-FCD5-4AA4-AC31-59C433DBD90F}" type="pres">
      <dgm:prSet presAssocID="{42DF1B51-D0F7-49BC-87FE-C9D5DF1D22CA}" presName="hierChild2" presStyleCnt="0"/>
      <dgm:spPr/>
    </dgm:pt>
    <dgm:pt modelId="{6B4EB99A-806A-4218-B27E-CF27D3171684}" type="pres">
      <dgm:prSet presAssocID="{B3F47241-AD12-4F81-B6F2-F797DC6D31E8}" presName="Name35" presStyleLbl="parChTrans1D2" presStyleIdx="0" presStyleCnt="2"/>
      <dgm:spPr/>
    </dgm:pt>
    <dgm:pt modelId="{7034B19A-4217-4FDD-993B-79ABD59E699C}" type="pres">
      <dgm:prSet presAssocID="{70A18A80-0BF9-43CC-B011-14D91766AAE3}" presName="hierRoot2" presStyleCnt="0">
        <dgm:presLayoutVars>
          <dgm:hierBranch/>
        </dgm:presLayoutVars>
      </dgm:prSet>
      <dgm:spPr/>
    </dgm:pt>
    <dgm:pt modelId="{B319D2B1-DF0C-416D-8618-1D5805811D86}" type="pres">
      <dgm:prSet presAssocID="{70A18A80-0BF9-43CC-B011-14D91766AAE3}" presName="rootComposite" presStyleCnt="0"/>
      <dgm:spPr/>
    </dgm:pt>
    <dgm:pt modelId="{71B752F3-247A-48F1-9D53-0F8CFEBD673E}" type="pres">
      <dgm:prSet presAssocID="{70A18A80-0BF9-43CC-B011-14D91766AAE3}" presName="rootText" presStyleLbl="node2" presStyleIdx="0" presStyleCnt="2">
        <dgm:presLayoutVars>
          <dgm:chPref val="3"/>
        </dgm:presLayoutVars>
      </dgm:prSet>
      <dgm:spPr/>
      <dgm:t>
        <a:bodyPr/>
        <a:lstStyle/>
        <a:p>
          <a:endParaRPr lang="zh-CN" altLang="en-US"/>
        </a:p>
      </dgm:t>
    </dgm:pt>
    <dgm:pt modelId="{E8FF718A-E76E-431C-9FE8-24579CB8428D}" type="pres">
      <dgm:prSet presAssocID="{70A18A80-0BF9-43CC-B011-14D91766AAE3}" presName="rootConnector" presStyleLbl="node2" presStyleIdx="0" presStyleCnt="2"/>
      <dgm:spPr/>
      <dgm:t>
        <a:bodyPr/>
        <a:lstStyle/>
        <a:p>
          <a:endParaRPr lang="zh-CN" altLang="en-US"/>
        </a:p>
      </dgm:t>
    </dgm:pt>
    <dgm:pt modelId="{B12460CC-32AB-41F4-A664-6716C55A4DF8}" type="pres">
      <dgm:prSet presAssocID="{70A18A80-0BF9-43CC-B011-14D91766AAE3}" presName="hierChild4" presStyleCnt="0"/>
      <dgm:spPr/>
    </dgm:pt>
    <dgm:pt modelId="{B35300DE-EB88-46C2-95DA-EE244C2AA9BD}" type="pres">
      <dgm:prSet presAssocID="{7D2D29D0-DD8A-42FD-8197-44184E95A411}" presName="Name35" presStyleLbl="parChTrans1D3" presStyleIdx="0" presStyleCnt="4"/>
      <dgm:spPr/>
    </dgm:pt>
    <dgm:pt modelId="{66E75286-4432-4310-B8EE-3230194F02FB}" type="pres">
      <dgm:prSet presAssocID="{5E62CDAE-1953-4B26-9B2B-F636AC614332}" presName="hierRoot2" presStyleCnt="0">
        <dgm:presLayoutVars>
          <dgm:hierBranch val="init"/>
        </dgm:presLayoutVars>
      </dgm:prSet>
      <dgm:spPr/>
    </dgm:pt>
    <dgm:pt modelId="{C1C70C23-852C-4467-B1EC-7E6F2A4F4B49}" type="pres">
      <dgm:prSet presAssocID="{5E62CDAE-1953-4B26-9B2B-F636AC614332}" presName="rootComposite" presStyleCnt="0"/>
      <dgm:spPr/>
    </dgm:pt>
    <dgm:pt modelId="{DD7DFF4B-A82F-47E3-B8BD-134AC0F51E9F}" type="pres">
      <dgm:prSet presAssocID="{5E62CDAE-1953-4B26-9B2B-F636AC614332}" presName="rootText" presStyleLbl="node3" presStyleIdx="0" presStyleCnt="4">
        <dgm:presLayoutVars>
          <dgm:chPref val="3"/>
        </dgm:presLayoutVars>
      </dgm:prSet>
      <dgm:spPr/>
      <dgm:t>
        <a:bodyPr/>
        <a:lstStyle/>
        <a:p>
          <a:endParaRPr lang="zh-CN" altLang="en-US"/>
        </a:p>
      </dgm:t>
    </dgm:pt>
    <dgm:pt modelId="{9E578BAB-B9ED-40A6-8DC4-DDDD0600A276}" type="pres">
      <dgm:prSet presAssocID="{5E62CDAE-1953-4B26-9B2B-F636AC614332}" presName="rootConnector" presStyleLbl="node3" presStyleIdx="0" presStyleCnt="4"/>
      <dgm:spPr/>
      <dgm:t>
        <a:bodyPr/>
        <a:lstStyle/>
        <a:p>
          <a:endParaRPr lang="zh-CN" altLang="en-US"/>
        </a:p>
      </dgm:t>
    </dgm:pt>
    <dgm:pt modelId="{C1B57199-F510-472B-A5B3-8EF46B418254}" type="pres">
      <dgm:prSet presAssocID="{5E62CDAE-1953-4B26-9B2B-F636AC614332}" presName="hierChild4" presStyleCnt="0"/>
      <dgm:spPr/>
    </dgm:pt>
    <dgm:pt modelId="{B90EA0A2-F09B-4367-BA38-37B2C9A09161}" type="pres">
      <dgm:prSet presAssocID="{5E62CDAE-1953-4B26-9B2B-F636AC614332}" presName="hierChild5" presStyleCnt="0"/>
      <dgm:spPr/>
    </dgm:pt>
    <dgm:pt modelId="{9E0F2099-C45D-4D42-A30C-C4308222A6B1}" type="pres">
      <dgm:prSet presAssocID="{1E8B0481-1580-4D14-91E9-4CECBDCAC9AD}" presName="Name35" presStyleLbl="parChTrans1D3" presStyleIdx="1" presStyleCnt="4"/>
      <dgm:spPr/>
    </dgm:pt>
    <dgm:pt modelId="{6527BB47-D1C2-4CC2-AE86-F6006487C008}" type="pres">
      <dgm:prSet presAssocID="{FE4E4026-976C-4D95-9234-21A0FC9338E8}" presName="hierRoot2" presStyleCnt="0">
        <dgm:presLayoutVars>
          <dgm:hierBranch val="init"/>
        </dgm:presLayoutVars>
      </dgm:prSet>
      <dgm:spPr/>
    </dgm:pt>
    <dgm:pt modelId="{B9D988B9-5EEE-4B74-8579-CD5D3141349E}" type="pres">
      <dgm:prSet presAssocID="{FE4E4026-976C-4D95-9234-21A0FC9338E8}" presName="rootComposite" presStyleCnt="0"/>
      <dgm:spPr/>
    </dgm:pt>
    <dgm:pt modelId="{019BD047-2CA3-4C5D-8F97-6DF98FAD322B}" type="pres">
      <dgm:prSet presAssocID="{FE4E4026-976C-4D95-9234-21A0FC9338E8}" presName="rootText" presStyleLbl="node3" presStyleIdx="1" presStyleCnt="4">
        <dgm:presLayoutVars>
          <dgm:chPref val="3"/>
        </dgm:presLayoutVars>
      </dgm:prSet>
      <dgm:spPr/>
      <dgm:t>
        <a:bodyPr/>
        <a:lstStyle/>
        <a:p>
          <a:endParaRPr lang="zh-CN" altLang="en-US"/>
        </a:p>
      </dgm:t>
    </dgm:pt>
    <dgm:pt modelId="{FA3C6759-18DE-4CBC-BBA2-8DAFA1114B1D}" type="pres">
      <dgm:prSet presAssocID="{FE4E4026-976C-4D95-9234-21A0FC9338E8}" presName="rootConnector" presStyleLbl="node3" presStyleIdx="1" presStyleCnt="4"/>
      <dgm:spPr/>
      <dgm:t>
        <a:bodyPr/>
        <a:lstStyle/>
        <a:p>
          <a:endParaRPr lang="zh-CN" altLang="en-US"/>
        </a:p>
      </dgm:t>
    </dgm:pt>
    <dgm:pt modelId="{B6488193-E931-4F3B-9511-D6E6021E7F68}" type="pres">
      <dgm:prSet presAssocID="{FE4E4026-976C-4D95-9234-21A0FC9338E8}" presName="hierChild4" presStyleCnt="0"/>
      <dgm:spPr/>
    </dgm:pt>
    <dgm:pt modelId="{D873987A-D476-4703-93DE-941818BE3D95}" type="pres">
      <dgm:prSet presAssocID="{FE4E4026-976C-4D95-9234-21A0FC9338E8}" presName="hierChild5" presStyleCnt="0"/>
      <dgm:spPr/>
    </dgm:pt>
    <dgm:pt modelId="{BAEC985C-72FF-4005-9AFB-224AC24D205D}" type="pres">
      <dgm:prSet presAssocID="{70A18A80-0BF9-43CC-B011-14D91766AAE3}" presName="hierChild5" presStyleCnt="0"/>
      <dgm:spPr/>
    </dgm:pt>
    <dgm:pt modelId="{E5FCAF60-F806-4C05-BC7B-3A667BE2B609}" type="pres">
      <dgm:prSet presAssocID="{CF7DE3FC-8C47-4C22-B819-8F00B2126617}" presName="Name35" presStyleLbl="parChTrans1D2" presStyleIdx="1" presStyleCnt="2"/>
      <dgm:spPr/>
    </dgm:pt>
    <dgm:pt modelId="{AE625B98-7A95-4DBA-B21B-8B2105AE0EB3}" type="pres">
      <dgm:prSet presAssocID="{52D3ACB5-C860-4A61-8ECC-8D5A8A3CFF8F}" presName="hierRoot2" presStyleCnt="0">
        <dgm:presLayoutVars>
          <dgm:hierBranch/>
        </dgm:presLayoutVars>
      </dgm:prSet>
      <dgm:spPr/>
    </dgm:pt>
    <dgm:pt modelId="{AB4D8C0D-F64C-4DB5-AA9E-739F55E9B67C}" type="pres">
      <dgm:prSet presAssocID="{52D3ACB5-C860-4A61-8ECC-8D5A8A3CFF8F}" presName="rootComposite" presStyleCnt="0"/>
      <dgm:spPr/>
    </dgm:pt>
    <dgm:pt modelId="{23E8760E-F98E-4F46-BE09-AC49F03065C5}" type="pres">
      <dgm:prSet presAssocID="{52D3ACB5-C860-4A61-8ECC-8D5A8A3CFF8F}" presName="rootText" presStyleLbl="node2" presStyleIdx="1" presStyleCnt="2">
        <dgm:presLayoutVars>
          <dgm:chPref val="3"/>
        </dgm:presLayoutVars>
      </dgm:prSet>
      <dgm:spPr/>
      <dgm:t>
        <a:bodyPr/>
        <a:lstStyle/>
        <a:p>
          <a:endParaRPr lang="zh-CN" altLang="en-US"/>
        </a:p>
      </dgm:t>
    </dgm:pt>
    <dgm:pt modelId="{2416B279-BFD5-499A-9C6C-3BB8D6942877}" type="pres">
      <dgm:prSet presAssocID="{52D3ACB5-C860-4A61-8ECC-8D5A8A3CFF8F}" presName="rootConnector" presStyleLbl="node2" presStyleIdx="1" presStyleCnt="2"/>
      <dgm:spPr/>
      <dgm:t>
        <a:bodyPr/>
        <a:lstStyle/>
        <a:p>
          <a:endParaRPr lang="zh-CN" altLang="en-US"/>
        </a:p>
      </dgm:t>
    </dgm:pt>
    <dgm:pt modelId="{AAE526E2-EA72-4FD2-A491-F0CE263FB2A4}" type="pres">
      <dgm:prSet presAssocID="{52D3ACB5-C860-4A61-8ECC-8D5A8A3CFF8F}" presName="hierChild4" presStyleCnt="0"/>
      <dgm:spPr/>
    </dgm:pt>
    <dgm:pt modelId="{7474E5CA-F62E-4FC5-85D7-B8D29534AD57}" type="pres">
      <dgm:prSet presAssocID="{9D7D5AF3-0B38-4333-A45B-07FA37A811AF}" presName="Name35" presStyleLbl="parChTrans1D3" presStyleIdx="2" presStyleCnt="4"/>
      <dgm:spPr/>
    </dgm:pt>
    <dgm:pt modelId="{67F6D9A0-A5BC-46FF-BA1E-6C5173AE8FC8}" type="pres">
      <dgm:prSet presAssocID="{7D873819-8F2E-4716-A437-2D41889B574F}" presName="hierRoot2" presStyleCnt="0">
        <dgm:presLayoutVars>
          <dgm:hierBranch/>
        </dgm:presLayoutVars>
      </dgm:prSet>
      <dgm:spPr/>
    </dgm:pt>
    <dgm:pt modelId="{A700F442-E464-45CC-B8B1-E94E53B3E387}" type="pres">
      <dgm:prSet presAssocID="{7D873819-8F2E-4716-A437-2D41889B574F}" presName="rootComposite" presStyleCnt="0"/>
      <dgm:spPr/>
    </dgm:pt>
    <dgm:pt modelId="{18E2BF99-F63E-4650-94B9-FA43EB78DBB3}" type="pres">
      <dgm:prSet presAssocID="{7D873819-8F2E-4716-A437-2D41889B574F}" presName="rootText" presStyleLbl="node3" presStyleIdx="2" presStyleCnt="4">
        <dgm:presLayoutVars>
          <dgm:chPref val="3"/>
        </dgm:presLayoutVars>
      </dgm:prSet>
      <dgm:spPr/>
      <dgm:t>
        <a:bodyPr/>
        <a:lstStyle/>
        <a:p>
          <a:endParaRPr lang="zh-CN" altLang="en-US"/>
        </a:p>
      </dgm:t>
    </dgm:pt>
    <dgm:pt modelId="{5A2D7318-1056-4581-8FD7-5A4D1F0B0D84}" type="pres">
      <dgm:prSet presAssocID="{7D873819-8F2E-4716-A437-2D41889B574F}" presName="rootConnector" presStyleLbl="node3" presStyleIdx="2" presStyleCnt="4"/>
      <dgm:spPr/>
      <dgm:t>
        <a:bodyPr/>
        <a:lstStyle/>
        <a:p>
          <a:endParaRPr lang="zh-CN" altLang="en-US"/>
        </a:p>
      </dgm:t>
    </dgm:pt>
    <dgm:pt modelId="{07D2A7DD-A3EB-4B55-A22B-6B517BB43547}" type="pres">
      <dgm:prSet presAssocID="{7D873819-8F2E-4716-A437-2D41889B574F}" presName="hierChild4" presStyleCnt="0"/>
      <dgm:spPr/>
    </dgm:pt>
    <dgm:pt modelId="{57FBCFA0-E41E-4E07-90AA-6EE08FEA38A1}" type="pres">
      <dgm:prSet presAssocID="{0A9E466D-8ADA-4CED-A6A6-DC9EC63219CE}" presName="Name35" presStyleLbl="parChTrans1D4" presStyleIdx="0" presStyleCnt="6"/>
      <dgm:spPr/>
    </dgm:pt>
    <dgm:pt modelId="{F041151C-A2FA-4CD0-9A72-EFA628399C59}" type="pres">
      <dgm:prSet presAssocID="{74460354-81E6-47DA-85F8-53EF60FE3FAA}" presName="hierRoot2" presStyleCnt="0">
        <dgm:presLayoutVars>
          <dgm:hierBranch val="init"/>
        </dgm:presLayoutVars>
      </dgm:prSet>
      <dgm:spPr/>
    </dgm:pt>
    <dgm:pt modelId="{0902E6A5-7C09-4B05-BE61-2AA0DA9D7761}" type="pres">
      <dgm:prSet presAssocID="{74460354-81E6-47DA-85F8-53EF60FE3FAA}" presName="rootComposite" presStyleCnt="0"/>
      <dgm:spPr/>
    </dgm:pt>
    <dgm:pt modelId="{0B0F95EE-2826-42D6-9A58-539AC0DB6DE0}" type="pres">
      <dgm:prSet presAssocID="{74460354-81E6-47DA-85F8-53EF60FE3FAA}" presName="rootText" presStyleLbl="node4" presStyleIdx="0" presStyleCnt="6">
        <dgm:presLayoutVars>
          <dgm:chPref val="3"/>
        </dgm:presLayoutVars>
      </dgm:prSet>
      <dgm:spPr/>
      <dgm:t>
        <a:bodyPr/>
        <a:lstStyle/>
        <a:p>
          <a:endParaRPr lang="zh-CN" altLang="en-US"/>
        </a:p>
      </dgm:t>
    </dgm:pt>
    <dgm:pt modelId="{FD26CDB0-1332-4139-9125-8B298DFDF594}" type="pres">
      <dgm:prSet presAssocID="{74460354-81E6-47DA-85F8-53EF60FE3FAA}" presName="rootConnector" presStyleLbl="node4" presStyleIdx="0" presStyleCnt="6"/>
      <dgm:spPr/>
      <dgm:t>
        <a:bodyPr/>
        <a:lstStyle/>
        <a:p>
          <a:endParaRPr lang="zh-CN" altLang="en-US"/>
        </a:p>
      </dgm:t>
    </dgm:pt>
    <dgm:pt modelId="{C12E02C7-6F8D-4F2F-9BB8-CAAD0E0405E4}" type="pres">
      <dgm:prSet presAssocID="{74460354-81E6-47DA-85F8-53EF60FE3FAA}" presName="hierChild4" presStyleCnt="0"/>
      <dgm:spPr/>
    </dgm:pt>
    <dgm:pt modelId="{6D697505-57A4-4001-BA03-4D380DD17755}" type="pres">
      <dgm:prSet presAssocID="{74460354-81E6-47DA-85F8-53EF60FE3FAA}" presName="hierChild5" presStyleCnt="0"/>
      <dgm:spPr/>
    </dgm:pt>
    <dgm:pt modelId="{153D975D-3EB2-464F-9CD3-7860B04A3872}" type="pres">
      <dgm:prSet presAssocID="{06556BB2-32DB-4EE3-82CB-4B33F14F06EB}" presName="Name35" presStyleLbl="parChTrans1D4" presStyleIdx="1" presStyleCnt="6"/>
      <dgm:spPr/>
    </dgm:pt>
    <dgm:pt modelId="{9DA0E5E9-DEA8-43C0-A715-001120C7E96E}" type="pres">
      <dgm:prSet presAssocID="{2F122B47-D980-428D-BB77-182E5A12C357}" presName="hierRoot2" presStyleCnt="0">
        <dgm:presLayoutVars>
          <dgm:hierBranch val="init"/>
        </dgm:presLayoutVars>
      </dgm:prSet>
      <dgm:spPr/>
    </dgm:pt>
    <dgm:pt modelId="{ABCB877B-BE54-4739-83B2-5BC362392AD3}" type="pres">
      <dgm:prSet presAssocID="{2F122B47-D980-428D-BB77-182E5A12C357}" presName="rootComposite" presStyleCnt="0"/>
      <dgm:spPr/>
    </dgm:pt>
    <dgm:pt modelId="{4AE1D40C-B1C6-401D-99E5-E4439F475488}" type="pres">
      <dgm:prSet presAssocID="{2F122B47-D980-428D-BB77-182E5A12C357}" presName="rootText" presStyleLbl="node4" presStyleIdx="1" presStyleCnt="6">
        <dgm:presLayoutVars>
          <dgm:chPref val="3"/>
        </dgm:presLayoutVars>
      </dgm:prSet>
      <dgm:spPr/>
      <dgm:t>
        <a:bodyPr/>
        <a:lstStyle/>
        <a:p>
          <a:endParaRPr lang="zh-CN" altLang="en-US"/>
        </a:p>
      </dgm:t>
    </dgm:pt>
    <dgm:pt modelId="{AAADFEE0-AB72-4F40-AC86-ED8739767E9A}" type="pres">
      <dgm:prSet presAssocID="{2F122B47-D980-428D-BB77-182E5A12C357}" presName="rootConnector" presStyleLbl="node4" presStyleIdx="1" presStyleCnt="6"/>
      <dgm:spPr/>
      <dgm:t>
        <a:bodyPr/>
        <a:lstStyle/>
        <a:p>
          <a:endParaRPr lang="zh-CN" altLang="en-US"/>
        </a:p>
      </dgm:t>
    </dgm:pt>
    <dgm:pt modelId="{6195262B-073F-4B73-B4A9-3E5AE593AABE}" type="pres">
      <dgm:prSet presAssocID="{2F122B47-D980-428D-BB77-182E5A12C357}" presName="hierChild4" presStyleCnt="0"/>
      <dgm:spPr/>
    </dgm:pt>
    <dgm:pt modelId="{C7AA1D70-C35C-4227-B0CB-933D030B27F3}" type="pres">
      <dgm:prSet presAssocID="{2F122B47-D980-428D-BB77-182E5A12C357}" presName="hierChild5" presStyleCnt="0"/>
      <dgm:spPr/>
    </dgm:pt>
    <dgm:pt modelId="{45E0479A-2BDE-45F2-BED1-EE8640FEEF6F}" type="pres">
      <dgm:prSet presAssocID="{2955E234-DC62-4569-A7F8-6742BFCD36B6}" presName="Name35" presStyleLbl="parChTrans1D4" presStyleIdx="2" presStyleCnt="6"/>
      <dgm:spPr/>
    </dgm:pt>
    <dgm:pt modelId="{AB5DD763-C7F8-4AC7-99A0-A23EC9597A41}" type="pres">
      <dgm:prSet presAssocID="{040E75D3-E254-44CD-A566-CE94B877CFB1}" presName="hierRoot2" presStyleCnt="0">
        <dgm:presLayoutVars>
          <dgm:hierBranch val="init"/>
        </dgm:presLayoutVars>
      </dgm:prSet>
      <dgm:spPr/>
    </dgm:pt>
    <dgm:pt modelId="{735C82D2-AC29-499D-B0E9-38B8CB059BF0}" type="pres">
      <dgm:prSet presAssocID="{040E75D3-E254-44CD-A566-CE94B877CFB1}" presName="rootComposite" presStyleCnt="0"/>
      <dgm:spPr/>
    </dgm:pt>
    <dgm:pt modelId="{4E96BD03-6696-4106-BFAF-0416DDEACFB1}" type="pres">
      <dgm:prSet presAssocID="{040E75D3-E254-44CD-A566-CE94B877CFB1}" presName="rootText" presStyleLbl="node4" presStyleIdx="2" presStyleCnt="6">
        <dgm:presLayoutVars>
          <dgm:chPref val="3"/>
        </dgm:presLayoutVars>
      </dgm:prSet>
      <dgm:spPr/>
      <dgm:t>
        <a:bodyPr/>
        <a:lstStyle/>
        <a:p>
          <a:endParaRPr lang="zh-CN" altLang="en-US"/>
        </a:p>
      </dgm:t>
    </dgm:pt>
    <dgm:pt modelId="{599DCB53-4DE3-49DE-9E72-4C077AE9CA79}" type="pres">
      <dgm:prSet presAssocID="{040E75D3-E254-44CD-A566-CE94B877CFB1}" presName="rootConnector" presStyleLbl="node4" presStyleIdx="2" presStyleCnt="6"/>
      <dgm:spPr/>
      <dgm:t>
        <a:bodyPr/>
        <a:lstStyle/>
        <a:p>
          <a:endParaRPr lang="zh-CN" altLang="en-US"/>
        </a:p>
      </dgm:t>
    </dgm:pt>
    <dgm:pt modelId="{8BE41FF8-BA40-493A-B1D8-71F493F5FED3}" type="pres">
      <dgm:prSet presAssocID="{040E75D3-E254-44CD-A566-CE94B877CFB1}" presName="hierChild4" presStyleCnt="0"/>
      <dgm:spPr/>
    </dgm:pt>
    <dgm:pt modelId="{ED6429C8-0301-4F5D-A250-03FBE4034274}" type="pres">
      <dgm:prSet presAssocID="{040E75D3-E254-44CD-A566-CE94B877CFB1}" presName="hierChild5" presStyleCnt="0"/>
      <dgm:spPr/>
    </dgm:pt>
    <dgm:pt modelId="{B9702C7F-2292-4E97-97EA-DE230A42ACDD}" type="pres">
      <dgm:prSet presAssocID="{7D873819-8F2E-4716-A437-2D41889B574F}" presName="hierChild5" presStyleCnt="0"/>
      <dgm:spPr/>
    </dgm:pt>
    <dgm:pt modelId="{DEA1278F-FCFD-41DA-806E-3E13C92C230E}" type="pres">
      <dgm:prSet presAssocID="{700FE3A9-9A5C-495D-9F50-3CF2A7B33715}" presName="Name35" presStyleLbl="parChTrans1D3" presStyleIdx="3" presStyleCnt="4"/>
      <dgm:spPr/>
    </dgm:pt>
    <dgm:pt modelId="{0F43A735-F9DE-4FAA-A809-8EE7DE2A920B}" type="pres">
      <dgm:prSet presAssocID="{3BA0405F-F429-450F-91B8-237529E8FFA1}" presName="hierRoot2" presStyleCnt="0">
        <dgm:presLayoutVars>
          <dgm:hierBranch/>
        </dgm:presLayoutVars>
      </dgm:prSet>
      <dgm:spPr/>
    </dgm:pt>
    <dgm:pt modelId="{F959B1AC-9F49-43CA-B66F-DD8C8DD9983D}" type="pres">
      <dgm:prSet presAssocID="{3BA0405F-F429-450F-91B8-237529E8FFA1}" presName="rootComposite" presStyleCnt="0"/>
      <dgm:spPr/>
    </dgm:pt>
    <dgm:pt modelId="{02D5F4B9-48B7-4323-9F15-D8DF6F1E7C3E}" type="pres">
      <dgm:prSet presAssocID="{3BA0405F-F429-450F-91B8-237529E8FFA1}" presName="rootText" presStyleLbl="node3" presStyleIdx="3" presStyleCnt="4">
        <dgm:presLayoutVars>
          <dgm:chPref val="3"/>
        </dgm:presLayoutVars>
      </dgm:prSet>
      <dgm:spPr/>
      <dgm:t>
        <a:bodyPr/>
        <a:lstStyle/>
        <a:p>
          <a:endParaRPr lang="zh-CN" altLang="en-US"/>
        </a:p>
      </dgm:t>
    </dgm:pt>
    <dgm:pt modelId="{7FD93A5E-7A80-4C42-8CF0-72A23228F9ED}" type="pres">
      <dgm:prSet presAssocID="{3BA0405F-F429-450F-91B8-237529E8FFA1}" presName="rootConnector" presStyleLbl="node3" presStyleIdx="3" presStyleCnt="4"/>
      <dgm:spPr/>
      <dgm:t>
        <a:bodyPr/>
        <a:lstStyle/>
        <a:p>
          <a:endParaRPr lang="zh-CN" altLang="en-US"/>
        </a:p>
      </dgm:t>
    </dgm:pt>
    <dgm:pt modelId="{70622754-55F6-4890-8B79-498ACB5333BB}" type="pres">
      <dgm:prSet presAssocID="{3BA0405F-F429-450F-91B8-237529E8FFA1}" presName="hierChild4" presStyleCnt="0"/>
      <dgm:spPr/>
    </dgm:pt>
    <dgm:pt modelId="{F1BAF4B2-86DF-4037-9F8B-E5BF76160B95}" type="pres">
      <dgm:prSet presAssocID="{A9785FD2-6353-4979-9465-41CD7254303D}" presName="Name35" presStyleLbl="parChTrans1D4" presStyleIdx="3" presStyleCnt="6"/>
      <dgm:spPr/>
    </dgm:pt>
    <dgm:pt modelId="{B3B91DDB-DB8F-4111-9491-7576B32DB345}" type="pres">
      <dgm:prSet presAssocID="{17D08FB8-F406-4266-B70A-3D271591F099}" presName="hierRoot2" presStyleCnt="0">
        <dgm:presLayoutVars>
          <dgm:hierBranch val="init"/>
        </dgm:presLayoutVars>
      </dgm:prSet>
      <dgm:spPr/>
    </dgm:pt>
    <dgm:pt modelId="{03770478-AFA9-496F-807E-1F7B52B89C91}" type="pres">
      <dgm:prSet presAssocID="{17D08FB8-F406-4266-B70A-3D271591F099}" presName="rootComposite" presStyleCnt="0"/>
      <dgm:spPr/>
    </dgm:pt>
    <dgm:pt modelId="{1CDAC1C6-3956-4F89-94B6-45CA1EEED8D7}" type="pres">
      <dgm:prSet presAssocID="{17D08FB8-F406-4266-B70A-3D271591F099}" presName="rootText" presStyleLbl="node4" presStyleIdx="3" presStyleCnt="6">
        <dgm:presLayoutVars>
          <dgm:chPref val="3"/>
        </dgm:presLayoutVars>
      </dgm:prSet>
      <dgm:spPr/>
      <dgm:t>
        <a:bodyPr/>
        <a:lstStyle/>
        <a:p>
          <a:endParaRPr lang="zh-CN" altLang="en-US"/>
        </a:p>
      </dgm:t>
    </dgm:pt>
    <dgm:pt modelId="{ADF396EA-738C-4A83-9CEC-52E9A842261D}" type="pres">
      <dgm:prSet presAssocID="{17D08FB8-F406-4266-B70A-3D271591F099}" presName="rootConnector" presStyleLbl="node4" presStyleIdx="3" presStyleCnt="6"/>
      <dgm:spPr/>
      <dgm:t>
        <a:bodyPr/>
        <a:lstStyle/>
        <a:p>
          <a:endParaRPr lang="zh-CN" altLang="en-US"/>
        </a:p>
      </dgm:t>
    </dgm:pt>
    <dgm:pt modelId="{7CD611D6-FF08-43FD-A2EE-C3E3A4C5964C}" type="pres">
      <dgm:prSet presAssocID="{17D08FB8-F406-4266-B70A-3D271591F099}" presName="hierChild4" presStyleCnt="0"/>
      <dgm:spPr/>
    </dgm:pt>
    <dgm:pt modelId="{19D9C3EC-892A-4FFC-9697-80DF19371453}" type="pres">
      <dgm:prSet presAssocID="{17D08FB8-F406-4266-B70A-3D271591F099}" presName="hierChild5" presStyleCnt="0"/>
      <dgm:spPr/>
    </dgm:pt>
    <dgm:pt modelId="{F8FFD334-F2E1-4F91-8626-931504F35B32}" type="pres">
      <dgm:prSet presAssocID="{88041B66-1816-4E1D-BF39-F363D8DCB6CB}" presName="Name35" presStyleLbl="parChTrans1D4" presStyleIdx="4" presStyleCnt="6"/>
      <dgm:spPr/>
    </dgm:pt>
    <dgm:pt modelId="{9148020A-A54B-457C-8916-77A8A30A903A}" type="pres">
      <dgm:prSet presAssocID="{05C05721-1C6C-4AB1-96B7-E3E68E7C9A6B}" presName="hierRoot2" presStyleCnt="0">
        <dgm:presLayoutVars>
          <dgm:hierBranch val="init"/>
        </dgm:presLayoutVars>
      </dgm:prSet>
      <dgm:spPr/>
    </dgm:pt>
    <dgm:pt modelId="{280300FF-FFCF-4FE9-9B64-7750171FE742}" type="pres">
      <dgm:prSet presAssocID="{05C05721-1C6C-4AB1-96B7-E3E68E7C9A6B}" presName="rootComposite" presStyleCnt="0"/>
      <dgm:spPr/>
    </dgm:pt>
    <dgm:pt modelId="{19BA8F22-1704-4C9D-8E34-3877D403E060}" type="pres">
      <dgm:prSet presAssocID="{05C05721-1C6C-4AB1-96B7-E3E68E7C9A6B}" presName="rootText" presStyleLbl="node4" presStyleIdx="4" presStyleCnt="6">
        <dgm:presLayoutVars>
          <dgm:chPref val="3"/>
        </dgm:presLayoutVars>
      </dgm:prSet>
      <dgm:spPr/>
      <dgm:t>
        <a:bodyPr/>
        <a:lstStyle/>
        <a:p>
          <a:endParaRPr lang="zh-CN" altLang="en-US"/>
        </a:p>
      </dgm:t>
    </dgm:pt>
    <dgm:pt modelId="{247C3709-9040-4C98-90A4-238E963D2D88}" type="pres">
      <dgm:prSet presAssocID="{05C05721-1C6C-4AB1-96B7-E3E68E7C9A6B}" presName="rootConnector" presStyleLbl="node4" presStyleIdx="4" presStyleCnt="6"/>
      <dgm:spPr/>
      <dgm:t>
        <a:bodyPr/>
        <a:lstStyle/>
        <a:p>
          <a:endParaRPr lang="zh-CN" altLang="en-US"/>
        </a:p>
      </dgm:t>
    </dgm:pt>
    <dgm:pt modelId="{AD8C973E-B26C-4EFA-B52B-6A1C2D899892}" type="pres">
      <dgm:prSet presAssocID="{05C05721-1C6C-4AB1-96B7-E3E68E7C9A6B}" presName="hierChild4" presStyleCnt="0"/>
      <dgm:spPr/>
    </dgm:pt>
    <dgm:pt modelId="{B77D4ADB-DA5A-4781-858C-BB25A3E7D64E}" type="pres">
      <dgm:prSet presAssocID="{05C05721-1C6C-4AB1-96B7-E3E68E7C9A6B}" presName="hierChild5" presStyleCnt="0"/>
      <dgm:spPr/>
    </dgm:pt>
    <dgm:pt modelId="{96BA25E9-01D6-431E-8F94-92924AE486EE}" type="pres">
      <dgm:prSet presAssocID="{44AB0194-B967-4A65-BCBB-AFEADE253D7A}" presName="Name35" presStyleLbl="parChTrans1D4" presStyleIdx="5" presStyleCnt="6"/>
      <dgm:spPr/>
    </dgm:pt>
    <dgm:pt modelId="{A6D6D7E4-D7FF-4A15-A040-A8887E8BD06A}" type="pres">
      <dgm:prSet presAssocID="{DAFADD06-3487-4A3D-95CF-2B75CFA3DF21}" presName="hierRoot2" presStyleCnt="0">
        <dgm:presLayoutVars>
          <dgm:hierBranch val="init"/>
        </dgm:presLayoutVars>
      </dgm:prSet>
      <dgm:spPr/>
    </dgm:pt>
    <dgm:pt modelId="{FAA349E0-6CC7-448E-8233-BA2EFB99BDD9}" type="pres">
      <dgm:prSet presAssocID="{DAFADD06-3487-4A3D-95CF-2B75CFA3DF21}" presName="rootComposite" presStyleCnt="0"/>
      <dgm:spPr/>
    </dgm:pt>
    <dgm:pt modelId="{AC7C9959-54DB-45EB-B416-65E5A88C4B1F}" type="pres">
      <dgm:prSet presAssocID="{DAFADD06-3487-4A3D-95CF-2B75CFA3DF21}" presName="rootText" presStyleLbl="node4" presStyleIdx="5" presStyleCnt="6">
        <dgm:presLayoutVars>
          <dgm:chPref val="3"/>
        </dgm:presLayoutVars>
      </dgm:prSet>
      <dgm:spPr/>
      <dgm:t>
        <a:bodyPr/>
        <a:lstStyle/>
        <a:p>
          <a:endParaRPr lang="zh-CN" altLang="en-US"/>
        </a:p>
      </dgm:t>
    </dgm:pt>
    <dgm:pt modelId="{0CE875DF-5A36-46EA-A203-9244B2D0743E}" type="pres">
      <dgm:prSet presAssocID="{DAFADD06-3487-4A3D-95CF-2B75CFA3DF21}" presName="rootConnector" presStyleLbl="node4" presStyleIdx="5" presStyleCnt="6"/>
      <dgm:spPr/>
      <dgm:t>
        <a:bodyPr/>
        <a:lstStyle/>
        <a:p>
          <a:endParaRPr lang="zh-CN" altLang="en-US"/>
        </a:p>
      </dgm:t>
    </dgm:pt>
    <dgm:pt modelId="{E93EEA40-6A5C-42C0-8E2D-97FBE67DB690}" type="pres">
      <dgm:prSet presAssocID="{DAFADD06-3487-4A3D-95CF-2B75CFA3DF21}" presName="hierChild4" presStyleCnt="0"/>
      <dgm:spPr/>
    </dgm:pt>
    <dgm:pt modelId="{DAF8CCCB-2ED5-4DA6-B65A-0D47F36A79FD}" type="pres">
      <dgm:prSet presAssocID="{DAFADD06-3487-4A3D-95CF-2B75CFA3DF21}" presName="hierChild5" presStyleCnt="0"/>
      <dgm:spPr/>
    </dgm:pt>
    <dgm:pt modelId="{918EC0E7-CA4C-44C7-9297-AFE79853FE38}" type="pres">
      <dgm:prSet presAssocID="{3BA0405F-F429-450F-91B8-237529E8FFA1}" presName="hierChild5" presStyleCnt="0"/>
      <dgm:spPr/>
    </dgm:pt>
    <dgm:pt modelId="{B5DA20A2-E2C9-4683-8530-5F5B8FF00B2D}" type="pres">
      <dgm:prSet presAssocID="{52D3ACB5-C860-4A61-8ECC-8D5A8A3CFF8F}" presName="hierChild5" presStyleCnt="0"/>
      <dgm:spPr/>
    </dgm:pt>
    <dgm:pt modelId="{FD228583-BD43-4A92-8CAC-9AEE679FA25F}" type="pres">
      <dgm:prSet presAssocID="{42DF1B51-D0F7-49BC-87FE-C9D5DF1D22CA}" presName="hierChild3" presStyleCnt="0"/>
      <dgm:spPr/>
    </dgm:pt>
  </dgm:ptLst>
  <dgm:cxnLst>
    <dgm:cxn modelId="{9B2F943D-33B6-4FD2-B0FB-F50D5AC09B89}" srcId="{7D873819-8F2E-4716-A437-2D41889B574F}" destId="{2F122B47-D980-428D-BB77-182E5A12C357}" srcOrd="1" destOrd="0" parTransId="{06556BB2-32DB-4EE3-82CB-4B33F14F06EB}" sibTransId="{E2D2B30E-683E-4607-B062-D2B1DA31804F}"/>
    <dgm:cxn modelId="{3821A0C9-0F83-4642-A735-5ECF42A230D7}" type="presOf" srcId="{5E62CDAE-1953-4B26-9B2B-F636AC614332}" destId="{DD7DFF4B-A82F-47E3-B8BD-134AC0F51E9F}" srcOrd="0" destOrd="0" presId="urn:microsoft.com/office/officeart/2005/8/layout/orgChart1#1"/>
    <dgm:cxn modelId="{0CBE9C98-77F6-49B0-953C-4DDA5F57C2B3}" type="presOf" srcId="{B3F47241-AD12-4F81-B6F2-F797DC6D31E8}" destId="{6B4EB99A-806A-4218-B27E-CF27D3171684}" srcOrd="0" destOrd="0" presId="urn:microsoft.com/office/officeart/2005/8/layout/orgChart1#1"/>
    <dgm:cxn modelId="{ED3BDD1E-F0AF-4772-A32B-9A791AD6ABDE}" srcId="{7D873819-8F2E-4716-A437-2D41889B574F}" destId="{74460354-81E6-47DA-85F8-53EF60FE3FAA}" srcOrd="0" destOrd="0" parTransId="{0A9E466D-8ADA-4CED-A6A6-DC9EC63219CE}" sibTransId="{C6D82DC8-0D4D-4353-B6B4-EA082DD87DAB}"/>
    <dgm:cxn modelId="{3C7B773E-5D44-4062-9A14-7ED5A9B852E7}" type="presOf" srcId="{74460354-81E6-47DA-85F8-53EF60FE3FAA}" destId="{FD26CDB0-1332-4139-9125-8B298DFDF594}" srcOrd="1" destOrd="0" presId="urn:microsoft.com/office/officeart/2005/8/layout/orgChart1#1"/>
    <dgm:cxn modelId="{30B36389-3C5E-4574-AC08-4CAB1EA3D3A4}" type="presOf" srcId="{0A9E466D-8ADA-4CED-A6A6-DC9EC63219CE}" destId="{57FBCFA0-E41E-4E07-90AA-6EE08FEA38A1}" srcOrd="0" destOrd="0" presId="urn:microsoft.com/office/officeart/2005/8/layout/orgChart1#1"/>
    <dgm:cxn modelId="{3A28E706-0824-45C2-BD84-774BF5810E3D}" srcId="{3BA0405F-F429-450F-91B8-237529E8FFA1}" destId="{17D08FB8-F406-4266-B70A-3D271591F099}" srcOrd="0" destOrd="0" parTransId="{A9785FD2-6353-4979-9465-41CD7254303D}" sibTransId="{EFB57877-94B9-446B-A3E0-EBCEFFD3AF44}"/>
    <dgm:cxn modelId="{6EB3DE04-F863-4BF4-9FD8-6B66E0BCF8BD}" srcId="{42DF1B51-D0F7-49BC-87FE-C9D5DF1D22CA}" destId="{70A18A80-0BF9-43CC-B011-14D91766AAE3}" srcOrd="0" destOrd="0" parTransId="{B3F47241-AD12-4F81-B6F2-F797DC6D31E8}" sibTransId="{EC6E3D37-98F4-4C31-B876-B3A1EB815182}"/>
    <dgm:cxn modelId="{C5CB5209-1FD0-405F-B6E0-1BB2712DFB23}" type="presOf" srcId="{7D873819-8F2E-4716-A437-2D41889B574F}" destId="{5A2D7318-1056-4581-8FD7-5A4D1F0B0D84}" srcOrd="1" destOrd="0" presId="urn:microsoft.com/office/officeart/2005/8/layout/orgChart1#1"/>
    <dgm:cxn modelId="{C4AC582B-75BB-407B-B9B7-543A1B6C32E4}" type="presOf" srcId="{2F122B47-D980-428D-BB77-182E5A12C357}" destId="{4AE1D40C-B1C6-401D-99E5-E4439F475488}" srcOrd="0" destOrd="0" presId="urn:microsoft.com/office/officeart/2005/8/layout/orgChart1#1"/>
    <dgm:cxn modelId="{14D59AD9-6F26-4C92-B65A-35ACE2AF2188}" type="presOf" srcId="{3BA0405F-F429-450F-91B8-237529E8FFA1}" destId="{7FD93A5E-7A80-4C42-8CF0-72A23228F9ED}" srcOrd="1" destOrd="0" presId="urn:microsoft.com/office/officeart/2005/8/layout/orgChart1#1"/>
    <dgm:cxn modelId="{D3DBA26A-9889-4CF9-BA45-FEFA6B7E18DB}" type="presOf" srcId="{05C05721-1C6C-4AB1-96B7-E3E68E7C9A6B}" destId="{19BA8F22-1704-4C9D-8E34-3877D403E060}" srcOrd="0" destOrd="0" presId="urn:microsoft.com/office/officeart/2005/8/layout/orgChart1#1"/>
    <dgm:cxn modelId="{FB22DFA6-D09E-40D0-AE9C-01F18F612513}" srcId="{70A18A80-0BF9-43CC-B011-14D91766AAE3}" destId="{5E62CDAE-1953-4B26-9B2B-F636AC614332}" srcOrd="0" destOrd="0" parTransId="{7D2D29D0-DD8A-42FD-8197-44184E95A411}" sibTransId="{13B9B4CB-BCC7-48EA-A2E9-A5B92B0E6F36}"/>
    <dgm:cxn modelId="{BAB35DBD-DEFC-4876-8E3A-6CB417046468}" type="presOf" srcId="{70A18A80-0BF9-43CC-B011-14D91766AAE3}" destId="{E8FF718A-E76E-431C-9FE8-24579CB8428D}" srcOrd="1" destOrd="0" presId="urn:microsoft.com/office/officeart/2005/8/layout/orgChart1#1"/>
    <dgm:cxn modelId="{BFE4DD62-549F-4FF1-B54F-DD2CC7C813D6}" srcId="{52D3ACB5-C860-4A61-8ECC-8D5A8A3CFF8F}" destId="{3BA0405F-F429-450F-91B8-237529E8FFA1}" srcOrd="1" destOrd="0" parTransId="{700FE3A9-9A5C-495D-9F50-3CF2A7B33715}" sibTransId="{DB2034E5-49BF-46DC-8D0C-4E577D944893}"/>
    <dgm:cxn modelId="{D9996CDB-DA7A-49AE-9647-84A1ABD61A8F}" type="presOf" srcId="{52D3ACB5-C860-4A61-8ECC-8D5A8A3CFF8F}" destId="{2416B279-BFD5-499A-9C6C-3BB8D6942877}" srcOrd="1" destOrd="0" presId="urn:microsoft.com/office/officeart/2005/8/layout/orgChart1#1"/>
    <dgm:cxn modelId="{A289A2D8-23CB-4673-9CE8-8F60AF49A456}" type="presOf" srcId="{D90BA718-60C1-4B88-881B-88E433D2EE1B}" destId="{5BE56BB3-8219-4CA9-A968-B745BC43D1F9}" srcOrd="0" destOrd="0" presId="urn:microsoft.com/office/officeart/2005/8/layout/orgChart1#1"/>
    <dgm:cxn modelId="{50359BD9-4125-4388-B84E-68A4C428BCEF}" type="presOf" srcId="{DAFADD06-3487-4A3D-95CF-2B75CFA3DF21}" destId="{AC7C9959-54DB-45EB-B416-65E5A88C4B1F}" srcOrd="0" destOrd="0" presId="urn:microsoft.com/office/officeart/2005/8/layout/orgChart1#1"/>
    <dgm:cxn modelId="{B3DE626A-C375-43EC-A445-8F2377C0DAA3}" srcId="{52D3ACB5-C860-4A61-8ECC-8D5A8A3CFF8F}" destId="{7D873819-8F2E-4716-A437-2D41889B574F}" srcOrd="0" destOrd="0" parTransId="{9D7D5AF3-0B38-4333-A45B-07FA37A811AF}" sibTransId="{97340AED-2877-4EAB-8CED-0AADBCEB1F25}"/>
    <dgm:cxn modelId="{D4DA74DB-F889-41B9-A8B0-ACA59C7E7AF8}" type="presOf" srcId="{17D08FB8-F406-4266-B70A-3D271591F099}" destId="{1CDAC1C6-3956-4F89-94B6-45CA1EEED8D7}" srcOrd="0" destOrd="0" presId="urn:microsoft.com/office/officeart/2005/8/layout/orgChart1#1"/>
    <dgm:cxn modelId="{BBA37F0E-E71B-4E22-841B-ABF77EE92556}" srcId="{7D873819-8F2E-4716-A437-2D41889B574F}" destId="{040E75D3-E254-44CD-A566-CE94B877CFB1}" srcOrd="2" destOrd="0" parTransId="{2955E234-DC62-4569-A7F8-6742BFCD36B6}" sibTransId="{F390D32B-48E3-4352-972F-111D06146C2F}"/>
    <dgm:cxn modelId="{1DB4D408-5989-43A1-A986-1A12327C98AC}" type="presOf" srcId="{1E8B0481-1580-4D14-91E9-4CECBDCAC9AD}" destId="{9E0F2099-C45D-4D42-A30C-C4308222A6B1}" srcOrd="0" destOrd="0" presId="urn:microsoft.com/office/officeart/2005/8/layout/orgChart1#1"/>
    <dgm:cxn modelId="{D203307F-D7B4-4EE1-95B2-9A4CF7C3C8EF}" type="presOf" srcId="{42DF1B51-D0F7-49BC-87FE-C9D5DF1D22CA}" destId="{BCE5A78E-896F-4751-9984-4F6DFA3B14C7}" srcOrd="1" destOrd="0" presId="urn:microsoft.com/office/officeart/2005/8/layout/orgChart1#1"/>
    <dgm:cxn modelId="{92E9D758-2C51-4745-9317-3F8358E6A0F5}" type="presOf" srcId="{7D873819-8F2E-4716-A437-2D41889B574F}" destId="{18E2BF99-F63E-4650-94B9-FA43EB78DBB3}" srcOrd="0" destOrd="0" presId="urn:microsoft.com/office/officeart/2005/8/layout/orgChart1#1"/>
    <dgm:cxn modelId="{55749B00-AE66-41DA-9AFC-97F23A342942}" type="presOf" srcId="{CF7DE3FC-8C47-4C22-B819-8F00B2126617}" destId="{E5FCAF60-F806-4C05-BC7B-3A667BE2B609}" srcOrd="0" destOrd="0" presId="urn:microsoft.com/office/officeart/2005/8/layout/orgChart1#1"/>
    <dgm:cxn modelId="{07C4B531-0DDE-43CD-8924-F7E7E6EE49CC}" type="presOf" srcId="{05C05721-1C6C-4AB1-96B7-E3E68E7C9A6B}" destId="{247C3709-9040-4C98-90A4-238E963D2D88}" srcOrd="1" destOrd="0" presId="urn:microsoft.com/office/officeart/2005/8/layout/orgChart1#1"/>
    <dgm:cxn modelId="{16F94727-9F88-4D36-AD4E-2582EB8EBA54}" srcId="{3BA0405F-F429-450F-91B8-237529E8FFA1}" destId="{DAFADD06-3487-4A3D-95CF-2B75CFA3DF21}" srcOrd="2" destOrd="0" parTransId="{44AB0194-B967-4A65-BCBB-AFEADE253D7A}" sibTransId="{07D11D06-2C26-4BA3-A0DD-650321F03377}"/>
    <dgm:cxn modelId="{7DA0AD8B-4FE6-4C79-8553-F2628ADF0A75}" type="presOf" srcId="{FE4E4026-976C-4D95-9234-21A0FC9338E8}" destId="{FA3C6759-18DE-4CBC-BBA2-8DAFA1114B1D}" srcOrd="1" destOrd="0" presId="urn:microsoft.com/office/officeart/2005/8/layout/orgChart1#1"/>
    <dgm:cxn modelId="{035FEE91-1A51-48FA-A304-C42DD3531DA5}" type="presOf" srcId="{700FE3A9-9A5C-495D-9F50-3CF2A7B33715}" destId="{DEA1278F-FCFD-41DA-806E-3E13C92C230E}" srcOrd="0" destOrd="0" presId="urn:microsoft.com/office/officeart/2005/8/layout/orgChart1#1"/>
    <dgm:cxn modelId="{F4579F47-7C19-4F3E-A226-58EC0BD205A1}" type="presOf" srcId="{9D7D5AF3-0B38-4333-A45B-07FA37A811AF}" destId="{7474E5CA-F62E-4FC5-85D7-B8D29534AD57}" srcOrd="0" destOrd="0" presId="urn:microsoft.com/office/officeart/2005/8/layout/orgChart1#1"/>
    <dgm:cxn modelId="{9010691E-F2F3-4E8F-950C-96460AA790A6}" type="presOf" srcId="{040E75D3-E254-44CD-A566-CE94B877CFB1}" destId="{4E96BD03-6696-4106-BFAF-0416DDEACFB1}" srcOrd="0" destOrd="0" presId="urn:microsoft.com/office/officeart/2005/8/layout/orgChart1#1"/>
    <dgm:cxn modelId="{F59EA12D-FC9A-4DEC-ADF1-CDA9AEAA6662}" type="presOf" srcId="{FE4E4026-976C-4D95-9234-21A0FC9338E8}" destId="{019BD047-2CA3-4C5D-8F97-6DF98FAD322B}" srcOrd="0" destOrd="0" presId="urn:microsoft.com/office/officeart/2005/8/layout/orgChart1#1"/>
    <dgm:cxn modelId="{58F8E8AC-19F1-4584-9C13-EB5D02A98FE3}" type="presOf" srcId="{7D2D29D0-DD8A-42FD-8197-44184E95A411}" destId="{B35300DE-EB88-46C2-95DA-EE244C2AA9BD}" srcOrd="0" destOrd="0" presId="urn:microsoft.com/office/officeart/2005/8/layout/orgChart1#1"/>
    <dgm:cxn modelId="{0466010D-C3FC-42C0-940C-853E804B6E0D}" type="presOf" srcId="{2955E234-DC62-4569-A7F8-6742BFCD36B6}" destId="{45E0479A-2BDE-45F2-BED1-EE8640FEEF6F}" srcOrd="0" destOrd="0" presId="urn:microsoft.com/office/officeart/2005/8/layout/orgChart1#1"/>
    <dgm:cxn modelId="{086EDDD1-E546-438A-B404-7E1752C25CA3}" type="presOf" srcId="{A9785FD2-6353-4979-9465-41CD7254303D}" destId="{F1BAF4B2-86DF-4037-9F8B-E5BF76160B95}" srcOrd="0" destOrd="0" presId="urn:microsoft.com/office/officeart/2005/8/layout/orgChart1#1"/>
    <dgm:cxn modelId="{8B7FB4C6-BB85-45F7-994B-DE541FD1472B}" srcId="{70A18A80-0BF9-43CC-B011-14D91766AAE3}" destId="{FE4E4026-976C-4D95-9234-21A0FC9338E8}" srcOrd="1" destOrd="0" parTransId="{1E8B0481-1580-4D14-91E9-4CECBDCAC9AD}" sibTransId="{2C3292FB-F2B9-4244-A044-EE3F3C325872}"/>
    <dgm:cxn modelId="{1FFD4D4C-9068-40C8-B39A-3DE84FA4BD16}" type="presOf" srcId="{88041B66-1816-4E1D-BF39-F363D8DCB6CB}" destId="{F8FFD334-F2E1-4F91-8626-931504F35B32}" srcOrd="0" destOrd="0" presId="urn:microsoft.com/office/officeart/2005/8/layout/orgChart1#1"/>
    <dgm:cxn modelId="{4E0735B2-F626-4036-8DBB-1A6C57C35FC0}" type="presOf" srcId="{70A18A80-0BF9-43CC-B011-14D91766AAE3}" destId="{71B752F3-247A-48F1-9D53-0F8CFEBD673E}" srcOrd="0" destOrd="0" presId="urn:microsoft.com/office/officeart/2005/8/layout/orgChart1#1"/>
    <dgm:cxn modelId="{8870B1A2-296E-47D0-895A-F5BC342BA2F7}" type="presOf" srcId="{42DF1B51-D0F7-49BC-87FE-C9D5DF1D22CA}" destId="{0AFB718E-F358-4979-BDC4-470DF162CEC5}" srcOrd="0" destOrd="0" presId="urn:microsoft.com/office/officeart/2005/8/layout/orgChart1#1"/>
    <dgm:cxn modelId="{5A524BF2-2ED2-4D3F-8A3D-AC0B3B070EF1}" srcId="{D90BA718-60C1-4B88-881B-88E433D2EE1B}" destId="{42DF1B51-D0F7-49BC-87FE-C9D5DF1D22CA}" srcOrd="0" destOrd="0" parTransId="{55CAE455-F4A4-43ED-B3E8-6DF46489ED88}" sibTransId="{FA6E6737-CC0B-4FC1-8F09-5BB431330813}"/>
    <dgm:cxn modelId="{5466E2DA-1384-4560-9F26-443D69D414A8}" type="presOf" srcId="{06556BB2-32DB-4EE3-82CB-4B33F14F06EB}" destId="{153D975D-3EB2-464F-9CD3-7860B04A3872}" srcOrd="0" destOrd="0" presId="urn:microsoft.com/office/officeart/2005/8/layout/orgChart1#1"/>
    <dgm:cxn modelId="{A22B9AA5-B56D-4563-B84E-45369F9C8D48}" type="presOf" srcId="{DAFADD06-3487-4A3D-95CF-2B75CFA3DF21}" destId="{0CE875DF-5A36-46EA-A203-9244B2D0743E}" srcOrd="1" destOrd="0" presId="urn:microsoft.com/office/officeart/2005/8/layout/orgChart1#1"/>
    <dgm:cxn modelId="{A738819B-93F0-4560-A71E-61C5BB13F73D}" type="presOf" srcId="{2F122B47-D980-428D-BB77-182E5A12C357}" destId="{AAADFEE0-AB72-4F40-AC86-ED8739767E9A}" srcOrd="1" destOrd="0" presId="urn:microsoft.com/office/officeart/2005/8/layout/orgChart1#1"/>
    <dgm:cxn modelId="{A0FF35AE-75F1-4637-A57C-7334858D141B}" type="presOf" srcId="{44AB0194-B967-4A65-BCBB-AFEADE253D7A}" destId="{96BA25E9-01D6-431E-8F94-92924AE486EE}" srcOrd="0" destOrd="0" presId="urn:microsoft.com/office/officeart/2005/8/layout/orgChart1#1"/>
    <dgm:cxn modelId="{FFDE718B-9D25-4527-B13E-7FAB52A06D4D}" type="presOf" srcId="{17D08FB8-F406-4266-B70A-3D271591F099}" destId="{ADF396EA-738C-4A83-9CEC-52E9A842261D}" srcOrd="1" destOrd="0" presId="urn:microsoft.com/office/officeart/2005/8/layout/orgChart1#1"/>
    <dgm:cxn modelId="{EDCD65ED-1FA0-4340-B1F0-93EAF97A70EA}" type="presOf" srcId="{52D3ACB5-C860-4A61-8ECC-8D5A8A3CFF8F}" destId="{23E8760E-F98E-4F46-BE09-AC49F03065C5}" srcOrd="0" destOrd="0" presId="urn:microsoft.com/office/officeart/2005/8/layout/orgChart1#1"/>
    <dgm:cxn modelId="{B9D2EB3F-6CAA-4E5A-882A-0EC478D303B3}" srcId="{3BA0405F-F429-450F-91B8-237529E8FFA1}" destId="{05C05721-1C6C-4AB1-96B7-E3E68E7C9A6B}" srcOrd="1" destOrd="0" parTransId="{88041B66-1816-4E1D-BF39-F363D8DCB6CB}" sibTransId="{CB8989E4-E475-45D8-A740-C6747A2D5F8A}"/>
    <dgm:cxn modelId="{91B0077F-F694-42D8-8BB4-8D9A94B2C1C5}" type="presOf" srcId="{74460354-81E6-47DA-85F8-53EF60FE3FAA}" destId="{0B0F95EE-2826-42D6-9A58-539AC0DB6DE0}" srcOrd="0" destOrd="0" presId="urn:microsoft.com/office/officeart/2005/8/layout/orgChart1#1"/>
    <dgm:cxn modelId="{992F113F-74D0-4414-ABFE-8843902640B0}" type="presOf" srcId="{040E75D3-E254-44CD-A566-CE94B877CFB1}" destId="{599DCB53-4DE3-49DE-9E72-4C077AE9CA79}" srcOrd="1" destOrd="0" presId="urn:microsoft.com/office/officeart/2005/8/layout/orgChart1#1"/>
    <dgm:cxn modelId="{BEBFE369-21A7-46BF-91FF-15F880F007A0}" type="presOf" srcId="{3BA0405F-F429-450F-91B8-237529E8FFA1}" destId="{02D5F4B9-48B7-4323-9F15-D8DF6F1E7C3E}" srcOrd="0" destOrd="0" presId="urn:microsoft.com/office/officeart/2005/8/layout/orgChart1#1"/>
    <dgm:cxn modelId="{521567A6-A4B6-4C42-BC01-44C89FBC740D}" type="presOf" srcId="{5E62CDAE-1953-4B26-9B2B-F636AC614332}" destId="{9E578BAB-B9ED-40A6-8DC4-DDDD0600A276}" srcOrd="1" destOrd="0" presId="urn:microsoft.com/office/officeart/2005/8/layout/orgChart1#1"/>
    <dgm:cxn modelId="{EBF36E55-B19B-4793-8C7D-20197B014958}" srcId="{42DF1B51-D0F7-49BC-87FE-C9D5DF1D22CA}" destId="{52D3ACB5-C860-4A61-8ECC-8D5A8A3CFF8F}" srcOrd="1" destOrd="0" parTransId="{CF7DE3FC-8C47-4C22-B819-8F00B2126617}" sibTransId="{5E33853D-1C76-4EB0-A0DB-EF6FE542BCEC}"/>
    <dgm:cxn modelId="{BA7462C4-BA75-437D-8506-A069DB3290D2}" type="presParOf" srcId="{5BE56BB3-8219-4CA9-A968-B745BC43D1F9}" destId="{2657B00A-01D5-46CB-AE73-737F856EE2A8}" srcOrd="0" destOrd="0" presId="urn:microsoft.com/office/officeart/2005/8/layout/orgChart1#1"/>
    <dgm:cxn modelId="{D962E6F0-9430-4347-B2DE-EA9F1A88A441}" type="presParOf" srcId="{2657B00A-01D5-46CB-AE73-737F856EE2A8}" destId="{0A351255-D7F5-4066-8C38-003980265562}" srcOrd="0" destOrd="0" presId="urn:microsoft.com/office/officeart/2005/8/layout/orgChart1#1"/>
    <dgm:cxn modelId="{09EF82F8-A1FA-45B2-91FD-FA70ABEF6579}" type="presParOf" srcId="{0A351255-D7F5-4066-8C38-003980265562}" destId="{0AFB718E-F358-4979-BDC4-470DF162CEC5}" srcOrd="0" destOrd="0" presId="urn:microsoft.com/office/officeart/2005/8/layout/orgChart1#1"/>
    <dgm:cxn modelId="{7942D1EE-56CB-45B5-9162-F2E63816AA3C}" type="presParOf" srcId="{0A351255-D7F5-4066-8C38-003980265562}" destId="{BCE5A78E-896F-4751-9984-4F6DFA3B14C7}" srcOrd="1" destOrd="0" presId="urn:microsoft.com/office/officeart/2005/8/layout/orgChart1#1"/>
    <dgm:cxn modelId="{516C8718-FCD8-4F30-B99D-AFB165C18ECE}" type="presParOf" srcId="{2657B00A-01D5-46CB-AE73-737F856EE2A8}" destId="{605F9B62-FCD5-4AA4-AC31-59C433DBD90F}" srcOrd="1" destOrd="0" presId="urn:microsoft.com/office/officeart/2005/8/layout/orgChart1#1"/>
    <dgm:cxn modelId="{57900680-73F4-4E9C-ACD5-E0363C352F1D}" type="presParOf" srcId="{605F9B62-FCD5-4AA4-AC31-59C433DBD90F}" destId="{6B4EB99A-806A-4218-B27E-CF27D3171684}" srcOrd="0" destOrd="0" presId="urn:microsoft.com/office/officeart/2005/8/layout/orgChart1#1"/>
    <dgm:cxn modelId="{B2AF71F5-CE4A-49F1-9F4D-BE81A859B0FE}" type="presParOf" srcId="{605F9B62-FCD5-4AA4-AC31-59C433DBD90F}" destId="{7034B19A-4217-4FDD-993B-79ABD59E699C}" srcOrd="1" destOrd="0" presId="urn:microsoft.com/office/officeart/2005/8/layout/orgChart1#1"/>
    <dgm:cxn modelId="{99F36866-92C1-4D06-B3FB-BF504E21DCEC}" type="presParOf" srcId="{7034B19A-4217-4FDD-993B-79ABD59E699C}" destId="{B319D2B1-DF0C-416D-8618-1D5805811D86}" srcOrd="0" destOrd="0" presId="urn:microsoft.com/office/officeart/2005/8/layout/orgChart1#1"/>
    <dgm:cxn modelId="{6AD2EA16-BACE-49BF-9867-985F9862650C}" type="presParOf" srcId="{B319D2B1-DF0C-416D-8618-1D5805811D86}" destId="{71B752F3-247A-48F1-9D53-0F8CFEBD673E}" srcOrd="0" destOrd="0" presId="urn:microsoft.com/office/officeart/2005/8/layout/orgChart1#1"/>
    <dgm:cxn modelId="{338C5A08-6F44-4955-A0D5-4659CDCA51C0}" type="presParOf" srcId="{B319D2B1-DF0C-416D-8618-1D5805811D86}" destId="{E8FF718A-E76E-431C-9FE8-24579CB8428D}" srcOrd="1" destOrd="0" presId="urn:microsoft.com/office/officeart/2005/8/layout/orgChart1#1"/>
    <dgm:cxn modelId="{73A07BD4-74BF-4E3F-AE24-8663B39F0DB1}" type="presParOf" srcId="{7034B19A-4217-4FDD-993B-79ABD59E699C}" destId="{B12460CC-32AB-41F4-A664-6716C55A4DF8}" srcOrd="1" destOrd="0" presId="urn:microsoft.com/office/officeart/2005/8/layout/orgChart1#1"/>
    <dgm:cxn modelId="{8A61FE88-9C48-411B-95E2-904FB4C6DC9D}" type="presParOf" srcId="{B12460CC-32AB-41F4-A664-6716C55A4DF8}" destId="{B35300DE-EB88-46C2-95DA-EE244C2AA9BD}" srcOrd="0" destOrd="0" presId="urn:microsoft.com/office/officeart/2005/8/layout/orgChart1#1"/>
    <dgm:cxn modelId="{86D7A406-911B-489E-826E-C4BF2DCC3F65}" type="presParOf" srcId="{B12460CC-32AB-41F4-A664-6716C55A4DF8}" destId="{66E75286-4432-4310-B8EE-3230194F02FB}" srcOrd="1" destOrd="0" presId="urn:microsoft.com/office/officeart/2005/8/layout/orgChart1#1"/>
    <dgm:cxn modelId="{110CC209-9E27-4EF8-A49C-94B1E6659E58}" type="presParOf" srcId="{66E75286-4432-4310-B8EE-3230194F02FB}" destId="{C1C70C23-852C-4467-B1EC-7E6F2A4F4B49}" srcOrd="0" destOrd="0" presId="urn:microsoft.com/office/officeart/2005/8/layout/orgChart1#1"/>
    <dgm:cxn modelId="{DFC59847-9ED6-48ED-8E42-0F1064722035}" type="presParOf" srcId="{C1C70C23-852C-4467-B1EC-7E6F2A4F4B49}" destId="{DD7DFF4B-A82F-47E3-B8BD-134AC0F51E9F}" srcOrd="0" destOrd="0" presId="urn:microsoft.com/office/officeart/2005/8/layout/orgChart1#1"/>
    <dgm:cxn modelId="{2F1B71B5-1E6D-4B5D-AEDE-9444B29971D0}" type="presParOf" srcId="{C1C70C23-852C-4467-B1EC-7E6F2A4F4B49}" destId="{9E578BAB-B9ED-40A6-8DC4-DDDD0600A276}" srcOrd="1" destOrd="0" presId="urn:microsoft.com/office/officeart/2005/8/layout/orgChart1#1"/>
    <dgm:cxn modelId="{04520E86-0413-4AF9-B5D1-372F5810D97A}" type="presParOf" srcId="{66E75286-4432-4310-B8EE-3230194F02FB}" destId="{C1B57199-F510-472B-A5B3-8EF46B418254}" srcOrd="1" destOrd="0" presId="urn:microsoft.com/office/officeart/2005/8/layout/orgChart1#1"/>
    <dgm:cxn modelId="{58B46175-D525-48A3-B18E-CBC933852AF4}" type="presParOf" srcId="{66E75286-4432-4310-B8EE-3230194F02FB}" destId="{B90EA0A2-F09B-4367-BA38-37B2C9A09161}" srcOrd="2" destOrd="0" presId="urn:microsoft.com/office/officeart/2005/8/layout/orgChart1#1"/>
    <dgm:cxn modelId="{EE4AB8CA-0190-4AA0-B728-85C5E565702B}" type="presParOf" srcId="{B12460CC-32AB-41F4-A664-6716C55A4DF8}" destId="{9E0F2099-C45D-4D42-A30C-C4308222A6B1}" srcOrd="2" destOrd="0" presId="urn:microsoft.com/office/officeart/2005/8/layout/orgChart1#1"/>
    <dgm:cxn modelId="{4917D8BF-724D-49EE-9A5F-40FF45791399}" type="presParOf" srcId="{B12460CC-32AB-41F4-A664-6716C55A4DF8}" destId="{6527BB47-D1C2-4CC2-AE86-F6006487C008}" srcOrd="3" destOrd="0" presId="urn:microsoft.com/office/officeart/2005/8/layout/orgChart1#1"/>
    <dgm:cxn modelId="{4CCCB9FC-C9B7-45D0-B59B-86B36061C6E4}" type="presParOf" srcId="{6527BB47-D1C2-4CC2-AE86-F6006487C008}" destId="{B9D988B9-5EEE-4B74-8579-CD5D3141349E}" srcOrd="0" destOrd="0" presId="urn:microsoft.com/office/officeart/2005/8/layout/orgChart1#1"/>
    <dgm:cxn modelId="{9620661B-5402-44E9-85EF-04B390951A60}" type="presParOf" srcId="{B9D988B9-5EEE-4B74-8579-CD5D3141349E}" destId="{019BD047-2CA3-4C5D-8F97-6DF98FAD322B}" srcOrd="0" destOrd="0" presId="urn:microsoft.com/office/officeart/2005/8/layout/orgChart1#1"/>
    <dgm:cxn modelId="{8997A078-7540-44BA-A280-0376E43E0C7F}" type="presParOf" srcId="{B9D988B9-5EEE-4B74-8579-CD5D3141349E}" destId="{FA3C6759-18DE-4CBC-BBA2-8DAFA1114B1D}" srcOrd="1" destOrd="0" presId="urn:microsoft.com/office/officeart/2005/8/layout/orgChart1#1"/>
    <dgm:cxn modelId="{F41133DE-898E-41A4-B2BF-50A2C282A882}" type="presParOf" srcId="{6527BB47-D1C2-4CC2-AE86-F6006487C008}" destId="{B6488193-E931-4F3B-9511-D6E6021E7F68}" srcOrd="1" destOrd="0" presId="urn:microsoft.com/office/officeart/2005/8/layout/orgChart1#1"/>
    <dgm:cxn modelId="{CB9041FD-1E7B-4269-BC08-207663807A1B}" type="presParOf" srcId="{6527BB47-D1C2-4CC2-AE86-F6006487C008}" destId="{D873987A-D476-4703-93DE-941818BE3D95}" srcOrd="2" destOrd="0" presId="urn:microsoft.com/office/officeart/2005/8/layout/orgChart1#1"/>
    <dgm:cxn modelId="{E615815C-8ACF-41C6-865F-A51E5016A1EB}" type="presParOf" srcId="{7034B19A-4217-4FDD-993B-79ABD59E699C}" destId="{BAEC985C-72FF-4005-9AFB-224AC24D205D}" srcOrd="2" destOrd="0" presId="urn:microsoft.com/office/officeart/2005/8/layout/orgChart1#1"/>
    <dgm:cxn modelId="{F21EAA37-E447-41A5-8C79-6F77544BFAE6}" type="presParOf" srcId="{605F9B62-FCD5-4AA4-AC31-59C433DBD90F}" destId="{E5FCAF60-F806-4C05-BC7B-3A667BE2B609}" srcOrd="2" destOrd="0" presId="urn:microsoft.com/office/officeart/2005/8/layout/orgChart1#1"/>
    <dgm:cxn modelId="{E42BEF5A-0A69-4FE2-9349-E4575D89C17B}" type="presParOf" srcId="{605F9B62-FCD5-4AA4-AC31-59C433DBD90F}" destId="{AE625B98-7A95-4DBA-B21B-8B2105AE0EB3}" srcOrd="3" destOrd="0" presId="urn:microsoft.com/office/officeart/2005/8/layout/orgChart1#1"/>
    <dgm:cxn modelId="{59EEC2F0-09CC-41C6-A412-F236B0412B61}" type="presParOf" srcId="{AE625B98-7A95-4DBA-B21B-8B2105AE0EB3}" destId="{AB4D8C0D-F64C-4DB5-AA9E-739F55E9B67C}" srcOrd="0" destOrd="0" presId="urn:microsoft.com/office/officeart/2005/8/layout/orgChart1#1"/>
    <dgm:cxn modelId="{640CFADC-84F3-4B0F-83B9-77435707A5D1}" type="presParOf" srcId="{AB4D8C0D-F64C-4DB5-AA9E-739F55E9B67C}" destId="{23E8760E-F98E-4F46-BE09-AC49F03065C5}" srcOrd="0" destOrd="0" presId="urn:microsoft.com/office/officeart/2005/8/layout/orgChart1#1"/>
    <dgm:cxn modelId="{E9EE26B8-68C1-4753-8855-A04A6470CF04}" type="presParOf" srcId="{AB4D8C0D-F64C-4DB5-AA9E-739F55E9B67C}" destId="{2416B279-BFD5-499A-9C6C-3BB8D6942877}" srcOrd="1" destOrd="0" presId="urn:microsoft.com/office/officeart/2005/8/layout/orgChart1#1"/>
    <dgm:cxn modelId="{5C297A83-6072-4FD1-83AC-F9A28301CE22}" type="presParOf" srcId="{AE625B98-7A95-4DBA-B21B-8B2105AE0EB3}" destId="{AAE526E2-EA72-4FD2-A491-F0CE263FB2A4}" srcOrd="1" destOrd="0" presId="urn:microsoft.com/office/officeart/2005/8/layout/orgChart1#1"/>
    <dgm:cxn modelId="{0AA5EA84-A52A-4E3F-82A1-F11ABD442A1D}" type="presParOf" srcId="{AAE526E2-EA72-4FD2-A491-F0CE263FB2A4}" destId="{7474E5CA-F62E-4FC5-85D7-B8D29534AD57}" srcOrd="0" destOrd="0" presId="urn:microsoft.com/office/officeart/2005/8/layout/orgChart1#1"/>
    <dgm:cxn modelId="{C4302C12-0EBF-45FA-8469-CDA9E8D19C62}" type="presParOf" srcId="{AAE526E2-EA72-4FD2-A491-F0CE263FB2A4}" destId="{67F6D9A0-A5BC-46FF-BA1E-6C5173AE8FC8}" srcOrd="1" destOrd="0" presId="urn:microsoft.com/office/officeart/2005/8/layout/orgChart1#1"/>
    <dgm:cxn modelId="{CEE58135-95D5-48DB-9E9D-CBD0BED5406A}" type="presParOf" srcId="{67F6D9A0-A5BC-46FF-BA1E-6C5173AE8FC8}" destId="{A700F442-E464-45CC-B8B1-E94E53B3E387}" srcOrd="0" destOrd="0" presId="urn:microsoft.com/office/officeart/2005/8/layout/orgChart1#1"/>
    <dgm:cxn modelId="{E0538899-8564-4F34-A8B3-9C54847D669F}" type="presParOf" srcId="{A700F442-E464-45CC-B8B1-E94E53B3E387}" destId="{18E2BF99-F63E-4650-94B9-FA43EB78DBB3}" srcOrd="0" destOrd="0" presId="urn:microsoft.com/office/officeart/2005/8/layout/orgChart1#1"/>
    <dgm:cxn modelId="{B20F190B-90D4-491F-80E0-CB0392CF8B14}" type="presParOf" srcId="{A700F442-E464-45CC-B8B1-E94E53B3E387}" destId="{5A2D7318-1056-4581-8FD7-5A4D1F0B0D84}" srcOrd="1" destOrd="0" presId="urn:microsoft.com/office/officeart/2005/8/layout/orgChart1#1"/>
    <dgm:cxn modelId="{33803CAB-04CB-4039-8340-C771A4D09A1D}" type="presParOf" srcId="{67F6D9A0-A5BC-46FF-BA1E-6C5173AE8FC8}" destId="{07D2A7DD-A3EB-4B55-A22B-6B517BB43547}" srcOrd="1" destOrd="0" presId="urn:microsoft.com/office/officeart/2005/8/layout/orgChart1#1"/>
    <dgm:cxn modelId="{2ADD0FAC-FECF-419C-81D6-E6CDB0EA4BC8}" type="presParOf" srcId="{07D2A7DD-A3EB-4B55-A22B-6B517BB43547}" destId="{57FBCFA0-E41E-4E07-90AA-6EE08FEA38A1}" srcOrd="0" destOrd="0" presId="urn:microsoft.com/office/officeart/2005/8/layout/orgChart1#1"/>
    <dgm:cxn modelId="{256EB2A9-9AB1-4E2D-BD76-4D39BBAF8C2D}" type="presParOf" srcId="{07D2A7DD-A3EB-4B55-A22B-6B517BB43547}" destId="{F041151C-A2FA-4CD0-9A72-EFA628399C59}" srcOrd="1" destOrd="0" presId="urn:microsoft.com/office/officeart/2005/8/layout/orgChart1#1"/>
    <dgm:cxn modelId="{D1E9AE10-A198-4E00-84DA-DCD107C34785}" type="presParOf" srcId="{F041151C-A2FA-4CD0-9A72-EFA628399C59}" destId="{0902E6A5-7C09-4B05-BE61-2AA0DA9D7761}" srcOrd="0" destOrd="0" presId="urn:microsoft.com/office/officeart/2005/8/layout/orgChart1#1"/>
    <dgm:cxn modelId="{4EE7FA9D-8881-428A-9F73-E16CD8BBFD7D}" type="presParOf" srcId="{0902E6A5-7C09-4B05-BE61-2AA0DA9D7761}" destId="{0B0F95EE-2826-42D6-9A58-539AC0DB6DE0}" srcOrd="0" destOrd="0" presId="urn:microsoft.com/office/officeart/2005/8/layout/orgChart1#1"/>
    <dgm:cxn modelId="{26FA5639-860B-494F-96E9-0284FA656B0E}" type="presParOf" srcId="{0902E6A5-7C09-4B05-BE61-2AA0DA9D7761}" destId="{FD26CDB0-1332-4139-9125-8B298DFDF594}" srcOrd="1" destOrd="0" presId="urn:microsoft.com/office/officeart/2005/8/layout/orgChart1#1"/>
    <dgm:cxn modelId="{CB4B3C3C-6F5F-41EC-988E-8C01266880FD}" type="presParOf" srcId="{F041151C-A2FA-4CD0-9A72-EFA628399C59}" destId="{C12E02C7-6F8D-4F2F-9BB8-CAAD0E0405E4}" srcOrd="1" destOrd="0" presId="urn:microsoft.com/office/officeart/2005/8/layout/orgChart1#1"/>
    <dgm:cxn modelId="{8ECAE6BC-7266-4711-A6EE-AECD4E83FD52}" type="presParOf" srcId="{F041151C-A2FA-4CD0-9A72-EFA628399C59}" destId="{6D697505-57A4-4001-BA03-4D380DD17755}" srcOrd="2" destOrd="0" presId="urn:microsoft.com/office/officeart/2005/8/layout/orgChart1#1"/>
    <dgm:cxn modelId="{B63A855A-82D7-4B42-9638-6E74A5C35CBC}" type="presParOf" srcId="{07D2A7DD-A3EB-4B55-A22B-6B517BB43547}" destId="{153D975D-3EB2-464F-9CD3-7860B04A3872}" srcOrd="2" destOrd="0" presId="urn:microsoft.com/office/officeart/2005/8/layout/orgChart1#1"/>
    <dgm:cxn modelId="{49D65BDC-D91B-4290-805B-F9E3E02518E0}" type="presParOf" srcId="{07D2A7DD-A3EB-4B55-A22B-6B517BB43547}" destId="{9DA0E5E9-DEA8-43C0-A715-001120C7E96E}" srcOrd="3" destOrd="0" presId="urn:microsoft.com/office/officeart/2005/8/layout/orgChart1#1"/>
    <dgm:cxn modelId="{C91E09FF-B59C-490A-A7B3-DB77C87E49B4}" type="presParOf" srcId="{9DA0E5E9-DEA8-43C0-A715-001120C7E96E}" destId="{ABCB877B-BE54-4739-83B2-5BC362392AD3}" srcOrd="0" destOrd="0" presId="urn:microsoft.com/office/officeart/2005/8/layout/orgChart1#1"/>
    <dgm:cxn modelId="{22DC3775-FDEE-481C-87FE-575B4EBBBF82}" type="presParOf" srcId="{ABCB877B-BE54-4739-83B2-5BC362392AD3}" destId="{4AE1D40C-B1C6-401D-99E5-E4439F475488}" srcOrd="0" destOrd="0" presId="urn:microsoft.com/office/officeart/2005/8/layout/orgChart1#1"/>
    <dgm:cxn modelId="{83AEB25B-8DDE-41B6-8685-43A11B843E22}" type="presParOf" srcId="{ABCB877B-BE54-4739-83B2-5BC362392AD3}" destId="{AAADFEE0-AB72-4F40-AC86-ED8739767E9A}" srcOrd="1" destOrd="0" presId="urn:microsoft.com/office/officeart/2005/8/layout/orgChart1#1"/>
    <dgm:cxn modelId="{21FB3571-6991-4923-8078-4CB52AF39758}" type="presParOf" srcId="{9DA0E5E9-DEA8-43C0-A715-001120C7E96E}" destId="{6195262B-073F-4B73-B4A9-3E5AE593AABE}" srcOrd="1" destOrd="0" presId="urn:microsoft.com/office/officeart/2005/8/layout/orgChart1#1"/>
    <dgm:cxn modelId="{37E89F67-A6BC-4AC2-8097-883E6364AB10}" type="presParOf" srcId="{9DA0E5E9-DEA8-43C0-A715-001120C7E96E}" destId="{C7AA1D70-C35C-4227-B0CB-933D030B27F3}" srcOrd="2" destOrd="0" presId="urn:microsoft.com/office/officeart/2005/8/layout/orgChart1#1"/>
    <dgm:cxn modelId="{B87880E9-5CED-47CA-83E2-AAE3BD3AF9C2}" type="presParOf" srcId="{07D2A7DD-A3EB-4B55-A22B-6B517BB43547}" destId="{45E0479A-2BDE-45F2-BED1-EE8640FEEF6F}" srcOrd="4" destOrd="0" presId="urn:microsoft.com/office/officeart/2005/8/layout/orgChart1#1"/>
    <dgm:cxn modelId="{2FE0C811-E6EA-4ECA-9E85-DF11D2CC9514}" type="presParOf" srcId="{07D2A7DD-A3EB-4B55-A22B-6B517BB43547}" destId="{AB5DD763-C7F8-4AC7-99A0-A23EC9597A41}" srcOrd="5" destOrd="0" presId="urn:microsoft.com/office/officeart/2005/8/layout/orgChart1#1"/>
    <dgm:cxn modelId="{8C42CCFF-C1C4-4698-8FFE-7344FA07C3B6}" type="presParOf" srcId="{AB5DD763-C7F8-4AC7-99A0-A23EC9597A41}" destId="{735C82D2-AC29-499D-B0E9-38B8CB059BF0}" srcOrd="0" destOrd="0" presId="urn:microsoft.com/office/officeart/2005/8/layout/orgChart1#1"/>
    <dgm:cxn modelId="{A041F522-43E3-4365-8EE5-7557708B2842}" type="presParOf" srcId="{735C82D2-AC29-499D-B0E9-38B8CB059BF0}" destId="{4E96BD03-6696-4106-BFAF-0416DDEACFB1}" srcOrd="0" destOrd="0" presId="urn:microsoft.com/office/officeart/2005/8/layout/orgChart1#1"/>
    <dgm:cxn modelId="{5707F6C2-E3D2-49EE-9AE6-BB6B70415C04}" type="presParOf" srcId="{735C82D2-AC29-499D-B0E9-38B8CB059BF0}" destId="{599DCB53-4DE3-49DE-9E72-4C077AE9CA79}" srcOrd="1" destOrd="0" presId="urn:microsoft.com/office/officeart/2005/8/layout/orgChart1#1"/>
    <dgm:cxn modelId="{C0687A4C-9C17-4503-BFAA-A06216FE1FAF}" type="presParOf" srcId="{AB5DD763-C7F8-4AC7-99A0-A23EC9597A41}" destId="{8BE41FF8-BA40-493A-B1D8-71F493F5FED3}" srcOrd="1" destOrd="0" presId="urn:microsoft.com/office/officeart/2005/8/layout/orgChart1#1"/>
    <dgm:cxn modelId="{196680C7-DEEE-45F6-B4DC-71B8C99F53F0}" type="presParOf" srcId="{AB5DD763-C7F8-4AC7-99A0-A23EC9597A41}" destId="{ED6429C8-0301-4F5D-A250-03FBE4034274}" srcOrd="2" destOrd="0" presId="urn:microsoft.com/office/officeart/2005/8/layout/orgChart1#1"/>
    <dgm:cxn modelId="{74B37C9E-04C7-4DEB-BB40-ECC4CD6B0106}" type="presParOf" srcId="{67F6D9A0-A5BC-46FF-BA1E-6C5173AE8FC8}" destId="{B9702C7F-2292-4E97-97EA-DE230A42ACDD}" srcOrd="2" destOrd="0" presId="urn:microsoft.com/office/officeart/2005/8/layout/orgChart1#1"/>
    <dgm:cxn modelId="{65595064-6A95-4C34-990C-6CA285D26D32}" type="presParOf" srcId="{AAE526E2-EA72-4FD2-A491-F0CE263FB2A4}" destId="{DEA1278F-FCFD-41DA-806E-3E13C92C230E}" srcOrd="2" destOrd="0" presId="urn:microsoft.com/office/officeart/2005/8/layout/orgChart1#1"/>
    <dgm:cxn modelId="{ACE7C8FA-2E68-4561-8426-60E1EBCC8DDB}" type="presParOf" srcId="{AAE526E2-EA72-4FD2-A491-F0CE263FB2A4}" destId="{0F43A735-F9DE-4FAA-A809-8EE7DE2A920B}" srcOrd="3" destOrd="0" presId="urn:microsoft.com/office/officeart/2005/8/layout/orgChart1#1"/>
    <dgm:cxn modelId="{3B1E3F80-8EF6-4481-819B-7A627B99A972}" type="presParOf" srcId="{0F43A735-F9DE-4FAA-A809-8EE7DE2A920B}" destId="{F959B1AC-9F49-43CA-B66F-DD8C8DD9983D}" srcOrd="0" destOrd="0" presId="urn:microsoft.com/office/officeart/2005/8/layout/orgChart1#1"/>
    <dgm:cxn modelId="{6C895146-F27D-4D0D-B037-5A05B145D23D}" type="presParOf" srcId="{F959B1AC-9F49-43CA-B66F-DD8C8DD9983D}" destId="{02D5F4B9-48B7-4323-9F15-D8DF6F1E7C3E}" srcOrd="0" destOrd="0" presId="urn:microsoft.com/office/officeart/2005/8/layout/orgChart1#1"/>
    <dgm:cxn modelId="{F92A7CD0-8764-4851-A182-3F3FEECF0366}" type="presParOf" srcId="{F959B1AC-9F49-43CA-B66F-DD8C8DD9983D}" destId="{7FD93A5E-7A80-4C42-8CF0-72A23228F9ED}" srcOrd="1" destOrd="0" presId="urn:microsoft.com/office/officeart/2005/8/layout/orgChart1#1"/>
    <dgm:cxn modelId="{F6137C31-0B40-406F-9D59-BC3C2B5A263E}" type="presParOf" srcId="{0F43A735-F9DE-4FAA-A809-8EE7DE2A920B}" destId="{70622754-55F6-4890-8B79-498ACB5333BB}" srcOrd="1" destOrd="0" presId="urn:microsoft.com/office/officeart/2005/8/layout/orgChart1#1"/>
    <dgm:cxn modelId="{D067C8DB-E830-4C0D-955E-BB1E75413C5C}" type="presParOf" srcId="{70622754-55F6-4890-8B79-498ACB5333BB}" destId="{F1BAF4B2-86DF-4037-9F8B-E5BF76160B95}" srcOrd="0" destOrd="0" presId="urn:microsoft.com/office/officeart/2005/8/layout/orgChart1#1"/>
    <dgm:cxn modelId="{41D77A1C-7840-4B50-9768-1195216FB833}" type="presParOf" srcId="{70622754-55F6-4890-8B79-498ACB5333BB}" destId="{B3B91DDB-DB8F-4111-9491-7576B32DB345}" srcOrd="1" destOrd="0" presId="urn:microsoft.com/office/officeart/2005/8/layout/orgChart1#1"/>
    <dgm:cxn modelId="{4E45D25B-26A6-476F-8F73-F9C51391DB68}" type="presParOf" srcId="{B3B91DDB-DB8F-4111-9491-7576B32DB345}" destId="{03770478-AFA9-496F-807E-1F7B52B89C91}" srcOrd="0" destOrd="0" presId="urn:microsoft.com/office/officeart/2005/8/layout/orgChart1#1"/>
    <dgm:cxn modelId="{0494E9CC-7093-4D60-BCA9-E9DB9A0AAC97}" type="presParOf" srcId="{03770478-AFA9-496F-807E-1F7B52B89C91}" destId="{1CDAC1C6-3956-4F89-94B6-45CA1EEED8D7}" srcOrd="0" destOrd="0" presId="urn:microsoft.com/office/officeart/2005/8/layout/orgChart1#1"/>
    <dgm:cxn modelId="{D9138F13-467E-40E6-B17F-0B526FEC1611}" type="presParOf" srcId="{03770478-AFA9-496F-807E-1F7B52B89C91}" destId="{ADF396EA-738C-4A83-9CEC-52E9A842261D}" srcOrd="1" destOrd="0" presId="urn:microsoft.com/office/officeart/2005/8/layout/orgChart1#1"/>
    <dgm:cxn modelId="{59A3D714-F690-4A7B-819C-961B67765310}" type="presParOf" srcId="{B3B91DDB-DB8F-4111-9491-7576B32DB345}" destId="{7CD611D6-FF08-43FD-A2EE-C3E3A4C5964C}" srcOrd="1" destOrd="0" presId="urn:microsoft.com/office/officeart/2005/8/layout/orgChart1#1"/>
    <dgm:cxn modelId="{BB868CB0-7E8F-417C-96E4-A880B9D8EEFB}" type="presParOf" srcId="{B3B91DDB-DB8F-4111-9491-7576B32DB345}" destId="{19D9C3EC-892A-4FFC-9697-80DF19371453}" srcOrd="2" destOrd="0" presId="urn:microsoft.com/office/officeart/2005/8/layout/orgChart1#1"/>
    <dgm:cxn modelId="{7809F052-0C6B-40C1-9456-9CEE530AF2C9}" type="presParOf" srcId="{70622754-55F6-4890-8B79-498ACB5333BB}" destId="{F8FFD334-F2E1-4F91-8626-931504F35B32}" srcOrd="2" destOrd="0" presId="urn:microsoft.com/office/officeart/2005/8/layout/orgChart1#1"/>
    <dgm:cxn modelId="{2E4B77BB-AF60-43A2-80B7-CF8D9CBB94FB}" type="presParOf" srcId="{70622754-55F6-4890-8B79-498ACB5333BB}" destId="{9148020A-A54B-457C-8916-77A8A30A903A}" srcOrd="3" destOrd="0" presId="urn:microsoft.com/office/officeart/2005/8/layout/orgChart1#1"/>
    <dgm:cxn modelId="{B7536C0F-CC7F-40C8-A468-BDA5ECC5F1F3}" type="presParOf" srcId="{9148020A-A54B-457C-8916-77A8A30A903A}" destId="{280300FF-FFCF-4FE9-9B64-7750171FE742}" srcOrd="0" destOrd="0" presId="urn:microsoft.com/office/officeart/2005/8/layout/orgChart1#1"/>
    <dgm:cxn modelId="{CD730204-4E60-4FE5-A749-94544FDD0F9A}" type="presParOf" srcId="{280300FF-FFCF-4FE9-9B64-7750171FE742}" destId="{19BA8F22-1704-4C9D-8E34-3877D403E060}" srcOrd="0" destOrd="0" presId="urn:microsoft.com/office/officeart/2005/8/layout/orgChart1#1"/>
    <dgm:cxn modelId="{B396FF0F-0627-4FE9-9228-C005B9C14D71}" type="presParOf" srcId="{280300FF-FFCF-4FE9-9B64-7750171FE742}" destId="{247C3709-9040-4C98-90A4-238E963D2D88}" srcOrd="1" destOrd="0" presId="urn:microsoft.com/office/officeart/2005/8/layout/orgChart1#1"/>
    <dgm:cxn modelId="{A516C95B-4E1E-4106-8A73-B9AD8BB789DC}" type="presParOf" srcId="{9148020A-A54B-457C-8916-77A8A30A903A}" destId="{AD8C973E-B26C-4EFA-B52B-6A1C2D899892}" srcOrd="1" destOrd="0" presId="urn:microsoft.com/office/officeart/2005/8/layout/orgChart1#1"/>
    <dgm:cxn modelId="{365B2F8B-AA8A-4700-B233-3CE566A5D3FA}" type="presParOf" srcId="{9148020A-A54B-457C-8916-77A8A30A903A}" destId="{B77D4ADB-DA5A-4781-858C-BB25A3E7D64E}" srcOrd="2" destOrd="0" presId="urn:microsoft.com/office/officeart/2005/8/layout/orgChart1#1"/>
    <dgm:cxn modelId="{48259AE1-E189-4BB3-AD5A-118AF0D79B30}" type="presParOf" srcId="{70622754-55F6-4890-8B79-498ACB5333BB}" destId="{96BA25E9-01D6-431E-8F94-92924AE486EE}" srcOrd="4" destOrd="0" presId="urn:microsoft.com/office/officeart/2005/8/layout/orgChart1#1"/>
    <dgm:cxn modelId="{F701F305-89A2-4014-85CB-A161BCDC87F1}" type="presParOf" srcId="{70622754-55F6-4890-8B79-498ACB5333BB}" destId="{A6D6D7E4-D7FF-4A15-A040-A8887E8BD06A}" srcOrd="5" destOrd="0" presId="urn:microsoft.com/office/officeart/2005/8/layout/orgChart1#1"/>
    <dgm:cxn modelId="{A9D744A0-F33A-418B-9A5C-185193E42B62}" type="presParOf" srcId="{A6D6D7E4-D7FF-4A15-A040-A8887E8BD06A}" destId="{FAA349E0-6CC7-448E-8233-BA2EFB99BDD9}" srcOrd="0" destOrd="0" presId="urn:microsoft.com/office/officeart/2005/8/layout/orgChart1#1"/>
    <dgm:cxn modelId="{450AE981-54B0-423A-AC80-6F844C226FBA}" type="presParOf" srcId="{FAA349E0-6CC7-448E-8233-BA2EFB99BDD9}" destId="{AC7C9959-54DB-45EB-B416-65E5A88C4B1F}" srcOrd="0" destOrd="0" presId="urn:microsoft.com/office/officeart/2005/8/layout/orgChart1#1"/>
    <dgm:cxn modelId="{276A8B23-8ED6-4D37-A80A-FA68F27D682E}" type="presParOf" srcId="{FAA349E0-6CC7-448E-8233-BA2EFB99BDD9}" destId="{0CE875DF-5A36-46EA-A203-9244B2D0743E}" srcOrd="1" destOrd="0" presId="urn:microsoft.com/office/officeart/2005/8/layout/orgChart1#1"/>
    <dgm:cxn modelId="{2846087F-A2F0-440C-88EB-75278A4DF2E2}" type="presParOf" srcId="{A6D6D7E4-D7FF-4A15-A040-A8887E8BD06A}" destId="{E93EEA40-6A5C-42C0-8E2D-97FBE67DB690}" srcOrd="1" destOrd="0" presId="urn:microsoft.com/office/officeart/2005/8/layout/orgChart1#1"/>
    <dgm:cxn modelId="{BBE4F587-0803-42EA-A0F7-D814BEEBBB76}" type="presParOf" srcId="{A6D6D7E4-D7FF-4A15-A040-A8887E8BD06A}" destId="{DAF8CCCB-2ED5-4DA6-B65A-0D47F36A79FD}" srcOrd="2" destOrd="0" presId="urn:microsoft.com/office/officeart/2005/8/layout/orgChart1#1"/>
    <dgm:cxn modelId="{6A56FE8E-0ADE-4EBE-83D4-B7BD6170CE58}" type="presParOf" srcId="{0F43A735-F9DE-4FAA-A809-8EE7DE2A920B}" destId="{918EC0E7-CA4C-44C7-9297-AFE79853FE38}" srcOrd="2" destOrd="0" presId="urn:microsoft.com/office/officeart/2005/8/layout/orgChart1#1"/>
    <dgm:cxn modelId="{737D35AE-1749-44D0-8DD9-1FD4A4B3A205}" type="presParOf" srcId="{AE625B98-7A95-4DBA-B21B-8B2105AE0EB3}" destId="{B5DA20A2-E2C9-4683-8530-5F5B8FF00B2D}" srcOrd="2" destOrd="0" presId="urn:microsoft.com/office/officeart/2005/8/layout/orgChart1#1"/>
    <dgm:cxn modelId="{6AA073FD-3125-405A-8FFC-9AF39DDD44D1}" type="presParOf" srcId="{2657B00A-01D5-46CB-AE73-737F856EE2A8}" destId="{FD228583-BD43-4A92-8CAC-9AEE679FA25F}" srcOrd="2" destOrd="0" presId="urn:microsoft.com/office/officeart/2005/8/layout/orgChart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BA25E9-01D6-431E-8F94-92924AE486EE}">
      <dsp:nvSpPr>
        <dsp:cNvPr id="0" name=""/>
        <dsp:cNvSpPr/>
      </dsp:nvSpPr>
      <dsp:spPr>
        <a:xfrm>
          <a:off x="734598" y="3818429"/>
          <a:ext cx="1770094" cy="307206"/>
        </a:xfrm>
        <a:custGeom>
          <a:avLst/>
          <a:gdLst/>
          <a:ahLst/>
          <a:cxnLst/>
          <a:rect l="0" t="0" r="0" b="0"/>
          <a:pathLst>
            <a:path>
              <a:moveTo>
                <a:pt x="1770094" y="0"/>
              </a:moveTo>
              <a:lnTo>
                <a:pt x="1770094" y="153603"/>
              </a:lnTo>
              <a:lnTo>
                <a:pt x="0" y="153603"/>
              </a:lnTo>
              <a:lnTo>
                <a:pt x="0"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FFD334-F2E1-4F91-8626-931504F35B32}">
      <dsp:nvSpPr>
        <dsp:cNvPr id="0" name=""/>
        <dsp:cNvSpPr/>
      </dsp:nvSpPr>
      <dsp:spPr>
        <a:xfrm>
          <a:off x="2458973" y="3818429"/>
          <a:ext cx="91440" cy="307206"/>
        </a:xfrm>
        <a:custGeom>
          <a:avLst/>
          <a:gdLst/>
          <a:ahLst/>
          <a:cxnLst/>
          <a:rect l="0" t="0" r="0" b="0"/>
          <a:pathLst>
            <a:path>
              <a:moveTo>
                <a:pt x="45720" y="0"/>
              </a:moveTo>
              <a:lnTo>
                <a:pt x="45720"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BAF4B2-86DF-4037-9F8B-E5BF76160B95}">
      <dsp:nvSpPr>
        <dsp:cNvPr id="0" name=""/>
        <dsp:cNvSpPr/>
      </dsp:nvSpPr>
      <dsp:spPr>
        <a:xfrm>
          <a:off x="2504693" y="3818429"/>
          <a:ext cx="1770094" cy="307206"/>
        </a:xfrm>
        <a:custGeom>
          <a:avLst/>
          <a:gdLst/>
          <a:ahLst/>
          <a:cxnLst/>
          <a:rect l="0" t="0" r="0" b="0"/>
          <a:pathLst>
            <a:path>
              <a:moveTo>
                <a:pt x="0" y="0"/>
              </a:moveTo>
              <a:lnTo>
                <a:pt x="0" y="153603"/>
              </a:lnTo>
              <a:lnTo>
                <a:pt x="1770094" y="153603"/>
              </a:lnTo>
              <a:lnTo>
                <a:pt x="1770094"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A1278F-FCFD-41DA-806E-3E13C92C230E}">
      <dsp:nvSpPr>
        <dsp:cNvPr id="0" name=""/>
        <dsp:cNvSpPr/>
      </dsp:nvSpPr>
      <dsp:spPr>
        <a:xfrm>
          <a:off x="2504693" y="2779779"/>
          <a:ext cx="2655141" cy="307206"/>
        </a:xfrm>
        <a:custGeom>
          <a:avLst/>
          <a:gdLst/>
          <a:ahLst/>
          <a:cxnLst/>
          <a:rect l="0" t="0" r="0" b="0"/>
          <a:pathLst>
            <a:path>
              <a:moveTo>
                <a:pt x="2655141" y="0"/>
              </a:moveTo>
              <a:lnTo>
                <a:pt x="2655141" y="153603"/>
              </a:lnTo>
              <a:lnTo>
                <a:pt x="0" y="153603"/>
              </a:lnTo>
              <a:lnTo>
                <a:pt x="0"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E0479A-2BDE-45F2-BED1-EE8640FEEF6F}">
      <dsp:nvSpPr>
        <dsp:cNvPr id="0" name=""/>
        <dsp:cNvSpPr/>
      </dsp:nvSpPr>
      <dsp:spPr>
        <a:xfrm>
          <a:off x="6044882" y="3818429"/>
          <a:ext cx="1770094" cy="307206"/>
        </a:xfrm>
        <a:custGeom>
          <a:avLst/>
          <a:gdLst/>
          <a:ahLst/>
          <a:cxnLst/>
          <a:rect l="0" t="0" r="0" b="0"/>
          <a:pathLst>
            <a:path>
              <a:moveTo>
                <a:pt x="1770094" y="0"/>
              </a:moveTo>
              <a:lnTo>
                <a:pt x="1770094" y="153603"/>
              </a:lnTo>
              <a:lnTo>
                <a:pt x="0" y="153603"/>
              </a:lnTo>
              <a:lnTo>
                <a:pt x="0"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3D975D-3EB2-464F-9CD3-7860B04A3872}">
      <dsp:nvSpPr>
        <dsp:cNvPr id="0" name=""/>
        <dsp:cNvSpPr/>
      </dsp:nvSpPr>
      <dsp:spPr>
        <a:xfrm>
          <a:off x="7769257" y="3818429"/>
          <a:ext cx="91440" cy="307206"/>
        </a:xfrm>
        <a:custGeom>
          <a:avLst/>
          <a:gdLst/>
          <a:ahLst/>
          <a:cxnLst/>
          <a:rect l="0" t="0" r="0" b="0"/>
          <a:pathLst>
            <a:path>
              <a:moveTo>
                <a:pt x="45720" y="0"/>
              </a:moveTo>
              <a:lnTo>
                <a:pt x="45720"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FBCFA0-E41E-4E07-90AA-6EE08FEA38A1}">
      <dsp:nvSpPr>
        <dsp:cNvPr id="0" name=""/>
        <dsp:cNvSpPr/>
      </dsp:nvSpPr>
      <dsp:spPr>
        <a:xfrm>
          <a:off x="7814977" y="3818429"/>
          <a:ext cx="1770094" cy="307206"/>
        </a:xfrm>
        <a:custGeom>
          <a:avLst/>
          <a:gdLst/>
          <a:ahLst/>
          <a:cxnLst/>
          <a:rect l="0" t="0" r="0" b="0"/>
          <a:pathLst>
            <a:path>
              <a:moveTo>
                <a:pt x="0" y="0"/>
              </a:moveTo>
              <a:lnTo>
                <a:pt x="0" y="153603"/>
              </a:lnTo>
              <a:lnTo>
                <a:pt x="1770094" y="153603"/>
              </a:lnTo>
              <a:lnTo>
                <a:pt x="1770094"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74E5CA-F62E-4FC5-85D7-B8D29534AD57}">
      <dsp:nvSpPr>
        <dsp:cNvPr id="0" name=""/>
        <dsp:cNvSpPr/>
      </dsp:nvSpPr>
      <dsp:spPr>
        <a:xfrm>
          <a:off x="5159835" y="2779779"/>
          <a:ext cx="2655141" cy="307206"/>
        </a:xfrm>
        <a:custGeom>
          <a:avLst/>
          <a:gdLst/>
          <a:ahLst/>
          <a:cxnLst/>
          <a:rect l="0" t="0" r="0" b="0"/>
          <a:pathLst>
            <a:path>
              <a:moveTo>
                <a:pt x="0" y="0"/>
              </a:moveTo>
              <a:lnTo>
                <a:pt x="0" y="153603"/>
              </a:lnTo>
              <a:lnTo>
                <a:pt x="2655141" y="153603"/>
              </a:lnTo>
              <a:lnTo>
                <a:pt x="2655141"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FCAF60-F806-4C05-BC7B-3A667BE2B609}">
      <dsp:nvSpPr>
        <dsp:cNvPr id="0" name=""/>
        <dsp:cNvSpPr/>
      </dsp:nvSpPr>
      <dsp:spPr>
        <a:xfrm>
          <a:off x="5159835" y="1741128"/>
          <a:ext cx="2655141" cy="307206"/>
        </a:xfrm>
        <a:custGeom>
          <a:avLst/>
          <a:gdLst/>
          <a:ahLst/>
          <a:cxnLst/>
          <a:rect l="0" t="0" r="0" b="0"/>
          <a:pathLst>
            <a:path>
              <a:moveTo>
                <a:pt x="2655141" y="0"/>
              </a:moveTo>
              <a:lnTo>
                <a:pt x="2655141" y="153603"/>
              </a:lnTo>
              <a:lnTo>
                <a:pt x="0" y="153603"/>
              </a:lnTo>
              <a:lnTo>
                <a:pt x="0" y="307206"/>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0F2099-C45D-4D42-A30C-C4308222A6B1}">
      <dsp:nvSpPr>
        <dsp:cNvPr id="0" name=""/>
        <dsp:cNvSpPr/>
      </dsp:nvSpPr>
      <dsp:spPr>
        <a:xfrm>
          <a:off x="9585071" y="2779779"/>
          <a:ext cx="885047" cy="307206"/>
        </a:xfrm>
        <a:custGeom>
          <a:avLst/>
          <a:gdLst/>
          <a:ahLst/>
          <a:cxnLst/>
          <a:rect l="0" t="0" r="0" b="0"/>
          <a:pathLst>
            <a:path>
              <a:moveTo>
                <a:pt x="885047" y="0"/>
              </a:moveTo>
              <a:lnTo>
                <a:pt x="885047" y="153603"/>
              </a:lnTo>
              <a:lnTo>
                <a:pt x="0" y="153603"/>
              </a:lnTo>
              <a:lnTo>
                <a:pt x="0"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300DE-EB88-46C2-95DA-EE244C2AA9BD}">
      <dsp:nvSpPr>
        <dsp:cNvPr id="0" name=""/>
        <dsp:cNvSpPr/>
      </dsp:nvSpPr>
      <dsp:spPr>
        <a:xfrm>
          <a:off x="10470119" y="2779779"/>
          <a:ext cx="885047" cy="307206"/>
        </a:xfrm>
        <a:custGeom>
          <a:avLst/>
          <a:gdLst/>
          <a:ahLst/>
          <a:cxnLst/>
          <a:rect l="0" t="0" r="0" b="0"/>
          <a:pathLst>
            <a:path>
              <a:moveTo>
                <a:pt x="0" y="0"/>
              </a:moveTo>
              <a:lnTo>
                <a:pt x="0" y="153603"/>
              </a:lnTo>
              <a:lnTo>
                <a:pt x="885047" y="153603"/>
              </a:lnTo>
              <a:lnTo>
                <a:pt x="885047" y="30720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4EB99A-806A-4218-B27E-CF27D3171684}">
      <dsp:nvSpPr>
        <dsp:cNvPr id="0" name=""/>
        <dsp:cNvSpPr/>
      </dsp:nvSpPr>
      <dsp:spPr>
        <a:xfrm>
          <a:off x="7814977" y="1741128"/>
          <a:ext cx="2655141" cy="307206"/>
        </a:xfrm>
        <a:custGeom>
          <a:avLst/>
          <a:gdLst/>
          <a:ahLst/>
          <a:cxnLst/>
          <a:rect l="0" t="0" r="0" b="0"/>
          <a:pathLst>
            <a:path>
              <a:moveTo>
                <a:pt x="0" y="0"/>
              </a:moveTo>
              <a:lnTo>
                <a:pt x="0" y="153603"/>
              </a:lnTo>
              <a:lnTo>
                <a:pt x="2655141" y="153603"/>
              </a:lnTo>
              <a:lnTo>
                <a:pt x="2655141" y="307206"/>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FB718E-F358-4979-BDC4-470DF162CEC5}">
      <dsp:nvSpPr>
        <dsp:cNvPr id="0" name=""/>
        <dsp:cNvSpPr/>
      </dsp:nvSpPr>
      <dsp:spPr>
        <a:xfrm>
          <a:off x="7083533" y="1009684"/>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3495" tIns="23495" rIns="23495" bIns="23495" numCol="1" spcCol="1270" anchor="ctr" anchorCtr="0">
          <a:noAutofit/>
        </a:bodyPr>
        <a:lstStyle/>
        <a:p>
          <a:pPr lvl="0" indent="0" algn="ctr" defTabSz="711200">
            <a:lnSpc>
              <a:spcPct val="100000"/>
            </a:lnSpc>
            <a:spcBef>
              <a:spcPct val="0"/>
            </a:spcBef>
            <a:spcAft>
              <a:spcPct val="35000"/>
            </a:spcAft>
            <a:buNone/>
          </a:pPr>
          <a:r>
            <a:rPr lang="zh-CN" sz="1600" kern="1200"/>
            <a:t>新课标全国</a:t>
          </a:r>
          <a:r>
            <a:rPr lang="en-US" altLang="zh-CN" sz="1600" kern="1200"/>
            <a:t>II</a:t>
          </a:r>
          <a:r>
            <a:rPr lang="zh-CN" altLang="en-US" sz="1600" kern="1200"/>
            <a:t>卷</a:t>
          </a:r>
        </a:p>
        <a:p>
          <a:pPr lvl="0" indent="0" algn="ctr" defTabSz="711200">
            <a:lnSpc>
              <a:spcPct val="100000"/>
            </a:lnSpc>
            <a:spcBef>
              <a:spcPct val="0"/>
            </a:spcBef>
            <a:spcAft>
              <a:spcPct val="35000"/>
            </a:spcAft>
            <a:buNone/>
          </a:pPr>
          <a:r>
            <a:rPr lang="zh-CN" altLang="en-US" sz="1600" kern="1200"/>
            <a:t>（</a:t>
          </a:r>
          <a:r>
            <a:rPr lang="en-US" altLang="zh-CN" sz="1600" kern="1200"/>
            <a:t>150</a:t>
          </a:r>
          <a:r>
            <a:rPr lang="zh-CN" altLang="en-US" sz="1600" kern="1200"/>
            <a:t>分）</a:t>
          </a:r>
        </a:p>
      </dsp:txBody>
      <dsp:txXfrm>
        <a:off x="7083533" y="1009684"/>
        <a:ext cx="1462888" cy="731444"/>
      </dsp:txXfrm>
    </dsp:sp>
    <dsp:sp modelId="{71B752F3-247A-48F1-9D53-0F8CFEBD673E}">
      <dsp:nvSpPr>
        <dsp:cNvPr id="0" name=""/>
        <dsp:cNvSpPr/>
      </dsp:nvSpPr>
      <dsp:spPr>
        <a:xfrm>
          <a:off x="9738675" y="2048335"/>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1115" tIns="31115" rIns="31115" bIns="31115" numCol="1" spcCol="1270" anchor="ctr" anchorCtr="0">
          <a:noAutofit/>
        </a:bodyPr>
        <a:lstStyle/>
        <a:p>
          <a:pPr lvl="0" indent="0" algn="ctr" defTabSz="711200">
            <a:lnSpc>
              <a:spcPct val="100000"/>
            </a:lnSpc>
            <a:spcBef>
              <a:spcPct val="0"/>
            </a:spcBef>
            <a:spcAft>
              <a:spcPct val="35000"/>
            </a:spcAft>
            <a:buNone/>
          </a:pPr>
          <a:r>
            <a:rPr lang="zh-CN" sz="1600" kern="1200"/>
            <a:t>表达题（</a:t>
          </a:r>
          <a:r>
            <a:rPr lang="en-US" altLang="zh-CN" sz="1600" kern="1200"/>
            <a:t>80</a:t>
          </a:r>
          <a:r>
            <a:rPr lang="zh-CN" altLang="en-US" sz="1600" kern="1200"/>
            <a:t>分</a:t>
          </a:r>
          <a:r>
            <a:rPr lang="zh-CN" sz="1600" kern="1200"/>
            <a:t>）</a:t>
          </a:r>
        </a:p>
      </dsp:txBody>
      <dsp:txXfrm>
        <a:off x="9738675" y="2048335"/>
        <a:ext cx="1462888" cy="731444"/>
      </dsp:txXfrm>
    </dsp:sp>
    <dsp:sp modelId="{DD7DFF4B-A82F-47E3-B8BD-134AC0F51E9F}">
      <dsp:nvSpPr>
        <dsp:cNvPr id="0" name=""/>
        <dsp:cNvSpPr/>
      </dsp:nvSpPr>
      <dsp:spPr>
        <a:xfrm>
          <a:off x="10623722" y="3086985"/>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lvl="0" indent="0" algn="ctr" defTabSz="711200">
            <a:lnSpc>
              <a:spcPct val="100000"/>
            </a:lnSpc>
            <a:spcBef>
              <a:spcPct val="0"/>
            </a:spcBef>
            <a:spcAft>
              <a:spcPct val="35000"/>
            </a:spcAft>
            <a:buNone/>
          </a:pPr>
          <a:r>
            <a:rPr lang="zh-CN" sz="1600" kern="1200"/>
            <a:t>写作（</a:t>
          </a:r>
          <a:r>
            <a:rPr lang="en-US" altLang="zh-CN" sz="1600" kern="1200"/>
            <a:t>60</a:t>
          </a:r>
          <a:r>
            <a:rPr lang="zh-CN" altLang="en-US" sz="1600" kern="1200"/>
            <a:t>分</a:t>
          </a:r>
          <a:r>
            <a:rPr lang="zh-CN" sz="1600" kern="1200"/>
            <a:t>）</a:t>
          </a:r>
        </a:p>
      </dsp:txBody>
      <dsp:txXfrm>
        <a:off x="10623722" y="3086985"/>
        <a:ext cx="1462888" cy="731444"/>
      </dsp:txXfrm>
    </dsp:sp>
    <dsp:sp modelId="{019BD047-2CA3-4C5D-8F97-6DF98FAD322B}">
      <dsp:nvSpPr>
        <dsp:cNvPr id="0" name=""/>
        <dsp:cNvSpPr/>
      </dsp:nvSpPr>
      <dsp:spPr>
        <a:xfrm>
          <a:off x="8853627" y="3086985"/>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lvl="0" indent="0" algn="ctr" defTabSz="711200">
            <a:lnSpc>
              <a:spcPct val="100000"/>
            </a:lnSpc>
            <a:spcBef>
              <a:spcPct val="0"/>
            </a:spcBef>
            <a:spcAft>
              <a:spcPct val="35000"/>
            </a:spcAft>
            <a:buNone/>
          </a:pPr>
          <a:r>
            <a:rPr lang="zh-CN" sz="1600" kern="1200"/>
            <a:t>语言文字运用（</a:t>
          </a:r>
          <a:r>
            <a:rPr lang="en-US" altLang="zh-CN" sz="1600" kern="1200"/>
            <a:t>20</a:t>
          </a:r>
          <a:r>
            <a:rPr lang="zh-CN" altLang="en-US" sz="1600" kern="1200"/>
            <a:t>分</a:t>
          </a:r>
          <a:r>
            <a:rPr lang="zh-CN" sz="1600" kern="1200"/>
            <a:t>）</a:t>
          </a:r>
        </a:p>
      </dsp:txBody>
      <dsp:txXfrm>
        <a:off x="8853627" y="3086985"/>
        <a:ext cx="1462888" cy="731444"/>
      </dsp:txXfrm>
    </dsp:sp>
    <dsp:sp modelId="{23E8760E-F98E-4F46-BE09-AC49F03065C5}">
      <dsp:nvSpPr>
        <dsp:cNvPr id="0" name=""/>
        <dsp:cNvSpPr/>
      </dsp:nvSpPr>
      <dsp:spPr>
        <a:xfrm>
          <a:off x="4428391" y="2048335"/>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1115" tIns="31115" rIns="31115" bIns="31115" numCol="1" spcCol="1270" anchor="ctr" anchorCtr="0">
          <a:noAutofit/>
        </a:bodyPr>
        <a:lstStyle/>
        <a:p>
          <a:pPr lvl="0" indent="0" algn="ctr" defTabSz="711200">
            <a:lnSpc>
              <a:spcPct val="100000"/>
            </a:lnSpc>
            <a:spcBef>
              <a:spcPct val="0"/>
            </a:spcBef>
            <a:spcAft>
              <a:spcPct val="35000"/>
            </a:spcAft>
            <a:buNone/>
          </a:pPr>
          <a:r>
            <a:rPr lang="zh-CN" sz="1600" kern="1200"/>
            <a:t>阅读题（</a:t>
          </a:r>
          <a:r>
            <a:rPr lang="en-US" altLang="zh-CN" sz="1600" kern="1200"/>
            <a:t>70</a:t>
          </a:r>
          <a:r>
            <a:rPr lang="zh-CN" altLang="en-US" sz="1600" kern="1200"/>
            <a:t>分</a:t>
          </a:r>
          <a:r>
            <a:rPr lang="zh-CN" sz="1600" kern="1200"/>
            <a:t>）</a:t>
          </a:r>
        </a:p>
      </dsp:txBody>
      <dsp:txXfrm>
        <a:off x="4428391" y="2048335"/>
        <a:ext cx="1462888" cy="731444"/>
      </dsp:txXfrm>
    </dsp:sp>
    <dsp:sp modelId="{18E2BF99-F63E-4650-94B9-FA43EB78DBB3}">
      <dsp:nvSpPr>
        <dsp:cNvPr id="0" name=""/>
        <dsp:cNvSpPr/>
      </dsp:nvSpPr>
      <dsp:spPr>
        <a:xfrm>
          <a:off x="7083533" y="3086985"/>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711200">
            <a:lnSpc>
              <a:spcPct val="100000"/>
            </a:lnSpc>
            <a:spcBef>
              <a:spcPct val="0"/>
            </a:spcBef>
            <a:spcAft>
              <a:spcPct val="35000"/>
            </a:spcAft>
          </a:pPr>
          <a:r>
            <a:rPr lang="zh-CN" sz="1600" kern="1200"/>
            <a:t>现代文阅读</a:t>
          </a:r>
        </a:p>
        <a:p>
          <a:pPr lvl="0" algn="ctr" defTabSz="711200">
            <a:lnSpc>
              <a:spcPct val="100000"/>
            </a:lnSpc>
            <a:spcBef>
              <a:spcPct val="0"/>
            </a:spcBef>
            <a:spcAft>
              <a:spcPct val="35000"/>
            </a:spcAft>
          </a:pPr>
          <a:r>
            <a:rPr lang="zh-CN" sz="1600" kern="1200"/>
            <a:t>（</a:t>
          </a:r>
          <a:r>
            <a:rPr lang="en-US" altLang="zh-CN" sz="1600" kern="1200"/>
            <a:t>35</a:t>
          </a:r>
          <a:r>
            <a:rPr lang="zh-CN" altLang="en-US" sz="1600" kern="1200"/>
            <a:t>分</a:t>
          </a:r>
          <a:r>
            <a:rPr lang="zh-CN" sz="1600" kern="1200"/>
            <a:t>）</a:t>
          </a:r>
        </a:p>
      </dsp:txBody>
      <dsp:txXfrm>
        <a:off x="7083533" y="3086985"/>
        <a:ext cx="1462888" cy="731444"/>
      </dsp:txXfrm>
    </dsp:sp>
    <dsp:sp modelId="{0B0F95EE-2826-42D6-9A58-539AC0DB6DE0}">
      <dsp:nvSpPr>
        <dsp:cNvPr id="0" name=""/>
        <dsp:cNvSpPr/>
      </dsp:nvSpPr>
      <dsp:spPr>
        <a:xfrm>
          <a:off x="8853627" y="4125636"/>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100000"/>
            </a:lnSpc>
            <a:spcBef>
              <a:spcPct val="0"/>
            </a:spcBef>
            <a:spcAft>
              <a:spcPct val="35000"/>
            </a:spcAft>
          </a:pPr>
          <a:r>
            <a:rPr lang="zh-CN" sz="1600" kern="1200"/>
            <a:t>实用类</a:t>
          </a:r>
        </a:p>
        <a:p>
          <a:pPr lvl="0" algn="ctr" defTabSz="711200">
            <a:lnSpc>
              <a:spcPct val="100000"/>
            </a:lnSpc>
            <a:spcBef>
              <a:spcPct val="0"/>
            </a:spcBef>
            <a:spcAft>
              <a:spcPct val="35000"/>
            </a:spcAft>
          </a:pPr>
          <a:r>
            <a:rPr lang="zh-CN" sz="1600" kern="1200"/>
            <a:t>文本阅读（</a:t>
          </a:r>
          <a:r>
            <a:rPr lang="en-US" altLang="zh-CN" sz="1600" kern="1200"/>
            <a:t>12</a:t>
          </a:r>
          <a:r>
            <a:rPr lang="zh-CN" altLang="en-US" sz="1600" kern="1200"/>
            <a:t>分</a:t>
          </a:r>
          <a:r>
            <a:rPr lang="zh-CN" sz="1600" kern="1200"/>
            <a:t>）</a:t>
          </a:r>
        </a:p>
      </dsp:txBody>
      <dsp:txXfrm>
        <a:off x="8853627" y="4125636"/>
        <a:ext cx="1462888" cy="731444"/>
      </dsp:txXfrm>
    </dsp:sp>
    <dsp:sp modelId="{4AE1D40C-B1C6-401D-99E5-E4439F475488}">
      <dsp:nvSpPr>
        <dsp:cNvPr id="0" name=""/>
        <dsp:cNvSpPr/>
      </dsp:nvSpPr>
      <dsp:spPr>
        <a:xfrm>
          <a:off x="7083533" y="4125636"/>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711200">
            <a:lnSpc>
              <a:spcPct val="100000"/>
            </a:lnSpc>
            <a:spcBef>
              <a:spcPct val="0"/>
            </a:spcBef>
            <a:spcAft>
              <a:spcPct val="35000"/>
            </a:spcAft>
          </a:pPr>
          <a:r>
            <a:rPr lang="zh-CN" sz="1600" kern="1200"/>
            <a:t>文学类</a:t>
          </a:r>
        </a:p>
        <a:p>
          <a:pPr lvl="0" algn="ctr" defTabSz="711200">
            <a:lnSpc>
              <a:spcPct val="100000"/>
            </a:lnSpc>
            <a:spcBef>
              <a:spcPct val="0"/>
            </a:spcBef>
            <a:spcAft>
              <a:spcPct val="35000"/>
            </a:spcAft>
          </a:pPr>
          <a:r>
            <a:rPr lang="zh-CN" sz="1600" kern="1200"/>
            <a:t>文本阅读（</a:t>
          </a:r>
          <a:r>
            <a:rPr lang="en-US" altLang="zh-CN" sz="1600" kern="1200"/>
            <a:t>14</a:t>
          </a:r>
          <a:r>
            <a:rPr lang="zh-CN" altLang="en-US" sz="1600" kern="1200"/>
            <a:t>分</a:t>
          </a:r>
          <a:r>
            <a:rPr lang="zh-CN" sz="1600" kern="1200"/>
            <a:t>）</a:t>
          </a:r>
        </a:p>
      </dsp:txBody>
      <dsp:txXfrm>
        <a:off x="7083533" y="4125636"/>
        <a:ext cx="1462888" cy="731444"/>
      </dsp:txXfrm>
    </dsp:sp>
    <dsp:sp modelId="{4E96BD03-6696-4106-BFAF-0416DDEACFB1}">
      <dsp:nvSpPr>
        <dsp:cNvPr id="0" name=""/>
        <dsp:cNvSpPr/>
      </dsp:nvSpPr>
      <dsp:spPr>
        <a:xfrm>
          <a:off x="5313438" y="4125636"/>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indent="0" algn="ctr" defTabSz="711200">
            <a:lnSpc>
              <a:spcPct val="100000"/>
            </a:lnSpc>
            <a:spcBef>
              <a:spcPct val="0"/>
            </a:spcBef>
            <a:spcAft>
              <a:spcPct val="35000"/>
            </a:spcAft>
            <a:buNone/>
          </a:pPr>
          <a:r>
            <a:rPr lang="zh-CN" sz="1600" kern="1200"/>
            <a:t>论述类文本</a:t>
          </a:r>
        </a:p>
        <a:p>
          <a:pPr lvl="0" indent="0" algn="ctr" defTabSz="711200">
            <a:lnSpc>
              <a:spcPct val="100000"/>
            </a:lnSpc>
            <a:spcBef>
              <a:spcPct val="0"/>
            </a:spcBef>
            <a:spcAft>
              <a:spcPct val="35000"/>
            </a:spcAft>
            <a:buNone/>
          </a:pPr>
          <a:r>
            <a:rPr lang="zh-CN" sz="1600" kern="1200"/>
            <a:t>阅读（</a:t>
          </a:r>
          <a:r>
            <a:rPr lang="en-US" altLang="zh-CN" sz="1600" kern="1200"/>
            <a:t>9</a:t>
          </a:r>
          <a:r>
            <a:rPr lang="zh-CN" altLang="en-US" sz="1600" kern="1200"/>
            <a:t>分</a:t>
          </a:r>
          <a:r>
            <a:rPr lang="zh-CN" sz="1600" kern="1200"/>
            <a:t>）</a:t>
          </a:r>
        </a:p>
      </dsp:txBody>
      <dsp:txXfrm>
        <a:off x="5313438" y="4125636"/>
        <a:ext cx="1462888" cy="731444"/>
      </dsp:txXfrm>
    </dsp:sp>
    <dsp:sp modelId="{02D5F4B9-48B7-4323-9F15-D8DF6F1E7C3E}">
      <dsp:nvSpPr>
        <dsp:cNvPr id="0" name=""/>
        <dsp:cNvSpPr/>
      </dsp:nvSpPr>
      <dsp:spPr>
        <a:xfrm>
          <a:off x="1773249" y="3086985"/>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711200">
            <a:lnSpc>
              <a:spcPct val="100000"/>
            </a:lnSpc>
            <a:spcBef>
              <a:spcPct val="0"/>
            </a:spcBef>
            <a:spcAft>
              <a:spcPct val="35000"/>
            </a:spcAft>
          </a:pPr>
          <a:r>
            <a:rPr lang="zh-CN" sz="1600" kern="1200"/>
            <a:t>古代诗文阅读（</a:t>
          </a:r>
          <a:r>
            <a:rPr lang="en-US" altLang="zh-CN" sz="1600" kern="1200"/>
            <a:t>35</a:t>
          </a:r>
          <a:r>
            <a:rPr lang="zh-CN" altLang="en-US" sz="1600" kern="1200"/>
            <a:t>分</a:t>
          </a:r>
          <a:r>
            <a:rPr lang="zh-CN" sz="1600" kern="1200"/>
            <a:t>）</a:t>
          </a:r>
        </a:p>
      </dsp:txBody>
      <dsp:txXfrm>
        <a:off x="1773249" y="3086985"/>
        <a:ext cx="1462888" cy="731444"/>
      </dsp:txXfrm>
    </dsp:sp>
    <dsp:sp modelId="{1CDAC1C6-3956-4F89-94B6-45CA1EEED8D7}">
      <dsp:nvSpPr>
        <dsp:cNvPr id="0" name=""/>
        <dsp:cNvSpPr/>
      </dsp:nvSpPr>
      <dsp:spPr>
        <a:xfrm>
          <a:off x="3543343" y="4125636"/>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lvl="0" algn="ctr" defTabSz="711200">
            <a:lnSpc>
              <a:spcPct val="100000"/>
            </a:lnSpc>
            <a:spcBef>
              <a:spcPct val="0"/>
            </a:spcBef>
            <a:spcAft>
              <a:spcPct val="35000"/>
            </a:spcAft>
          </a:pPr>
          <a:r>
            <a:rPr lang="zh-CN" sz="1600" kern="1200"/>
            <a:t>名篇名句默写（</a:t>
          </a:r>
          <a:r>
            <a:rPr lang="en-US" altLang="zh-CN" sz="1600" kern="1200"/>
            <a:t>5</a:t>
          </a:r>
          <a:r>
            <a:rPr lang="zh-CN" altLang="en-US" sz="1600" kern="1200"/>
            <a:t>分</a:t>
          </a:r>
          <a:r>
            <a:rPr lang="zh-CN" sz="1600" kern="1200"/>
            <a:t>）</a:t>
          </a:r>
          <a:endParaRPr lang="en-US" altLang="zh-CN" sz="1600" kern="1200"/>
        </a:p>
      </dsp:txBody>
      <dsp:txXfrm>
        <a:off x="3543343" y="4125636"/>
        <a:ext cx="1462888" cy="731444"/>
      </dsp:txXfrm>
    </dsp:sp>
    <dsp:sp modelId="{19BA8F22-1704-4C9D-8E34-3877D403E060}">
      <dsp:nvSpPr>
        <dsp:cNvPr id="0" name=""/>
        <dsp:cNvSpPr/>
      </dsp:nvSpPr>
      <dsp:spPr>
        <a:xfrm>
          <a:off x="1773249" y="4125636"/>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lvl="0" indent="0" algn="ctr" defTabSz="711200">
            <a:lnSpc>
              <a:spcPct val="100000"/>
            </a:lnSpc>
            <a:spcBef>
              <a:spcPct val="0"/>
            </a:spcBef>
            <a:spcAft>
              <a:spcPct val="35000"/>
            </a:spcAft>
            <a:buNone/>
          </a:pPr>
          <a:r>
            <a:rPr lang="zh-CN" sz="1600" kern="1200"/>
            <a:t>古代诗歌阅读（</a:t>
          </a:r>
          <a:r>
            <a:rPr lang="en-US" altLang="zh-CN" sz="1600" kern="1200"/>
            <a:t>11</a:t>
          </a:r>
          <a:r>
            <a:rPr lang="zh-CN" altLang="en-US" sz="1600" kern="1200"/>
            <a:t>分</a:t>
          </a:r>
          <a:r>
            <a:rPr lang="zh-CN" sz="1600" kern="1200"/>
            <a:t>）</a:t>
          </a:r>
        </a:p>
      </dsp:txBody>
      <dsp:txXfrm>
        <a:off x="1773249" y="4125636"/>
        <a:ext cx="1462888" cy="731444"/>
      </dsp:txXfrm>
    </dsp:sp>
    <dsp:sp modelId="{AC7C9959-54DB-45EB-B416-65E5A88C4B1F}">
      <dsp:nvSpPr>
        <dsp:cNvPr id="0" name=""/>
        <dsp:cNvSpPr/>
      </dsp:nvSpPr>
      <dsp:spPr>
        <a:xfrm>
          <a:off x="3154" y="4125636"/>
          <a:ext cx="1462888" cy="73144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lvl="0" indent="0" algn="ctr" defTabSz="711200">
            <a:lnSpc>
              <a:spcPct val="100000"/>
            </a:lnSpc>
            <a:spcBef>
              <a:spcPct val="0"/>
            </a:spcBef>
            <a:spcAft>
              <a:spcPct val="35000"/>
            </a:spcAft>
            <a:buNone/>
          </a:pPr>
          <a:r>
            <a:rPr lang="zh-CN" sz="1600" kern="1200"/>
            <a:t>文言文阅读（</a:t>
          </a:r>
          <a:r>
            <a:rPr lang="en-US" altLang="zh-CN" sz="1600" kern="1200"/>
            <a:t>19</a:t>
          </a:r>
          <a:r>
            <a:rPr lang="zh-CN" altLang="en-US" sz="1600" kern="1200"/>
            <a:t>分</a:t>
          </a:r>
          <a:r>
            <a:rPr lang="zh-CN" sz="1600" kern="1200"/>
            <a:t>）</a:t>
          </a:r>
        </a:p>
      </dsp:txBody>
      <dsp:txXfrm>
        <a:off x="3154" y="4125636"/>
        <a:ext cx="1462888" cy="73144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rSet qsTypeId="urn:microsoft.com/office/officeart/2005/8/quickstyle/simple5"/>
        </dgm:pt>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rSet csTypeId="urn:microsoft.com/office/officeart/2005/8/colors/accent6_5"/>
        </dgm:pt>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1">
  <dgm:title val=""/>
  <dgm:desc val=""/>
  <dgm:catLst>
    <dgm:cat type="simple" pri="105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2018/8/7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AE12DD-D02D-481F-8D57-F0F2AB7F95A4}" type="datetimeFigureOut">
              <a:rPr lang="zh-CN" altLang="en-US" smtClean="0"/>
              <a:pPr/>
              <a:t>2018/8/7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1D531A-0E61-4509-A451-4E43D9559CE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层层递进，以什么为线索</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丰富的安静</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层层递进，以什么为线索</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2017年全国三卷</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3765" indent="0" algn="ctr">
              <a:buNone/>
              <a:defRPr sz="1800"/>
            </a:lvl3pPr>
            <a:lvl4pPr marL="1370965" indent="0" algn="ctr">
              <a:buNone/>
              <a:defRPr sz="1600"/>
            </a:lvl4pPr>
            <a:lvl5pPr marL="1828165" indent="0" algn="ctr">
              <a:buNone/>
              <a:defRPr sz="1600"/>
            </a:lvl5pPr>
            <a:lvl6pPr marL="2285365" indent="0" algn="ctr">
              <a:buNone/>
              <a:defRPr sz="1600"/>
            </a:lvl6pPr>
            <a:lvl7pPr marL="2741930" indent="0" algn="ctr">
              <a:buNone/>
              <a:defRPr sz="1600"/>
            </a:lvl7pPr>
            <a:lvl8pPr marL="3199130" indent="0" algn="ctr">
              <a:buNone/>
              <a:defRPr sz="1600"/>
            </a:lvl8pPr>
            <a:lvl9pPr marL="3656330" indent="0" algn="ctr">
              <a:buNone/>
              <a:defRPr sz="1600"/>
            </a:lvl9pPr>
          </a:lstStyle>
          <a:p>
            <a:r>
              <a:rPr lang="zh-CN" altLang="en-US" smtClean="0"/>
              <a:t>单击此处编辑母版副标题样式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3765" indent="0">
              <a:buNone/>
              <a:defRPr sz="1800">
                <a:solidFill>
                  <a:schemeClr val="tx1">
                    <a:tint val="75000"/>
                  </a:schemeClr>
                </a:solidFill>
              </a:defRPr>
            </a:lvl3pPr>
            <a:lvl4pPr marL="1370965"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1930" indent="0">
              <a:buNone/>
              <a:defRPr sz="1600">
                <a:solidFill>
                  <a:schemeClr val="tx1">
                    <a:tint val="75000"/>
                  </a:schemeClr>
                </a:solidFill>
              </a:defRPr>
            </a:lvl7pPr>
            <a:lvl8pPr marL="3199130" indent="0">
              <a:buNone/>
              <a:defRPr sz="1600">
                <a:solidFill>
                  <a:schemeClr val="tx1">
                    <a:tint val="75000"/>
                  </a:schemeClr>
                </a:solidFill>
              </a:defRPr>
            </a:lvl8pPr>
            <a:lvl9pPr marL="3656330" indent="0">
              <a:buNone/>
              <a:defRPr sz="1600">
                <a:solidFill>
                  <a:schemeClr val="tx1">
                    <a:tint val="75000"/>
                  </a:schemeClr>
                </a:solidFill>
              </a:defRPr>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346" y="1600200"/>
            <a:ext cx="5376766"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571" y="1600200"/>
            <a:ext cx="5376766"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3765" indent="0">
              <a:buNone/>
              <a:defRPr sz="2000"/>
            </a:lvl3pPr>
            <a:lvl4pPr marL="1370965" indent="0">
              <a:buNone/>
              <a:defRPr sz="1800"/>
            </a:lvl4pPr>
            <a:lvl5pPr marL="1828165" indent="0">
              <a:buNone/>
              <a:defRPr sz="1800"/>
            </a:lvl5pPr>
            <a:lvl6pPr marL="2285365" indent="0">
              <a:buNone/>
              <a:defRPr sz="1800"/>
            </a:lvl6pPr>
            <a:lvl7pPr marL="2741930" indent="0">
              <a:buNone/>
              <a:defRPr sz="1800"/>
            </a:lvl7pPr>
            <a:lvl8pPr marL="3199130" indent="0">
              <a:buNone/>
              <a:defRPr sz="1800"/>
            </a:lvl8pPr>
            <a:lvl9pPr marL="365633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3765" indent="0">
              <a:buNone/>
              <a:defRPr sz="2000"/>
            </a:lvl3pPr>
            <a:lvl4pPr marL="1370965" indent="0">
              <a:buNone/>
              <a:defRPr sz="1800"/>
            </a:lvl4pPr>
            <a:lvl5pPr marL="1828165" indent="0">
              <a:buNone/>
              <a:defRPr sz="1800"/>
            </a:lvl5pPr>
            <a:lvl6pPr marL="2285365" indent="0">
              <a:buNone/>
              <a:defRPr sz="1800"/>
            </a:lvl6pPr>
            <a:lvl7pPr marL="2741930" indent="0">
              <a:buNone/>
              <a:defRPr sz="1800"/>
            </a:lvl7pPr>
            <a:lvl8pPr marL="3199130" indent="0">
              <a:buNone/>
              <a:defRPr sz="1800"/>
            </a:lvl8pPr>
            <a:lvl9pPr marL="365633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3765" indent="0">
              <a:buNone/>
              <a:defRPr sz="1200"/>
            </a:lvl3pPr>
            <a:lvl4pPr marL="1370965" indent="0">
              <a:buNone/>
              <a:defRPr sz="1000"/>
            </a:lvl4pPr>
            <a:lvl5pPr marL="1828165" indent="0">
              <a:buNone/>
              <a:defRPr sz="1000"/>
            </a:lvl5pPr>
            <a:lvl6pPr marL="2285365" indent="0">
              <a:buNone/>
              <a:defRPr sz="1000"/>
            </a:lvl6pPr>
            <a:lvl7pPr marL="2741930" indent="0">
              <a:buNone/>
              <a:defRPr sz="1000"/>
            </a:lvl7pPr>
            <a:lvl8pPr marL="3199130" indent="0">
              <a:buNone/>
              <a:defRPr sz="1000"/>
            </a:lvl8pPr>
            <a:lvl9pPr marL="3656330" indent="0">
              <a:buNone/>
              <a:defRPr sz="1000"/>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3765" indent="0">
              <a:buNone/>
              <a:defRPr sz="2400"/>
            </a:lvl3pPr>
            <a:lvl4pPr marL="1370965" indent="0">
              <a:buNone/>
              <a:defRPr sz="2000"/>
            </a:lvl4pPr>
            <a:lvl5pPr marL="1828165" indent="0">
              <a:buNone/>
              <a:defRPr sz="2000"/>
            </a:lvl5pPr>
            <a:lvl6pPr marL="2285365" indent="0">
              <a:buNone/>
              <a:defRPr sz="2000"/>
            </a:lvl6pPr>
            <a:lvl7pPr marL="2741930"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3765" indent="0">
              <a:buNone/>
              <a:defRPr sz="1600"/>
            </a:lvl3pPr>
            <a:lvl4pPr marL="1370965" indent="0">
              <a:buNone/>
              <a:defRPr sz="1400"/>
            </a:lvl4pPr>
            <a:lvl5pPr marL="1828165" indent="0">
              <a:buNone/>
              <a:defRPr sz="1400"/>
            </a:lvl5pPr>
            <a:lvl6pPr marL="2285365" indent="0">
              <a:buNone/>
              <a:defRPr sz="1400"/>
            </a:lvl6pPr>
            <a:lvl7pPr marL="2741930" indent="0">
              <a:buNone/>
              <a:defRPr sz="1400"/>
            </a:lvl7pPr>
            <a:lvl8pPr marL="3199130" indent="0">
              <a:buNone/>
              <a:defRPr sz="1400"/>
            </a:lvl8pPr>
            <a:lvl9pPr marL="3656330" indent="0">
              <a:buNone/>
              <a:defRPr sz="1400"/>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089" y="908050"/>
            <a:ext cx="2743248"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346" y="908050"/>
            <a:ext cx="8070714"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66" name="矩形 65"/>
          <p:cNvSpPr/>
          <p:nvPr userDrawn="1"/>
        </p:nvSpPr>
        <p:spPr>
          <a:xfrm>
            <a:off x="0" y="0"/>
            <a:ext cx="12192000" cy="6858000"/>
          </a:xfrm>
          <a:prstGeom prst="rect">
            <a:avLst/>
          </a:prstGeom>
          <a:blipFill dpi="0" rotWithShape="1">
            <a:blip r:embed="rId2" cstate="print"/>
            <a:srcRect/>
            <a:stretch>
              <a:fillRect l="-73" r="-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Subtitle 2"/>
          <p:cNvSpPr>
            <a:spLocks noGrp="1"/>
          </p:cNvSpPr>
          <p:nvPr>
            <p:ph type="subTitle" idx="1" hasCustomPrompt="1"/>
          </p:nvPr>
        </p:nvSpPr>
        <p:spPr>
          <a:xfrm>
            <a:off x="3557155" y="2978406"/>
            <a:ext cx="5915891" cy="643396"/>
          </a:xfrm>
        </p:spPr>
        <p:txBody>
          <a:bodyPr>
            <a:normAutofit/>
          </a:bodyPr>
          <a:lstStyle>
            <a:lvl1pPr marL="0" indent="0" algn="ctr">
              <a:lnSpc>
                <a:spcPct val="150000"/>
              </a:lnSpc>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2" name="Title 1"/>
          <p:cNvSpPr>
            <a:spLocks noGrp="1"/>
          </p:cNvSpPr>
          <p:nvPr>
            <p:ph type="ctrTitle"/>
          </p:nvPr>
        </p:nvSpPr>
        <p:spPr>
          <a:xfrm>
            <a:off x="3262780" y="235528"/>
            <a:ext cx="6504641" cy="2495184"/>
          </a:xfrm>
        </p:spPr>
        <p:txBody>
          <a:bodyPr anchor="ctr">
            <a:normAutofit/>
          </a:bodyPr>
          <a:lstStyle>
            <a:lvl1pPr algn="ctr">
              <a:lnSpc>
                <a:spcPct val="150000"/>
              </a:lnSpc>
              <a:defRPr sz="5400" b="1" i="0">
                <a:solidFill>
                  <a:schemeClr val="accent1"/>
                </a:solidFill>
              </a:defRPr>
            </a:lvl1pPr>
          </a:lstStyle>
          <a:p>
            <a:r>
              <a:rPr lang="zh-CN" altLang="en-US" dirty="0"/>
              <a:t>单击此处编辑母版标题样式</a:t>
            </a:r>
            <a:endParaRPr lang="en-US" dirty="0"/>
          </a:p>
        </p:txBody>
      </p:sp>
      <p:sp>
        <p:nvSpPr>
          <p:cNvPr id="31"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blipFill dpi="0" rotWithShape="1">
            <a:blip r:embed="rId2" cstate="print"/>
            <a:srcRect/>
            <a:stretch>
              <a:fillRect l="-8" r="-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2" name="Title 1"/>
          <p:cNvSpPr>
            <a:spLocks noGrp="1"/>
          </p:cNvSpPr>
          <p:nvPr>
            <p:ph type="title"/>
          </p:nvPr>
        </p:nvSpPr>
        <p:spPr>
          <a:xfrm>
            <a:off x="1175558" y="2607392"/>
            <a:ext cx="7341443" cy="2231308"/>
          </a:xfrm>
        </p:spPr>
        <p:txBody>
          <a:bodyPr anchor="ctr"/>
          <a:lstStyle>
            <a:lvl1pPr algn="ctr">
              <a:lnSpc>
                <a:spcPct val="150000"/>
              </a:lnSpc>
              <a:defRPr sz="60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1266030" y="5110003"/>
            <a:ext cx="7160499" cy="869239"/>
          </a:xfrm>
        </p:spPr>
        <p:txBody>
          <a:bodyPr/>
          <a:lstStyle>
            <a:lvl1pPr marL="0" indent="0" algn="ctr">
              <a:lnSpc>
                <a:spcPct val="150000"/>
              </a:lnSpc>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2857500" y="901700"/>
            <a:ext cx="7258050" cy="848454"/>
          </a:xfrm>
        </p:spPr>
        <p:txBody>
          <a:bodyPr/>
          <a:lstStyle>
            <a:lvl1pPr>
              <a:defRPr sz="4400"/>
            </a:lvl1p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Date Placeholder 1"/>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2018/8/7</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9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1506202" y="311154"/>
            <a:ext cx="342900" cy="365125"/>
          </a:xfrm>
          <a:solidFill>
            <a:schemeClr val="accent1"/>
          </a:solidFill>
        </p:spPr>
        <p:txBody>
          <a:bodyPr/>
          <a:lstStyle>
            <a:lvl1pPr>
              <a:defRPr sz="1000">
                <a:solidFill>
                  <a:schemeClr val="bg1"/>
                </a:solidFill>
              </a:defRPr>
            </a:lvl1pPr>
          </a:lstStyle>
          <a:p>
            <a:fld id="{16F919D3-A0D6-4586-82A8-25A537D2BD8F}" type="slidenum">
              <a:rPr lang="en-US" smtClean="0"/>
              <a:pPr/>
              <a:t>‹#›</a:t>
            </a:fld>
            <a:endParaRPr lang="en-US" dirty="0"/>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DF65067-FD54-49BE-B6C4-CCA03F075ACB}" type="datetimeFigureOut">
              <a:rPr lang="zh-CN" altLang="en-US" smtClean="0"/>
              <a:pPr/>
              <a:t>2018/8/7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A46A56-E9AC-4F39-A3D5-53A64156CD2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2.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theme" Target="../theme/theme3.xml"/><Relationship Id="rId14"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F65067-FD54-49BE-B6C4-CCA03F075ACB}" type="datetimeFigureOut">
              <a:rPr lang="zh-CN" altLang="en-US" smtClean="0"/>
              <a:pPr/>
              <a:t>2018/8/7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A46A56-E9AC-4F39-A3D5-53A64156CD2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09346" y="908050"/>
            <a:ext cx="10972991" cy="635000"/>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idx="1"/>
          </p:nvPr>
        </p:nvSpPr>
        <p:spPr>
          <a:xfrm>
            <a:off x="609346" y="1600200"/>
            <a:ext cx="10972991" cy="4525963"/>
          </a:xfrm>
          <a:prstGeom prst="rect">
            <a:avLst/>
          </a:prstGeom>
          <a:noFill/>
          <a:ln w="9525">
            <a:noFill/>
          </a:ln>
        </p:spPr>
        <p:txBody>
          <a:bodyPr/>
          <a:lstStyle/>
          <a:p>
            <a:pPr lvl="0"/>
            <a:r>
              <a:rPr lang="zh-CN" altLang="en-US"/>
              <a:t>单击此处编辑母版文本样式</a:t>
            </a:r>
          </a:p>
          <a:p>
            <a:pPr lvl="1"/>
            <a:r>
              <a:rPr lang="zh-CN" altLang="en-US"/>
              <a:t>第二级</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hf sldNum="0" hdr="0" ftr="0" dt="0"/>
  <p:txStyles>
    <p:titleStyle>
      <a:lvl1pPr marL="0" lvl="0" indent="0" algn="l" defTabSz="913765" eaLnBrk="0" fontAlgn="base" latinLnBrk="0" hangingPunct="0">
        <a:lnSpc>
          <a:spcPct val="100000"/>
        </a:lnSpc>
        <a:spcBef>
          <a:spcPct val="0"/>
        </a:spcBef>
        <a:spcAft>
          <a:spcPct val="0"/>
        </a:spcAft>
        <a:buNone/>
        <a:defRPr sz="2400" b="0" i="0" u="none" kern="1200" baseline="0">
          <a:solidFill>
            <a:schemeClr val="tx1"/>
          </a:solidFill>
          <a:latin typeface="+mj-lt"/>
          <a:ea typeface="+mj-ea"/>
          <a:cs typeface="+mj-cs"/>
        </a:defRPr>
      </a:lvl1pPr>
    </p:titleStyle>
    <p:bodyStyle>
      <a:lvl1pPr marL="342900" lvl="0" indent="-342900" algn="l" defTabSz="913765"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1pPr>
      <a:lvl2pPr marL="742950" lvl="1" indent="-285750" algn="l" defTabSz="913765" eaLnBrk="0" fontAlgn="base" latinLnBrk="0" hangingPunct="0">
        <a:lnSpc>
          <a:spcPct val="100000"/>
        </a:lnSpc>
        <a:spcBef>
          <a:spcPct val="20000"/>
        </a:spcBef>
        <a:spcAft>
          <a:spcPct val="0"/>
        </a:spcAft>
        <a:buChar char="–"/>
        <a:defRPr sz="2000" b="0" i="0" u="none" kern="1200" baseline="0">
          <a:solidFill>
            <a:schemeClr val="tx1"/>
          </a:solidFill>
          <a:latin typeface="+mn-lt"/>
          <a:ea typeface="仿宋_GB2312" panose="02010609030101010101" pitchFamily="1" charset="-122"/>
          <a:cs typeface="+mn-cs"/>
        </a:defRPr>
      </a:lvl2pPr>
      <a:lvl3pPr marL="1142365" lvl="2" indent="-228600" algn="l" defTabSz="913765" eaLnBrk="0" fontAlgn="base" latinLnBrk="0" hangingPunct="0">
        <a:lnSpc>
          <a:spcPct val="100000"/>
        </a:lnSpc>
        <a:spcBef>
          <a:spcPct val="20000"/>
        </a:spcBef>
        <a:spcAft>
          <a:spcPct val="0"/>
        </a:spcAft>
        <a:buChar char="•"/>
        <a:defRPr sz="2400" b="0" i="0" u="none" kern="1200" baseline="0">
          <a:solidFill>
            <a:schemeClr val="tx1"/>
          </a:solidFill>
          <a:latin typeface="+mn-lt"/>
          <a:ea typeface="宋体" panose="02010600030101010101" pitchFamily="2" charset="-122"/>
          <a:cs typeface="+mn-cs"/>
        </a:defRPr>
      </a:lvl3pPr>
      <a:lvl4pPr marL="1599565" lvl="3" indent="-228600" algn="l" defTabSz="913765" eaLnBrk="0" fontAlgn="base" latinLnBrk="0" hangingPunct="0">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4pPr>
      <a:lvl5pPr marL="2056765" lvl="4" indent="-228600" algn="l" defTabSz="913765" eaLnBrk="0" fontAlgn="base" latinLnBrk="0" hangingPunct="0">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5pPr>
      <a:lvl6pPr marL="2513330" lvl="5" indent="-228600" algn="l" defTabSz="913765" eaLnBrk="0" fontAlgn="base" latinLnBrk="0" hangingPunct="0">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6pPr>
      <a:lvl7pPr marL="2970530" lvl="6" indent="-228600" algn="l" defTabSz="913765" eaLnBrk="0" fontAlgn="base" latinLnBrk="0" hangingPunct="0">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7pPr>
      <a:lvl8pPr marL="3427730" lvl="7" indent="-228600" algn="l" defTabSz="913765" eaLnBrk="0" fontAlgn="base" latinLnBrk="0" hangingPunct="0">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8pPr>
      <a:lvl9pPr marL="3884295" lvl="8" indent="-228600" algn="l" defTabSz="913765" eaLnBrk="0" fontAlgn="base" latinLnBrk="0" hangingPunct="0">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9pPr>
    </p:bodyStyle>
    <p:otherStyle>
      <a:lvl1pPr marL="0" lvl="0" indent="0" algn="l" defTabSz="913765"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3765"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3765" lvl="2" indent="0" algn="l" defTabSz="913765"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0965" lvl="3" indent="0" algn="l" defTabSz="913765"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165" lvl="4" indent="0" algn="l" defTabSz="913765"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5365" lvl="5" indent="0" algn="l" defTabSz="913765"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1930" lvl="6" indent="0" algn="l" defTabSz="913765"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199130" lvl="7" indent="0" algn="l" defTabSz="913765"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6330" lvl="8" indent="0" algn="l" defTabSz="913765"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blipFill dpi="0" rotWithShape="1">
            <a:blip r:embed="rId14" cstate="print"/>
            <a:srcRect/>
            <a:stretch>
              <a:fillRect l="-110" r="-1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7" name="Text Placeholder 2"/>
          <p:cNvSpPr>
            <a:spLocks noGrp="1"/>
          </p:cNvSpPr>
          <p:nvPr>
            <p:ph type="body" idx="1"/>
          </p:nvPr>
        </p:nvSpPr>
        <p:spPr bwMode="auto">
          <a:xfrm>
            <a:off x="754063" y="1885950"/>
            <a:ext cx="10680700"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F6E5DE64-B7A0-4DA6-A0DE-A26D6DC60E89}" type="datetimeFigureOut">
              <a:rPr lang="zh-CN" altLang="en-US" smtClean="0"/>
              <a:pPr/>
              <a:t>2018/8/7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53F6BB2C-9590-4B57-BD58-1710C11E557A}" type="slidenum">
              <a:rPr lang="zh-CN" altLang="en-US" smtClean="0"/>
              <a:pPr/>
              <a:t>‹#›</a:t>
            </a:fld>
            <a:endParaRPr lang="zh-CN" altLang="en-US"/>
          </a:p>
        </p:txBody>
      </p:sp>
      <p:sp>
        <p:nvSpPr>
          <p:cNvPr id="1031" name="Title Placeholder 1"/>
          <p:cNvSpPr>
            <a:spLocks noGrp="1"/>
          </p:cNvSpPr>
          <p:nvPr>
            <p:ph type="title"/>
          </p:nvPr>
        </p:nvSpPr>
        <p:spPr bwMode="auto">
          <a:xfrm>
            <a:off x="2857500" y="901700"/>
            <a:ext cx="7258050"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txStyles>
    <p:titleStyle>
      <a:lvl1pPr algn="ctr" rtl="0" eaLnBrk="1" fontAlgn="base" hangingPunct="1">
        <a:lnSpc>
          <a:spcPct val="90000"/>
        </a:lnSpc>
        <a:spcBef>
          <a:spcPct val="0"/>
        </a:spcBef>
        <a:spcAft>
          <a:spcPct val="0"/>
        </a:spcAft>
        <a:defRPr sz="40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104.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27.png"/><Relationship Id="rId5" Type="http://schemas.openxmlformats.org/officeDocument/2006/relationships/image" Target="../media/image13.png"/><Relationship Id="rId6"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4.jpeg"/><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27.png"/><Relationship Id="rId5" Type="http://schemas.openxmlformats.org/officeDocument/2006/relationships/image" Target="../media/image13.png"/><Relationship Id="rId6"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image" Target="../media/image2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19.png"/><Relationship Id="rId11"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image" Target="../media/image11.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4.jpeg"/><Relationship Id="rId3" Type="http://schemas.openxmlformats.org/officeDocument/2006/relationships/image" Target="../media/image2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8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8" name="文本框 27"/>
          <p:cNvSpPr txBox="1"/>
          <p:nvPr/>
        </p:nvSpPr>
        <p:spPr>
          <a:xfrm>
            <a:off x="4579620" y="344805"/>
            <a:ext cx="7820025" cy="829945"/>
          </a:xfrm>
          <a:prstGeom prst="rect">
            <a:avLst/>
          </a:prstGeom>
          <a:noFill/>
        </p:spPr>
        <p:txBody>
          <a:bodyPr wrap="square" rtlCol="0">
            <a:spAutoFit/>
          </a:bodyPr>
          <a:lstStyle/>
          <a:p>
            <a:r>
              <a:rPr lang="zh-CN" altLang="en-US" sz="4800" b="1">
                <a:solidFill>
                  <a:srgbClr val="C00000"/>
                </a:solidFill>
                <a:latin typeface="微软雅黑" panose="020B0503020204020204" pitchFamily="34" charset="-122"/>
                <a:ea typeface="微软雅黑" panose="020B0503020204020204" pitchFamily="34" charset="-122"/>
              </a:rPr>
              <a:t>试卷构成</a:t>
            </a:r>
          </a:p>
        </p:txBody>
      </p:sp>
      <p:graphicFrame>
        <p:nvGraphicFramePr>
          <p:cNvPr id="21" name="图示 20"/>
          <p:cNvGraphicFramePr/>
          <p:nvPr/>
        </p:nvGraphicFramePr>
        <p:xfrm>
          <a:off x="51435" y="1092835"/>
          <a:ext cx="12089765" cy="58667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椭圆 1"/>
          <p:cNvSpPr/>
          <p:nvPr/>
        </p:nvSpPr>
        <p:spPr>
          <a:xfrm>
            <a:off x="6911975" y="5005705"/>
            <a:ext cx="1939925" cy="1266190"/>
          </a:xfrm>
          <a:prstGeom prst="ellipse">
            <a:avLst/>
          </a:prstGeom>
          <a:noFill/>
          <a:ln w="444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988560" y="618042"/>
            <a:ext cx="2214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散文概念</a:t>
            </a:r>
          </a:p>
        </p:txBody>
      </p:sp>
      <p:sp>
        <p:nvSpPr>
          <p:cNvPr id="39" name="文本框 38"/>
          <p:cNvSpPr txBox="1"/>
          <p:nvPr/>
        </p:nvSpPr>
        <p:spPr>
          <a:xfrm>
            <a:off x="519430" y="1485265"/>
            <a:ext cx="10555605" cy="5260975"/>
          </a:xfrm>
          <a:prstGeom prst="rect">
            <a:avLst/>
          </a:prstGeom>
          <a:noFill/>
        </p:spPr>
        <p:txBody>
          <a:bodyPr wrap="square" rtlCol="0">
            <a:spAutoFit/>
          </a:bodyPr>
          <a:lstStyle/>
          <a:p>
            <a:pPr algn="just">
              <a:lnSpc>
                <a:spcPct val="180000"/>
              </a:lnSpc>
            </a:pPr>
            <a:r>
              <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rPr>
              <a:t>定义：</a:t>
            </a:r>
          </a:p>
          <a:p>
            <a:pPr algn="just">
              <a:lnSpc>
                <a:spcPct val="180000"/>
              </a:lnSpc>
            </a:pPr>
            <a:r>
              <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rPr>
              <a:t>广义：除诗歌、戏剧、小说之外的一种文学体裁。</a:t>
            </a:r>
          </a:p>
          <a:p>
            <a:pPr algn="just">
              <a:lnSpc>
                <a:spcPct val="180000"/>
              </a:lnSpc>
            </a:pPr>
            <a:r>
              <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rPr>
              <a:t>狭义：散文专指作者用</a:t>
            </a:r>
            <a:r>
              <a:rPr lang="zh-CN" altLang="en-US" sz="3200" dirty="0">
                <a:solidFill>
                  <a:schemeClr val="bg2">
                    <a:lumMod val="25000"/>
                  </a:schemeClr>
                </a:solidFill>
                <a:uFill>
                  <a:solidFill>
                    <a:srgbClr val="FF0000"/>
                  </a:solidFill>
                </a:uFill>
                <a:latin typeface="微软雅黑" panose="020B0503020204020204" pitchFamily="34" charset="-122"/>
                <a:ea typeface="微软雅黑" panose="020B0503020204020204" pitchFamily="34" charset="-122"/>
                <a:sym typeface="+mn-ea"/>
              </a:rPr>
              <a:t>优美</a:t>
            </a:r>
            <a:r>
              <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rPr>
              <a:t>的文学语言写自己经历见闻中的</a:t>
            </a:r>
            <a:r>
              <a:rPr lang="zh-CN" altLang="en-US" sz="3200" dirty="0">
                <a:solidFill>
                  <a:srgbClr val="C00000"/>
                </a:solidFill>
                <a:latin typeface="微软雅黑" panose="020B0503020204020204" pitchFamily="34" charset="-122"/>
                <a:ea typeface="微软雅黑" panose="020B0503020204020204" pitchFamily="34" charset="-122"/>
                <a:sym typeface="+mn-ea"/>
              </a:rPr>
              <a:t>真情实感</a:t>
            </a:r>
            <a:r>
              <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rPr>
              <a:t>以及</a:t>
            </a:r>
            <a:r>
              <a:rPr lang="zh-CN" altLang="en-US" sz="3200" dirty="0">
                <a:solidFill>
                  <a:srgbClr val="C00000"/>
                </a:solidFill>
                <a:latin typeface="微软雅黑" panose="020B0503020204020204" pitchFamily="34" charset="-122"/>
                <a:ea typeface="微软雅黑" panose="020B0503020204020204" pitchFamily="34" charset="-122"/>
                <a:sym typeface="+mn-ea"/>
              </a:rPr>
              <a:t>哲学思辨</a:t>
            </a:r>
            <a:r>
              <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rPr>
              <a:t>的短小精悍</a:t>
            </a:r>
            <a:r>
              <a:rPr sz="3200" dirty="0">
                <a:solidFill>
                  <a:schemeClr val="bg2">
                    <a:lumMod val="25000"/>
                  </a:schemeClr>
                </a:solidFill>
                <a:latin typeface="微软雅黑" panose="020B0503020204020204" pitchFamily="34" charset="-122"/>
                <a:ea typeface="微软雅黑" panose="020B0503020204020204" pitchFamily="34" charset="-122"/>
              </a:rPr>
              <a:t>的文学体裁。</a:t>
            </a:r>
          </a:p>
          <a:p>
            <a:pPr algn="just">
              <a:lnSpc>
                <a:spcPct val="180000"/>
              </a:lnSpc>
            </a:pPr>
            <a:r>
              <a:rPr lang="zh-CN" sz="3200" dirty="0">
                <a:solidFill>
                  <a:schemeClr val="bg2">
                    <a:lumMod val="25000"/>
                  </a:schemeClr>
                </a:solidFill>
                <a:latin typeface="微软雅黑" panose="020B0503020204020204" pitchFamily="34" charset="-122"/>
                <a:ea typeface="微软雅黑" panose="020B0503020204020204" pitchFamily="34" charset="-122"/>
              </a:rPr>
              <a:t>英文：</a:t>
            </a:r>
            <a:r>
              <a:rPr lang="en-US" altLang="zh-CN" sz="3200" dirty="0">
                <a:solidFill>
                  <a:schemeClr val="bg2">
                    <a:lumMod val="25000"/>
                  </a:schemeClr>
                </a:solidFill>
                <a:latin typeface="微软雅黑" panose="020B0503020204020204" pitchFamily="34" charset="-122"/>
                <a:ea typeface="微软雅黑" panose="020B0503020204020204" pitchFamily="34" charset="-122"/>
              </a:rPr>
              <a:t>prose</a:t>
            </a:r>
            <a:r>
              <a:rPr lang="zh-CN" altLang="en-US" sz="3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3200" dirty="0">
                <a:solidFill>
                  <a:schemeClr val="bg2">
                    <a:lumMod val="25000"/>
                  </a:schemeClr>
                </a:solidFill>
                <a:latin typeface="微软雅黑" panose="020B0503020204020204" pitchFamily="34" charset="-122"/>
                <a:ea typeface="微软雅黑" panose="020B0503020204020204" pitchFamily="34" charset="-122"/>
              </a:rPr>
              <a:t>essay</a:t>
            </a:r>
            <a:r>
              <a:rPr lang="zh-CN" altLang="en-US" sz="32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32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sz="32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5" name="圆角矩形标注 4"/>
          <p:cNvSpPr/>
          <p:nvPr/>
        </p:nvSpPr>
        <p:spPr>
          <a:xfrm>
            <a:off x="2459990" y="5113655"/>
            <a:ext cx="1562100" cy="398145"/>
          </a:xfrm>
          <a:prstGeom prst="wedgeRoundRectCallout">
            <a:avLst>
              <a:gd name="adj1" fmla="val -23414"/>
              <a:gd name="adj2" fmla="val -70893"/>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a:t>周作人</a:t>
            </a:r>
          </a:p>
        </p:txBody>
      </p:sp>
      <p:sp>
        <p:nvSpPr>
          <p:cNvPr id="6" name="圆角矩形标注 5"/>
          <p:cNvSpPr/>
          <p:nvPr/>
        </p:nvSpPr>
        <p:spPr>
          <a:xfrm>
            <a:off x="5140325" y="5113655"/>
            <a:ext cx="1562100" cy="398145"/>
          </a:xfrm>
          <a:prstGeom prst="wedgeRoundRectCallout">
            <a:avLst>
              <a:gd name="adj1" fmla="val -23414"/>
              <a:gd name="adj2" fmla="val -70893"/>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a:t>余秋雨</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9">
                                            <p:txEl>
                                              <p:pRg st="0" end="0"/>
                                            </p:txEl>
                                          </p:spTgt>
                                        </p:tgtEl>
                                        <p:attrNameLst>
                                          <p:attrName>style.visibility</p:attrName>
                                        </p:attrNameLst>
                                      </p:cBhvr>
                                      <p:to>
                                        <p:strVal val="visible"/>
                                      </p:to>
                                    </p:set>
                                    <p:anim calcmode="lin" valueType="num">
                                      <p:cBhvr additive="base">
                                        <p:cTn id="14"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9">
                                            <p:txEl>
                                              <p:pRg st="1" end="1"/>
                                            </p:txEl>
                                          </p:spTgt>
                                        </p:tgtEl>
                                        <p:attrNameLst>
                                          <p:attrName>style.visibility</p:attrName>
                                        </p:attrNameLst>
                                      </p:cBhvr>
                                      <p:to>
                                        <p:strVal val="visible"/>
                                      </p:to>
                                    </p:set>
                                    <p:anim calcmode="lin" valueType="num">
                                      <p:cBhvr additive="base">
                                        <p:cTn id="20" dur="500" fill="hold"/>
                                        <p:tgtEl>
                                          <p:spTgt spid="39">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9">
                                            <p:txEl>
                                              <p:pRg st="2" end="2"/>
                                            </p:txEl>
                                          </p:spTgt>
                                        </p:tgtEl>
                                        <p:attrNameLst>
                                          <p:attrName>style.visibility</p:attrName>
                                        </p:attrNameLst>
                                      </p:cBhvr>
                                      <p:to>
                                        <p:strVal val="visible"/>
                                      </p:to>
                                    </p:set>
                                    <p:anim calcmode="lin" valueType="num">
                                      <p:cBhvr additive="base">
                                        <p:cTn id="26" dur="500" fill="hold"/>
                                        <p:tgtEl>
                                          <p:spTgt spid="39">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9">
                                            <p:txEl>
                                              <p:pRg st="3" end="3"/>
                                            </p:txEl>
                                          </p:spTgt>
                                        </p:tgtEl>
                                        <p:attrNameLst>
                                          <p:attrName>style.visibility</p:attrName>
                                        </p:attrNameLst>
                                      </p:cBhvr>
                                      <p:to>
                                        <p:strVal val="visible"/>
                                      </p:to>
                                    </p:set>
                                    <p:anim calcmode="lin" valueType="num">
                                      <p:cBhvr additive="base">
                                        <p:cTn id="32" dur="500" fill="hold"/>
                                        <p:tgtEl>
                                          <p:spTgt spid="39">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animBg="1"/>
      <p:bldP spid="6"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973195" y="389442"/>
            <a:ext cx="4246880" cy="1322070"/>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探究文本意蕴题型</a:t>
            </a:r>
          </a:p>
          <a:p>
            <a:pPr algn="ctr"/>
            <a:endParaRPr lang="zh-CN" altLang="en-US" sz="4000" b="1" dirty="0">
              <a:solidFill>
                <a:srgbClr val="C00000"/>
              </a:solidFill>
              <a:latin typeface="微软雅黑" panose="020B0503020204020204" pitchFamily="34" charset="-122"/>
              <a:ea typeface="微软雅黑" panose="020B0503020204020204" pitchFamily="34" charset="-122"/>
              <a:sym typeface="+mn-ea"/>
            </a:endParaRPr>
          </a:p>
        </p:txBody>
      </p:sp>
      <p:sp>
        <p:nvSpPr>
          <p:cNvPr id="39" name="文本框 38"/>
          <p:cNvSpPr txBox="1"/>
          <p:nvPr/>
        </p:nvSpPr>
        <p:spPr>
          <a:xfrm>
            <a:off x="901700" y="2008505"/>
            <a:ext cx="10555605" cy="645160"/>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审清题意，把握文章情感，结合文本进行观点论述（文本</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自身）。</a:t>
            </a: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01700" y="1318260"/>
            <a:ext cx="229489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答题步骤：</a:t>
            </a:r>
          </a:p>
        </p:txBody>
      </p:sp>
      <p:sp>
        <p:nvSpPr>
          <p:cNvPr id="3" name="文本框 2"/>
          <p:cNvSpPr txBox="1"/>
          <p:nvPr/>
        </p:nvSpPr>
        <p:spPr>
          <a:xfrm>
            <a:off x="901700" y="3609975"/>
            <a:ext cx="10395585" cy="1753235"/>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观点</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文本分析（紧扣题目，从文本找依据）。</a:t>
            </a: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观点</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事实举例。（发散思维，联系具体素材）。</a:t>
            </a: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观点</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理性分析。（注意论证的多角度和多层次）。</a:t>
            </a:r>
          </a:p>
        </p:txBody>
      </p:sp>
      <p:sp>
        <p:nvSpPr>
          <p:cNvPr id="4" name="文本框 3"/>
          <p:cNvSpPr txBox="1"/>
          <p:nvPr/>
        </p:nvSpPr>
        <p:spPr>
          <a:xfrm>
            <a:off x="901700" y="2934970"/>
            <a:ext cx="2829560" cy="58356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2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9" grpId="0"/>
      <p:bldP spid="2" grpId="0"/>
      <p:bldP spid="3" grpId="0"/>
      <p:bldP spid="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972560" y="252282"/>
            <a:ext cx="4246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探究文本意蕴题型</a:t>
            </a:r>
          </a:p>
        </p:txBody>
      </p:sp>
      <p:sp>
        <p:nvSpPr>
          <p:cNvPr id="39" name="文本框 38"/>
          <p:cNvSpPr txBox="1"/>
          <p:nvPr/>
        </p:nvSpPr>
        <p:spPr>
          <a:xfrm>
            <a:off x="709930" y="2038350"/>
            <a:ext cx="10384790" cy="3969385"/>
          </a:xfrm>
          <a:prstGeom prst="rect">
            <a:avLst/>
          </a:prstGeom>
          <a:noFill/>
        </p:spPr>
        <p:txBody>
          <a:bodyPr wrap="square" rtlCol="0">
            <a:spAutoFit/>
          </a:bodyPr>
          <a:lstStyle/>
          <a:p>
            <a:pPr algn="l">
              <a:lnSpc>
                <a:spcPct val="150000"/>
              </a:lnSpc>
            </a:pPr>
            <a:r>
              <a:rPr sz="2400" b="1" dirty="0">
                <a:solidFill>
                  <a:schemeClr val="bg2">
                    <a:lumMod val="25000"/>
                  </a:schemeClr>
                </a:solidFill>
                <a:latin typeface="微软雅黑" panose="020B0503020204020204" pitchFamily="34" charset="-122"/>
                <a:ea typeface="微软雅黑" panose="020B0503020204020204" pitchFamily="34" charset="-122"/>
                <a:sym typeface="+mn-ea"/>
              </a:rPr>
              <a:t>古渡头</a:t>
            </a:r>
            <a:r>
              <a:rPr lang="en-US"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sz="2400" b="1" dirty="0">
                <a:solidFill>
                  <a:schemeClr val="bg2">
                    <a:lumMod val="25000"/>
                  </a:schemeClr>
                </a:solidFill>
                <a:latin typeface="微软雅黑" panose="020B0503020204020204" pitchFamily="34" charset="-122"/>
                <a:ea typeface="微软雅黑" panose="020B0503020204020204" pitchFamily="34" charset="-122"/>
                <a:sym typeface="+mn-ea"/>
              </a:rPr>
              <a:t>叶紫</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问题：作品为什么以渡夫的任情高歌为结尾?结合全文，谈谈你的看法。</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①艺术结构上，通过突转产生戏剧性效果，最后以歌声结尾，余韵悠长，耐人寻味；②情感表现上，以渡夫的无表情代替哭泣，以任情高歌代替诉苦，强化了表现苦难的力度；③人物形象上，既表现渡夫的洒脱豪放，也反衬他的现实痛苦之深，使渡夫的形象更加丰满；④思想内容上，从批判社会现实的黑暗到表现渡夫追求自由生活的信念，深化了作品的主题。</a:t>
            </a:r>
          </a:p>
        </p:txBody>
      </p:sp>
      <p:sp>
        <p:nvSpPr>
          <p:cNvPr id="2" name="文本框 1"/>
          <p:cNvSpPr txBox="1"/>
          <p:nvPr/>
        </p:nvSpPr>
        <p:spPr>
          <a:xfrm>
            <a:off x="709930" y="1168400"/>
            <a:ext cx="307403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1</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972560" y="252282"/>
            <a:ext cx="4246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探究文本意蕴题型</a:t>
            </a:r>
          </a:p>
        </p:txBody>
      </p:sp>
      <p:sp>
        <p:nvSpPr>
          <p:cNvPr id="39" name="文本框 38"/>
          <p:cNvSpPr txBox="1"/>
          <p:nvPr/>
        </p:nvSpPr>
        <p:spPr>
          <a:xfrm>
            <a:off x="709930" y="1852930"/>
            <a:ext cx="10384790" cy="2861310"/>
          </a:xfrm>
          <a:prstGeom prst="rect">
            <a:avLst/>
          </a:prstGeom>
          <a:noFill/>
        </p:spPr>
        <p:txBody>
          <a:bodyPr wrap="square" rtlCol="0">
            <a:spAutoFit/>
          </a:bodyPr>
          <a:lstStyle/>
          <a:p>
            <a:pPr algn="l">
              <a:lnSpc>
                <a:spcPct val="150000"/>
              </a:lnSpc>
            </a:pPr>
            <a:r>
              <a:rPr lang="zh-CN" sz="2400" b="1" dirty="0">
                <a:solidFill>
                  <a:schemeClr val="bg2">
                    <a:lumMod val="25000"/>
                  </a:schemeClr>
                </a:solidFill>
                <a:latin typeface="微软雅黑" panose="020B0503020204020204" pitchFamily="34" charset="-122"/>
                <a:ea typeface="微软雅黑" panose="020B0503020204020204" pitchFamily="34" charset="-122"/>
                <a:sym typeface="+mn-ea"/>
              </a:rPr>
              <a:t>比邻而居</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王安忆</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问题：请探究文章最后一段中画线句的意蕴。</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答案：不同的生活状态也有相同的生活内容；蕴含了对端午等传统文化的认同感；艾草的熏烟升华了不同的生活状态，从而达成一种火辣与安静、绚烂与明净的平衡。</a:t>
            </a:r>
          </a:p>
        </p:txBody>
      </p:sp>
      <p:sp>
        <p:nvSpPr>
          <p:cNvPr id="2" name="文本框 1"/>
          <p:cNvSpPr txBox="1"/>
          <p:nvPr/>
        </p:nvSpPr>
        <p:spPr>
          <a:xfrm>
            <a:off x="709930" y="1168400"/>
            <a:ext cx="307403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972560" y="252282"/>
            <a:ext cx="4246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探究文本意蕴题型</a:t>
            </a:r>
          </a:p>
        </p:txBody>
      </p:sp>
      <p:sp>
        <p:nvSpPr>
          <p:cNvPr id="39" name="文本框 38"/>
          <p:cNvSpPr txBox="1"/>
          <p:nvPr/>
        </p:nvSpPr>
        <p:spPr>
          <a:xfrm>
            <a:off x="45085" y="1249045"/>
            <a:ext cx="12150725" cy="5262245"/>
          </a:xfrm>
          <a:prstGeom prst="rect">
            <a:avLst/>
          </a:prstGeom>
          <a:noFill/>
        </p:spPr>
        <p:txBody>
          <a:bodyPr wrap="square" rtlCol="0">
            <a:spAutoFit/>
          </a:bodyPr>
          <a:lstStyle/>
          <a:p>
            <a:pPr algn="l">
              <a:lnSpc>
                <a:spcPct val="150000"/>
              </a:lnSpc>
            </a:pPr>
            <a:r>
              <a:rPr sz="2000" b="1" dirty="0">
                <a:solidFill>
                  <a:schemeClr val="bg2">
                    <a:lumMod val="25000"/>
                  </a:schemeClr>
                </a:solidFill>
                <a:latin typeface="微软雅黑" panose="020B0503020204020204" pitchFamily="34" charset="-122"/>
                <a:ea typeface="微软雅黑" panose="020B0503020204020204" pitchFamily="34" charset="-122"/>
                <a:sym typeface="+mn-ea"/>
              </a:rPr>
              <a:t>头脑中的旅行</a:t>
            </a:r>
            <a:r>
              <a:rPr lang="en-US" sz="2000" b="1" dirty="0">
                <a:solidFill>
                  <a:schemeClr val="bg2">
                    <a:lumMod val="25000"/>
                  </a:schemeClr>
                </a:solidFill>
                <a:latin typeface="微软雅黑" panose="020B0503020204020204" pitchFamily="34" charset="-122"/>
                <a:ea typeface="微软雅黑" panose="020B0503020204020204" pitchFamily="34" charset="-122"/>
                <a:sym typeface="+mn-ea"/>
              </a:rPr>
              <a:t>——</a:t>
            </a:r>
            <a:r>
              <a:rPr sz="2000" b="1" dirty="0">
                <a:solidFill>
                  <a:schemeClr val="bg2">
                    <a:lumMod val="25000"/>
                  </a:schemeClr>
                </a:solidFill>
                <a:latin typeface="微软雅黑" panose="020B0503020204020204" pitchFamily="34" charset="-122"/>
                <a:ea typeface="微软雅黑" panose="020B0503020204020204" pitchFamily="34" charset="-122"/>
                <a:sym typeface="+mn-ea"/>
              </a:rPr>
              <a:t>彭程</a:t>
            </a:r>
          </a:p>
          <a:p>
            <a:pPr algn="l">
              <a:lnSpc>
                <a:spcPct val="150000"/>
              </a:lnSpc>
            </a:pPr>
            <a:r>
              <a:rPr lang="zh-CN" altLang="en-US" dirty="0">
                <a:solidFill>
                  <a:schemeClr val="bg2">
                    <a:lumMod val="25000"/>
                  </a:schemeClr>
                </a:solidFill>
                <a:latin typeface="微软雅黑" panose="020B0503020204020204" pitchFamily="34" charset="-122"/>
                <a:ea typeface="微软雅黑" panose="020B0503020204020204" pitchFamily="34" charset="-122"/>
              </a:rPr>
              <a:t>问题：与现实中的旅行相比，“头脑中的旅行”是一种替代性的旅行，它可以满足人们对远方的向往吗？请结合文章内容和个人生活体验，谈谈你的看法。</a:t>
            </a:r>
          </a:p>
          <a:p>
            <a:pPr algn="just">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答案示例一：头脑中的旅行足以满足我们对远方的向往。</a:t>
            </a:r>
            <a:r>
              <a:rPr lang="zh-CN" altLang="en-US" sz="1400" dirty="0">
                <a:solidFill>
                  <a:srgbClr val="FF0000"/>
                </a:solidFill>
                <a:latin typeface="微软雅黑" panose="020B0503020204020204" pitchFamily="34" charset="-122"/>
                <a:ea typeface="微软雅黑" panose="020B0503020204020204" pitchFamily="34" charset="-122"/>
              </a:rPr>
              <a:t>①现实生活中的各种束缚不可避免，我们未必有条件、有能力踏遍万水千山。②头脑中的旅行能超越现实旅行的局限，我们凭借丰富的想象力和敏锐的感受力可以领会旅行的真正精神，领略远方的精彩。③我们向往远方，实质上是为了摆脱平庸的现实，获得别样的生活体验，精神的漫游可以拓展生活中的诗意空间，令平凡的现实生活变得丰富多彩。</a:t>
            </a:r>
          </a:p>
          <a:p>
            <a:pPr algn="just">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答案示例二：现实中的旅行与头脑中的旅行各有优势，互相不可替代，二者互补，能够更好地满足我们对远方的向往。</a:t>
            </a:r>
            <a:r>
              <a:rPr lang="zh-CN" altLang="en-US" sz="1400" dirty="0">
                <a:solidFill>
                  <a:srgbClr val="FF0000"/>
                </a:solidFill>
                <a:latin typeface="微软雅黑" panose="020B0503020204020204" pitchFamily="34" charset="-122"/>
                <a:ea typeface="微软雅黑" panose="020B0503020204020204" pitchFamily="34" charset="-122"/>
              </a:rPr>
              <a:t>①百闻不如一见，条件具备时，我们不妨踏上旅途，去欣赏远方的自然风光与人文景观。②如果不具备实地旅行的条件，大可借助想象，在心灵世界中构建“第二自然”，感受远方的魅力。③现实有限而想象无垠，头脑中的旅行能够使我们超越现实，突破束缚。真实与想象交融，头脑中的旅行就能为眼前的风景增色添彩，令现实的旅行更加富有意趣，从而更好地满足我们对远方的期待和向往，同时也使我们的想象力得到丰富和提升。</a:t>
            </a:r>
          </a:p>
          <a:p>
            <a:pPr algn="just">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答案示</a:t>
            </a:r>
            <a:r>
              <a:rPr lang="zh-CN" altLang="en-US" sz="1400" dirty="0">
                <a:solidFill>
                  <a:schemeClr val="tx1"/>
                </a:solidFill>
                <a:latin typeface="微软雅黑" panose="020B0503020204020204" pitchFamily="34" charset="-122"/>
                <a:ea typeface="微软雅黑" panose="020B0503020204020204" pitchFamily="34" charset="-122"/>
              </a:rPr>
              <a:t>例三：头脑中的旅行无法满足人们对远方的向往。</a:t>
            </a:r>
            <a:r>
              <a:rPr lang="zh-CN" altLang="en-US" sz="1400" dirty="0">
                <a:solidFill>
                  <a:srgbClr val="FF0000"/>
                </a:solidFill>
                <a:latin typeface="微软雅黑" panose="020B0503020204020204" pitchFamily="34" charset="-122"/>
                <a:ea typeface="微软雅黑" panose="020B0503020204020204" pitchFamily="34" charset="-122"/>
              </a:rPr>
              <a:t>①现实中的旅行能够把我们带到真实的远方，在现场获得直接体验，而头脑中的旅行毕竟是一种替代性的旅行，想象出的远方再美好也不真实，不能提供我们关于远方的准确的认识。②一些细腻微妙的感受与体验只有身临其境才能获得，不可能通过头脑中的旅行得到。远方风景里动人的韵致，不亲眼目睹，不亲身感受，就永远无法真切地体会到。远方，如果只能想象，不能亲至，将是巨大的遗憾。③头脑中的旅行能否满足对远方的向往，与人的感受力和想象力密切相关。如果一个人没有善感的心灵，缺乏想象力，就无法想象充满魅力的远方，也就不能满足他对远方的向往。</a:t>
            </a:r>
          </a:p>
        </p:txBody>
      </p:sp>
      <p:sp>
        <p:nvSpPr>
          <p:cNvPr id="2" name="文本框 1"/>
          <p:cNvSpPr txBox="1"/>
          <p:nvPr/>
        </p:nvSpPr>
        <p:spPr>
          <a:xfrm>
            <a:off x="45085" y="788670"/>
            <a:ext cx="2051685" cy="460375"/>
          </a:xfrm>
          <a:prstGeom prst="rect">
            <a:avLst/>
          </a:prstGeom>
          <a:noFill/>
        </p:spPr>
        <p:txBody>
          <a:bodyPr wrap="square" rtlCol="0">
            <a:spAutoFit/>
          </a:bodyPr>
          <a:lstStyle/>
          <a:p>
            <a:r>
              <a:rPr lang="zh-CN" altLang="zh-CN" sz="24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2400" b="1" dirty="0">
                <a:solidFill>
                  <a:srgbClr val="C00000"/>
                </a:solidFill>
                <a:latin typeface="微软雅黑" panose="020B0503020204020204" pitchFamily="34" charset="-122"/>
                <a:ea typeface="微软雅黑" panose="020B0503020204020204" pitchFamily="34" charset="-122"/>
                <a:sym typeface="+mn-ea"/>
              </a:rPr>
              <a:t>3</a:t>
            </a:r>
            <a:r>
              <a:rPr lang="zh-CN" altLang="en-US" sz="24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600733" y="2875438"/>
            <a:ext cx="4715355" cy="1106805"/>
          </a:xfrm>
          <a:prstGeom prst="rect">
            <a:avLst/>
          </a:prstGeom>
          <a:noFill/>
        </p:spPr>
        <p:txBody>
          <a:bodyPr wrap="square" rtlCol="0">
            <a:spAutoFit/>
          </a:bodyPr>
          <a:lstStyle/>
          <a:p>
            <a:r>
              <a:rPr lang="zh-CN" altLang="en-US" sz="6600" b="1" dirty="0" smtClean="0">
                <a:solidFill>
                  <a:srgbClr val="C00000"/>
                </a:solidFill>
                <a:latin typeface="微软雅黑" panose="020B0503020204020204" pitchFamily="34" charset="-122"/>
                <a:ea typeface="微软雅黑" panose="020B0503020204020204" pitchFamily="34" charset="-122"/>
              </a:rPr>
              <a:t>谢谢观看！</a:t>
            </a:r>
          </a:p>
        </p:txBody>
      </p:sp>
      <p:pic>
        <p:nvPicPr>
          <p:cNvPr id="44040" name="图片 7"/>
          <p:cNvPicPr>
            <a:picLocks noChangeAspect="1"/>
          </p:cNvPicPr>
          <p:nvPr/>
        </p:nvPicPr>
        <p:blipFill>
          <a:blip r:embed="rId3" cstate="print"/>
          <a:stretch>
            <a:fillRect/>
          </a:stretch>
        </p:blipFill>
        <p:spPr>
          <a:xfrm>
            <a:off x="71755" y="170815"/>
            <a:ext cx="3005138" cy="1843088"/>
          </a:xfrm>
          <a:prstGeom prst="rect">
            <a:avLst/>
          </a:prstGeom>
          <a:noFill/>
          <a:ln w="9525">
            <a:noFill/>
          </a:ln>
        </p:spPr>
      </p:pic>
      <p:grpSp>
        <p:nvGrpSpPr>
          <p:cNvPr id="3" name="组合 2"/>
          <p:cNvGrpSpPr/>
          <p:nvPr/>
        </p:nvGrpSpPr>
        <p:grpSpPr>
          <a:xfrm>
            <a:off x="179070" y="4762500"/>
            <a:ext cx="11960225" cy="2288540"/>
            <a:chOff x="282" y="7500"/>
            <a:chExt cx="18835" cy="3604"/>
          </a:xfrm>
        </p:grpSpPr>
        <p:pic>
          <p:nvPicPr>
            <p:cNvPr id="13317" name="图片 6"/>
            <p:cNvPicPr>
              <a:picLocks noChangeAspect="1"/>
            </p:cNvPicPr>
            <p:nvPr/>
          </p:nvPicPr>
          <p:blipFill>
            <a:blip r:embed="rId4" cstate="print"/>
            <a:stretch>
              <a:fillRect/>
            </a:stretch>
          </p:blipFill>
          <p:spPr>
            <a:xfrm>
              <a:off x="282" y="7500"/>
              <a:ext cx="4395" cy="3289"/>
            </a:xfrm>
            <a:prstGeom prst="rect">
              <a:avLst/>
            </a:prstGeom>
            <a:noFill/>
            <a:ln w="9525">
              <a:noFill/>
            </a:ln>
          </p:spPr>
        </p:pic>
        <p:pic>
          <p:nvPicPr>
            <p:cNvPr id="13315" name="图片 4"/>
            <p:cNvPicPr>
              <a:picLocks noChangeAspect="1"/>
            </p:cNvPicPr>
            <p:nvPr/>
          </p:nvPicPr>
          <p:blipFill>
            <a:blip r:embed="rId5" cstate="print"/>
            <a:srcRect r="26297" b="36600"/>
            <a:stretch>
              <a:fillRect/>
            </a:stretch>
          </p:blipFill>
          <p:spPr>
            <a:xfrm>
              <a:off x="12416" y="7780"/>
              <a:ext cx="3957" cy="3325"/>
            </a:xfrm>
            <a:prstGeom prst="rect">
              <a:avLst/>
            </a:prstGeom>
            <a:noFill/>
            <a:ln w="9525">
              <a:noFill/>
            </a:ln>
          </p:spPr>
        </p:pic>
        <p:pic>
          <p:nvPicPr>
            <p:cNvPr id="13314" name="图片 3"/>
            <p:cNvPicPr>
              <a:picLocks noChangeAspect="1"/>
            </p:cNvPicPr>
            <p:nvPr/>
          </p:nvPicPr>
          <p:blipFill>
            <a:blip r:embed="rId6" cstate="print"/>
            <a:stretch>
              <a:fillRect/>
            </a:stretch>
          </p:blipFill>
          <p:spPr>
            <a:xfrm>
              <a:off x="14895" y="7780"/>
              <a:ext cx="4222" cy="3044"/>
            </a:xfrm>
            <a:prstGeom prst="rect">
              <a:avLst/>
            </a:prstGeom>
            <a:noFill/>
            <a:ln w="9525">
              <a:noFill/>
            </a:ln>
          </p:spPr>
        </p:pic>
      </p:gr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4040"/>
                                        </p:tgtEl>
                                        <p:attrNameLst>
                                          <p:attrName>style.visibility</p:attrName>
                                        </p:attrNameLst>
                                      </p:cBhvr>
                                      <p:to>
                                        <p:strVal val="visible"/>
                                      </p:to>
                                    </p:set>
                                    <p:animEffect filter="wipe(left)">
                                      <p:cBhvr>
                                        <p:cTn id="13" dur="500"/>
                                        <p:tgtEl>
                                          <p:spTgt spid="4404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1000"/>
                                        <p:tgtEl>
                                          <p:spTgt spid="7">
                                            <p:txEl>
                                              <p:pRg st="0" end="0"/>
                                            </p:txEl>
                                          </p:spTgt>
                                        </p:tgtEl>
                                      </p:cBhvr>
                                    </p:animEffect>
                                    <p:anim calcmode="lin" valueType="num">
                                      <p:cBhvr>
                                        <p:cTn id="1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52170" y="2785745"/>
            <a:ext cx="4792980" cy="948690"/>
            <a:chOff x="1342" y="4387"/>
            <a:chExt cx="7548" cy="1494"/>
          </a:xfrm>
        </p:grpSpPr>
        <p:sp>
          <p:nvSpPr>
            <p:cNvPr id="8" name="TextBox 76"/>
            <p:cNvSpPr txBox="1"/>
            <p:nvPr/>
          </p:nvSpPr>
          <p:spPr>
            <a:xfrm>
              <a:off x="3404" y="4387"/>
              <a:ext cx="5486"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散文分类</a:t>
              </a:r>
            </a:p>
          </p:txBody>
        </p:sp>
        <p:sp>
          <p:nvSpPr>
            <p:cNvPr id="2" name="圆角矩形 1"/>
            <p:cNvSpPr/>
            <p:nvPr/>
          </p:nvSpPr>
          <p:spPr>
            <a:xfrm>
              <a:off x="1342" y="4387"/>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02</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475" y="94615"/>
            <a:ext cx="3038475" cy="175069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0665" y="2026920"/>
            <a:ext cx="792480" cy="3046095"/>
          </a:xfrm>
          <a:prstGeom prst="rect">
            <a:avLst/>
          </a:prstGeom>
          <a:noFill/>
        </p:spPr>
        <p:txBody>
          <a:bodyPr wrap="none" rtlCol="0" anchor="t">
            <a:spAutoFit/>
          </a:bodyPr>
          <a:lstStyle/>
          <a:p>
            <a:r>
              <a:rPr lang="zh-CN" altLang="en-US" sz="4800" b="1" dirty="0">
                <a:solidFill>
                  <a:srgbClr val="C00000"/>
                </a:solidFill>
                <a:latin typeface="微软雅黑" panose="020B0503020204020204" pitchFamily="34" charset="-122"/>
                <a:ea typeface="微软雅黑" panose="020B0503020204020204" pitchFamily="34" charset="-122"/>
                <a:sym typeface="+mn-ea"/>
              </a:rPr>
              <a:t>散</a:t>
            </a:r>
          </a:p>
          <a:p>
            <a:r>
              <a:rPr lang="zh-CN" altLang="en-US" sz="4800" b="1" dirty="0">
                <a:solidFill>
                  <a:srgbClr val="C00000"/>
                </a:solidFill>
                <a:latin typeface="微软雅黑" panose="020B0503020204020204" pitchFamily="34" charset="-122"/>
                <a:ea typeface="微软雅黑" panose="020B0503020204020204" pitchFamily="34" charset="-122"/>
                <a:sym typeface="+mn-ea"/>
              </a:rPr>
              <a:t>文</a:t>
            </a:r>
          </a:p>
          <a:p>
            <a:r>
              <a:rPr lang="zh-CN" altLang="en-US" sz="4800" b="1" dirty="0">
                <a:solidFill>
                  <a:srgbClr val="C00000"/>
                </a:solidFill>
                <a:latin typeface="微软雅黑" panose="020B0503020204020204" pitchFamily="34" charset="-122"/>
                <a:ea typeface="微软雅黑" panose="020B0503020204020204" pitchFamily="34" charset="-122"/>
                <a:sym typeface="+mn-ea"/>
              </a:rPr>
              <a:t>分</a:t>
            </a:r>
          </a:p>
          <a:p>
            <a:r>
              <a:rPr lang="zh-CN" altLang="en-US" sz="4800" b="1" dirty="0">
                <a:solidFill>
                  <a:srgbClr val="C00000"/>
                </a:solidFill>
                <a:latin typeface="微软雅黑" panose="020B0503020204020204" pitchFamily="34" charset="-122"/>
                <a:ea typeface="微软雅黑" panose="020B0503020204020204" pitchFamily="34" charset="-122"/>
                <a:sym typeface="+mn-ea"/>
              </a:rPr>
              <a:t>类</a:t>
            </a:r>
          </a:p>
        </p:txBody>
      </p:sp>
      <p:sp>
        <p:nvSpPr>
          <p:cNvPr id="8" name="左大括号 7"/>
          <p:cNvSpPr/>
          <p:nvPr/>
        </p:nvSpPr>
        <p:spPr>
          <a:xfrm>
            <a:off x="1287145" y="953135"/>
            <a:ext cx="596265" cy="5194300"/>
          </a:xfrm>
          <a:prstGeom prst="leftBrace">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nvSpPr>
        <p:spPr>
          <a:xfrm>
            <a:off x="1883410" y="873125"/>
            <a:ext cx="2993390" cy="583565"/>
          </a:xfrm>
          <a:prstGeom prst="rect">
            <a:avLst/>
          </a:prstGeom>
          <a:noFill/>
          <a:ln w="28575" cmpd="dbl">
            <a:noFill/>
            <a:prstDash val="sysDash"/>
          </a:ln>
        </p:spPr>
        <p:txBody>
          <a:bodyPr wrap="square" rtlCol="0" anchor="t">
            <a:spAutoFit/>
          </a:bodyPr>
          <a:lstStyle/>
          <a:p>
            <a:pPr algn="l"/>
            <a:r>
              <a:rPr lang="en-US" altLang="zh-CN" sz="3200" b="1" dirty="0">
                <a:solidFill>
                  <a:srgbClr val="C00000"/>
                </a:solidFill>
                <a:latin typeface="微软雅黑" panose="020B0503020204020204" pitchFamily="34" charset="-122"/>
                <a:ea typeface="微软雅黑" panose="020B0503020204020204" pitchFamily="34" charset="-122"/>
                <a:sym typeface="+mn-ea"/>
              </a:rPr>
              <a:t>1.</a:t>
            </a:r>
            <a:r>
              <a:rPr lang="zh-CN" altLang="en-US" sz="3200" b="1" dirty="0">
                <a:solidFill>
                  <a:srgbClr val="C00000"/>
                </a:solidFill>
                <a:latin typeface="微软雅黑" panose="020B0503020204020204" pitchFamily="34" charset="-122"/>
                <a:ea typeface="微软雅黑" panose="020B0503020204020204" pitchFamily="34" charset="-122"/>
                <a:sym typeface="+mn-ea"/>
              </a:rPr>
              <a:t>叙事性散文：</a:t>
            </a:r>
            <a:endPar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883410" y="2355850"/>
            <a:ext cx="2863850" cy="583565"/>
          </a:xfrm>
          <a:prstGeom prst="rect">
            <a:avLst/>
          </a:prstGeom>
          <a:noFill/>
        </p:spPr>
        <p:txBody>
          <a:bodyPr wrap="square" rtlCol="0" anchor="t">
            <a:spAutoFit/>
          </a:bodyPr>
          <a:lstStyle/>
          <a:p>
            <a:pPr algn="l"/>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抒情性散文：</a:t>
            </a:r>
            <a:endPar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1883410" y="3839210"/>
            <a:ext cx="3363595" cy="583565"/>
          </a:xfrm>
          <a:prstGeom prst="rect">
            <a:avLst/>
          </a:prstGeom>
          <a:noFill/>
        </p:spPr>
        <p:txBody>
          <a:bodyPr wrap="square" rtlCol="0" anchor="t">
            <a:spAutoFit/>
          </a:bodyPr>
          <a:lstStyle/>
          <a:p>
            <a:pPr algn="l"/>
            <a:r>
              <a:rPr lang="en-US" altLang="zh-CN" sz="3200" b="1" dirty="0">
                <a:solidFill>
                  <a:srgbClr val="C00000"/>
                </a:solidFill>
                <a:latin typeface="微软雅黑" panose="020B0503020204020204" pitchFamily="34" charset="-122"/>
                <a:ea typeface="微软雅黑" panose="020B0503020204020204" pitchFamily="34" charset="-122"/>
                <a:sym typeface="+mn-ea"/>
              </a:rPr>
              <a:t>3.</a:t>
            </a:r>
            <a:r>
              <a:rPr lang="zh-CN" altLang="en-US" sz="3200" b="1" dirty="0">
                <a:solidFill>
                  <a:srgbClr val="C00000"/>
                </a:solidFill>
                <a:latin typeface="微软雅黑" panose="020B0503020204020204" pitchFamily="34" charset="-122"/>
                <a:ea typeface="微软雅黑" panose="020B0503020204020204" pitchFamily="34" charset="-122"/>
                <a:sym typeface="+mn-ea"/>
              </a:rPr>
              <a:t>写景状物散文：</a:t>
            </a:r>
            <a:endPar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3410" y="5193665"/>
            <a:ext cx="2992755" cy="583565"/>
          </a:xfrm>
          <a:prstGeom prst="rect">
            <a:avLst/>
          </a:prstGeom>
          <a:noFill/>
        </p:spPr>
        <p:txBody>
          <a:bodyPr wrap="square" rtlCol="0" anchor="t">
            <a:spAutoFit/>
          </a:bodyPr>
          <a:lstStyle/>
          <a:p>
            <a:pPr algn="l"/>
            <a:r>
              <a:rPr lang="en-US" altLang="zh-CN" sz="3200" b="1" dirty="0">
                <a:solidFill>
                  <a:srgbClr val="C00000"/>
                </a:solidFill>
                <a:latin typeface="微软雅黑" panose="020B0503020204020204" pitchFamily="34" charset="-122"/>
                <a:ea typeface="微软雅黑" panose="020B0503020204020204" pitchFamily="34" charset="-122"/>
                <a:sym typeface="+mn-ea"/>
              </a:rPr>
              <a:t>4.</a:t>
            </a:r>
            <a:r>
              <a:rPr lang="zh-CN" altLang="en-US" sz="3200" b="1" dirty="0">
                <a:solidFill>
                  <a:srgbClr val="C00000"/>
                </a:solidFill>
                <a:latin typeface="微软雅黑" panose="020B0503020204020204" pitchFamily="34" charset="-122"/>
                <a:ea typeface="微软雅黑" panose="020B0503020204020204" pitchFamily="34" charset="-122"/>
                <a:sym typeface="+mn-ea"/>
              </a:rPr>
              <a:t>哲理性散文</a:t>
            </a:r>
            <a:r>
              <a:rPr lang="en-US" altLang="zh-CN" sz="3200" dirty="0">
                <a:solidFill>
                  <a:srgbClr val="C00000"/>
                </a:solidFill>
                <a:latin typeface="微软雅黑" panose="020B0503020204020204" pitchFamily="34" charset="-122"/>
                <a:ea typeface="微软雅黑" panose="020B0503020204020204" pitchFamily="34" charset="-122"/>
                <a:sym typeface="+mn-ea"/>
              </a:rPr>
              <a:t> </a:t>
            </a:r>
            <a:r>
              <a:rPr lang="zh-CN" altLang="en-US" sz="3200" dirty="0">
                <a:solidFill>
                  <a:srgbClr val="C00000"/>
                </a:solidFill>
                <a:latin typeface="微软雅黑" panose="020B0503020204020204" pitchFamily="34" charset="-122"/>
                <a:ea typeface="微软雅黑" panose="020B0503020204020204" pitchFamily="34" charset="-122"/>
                <a:sym typeface="+mn-ea"/>
              </a:rPr>
              <a:t>：</a:t>
            </a:r>
            <a:r>
              <a:rPr lang="en-US" altLang="zh-CN" sz="3200" dirty="0">
                <a:solidFill>
                  <a:schemeClr val="bg2">
                    <a:lumMod val="25000"/>
                  </a:schemeClr>
                </a:solidFill>
                <a:latin typeface="微软雅黑" panose="020B0503020204020204" pitchFamily="34" charset="-122"/>
                <a:ea typeface="微软雅黑" panose="020B0503020204020204" pitchFamily="34" charset="-122"/>
                <a:sym typeface="+mn-ea"/>
              </a:rPr>
              <a:t> </a:t>
            </a:r>
          </a:p>
        </p:txBody>
      </p:sp>
      <p:sp>
        <p:nvSpPr>
          <p:cNvPr id="13" name="文本框 12"/>
          <p:cNvSpPr txBox="1"/>
          <p:nvPr/>
        </p:nvSpPr>
        <p:spPr>
          <a:xfrm>
            <a:off x="4876800" y="5193665"/>
            <a:ext cx="6838315" cy="1076325"/>
          </a:xfrm>
          <a:prstGeom prst="rect">
            <a:avLst/>
          </a:prstGeom>
          <a:noFill/>
        </p:spPr>
        <p:txBody>
          <a:bodyPr wrap="square" rtlCol="0" anchor="t">
            <a:spAutoFit/>
          </a:bodyPr>
          <a:lstStyle/>
          <a:p>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以议论为主，借助某种形象进行说理，</a:t>
            </a:r>
          </a:p>
          <a:p>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蕴含着深邃的哲学道理。</a:t>
            </a:r>
          </a:p>
        </p:txBody>
      </p:sp>
      <p:sp>
        <p:nvSpPr>
          <p:cNvPr id="2" name="文本框 1"/>
          <p:cNvSpPr txBox="1"/>
          <p:nvPr/>
        </p:nvSpPr>
        <p:spPr>
          <a:xfrm>
            <a:off x="4747260" y="873125"/>
            <a:ext cx="4653280" cy="583565"/>
          </a:xfrm>
          <a:prstGeom prst="rect">
            <a:avLst/>
          </a:prstGeom>
          <a:noFill/>
        </p:spPr>
        <p:txBody>
          <a:bodyPr wrap="none" rtlCol="0" anchor="t">
            <a:spAutoFit/>
          </a:bodyPr>
          <a:lstStyle/>
          <a:p>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以</a:t>
            </a:r>
            <a:r>
              <a:rPr lang="zh-CN" altLang="en-US" sz="3200" b="1" dirty="0">
                <a:solidFill>
                  <a:schemeClr val="bg2">
                    <a:lumMod val="25000"/>
                  </a:schemeClr>
                </a:solidFill>
                <a:uFill>
                  <a:solidFill>
                    <a:srgbClr val="FF0000"/>
                  </a:solidFill>
                </a:uFill>
                <a:latin typeface="微软雅黑" panose="020B0503020204020204" pitchFamily="34" charset="-122"/>
                <a:ea typeface="微软雅黑" panose="020B0503020204020204" pitchFamily="34" charset="-122"/>
                <a:sym typeface="+mn-ea"/>
              </a:rPr>
              <a:t>写人叙事</a:t>
            </a:r>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为主的散文。</a:t>
            </a:r>
          </a:p>
        </p:txBody>
      </p:sp>
      <p:sp>
        <p:nvSpPr>
          <p:cNvPr id="3" name="文本框 2"/>
          <p:cNvSpPr txBox="1"/>
          <p:nvPr/>
        </p:nvSpPr>
        <p:spPr>
          <a:xfrm>
            <a:off x="4876800" y="2355850"/>
            <a:ext cx="4653280" cy="583565"/>
          </a:xfrm>
          <a:prstGeom prst="rect">
            <a:avLst/>
          </a:prstGeom>
          <a:noFill/>
        </p:spPr>
        <p:txBody>
          <a:bodyPr wrap="none" rtlCol="0" anchor="t">
            <a:spAutoFit/>
          </a:bodyPr>
          <a:lstStyle/>
          <a:p>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以</a:t>
            </a:r>
            <a:r>
              <a:rPr lang="zh-CN" altLang="en-US" sz="3200" b="1" dirty="0">
                <a:solidFill>
                  <a:schemeClr val="bg2">
                    <a:lumMod val="25000"/>
                  </a:schemeClr>
                </a:solidFill>
                <a:uFill>
                  <a:solidFill>
                    <a:srgbClr val="E83D42"/>
                  </a:solidFill>
                </a:uFill>
                <a:latin typeface="微软雅黑" panose="020B0503020204020204" pitchFamily="34" charset="-122"/>
                <a:ea typeface="微软雅黑" panose="020B0503020204020204" pitchFamily="34" charset="-122"/>
                <a:sym typeface="+mn-ea"/>
              </a:rPr>
              <a:t>抒发感情</a:t>
            </a:r>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为主的散文。</a:t>
            </a:r>
          </a:p>
        </p:txBody>
      </p:sp>
      <p:sp>
        <p:nvSpPr>
          <p:cNvPr id="4" name="文本框 3"/>
          <p:cNvSpPr txBox="1"/>
          <p:nvPr/>
        </p:nvSpPr>
        <p:spPr>
          <a:xfrm>
            <a:off x="5095875" y="3839210"/>
            <a:ext cx="4653280" cy="583565"/>
          </a:xfrm>
          <a:prstGeom prst="rect">
            <a:avLst/>
          </a:prstGeom>
          <a:noFill/>
        </p:spPr>
        <p:txBody>
          <a:bodyPr wrap="none" rtlCol="0" anchor="t">
            <a:spAutoFit/>
          </a:bodyPr>
          <a:lstStyle/>
          <a:p>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以</a:t>
            </a:r>
            <a:r>
              <a:rPr lang="zh-CN" altLang="en-US" sz="3200" b="1" dirty="0">
                <a:solidFill>
                  <a:schemeClr val="bg2">
                    <a:lumMod val="25000"/>
                  </a:schemeClr>
                </a:solidFill>
                <a:uFill>
                  <a:solidFill>
                    <a:srgbClr val="E83D42"/>
                  </a:solidFill>
                </a:uFill>
                <a:latin typeface="微软雅黑" panose="020B0503020204020204" pitchFamily="34" charset="-122"/>
                <a:ea typeface="微软雅黑" panose="020B0503020204020204" pitchFamily="34" charset="-122"/>
                <a:sym typeface="+mn-ea"/>
              </a:rPr>
              <a:t>描绘景物</a:t>
            </a:r>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为主的散文。</a:t>
            </a:r>
          </a:p>
        </p:txBody>
      </p:sp>
      <p:cxnSp>
        <p:nvCxnSpPr>
          <p:cNvPr id="5" name="直接连接符 4"/>
          <p:cNvCxnSpPr/>
          <p:nvPr/>
        </p:nvCxnSpPr>
        <p:spPr>
          <a:xfrm>
            <a:off x="5247005" y="1456690"/>
            <a:ext cx="166116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5303520" y="2931160"/>
            <a:ext cx="1706880" cy="825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86400" y="4427220"/>
            <a:ext cx="172212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03520" y="5737860"/>
            <a:ext cx="88392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437120" y="6271260"/>
            <a:ext cx="163068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668000" y="5737860"/>
            <a:ext cx="92964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anim calcmode="lin" valueType="num">
                                      <p:cBhvr>
                                        <p:cTn id="2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0" end="0"/>
                                            </p:txEl>
                                          </p:spTgt>
                                        </p:tgtEl>
                                        <p:attrNameLst>
                                          <p:attrName>style.visibility</p:attrName>
                                        </p:attrNameLst>
                                      </p:cBhvr>
                                      <p:to>
                                        <p:strVal val="visible"/>
                                      </p:to>
                                    </p:set>
                                    <p:animEffect transition="in" filter="fade">
                                      <p:cBhvr>
                                        <p:cTn id="28" dur="1000"/>
                                        <p:tgtEl>
                                          <p:spTgt spid="2">
                                            <p:txEl>
                                              <p:pRg st="0" end="0"/>
                                            </p:txEl>
                                          </p:spTgt>
                                        </p:tgtEl>
                                      </p:cBhvr>
                                    </p:animEffect>
                                    <p:anim calcmode="lin" valueType="num">
                                      <p:cBhvr>
                                        <p:cTn id="29"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anim calcmode="lin" valueType="num">
                                      <p:cBhvr>
                                        <p:cTn id="57" dur="1000" fill="hold"/>
                                        <p:tgtEl>
                                          <p:spTgt spid="4"/>
                                        </p:tgtEl>
                                        <p:attrNameLst>
                                          <p:attrName>ppt_x</p:attrName>
                                        </p:attrNameLst>
                                      </p:cBhvr>
                                      <p:tavLst>
                                        <p:tav tm="0">
                                          <p:val>
                                            <p:strVal val="#ppt_x"/>
                                          </p:val>
                                        </p:tav>
                                        <p:tav tm="100000">
                                          <p:val>
                                            <p:strVal val="#ppt_x"/>
                                          </p:val>
                                        </p:tav>
                                      </p:tavLst>
                                    </p:anim>
                                    <p:anim calcmode="lin" valueType="num">
                                      <p:cBhvr>
                                        <p:cTn id="5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fade">
                                      <p:cBhvr>
                                        <p:cTn id="77" dur="1000"/>
                                        <p:tgtEl>
                                          <p:spTgt spid="5"/>
                                        </p:tgtEl>
                                      </p:cBhvr>
                                    </p:animEffect>
                                    <p:anim calcmode="lin" valueType="num">
                                      <p:cBhvr>
                                        <p:cTn id="78" dur="1000" fill="hold"/>
                                        <p:tgtEl>
                                          <p:spTgt spid="5"/>
                                        </p:tgtEl>
                                        <p:attrNameLst>
                                          <p:attrName>ppt_x</p:attrName>
                                        </p:attrNameLst>
                                      </p:cBhvr>
                                      <p:tavLst>
                                        <p:tav tm="0">
                                          <p:val>
                                            <p:strVal val="#ppt_x"/>
                                          </p:val>
                                        </p:tav>
                                        <p:tav tm="100000">
                                          <p:val>
                                            <p:strVal val="#ppt_x"/>
                                          </p:val>
                                        </p:tav>
                                      </p:tavLst>
                                    </p:anim>
                                    <p:anim calcmode="lin" valueType="num">
                                      <p:cBhvr>
                                        <p:cTn id="7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1000"/>
                                        <p:tgtEl>
                                          <p:spTgt spid="7"/>
                                        </p:tgtEl>
                                      </p:cBhvr>
                                    </p:animEffect>
                                    <p:anim calcmode="lin" valueType="num">
                                      <p:cBhvr>
                                        <p:cTn id="85" dur="1000" fill="hold"/>
                                        <p:tgtEl>
                                          <p:spTgt spid="7"/>
                                        </p:tgtEl>
                                        <p:attrNameLst>
                                          <p:attrName>ppt_x</p:attrName>
                                        </p:attrNameLst>
                                      </p:cBhvr>
                                      <p:tavLst>
                                        <p:tav tm="0">
                                          <p:val>
                                            <p:strVal val="#ppt_x"/>
                                          </p:val>
                                        </p:tav>
                                        <p:tav tm="100000">
                                          <p:val>
                                            <p:strVal val="#ppt_x"/>
                                          </p:val>
                                        </p:tav>
                                      </p:tavLst>
                                    </p:anim>
                                    <p:anim calcmode="lin" valueType="num">
                                      <p:cBhvr>
                                        <p:cTn id="8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1000"/>
                                        <p:tgtEl>
                                          <p:spTgt spid="14"/>
                                        </p:tgtEl>
                                      </p:cBhvr>
                                    </p:animEffect>
                                    <p:anim calcmode="lin" valueType="num">
                                      <p:cBhvr>
                                        <p:cTn id="92" dur="1000" fill="hold"/>
                                        <p:tgtEl>
                                          <p:spTgt spid="14"/>
                                        </p:tgtEl>
                                        <p:attrNameLst>
                                          <p:attrName>ppt_x</p:attrName>
                                        </p:attrNameLst>
                                      </p:cBhvr>
                                      <p:tavLst>
                                        <p:tav tm="0">
                                          <p:val>
                                            <p:strVal val="#ppt_x"/>
                                          </p:val>
                                        </p:tav>
                                        <p:tav tm="100000">
                                          <p:val>
                                            <p:strVal val="#ppt_x"/>
                                          </p:val>
                                        </p:tav>
                                      </p:tavLst>
                                    </p:anim>
                                    <p:anim calcmode="lin" valueType="num">
                                      <p:cBhvr>
                                        <p:cTn id="9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fade">
                                      <p:cBhvr>
                                        <p:cTn id="98" dur="1000"/>
                                        <p:tgtEl>
                                          <p:spTgt spid="15"/>
                                        </p:tgtEl>
                                      </p:cBhvr>
                                    </p:animEffect>
                                    <p:anim calcmode="lin" valueType="num">
                                      <p:cBhvr>
                                        <p:cTn id="99" dur="1000" fill="hold"/>
                                        <p:tgtEl>
                                          <p:spTgt spid="15"/>
                                        </p:tgtEl>
                                        <p:attrNameLst>
                                          <p:attrName>ppt_x</p:attrName>
                                        </p:attrNameLst>
                                      </p:cBhvr>
                                      <p:tavLst>
                                        <p:tav tm="0">
                                          <p:val>
                                            <p:strVal val="#ppt_x"/>
                                          </p:val>
                                        </p:tav>
                                        <p:tav tm="100000">
                                          <p:val>
                                            <p:strVal val="#ppt_x"/>
                                          </p:val>
                                        </p:tav>
                                      </p:tavLst>
                                    </p:anim>
                                    <p:anim calcmode="lin" valueType="num">
                                      <p:cBhvr>
                                        <p:cTn id="10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1000"/>
                                        <p:tgtEl>
                                          <p:spTgt spid="17"/>
                                        </p:tgtEl>
                                      </p:cBhvr>
                                    </p:animEffect>
                                    <p:anim calcmode="lin" valueType="num">
                                      <p:cBhvr>
                                        <p:cTn id="106" dur="1000" fill="hold"/>
                                        <p:tgtEl>
                                          <p:spTgt spid="17"/>
                                        </p:tgtEl>
                                        <p:attrNameLst>
                                          <p:attrName>ppt_x</p:attrName>
                                        </p:attrNameLst>
                                      </p:cBhvr>
                                      <p:tavLst>
                                        <p:tav tm="0">
                                          <p:val>
                                            <p:strVal val="#ppt_x"/>
                                          </p:val>
                                        </p:tav>
                                        <p:tav tm="100000">
                                          <p:val>
                                            <p:strVal val="#ppt_x"/>
                                          </p:val>
                                        </p:tav>
                                      </p:tavLst>
                                    </p:anim>
                                    <p:anim calcmode="lin" valueType="num">
                                      <p:cBhvr>
                                        <p:cTn id="10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1000"/>
                                        <p:tgtEl>
                                          <p:spTgt spid="16"/>
                                        </p:tgtEl>
                                      </p:cBhvr>
                                    </p:animEffect>
                                    <p:anim calcmode="lin" valueType="num">
                                      <p:cBhvr>
                                        <p:cTn id="113" dur="1000" fill="hold"/>
                                        <p:tgtEl>
                                          <p:spTgt spid="16"/>
                                        </p:tgtEl>
                                        <p:attrNameLst>
                                          <p:attrName>ppt_x</p:attrName>
                                        </p:attrNameLst>
                                      </p:cBhvr>
                                      <p:tavLst>
                                        <p:tav tm="0">
                                          <p:val>
                                            <p:strVal val="#ppt_x"/>
                                          </p:val>
                                        </p:tav>
                                        <p:tav tm="100000">
                                          <p:val>
                                            <p:strVal val="#ppt_x"/>
                                          </p:val>
                                        </p:tav>
                                      </p:tavLst>
                                    </p:anim>
                                    <p:anim calcmode="lin" valueType="num">
                                      <p:cBhvr>
                                        <p:cTn id="1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ldLvl="0" animBg="1"/>
      <p:bldP spid="10" grpId="0"/>
      <p:bldP spid="11" grpId="0"/>
      <p:bldP spid="12" grpId="0"/>
      <p:bldP spid="13"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21580" y="335280"/>
            <a:ext cx="2727960" cy="706755"/>
          </a:xfrm>
          <a:prstGeom prst="rect">
            <a:avLst/>
          </a:prstGeom>
          <a:noFill/>
        </p:spPr>
        <p:txBody>
          <a:bodyPr wrap="square" rtlCol="0">
            <a:spAutoFit/>
          </a:bodyPr>
          <a:lstStyle/>
          <a:p>
            <a:r>
              <a:rPr lang="zh-CN" altLang="zh-CN" sz="4000" b="1">
                <a:solidFill>
                  <a:srgbClr val="C00000"/>
                </a:solidFill>
                <a:latin typeface="微软雅黑" panose="020B0503020204020204" pitchFamily="34" charset="-122"/>
                <a:ea typeface="微软雅黑" panose="020B0503020204020204" pitchFamily="34" charset="-122"/>
              </a:rPr>
              <a:t>散文分类</a:t>
            </a:r>
          </a:p>
        </p:txBody>
      </p:sp>
      <p:sp>
        <p:nvSpPr>
          <p:cNvPr id="4" name="文本框 3"/>
          <p:cNvSpPr txBox="1"/>
          <p:nvPr/>
        </p:nvSpPr>
        <p:spPr>
          <a:xfrm>
            <a:off x="792480" y="1185545"/>
            <a:ext cx="9799320" cy="52197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练一练：请根据给出文章判断它们分别属于哪一类散文。</a:t>
            </a:r>
          </a:p>
        </p:txBody>
      </p:sp>
      <p:grpSp>
        <p:nvGrpSpPr>
          <p:cNvPr id="6" name="组合 5"/>
          <p:cNvGrpSpPr/>
          <p:nvPr/>
        </p:nvGrpSpPr>
        <p:grpSpPr>
          <a:xfrm>
            <a:off x="294005" y="1776730"/>
            <a:ext cx="10795635" cy="4599940"/>
            <a:chOff x="1127" y="1835"/>
            <a:chExt cx="17001" cy="7244"/>
          </a:xfrm>
        </p:grpSpPr>
        <p:sp>
          <p:nvSpPr>
            <p:cNvPr id="5" name="圆角矩形 4"/>
            <p:cNvSpPr/>
            <p:nvPr/>
          </p:nvSpPr>
          <p:spPr>
            <a:xfrm>
              <a:off x="1127" y="1835"/>
              <a:ext cx="17001" cy="72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435" y="2053"/>
              <a:ext cx="16385" cy="6808"/>
            </a:xfrm>
            <a:prstGeom prst="rect">
              <a:avLst/>
            </a:prstGeom>
            <a:noFill/>
          </p:spPr>
          <p:txBody>
            <a:bodyPr wrap="square" rtlCol="0">
              <a:spAutoFit/>
            </a:bodyPr>
            <a:lstStyle/>
            <a:p>
              <a:pPr algn="l" fontAlgn="auto">
                <a:lnSpc>
                  <a:spcPts val="3000"/>
                </a:lnSpc>
              </a:pPr>
              <a:r>
                <a:rPr lang="en-US" altLang="zh-CN" sz="2400">
                  <a:latin typeface="楷体" panose="02010609060101010101" charset="-122"/>
                  <a:ea typeface="楷体" panose="02010609060101010101" charset="-122"/>
                </a:rPr>
                <a:t>    盼望着，盼望着，东风来了，春天的脚步近了。</a:t>
              </a:r>
            </a:p>
            <a:p>
              <a:pPr algn="l" fontAlgn="auto">
                <a:lnSpc>
                  <a:spcPts val="3000"/>
                </a:lnSpc>
              </a:pPr>
              <a:r>
                <a:rPr lang="en-US" altLang="zh-CN" sz="2400">
                  <a:latin typeface="楷体" panose="02010609060101010101" charset="-122"/>
                  <a:ea typeface="楷体" panose="02010609060101010101" charset="-122"/>
                </a:rPr>
                <a:t>一切都像刚睡醒的样子，欣欣然张开了眼。山朗润起来了，水涨起来了，太阳的脸红起来了。</a:t>
              </a:r>
            </a:p>
            <a:p>
              <a:pPr algn="l" fontAlgn="auto">
                <a:lnSpc>
                  <a:spcPts val="3000"/>
                </a:lnSpc>
              </a:pPr>
              <a:r>
                <a:rPr lang="en-US" altLang="zh-CN" sz="2400">
                  <a:latin typeface="楷体" panose="02010609060101010101" charset="-122"/>
                  <a:ea typeface="楷体" panose="02010609060101010101" charset="-122"/>
                </a:rPr>
                <a:t>    小草偷偷地从土地里钻出来，嫩嫩的，绿绿的。园子里，田野里，瞧去，一大片一大片满是的。坐着，躺着，打两个滚，踢几脚球，赛几趟跑，捉几回迷藏。风轻悄悄的，草软绵绵的。</a:t>
              </a:r>
            </a:p>
            <a:p>
              <a:pPr algn="l" fontAlgn="auto">
                <a:lnSpc>
                  <a:spcPts val="3000"/>
                </a:lnSpc>
              </a:pPr>
              <a:r>
                <a:rPr lang="en-US" altLang="zh-CN" sz="2400">
                  <a:latin typeface="楷体" panose="02010609060101010101" charset="-122"/>
                  <a:ea typeface="楷体" panose="02010609060101010101" charset="-122"/>
                </a:rPr>
                <a:t>    桃树，杏树，梨树，你不让我，我不让你，都开满了花赶趟儿。红的像火，粉的像霞，白的像雪。花里带着甜味;闭了眼，树上仿佛已经满是桃儿，杏儿，梨儿。花下成千成百的蜜蜂嗡嗡的闹着，大小的蝴蝶飞来飞去。野花遍地是:杂样儿，有名字的，没名字的，散在草丛里像眼睛像星星，还眨呀眨的。</a:t>
              </a:r>
              <a:endParaRPr lang="en-US" altLang="zh-CN" sz="2400" b="1">
                <a:latin typeface="楷体" panose="02010609060101010101" charset="-122"/>
                <a:ea typeface="楷体" panose="02010609060101010101" charset="-122"/>
              </a:endParaRPr>
            </a:p>
          </p:txBody>
        </p:sp>
      </p:grpSp>
      <p:grpSp>
        <p:nvGrpSpPr>
          <p:cNvPr id="9" name="组合 8"/>
          <p:cNvGrpSpPr/>
          <p:nvPr/>
        </p:nvGrpSpPr>
        <p:grpSpPr>
          <a:xfrm>
            <a:off x="474345" y="1776730"/>
            <a:ext cx="11040110" cy="4738370"/>
            <a:chOff x="1127" y="1835"/>
            <a:chExt cx="17001" cy="7244"/>
          </a:xfrm>
        </p:grpSpPr>
        <p:sp>
          <p:nvSpPr>
            <p:cNvPr id="10" name="圆角矩形 9"/>
            <p:cNvSpPr/>
            <p:nvPr/>
          </p:nvSpPr>
          <p:spPr>
            <a:xfrm>
              <a:off x="1127" y="1835"/>
              <a:ext cx="17001" cy="72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35" y="2152"/>
              <a:ext cx="16385" cy="6021"/>
            </a:xfrm>
            <a:prstGeom prst="rect">
              <a:avLst/>
            </a:prstGeom>
            <a:noFill/>
          </p:spPr>
          <p:txBody>
            <a:bodyPr wrap="square" rtlCol="0">
              <a:spAutoFit/>
            </a:bodyPr>
            <a:lstStyle/>
            <a:p>
              <a:pPr algn="l" fontAlgn="auto">
                <a:lnSpc>
                  <a:spcPts val="3000"/>
                </a:lnSpc>
              </a:pPr>
              <a:r>
                <a:rPr lang="en-US" altLang="zh-CN" sz="2400">
                  <a:latin typeface="楷体" panose="02010609060101010101" charset="-122"/>
                  <a:ea typeface="楷体" panose="02010609060101010101" charset="-122"/>
                </a:rPr>
                <a:t>    我说道：“爸爸，你走吧。”他望车外看了看，说：“我买几个橘子去。你就在此地，不要走动。”我看那边月台的栅栏外有几个卖东西的等着顾客。走到那边月台，须穿过铁道，须跳下去又爬上去。父亲是一个胖子，走过去自然要费事些。我本来要去的，他不肯，只好让他去。我看见他戴着黑布小帽，穿着黑布大马褂，深青布棉袍，蹒跚地走到铁道边，慢慢探身下去，尚不大难。可是他穿过铁道，要爬上那边月台，就不容易了。他用两手攀着上面，两脚再向上缩；他肥胖的身子向左微倾，显出努力的样子。这时我看见他的背影，我的泪很快地流下来了。我赶紧拭干了泪。怕他看见，也怕别人看见。我再向外看时，他已抱了朱红的橘子往回走了。过铁道时，他先将橘子散放在地上，自己慢慢爬下，再抱起橘子走。到这边时，我赶紧去搀他.......</a:t>
              </a:r>
              <a:endParaRPr lang="en-US" altLang="zh-CN" sz="2400" b="1">
                <a:latin typeface="楷体" panose="02010609060101010101" charset="-122"/>
                <a:ea typeface="楷体" panose="02010609060101010101" charset="-122"/>
              </a:endParaRPr>
            </a:p>
          </p:txBody>
        </p:sp>
      </p:grpSp>
      <p:grpSp>
        <p:nvGrpSpPr>
          <p:cNvPr id="13" name="组合 12"/>
          <p:cNvGrpSpPr/>
          <p:nvPr/>
        </p:nvGrpSpPr>
        <p:grpSpPr>
          <a:xfrm>
            <a:off x="596900" y="1776730"/>
            <a:ext cx="10795635" cy="4599940"/>
            <a:chOff x="1127" y="2771"/>
            <a:chExt cx="17001" cy="7244"/>
          </a:xfrm>
        </p:grpSpPr>
        <p:sp>
          <p:nvSpPr>
            <p:cNvPr id="14" name="圆角矩形 13"/>
            <p:cNvSpPr/>
            <p:nvPr/>
          </p:nvSpPr>
          <p:spPr>
            <a:xfrm>
              <a:off x="1127" y="2771"/>
              <a:ext cx="17001" cy="72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595" y="3207"/>
              <a:ext cx="16385" cy="6808"/>
            </a:xfrm>
            <a:prstGeom prst="rect">
              <a:avLst/>
            </a:prstGeom>
            <a:noFill/>
          </p:spPr>
          <p:txBody>
            <a:bodyPr wrap="square" rtlCol="0">
              <a:spAutoFit/>
            </a:bodyPr>
            <a:lstStyle/>
            <a:p>
              <a:pPr algn="l" fontAlgn="auto">
                <a:lnSpc>
                  <a:spcPts val="3000"/>
                </a:lnSpc>
              </a:pPr>
              <a:r>
                <a:rPr lang="en-US" altLang="zh-CN" sz="2400">
                  <a:latin typeface="楷体" panose="02010609060101010101" charset="-122"/>
                  <a:ea typeface="楷体" panose="02010609060101010101" charset="-122"/>
                </a:rPr>
                <a:t>    我发现，世界越来越喧闹，而我的日子越来越安静了。我喜欢过安静的日子。</a:t>
              </a:r>
            </a:p>
            <a:p>
              <a:pPr algn="l" fontAlgn="auto">
                <a:lnSpc>
                  <a:spcPts val="3000"/>
                </a:lnSpc>
              </a:pPr>
              <a:r>
                <a:rPr lang="en-US" altLang="zh-CN" sz="2400">
                  <a:latin typeface="楷体" panose="02010609060101010101" charset="-122"/>
                  <a:ea typeface="楷体" panose="02010609060101010101" charset="-122"/>
                </a:rPr>
                <a:t>　　当然，安静不是静止，不是封闭，如井中的死水。曾经有一个时代，广大的世界对于我们只是一个无法证实的传说，我们每一个人都被锁定在一个狭小的角落里，如同螺丝钉被拧在一个不变的位置上。那时候，我刚离开学校，被分配到一个边远山区，生活平静而又单调。日子仿佛停止了，不像是一条河，更像是一口井。</a:t>
              </a:r>
            </a:p>
            <a:p>
              <a:pPr algn="l" fontAlgn="auto">
                <a:lnSpc>
                  <a:spcPts val="3000"/>
                </a:lnSpc>
              </a:pPr>
              <a:r>
                <a:rPr lang="en-US" altLang="zh-CN" sz="2400">
                  <a:latin typeface="楷体" panose="02010609060101010101" charset="-122"/>
                  <a:ea typeface="楷体" panose="02010609060101010101" charset="-122"/>
                </a:rPr>
                <a:t>　　后来，时代突然改变，人们的日子如同解冻的江河，又在阳光下的大地上纵横交错了。我也像是一条积压了太多能量的河，生命的浪潮在我的河床里奔腾起伏，把我的成年岁月变成了一道动荡不宁的急流。</a:t>
              </a:r>
            </a:p>
            <a:p>
              <a:pPr algn="l" fontAlgn="auto">
                <a:lnSpc>
                  <a:spcPts val="3000"/>
                </a:lnSpc>
              </a:pPr>
              <a:r>
                <a:rPr lang="en-US" altLang="zh-CN" sz="2400">
                  <a:latin typeface="楷体" panose="02010609060101010101" charset="-122"/>
                  <a:ea typeface="楷体" panose="02010609060101010101" charset="-122"/>
                </a:rPr>
                <a:t>　　</a:t>
              </a:r>
              <a:endParaRPr lang="en-US" altLang="zh-CN" sz="2400" b="1">
                <a:latin typeface="楷体" panose="02010609060101010101" charset="-122"/>
                <a:ea typeface="楷体" panose="02010609060101010101" charset="-122"/>
              </a:endParaRPr>
            </a:p>
          </p:txBody>
        </p:sp>
      </p:grpSp>
      <p:grpSp>
        <p:nvGrpSpPr>
          <p:cNvPr id="16" name="组合 15"/>
          <p:cNvGrpSpPr/>
          <p:nvPr/>
        </p:nvGrpSpPr>
        <p:grpSpPr>
          <a:xfrm>
            <a:off x="792480" y="1776730"/>
            <a:ext cx="10795635" cy="4599940"/>
            <a:chOff x="1127" y="1835"/>
            <a:chExt cx="17001" cy="7244"/>
          </a:xfrm>
        </p:grpSpPr>
        <p:sp>
          <p:nvSpPr>
            <p:cNvPr id="17" name="圆角矩形 16"/>
            <p:cNvSpPr/>
            <p:nvPr/>
          </p:nvSpPr>
          <p:spPr>
            <a:xfrm>
              <a:off x="1127" y="1835"/>
              <a:ext cx="17001" cy="72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312" y="3786"/>
              <a:ext cx="16385" cy="3779"/>
            </a:xfrm>
            <a:prstGeom prst="rect">
              <a:avLst/>
            </a:prstGeom>
            <a:noFill/>
          </p:spPr>
          <p:txBody>
            <a:bodyPr wrap="square" rtlCol="0">
              <a:spAutoFit/>
            </a:bodyPr>
            <a:lstStyle/>
            <a:p>
              <a:pPr algn="l" fontAlgn="auto">
                <a:lnSpc>
                  <a:spcPts val="3000"/>
                </a:lnSpc>
              </a:pPr>
              <a:r>
                <a:rPr lang="en-US" altLang="zh-CN" sz="2400">
                  <a:latin typeface="楷体" panose="02010609060101010101" charset="-122"/>
                  <a:ea typeface="楷体" panose="02010609060101010101" charset="-122"/>
                </a:rPr>
                <a:t>    在所有的自然之声里，我最喜欢秋之声。在秋之声里，童年时所陶醉的故乡之秋声为最。我的老家，在扎鲁特草原上的阿拉坦山寺脚下。那里曾经有丰美的牧场，也有广袤的田园。童年的时候，家徒四壁一无长物，有的则是大自然赐予我们的春风秋雨和五谷杂粮。故乡的春夏秋冬，各有属于自己的独特声音，界定分明而音律各异。其中秋之声，给予我的遐想和启迪是无限的。秋之声就是天籁，故乡的秋之声，是天籁中的天籁。</a:t>
              </a: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6"/>
                                        </p:tgtEl>
                                        <p:attrNameLst>
                                          <p:attrName>ppt_x</p:attrName>
                                        </p:attrNameLst>
                                      </p:cBhvr>
                                      <p:tavLst>
                                        <p:tav tm="0">
                                          <p:val>
                                            <p:strVal val="ppt_x"/>
                                          </p:val>
                                        </p:tav>
                                        <p:tav tm="100000">
                                          <p:val>
                                            <p:strVal val="ppt_x"/>
                                          </p:val>
                                        </p:tav>
                                      </p:tavLst>
                                    </p:anim>
                                    <p:anim calcmode="lin" valueType="num">
                                      <p:cBhvr additive="base">
                                        <p:cTn id="28" dur="500"/>
                                        <p:tgtEl>
                                          <p:spTgt spid="6"/>
                                        </p:tgtEl>
                                        <p:attrNameLst>
                                          <p:attrName>ppt_y</p:attrName>
                                        </p:attrNameLst>
                                      </p:cBhvr>
                                      <p:tavLst>
                                        <p:tav tm="0">
                                          <p:val>
                                            <p:strVal val="ppt_y"/>
                                          </p:val>
                                        </p:tav>
                                        <p:tav tm="100000">
                                          <p:val>
                                            <p:strVal val="1+ppt_h/2"/>
                                          </p:val>
                                        </p:tav>
                                      </p:tavLst>
                                    </p:anim>
                                    <p:set>
                                      <p:cBhvr>
                                        <p:cTn id="29" dur="1" fill="hold">
                                          <p:stCondLst>
                                            <p:cond delay="499"/>
                                          </p:stCondLst>
                                        </p:cTn>
                                        <p:tgtEl>
                                          <p:spTgt spid="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0"/>
                                  </p:stCondLst>
                                  <p:childTnLst>
                                    <p:anim calcmode="lin" valueType="num">
                                      <p:cBhvr additive="base">
                                        <p:cTn id="40" dur="500"/>
                                        <p:tgtEl>
                                          <p:spTgt spid="9"/>
                                        </p:tgtEl>
                                        <p:attrNameLst>
                                          <p:attrName>ppt_x</p:attrName>
                                        </p:attrNameLst>
                                      </p:cBhvr>
                                      <p:tavLst>
                                        <p:tav tm="0">
                                          <p:val>
                                            <p:strVal val="ppt_x"/>
                                          </p:val>
                                        </p:tav>
                                        <p:tav tm="100000">
                                          <p:val>
                                            <p:strVal val="ppt_x"/>
                                          </p:val>
                                        </p:tav>
                                      </p:tavLst>
                                    </p:anim>
                                    <p:anim calcmode="lin" valueType="num">
                                      <p:cBhvr additive="base">
                                        <p:cTn id="41" dur="500"/>
                                        <p:tgtEl>
                                          <p:spTgt spid="9"/>
                                        </p:tgtEl>
                                        <p:attrNameLst>
                                          <p:attrName>ppt_y</p:attrName>
                                        </p:attrNameLst>
                                      </p:cBhvr>
                                      <p:tavLst>
                                        <p:tav tm="0">
                                          <p:val>
                                            <p:strVal val="ppt_y"/>
                                          </p:val>
                                        </p:tav>
                                        <p:tav tm="100000">
                                          <p:val>
                                            <p:strVal val="1+ppt_h/2"/>
                                          </p:val>
                                        </p:tav>
                                      </p:tavLst>
                                    </p:anim>
                                    <p:set>
                                      <p:cBhvr>
                                        <p:cTn id="42" dur="1" fill="hold">
                                          <p:stCondLst>
                                            <p:cond delay="499"/>
                                          </p:stCondLst>
                                        </p:cTn>
                                        <p:tgtEl>
                                          <p:spTgt spid="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xit" presetSubtype="4" fill="hold" nodeType="clickEffect">
                                  <p:stCondLst>
                                    <p:cond delay="0"/>
                                  </p:stCondLst>
                                  <p:childTnLst>
                                    <p:anim calcmode="lin" valueType="num">
                                      <p:cBhvr additive="base">
                                        <p:cTn id="53" dur="500"/>
                                        <p:tgtEl>
                                          <p:spTgt spid="13"/>
                                        </p:tgtEl>
                                        <p:attrNameLst>
                                          <p:attrName>ppt_x</p:attrName>
                                        </p:attrNameLst>
                                      </p:cBhvr>
                                      <p:tavLst>
                                        <p:tav tm="0">
                                          <p:val>
                                            <p:strVal val="ppt_x"/>
                                          </p:val>
                                        </p:tav>
                                        <p:tav tm="100000">
                                          <p:val>
                                            <p:strVal val="ppt_x"/>
                                          </p:val>
                                        </p:tav>
                                      </p:tavLst>
                                    </p:anim>
                                    <p:anim calcmode="lin" valueType="num">
                                      <p:cBhvr additive="base">
                                        <p:cTn id="54" dur="500"/>
                                        <p:tgtEl>
                                          <p:spTgt spid="13"/>
                                        </p:tgtEl>
                                        <p:attrNameLst>
                                          <p:attrName>ppt_y</p:attrName>
                                        </p:attrNameLst>
                                      </p:cBhvr>
                                      <p:tavLst>
                                        <p:tav tm="0">
                                          <p:val>
                                            <p:strVal val="ppt_y"/>
                                          </p:val>
                                        </p:tav>
                                        <p:tav tm="100000">
                                          <p:val>
                                            <p:strVal val="1+ppt_h/2"/>
                                          </p:val>
                                        </p:tav>
                                      </p:tavLst>
                                    </p:anim>
                                    <p:set>
                                      <p:cBhvr>
                                        <p:cTn id="55" dur="1" fill="hold">
                                          <p:stCondLst>
                                            <p:cond delay="499"/>
                                          </p:stCondLst>
                                        </p:cTn>
                                        <p:tgtEl>
                                          <p:spTgt spid="13"/>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16"/>
                                        </p:tgtEl>
                                        <p:attrNameLst>
                                          <p:attrName>ppt_x</p:attrName>
                                        </p:attrNameLst>
                                      </p:cBhvr>
                                      <p:tavLst>
                                        <p:tav tm="0">
                                          <p:val>
                                            <p:strVal val="ppt_x"/>
                                          </p:val>
                                        </p:tav>
                                        <p:tav tm="100000">
                                          <p:val>
                                            <p:strVal val="ppt_x"/>
                                          </p:val>
                                        </p:tav>
                                      </p:tavLst>
                                    </p:anim>
                                    <p:anim calcmode="lin" valueType="num">
                                      <p:cBhvr additive="base">
                                        <p:cTn id="67" dur="500"/>
                                        <p:tgtEl>
                                          <p:spTgt spid="16"/>
                                        </p:tgtEl>
                                        <p:attrNameLst>
                                          <p:attrName>ppt_y</p:attrName>
                                        </p:attrNameLst>
                                      </p:cBhvr>
                                      <p:tavLst>
                                        <p:tav tm="0">
                                          <p:val>
                                            <p:strVal val="ppt_y"/>
                                          </p:val>
                                        </p:tav>
                                        <p:tav tm="100000">
                                          <p:val>
                                            <p:strVal val="1+ppt_h/2"/>
                                          </p:val>
                                        </p:tav>
                                      </p:tavLst>
                                    </p:anim>
                                    <p:set>
                                      <p:cBhvr>
                                        <p:cTn id="6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6"/>
          <p:cNvSpPr txBox="1"/>
          <p:nvPr/>
        </p:nvSpPr>
        <p:spPr>
          <a:xfrm>
            <a:off x="2131060" y="2967990"/>
            <a:ext cx="3559810" cy="922020"/>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散文特点</a:t>
            </a:r>
          </a:p>
        </p:txBody>
      </p:sp>
      <p:sp>
        <p:nvSpPr>
          <p:cNvPr id="2" name="圆角矩形 1"/>
          <p:cNvSpPr/>
          <p:nvPr/>
        </p:nvSpPr>
        <p:spPr>
          <a:xfrm>
            <a:off x="872490" y="2941320"/>
            <a:ext cx="994410" cy="948690"/>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03</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475" y="94615"/>
            <a:ext cx="3038475" cy="175069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1"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2"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0825" y="1905635"/>
            <a:ext cx="792480" cy="3046095"/>
          </a:xfrm>
          <a:prstGeom prst="rect">
            <a:avLst/>
          </a:prstGeom>
          <a:noFill/>
        </p:spPr>
        <p:txBody>
          <a:bodyPr wrap="none" rtlCol="0" anchor="t">
            <a:spAutoFit/>
          </a:bodyPr>
          <a:lstStyle/>
          <a:p>
            <a:r>
              <a:rPr lang="zh-CN" altLang="en-US" sz="4800" b="1" dirty="0">
                <a:solidFill>
                  <a:srgbClr val="C00000"/>
                </a:solidFill>
                <a:latin typeface="微软雅黑" panose="020B0503020204020204" pitchFamily="34" charset="-122"/>
                <a:ea typeface="微软雅黑" panose="020B0503020204020204" pitchFamily="34" charset="-122"/>
                <a:sym typeface="+mn-ea"/>
              </a:rPr>
              <a:t>散</a:t>
            </a:r>
          </a:p>
          <a:p>
            <a:r>
              <a:rPr lang="zh-CN" altLang="en-US" sz="4800" b="1" dirty="0">
                <a:solidFill>
                  <a:srgbClr val="C00000"/>
                </a:solidFill>
                <a:latin typeface="微软雅黑" panose="020B0503020204020204" pitchFamily="34" charset="-122"/>
                <a:ea typeface="微软雅黑" panose="020B0503020204020204" pitchFamily="34" charset="-122"/>
                <a:sym typeface="+mn-ea"/>
              </a:rPr>
              <a:t>文</a:t>
            </a:r>
          </a:p>
          <a:p>
            <a:r>
              <a:rPr lang="zh-CN" altLang="en-US" sz="4800" b="1" dirty="0">
                <a:solidFill>
                  <a:srgbClr val="C00000"/>
                </a:solidFill>
                <a:latin typeface="微软雅黑" panose="020B0503020204020204" pitchFamily="34" charset="-122"/>
                <a:ea typeface="微软雅黑" panose="020B0503020204020204" pitchFamily="34" charset="-122"/>
                <a:sym typeface="+mn-ea"/>
              </a:rPr>
              <a:t>特</a:t>
            </a:r>
          </a:p>
          <a:p>
            <a:r>
              <a:rPr lang="zh-CN" altLang="en-US" sz="4800" b="1" dirty="0">
                <a:solidFill>
                  <a:srgbClr val="C00000"/>
                </a:solidFill>
                <a:latin typeface="微软雅黑" panose="020B0503020204020204" pitchFamily="34" charset="-122"/>
                <a:ea typeface="微软雅黑" panose="020B0503020204020204" pitchFamily="34" charset="-122"/>
                <a:sym typeface="+mn-ea"/>
              </a:rPr>
              <a:t>点</a:t>
            </a:r>
          </a:p>
        </p:txBody>
      </p:sp>
      <p:sp>
        <p:nvSpPr>
          <p:cNvPr id="8" name="左大括号 7"/>
          <p:cNvSpPr/>
          <p:nvPr/>
        </p:nvSpPr>
        <p:spPr>
          <a:xfrm>
            <a:off x="1287145" y="953135"/>
            <a:ext cx="596265" cy="5010785"/>
          </a:xfrm>
          <a:prstGeom prst="leftBrace">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nvSpPr>
        <p:spPr>
          <a:xfrm>
            <a:off x="1883410" y="873125"/>
            <a:ext cx="4207510" cy="583565"/>
          </a:xfrm>
          <a:prstGeom prst="rect">
            <a:avLst/>
          </a:prstGeom>
          <a:noFill/>
        </p:spPr>
        <p:txBody>
          <a:bodyPr wrap="none" rtlCol="0" anchor="t">
            <a:spAutoFit/>
          </a:bodyPr>
          <a:lstStyle/>
          <a:p>
            <a:pPr algn="l"/>
            <a:r>
              <a:rPr lang="en-US" altLang="zh-CN" sz="3200" b="1" dirty="0">
                <a:solidFill>
                  <a:srgbClr val="C00000"/>
                </a:solidFill>
                <a:latin typeface="微软雅黑" panose="020B0503020204020204" pitchFamily="34" charset="-122"/>
                <a:ea typeface="微软雅黑" panose="020B0503020204020204" pitchFamily="34" charset="-122"/>
                <a:sym typeface="+mn-ea"/>
              </a:rPr>
              <a:t>1.</a:t>
            </a:r>
            <a:r>
              <a:rPr lang="zh-CN" altLang="en-US" sz="3200" b="1" dirty="0">
                <a:solidFill>
                  <a:srgbClr val="C00000"/>
                </a:solidFill>
                <a:latin typeface="微软雅黑" panose="020B0503020204020204" pitchFamily="34" charset="-122"/>
                <a:ea typeface="微软雅黑" panose="020B0503020204020204" pitchFamily="34" charset="-122"/>
                <a:sym typeface="+mn-ea"/>
              </a:rPr>
              <a:t>散：</a:t>
            </a:r>
            <a:r>
              <a:rPr lang="zh-CN" altLang="en-US" sz="3200" b="1" dirty="0" smtClean="0">
                <a:solidFill>
                  <a:schemeClr val="bg2">
                    <a:lumMod val="25000"/>
                  </a:schemeClr>
                </a:solidFill>
                <a:latin typeface="微软雅黑" panose="020B0503020204020204" pitchFamily="34" charset="-122"/>
                <a:ea typeface="微软雅黑" panose="020B0503020204020204" pitchFamily="34" charset="-122"/>
                <a:sym typeface="+mn-ea"/>
              </a:rPr>
              <a:t>形散而神不散。</a:t>
            </a:r>
          </a:p>
        </p:txBody>
      </p:sp>
      <p:sp>
        <p:nvSpPr>
          <p:cNvPr id="10" name="文本框 9"/>
          <p:cNvSpPr txBox="1"/>
          <p:nvPr/>
        </p:nvSpPr>
        <p:spPr>
          <a:xfrm>
            <a:off x="1883410" y="2401570"/>
            <a:ext cx="9832340" cy="583565"/>
          </a:xfrm>
          <a:prstGeom prst="rect">
            <a:avLst/>
          </a:prstGeom>
          <a:noFill/>
        </p:spPr>
        <p:txBody>
          <a:bodyPr wrap="square" rtlCol="0" anchor="t">
            <a:spAutoFit/>
          </a:bodyPr>
          <a:lstStyle/>
          <a:p>
            <a:pPr algn="l"/>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小：</a:t>
            </a:r>
            <a:r>
              <a:rPr lang="zh-CN" altLang="en-US" sz="3200" b="1" dirty="0" smtClean="0">
                <a:solidFill>
                  <a:schemeClr val="bg2">
                    <a:lumMod val="25000"/>
                  </a:schemeClr>
                </a:solidFill>
                <a:latin typeface="微软雅黑" panose="020B0503020204020204" pitchFamily="34" charset="-122"/>
                <a:ea typeface="微软雅黑" panose="020B0503020204020204" pitchFamily="34" charset="-122"/>
                <a:sym typeface="+mn-ea"/>
              </a:rPr>
              <a:t>篇幅短小而情长意远。</a:t>
            </a:r>
          </a:p>
        </p:txBody>
      </p:sp>
      <p:sp>
        <p:nvSpPr>
          <p:cNvPr id="11" name="文本框 10"/>
          <p:cNvSpPr txBox="1"/>
          <p:nvPr/>
        </p:nvSpPr>
        <p:spPr>
          <a:xfrm>
            <a:off x="1947545" y="3930650"/>
            <a:ext cx="4207510" cy="583565"/>
          </a:xfrm>
          <a:prstGeom prst="rect">
            <a:avLst/>
          </a:prstGeom>
          <a:noFill/>
        </p:spPr>
        <p:txBody>
          <a:bodyPr wrap="none" rtlCol="0" anchor="t">
            <a:spAutoFit/>
          </a:bodyPr>
          <a:lstStyle/>
          <a:p>
            <a:pPr algn="l"/>
            <a:r>
              <a:rPr lang="en-US" altLang="zh-CN" sz="3200" b="1" dirty="0">
                <a:solidFill>
                  <a:srgbClr val="C00000"/>
                </a:solidFill>
                <a:latin typeface="微软雅黑" panose="020B0503020204020204" pitchFamily="34" charset="-122"/>
                <a:ea typeface="微软雅黑" panose="020B0503020204020204" pitchFamily="34" charset="-122"/>
                <a:sym typeface="+mn-ea"/>
              </a:rPr>
              <a:t>3.</a:t>
            </a:r>
            <a:r>
              <a:rPr lang="zh-CN" altLang="en-US" sz="3200" b="1" dirty="0">
                <a:solidFill>
                  <a:srgbClr val="C00000"/>
                </a:solidFill>
                <a:latin typeface="微软雅黑" panose="020B0503020204020204" pitchFamily="34" charset="-122"/>
                <a:ea typeface="微软雅黑" panose="020B0503020204020204" pitchFamily="34" charset="-122"/>
                <a:sym typeface="+mn-ea"/>
              </a:rPr>
              <a:t>情：</a:t>
            </a:r>
            <a:r>
              <a:rPr lang="zh-CN" altLang="en-US" sz="3200" b="1" dirty="0">
                <a:solidFill>
                  <a:schemeClr val="bg2">
                    <a:lumMod val="25000"/>
                  </a:schemeClr>
                </a:solidFill>
                <a:latin typeface="微软雅黑" panose="020B0503020204020204" pitchFamily="34" charset="-122"/>
                <a:ea typeface="微软雅黑" panose="020B0503020204020204" pitchFamily="34" charset="-122"/>
                <a:sym typeface="+mn-ea"/>
              </a:rPr>
              <a:t>具有</a:t>
            </a:r>
            <a:r>
              <a:rPr lang="zh-CN" altLang="en-US" sz="3200" b="1" dirty="0" smtClean="0">
                <a:solidFill>
                  <a:schemeClr val="bg2">
                    <a:lumMod val="25000"/>
                  </a:schemeClr>
                </a:solidFill>
                <a:latin typeface="微软雅黑" panose="020B0503020204020204" pitchFamily="34" charset="-122"/>
                <a:ea typeface="微软雅黑" panose="020B0503020204020204" pitchFamily="34" charset="-122"/>
                <a:sym typeface="+mn-ea"/>
              </a:rPr>
              <a:t>真情实感。</a:t>
            </a:r>
          </a:p>
        </p:txBody>
      </p:sp>
      <p:sp>
        <p:nvSpPr>
          <p:cNvPr id="12" name="文本框 11"/>
          <p:cNvSpPr txBox="1"/>
          <p:nvPr/>
        </p:nvSpPr>
        <p:spPr>
          <a:xfrm>
            <a:off x="1947545" y="5520055"/>
            <a:ext cx="10139680" cy="583565"/>
          </a:xfrm>
          <a:prstGeom prst="rect">
            <a:avLst/>
          </a:prstGeom>
          <a:noFill/>
        </p:spPr>
        <p:txBody>
          <a:bodyPr wrap="none" rtlCol="0" anchor="t">
            <a:spAutoFit/>
          </a:bodyPr>
          <a:lstStyle/>
          <a:p>
            <a:pPr algn="l"/>
            <a:r>
              <a:rPr lang="en-US" altLang="zh-CN" sz="3200" b="1" dirty="0">
                <a:solidFill>
                  <a:srgbClr val="C00000"/>
                </a:solidFill>
                <a:latin typeface="微软雅黑" panose="020B0503020204020204" pitchFamily="34" charset="-122"/>
                <a:ea typeface="微软雅黑" panose="020B0503020204020204" pitchFamily="34" charset="-122"/>
                <a:sym typeface="+mn-ea"/>
              </a:rPr>
              <a:t>4.</a:t>
            </a:r>
            <a:r>
              <a:rPr lang="zh-CN" altLang="en-US" sz="3200" b="1" dirty="0">
                <a:solidFill>
                  <a:srgbClr val="C00000"/>
                </a:solidFill>
                <a:latin typeface="微软雅黑" panose="020B0503020204020204" pitchFamily="34" charset="-122"/>
                <a:ea typeface="微软雅黑" panose="020B0503020204020204" pitchFamily="34" charset="-122"/>
                <a:sym typeface="+mn-ea"/>
              </a:rPr>
              <a:t>美</a:t>
            </a:r>
            <a:r>
              <a:rPr lang="en-US" altLang="zh-CN" sz="3200" b="1" dirty="0">
                <a:solidFill>
                  <a:srgbClr val="C00000"/>
                </a:solidFill>
                <a:latin typeface="微软雅黑" panose="020B0503020204020204" pitchFamily="34" charset="-122"/>
                <a:ea typeface="微软雅黑" panose="020B0503020204020204" pitchFamily="34" charset="-122"/>
                <a:sym typeface="+mn-ea"/>
              </a:rPr>
              <a:t> </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r>
              <a:rPr lang="en-US" altLang="zh-CN" sz="3200" b="1" dirty="0">
                <a:solidFill>
                  <a:schemeClr val="bg2">
                    <a:lumMod val="25000"/>
                  </a:schemeClr>
                </a:solidFill>
                <a:latin typeface="微软雅黑" panose="020B0503020204020204" pitchFamily="34" charset="-122"/>
                <a:ea typeface="微软雅黑" panose="020B0503020204020204" pitchFamily="34" charset="-122"/>
                <a:sym typeface="+mn-ea"/>
              </a:rPr>
              <a:t> </a:t>
            </a:r>
            <a:r>
              <a:rPr lang="zh-CN" altLang="en-US" sz="3200" b="1">
                <a:solidFill>
                  <a:schemeClr val="bg2">
                    <a:lumMod val="25000"/>
                  </a:schemeClr>
                </a:solidFill>
                <a:latin typeface="微软雅黑" panose="020B0503020204020204" pitchFamily="34" charset="-122"/>
                <a:ea typeface="微软雅黑" panose="020B0503020204020204" pitchFamily="34" charset="-122"/>
                <a:sym typeface="+mn-ea"/>
              </a:rPr>
              <a:t>美文，它以</a:t>
            </a:r>
            <a:r>
              <a:rPr lang="zh-CN" altLang="en-US" sz="3200" b="1" dirty="0" smtClean="0">
                <a:solidFill>
                  <a:schemeClr val="bg2">
                    <a:lumMod val="25000"/>
                  </a:schemeClr>
                </a:solidFill>
                <a:latin typeface="微软雅黑" panose="020B0503020204020204" pitchFamily="34" charset="-122"/>
                <a:ea typeface="微软雅黑" panose="020B0503020204020204" pitchFamily="34" charset="-122"/>
                <a:sym typeface="+mn-ea"/>
              </a:rPr>
              <a:t>绘画美、音乐美、诗意美、品质美</a:t>
            </a:r>
            <a:r>
              <a:rPr lang="zh-CN" altLang="en-US" sz="3200" b="1">
                <a:solidFill>
                  <a:schemeClr val="bg2">
                    <a:lumMod val="25000"/>
                  </a:schemeClr>
                </a:solidFill>
                <a:latin typeface="微软雅黑" panose="020B0503020204020204" pitchFamily="34" charset="-122"/>
                <a:ea typeface="微软雅黑" panose="020B0503020204020204" pitchFamily="34" charset="-122"/>
                <a:sym typeface="+mn-ea"/>
              </a:rPr>
              <a:t>。</a:t>
            </a:r>
          </a:p>
        </p:txBody>
      </p:sp>
      <p:cxnSp>
        <p:nvCxnSpPr>
          <p:cNvPr id="4" name="直接连接符 3"/>
          <p:cNvCxnSpPr/>
          <p:nvPr/>
        </p:nvCxnSpPr>
        <p:spPr>
          <a:xfrm>
            <a:off x="3175000" y="1394460"/>
            <a:ext cx="822960" cy="0"/>
          </a:xfrm>
          <a:prstGeom prst="line">
            <a:avLst/>
          </a:prstGeom>
          <a:ln w="25400">
            <a:solidFill>
              <a:srgbClr val="FF0000"/>
            </a:solidFill>
          </a:ln>
        </p:spPr>
        <p:style>
          <a:lnRef idx="3">
            <a:schemeClr val="dk1"/>
          </a:lnRef>
          <a:fillRef idx="0">
            <a:schemeClr val="dk1"/>
          </a:fillRef>
          <a:effectRef idx="2">
            <a:schemeClr val="dk1"/>
          </a:effectRef>
          <a:fontRef idx="minor">
            <a:schemeClr val="tx1"/>
          </a:fontRef>
        </p:style>
      </p:cxnSp>
      <p:cxnSp>
        <p:nvCxnSpPr>
          <p:cNvPr id="5" name="直接连接符 4"/>
          <p:cNvCxnSpPr/>
          <p:nvPr/>
        </p:nvCxnSpPr>
        <p:spPr>
          <a:xfrm>
            <a:off x="3997960" y="4514215"/>
            <a:ext cx="1869440" cy="4445"/>
          </a:xfrm>
          <a:prstGeom prst="line">
            <a:avLst/>
          </a:prstGeom>
          <a:ln w="25400">
            <a:solidFill>
              <a:srgbClr val="FF0000"/>
            </a:solidFill>
          </a:ln>
        </p:spPr>
        <p:style>
          <a:lnRef idx="3">
            <a:schemeClr val="dk1"/>
          </a:lnRef>
          <a:fillRef idx="0">
            <a:schemeClr val="dk1"/>
          </a:fillRef>
          <a:effectRef idx="2">
            <a:schemeClr val="dk1"/>
          </a:effectRef>
          <a:fontRef idx="minor">
            <a:schemeClr val="tx1"/>
          </a:fontRef>
        </p:style>
      </p:cxnSp>
      <p:cxnSp>
        <p:nvCxnSpPr>
          <p:cNvPr id="7" name="直接连接符 6"/>
          <p:cNvCxnSpPr/>
          <p:nvPr/>
        </p:nvCxnSpPr>
        <p:spPr>
          <a:xfrm>
            <a:off x="4297680" y="1394460"/>
            <a:ext cx="1285240" cy="0"/>
          </a:xfrm>
          <a:prstGeom prst="line">
            <a:avLst/>
          </a:prstGeom>
          <a:ln w="25400">
            <a:solidFill>
              <a:srgbClr val="FF0000"/>
            </a:solidFill>
          </a:ln>
        </p:spPr>
        <p:style>
          <a:lnRef idx="3">
            <a:schemeClr val="dk1"/>
          </a:lnRef>
          <a:fillRef idx="0">
            <a:schemeClr val="dk1"/>
          </a:fillRef>
          <a:effectRef idx="2">
            <a:schemeClr val="dk1"/>
          </a:effectRef>
          <a:fontRef idx="minor">
            <a:schemeClr val="tx1"/>
          </a:fontRef>
        </p:style>
      </p:cxnSp>
      <p:cxnSp>
        <p:nvCxnSpPr>
          <p:cNvPr id="13" name="直接连接符 12"/>
          <p:cNvCxnSpPr/>
          <p:nvPr/>
        </p:nvCxnSpPr>
        <p:spPr>
          <a:xfrm flipV="1">
            <a:off x="3175000" y="2979420"/>
            <a:ext cx="1518920" cy="5715"/>
          </a:xfrm>
          <a:prstGeom prst="line">
            <a:avLst/>
          </a:prstGeom>
          <a:ln w="25400">
            <a:solidFill>
              <a:srgbClr val="FF0000"/>
            </a:solidFill>
          </a:ln>
        </p:spPr>
        <p:style>
          <a:lnRef idx="3">
            <a:schemeClr val="dk1"/>
          </a:lnRef>
          <a:fillRef idx="0">
            <a:schemeClr val="dk1"/>
          </a:fillRef>
          <a:effectRef idx="2">
            <a:schemeClr val="dk1"/>
          </a:effectRef>
          <a:fontRef idx="minor">
            <a:schemeClr val="tx1"/>
          </a:fontRef>
        </p:style>
      </p:cxnSp>
      <p:cxnSp>
        <p:nvCxnSpPr>
          <p:cNvPr id="14" name="直接连接符 13"/>
          <p:cNvCxnSpPr/>
          <p:nvPr/>
        </p:nvCxnSpPr>
        <p:spPr>
          <a:xfrm flipV="1">
            <a:off x="5450840" y="6103620"/>
            <a:ext cx="6192520" cy="635"/>
          </a:xfrm>
          <a:prstGeom prst="line">
            <a:avLst/>
          </a:prstGeom>
          <a:ln w="25400">
            <a:solidFill>
              <a:srgbClr val="FF0000"/>
            </a:solidFill>
          </a:ln>
        </p:spPr>
        <p:style>
          <a:lnRef idx="3">
            <a:schemeClr val="dk1"/>
          </a:lnRef>
          <a:fillRef idx="0">
            <a:schemeClr val="dk1"/>
          </a:fillRef>
          <a:effectRef idx="2">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ldLvl="0" animBg="1"/>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13765" y="3156585"/>
            <a:ext cx="5847715" cy="948690"/>
            <a:chOff x="1439" y="4971"/>
            <a:chExt cx="9209" cy="1494"/>
          </a:xfrm>
        </p:grpSpPr>
        <p:sp>
          <p:nvSpPr>
            <p:cNvPr id="8" name="TextBox 76"/>
            <p:cNvSpPr txBox="1"/>
            <p:nvPr/>
          </p:nvSpPr>
          <p:spPr>
            <a:xfrm>
              <a:off x="3356" y="5013"/>
              <a:ext cx="7293"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散文阅读方法</a:t>
              </a:r>
            </a:p>
          </p:txBody>
        </p:sp>
        <p:sp>
          <p:nvSpPr>
            <p:cNvPr id="2" name="圆角矩形 1"/>
            <p:cNvSpPr/>
            <p:nvPr/>
          </p:nvSpPr>
          <p:spPr>
            <a:xfrm>
              <a:off x="1439" y="4971"/>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05</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475" y="94615"/>
            <a:ext cx="3038475" cy="175069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353247"/>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一、读懂标题</a:t>
            </a:r>
          </a:p>
        </p:txBody>
      </p:sp>
      <p:sp>
        <p:nvSpPr>
          <p:cNvPr id="2" name="文本框 1"/>
          <p:cNvSpPr txBox="1"/>
          <p:nvPr/>
        </p:nvSpPr>
        <p:spPr>
          <a:xfrm>
            <a:off x="1759585" y="1391920"/>
            <a:ext cx="7414895" cy="5076825"/>
          </a:xfrm>
          <a:prstGeom prst="rect">
            <a:avLst/>
          </a:prstGeom>
          <a:noFill/>
        </p:spPr>
        <p:txBody>
          <a:bodyPr wrap="square" rtlCol="0">
            <a:spAutoFit/>
          </a:bodyPr>
          <a:lstStyle/>
          <a:p>
            <a:pPr algn="l">
              <a:lnSpc>
                <a:spcPct val="180000"/>
              </a:lnSpc>
            </a:pPr>
            <a:r>
              <a:rPr lang="zh-CN" altLang="en-US" sz="3600" b="1">
                <a:solidFill>
                  <a:srgbClr val="C00000"/>
                </a:solidFill>
                <a:latin typeface="微软雅黑" panose="020B0503020204020204" pitchFamily="34" charset="-122"/>
                <a:ea typeface="微软雅黑" panose="020B0503020204020204" pitchFamily="34" charset="-122"/>
              </a:rPr>
              <a:t>从标题中能读出什么？</a:t>
            </a:r>
          </a:p>
          <a:p>
            <a:pPr algn="l">
              <a:lnSpc>
                <a:spcPct val="180000"/>
              </a:lnSpc>
            </a:pPr>
            <a:r>
              <a:rPr lang="zh-CN" altLang="en-US" sz="3600" b="1">
                <a:solidFill>
                  <a:schemeClr val="tx1"/>
                </a:solidFill>
                <a:latin typeface="微软雅黑" panose="020B0503020204020204" pitchFamily="34" charset="-122"/>
                <a:ea typeface="微软雅黑" panose="020B0503020204020204" pitchFamily="34" charset="-122"/>
              </a:rPr>
              <a:t>1、明确写作对象</a:t>
            </a:r>
          </a:p>
          <a:p>
            <a:pPr algn="l">
              <a:lnSpc>
                <a:spcPct val="180000"/>
              </a:lnSpc>
            </a:pPr>
            <a:r>
              <a:rPr lang="zh-CN" altLang="en-US" sz="3600" b="1">
                <a:solidFill>
                  <a:schemeClr val="tx1"/>
                </a:solidFill>
                <a:latin typeface="微软雅黑" panose="020B0503020204020204" pitchFamily="34" charset="-122"/>
                <a:ea typeface="微软雅黑" panose="020B0503020204020204" pitchFamily="34" charset="-122"/>
              </a:rPr>
              <a:t>2、明确事件</a:t>
            </a:r>
          </a:p>
          <a:p>
            <a:pPr algn="l">
              <a:lnSpc>
                <a:spcPct val="180000"/>
              </a:lnSpc>
            </a:pPr>
            <a:r>
              <a:rPr lang="zh-CN" altLang="en-US" sz="3600" b="1">
                <a:solidFill>
                  <a:schemeClr val="tx1"/>
                </a:solidFill>
                <a:latin typeface="微软雅黑" panose="020B0503020204020204" pitchFamily="34" charset="-122"/>
                <a:ea typeface="微软雅黑" panose="020B0503020204020204" pitchFamily="34" charset="-122"/>
              </a:rPr>
              <a:t>3、明确写作顺序</a:t>
            </a:r>
          </a:p>
          <a:p>
            <a:pPr algn="l">
              <a:lnSpc>
                <a:spcPct val="180000"/>
              </a:lnSpc>
            </a:pPr>
            <a:r>
              <a:rPr lang="zh-CN" altLang="en-US" sz="3600" b="1">
                <a:solidFill>
                  <a:schemeClr val="tx1"/>
                </a:solidFill>
                <a:latin typeface="微软雅黑" panose="020B0503020204020204" pitchFamily="34" charset="-122"/>
                <a:ea typeface="微软雅黑" panose="020B0503020204020204" pitchFamily="34" charset="-122"/>
              </a:rPr>
              <a:t>4、感知文章情感/主旨/道理 </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1000"/>
                                        <p:tgtEl>
                                          <p:spTgt spid="2">
                                            <p:txEl>
                                              <p:pRg st="1" end="1"/>
                                            </p:txEl>
                                          </p:spTgt>
                                        </p:tgtEl>
                                      </p:cBhvr>
                                    </p:animEffect>
                                    <p:anim calcmode="lin" valueType="num">
                                      <p:cBhvr>
                                        <p:cTn id="2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1000"/>
                                        <p:tgtEl>
                                          <p:spTgt spid="2">
                                            <p:txEl>
                                              <p:pRg st="2" end="2"/>
                                            </p:txEl>
                                          </p:spTgt>
                                        </p:tgtEl>
                                      </p:cBhvr>
                                    </p:animEffect>
                                    <p:anim calcmode="lin" valueType="num">
                                      <p:cBhvr>
                                        <p:cTn id="2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Effect transition="in" filter="fade">
                                      <p:cBhvr>
                                        <p:cTn id="35" dur="1000"/>
                                        <p:tgtEl>
                                          <p:spTgt spid="2">
                                            <p:txEl>
                                              <p:pRg st="3" end="3"/>
                                            </p:txEl>
                                          </p:spTgt>
                                        </p:tgtEl>
                                      </p:cBhvr>
                                    </p:animEffect>
                                    <p:anim calcmode="lin" valueType="num">
                                      <p:cBhvr>
                                        <p:cTn id="36"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4" end="4"/>
                                            </p:txEl>
                                          </p:spTgt>
                                        </p:tgtEl>
                                        <p:attrNameLst>
                                          <p:attrName>style.visibility</p:attrName>
                                        </p:attrNameLst>
                                      </p:cBhvr>
                                      <p:to>
                                        <p:strVal val="visible"/>
                                      </p:to>
                                    </p:set>
                                    <p:animEffect transition="in" filter="fade">
                                      <p:cBhvr>
                                        <p:cTn id="42" dur="1000"/>
                                        <p:tgtEl>
                                          <p:spTgt spid="2">
                                            <p:txEl>
                                              <p:pRg st="4" end="4"/>
                                            </p:txEl>
                                          </p:spTgt>
                                        </p:tgtEl>
                                      </p:cBhvr>
                                    </p:animEffect>
                                    <p:anim calcmode="lin" valueType="num">
                                      <p:cBhvr>
                                        <p:cTn id="43"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972560" y="353247"/>
            <a:ext cx="4246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二、理清文章结构</a:t>
            </a:r>
          </a:p>
        </p:txBody>
      </p:sp>
      <p:sp>
        <p:nvSpPr>
          <p:cNvPr id="2" name="文本框 1"/>
          <p:cNvSpPr txBox="1"/>
          <p:nvPr/>
        </p:nvSpPr>
        <p:spPr>
          <a:xfrm>
            <a:off x="688340" y="1402080"/>
            <a:ext cx="11579860" cy="5629910"/>
          </a:xfrm>
          <a:prstGeom prst="rect">
            <a:avLst/>
          </a:prstGeom>
          <a:noFill/>
        </p:spPr>
        <p:txBody>
          <a:bodyPr wrap="square" rtlCol="0">
            <a:spAutoFit/>
          </a:bodyPr>
          <a:lstStyle/>
          <a:p>
            <a:pPr algn="l">
              <a:lnSpc>
                <a:spcPct val="180000"/>
              </a:lnSpc>
            </a:pPr>
            <a:r>
              <a:rPr lang="zh-CN" altLang="en-US" sz="3600" b="1">
                <a:solidFill>
                  <a:srgbClr val="C00000"/>
                </a:solidFill>
                <a:latin typeface="微软雅黑" panose="020B0503020204020204" pitchFamily="34" charset="-122"/>
                <a:ea typeface="微软雅黑" panose="020B0503020204020204" pitchFamily="34" charset="-122"/>
              </a:rPr>
              <a:t>一般散文有什么样的行文结构？</a:t>
            </a:r>
          </a:p>
          <a:p>
            <a:pPr algn="l">
              <a:lnSpc>
                <a:spcPct val="180000"/>
              </a:lnSpc>
            </a:pPr>
            <a:r>
              <a:rPr lang="zh-CN" altLang="en-US" sz="3200" b="1">
                <a:solidFill>
                  <a:schemeClr val="tx1"/>
                </a:solidFill>
                <a:latin typeface="微软雅黑" panose="020B0503020204020204" pitchFamily="34" charset="-122"/>
                <a:ea typeface="微软雅黑" panose="020B0503020204020204" pitchFamily="34" charset="-122"/>
              </a:rPr>
              <a:t>1．时间先后顺序：抓住文章中的时间词。</a:t>
            </a:r>
          </a:p>
          <a:p>
            <a:pPr algn="l">
              <a:lnSpc>
                <a:spcPct val="180000"/>
              </a:lnSpc>
            </a:pPr>
            <a:r>
              <a:rPr lang="zh-CN" altLang="en-US" sz="3200" b="1">
                <a:solidFill>
                  <a:schemeClr val="tx1"/>
                </a:solidFill>
                <a:latin typeface="微软雅黑" panose="020B0503020204020204" pitchFamily="34" charset="-122"/>
                <a:ea typeface="微软雅黑" panose="020B0503020204020204" pitchFamily="34" charset="-122"/>
              </a:rPr>
              <a:t>2．地点变换顺序：抓住文章中的地点词。</a:t>
            </a:r>
          </a:p>
          <a:p>
            <a:pPr algn="l">
              <a:lnSpc>
                <a:spcPct val="180000"/>
              </a:lnSpc>
            </a:pPr>
            <a:r>
              <a:rPr lang="zh-CN" altLang="en-US" sz="3200" b="1">
                <a:solidFill>
                  <a:schemeClr val="tx1"/>
                </a:solidFill>
                <a:latin typeface="微软雅黑" panose="020B0503020204020204" pitchFamily="34" charset="-122"/>
                <a:ea typeface="微软雅黑" panose="020B0503020204020204" pitchFamily="34" charset="-122"/>
              </a:rPr>
              <a:t>3．人物思想感情变化顺序：抓住文章中的情感性的词语。</a:t>
            </a:r>
          </a:p>
          <a:p>
            <a:pPr algn="l">
              <a:lnSpc>
                <a:spcPct val="180000"/>
              </a:lnSpc>
            </a:pPr>
            <a:r>
              <a:rPr lang="zh-CN" altLang="en-US" sz="3200" b="1">
                <a:solidFill>
                  <a:schemeClr val="tx1"/>
                </a:solidFill>
                <a:latin typeface="微软雅黑" panose="020B0503020204020204" pitchFamily="34" charset="-122"/>
                <a:ea typeface="微软雅黑" panose="020B0503020204020204" pitchFamily="34" charset="-122"/>
              </a:rPr>
              <a:t>4．逻辑顺序：比如总－分－总、递进顺序等。</a:t>
            </a:r>
          </a:p>
          <a:p>
            <a:pPr algn="l">
              <a:lnSpc>
                <a:spcPct val="180000"/>
              </a:lnSpc>
            </a:pPr>
            <a:endParaRPr lang="zh-CN" altLang="en-US" sz="36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1000"/>
                                        <p:tgtEl>
                                          <p:spTgt spid="2">
                                            <p:txEl>
                                              <p:pRg st="1" end="1"/>
                                            </p:txEl>
                                          </p:spTgt>
                                        </p:tgtEl>
                                      </p:cBhvr>
                                    </p:animEffect>
                                    <p:anim calcmode="lin" valueType="num">
                                      <p:cBhvr>
                                        <p:cTn id="2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1000"/>
                                        <p:tgtEl>
                                          <p:spTgt spid="2">
                                            <p:txEl>
                                              <p:pRg st="2" end="2"/>
                                            </p:txEl>
                                          </p:spTgt>
                                        </p:tgtEl>
                                      </p:cBhvr>
                                    </p:animEffect>
                                    <p:anim calcmode="lin" valueType="num">
                                      <p:cBhvr>
                                        <p:cTn id="2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Effect transition="in" filter="fade">
                                      <p:cBhvr>
                                        <p:cTn id="35" dur="1000"/>
                                        <p:tgtEl>
                                          <p:spTgt spid="2">
                                            <p:txEl>
                                              <p:pRg st="3" end="3"/>
                                            </p:txEl>
                                          </p:spTgt>
                                        </p:tgtEl>
                                      </p:cBhvr>
                                    </p:animEffect>
                                    <p:anim calcmode="lin" valueType="num">
                                      <p:cBhvr>
                                        <p:cTn id="36"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4" end="4"/>
                                            </p:txEl>
                                          </p:spTgt>
                                        </p:tgtEl>
                                        <p:attrNameLst>
                                          <p:attrName>style.visibility</p:attrName>
                                        </p:attrNameLst>
                                      </p:cBhvr>
                                      <p:to>
                                        <p:strVal val="visible"/>
                                      </p:to>
                                    </p:set>
                                    <p:animEffect transition="in" filter="fade">
                                      <p:cBhvr>
                                        <p:cTn id="42" dur="1000"/>
                                        <p:tgtEl>
                                          <p:spTgt spid="2">
                                            <p:txEl>
                                              <p:pRg st="4" end="4"/>
                                            </p:txEl>
                                          </p:spTgt>
                                        </p:tgtEl>
                                      </p:cBhvr>
                                    </p:animEffect>
                                    <p:anim calcmode="lin" valueType="num">
                                      <p:cBhvr>
                                        <p:cTn id="43"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972560" y="461197"/>
            <a:ext cx="4246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三、学会找关键词</a:t>
            </a:r>
          </a:p>
        </p:txBody>
      </p:sp>
      <p:sp>
        <p:nvSpPr>
          <p:cNvPr id="3" name="文本框 2"/>
          <p:cNvSpPr txBox="1"/>
          <p:nvPr/>
        </p:nvSpPr>
        <p:spPr>
          <a:xfrm>
            <a:off x="1390015" y="1123315"/>
            <a:ext cx="9653270" cy="5382895"/>
          </a:xfrm>
          <a:prstGeom prst="rect">
            <a:avLst/>
          </a:prstGeom>
          <a:noFill/>
        </p:spPr>
        <p:txBody>
          <a:bodyPr wrap="square" rtlCol="0" anchor="t">
            <a:spAutoFit/>
          </a:bodyPr>
          <a:lstStyle/>
          <a:p>
            <a:pPr algn="l">
              <a:lnSpc>
                <a:spcPct val="200000"/>
              </a:lnSpc>
            </a:pPr>
            <a:r>
              <a:rPr lang="zh-CN" altLang="en-US" sz="3600" b="1">
                <a:solidFill>
                  <a:srgbClr val="C00000"/>
                </a:solidFill>
                <a:latin typeface="微软雅黑" panose="020B0503020204020204" pitchFamily="34" charset="-122"/>
                <a:ea typeface="微软雅黑" panose="020B0503020204020204" pitchFamily="34" charset="-122"/>
                <a:sym typeface="+mn-ea"/>
              </a:rPr>
              <a:t>什么句子最关键？</a:t>
            </a:r>
          </a:p>
          <a:p>
            <a:pPr algn="l">
              <a:lnSpc>
                <a:spcPct val="170000"/>
              </a:lnSpc>
            </a:pPr>
            <a:r>
              <a:rPr sz="3200" b="1">
                <a:solidFill>
                  <a:schemeClr val="tx1"/>
                </a:solidFill>
                <a:latin typeface="微软雅黑" panose="020B0503020204020204" pitchFamily="34" charset="-122"/>
                <a:ea typeface="微软雅黑" panose="020B0503020204020204" pitchFamily="34" charset="-122"/>
                <a:sym typeface="+mn-ea"/>
              </a:rPr>
              <a:t>1</a:t>
            </a:r>
            <a:r>
              <a:rPr lang="zh-CN" sz="3200" b="1">
                <a:solidFill>
                  <a:schemeClr val="tx1"/>
                </a:solidFill>
                <a:latin typeface="微软雅黑" panose="020B0503020204020204" pitchFamily="34" charset="-122"/>
                <a:ea typeface="微软雅黑" panose="020B0503020204020204" pitchFamily="34" charset="-122"/>
                <a:sym typeface="+mn-ea"/>
              </a:rPr>
              <a:t>、</a:t>
            </a:r>
            <a:r>
              <a:rPr sz="3200" b="1">
                <a:solidFill>
                  <a:schemeClr val="tx1"/>
                </a:solidFill>
                <a:latin typeface="微软雅黑" panose="020B0503020204020204" pitchFamily="34" charset="-122"/>
                <a:ea typeface="微软雅黑" panose="020B0503020204020204" pitchFamily="34" charset="-122"/>
                <a:sym typeface="+mn-ea"/>
              </a:rPr>
              <a:t>总结句：一般在文章或段落的首尾，对内容起总结概括作用的句子。</a:t>
            </a:r>
          </a:p>
          <a:p>
            <a:pPr algn="l">
              <a:lnSpc>
                <a:spcPct val="170000"/>
              </a:lnSpc>
            </a:pPr>
            <a:r>
              <a:rPr sz="3200" b="1">
                <a:solidFill>
                  <a:schemeClr val="tx1"/>
                </a:solidFill>
                <a:latin typeface="微软雅黑" panose="020B0503020204020204" pitchFamily="34" charset="-122"/>
                <a:ea typeface="微软雅黑" panose="020B0503020204020204" pitchFamily="34" charset="-122"/>
                <a:sym typeface="+mn-ea"/>
              </a:rPr>
              <a:t>2</a:t>
            </a:r>
            <a:r>
              <a:rPr lang="zh-CN" sz="3200" b="1">
                <a:solidFill>
                  <a:schemeClr val="tx1"/>
                </a:solidFill>
                <a:latin typeface="微软雅黑" panose="020B0503020204020204" pitchFamily="34" charset="-122"/>
                <a:ea typeface="微软雅黑" panose="020B0503020204020204" pitchFamily="34" charset="-122"/>
                <a:sym typeface="+mn-ea"/>
              </a:rPr>
              <a:t>、</a:t>
            </a:r>
            <a:r>
              <a:rPr sz="3200" b="1">
                <a:solidFill>
                  <a:schemeClr val="tx1"/>
                </a:solidFill>
                <a:latin typeface="微软雅黑" panose="020B0503020204020204" pitchFamily="34" charset="-122"/>
                <a:ea typeface="微软雅黑" panose="020B0503020204020204" pitchFamily="34" charset="-122"/>
                <a:sym typeface="+mn-ea"/>
              </a:rPr>
              <a:t>议论抒情的句子：表达作者对人、事、物的情感或看法</a:t>
            </a:r>
            <a:r>
              <a:rPr lang="zh-CN" sz="3200" b="1">
                <a:solidFill>
                  <a:schemeClr val="tx1"/>
                </a:solidFill>
                <a:latin typeface="微软雅黑" panose="020B0503020204020204" pitchFamily="34" charset="-122"/>
                <a:ea typeface="微软雅黑" panose="020B0503020204020204" pitchFamily="34" charset="-122"/>
                <a:sym typeface="+mn-ea"/>
              </a:rPr>
              <a:t>。</a:t>
            </a:r>
          </a:p>
          <a:p>
            <a:pPr algn="l">
              <a:lnSpc>
                <a:spcPct val="170000"/>
              </a:lnSpc>
            </a:pPr>
            <a:r>
              <a:rPr lang="en-US" sz="3200" b="1">
                <a:solidFill>
                  <a:schemeClr val="tx1"/>
                </a:solidFill>
                <a:latin typeface="微软雅黑" panose="020B0503020204020204" pitchFamily="34" charset="-122"/>
                <a:ea typeface="微软雅黑" panose="020B0503020204020204" pitchFamily="34" charset="-122"/>
                <a:sym typeface="+mn-ea"/>
              </a:rPr>
              <a:t>3</a:t>
            </a:r>
            <a:r>
              <a:rPr lang="zh-CN" altLang="en-US" sz="3200" b="1">
                <a:solidFill>
                  <a:schemeClr val="tx1"/>
                </a:solidFill>
                <a:latin typeface="微软雅黑" panose="020B0503020204020204" pitchFamily="34" charset="-122"/>
                <a:ea typeface="微软雅黑" panose="020B0503020204020204" pitchFamily="34" charset="-122"/>
                <a:sym typeface="+mn-ea"/>
              </a:rPr>
              <a:t>、判断句：文章中下定义的句子。</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8280" y="2562225"/>
            <a:ext cx="9528810" cy="1445260"/>
          </a:xfrm>
          <a:prstGeom prst="rect">
            <a:avLst/>
          </a:prstGeom>
          <a:noFill/>
        </p:spPr>
        <p:txBody>
          <a:bodyPr wrap="square" rtlCol="0">
            <a:spAutoFit/>
          </a:bodyPr>
          <a:lstStyle/>
          <a:p>
            <a:pPr algn="ctr" fontAlgn="auto">
              <a:lnSpc>
                <a:spcPct val="100000"/>
              </a:lnSpc>
            </a:pPr>
            <a:r>
              <a:rPr lang="zh-CN" altLang="en-US" sz="8800" b="1">
                <a:latin typeface="楷体" panose="02010609060101010101" charset="-122"/>
                <a:ea typeface="楷体" panose="02010609060101010101" charset="-122"/>
              </a:rPr>
              <a:t>文学类文本阅读</a:t>
            </a:r>
          </a:p>
        </p:txBody>
      </p:sp>
      <p:sp>
        <p:nvSpPr>
          <p:cNvPr id="3" name="文本框 2"/>
          <p:cNvSpPr txBox="1"/>
          <p:nvPr/>
        </p:nvSpPr>
        <p:spPr>
          <a:xfrm>
            <a:off x="4901565" y="4662805"/>
            <a:ext cx="5659120" cy="645160"/>
          </a:xfrm>
          <a:prstGeom prst="rect">
            <a:avLst/>
          </a:prstGeom>
          <a:noFill/>
        </p:spPr>
        <p:txBody>
          <a:bodyPr wrap="square" rtlCol="0">
            <a:spAutoFit/>
          </a:bodyPr>
          <a:lstStyle/>
          <a:p>
            <a:r>
              <a:rPr lang="zh-CN" altLang="en-US" sz="3600" b="1">
                <a:latin typeface="楷体" panose="02010609060101010101" charset="-122"/>
                <a:ea typeface="楷体" panose="02010609060101010101" charset="-122"/>
              </a:rPr>
              <a:t>教师</a:t>
            </a:r>
            <a:r>
              <a:rPr lang="zh-CN" altLang="en-US" sz="3600" b="1" smtClean="0">
                <a:latin typeface="楷体" panose="02010609060101010101" charset="-122"/>
                <a:ea typeface="楷体" panose="02010609060101010101" charset="-122"/>
              </a:rPr>
              <a:t>：</a:t>
            </a:r>
            <a:endParaRPr lang="zh-CN" altLang="en-US" sz="3600" b="1" dirty="0">
              <a:latin typeface="楷体" panose="02010609060101010101" charset="-122"/>
              <a:ea typeface="楷体" panose="02010609060101010101" charset="-122"/>
            </a:endParaRPr>
          </a:p>
        </p:txBody>
      </p:sp>
      <p:pic>
        <p:nvPicPr>
          <p:cNvPr id="58" name="图片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92490" y="5307965"/>
            <a:ext cx="3459480" cy="1428750"/>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190" y="4450080"/>
            <a:ext cx="4648200" cy="228663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2540" y="-14605"/>
            <a:ext cx="4751705" cy="233426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510" y="-176530"/>
            <a:ext cx="2435860" cy="4184015"/>
          </a:xfrm>
          <a:prstGeom prst="rect">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31327"/>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阅读方法总结</a:t>
            </a:r>
          </a:p>
        </p:txBody>
      </p:sp>
      <p:sp>
        <p:nvSpPr>
          <p:cNvPr id="4" name="文本框 3"/>
          <p:cNvSpPr txBox="1"/>
          <p:nvPr/>
        </p:nvSpPr>
        <p:spPr>
          <a:xfrm>
            <a:off x="4025265" y="1754505"/>
            <a:ext cx="4303395" cy="3969385"/>
          </a:xfrm>
          <a:prstGeom prst="rect">
            <a:avLst/>
          </a:prstGeom>
          <a:noFill/>
        </p:spPr>
        <p:txBody>
          <a:bodyPr wrap="square" rtlCol="0">
            <a:spAutoFit/>
          </a:bodyPr>
          <a:lstStyle/>
          <a:p>
            <a:pPr algn="l">
              <a:lnSpc>
                <a:spcPct val="200000"/>
              </a:lnSpc>
            </a:pPr>
            <a:r>
              <a:rPr lang="zh-CN" altLang="en-US" sz="3600" b="1" dirty="0">
                <a:solidFill>
                  <a:srgbClr val="C00000"/>
                </a:solidFill>
                <a:latin typeface="微软雅黑" panose="020B0503020204020204" pitchFamily="34" charset="-122"/>
                <a:ea typeface="微软雅黑" panose="020B0503020204020204" pitchFamily="34" charset="-122"/>
                <a:sym typeface="+mn-ea"/>
              </a:rPr>
              <a:t>一、读懂标题</a:t>
            </a:r>
          </a:p>
          <a:p>
            <a:pPr algn="l">
              <a:lnSpc>
                <a:spcPct val="200000"/>
              </a:lnSpc>
            </a:pPr>
            <a:r>
              <a:rPr lang="zh-CN" altLang="en-US" sz="3600" b="1" dirty="0">
                <a:solidFill>
                  <a:srgbClr val="C00000"/>
                </a:solidFill>
                <a:latin typeface="微软雅黑" panose="020B0503020204020204" pitchFamily="34" charset="-122"/>
                <a:ea typeface="微软雅黑" panose="020B0503020204020204" pitchFamily="34" charset="-122"/>
                <a:sym typeface="+mn-ea"/>
              </a:rPr>
              <a:t>二、理清文章结构</a:t>
            </a:r>
          </a:p>
          <a:p>
            <a:pPr algn="l">
              <a:lnSpc>
                <a:spcPct val="200000"/>
              </a:lnSpc>
            </a:pPr>
            <a:r>
              <a:rPr lang="zh-CN" altLang="en-US" sz="3600" b="1" dirty="0">
                <a:solidFill>
                  <a:srgbClr val="C00000"/>
                </a:solidFill>
                <a:latin typeface="微软雅黑" panose="020B0503020204020204" pitchFamily="34" charset="-122"/>
                <a:ea typeface="微软雅黑" panose="020B0503020204020204" pitchFamily="34" charset="-122"/>
                <a:sym typeface="+mn-ea"/>
              </a:rPr>
              <a:t>三、学会找关键词</a:t>
            </a:r>
          </a:p>
          <a:p>
            <a:pPr algn="ctr"/>
            <a:endParaRPr lang="zh-CN" altLang="en-US" sz="36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80790" y="3006090"/>
            <a:ext cx="5383530" cy="1106805"/>
          </a:xfrm>
          <a:prstGeom prst="rect">
            <a:avLst/>
          </a:prstGeom>
          <a:noFill/>
        </p:spPr>
        <p:txBody>
          <a:bodyPr wrap="square" rtlCol="0">
            <a:spAutoFit/>
          </a:bodyPr>
          <a:lstStyle/>
          <a:p>
            <a:r>
              <a:rPr lang="zh-CN" altLang="zh-CN" sz="6600" b="1" dirty="0" smtClean="0">
                <a:solidFill>
                  <a:srgbClr val="C00000"/>
                </a:solidFill>
                <a:latin typeface="微软雅黑" panose="020B0503020204020204" pitchFamily="34" charset="-122"/>
                <a:ea typeface="微软雅黑" panose="020B0503020204020204" pitchFamily="34" charset="-122"/>
              </a:rPr>
              <a:t>散文答题技巧</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76750" y="246057"/>
            <a:ext cx="3084980" cy="175080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55795"/>
            <a:ext cx="2732405" cy="17195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7"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6"/>
          <p:cNvSpPr txBox="1"/>
          <p:nvPr/>
        </p:nvSpPr>
        <p:spPr>
          <a:xfrm>
            <a:off x="2488565" y="1322070"/>
            <a:ext cx="7398385" cy="5370830"/>
          </a:xfrm>
          <a:prstGeom prst="rect">
            <a:avLst/>
          </a:prstGeom>
          <a:noFill/>
        </p:spPr>
        <p:txBody>
          <a:bodyPr wrap="square" rtlCol="0">
            <a:spAutoFit/>
          </a:bodyPr>
          <a:lstStyle/>
          <a:p>
            <a:pPr>
              <a:lnSpc>
                <a:spcPct val="130000"/>
              </a:lnSpc>
            </a:pPr>
            <a:r>
              <a:rPr lang="zh-CN" altLang="en-US" sz="3600" b="1" dirty="0">
                <a:solidFill>
                  <a:srgbClr val="C00000"/>
                </a:solidFill>
                <a:latin typeface="微软雅黑" panose="020B0503020204020204" pitchFamily="34" charset="-122"/>
                <a:ea typeface="微软雅黑" panose="020B0503020204020204" pitchFamily="34" charset="-122"/>
              </a:rPr>
              <a:t>分值与答题点：</a:t>
            </a:r>
          </a:p>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5</a:t>
            </a:r>
            <a:r>
              <a:rPr lang="zh-CN" altLang="en-US" sz="3200" b="1" dirty="0">
                <a:solidFill>
                  <a:schemeClr val="tx1"/>
                </a:solidFill>
                <a:latin typeface="微软雅黑" panose="020B0503020204020204" pitchFamily="34" charset="-122"/>
                <a:ea typeface="微软雅黑" panose="020B0503020204020204" pitchFamily="34" charset="-122"/>
              </a:rPr>
              <a:t>分：</a:t>
            </a:r>
            <a:r>
              <a:rPr lang="en-US" altLang="zh-CN" sz="3200" b="1" dirty="0">
                <a:solidFill>
                  <a:schemeClr val="tx1"/>
                </a:solidFill>
                <a:latin typeface="微软雅黑" panose="020B0503020204020204" pitchFamily="34" charset="-122"/>
                <a:ea typeface="微软雅黑" panose="020B0503020204020204" pitchFamily="34" charset="-122"/>
              </a:rPr>
              <a:t>3—4</a:t>
            </a:r>
            <a:r>
              <a:rPr lang="zh-CN" altLang="en-US" sz="3200" b="1" dirty="0">
                <a:solidFill>
                  <a:schemeClr val="tx1"/>
                </a:solidFill>
                <a:latin typeface="微软雅黑" panose="020B0503020204020204" pitchFamily="34" charset="-122"/>
                <a:ea typeface="微软雅黑" panose="020B0503020204020204" pitchFamily="34" charset="-122"/>
              </a:rPr>
              <a:t>个答题点</a:t>
            </a:r>
          </a:p>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6</a:t>
            </a:r>
            <a:r>
              <a:rPr lang="zh-CN" altLang="en-US" sz="3200" b="1" dirty="0">
                <a:solidFill>
                  <a:schemeClr val="tx1"/>
                </a:solidFill>
                <a:latin typeface="微软雅黑" panose="020B0503020204020204" pitchFamily="34" charset="-122"/>
                <a:ea typeface="微软雅黑" panose="020B0503020204020204" pitchFamily="34" charset="-122"/>
              </a:rPr>
              <a:t>分：</a:t>
            </a:r>
            <a:r>
              <a:rPr lang="en-US" altLang="zh-CN" sz="3200" b="1" dirty="0">
                <a:solidFill>
                  <a:schemeClr val="tx1"/>
                </a:solidFill>
                <a:latin typeface="微软雅黑" panose="020B0503020204020204" pitchFamily="34" charset="-122"/>
                <a:ea typeface="微软雅黑" panose="020B0503020204020204" pitchFamily="34" charset="-122"/>
              </a:rPr>
              <a:t>3—5</a:t>
            </a:r>
            <a:r>
              <a:rPr lang="zh-CN" altLang="en-US" sz="3200" b="1" dirty="0">
                <a:solidFill>
                  <a:schemeClr val="tx1"/>
                </a:solidFill>
                <a:latin typeface="微软雅黑" panose="020B0503020204020204" pitchFamily="34" charset="-122"/>
                <a:ea typeface="微软雅黑" panose="020B0503020204020204" pitchFamily="34" charset="-122"/>
              </a:rPr>
              <a:t>个答题点</a:t>
            </a:r>
          </a:p>
          <a:p>
            <a:pPr>
              <a:lnSpc>
                <a:spcPct val="130000"/>
              </a:lnSpc>
            </a:pPr>
            <a:r>
              <a:rPr lang="zh-CN" altLang="en-US" sz="3600" b="1" dirty="0">
                <a:solidFill>
                  <a:srgbClr val="C00000"/>
                </a:solidFill>
                <a:latin typeface="微软雅黑" panose="020B0503020204020204" pitchFamily="34" charset="-122"/>
                <a:ea typeface="微软雅黑" panose="020B0503020204020204" pitchFamily="34" charset="-122"/>
              </a:rPr>
              <a:t>答题原则：</a:t>
            </a:r>
          </a:p>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1</a:t>
            </a:r>
            <a:r>
              <a:rPr lang="zh-CN" altLang="en-US" sz="3200" b="1" dirty="0">
                <a:solidFill>
                  <a:schemeClr val="tx1"/>
                </a:solidFill>
                <a:latin typeface="微软雅黑" panose="020B0503020204020204" pitchFamily="34" charset="-122"/>
                <a:ea typeface="微软雅黑" panose="020B0503020204020204" pitchFamily="34" charset="-122"/>
              </a:rPr>
              <a:t>、控制篇幅</a:t>
            </a:r>
          </a:p>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2</a:t>
            </a:r>
            <a:r>
              <a:rPr lang="zh-CN" altLang="en-US" sz="3200" b="1" dirty="0">
                <a:solidFill>
                  <a:schemeClr val="tx1"/>
                </a:solidFill>
                <a:latin typeface="微软雅黑" panose="020B0503020204020204" pitchFamily="34" charset="-122"/>
                <a:ea typeface="微软雅黑" panose="020B0503020204020204" pitchFamily="34" charset="-122"/>
              </a:rPr>
              <a:t>、条理清晰</a:t>
            </a:r>
          </a:p>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3</a:t>
            </a:r>
            <a:r>
              <a:rPr lang="zh-CN" altLang="en-US" sz="3200" b="1" dirty="0">
                <a:solidFill>
                  <a:schemeClr val="tx1"/>
                </a:solidFill>
                <a:latin typeface="微软雅黑" panose="020B0503020204020204" pitchFamily="34" charset="-122"/>
                <a:ea typeface="微软雅黑" panose="020B0503020204020204" pitchFamily="34" charset="-122"/>
              </a:rPr>
              <a:t>、卷面整洁</a:t>
            </a:r>
          </a:p>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4</a:t>
            </a:r>
            <a:r>
              <a:rPr lang="zh-CN" altLang="en-US" sz="3200" b="1" dirty="0">
                <a:solidFill>
                  <a:schemeClr val="tx1"/>
                </a:solidFill>
                <a:latin typeface="微软雅黑" panose="020B0503020204020204" pitchFamily="34" charset="-122"/>
                <a:ea typeface="微软雅黑" panose="020B0503020204020204" pitchFamily="34" charset="-122"/>
              </a:rPr>
              <a:t>、不抄原文</a:t>
            </a:r>
          </a:p>
        </p:txBody>
      </p:sp>
      <p:sp>
        <p:nvSpPr>
          <p:cNvPr id="2" name="文本框 1"/>
          <p:cNvSpPr txBox="1"/>
          <p:nvPr/>
        </p:nvSpPr>
        <p:spPr>
          <a:xfrm>
            <a:off x="4879340" y="400050"/>
            <a:ext cx="2926080" cy="922020"/>
          </a:xfrm>
          <a:prstGeom prst="rect">
            <a:avLst/>
          </a:prstGeom>
          <a:noFill/>
        </p:spPr>
        <p:txBody>
          <a:bodyPr wrap="none" rtlCol="0">
            <a:spAutoFit/>
          </a:bodyPr>
          <a:lstStyle/>
          <a:p>
            <a:pPr algn="l"/>
            <a:r>
              <a:rPr lang="zh-CN" altLang="zh-CN" sz="5400" b="1" dirty="0">
                <a:solidFill>
                  <a:srgbClr val="C00000"/>
                </a:solidFill>
                <a:latin typeface="微软雅黑" panose="020B0503020204020204" pitchFamily="34" charset="-122"/>
                <a:ea typeface="微软雅黑" panose="020B0503020204020204" pitchFamily="34" charset="-122"/>
                <a:sym typeface="+mn-ea"/>
              </a:rPr>
              <a:t>必备常识</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640" y="94615"/>
            <a:ext cx="2734310" cy="17506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 y="5136515"/>
            <a:ext cx="2004060" cy="1411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 calcmode="lin" valueType="num">
                                      <p:cBhvr additive="base">
                                        <p:cTn id="2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1" end="1"/>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8">
                                            <p:txEl>
                                              <p:pRg st="2" end="2"/>
                                            </p:txEl>
                                          </p:spTgt>
                                        </p:tgtEl>
                                        <p:attrNameLst>
                                          <p:attrName>style.visibility</p:attrName>
                                        </p:attrNameLst>
                                      </p:cBhvr>
                                      <p:to>
                                        <p:strVal val="visible"/>
                                      </p:to>
                                    </p:set>
                                    <p:anim calcmode="lin" valueType="num">
                                      <p:cBhvr additive="base">
                                        <p:cTn id="24"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8">
                                            <p:txEl>
                                              <p:pRg st="3" end="3"/>
                                            </p:txEl>
                                          </p:spTgt>
                                        </p:tgtEl>
                                        <p:attrNameLst>
                                          <p:attrName>style.visibility</p:attrName>
                                        </p:attrNameLst>
                                      </p:cBhvr>
                                      <p:to>
                                        <p:strVal val="visible"/>
                                      </p:to>
                                    </p:set>
                                    <p:anim calcmode="lin" valueType="num">
                                      <p:cBhvr additive="base">
                                        <p:cTn id="30"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
                                            <p:txEl>
                                              <p:pRg st="4" end="4"/>
                                            </p:txEl>
                                          </p:spTgt>
                                        </p:tgtEl>
                                        <p:attrNameLst>
                                          <p:attrName>style.visibility</p:attrName>
                                        </p:attrNameLst>
                                      </p:cBhvr>
                                      <p:to>
                                        <p:strVal val="visible"/>
                                      </p:to>
                                    </p:set>
                                    <p:anim calcmode="lin" valueType="num">
                                      <p:cBhvr additive="base">
                                        <p:cTn id="36"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8">
                                            <p:txEl>
                                              <p:pRg st="5" end="5"/>
                                            </p:txEl>
                                          </p:spTgt>
                                        </p:tgtEl>
                                        <p:attrNameLst>
                                          <p:attrName>style.visibility</p:attrName>
                                        </p:attrNameLst>
                                      </p:cBhvr>
                                      <p:to>
                                        <p:strVal val="visible"/>
                                      </p:to>
                                    </p:set>
                                    <p:anim calcmode="lin" valueType="num">
                                      <p:cBhvr additive="base">
                                        <p:cTn id="42"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8">
                                            <p:txEl>
                                              <p:pRg st="6" end="6"/>
                                            </p:txEl>
                                          </p:spTgt>
                                        </p:tgtEl>
                                        <p:attrNameLst>
                                          <p:attrName>style.visibility</p:attrName>
                                        </p:attrNameLst>
                                      </p:cBhvr>
                                      <p:to>
                                        <p:strVal val="visible"/>
                                      </p:to>
                                    </p:set>
                                    <p:anim calcmode="lin" valueType="num">
                                      <p:cBhvr additive="base">
                                        <p:cTn id="48"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8">
                                            <p:txEl>
                                              <p:pRg st="7" end="7"/>
                                            </p:txEl>
                                          </p:spTgt>
                                        </p:tgtEl>
                                        <p:attrNameLst>
                                          <p:attrName>style.visibility</p:attrName>
                                        </p:attrNameLst>
                                      </p:cBhvr>
                                      <p:to>
                                        <p:strVal val="visible"/>
                                      </p:to>
                                    </p:set>
                                    <p:anim calcmode="lin" valueType="num">
                                      <p:cBhvr additive="base">
                                        <p:cTn id="54"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6"/>
          <p:cNvSpPr txBox="1"/>
          <p:nvPr/>
        </p:nvSpPr>
        <p:spPr>
          <a:xfrm>
            <a:off x="2724150" y="2011045"/>
            <a:ext cx="7398385" cy="3415030"/>
          </a:xfrm>
          <a:prstGeom prst="rect">
            <a:avLst/>
          </a:prstGeom>
          <a:noFill/>
        </p:spPr>
        <p:txBody>
          <a:bodyPr wrap="square" rtlCol="0">
            <a:spAutoFit/>
          </a:bodyPr>
          <a:lstStyle/>
          <a:p>
            <a:pPr>
              <a:lnSpc>
                <a:spcPct val="150000"/>
              </a:lnSpc>
            </a:pPr>
            <a:r>
              <a:rPr lang="zh-CN" altLang="en-US" sz="3600" b="1" dirty="0">
                <a:solidFill>
                  <a:schemeClr val="tx1"/>
                </a:solidFill>
                <a:latin typeface="微软雅黑" panose="020B0503020204020204" pitchFamily="34" charset="-122"/>
                <a:ea typeface="微软雅黑" panose="020B0503020204020204" pitchFamily="34" charset="-122"/>
              </a:rPr>
              <a:t>读者？</a:t>
            </a:r>
          </a:p>
          <a:p>
            <a:pPr>
              <a:lnSpc>
                <a:spcPct val="150000"/>
              </a:lnSpc>
            </a:pPr>
            <a:r>
              <a:rPr lang="zh-CN" altLang="en-US" sz="3600" b="1" dirty="0">
                <a:solidFill>
                  <a:schemeClr val="tx1"/>
                </a:solidFill>
                <a:latin typeface="微软雅黑" panose="020B0503020204020204" pitchFamily="34" charset="-122"/>
                <a:ea typeface="微软雅黑" panose="020B0503020204020204" pitchFamily="34" charset="-122"/>
              </a:rPr>
              <a:t>作者？</a:t>
            </a:r>
          </a:p>
          <a:p>
            <a:pPr>
              <a:lnSpc>
                <a:spcPct val="150000"/>
              </a:lnSpc>
            </a:pPr>
            <a:r>
              <a:rPr lang="zh-CN" altLang="en-US" sz="3600" b="1" dirty="0">
                <a:solidFill>
                  <a:schemeClr val="tx1"/>
                </a:solidFill>
                <a:latin typeface="微软雅黑" panose="020B0503020204020204" pitchFamily="34" charset="-122"/>
                <a:ea typeface="微软雅黑" panose="020B0503020204020204" pitchFamily="34" charset="-122"/>
              </a:rPr>
              <a:t>命题人？</a:t>
            </a:r>
          </a:p>
          <a:p>
            <a:pPr>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结论：文本中寻找答案！</a:t>
            </a:r>
          </a:p>
        </p:txBody>
      </p:sp>
      <p:sp>
        <p:nvSpPr>
          <p:cNvPr id="2" name="文本框 1"/>
          <p:cNvSpPr txBox="1"/>
          <p:nvPr/>
        </p:nvSpPr>
        <p:spPr>
          <a:xfrm>
            <a:off x="3604260" y="406400"/>
            <a:ext cx="4983480" cy="922020"/>
          </a:xfrm>
          <a:prstGeom prst="rect">
            <a:avLst/>
          </a:prstGeom>
          <a:noFill/>
        </p:spPr>
        <p:txBody>
          <a:bodyPr wrap="none" rtlCol="0">
            <a:spAutoFit/>
          </a:bodyPr>
          <a:lstStyle/>
          <a:p>
            <a:pPr algn="l"/>
            <a:r>
              <a:rPr lang="zh-CN" altLang="zh-CN" sz="5400" b="1" dirty="0">
                <a:solidFill>
                  <a:srgbClr val="C00000"/>
                </a:solidFill>
                <a:latin typeface="微软雅黑" panose="020B0503020204020204" pitchFamily="34" charset="-122"/>
                <a:ea typeface="微软雅黑" panose="020B0503020204020204" pitchFamily="34" charset="-122"/>
                <a:sym typeface="+mn-ea"/>
              </a:rPr>
              <a:t>答案谁说了算？</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640" y="94615"/>
            <a:ext cx="2734310" cy="17506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 y="5136515"/>
            <a:ext cx="2004060" cy="1411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 calcmode="lin" valueType="num">
                                      <p:cBhvr additive="base">
                                        <p:cTn id="2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 calcmode="lin" valueType="num">
                                      <p:cBhvr additive="base">
                                        <p:cTn id="26"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 calcmode="lin" valueType="num">
                                      <p:cBhvr additive="base">
                                        <p:cTn id="32"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6"/>
          <p:cNvSpPr txBox="1"/>
          <p:nvPr/>
        </p:nvSpPr>
        <p:spPr>
          <a:xfrm>
            <a:off x="1192530" y="2055495"/>
            <a:ext cx="2252345" cy="3415030"/>
          </a:xfrm>
          <a:prstGeom prst="rect">
            <a:avLst/>
          </a:prstGeom>
          <a:noFill/>
        </p:spPr>
        <p:txBody>
          <a:bodyPr wrap="square" rtlCol="0">
            <a:spAutoFit/>
          </a:bodyPr>
          <a:lstStyle/>
          <a:p>
            <a:pPr>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一、内容</a:t>
            </a:r>
          </a:p>
          <a:p>
            <a:pPr>
              <a:lnSpc>
                <a:spcPct val="150000"/>
              </a:lnSpc>
            </a:pPr>
            <a:endParaRPr lang="zh-CN" altLang="en-US" sz="3600" b="1" dirty="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36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二、鉴赏</a:t>
            </a:r>
          </a:p>
        </p:txBody>
      </p:sp>
      <p:sp>
        <p:nvSpPr>
          <p:cNvPr id="2" name="文本框 1"/>
          <p:cNvSpPr txBox="1"/>
          <p:nvPr/>
        </p:nvSpPr>
        <p:spPr>
          <a:xfrm>
            <a:off x="4737735" y="396240"/>
            <a:ext cx="2926080" cy="922020"/>
          </a:xfrm>
          <a:prstGeom prst="rect">
            <a:avLst/>
          </a:prstGeom>
          <a:noFill/>
        </p:spPr>
        <p:txBody>
          <a:bodyPr wrap="none" rtlCol="0">
            <a:spAutoFit/>
          </a:bodyPr>
          <a:lstStyle/>
          <a:p>
            <a:pPr algn="l"/>
            <a:r>
              <a:rPr lang="zh-CN" altLang="zh-CN" sz="5400" b="1" dirty="0">
                <a:solidFill>
                  <a:srgbClr val="C00000"/>
                </a:solidFill>
                <a:latin typeface="微软雅黑" panose="020B0503020204020204" pitchFamily="34" charset="-122"/>
                <a:ea typeface="微软雅黑" panose="020B0503020204020204" pitchFamily="34" charset="-122"/>
                <a:sym typeface="+mn-ea"/>
              </a:rPr>
              <a:t>设问方式</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640" y="94615"/>
            <a:ext cx="2734310" cy="17506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 y="5136515"/>
            <a:ext cx="2004060" cy="1411605"/>
          </a:xfrm>
          <a:prstGeom prst="rect">
            <a:avLst/>
          </a:prstGeom>
        </p:spPr>
      </p:pic>
      <p:sp>
        <p:nvSpPr>
          <p:cNvPr id="3" name="左大括号 2"/>
          <p:cNvSpPr/>
          <p:nvPr/>
        </p:nvSpPr>
        <p:spPr>
          <a:xfrm>
            <a:off x="3444875" y="1663700"/>
            <a:ext cx="596265" cy="1949450"/>
          </a:xfrm>
          <a:prstGeom prst="leftBrace">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TextBox 76"/>
          <p:cNvSpPr txBox="1"/>
          <p:nvPr/>
        </p:nvSpPr>
        <p:spPr>
          <a:xfrm>
            <a:off x="4258945" y="1209675"/>
            <a:ext cx="7397750" cy="2651125"/>
          </a:xfrm>
          <a:prstGeom prst="rect">
            <a:avLst/>
          </a:prstGeom>
          <a:noFill/>
        </p:spPr>
        <p:txBody>
          <a:bodyPr wrap="square" rtlCol="0">
            <a:spAutoFit/>
          </a:bodyPr>
          <a:lstStyle/>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1</a:t>
            </a:r>
            <a:r>
              <a:rPr lang="zh-CN" altLang="en-US" sz="3200" b="1" dirty="0">
                <a:solidFill>
                  <a:schemeClr val="tx1"/>
                </a:solidFill>
                <a:latin typeface="微软雅黑" panose="020B0503020204020204" pitchFamily="34" charset="-122"/>
                <a:ea typeface="微软雅黑" panose="020B0503020204020204" pitchFamily="34" charset="-122"/>
              </a:rPr>
              <a:t>、词句含义题：</a:t>
            </a:r>
          </a:p>
          <a:p>
            <a:pPr>
              <a:lnSpc>
                <a:spcPct val="130000"/>
              </a:lnSpc>
            </a:pPr>
            <a:r>
              <a:rPr lang="zh-CN" altLang="en-US" sz="3200" dirty="0">
                <a:solidFill>
                  <a:schemeClr val="tx1"/>
                </a:solidFill>
                <a:latin typeface="微软雅黑" panose="020B0503020204020204" pitchFamily="34" charset="-122"/>
                <a:ea typeface="微软雅黑" panose="020B0503020204020204" pitchFamily="34" charset="-122"/>
              </a:rPr>
              <a:t>词、句、段</a:t>
            </a:r>
          </a:p>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2</a:t>
            </a:r>
            <a:r>
              <a:rPr lang="zh-CN" altLang="en-US" sz="3200" b="1" dirty="0">
                <a:solidFill>
                  <a:schemeClr val="tx1"/>
                </a:solidFill>
                <a:latin typeface="微软雅黑" panose="020B0503020204020204" pitchFamily="34" charset="-122"/>
                <a:ea typeface="微软雅黑" panose="020B0503020204020204" pitchFamily="34" charset="-122"/>
              </a:rPr>
              <a:t>、筛选概括题：</a:t>
            </a:r>
          </a:p>
          <a:p>
            <a:pPr>
              <a:lnSpc>
                <a:spcPct val="130000"/>
              </a:lnSpc>
            </a:pPr>
            <a:r>
              <a:rPr lang="zh-CN" altLang="en-US" sz="3200" dirty="0">
                <a:solidFill>
                  <a:schemeClr val="tx1"/>
                </a:solidFill>
                <a:latin typeface="微软雅黑" panose="020B0503020204020204" pitchFamily="34" charset="-122"/>
                <a:ea typeface="微软雅黑" panose="020B0503020204020204" pitchFamily="34" charset="-122"/>
              </a:rPr>
              <a:t>为什么、是什么、怎么样、哪些方面</a:t>
            </a:r>
            <a:r>
              <a:rPr lang="zh-CN" altLang="en-US" sz="3200" b="1" dirty="0">
                <a:solidFill>
                  <a:schemeClr val="tx1"/>
                </a:solidFill>
                <a:latin typeface="微软雅黑" panose="020B0503020204020204" pitchFamily="34" charset="-122"/>
                <a:ea typeface="微软雅黑" panose="020B0503020204020204" pitchFamily="34" charset="-122"/>
              </a:rPr>
              <a:t>。</a:t>
            </a:r>
          </a:p>
        </p:txBody>
      </p:sp>
      <p:sp>
        <p:nvSpPr>
          <p:cNvPr id="7" name="左大括号 6"/>
          <p:cNvSpPr/>
          <p:nvPr/>
        </p:nvSpPr>
        <p:spPr>
          <a:xfrm>
            <a:off x="3470275" y="4149725"/>
            <a:ext cx="596265" cy="1949450"/>
          </a:xfrm>
          <a:prstGeom prst="leftBrace">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TextBox 76"/>
          <p:cNvSpPr txBox="1"/>
          <p:nvPr/>
        </p:nvSpPr>
        <p:spPr>
          <a:xfrm>
            <a:off x="4300220" y="3896995"/>
            <a:ext cx="7397750" cy="2651125"/>
          </a:xfrm>
          <a:prstGeom prst="rect">
            <a:avLst/>
          </a:prstGeom>
          <a:noFill/>
        </p:spPr>
        <p:txBody>
          <a:bodyPr wrap="square" rtlCol="0">
            <a:spAutoFit/>
          </a:bodyPr>
          <a:lstStyle/>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1</a:t>
            </a:r>
            <a:r>
              <a:rPr lang="zh-CN" altLang="en-US" sz="3200" b="1" dirty="0">
                <a:solidFill>
                  <a:schemeClr val="tx1"/>
                </a:solidFill>
                <a:latin typeface="微软雅黑" panose="020B0503020204020204" pitchFamily="34" charset="-122"/>
                <a:ea typeface="微软雅黑" panose="020B0503020204020204" pitchFamily="34" charset="-122"/>
              </a:rPr>
              <a:t>、作用题：</a:t>
            </a:r>
          </a:p>
          <a:p>
            <a:pPr>
              <a:lnSpc>
                <a:spcPct val="130000"/>
              </a:lnSpc>
            </a:pPr>
            <a:r>
              <a:rPr lang="zh-CN" altLang="en-US" sz="3200" dirty="0">
                <a:solidFill>
                  <a:schemeClr val="tx1"/>
                </a:solidFill>
                <a:latin typeface="微软雅黑" panose="020B0503020204020204" pitchFamily="34" charset="-122"/>
                <a:ea typeface="微软雅黑" panose="020B0503020204020204" pitchFamily="34" charset="-122"/>
              </a:rPr>
              <a:t>词、句、段、某物、某事</a:t>
            </a:r>
          </a:p>
          <a:p>
            <a:pPr>
              <a:lnSpc>
                <a:spcPct val="130000"/>
              </a:lnSpc>
            </a:pPr>
            <a:r>
              <a:rPr lang="en-US" altLang="zh-CN" sz="3200" b="1" dirty="0">
                <a:solidFill>
                  <a:schemeClr val="tx1"/>
                </a:solidFill>
                <a:latin typeface="微软雅黑" panose="020B0503020204020204" pitchFamily="34" charset="-122"/>
                <a:ea typeface="微软雅黑" panose="020B0503020204020204" pitchFamily="34" charset="-122"/>
              </a:rPr>
              <a:t>2</a:t>
            </a:r>
            <a:r>
              <a:rPr lang="zh-CN" altLang="en-US" sz="3200" b="1" dirty="0">
                <a:solidFill>
                  <a:schemeClr val="tx1"/>
                </a:solidFill>
                <a:latin typeface="微软雅黑" panose="020B0503020204020204" pitchFamily="34" charset="-122"/>
                <a:ea typeface="微软雅黑" panose="020B0503020204020204" pitchFamily="34" charset="-122"/>
              </a:rPr>
              <a:t>、手法题：</a:t>
            </a:r>
          </a:p>
          <a:p>
            <a:pPr>
              <a:lnSpc>
                <a:spcPct val="130000"/>
              </a:lnSpc>
            </a:pPr>
            <a:r>
              <a:rPr lang="zh-CN" altLang="en-US" sz="3200" dirty="0">
                <a:solidFill>
                  <a:schemeClr val="tx1"/>
                </a:solidFill>
                <a:latin typeface="微软雅黑" panose="020B0503020204020204" pitchFamily="34" charset="-122"/>
                <a:ea typeface="微软雅黑" panose="020B0503020204020204" pitchFamily="34" charset="-122"/>
              </a:rPr>
              <a:t>修辞、描写手法、抒情手法</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 calcmode="lin" valueType="num">
                                      <p:cBhvr additive="base">
                                        <p:cTn id="20"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 calcmode="lin" valueType="num">
                                      <p:cBhvr additive="base">
                                        <p:cTn id="3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anim calcmode="lin" valueType="num">
                                      <p:cBhvr additive="base">
                                        <p:cTn id="3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5">
                                            <p:txEl>
                                              <p:pRg st="2" end="2"/>
                                            </p:txEl>
                                          </p:spTgt>
                                        </p:tgtEl>
                                        <p:attrNameLst>
                                          <p:attrName>style.visibility</p:attrName>
                                        </p:attrNameLst>
                                      </p:cBhvr>
                                      <p:to>
                                        <p:strVal val="visible"/>
                                      </p:to>
                                    </p:set>
                                    <p:anim calcmode="lin" valueType="num">
                                      <p:cBhvr additive="base">
                                        <p:cTn id="4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5">
                                            <p:txEl>
                                              <p:pRg st="3" end="3"/>
                                            </p:txEl>
                                          </p:spTgt>
                                        </p:tgtEl>
                                        <p:attrNameLst>
                                          <p:attrName>style.visibility</p:attrName>
                                        </p:attrNameLst>
                                      </p:cBhvr>
                                      <p:to>
                                        <p:strVal val="visible"/>
                                      </p:to>
                                    </p:set>
                                    <p:anim calcmode="lin" valueType="num">
                                      <p:cBhvr additive="base">
                                        <p:cTn id="5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9">
                                            <p:txEl>
                                              <p:pRg st="0" end="0"/>
                                            </p:txEl>
                                          </p:spTgt>
                                        </p:tgtEl>
                                        <p:attrNameLst>
                                          <p:attrName>style.visibility</p:attrName>
                                        </p:attrNameLst>
                                      </p:cBhvr>
                                      <p:to>
                                        <p:strVal val="visible"/>
                                      </p:to>
                                    </p:set>
                                    <p:anim calcmode="lin" valueType="num">
                                      <p:cBhvr additive="base">
                                        <p:cTn id="64"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9">
                                            <p:txEl>
                                              <p:pRg st="1" end="1"/>
                                            </p:txEl>
                                          </p:spTgt>
                                        </p:tgtEl>
                                        <p:attrNameLst>
                                          <p:attrName>style.visibility</p:attrName>
                                        </p:attrNameLst>
                                      </p:cBhvr>
                                      <p:to>
                                        <p:strVal val="visible"/>
                                      </p:to>
                                    </p:set>
                                    <p:anim calcmode="lin" valueType="num">
                                      <p:cBhvr additive="base">
                                        <p:cTn id="70"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9">
                                            <p:txEl>
                                              <p:pRg st="2" end="2"/>
                                            </p:txEl>
                                          </p:spTgt>
                                        </p:tgtEl>
                                        <p:attrNameLst>
                                          <p:attrName>style.visibility</p:attrName>
                                        </p:attrNameLst>
                                      </p:cBhvr>
                                      <p:to>
                                        <p:strVal val="visible"/>
                                      </p:to>
                                    </p:set>
                                    <p:anim calcmode="lin" valueType="num">
                                      <p:cBhvr additive="base">
                                        <p:cTn id="76"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9">
                                            <p:txEl>
                                              <p:pRg st="3" end="3"/>
                                            </p:txEl>
                                          </p:spTgt>
                                        </p:tgtEl>
                                        <p:attrNameLst>
                                          <p:attrName>style.visibility</p:attrName>
                                        </p:attrNameLst>
                                      </p:cBhvr>
                                      <p:to>
                                        <p:strVal val="visible"/>
                                      </p:to>
                                    </p:set>
                                    <p:anim calcmode="lin" valueType="num">
                                      <p:cBhvr additive="base">
                                        <p:cTn id="82"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6"/>
          <p:cNvSpPr txBox="1"/>
          <p:nvPr/>
        </p:nvSpPr>
        <p:spPr>
          <a:xfrm>
            <a:off x="1985010" y="1322070"/>
            <a:ext cx="10062845" cy="4399915"/>
          </a:xfrm>
          <a:prstGeom prst="rect">
            <a:avLst/>
          </a:prstGeom>
          <a:noFill/>
        </p:spPr>
        <p:txBody>
          <a:bodyPr wrap="square" rtlCol="0">
            <a:spAutoFit/>
          </a:bodyPr>
          <a:lstStyle/>
          <a:p>
            <a:pPr>
              <a:lnSpc>
                <a:spcPct val="200000"/>
              </a:lnSpc>
            </a:pPr>
            <a:r>
              <a:rPr lang="zh-CN" altLang="en-US" sz="3600" b="1" dirty="0">
                <a:solidFill>
                  <a:srgbClr val="C00000"/>
                </a:solidFill>
                <a:latin typeface="微软雅黑" panose="020B0503020204020204" pitchFamily="34" charset="-122"/>
                <a:ea typeface="微软雅黑" panose="020B0503020204020204" pitchFamily="34" charset="-122"/>
              </a:rPr>
              <a:t>引入概念：</a:t>
            </a:r>
          </a:p>
          <a:p>
            <a:pPr>
              <a:lnSpc>
                <a:spcPct val="200000"/>
              </a:lnSpc>
            </a:pPr>
            <a:r>
              <a:rPr lang="zh-CN" altLang="en-US" sz="3600" b="1" dirty="0">
                <a:solidFill>
                  <a:srgbClr val="C00000"/>
                </a:solidFill>
                <a:latin typeface="微软雅黑" panose="020B0503020204020204" pitchFamily="34" charset="-122"/>
                <a:ea typeface="微软雅黑" panose="020B0503020204020204" pitchFamily="34" charset="-122"/>
              </a:rPr>
              <a:t>分想（分层）</a:t>
            </a:r>
            <a:endParaRPr lang="en-US" altLang="zh-CN" sz="3600" b="1" dirty="0">
              <a:solidFill>
                <a:srgbClr val="C00000"/>
              </a:solidFill>
              <a:latin typeface="微软雅黑" panose="020B0503020204020204" pitchFamily="34" charset="-122"/>
              <a:ea typeface="微软雅黑" panose="020B0503020204020204" pitchFamily="34" charset="-122"/>
            </a:endParaRPr>
          </a:p>
          <a:p>
            <a:pPr>
              <a:lnSpc>
                <a:spcPct val="200000"/>
              </a:lnSpc>
            </a:pPr>
            <a:r>
              <a:rPr lang="zh-CN" altLang="en-US" sz="3600" b="1" dirty="0">
                <a:solidFill>
                  <a:srgbClr val="C00000"/>
                </a:solidFill>
                <a:latin typeface="微软雅黑" panose="020B0503020204020204" pitchFamily="34" charset="-122"/>
                <a:ea typeface="微软雅黑" panose="020B0503020204020204" pitchFamily="34" charset="-122"/>
              </a:rPr>
              <a:t>背景</a:t>
            </a:r>
            <a:r>
              <a:rPr lang="en-US" altLang="zh-CN" sz="3600" b="1" dirty="0">
                <a:solidFill>
                  <a:srgbClr val="C00000"/>
                </a:solidFill>
                <a:latin typeface="微软雅黑" panose="020B0503020204020204" pitchFamily="34" charset="-122"/>
                <a:ea typeface="微软雅黑" panose="020B0503020204020204" pitchFamily="34" charset="-122"/>
              </a:rPr>
              <a:t>——</a:t>
            </a:r>
            <a:r>
              <a:rPr lang="zh-CN" altLang="en-US" sz="3600" b="1" dirty="0">
                <a:solidFill>
                  <a:srgbClr val="C00000"/>
                </a:solidFill>
                <a:latin typeface="微软雅黑" panose="020B0503020204020204" pitchFamily="34" charset="-122"/>
                <a:ea typeface="微软雅黑" panose="020B0503020204020204" pitchFamily="34" charset="-122"/>
              </a:rPr>
              <a:t>分离</a:t>
            </a:r>
            <a:r>
              <a:rPr lang="en-US" altLang="zh-CN" sz="3600" b="1" dirty="0">
                <a:solidFill>
                  <a:srgbClr val="C00000"/>
                </a:solidFill>
                <a:latin typeface="微软雅黑" panose="020B0503020204020204" pitchFamily="34" charset="-122"/>
                <a:ea typeface="微软雅黑" panose="020B0503020204020204" pitchFamily="34" charset="-122"/>
              </a:rPr>
              <a:t>——</a:t>
            </a:r>
            <a:r>
              <a:rPr lang="zh-CN" altLang="en-US" sz="3600" b="1" dirty="0">
                <a:solidFill>
                  <a:srgbClr val="C00000"/>
                </a:solidFill>
                <a:latin typeface="微软雅黑" panose="020B0503020204020204" pitchFamily="34" charset="-122"/>
                <a:ea typeface="微软雅黑" panose="020B0503020204020204" pitchFamily="34" charset="-122"/>
              </a:rPr>
              <a:t>概括</a:t>
            </a:r>
          </a:p>
          <a:p>
            <a:pPr>
              <a:lnSpc>
                <a:spcPct val="200000"/>
              </a:lnSpc>
            </a:pPr>
            <a:r>
              <a:rPr lang="zh-CN" altLang="en-US" sz="3200" dirty="0">
                <a:solidFill>
                  <a:schemeClr val="tx1"/>
                </a:solidFill>
                <a:latin typeface="微软雅黑" panose="020B0503020204020204" pitchFamily="34" charset="-122"/>
                <a:ea typeface="微软雅黑" panose="020B0503020204020204" pitchFamily="34" charset="-122"/>
              </a:rPr>
              <a:t>例：天空</a:t>
            </a:r>
            <a:r>
              <a:rPr lang="en-US" altLang="zh-CN" sz="3200" dirty="0">
                <a:solidFill>
                  <a:schemeClr val="tx1"/>
                </a:solidFill>
                <a:latin typeface="微软雅黑" panose="020B0503020204020204" pitchFamily="34" charset="-122"/>
                <a:ea typeface="微软雅黑" panose="020B0503020204020204" pitchFamily="34" charset="-122"/>
              </a:rPr>
              <a:t>——</a:t>
            </a:r>
            <a:r>
              <a:rPr lang="zh-CN" altLang="en-US" sz="3200" dirty="0">
                <a:solidFill>
                  <a:schemeClr val="tx1"/>
                </a:solidFill>
                <a:latin typeface="微软雅黑" panose="020B0503020204020204" pitchFamily="34" charset="-122"/>
                <a:ea typeface="微软雅黑" panose="020B0503020204020204" pitchFamily="34" charset="-122"/>
              </a:rPr>
              <a:t>云、鸟、太阳</a:t>
            </a:r>
            <a:r>
              <a:rPr lang="en-US" altLang="zh-CN" sz="3200" dirty="0">
                <a:solidFill>
                  <a:schemeClr val="tx1"/>
                </a:solidFill>
                <a:latin typeface="微软雅黑" panose="020B0503020204020204" pitchFamily="34" charset="-122"/>
                <a:ea typeface="微软雅黑" panose="020B0503020204020204" pitchFamily="34" charset="-122"/>
              </a:rPr>
              <a:t>——</a:t>
            </a:r>
            <a:r>
              <a:rPr lang="zh-CN" altLang="en-US" sz="3200" dirty="0">
                <a:solidFill>
                  <a:schemeClr val="tx1"/>
                </a:solidFill>
                <a:latin typeface="微软雅黑" panose="020B0503020204020204" pitchFamily="34" charset="-122"/>
                <a:ea typeface="微软雅黑" panose="020B0503020204020204" pitchFamily="34" charset="-122"/>
              </a:rPr>
              <a:t>自由</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083560" y="400050"/>
            <a:ext cx="6355080" cy="922020"/>
          </a:xfrm>
          <a:prstGeom prst="rect">
            <a:avLst/>
          </a:prstGeom>
          <a:noFill/>
        </p:spPr>
        <p:txBody>
          <a:bodyPr wrap="none" rtlCol="0">
            <a:spAutoFit/>
          </a:bodyPr>
          <a:lstStyle/>
          <a:p>
            <a:pPr algn="l"/>
            <a:r>
              <a:rPr lang="zh-CN" altLang="zh-CN" sz="5400" b="1" dirty="0">
                <a:solidFill>
                  <a:srgbClr val="C00000"/>
                </a:solidFill>
                <a:latin typeface="微软雅黑" panose="020B0503020204020204" pitchFamily="34" charset="-122"/>
                <a:ea typeface="微软雅黑" panose="020B0503020204020204" pitchFamily="34" charset="-122"/>
                <a:sym typeface="+mn-ea"/>
              </a:rPr>
              <a:t>一、内容题整体策略</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640" y="94615"/>
            <a:ext cx="2734310" cy="17506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 y="5136515"/>
            <a:ext cx="2004060" cy="1411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 calcmode="lin" valueType="num">
                                      <p:cBhvr additive="base">
                                        <p:cTn id="2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 calcmode="lin" valueType="num">
                                      <p:cBhvr additive="base">
                                        <p:cTn id="26"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 calcmode="lin" valueType="num">
                                      <p:cBhvr additive="base">
                                        <p:cTn id="32"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83560" y="400050"/>
            <a:ext cx="6355080" cy="922020"/>
          </a:xfrm>
          <a:prstGeom prst="rect">
            <a:avLst/>
          </a:prstGeom>
          <a:noFill/>
        </p:spPr>
        <p:txBody>
          <a:bodyPr wrap="none" rtlCol="0">
            <a:spAutoFit/>
          </a:bodyPr>
          <a:lstStyle/>
          <a:p>
            <a:pPr algn="l"/>
            <a:r>
              <a:rPr lang="zh-CN" altLang="zh-CN" sz="5400" b="1" dirty="0">
                <a:solidFill>
                  <a:srgbClr val="C00000"/>
                </a:solidFill>
                <a:latin typeface="微软雅黑" panose="020B0503020204020204" pitchFamily="34" charset="-122"/>
                <a:ea typeface="微软雅黑" panose="020B0503020204020204" pitchFamily="34" charset="-122"/>
                <a:sym typeface="+mn-ea"/>
              </a:rPr>
              <a:t>一、内容题整体策略</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640" y="94615"/>
            <a:ext cx="2734310" cy="17506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 y="5136515"/>
            <a:ext cx="2004060" cy="1411605"/>
          </a:xfrm>
          <a:prstGeom prst="rect">
            <a:avLst/>
          </a:prstGeom>
        </p:spPr>
      </p:pic>
      <p:sp>
        <p:nvSpPr>
          <p:cNvPr id="8" name="TextBox 76"/>
          <p:cNvSpPr txBox="1"/>
          <p:nvPr/>
        </p:nvSpPr>
        <p:spPr>
          <a:xfrm>
            <a:off x="1842135" y="1322070"/>
            <a:ext cx="10429875" cy="5262245"/>
          </a:xfrm>
          <a:prstGeom prst="rect">
            <a:avLst/>
          </a:prstGeom>
          <a:noFill/>
        </p:spPr>
        <p:txBody>
          <a:bodyPr wrap="square" rtlCol="0">
            <a:spAutoFit/>
          </a:bodyPr>
          <a:lstStyle/>
          <a:p>
            <a:pPr>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每层中什么最重要？</a:t>
            </a:r>
          </a:p>
          <a:p>
            <a:pPr>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句子：</a:t>
            </a:r>
          </a:p>
          <a:p>
            <a:pPr>
              <a:lnSpc>
                <a:spcPct val="150000"/>
              </a:lnSpc>
            </a:pPr>
            <a:r>
              <a:rPr lang="en-US" altLang="zh-CN" sz="3200" b="1" dirty="0">
                <a:solidFill>
                  <a:srgbClr val="C00000"/>
                </a:solidFill>
                <a:latin typeface="微软雅黑" panose="020B0503020204020204" pitchFamily="34" charset="-122"/>
                <a:ea typeface="微软雅黑" panose="020B0503020204020204" pitchFamily="34" charset="-122"/>
              </a:rPr>
              <a:t>1</a:t>
            </a:r>
            <a:r>
              <a:rPr lang="zh-CN" altLang="en-US" sz="3200" b="1" dirty="0">
                <a:solidFill>
                  <a:srgbClr val="C00000"/>
                </a:solidFill>
                <a:latin typeface="微软雅黑" panose="020B0503020204020204" pitchFamily="34" charset="-122"/>
                <a:ea typeface="微软雅黑" panose="020B0503020204020204" pitchFamily="34" charset="-122"/>
              </a:rPr>
              <a:t>、总结句</a:t>
            </a:r>
          </a:p>
          <a:p>
            <a:pPr>
              <a:lnSpc>
                <a:spcPct val="150000"/>
              </a:lnSpc>
            </a:pPr>
            <a:r>
              <a:rPr lang="en-US" altLang="zh-CN" sz="3200" b="1" dirty="0">
                <a:solidFill>
                  <a:srgbClr val="C00000"/>
                </a:solidFill>
                <a:latin typeface="微软雅黑" panose="020B0503020204020204" pitchFamily="34" charset="-122"/>
                <a:ea typeface="微软雅黑" panose="020B0503020204020204" pitchFamily="34" charset="-122"/>
              </a:rPr>
              <a:t>2</a:t>
            </a:r>
            <a:r>
              <a:rPr lang="zh-CN" altLang="en-US" sz="3200" b="1" dirty="0">
                <a:solidFill>
                  <a:srgbClr val="C00000"/>
                </a:solidFill>
                <a:latin typeface="微软雅黑" panose="020B0503020204020204" pitchFamily="34" charset="-122"/>
                <a:ea typeface="微软雅黑" panose="020B0503020204020204" pitchFamily="34" charset="-122"/>
              </a:rPr>
              <a:t>、判断句</a:t>
            </a:r>
          </a:p>
          <a:p>
            <a:pPr>
              <a:lnSpc>
                <a:spcPct val="150000"/>
              </a:lnSpc>
            </a:pPr>
            <a:r>
              <a:rPr lang="en-US" altLang="zh-CN" sz="3200" b="1" dirty="0">
                <a:solidFill>
                  <a:srgbClr val="C00000"/>
                </a:solidFill>
                <a:latin typeface="微软雅黑" panose="020B0503020204020204" pitchFamily="34" charset="-122"/>
                <a:ea typeface="微软雅黑" panose="020B0503020204020204" pitchFamily="34" charset="-122"/>
              </a:rPr>
              <a:t>3</a:t>
            </a:r>
            <a:r>
              <a:rPr lang="zh-CN" altLang="en-US" sz="3200" b="1" dirty="0">
                <a:solidFill>
                  <a:srgbClr val="C00000"/>
                </a:solidFill>
                <a:latin typeface="微软雅黑" panose="020B0503020204020204" pitchFamily="34" charset="-122"/>
                <a:ea typeface="微软雅黑" panose="020B0503020204020204" pitchFamily="34" charset="-122"/>
              </a:rPr>
              <a:t>、议论句</a:t>
            </a:r>
          </a:p>
          <a:p>
            <a:pPr>
              <a:lnSpc>
                <a:spcPct val="150000"/>
              </a:lnSpc>
            </a:pPr>
            <a:r>
              <a:rPr lang="zh-CN" altLang="en-US" sz="3200" b="1" dirty="0">
                <a:solidFill>
                  <a:schemeClr val="tx1"/>
                </a:solidFill>
                <a:latin typeface="微软雅黑" panose="020B0503020204020204" pitchFamily="34" charset="-122"/>
                <a:ea typeface="微软雅黑" panose="020B0503020204020204" pitchFamily="34" charset="-122"/>
              </a:rPr>
              <a:t>不重要：</a:t>
            </a:r>
            <a:r>
              <a:rPr lang="zh-CN" altLang="en-US" sz="3200" b="1" dirty="0">
                <a:latin typeface="微软雅黑" panose="020B0503020204020204" pitchFamily="34" charset="-122"/>
                <a:ea typeface="微软雅黑" panose="020B0503020204020204" pitchFamily="34" charset="-122"/>
                <a:sym typeface="+mn-ea"/>
              </a:rPr>
              <a:t>修辞手法句、</a:t>
            </a:r>
            <a:r>
              <a:rPr lang="zh-CN" altLang="en-US" sz="3200" b="1" dirty="0">
                <a:solidFill>
                  <a:schemeClr val="tx1"/>
                </a:solidFill>
                <a:latin typeface="微软雅黑" panose="020B0503020204020204" pitchFamily="34" charset="-122"/>
                <a:ea typeface="微软雅黑" panose="020B0503020204020204" pitchFamily="34" charset="-122"/>
              </a:rPr>
              <a:t>写景句、</a:t>
            </a:r>
          </a:p>
          <a:p>
            <a:pPr>
              <a:lnSpc>
                <a:spcPct val="150000"/>
              </a:lnSpc>
            </a:pPr>
            <a:r>
              <a:rPr lang="en-US" altLang="zh-CN" sz="3200" b="1" dirty="0">
                <a:solidFill>
                  <a:schemeClr val="tx1"/>
                </a:solidFill>
                <a:latin typeface="微软雅黑" panose="020B0503020204020204" pitchFamily="34" charset="-122"/>
                <a:ea typeface="微软雅黑" panose="020B0503020204020204" pitchFamily="34" charset="-122"/>
              </a:rPr>
              <a:t>	      </a:t>
            </a:r>
            <a:r>
              <a:rPr lang="zh-CN" altLang="en-US" sz="3200" b="1" dirty="0">
                <a:solidFill>
                  <a:schemeClr val="tx1"/>
                </a:solidFill>
                <a:latin typeface="微软雅黑" panose="020B0503020204020204" pitchFamily="34" charset="-122"/>
                <a:ea typeface="微软雅黑" panose="020B0503020204020204" pitchFamily="34" charset="-122"/>
              </a:rPr>
              <a:t>大段叙事句（但往往叙事后会有</a:t>
            </a:r>
            <a:r>
              <a:rPr lang="zh-CN" altLang="en-US" sz="3200" b="1" dirty="0">
                <a:solidFill>
                  <a:srgbClr val="C00000"/>
                </a:solidFill>
                <a:latin typeface="微软雅黑" panose="020B0503020204020204" pitchFamily="34" charset="-122"/>
                <a:ea typeface="微软雅黑" panose="020B0503020204020204" pitchFamily="34" charset="-122"/>
              </a:rPr>
              <a:t>议论</a:t>
            </a:r>
            <a:r>
              <a:rPr lang="zh-CN" altLang="en-US" sz="3200" b="1" dirty="0">
                <a:solidFill>
                  <a:schemeClr val="tx1"/>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 calcmode="lin" valueType="num">
                                      <p:cBhvr additive="base">
                                        <p:cTn id="2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 calcmode="lin" valueType="num">
                                      <p:cBhvr additive="base">
                                        <p:cTn id="26"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 calcmode="lin" valueType="num">
                                      <p:cBhvr additive="base">
                                        <p:cTn id="32"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8">
                                            <p:txEl>
                                              <p:pRg st="4" end="4"/>
                                            </p:txEl>
                                          </p:spTgt>
                                        </p:tgtEl>
                                        <p:attrNameLst>
                                          <p:attrName>style.visibility</p:attrName>
                                        </p:attrNameLst>
                                      </p:cBhvr>
                                      <p:to>
                                        <p:strVal val="visible"/>
                                      </p:to>
                                    </p:set>
                                    <p:anim calcmode="lin" valueType="num">
                                      <p:cBhvr additive="base">
                                        <p:cTn id="38"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8">
                                            <p:txEl>
                                              <p:pRg st="5" end="5"/>
                                            </p:txEl>
                                          </p:spTgt>
                                        </p:tgtEl>
                                        <p:attrNameLst>
                                          <p:attrName>style.visibility</p:attrName>
                                        </p:attrNameLst>
                                      </p:cBhvr>
                                      <p:to>
                                        <p:strVal val="visible"/>
                                      </p:to>
                                    </p:set>
                                    <p:anim calcmode="lin" valueType="num">
                                      <p:cBhvr additive="base">
                                        <p:cTn id="44"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8">
                                            <p:txEl>
                                              <p:pRg st="6" end="6"/>
                                            </p:txEl>
                                          </p:spTgt>
                                        </p:tgtEl>
                                        <p:attrNameLst>
                                          <p:attrName>style.visibility</p:attrName>
                                        </p:attrNameLst>
                                      </p:cBhvr>
                                      <p:to>
                                        <p:strVal val="visible"/>
                                      </p:to>
                                    </p:set>
                                    <p:anim calcmode="lin" valueType="num">
                                      <p:cBhvr additive="base">
                                        <p:cTn id="50"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6"/>
          <p:cNvSpPr txBox="1"/>
          <p:nvPr/>
        </p:nvSpPr>
        <p:spPr>
          <a:xfrm>
            <a:off x="1923415" y="1322070"/>
            <a:ext cx="10429875" cy="4523105"/>
          </a:xfrm>
          <a:prstGeom prst="rect">
            <a:avLst/>
          </a:prstGeom>
          <a:noFill/>
        </p:spPr>
        <p:txBody>
          <a:bodyPr wrap="square" rtlCol="0">
            <a:spAutoFit/>
          </a:bodyPr>
          <a:lstStyle/>
          <a:p>
            <a:pPr>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每层中什么最重要？</a:t>
            </a:r>
          </a:p>
          <a:p>
            <a:pPr>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词汇：</a:t>
            </a:r>
          </a:p>
          <a:p>
            <a:pPr>
              <a:lnSpc>
                <a:spcPct val="150000"/>
              </a:lnSpc>
            </a:pPr>
            <a:r>
              <a:rPr lang="en-US" altLang="zh-CN" sz="3200" b="1" dirty="0">
                <a:solidFill>
                  <a:srgbClr val="C00000"/>
                </a:solidFill>
                <a:latin typeface="微软雅黑" panose="020B0503020204020204" pitchFamily="34" charset="-122"/>
                <a:ea typeface="微软雅黑" panose="020B0503020204020204" pitchFamily="34" charset="-122"/>
              </a:rPr>
              <a:t>1</a:t>
            </a:r>
            <a:r>
              <a:rPr lang="zh-CN" altLang="en-US" sz="3200" b="1" dirty="0">
                <a:solidFill>
                  <a:srgbClr val="C00000"/>
                </a:solidFill>
                <a:latin typeface="微软雅黑" panose="020B0503020204020204" pitchFamily="34" charset="-122"/>
                <a:ea typeface="微软雅黑" panose="020B0503020204020204" pitchFamily="34" charset="-122"/>
              </a:rPr>
              <a:t>、与主题相关的形容词</a:t>
            </a:r>
          </a:p>
          <a:p>
            <a:pPr>
              <a:lnSpc>
                <a:spcPct val="150000"/>
              </a:lnSpc>
            </a:pPr>
            <a:r>
              <a:rPr lang="en-US" altLang="zh-CN" sz="3200" b="1" dirty="0">
                <a:solidFill>
                  <a:srgbClr val="C00000"/>
                </a:solidFill>
                <a:latin typeface="微软雅黑" panose="020B0503020204020204" pitchFamily="34" charset="-122"/>
                <a:ea typeface="微软雅黑" panose="020B0503020204020204" pitchFamily="34" charset="-122"/>
              </a:rPr>
              <a:t>2</a:t>
            </a:r>
            <a:r>
              <a:rPr lang="zh-CN" altLang="en-US" sz="3200" b="1" dirty="0">
                <a:solidFill>
                  <a:srgbClr val="C00000"/>
                </a:solidFill>
                <a:latin typeface="微软雅黑" panose="020B0503020204020204" pitchFamily="34" charset="-122"/>
                <a:ea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sym typeface="+mn-ea"/>
              </a:rPr>
              <a:t>与主题相关的名词</a:t>
            </a:r>
          </a:p>
          <a:p>
            <a:pPr>
              <a:lnSpc>
                <a:spcPct val="150000"/>
              </a:lnSpc>
            </a:pPr>
            <a:r>
              <a:rPr lang="en-US" altLang="zh-CN" sz="3200" b="1" dirty="0">
                <a:solidFill>
                  <a:srgbClr val="C00000"/>
                </a:solidFill>
                <a:latin typeface="微软雅黑" panose="020B0503020204020204" pitchFamily="34" charset="-122"/>
                <a:ea typeface="微软雅黑" panose="020B0503020204020204" pitchFamily="34" charset="-122"/>
                <a:sym typeface="+mn-ea"/>
              </a:rPr>
              <a:t>3</a:t>
            </a:r>
            <a:r>
              <a:rPr lang="zh-CN" altLang="en-US" sz="3200" b="1" dirty="0">
                <a:solidFill>
                  <a:srgbClr val="C00000"/>
                </a:solidFill>
                <a:latin typeface="微软雅黑" panose="020B0503020204020204" pitchFamily="34" charset="-122"/>
                <a:ea typeface="微软雅黑" panose="020B0503020204020204" pitchFamily="34" charset="-122"/>
                <a:sym typeface="+mn-ea"/>
              </a:rPr>
              <a:t>、与主题相关的动词短语</a:t>
            </a:r>
          </a:p>
          <a:p>
            <a:pPr>
              <a:lnSpc>
                <a:spcPct val="150000"/>
              </a:lnSpc>
            </a:pPr>
            <a:r>
              <a:rPr lang="zh-CN" altLang="en-US" sz="3200" b="1" dirty="0">
                <a:solidFill>
                  <a:schemeClr val="tx1"/>
                </a:solidFill>
                <a:latin typeface="微软雅黑" panose="020B0503020204020204" pitchFamily="34" charset="-122"/>
                <a:ea typeface="微软雅黑" panose="020B0503020204020204" pitchFamily="34" charset="-122"/>
              </a:rPr>
              <a:t>不重要：与主题无关的所有词。</a:t>
            </a:r>
          </a:p>
        </p:txBody>
      </p:sp>
      <p:sp>
        <p:nvSpPr>
          <p:cNvPr id="2" name="文本框 1"/>
          <p:cNvSpPr txBox="1"/>
          <p:nvPr/>
        </p:nvSpPr>
        <p:spPr>
          <a:xfrm>
            <a:off x="3083560" y="400050"/>
            <a:ext cx="6355080" cy="922020"/>
          </a:xfrm>
          <a:prstGeom prst="rect">
            <a:avLst/>
          </a:prstGeom>
          <a:noFill/>
        </p:spPr>
        <p:txBody>
          <a:bodyPr wrap="none" rtlCol="0">
            <a:spAutoFit/>
          </a:bodyPr>
          <a:lstStyle/>
          <a:p>
            <a:pPr algn="l"/>
            <a:r>
              <a:rPr lang="zh-CN" altLang="zh-CN" sz="5400" b="1" dirty="0">
                <a:solidFill>
                  <a:srgbClr val="C00000"/>
                </a:solidFill>
                <a:latin typeface="微软雅黑" panose="020B0503020204020204" pitchFamily="34" charset="-122"/>
                <a:ea typeface="微软雅黑" panose="020B0503020204020204" pitchFamily="34" charset="-122"/>
                <a:sym typeface="+mn-ea"/>
              </a:rPr>
              <a:t>一、内容题整体策略</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640" y="94615"/>
            <a:ext cx="2734310" cy="17506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 y="5136515"/>
            <a:ext cx="2004060" cy="1411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 calcmode="lin" valueType="num">
                                      <p:cBhvr additive="base">
                                        <p:cTn id="2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 calcmode="lin" valueType="num">
                                      <p:cBhvr additive="base">
                                        <p:cTn id="26"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 calcmode="lin" valueType="num">
                                      <p:cBhvr additive="base">
                                        <p:cTn id="32"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8">
                                            <p:txEl>
                                              <p:pRg st="4" end="4"/>
                                            </p:txEl>
                                          </p:spTgt>
                                        </p:tgtEl>
                                        <p:attrNameLst>
                                          <p:attrName>style.visibility</p:attrName>
                                        </p:attrNameLst>
                                      </p:cBhvr>
                                      <p:to>
                                        <p:strVal val="visible"/>
                                      </p:to>
                                    </p:set>
                                    <p:anim calcmode="lin" valueType="num">
                                      <p:cBhvr additive="base">
                                        <p:cTn id="38"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8">
                                            <p:txEl>
                                              <p:pRg st="5" end="5"/>
                                            </p:txEl>
                                          </p:spTgt>
                                        </p:tgtEl>
                                        <p:attrNameLst>
                                          <p:attrName>style.visibility</p:attrName>
                                        </p:attrNameLst>
                                      </p:cBhvr>
                                      <p:to>
                                        <p:strVal val="visible"/>
                                      </p:to>
                                    </p:set>
                                    <p:anim calcmode="lin" valueType="num">
                                      <p:cBhvr additive="base">
                                        <p:cTn id="44"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41370" y="2254250"/>
            <a:ext cx="6475730" cy="2122805"/>
          </a:xfrm>
          <a:prstGeom prst="rect">
            <a:avLst/>
          </a:prstGeom>
          <a:noFill/>
        </p:spPr>
        <p:txBody>
          <a:bodyPr wrap="square" rtlCol="0">
            <a:spAutoFit/>
          </a:bodyPr>
          <a:lstStyle/>
          <a:p>
            <a:pPr algn="ctr"/>
            <a:r>
              <a:rPr lang="zh-CN" altLang="zh-CN" sz="6600" b="1" dirty="0" smtClean="0">
                <a:solidFill>
                  <a:srgbClr val="C00000"/>
                </a:solidFill>
                <a:latin typeface="微软雅黑" panose="020B0503020204020204" pitchFamily="34" charset="-122"/>
                <a:ea typeface="微软雅黑" panose="020B0503020204020204" pitchFamily="34" charset="-122"/>
              </a:rPr>
              <a:t>内容题</a:t>
            </a:r>
          </a:p>
          <a:p>
            <a:pPr algn="ctr"/>
            <a:r>
              <a:rPr lang="zh-CN" altLang="zh-CN" sz="6600" b="1" dirty="0" smtClean="0">
                <a:solidFill>
                  <a:srgbClr val="C00000"/>
                </a:solidFill>
                <a:latin typeface="微软雅黑" panose="020B0503020204020204" pitchFamily="34" charset="-122"/>
                <a:ea typeface="微软雅黑" panose="020B0503020204020204" pitchFamily="34" charset="-122"/>
              </a:rPr>
              <a:t>分题型答题步骤</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76750" y="246057"/>
            <a:ext cx="3084980" cy="175080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55795"/>
            <a:ext cx="2732405" cy="17195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7"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2" cstate="prin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5369871" y="1297296"/>
            <a:ext cx="6368652" cy="1015577"/>
            <a:chOff x="7323" y="1855"/>
            <a:chExt cx="9206" cy="1136"/>
          </a:xfrm>
        </p:grpSpPr>
        <p:grpSp>
          <p:nvGrpSpPr>
            <p:cNvPr id="4" name="组合 3"/>
            <p:cNvGrpSpPr/>
            <p:nvPr/>
          </p:nvGrpSpPr>
          <p:grpSpPr>
            <a:xfrm>
              <a:off x="7323" y="1855"/>
              <a:ext cx="1507" cy="1136"/>
              <a:chOff x="7323" y="1855"/>
              <a:chExt cx="1507" cy="1136"/>
            </a:xfrm>
          </p:grpSpPr>
          <p:sp>
            <p:nvSpPr>
              <p:cNvPr id="9221" name="圆角矩形 28"/>
              <p:cNvSpPr>
                <a:spLocks noChangeAspect="1"/>
              </p:cNvSpPr>
              <p:nvPr/>
            </p:nvSpPr>
            <p:spPr>
              <a:xfrm>
                <a:off x="7323" y="1855"/>
                <a:ext cx="1497" cy="1103"/>
              </a:xfrm>
              <a:prstGeom prst="roundRect">
                <a:avLst>
                  <a:gd name="adj" fmla="val 16667"/>
                </a:avLst>
              </a:prstGeom>
              <a:solidFill>
                <a:schemeClr val="bg1"/>
              </a:solidFill>
              <a:ln w="9525">
                <a:noFill/>
              </a:ln>
            </p:spPr>
            <p:txBody>
              <a:bodyPr/>
              <a:lstStyle/>
              <a:p>
                <a:endParaRPr lang="zh-CN" altLang="en-US" sz="800" dirty="0">
                  <a:solidFill>
                    <a:schemeClr val="accent2"/>
                  </a:solidFill>
                  <a:latin typeface="Arial" panose="020B0604020202020204" pitchFamily="34" charset="0"/>
                </a:endParaRPr>
              </a:p>
            </p:txBody>
          </p:sp>
          <p:sp>
            <p:nvSpPr>
              <p:cNvPr id="9222" name="TextBox 29"/>
              <p:cNvSpPr txBox="1"/>
              <p:nvPr/>
            </p:nvSpPr>
            <p:spPr>
              <a:xfrm>
                <a:off x="7357" y="1856"/>
                <a:ext cx="1473" cy="1135"/>
              </a:xfrm>
              <a:prstGeom prst="rect">
                <a:avLst/>
              </a:prstGeom>
              <a:noFill/>
              <a:ln w="9525">
                <a:noFill/>
              </a:ln>
            </p:spPr>
            <p:txBody>
              <a:bodyPr wrap="square">
                <a:spAutoFit/>
              </a:bodyPr>
              <a:lstStyle/>
              <a:p>
                <a:r>
                  <a:rPr lang="zh-CN" altLang="en-US" sz="6000" b="1" dirty="0">
                    <a:solidFill>
                      <a:schemeClr val="accent2"/>
                    </a:solidFill>
                    <a:latin typeface="华康俪金黑W8(P)" pitchFamily="2" charset="-122"/>
                    <a:ea typeface="华康俪金黑W8(P)" pitchFamily="2" charset="-122"/>
                  </a:rPr>
                  <a:t>壹</a:t>
                </a:r>
              </a:p>
            </p:txBody>
          </p:sp>
        </p:grpSp>
        <p:sp>
          <p:nvSpPr>
            <p:cNvPr id="9231" name="TextBox 42"/>
            <p:cNvSpPr txBox="1"/>
            <p:nvPr/>
          </p:nvSpPr>
          <p:spPr>
            <a:xfrm>
              <a:off x="8864" y="1943"/>
              <a:ext cx="7665" cy="928"/>
            </a:xfrm>
            <a:prstGeom prst="rect">
              <a:avLst/>
            </a:prstGeom>
            <a:noFill/>
            <a:ln w="9525">
              <a:noFill/>
            </a:ln>
          </p:spPr>
          <p:txBody>
            <a:bodyPr wrap="square">
              <a:spAutoFit/>
            </a:bodyPr>
            <a:lstStyle/>
            <a:p>
              <a:r>
                <a:rPr lang="zh-CN" altLang="zh-CN" sz="4800" b="1" dirty="0">
                  <a:solidFill>
                    <a:schemeClr val="accent1"/>
                  </a:solidFill>
                  <a:latin typeface="微软雅黑" panose="020B0503020204020204" pitchFamily="34" charset="-122"/>
                  <a:ea typeface="微软雅黑" panose="020B0503020204020204" pitchFamily="34" charset="-122"/>
                  <a:sym typeface="+mn-ea"/>
                </a:rPr>
                <a:t>词语理解题型</a:t>
              </a:r>
            </a:p>
          </p:txBody>
        </p:sp>
      </p:grpSp>
      <p:grpSp>
        <p:nvGrpSpPr>
          <p:cNvPr id="8" name="组合 7"/>
          <p:cNvGrpSpPr/>
          <p:nvPr/>
        </p:nvGrpSpPr>
        <p:grpSpPr>
          <a:xfrm>
            <a:off x="5380035" y="2577702"/>
            <a:ext cx="5053708" cy="1014683"/>
            <a:chOff x="7373" y="1840"/>
            <a:chExt cx="8289" cy="1135"/>
          </a:xfrm>
        </p:grpSpPr>
        <p:grpSp>
          <p:nvGrpSpPr>
            <p:cNvPr id="9" name="组合 8"/>
            <p:cNvGrpSpPr/>
            <p:nvPr/>
          </p:nvGrpSpPr>
          <p:grpSpPr>
            <a:xfrm>
              <a:off x="7373" y="1840"/>
              <a:ext cx="1700" cy="1135"/>
              <a:chOff x="7373" y="1840"/>
              <a:chExt cx="1700" cy="1135"/>
            </a:xfrm>
          </p:grpSpPr>
          <p:sp>
            <p:nvSpPr>
              <p:cNvPr id="10" name="圆角矩形 28"/>
              <p:cNvSpPr>
                <a:spLocks noChangeAspect="1"/>
              </p:cNvSpPr>
              <p:nvPr/>
            </p:nvSpPr>
            <p:spPr>
              <a:xfrm>
                <a:off x="7373" y="1856"/>
                <a:ext cx="1699" cy="1103"/>
              </a:xfrm>
              <a:prstGeom prst="roundRect">
                <a:avLst>
                  <a:gd name="adj" fmla="val 16667"/>
                </a:avLst>
              </a:prstGeom>
              <a:solidFill>
                <a:schemeClr val="bg1"/>
              </a:solidFill>
              <a:ln w="9525">
                <a:noFill/>
              </a:ln>
            </p:spPr>
            <p:txBody>
              <a:bodyPr/>
              <a:lstStyle/>
              <a:p>
                <a:endParaRPr lang="zh-CN" altLang="en-US" sz="800" dirty="0">
                  <a:solidFill>
                    <a:schemeClr val="accent2"/>
                  </a:solidFill>
                  <a:latin typeface="Arial" panose="020B0604020202020204" pitchFamily="34" charset="0"/>
                </a:endParaRPr>
              </a:p>
            </p:txBody>
          </p:sp>
          <p:sp>
            <p:nvSpPr>
              <p:cNvPr id="11" name="TextBox 29"/>
              <p:cNvSpPr txBox="1"/>
              <p:nvPr/>
            </p:nvSpPr>
            <p:spPr>
              <a:xfrm>
                <a:off x="7408" y="1840"/>
                <a:ext cx="1665" cy="1135"/>
              </a:xfrm>
              <a:prstGeom prst="rect">
                <a:avLst/>
              </a:prstGeom>
              <a:noFill/>
              <a:ln w="9525">
                <a:noFill/>
              </a:ln>
            </p:spPr>
            <p:txBody>
              <a:bodyPr wrap="square">
                <a:spAutoFit/>
              </a:bodyPr>
              <a:lstStyle/>
              <a:p>
                <a:r>
                  <a:rPr lang="zh-CN" altLang="en-US" sz="6000" b="1" dirty="0">
                    <a:solidFill>
                      <a:schemeClr val="accent2"/>
                    </a:solidFill>
                    <a:latin typeface="华康俪金黑W8(P)" pitchFamily="2" charset="-122"/>
                    <a:ea typeface="华康俪金黑W8(P)" pitchFamily="2" charset="-122"/>
                  </a:rPr>
                  <a:t>贰</a:t>
                </a:r>
              </a:p>
            </p:txBody>
          </p:sp>
        </p:grpSp>
        <p:sp>
          <p:nvSpPr>
            <p:cNvPr id="12" name="TextBox 42"/>
            <p:cNvSpPr txBox="1"/>
            <p:nvPr/>
          </p:nvSpPr>
          <p:spPr>
            <a:xfrm>
              <a:off x="9033" y="1944"/>
              <a:ext cx="6629" cy="928"/>
            </a:xfrm>
            <a:prstGeom prst="rect">
              <a:avLst/>
            </a:prstGeom>
            <a:noFill/>
            <a:ln w="9525">
              <a:noFill/>
            </a:ln>
          </p:spPr>
          <p:txBody>
            <a:bodyPr wrap="square">
              <a:spAutoFit/>
            </a:bodyPr>
            <a:lstStyle/>
            <a:p>
              <a:r>
                <a:rPr lang="zh-CN" altLang="en-US" sz="4800" b="1" dirty="0">
                  <a:solidFill>
                    <a:schemeClr val="accent1"/>
                  </a:solidFill>
                  <a:latin typeface="微软雅黑" panose="020B0503020204020204" pitchFamily="34" charset="-122"/>
                  <a:ea typeface="微软雅黑" panose="020B0503020204020204" pitchFamily="34" charset="-122"/>
                  <a:sym typeface="+mn-ea"/>
                </a:rPr>
                <a:t>句子理解题型</a:t>
              </a:r>
            </a:p>
          </p:txBody>
        </p:sp>
      </p:grpSp>
      <p:pic>
        <p:nvPicPr>
          <p:cNvPr id="6" name="图片 5"/>
          <p:cNvPicPr>
            <a:picLocks noChangeAspect="1"/>
          </p:cNvPicPr>
          <p:nvPr/>
        </p:nvPicPr>
        <p:blipFill>
          <a:blip r:embed="rId3" cstate="print"/>
          <a:stretch>
            <a:fillRect/>
          </a:stretch>
        </p:blipFill>
        <p:spPr>
          <a:xfrm>
            <a:off x="588645" y="1927225"/>
            <a:ext cx="4035425" cy="3759200"/>
          </a:xfrm>
          <a:prstGeom prst="rect">
            <a:avLst/>
          </a:prstGeom>
        </p:spPr>
      </p:pic>
      <p:grpSp>
        <p:nvGrpSpPr>
          <p:cNvPr id="2" name="组合 1"/>
          <p:cNvGrpSpPr/>
          <p:nvPr/>
        </p:nvGrpSpPr>
        <p:grpSpPr>
          <a:xfrm>
            <a:off x="5371141" y="3893176"/>
            <a:ext cx="6368652" cy="1015577"/>
            <a:chOff x="7323" y="1855"/>
            <a:chExt cx="9206" cy="1136"/>
          </a:xfrm>
        </p:grpSpPr>
        <p:grpSp>
          <p:nvGrpSpPr>
            <p:cNvPr id="3" name="组合 2"/>
            <p:cNvGrpSpPr/>
            <p:nvPr/>
          </p:nvGrpSpPr>
          <p:grpSpPr>
            <a:xfrm>
              <a:off x="7323" y="1855"/>
              <a:ext cx="1507" cy="1136"/>
              <a:chOff x="7323" y="1855"/>
              <a:chExt cx="1507" cy="1136"/>
            </a:xfrm>
          </p:grpSpPr>
          <p:sp>
            <p:nvSpPr>
              <p:cNvPr id="7" name="圆角矩形 28"/>
              <p:cNvSpPr>
                <a:spLocks noChangeAspect="1"/>
              </p:cNvSpPr>
              <p:nvPr/>
            </p:nvSpPr>
            <p:spPr>
              <a:xfrm>
                <a:off x="7323" y="1855"/>
                <a:ext cx="1497" cy="1103"/>
              </a:xfrm>
              <a:prstGeom prst="roundRect">
                <a:avLst>
                  <a:gd name="adj" fmla="val 16667"/>
                </a:avLst>
              </a:prstGeom>
              <a:solidFill>
                <a:schemeClr val="bg1"/>
              </a:solidFill>
              <a:ln w="9525">
                <a:noFill/>
              </a:ln>
            </p:spPr>
            <p:txBody>
              <a:bodyPr/>
              <a:lstStyle/>
              <a:p>
                <a:endParaRPr lang="zh-CN" altLang="en-US" sz="800" dirty="0">
                  <a:solidFill>
                    <a:schemeClr val="accent2"/>
                  </a:solidFill>
                  <a:latin typeface="Arial" panose="020B0604020202020204" pitchFamily="34" charset="0"/>
                </a:endParaRPr>
              </a:p>
            </p:txBody>
          </p:sp>
          <p:sp>
            <p:nvSpPr>
              <p:cNvPr id="13" name="TextBox 29"/>
              <p:cNvSpPr txBox="1"/>
              <p:nvPr/>
            </p:nvSpPr>
            <p:spPr>
              <a:xfrm>
                <a:off x="7357" y="1856"/>
                <a:ext cx="1473" cy="1135"/>
              </a:xfrm>
              <a:prstGeom prst="rect">
                <a:avLst/>
              </a:prstGeom>
              <a:noFill/>
              <a:ln w="9525">
                <a:noFill/>
              </a:ln>
            </p:spPr>
            <p:txBody>
              <a:bodyPr wrap="square">
                <a:spAutoFit/>
              </a:bodyPr>
              <a:lstStyle/>
              <a:p>
                <a:r>
                  <a:rPr lang="zh-CN" altLang="en-US" sz="6000" b="1" dirty="0">
                    <a:solidFill>
                      <a:schemeClr val="accent2"/>
                    </a:solidFill>
                    <a:latin typeface="华康俪金黑W8(P)" pitchFamily="2" charset="-122"/>
                    <a:ea typeface="华康俪金黑W8(P)" pitchFamily="2" charset="-122"/>
                  </a:rPr>
                  <a:t>叁</a:t>
                </a:r>
              </a:p>
            </p:txBody>
          </p:sp>
        </p:grpSp>
        <p:sp>
          <p:nvSpPr>
            <p:cNvPr id="14" name="TextBox 42"/>
            <p:cNvSpPr txBox="1"/>
            <p:nvPr/>
          </p:nvSpPr>
          <p:spPr>
            <a:xfrm>
              <a:off x="8864" y="1943"/>
              <a:ext cx="7665" cy="928"/>
            </a:xfrm>
            <a:prstGeom prst="rect">
              <a:avLst/>
            </a:prstGeom>
            <a:noFill/>
            <a:ln w="9525">
              <a:noFill/>
            </a:ln>
          </p:spPr>
          <p:txBody>
            <a:bodyPr wrap="square">
              <a:spAutoFit/>
            </a:bodyPr>
            <a:lstStyle/>
            <a:p>
              <a:r>
                <a:rPr lang="zh-CN" altLang="zh-CN" sz="4800" b="1" dirty="0">
                  <a:solidFill>
                    <a:schemeClr val="accent1"/>
                  </a:solidFill>
                  <a:latin typeface="微软雅黑" panose="020B0503020204020204" pitchFamily="34" charset="-122"/>
                  <a:ea typeface="微软雅黑" panose="020B0503020204020204" pitchFamily="34" charset="-122"/>
                  <a:sym typeface="+mn-ea"/>
                </a:rPr>
                <a:t>内容概括题型</a:t>
              </a:r>
            </a:p>
          </p:txBody>
        </p:sp>
      </p:grpSp>
      <p:grpSp>
        <p:nvGrpSpPr>
          <p:cNvPr id="15" name="组合 14"/>
          <p:cNvGrpSpPr/>
          <p:nvPr/>
        </p:nvGrpSpPr>
        <p:grpSpPr>
          <a:xfrm>
            <a:off x="5401625" y="5183742"/>
            <a:ext cx="5053708" cy="1014683"/>
            <a:chOff x="7373" y="1840"/>
            <a:chExt cx="8289" cy="1135"/>
          </a:xfrm>
        </p:grpSpPr>
        <p:grpSp>
          <p:nvGrpSpPr>
            <p:cNvPr id="16" name="组合 15"/>
            <p:cNvGrpSpPr/>
            <p:nvPr/>
          </p:nvGrpSpPr>
          <p:grpSpPr>
            <a:xfrm>
              <a:off x="7373" y="1840"/>
              <a:ext cx="1700" cy="1135"/>
              <a:chOff x="7373" y="1840"/>
              <a:chExt cx="1700" cy="1135"/>
            </a:xfrm>
          </p:grpSpPr>
          <p:sp>
            <p:nvSpPr>
              <p:cNvPr id="17" name="圆角矩形 28"/>
              <p:cNvSpPr>
                <a:spLocks noChangeAspect="1"/>
              </p:cNvSpPr>
              <p:nvPr/>
            </p:nvSpPr>
            <p:spPr>
              <a:xfrm>
                <a:off x="7373" y="1856"/>
                <a:ext cx="1699" cy="1103"/>
              </a:xfrm>
              <a:prstGeom prst="roundRect">
                <a:avLst>
                  <a:gd name="adj" fmla="val 16667"/>
                </a:avLst>
              </a:prstGeom>
              <a:solidFill>
                <a:schemeClr val="bg1"/>
              </a:solidFill>
              <a:ln w="9525">
                <a:noFill/>
              </a:ln>
            </p:spPr>
            <p:txBody>
              <a:bodyPr/>
              <a:lstStyle/>
              <a:p>
                <a:endParaRPr lang="zh-CN" altLang="en-US" sz="800" dirty="0">
                  <a:solidFill>
                    <a:schemeClr val="accent2"/>
                  </a:solidFill>
                  <a:latin typeface="Arial" panose="020B0604020202020204" pitchFamily="34" charset="0"/>
                </a:endParaRPr>
              </a:p>
            </p:txBody>
          </p:sp>
          <p:sp>
            <p:nvSpPr>
              <p:cNvPr id="18" name="TextBox 29"/>
              <p:cNvSpPr txBox="1"/>
              <p:nvPr/>
            </p:nvSpPr>
            <p:spPr>
              <a:xfrm>
                <a:off x="7408" y="1840"/>
                <a:ext cx="1665" cy="1135"/>
              </a:xfrm>
              <a:prstGeom prst="rect">
                <a:avLst/>
              </a:prstGeom>
              <a:noFill/>
              <a:ln w="9525">
                <a:noFill/>
              </a:ln>
            </p:spPr>
            <p:txBody>
              <a:bodyPr wrap="square">
                <a:spAutoFit/>
              </a:bodyPr>
              <a:lstStyle/>
              <a:p>
                <a:r>
                  <a:rPr lang="zh-CN" altLang="en-US" sz="6000" b="1" dirty="0">
                    <a:solidFill>
                      <a:schemeClr val="accent2"/>
                    </a:solidFill>
                    <a:latin typeface="华康俪金黑W8(P)" pitchFamily="2" charset="-122"/>
                    <a:ea typeface="华康俪金黑W8(P)" pitchFamily="2" charset="-122"/>
                  </a:rPr>
                  <a:t>肆</a:t>
                </a:r>
              </a:p>
            </p:txBody>
          </p:sp>
        </p:grpSp>
        <p:sp>
          <p:nvSpPr>
            <p:cNvPr id="19" name="TextBox 42"/>
            <p:cNvSpPr txBox="1"/>
            <p:nvPr/>
          </p:nvSpPr>
          <p:spPr>
            <a:xfrm>
              <a:off x="9033" y="1944"/>
              <a:ext cx="6629" cy="928"/>
            </a:xfrm>
            <a:prstGeom prst="rect">
              <a:avLst/>
            </a:prstGeom>
            <a:noFill/>
            <a:ln w="9525">
              <a:noFill/>
            </a:ln>
          </p:spPr>
          <p:txBody>
            <a:bodyPr wrap="square">
              <a:spAutoFit/>
            </a:bodyPr>
            <a:lstStyle/>
            <a:p>
              <a:r>
                <a:rPr lang="zh-CN" altLang="en-US" sz="4800" b="1" dirty="0">
                  <a:solidFill>
                    <a:schemeClr val="accent1"/>
                  </a:solidFill>
                  <a:latin typeface="微软雅黑" panose="020B0503020204020204" pitchFamily="34" charset="-122"/>
                  <a:ea typeface="微软雅黑" panose="020B0503020204020204" pitchFamily="34" charset="-122"/>
                  <a:sym typeface="+mn-ea"/>
                </a:rPr>
                <a:t>情感主旨题型</a:t>
              </a: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ppt_x</p:attrName>
                                        </p:attrNameLst>
                                      </p:cBhvr>
                                      <p:tavLst>
                                        <p:tav tm="0">
                                          <p:val>
                                            <p:strVal val="#ppt_x"/>
                                          </p:val>
                                        </p:tav>
                                        <p:tav tm="100000">
                                          <p:val>
                                            <p:strVal val="#ppt_x"/>
                                          </p:val>
                                        </p:tav>
                                      </p:tavLst>
                                    </p:anim>
                                    <p:anim calcmode="lin" valueType="num">
                                      <p:cBhvr>
                                        <p:cTn id="30"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dirty="0"/>
              <a:t>考查方式</a:t>
            </a:r>
          </a:p>
        </p:txBody>
      </p:sp>
      <p:sp>
        <p:nvSpPr>
          <p:cNvPr id="3" name="文本框 2"/>
          <p:cNvSpPr txBox="1"/>
          <p:nvPr/>
        </p:nvSpPr>
        <p:spPr>
          <a:xfrm>
            <a:off x="1193800" y="1948180"/>
            <a:ext cx="10190480" cy="4227195"/>
          </a:xfrm>
          <a:prstGeom prst="rect">
            <a:avLst/>
          </a:prstGeom>
          <a:noFill/>
        </p:spPr>
        <p:txBody>
          <a:bodyPr wrap="square" rtlCol="0">
            <a:spAutoFit/>
          </a:bodyPr>
          <a:lstStyle/>
          <a:p>
            <a:pPr>
              <a:lnSpc>
                <a:spcPct val="140000"/>
              </a:lnSpc>
            </a:pPr>
            <a:r>
              <a:rPr lang="zh-CN" altLang="en-US" sz="3200" b="1">
                <a:solidFill>
                  <a:srgbClr val="C00000"/>
                </a:solidFill>
              </a:rPr>
              <a:t>试卷位置：</a:t>
            </a:r>
          </a:p>
          <a:p>
            <a:pPr>
              <a:lnSpc>
                <a:spcPct val="140000"/>
              </a:lnSpc>
            </a:pPr>
            <a:r>
              <a:rPr lang="en-US" altLang="zh-CN" sz="3200"/>
              <a:t>4</a:t>
            </a:r>
            <a:r>
              <a:rPr lang="zh-CN" altLang="en-US" sz="3200"/>
              <a:t>、</a:t>
            </a:r>
            <a:r>
              <a:rPr lang="en-US" altLang="zh-CN" sz="3200"/>
              <a:t>5</a:t>
            </a:r>
            <a:r>
              <a:rPr lang="zh-CN" altLang="en-US" sz="3200"/>
              <a:t>、</a:t>
            </a:r>
            <a:r>
              <a:rPr lang="en-US" altLang="zh-CN" sz="3200"/>
              <a:t>6</a:t>
            </a:r>
            <a:r>
              <a:rPr lang="zh-CN" altLang="en-US" sz="3200"/>
              <a:t>题</a:t>
            </a:r>
          </a:p>
          <a:p>
            <a:pPr>
              <a:lnSpc>
                <a:spcPct val="140000"/>
              </a:lnSpc>
            </a:pPr>
            <a:r>
              <a:rPr lang="zh-CN" altLang="en-US" sz="3200" b="1">
                <a:solidFill>
                  <a:srgbClr val="C00000"/>
                </a:solidFill>
              </a:rPr>
              <a:t>考察方式：</a:t>
            </a:r>
          </a:p>
          <a:p>
            <a:pPr>
              <a:lnSpc>
                <a:spcPct val="140000"/>
              </a:lnSpc>
            </a:pPr>
            <a:r>
              <a:rPr lang="zh-CN" altLang="en-US" sz="3200"/>
              <a:t>第</a:t>
            </a:r>
            <a:r>
              <a:rPr lang="en-US" altLang="zh-CN" sz="3200"/>
              <a:t>4</a:t>
            </a:r>
            <a:r>
              <a:rPr lang="zh-CN" altLang="en-US" sz="3200"/>
              <a:t>题客观题，一般从四个选项中选择错误的一项（</a:t>
            </a:r>
            <a:r>
              <a:rPr lang="en-US" altLang="zh-CN" sz="3200"/>
              <a:t>3</a:t>
            </a:r>
            <a:r>
              <a:rPr lang="zh-CN" altLang="en-US" sz="3200"/>
              <a:t>分）</a:t>
            </a:r>
          </a:p>
          <a:p>
            <a:pPr>
              <a:lnSpc>
                <a:spcPct val="140000"/>
              </a:lnSpc>
            </a:pPr>
            <a:r>
              <a:rPr lang="zh-CN" altLang="en-US" sz="3200"/>
              <a:t>第</a:t>
            </a:r>
            <a:r>
              <a:rPr lang="en-US" altLang="zh-CN" sz="3200"/>
              <a:t>5</a:t>
            </a:r>
            <a:r>
              <a:rPr lang="zh-CN" altLang="en-US" sz="3200"/>
              <a:t>题主观题（</a:t>
            </a:r>
            <a:r>
              <a:rPr lang="en-US" altLang="zh-CN" sz="3200"/>
              <a:t>5</a:t>
            </a:r>
            <a:r>
              <a:rPr lang="zh-CN" altLang="en-US" sz="3200"/>
              <a:t>分），相对难度较低。</a:t>
            </a:r>
          </a:p>
          <a:p>
            <a:pPr>
              <a:lnSpc>
                <a:spcPct val="140000"/>
              </a:lnSpc>
            </a:pPr>
            <a:r>
              <a:rPr lang="zh-CN" altLang="en-US" sz="3200"/>
              <a:t>第</a:t>
            </a:r>
            <a:r>
              <a:rPr lang="en-US" altLang="zh-CN" sz="3200"/>
              <a:t>6</a:t>
            </a:r>
            <a:r>
              <a:rPr lang="zh-CN" altLang="en-US" sz="3200"/>
              <a:t>题主观题（</a:t>
            </a:r>
            <a:r>
              <a:rPr lang="en-US" altLang="zh-CN" sz="3200"/>
              <a:t>6</a:t>
            </a:r>
            <a:r>
              <a:rPr lang="zh-CN" altLang="en-US" sz="3200"/>
              <a:t>分），相对难度较高。</a:t>
            </a:r>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3317" name="图片 6"/>
          <p:cNvPicPr>
            <a:picLocks noChangeAspect="1"/>
          </p:cNvPicPr>
          <p:nvPr/>
        </p:nvPicPr>
        <p:blipFill>
          <a:blip r:embed="rId3" cstate="print"/>
          <a:stretch>
            <a:fillRect/>
          </a:stretch>
        </p:blipFill>
        <p:spPr>
          <a:xfrm>
            <a:off x="231775" y="4747260"/>
            <a:ext cx="2790825" cy="2088515"/>
          </a:xfrm>
          <a:prstGeom prst="rect">
            <a:avLst/>
          </a:prstGeom>
          <a:noFill/>
          <a:ln w="9525">
            <a:noFill/>
          </a:ln>
        </p:spPr>
      </p:pic>
      <p:pic>
        <p:nvPicPr>
          <p:cNvPr id="13314" name="图片 3"/>
          <p:cNvPicPr>
            <a:picLocks noChangeAspect="1"/>
          </p:cNvPicPr>
          <p:nvPr/>
        </p:nvPicPr>
        <p:blipFill>
          <a:blip r:embed="rId4" cstate="print"/>
          <a:stretch>
            <a:fillRect/>
          </a:stretch>
        </p:blipFill>
        <p:spPr>
          <a:xfrm>
            <a:off x="9511030" y="4925060"/>
            <a:ext cx="2680970" cy="1932940"/>
          </a:xfrm>
          <a:prstGeom prst="rect">
            <a:avLst/>
          </a:prstGeom>
          <a:noFill/>
          <a:ln w="9525">
            <a:noFill/>
          </a:ln>
        </p:spPr>
      </p:pic>
      <p:pic>
        <p:nvPicPr>
          <p:cNvPr id="13315" name="图片 4"/>
          <p:cNvPicPr>
            <a:picLocks noChangeAspect="1"/>
          </p:cNvPicPr>
          <p:nvPr/>
        </p:nvPicPr>
        <p:blipFill>
          <a:blip r:embed="rId5" cstate="print"/>
          <a:srcRect r="26297" b="36600"/>
          <a:stretch>
            <a:fillRect/>
          </a:stretch>
        </p:blipFill>
        <p:spPr>
          <a:xfrm>
            <a:off x="7936865" y="4925060"/>
            <a:ext cx="2512695" cy="2111375"/>
          </a:xfrm>
          <a:prstGeom prst="rect">
            <a:avLst/>
          </a:prstGeom>
          <a:noFill/>
          <a:ln w="9525">
            <a:noFill/>
          </a:ln>
        </p:spPr>
      </p:pic>
      <p:grpSp>
        <p:nvGrpSpPr>
          <p:cNvPr id="4" name="组合 3"/>
          <p:cNvGrpSpPr/>
          <p:nvPr/>
        </p:nvGrpSpPr>
        <p:grpSpPr>
          <a:xfrm>
            <a:off x="3307391" y="3298816"/>
            <a:ext cx="6368652" cy="1015577"/>
            <a:chOff x="7323" y="1855"/>
            <a:chExt cx="9206" cy="1136"/>
          </a:xfrm>
        </p:grpSpPr>
        <p:grpSp>
          <p:nvGrpSpPr>
            <p:cNvPr id="6" name="组合 5"/>
            <p:cNvGrpSpPr/>
            <p:nvPr/>
          </p:nvGrpSpPr>
          <p:grpSpPr>
            <a:xfrm>
              <a:off x="7323" y="1855"/>
              <a:ext cx="1507" cy="1136"/>
              <a:chOff x="7323" y="1855"/>
              <a:chExt cx="1507" cy="1136"/>
            </a:xfrm>
          </p:grpSpPr>
          <p:sp>
            <p:nvSpPr>
              <p:cNvPr id="9221" name="圆角矩形 28"/>
              <p:cNvSpPr>
                <a:spLocks noChangeAspect="1"/>
              </p:cNvSpPr>
              <p:nvPr/>
            </p:nvSpPr>
            <p:spPr>
              <a:xfrm>
                <a:off x="7323" y="1855"/>
                <a:ext cx="1497" cy="1103"/>
              </a:xfrm>
              <a:prstGeom prst="roundRect">
                <a:avLst>
                  <a:gd name="adj" fmla="val 16667"/>
                </a:avLst>
              </a:prstGeom>
              <a:solidFill>
                <a:srgbClr val="C4271D"/>
              </a:solidFill>
              <a:ln w="9525">
                <a:noFill/>
              </a:ln>
            </p:spPr>
            <p:txBody>
              <a:bodyPr/>
              <a:lstStyle/>
              <a:p>
                <a:endParaRPr lang="zh-CN" altLang="en-US" sz="800" dirty="0">
                  <a:solidFill>
                    <a:srgbClr val="FFFFFF"/>
                  </a:solidFill>
                  <a:latin typeface="Arial" panose="020B0604020202020204" pitchFamily="34" charset="0"/>
                </a:endParaRPr>
              </a:p>
            </p:txBody>
          </p:sp>
          <p:sp>
            <p:nvSpPr>
              <p:cNvPr id="9222" name="TextBox 29"/>
              <p:cNvSpPr txBox="1"/>
              <p:nvPr/>
            </p:nvSpPr>
            <p:spPr>
              <a:xfrm>
                <a:off x="7357" y="1856"/>
                <a:ext cx="1473" cy="1135"/>
              </a:xfrm>
              <a:prstGeom prst="rect">
                <a:avLst/>
              </a:prstGeom>
              <a:noFill/>
              <a:ln w="9525">
                <a:noFill/>
              </a:ln>
            </p:spPr>
            <p:txBody>
              <a:bodyPr wrap="square">
                <a:spAutoFit/>
              </a:bodyPr>
              <a:lstStyle/>
              <a:p>
                <a:r>
                  <a:rPr lang="zh-CN" altLang="en-US" sz="6000" b="1" dirty="0">
                    <a:solidFill>
                      <a:srgbClr val="FFFFFF"/>
                    </a:solidFill>
                    <a:latin typeface="华康俪金黑W8(P)" pitchFamily="2" charset="-122"/>
                    <a:ea typeface="华康俪金黑W8(P)" pitchFamily="2" charset="-122"/>
                  </a:rPr>
                  <a:t>壹</a:t>
                </a:r>
              </a:p>
            </p:txBody>
          </p:sp>
        </p:grpSp>
        <p:sp>
          <p:nvSpPr>
            <p:cNvPr id="9231" name="TextBox 42"/>
            <p:cNvSpPr txBox="1"/>
            <p:nvPr/>
          </p:nvSpPr>
          <p:spPr>
            <a:xfrm>
              <a:off x="8864" y="1943"/>
              <a:ext cx="7665" cy="928"/>
            </a:xfrm>
            <a:prstGeom prst="rect">
              <a:avLst/>
            </a:prstGeom>
            <a:noFill/>
            <a:ln w="9525">
              <a:noFill/>
            </a:ln>
          </p:spPr>
          <p:txBody>
            <a:bodyPr wrap="square">
              <a:spAutoFit/>
            </a:bodyPr>
            <a:lstStyle/>
            <a:p>
              <a:r>
                <a:rPr lang="zh-CN" altLang="zh-CN" sz="4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词语理解题型</a:t>
              </a:r>
            </a:p>
          </p:txBody>
        </p:sp>
      </p:grpSp>
    </p:spTree>
  </p:cSld>
  <p:clrMapOvr>
    <a:masterClrMapping/>
  </p:clrMapOvr>
  <p:transition spd="slow" advTm="856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328160" y="618042"/>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词语理解题型</a:t>
            </a:r>
          </a:p>
        </p:txBody>
      </p:sp>
      <p:sp>
        <p:nvSpPr>
          <p:cNvPr id="39" name="文本框 38"/>
          <p:cNvSpPr txBox="1"/>
          <p:nvPr/>
        </p:nvSpPr>
        <p:spPr>
          <a:xfrm>
            <a:off x="3106420" y="2766695"/>
            <a:ext cx="6605270" cy="3507740"/>
          </a:xfrm>
          <a:prstGeom prst="rect">
            <a:avLst/>
          </a:prstGeom>
          <a:noFill/>
        </p:spPr>
        <p:txBody>
          <a:bodyPr wrap="square" rtlCol="0">
            <a:spAutoFit/>
          </a:bodyPr>
          <a:lstStyle/>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简要分析文中加点词语</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的含义。</a:t>
            </a:r>
          </a:p>
          <a:p>
            <a:pPr algn="just">
              <a:lnSpc>
                <a:spcPct val="150000"/>
              </a:lnSpc>
            </a:pPr>
            <a:endPar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结合全文，说明你对“</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”的理解。</a:t>
            </a:r>
          </a:p>
          <a:p>
            <a:pPr algn="just">
              <a:lnSpc>
                <a:spcPct val="150000"/>
              </a:lnSpc>
            </a:pPr>
            <a:endPar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文中“</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”意味着什么？</a:t>
            </a:r>
          </a:p>
        </p:txBody>
      </p:sp>
      <p:sp>
        <p:nvSpPr>
          <p:cNvPr id="2" name="文本框 1"/>
          <p:cNvSpPr txBox="1"/>
          <p:nvPr/>
        </p:nvSpPr>
        <p:spPr>
          <a:xfrm>
            <a:off x="1207135" y="1684655"/>
            <a:ext cx="2784475"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设问方式：</a:t>
            </a:r>
          </a:p>
        </p:txBody>
      </p:sp>
      <p:grpSp>
        <p:nvGrpSpPr>
          <p:cNvPr id="18" name="组合 17"/>
          <p:cNvGrpSpPr/>
          <p:nvPr/>
        </p:nvGrpSpPr>
        <p:grpSpPr>
          <a:xfrm>
            <a:off x="2051050" y="3971290"/>
            <a:ext cx="8669655" cy="1099185"/>
            <a:chOff x="5457" y="3207"/>
            <a:chExt cx="14125" cy="3224"/>
          </a:xfrm>
        </p:grpSpPr>
        <p:sp>
          <p:nvSpPr>
            <p:cNvPr id="11" name="圆角矩形 10"/>
            <p:cNvSpPr/>
            <p:nvPr/>
          </p:nvSpPr>
          <p:spPr>
            <a:xfrm>
              <a:off x="5457" y="3207"/>
              <a:ext cx="14125" cy="322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219" y="4144"/>
              <a:ext cx="11548" cy="1531"/>
            </a:xfrm>
            <a:prstGeom prst="rect">
              <a:avLst/>
            </a:prstGeom>
            <a:noFill/>
          </p:spPr>
          <p:txBody>
            <a:bodyPr wrap="square" rtlCol="0">
              <a:spAutoFit/>
            </a:bodyPr>
            <a:lstStyle/>
            <a:p>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问题：结合全文，说明你对“窗子”的理解。</a:t>
              </a:r>
            </a:p>
          </p:txBody>
        </p:sp>
      </p:grpSp>
      <p:grpSp>
        <p:nvGrpSpPr>
          <p:cNvPr id="4" name="组合 3"/>
          <p:cNvGrpSpPr/>
          <p:nvPr/>
        </p:nvGrpSpPr>
        <p:grpSpPr>
          <a:xfrm>
            <a:off x="2051050" y="5338445"/>
            <a:ext cx="8669655" cy="1099185"/>
            <a:chOff x="5457" y="3207"/>
            <a:chExt cx="14125" cy="3224"/>
          </a:xfrm>
        </p:grpSpPr>
        <p:sp>
          <p:nvSpPr>
            <p:cNvPr id="5" name="圆角矩形 4"/>
            <p:cNvSpPr/>
            <p:nvPr/>
          </p:nvSpPr>
          <p:spPr>
            <a:xfrm>
              <a:off x="5457" y="3207"/>
              <a:ext cx="14125" cy="322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848" y="3602"/>
              <a:ext cx="13342" cy="2796"/>
            </a:xfrm>
            <a:prstGeom prst="rect">
              <a:avLst/>
            </a:prstGeom>
            <a:noFill/>
          </p:spPr>
          <p:txBody>
            <a:bodyPr wrap="square" rtlCol="0">
              <a:spAutoFit/>
            </a:bodyPr>
            <a:lstStyle/>
            <a:p>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问题：文中“如来佛的掌心”“金箍儿”“八十一难”分别意味着什么？</a:t>
              </a:r>
            </a:p>
          </p:txBody>
        </p:sp>
      </p:grpSp>
      <p:grpSp>
        <p:nvGrpSpPr>
          <p:cNvPr id="8" name="组合 7"/>
          <p:cNvGrpSpPr/>
          <p:nvPr/>
        </p:nvGrpSpPr>
        <p:grpSpPr>
          <a:xfrm>
            <a:off x="2051050" y="2651125"/>
            <a:ext cx="8669655" cy="1099185"/>
            <a:chOff x="5457" y="3207"/>
            <a:chExt cx="14125" cy="3224"/>
          </a:xfrm>
        </p:grpSpPr>
        <p:sp>
          <p:nvSpPr>
            <p:cNvPr id="9" name="圆角矩形 8"/>
            <p:cNvSpPr/>
            <p:nvPr/>
          </p:nvSpPr>
          <p:spPr>
            <a:xfrm>
              <a:off x="5457" y="3207"/>
              <a:ext cx="14125" cy="322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219" y="4144"/>
              <a:ext cx="11548" cy="1531"/>
            </a:xfrm>
            <a:prstGeom prst="rect">
              <a:avLst/>
            </a:prstGeom>
            <a:noFill/>
          </p:spPr>
          <p:txBody>
            <a:bodyPr wrap="square" rtlCol="0">
              <a:spAutoFit/>
            </a:bodyPr>
            <a:lstStyle/>
            <a:p>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问题：简要分析加点词语</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路</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的含义。</a:t>
              </a:r>
            </a:p>
          </p:txBody>
        </p:sp>
      </p:grpSp>
      <p:pic>
        <p:nvPicPr>
          <p:cNvPr id="17412" name="图片 5"/>
          <p:cNvPicPr>
            <a:picLocks noChangeAspect="1"/>
          </p:cNvPicPr>
          <p:nvPr/>
        </p:nvPicPr>
        <p:blipFill>
          <a:blip r:embed="rId2" cstate="print"/>
          <a:stretch>
            <a:fillRect/>
          </a:stretch>
        </p:blipFill>
        <p:spPr>
          <a:xfrm>
            <a:off x="8736013" y="617538"/>
            <a:ext cx="2817812" cy="1812925"/>
          </a:xfrm>
          <a:prstGeom prst="rect">
            <a:avLst/>
          </a:prstGeom>
          <a:noFill/>
          <a:ln w="9525">
            <a:noFill/>
          </a:ln>
        </p:spPr>
      </p:pic>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8"/>
                                        </p:tgtEl>
                                        <p:attrNameLst>
                                          <p:attrName>ppt_x</p:attrName>
                                        </p:attrNameLst>
                                      </p:cBhvr>
                                      <p:tavLst>
                                        <p:tav tm="0">
                                          <p:val>
                                            <p:strVal val="ppt_x"/>
                                          </p:val>
                                        </p:tav>
                                        <p:tav tm="100000">
                                          <p:val>
                                            <p:strVal val="ppt_x"/>
                                          </p:val>
                                        </p:tav>
                                      </p:tavLst>
                                    </p:anim>
                                    <p:anim calcmode="lin" valueType="num">
                                      <p:cBhvr additive="base">
                                        <p:cTn id="35" dur="500"/>
                                        <p:tgtEl>
                                          <p:spTgt spid="8"/>
                                        </p:tgtEl>
                                        <p:attrNameLst>
                                          <p:attrName>ppt_y</p:attrName>
                                        </p:attrNameLst>
                                      </p:cBhvr>
                                      <p:tavLst>
                                        <p:tav tm="0">
                                          <p:val>
                                            <p:strVal val="ppt_y"/>
                                          </p:val>
                                        </p:tav>
                                        <p:tav tm="100000">
                                          <p:val>
                                            <p:strVal val="1+ppt_h/2"/>
                                          </p:val>
                                        </p:tav>
                                      </p:tavLst>
                                    </p:anim>
                                    <p:set>
                                      <p:cBhvr>
                                        <p:cTn id="36" dur="1" fill="hold">
                                          <p:stCondLst>
                                            <p:cond delay="499"/>
                                          </p:stCondLst>
                                        </p:cTn>
                                        <p:tgtEl>
                                          <p:spTgt spid="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9">
                                            <p:txEl>
                                              <p:pRg st="2" end="2"/>
                                            </p:txEl>
                                          </p:spTgt>
                                        </p:tgtEl>
                                        <p:attrNameLst>
                                          <p:attrName>style.visibility</p:attrName>
                                        </p:attrNameLst>
                                      </p:cBhvr>
                                      <p:to>
                                        <p:strVal val="visible"/>
                                      </p:to>
                                    </p:set>
                                    <p:animEffect transition="in" filter="fade">
                                      <p:cBhvr>
                                        <p:cTn id="41" dur="1000"/>
                                        <p:tgtEl>
                                          <p:spTgt spid="39">
                                            <p:txEl>
                                              <p:pRg st="2" end="2"/>
                                            </p:txEl>
                                          </p:spTgt>
                                        </p:tgtEl>
                                      </p:cBhvr>
                                    </p:animEffect>
                                    <p:anim calcmode="lin" valueType="num">
                                      <p:cBhvr>
                                        <p:cTn id="42"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43"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18"/>
                                        </p:tgtEl>
                                        <p:attrNameLst>
                                          <p:attrName>ppt_x</p:attrName>
                                        </p:attrNameLst>
                                      </p:cBhvr>
                                      <p:tavLst>
                                        <p:tav tm="0">
                                          <p:val>
                                            <p:strVal val="ppt_x"/>
                                          </p:val>
                                        </p:tav>
                                        <p:tav tm="100000">
                                          <p:val>
                                            <p:strVal val="ppt_x"/>
                                          </p:val>
                                        </p:tav>
                                      </p:tavLst>
                                    </p:anim>
                                    <p:anim calcmode="lin" valueType="num">
                                      <p:cBhvr additive="base">
                                        <p:cTn id="55" dur="500"/>
                                        <p:tgtEl>
                                          <p:spTgt spid="18"/>
                                        </p:tgtEl>
                                        <p:attrNameLst>
                                          <p:attrName>ppt_y</p:attrName>
                                        </p:attrNameLst>
                                      </p:cBhvr>
                                      <p:tavLst>
                                        <p:tav tm="0">
                                          <p:val>
                                            <p:strVal val="ppt_y"/>
                                          </p:val>
                                        </p:tav>
                                        <p:tav tm="100000">
                                          <p:val>
                                            <p:strVal val="1+ppt_h/2"/>
                                          </p:val>
                                        </p:tav>
                                      </p:tavLst>
                                    </p:anim>
                                    <p:set>
                                      <p:cBhvr>
                                        <p:cTn id="56" dur="1" fill="hold">
                                          <p:stCondLst>
                                            <p:cond delay="499"/>
                                          </p:stCondLst>
                                        </p:cTn>
                                        <p:tgtEl>
                                          <p:spTgt spid="18"/>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9">
                                            <p:txEl>
                                              <p:pRg st="4" end="4"/>
                                            </p:txEl>
                                          </p:spTgt>
                                        </p:tgtEl>
                                        <p:attrNameLst>
                                          <p:attrName>style.visibility</p:attrName>
                                        </p:attrNameLst>
                                      </p:cBhvr>
                                      <p:to>
                                        <p:strVal val="visible"/>
                                      </p:to>
                                    </p:set>
                                    <p:animEffect transition="in" filter="fade">
                                      <p:cBhvr>
                                        <p:cTn id="61" dur="1000"/>
                                        <p:tgtEl>
                                          <p:spTgt spid="39">
                                            <p:txEl>
                                              <p:pRg st="4" end="4"/>
                                            </p:txEl>
                                          </p:spTgt>
                                        </p:tgtEl>
                                      </p:cBhvr>
                                    </p:animEffect>
                                    <p:anim calcmode="lin" valueType="num">
                                      <p:cBhvr>
                                        <p:cTn id="62"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63"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1000"/>
                                        <p:tgtEl>
                                          <p:spTgt spid="4"/>
                                        </p:tgtEl>
                                      </p:cBhvr>
                                    </p:animEffect>
                                    <p:anim calcmode="lin" valueType="num">
                                      <p:cBhvr>
                                        <p:cTn id="69" dur="1000" fill="hold"/>
                                        <p:tgtEl>
                                          <p:spTgt spid="4"/>
                                        </p:tgtEl>
                                        <p:attrNameLst>
                                          <p:attrName>ppt_x</p:attrName>
                                        </p:attrNameLst>
                                      </p:cBhvr>
                                      <p:tavLst>
                                        <p:tav tm="0">
                                          <p:val>
                                            <p:strVal val="#ppt_x"/>
                                          </p:val>
                                        </p:tav>
                                        <p:tav tm="100000">
                                          <p:val>
                                            <p:strVal val="#ppt_x"/>
                                          </p:val>
                                        </p:tav>
                                      </p:tavLst>
                                    </p:anim>
                                    <p:anim calcmode="lin" valueType="num">
                                      <p:cBhvr>
                                        <p:cTn id="7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xit" presetSubtype="4" fill="hold" nodeType="clickEffect">
                                  <p:stCondLst>
                                    <p:cond delay="0"/>
                                  </p:stCondLst>
                                  <p:childTnLst>
                                    <p:anim calcmode="lin" valueType="num">
                                      <p:cBhvr additive="base">
                                        <p:cTn id="74" dur="500"/>
                                        <p:tgtEl>
                                          <p:spTgt spid="4"/>
                                        </p:tgtEl>
                                        <p:attrNameLst>
                                          <p:attrName>ppt_x</p:attrName>
                                        </p:attrNameLst>
                                      </p:cBhvr>
                                      <p:tavLst>
                                        <p:tav tm="0">
                                          <p:val>
                                            <p:strVal val="ppt_x"/>
                                          </p:val>
                                        </p:tav>
                                        <p:tav tm="100000">
                                          <p:val>
                                            <p:strVal val="ppt_x"/>
                                          </p:val>
                                        </p:tav>
                                      </p:tavLst>
                                    </p:anim>
                                    <p:anim calcmode="lin" valueType="num">
                                      <p:cBhvr additive="base">
                                        <p:cTn id="75" dur="500"/>
                                        <p:tgtEl>
                                          <p:spTgt spid="4"/>
                                        </p:tgtEl>
                                        <p:attrNameLst>
                                          <p:attrName>ppt_y</p:attrName>
                                        </p:attrNameLst>
                                      </p:cBhvr>
                                      <p:tavLst>
                                        <p:tav tm="0">
                                          <p:val>
                                            <p:strVal val="ppt_y"/>
                                          </p:val>
                                        </p:tav>
                                        <p:tav tm="100000">
                                          <p:val>
                                            <p:strVal val="1+ppt_h/2"/>
                                          </p:val>
                                        </p:tav>
                                      </p:tavLst>
                                    </p:anim>
                                    <p:set>
                                      <p:cBhvr>
                                        <p:cTn id="7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327525" y="373567"/>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词语理解题型</a:t>
            </a:r>
          </a:p>
        </p:txBody>
      </p:sp>
      <p:sp>
        <p:nvSpPr>
          <p:cNvPr id="39" name="文本框 38"/>
          <p:cNvSpPr txBox="1"/>
          <p:nvPr/>
        </p:nvSpPr>
        <p:spPr>
          <a:xfrm>
            <a:off x="3905885" y="2950845"/>
            <a:ext cx="4380865" cy="3322955"/>
          </a:xfrm>
          <a:prstGeom prst="rect">
            <a:avLst/>
          </a:prstGeom>
          <a:noFill/>
        </p:spPr>
        <p:txBody>
          <a:bodyPr wrap="square" rtlCol="0">
            <a:spAutoFit/>
          </a:bodyPr>
          <a:lstStyle/>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1.</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本义；</a:t>
            </a:r>
          </a:p>
          <a:p>
            <a:pPr algn="just">
              <a:lnSpc>
                <a:spcPct val="150000"/>
              </a:lnSpc>
            </a:pPr>
            <a:endPar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2.</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引申义；</a:t>
            </a:r>
          </a:p>
          <a:p>
            <a:pPr algn="just">
              <a:lnSpc>
                <a:spcPct val="150000"/>
              </a:lnSpc>
            </a:pPr>
            <a:endPar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作者的情感内涵。</a:t>
            </a:r>
          </a:p>
        </p:txBody>
      </p:sp>
      <p:sp>
        <p:nvSpPr>
          <p:cNvPr id="2" name="文本框 1"/>
          <p:cNvSpPr txBox="1"/>
          <p:nvPr/>
        </p:nvSpPr>
        <p:spPr>
          <a:xfrm>
            <a:off x="1232535" y="2075180"/>
            <a:ext cx="2922905"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答题思路：</a:t>
            </a:r>
          </a:p>
        </p:txBody>
      </p:sp>
      <p:grpSp>
        <p:nvGrpSpPr>
          <p:cNvPr id="8" name="组合 7"/>
          <p:cNvGrpSpPr/>
          <p:nvPr/>
        </p:nvGrpSpPr>
        <p:grpSpPr>
          <a:xfrm>
            <a:off x="135255" y="1234440"/>
            <a:ext cx="5911850" cy="773402"/>
            <a:chOff x="5457" y="3207"/>
            <a:chExt cx="13753" cy="3224"/>
          </a:xfrm>
          <a:solidFill>
            <a:schemeClr val="bg1"/>
          </a:solidFill>
        </p:grpSpPr>
        <p:sp>
          <p:nvSpPr>
            <p:cNvPr id="9" name="圆角矩形 8"/>
            <p:cNvSpPr/>
            <p:nvPr/>
          </p:nvSpPr>
          <p:spPr>
            <a:xfrm>
              <a:off x="5457" y="3207"/>
              <a:ext cx="13753" cy="3224"/>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38" y="3617"/>
              <a:ext cx="13136" cy="1919"/>
            </a:xfrm>
            <a:prstGeom prst="rect">
              <a:avLst/>
            </a:prstGeom>
            <a:grpFill/>
            <a:ln w="19050">
              <a:noFill/>
            </a:ln>
          </p:spPr>
          <p:txBody>
            <a:bodyPr wrap="square" rtlCol="0">
              <a:spAutoFit/>
            </a:bodyPr>
            <a:lstStyle/>
            <a:p>
              <a:r>
                <a:rPr lang="zh-CN" altLang="en-US" sz="2400" b="1">
                  <a:solidFill>
                    <a:schemeClr val="tx1"/>
                  </a:solidFill>
                  <a:latin typeface="楷体" panose="02010609060101010101" charset="-122"/>
                  <a:ea typeface="楷体" panose="02010609060101010101" charset="-122"/>
                </a:rPr>
                <a:t>例</a:t>
              </a:r>
              <a:r>
                <a:rPr lang="en-US" altLang="zh-CN" sz="2400" b="1">
                  <a:solidFill>
                    <a:schemeClr val="tx1"/>
                  </a:solidFill>
                  <a:latin typeface="楷体" panose="02010609060101010101" charset="-122"/>
                  <a:ea typeface="楷体" panose="02010609060101010101" charset="-122"/>
                </a:rPr>
                <a:t>1</a:t>
              </a:r>
              <a:r>
                <a:rPr lang="zh-CN" altLang="en-US" sz="2400" b="1">
                  <a:solidFill>
                    <a:schemeClr val="tx1"/>
                  </a:solidFill>
                  <a:latin typeface="楷体" panose="02010609060101010101" charset="-122"/>
                  <a:ea typeface="楷体" panose="02010609060101010101" charset="-122"/>
                </a:rPr>
                <a:t>：曾经，李老师也是一个</a:t>
              </a:r>
              <a:r>
                <a:rPr lang="zh-CN" altLang="en-US" sz="2400" b="1" u="sng">
                  <a:solidFill>
                    <a:srgbClr val="C00000"/>
                  </a:solidFill>
                  <a:uFill>
                    <a:solidFill>
                      <a:srgbClr val="FF0000"/>
                    </a:solidFill>
                  </a:uFill>
                  <a:latin typeface="楷体" panose="02010609060101010101" charset="-122"/>
                  <a:ea typeface="楷体" panose="02010609060101010101" charset="-122"/>
                </a:rPr>
                <a:t>阳光</a:t>
              </a:r>
              <a:r>
                <a:rPr lang="zh-CN" altLang="en-US" sz="2400" b="1">
                  <a:solidFill>
                    <a:schemeClr val="tx1"/>
                  </a:solidFill>
                  <a:latin typeface="楷体" panose="02010609060101010101" charset="-122"/>
                  <a:ea typeface="楷体" panose="02010609060101010101" charset="-122"/>
                </a:rPr>
                <a:t>大男孩。</a:t>
              </a:r>
            </a:p>
          </p:txBody>
        </p:sp>
      </p:grpSp>
      <p:grpSp>
        <p:nvGrpSpPr>
          <p:cNvPr id="3" name="组合 2"/>
          <p:cNvGrpSpPr/>
          <p:nvPr/>
        </p:nvGrpSpPr>
        <p:grpSpPr>
          <a:xfrm>
            <a:off x="6184265" y="1234440"/>
            <a:ext cx="5937250" cy="776605"/>
            <a:chOff x="4597" y="2591"/>
            <a:chExt cx="14613" cy="3548"/>
          </a:xfrm>
          <a:solidFill>
            <a:schemeClr val="bg1"/>
          </a:solidFill>
        </p:grpSpPr>
        <p:sp>
          <p:nvSpPr>
            <p:cNvPr id="4" name="圆角矩形 3"/>
            <p:cNvSpPr/>
            <p:nvPr/>
          </p:nvSpPr>
          <p:spPr>
            <a:xfrm>
              <a:off x="4597" y="2591"/>
              <a:ext cx="14613" cy="3548"/>
            </a:xfrm>
            <a:prstGeom prst="roundRect">
              <a:avLst/>
            </a:prstGeom>
            <a:grp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86" y="3247"/>
              <a:ext cx="13960" cy="2103"/>
            </a:xfrm>
            <a:prstGeom prst="rect">
              <a:avLst/>
            </a:prstGeom>
            <a:grpFill/>
            <a:ln w="22225">
              <a:noFill/>
            </a:ln>
          </p:spPr>
          <p:txBody>
            <a:bodyPr wrap="square" rtlCol="0">
              <a:spAutoFit/>
            </a:bodyPr>
            <a:lstStyle/>
            <a:p>
              <a:r>
                <a:rPr lang="zh-CN" altLang="en-US" sz="2400" b="1">
                  <a:solidFill>
                    <a:schemeClr val="tx1"/>
                  </a:solidFill>
                  <a:latin typeface="楷体" panose="02010609060101010101" charset="-122"/>
                  <a:ea typeface="楷体" panose="02010609060101010101" charset="-122"/>
                </a:rPr>
                <a:t>例</a:t>
              </a:r>
              <a:r>
                <a:rPr lang="en-US" altLang="zh-CN" sz="2400" b="1">
                  <a:solidFill>
                    <a:schemeClr val="tx1"/>
                  </a:solidFill>
                  <a:latin typeface="楷体" panose="02010609060101010101" charset="-122"/>
                  <a:ea typeface="楷体" panose="02010609060101010101" charset="-122"/>
                </a:rPr>
                <a:t>2</a:t>
              </a:r>
              <a:r>
                <a:rPr lang="zh-CN" altLang="en-US" sz="2400" b="1">
                  <a:solidFill>
                    <a:schemeClr val="tx1"/>
                  </a:solidFill>
                  <a:latin typeface="楷体" panose="02010609060101010101" charset="-122"/>
                  <a:ea typeface="楷体" panose="02010609060101010101" charset="-122"/>
                </a:rPr>
                <a:t>：他的话语似一束</a:t>
              </a:r>
              <a:r>
                <a:rPr lang="zh-CN" altLang="en-US" sz="2400" b="1" u="sng">
                  <a:solidFill>
                    <a:srgbClr val="C00000"/>
                  </a:solidFill>
                  <a:uFill>
                    <a:solidFill>
                      <a:srgbClr val="FF0000"/>
                    </a:solidFill>
                  </a:uFill>
                  <a:latin typeface="楷体" panose="02010609060101010101" charset="-122"/>
                  <a:ea typeface="楷体" panose="02010609060101010101" charset="-122"/>
                </a:rPr>
                <a:t>阳光</a:t>
              </a:r>
              <a:r>
                <a:rPr lang="zh-CN" altLang="en-US" sz="2400" b="1">
                  <a:solidFill>
                    <a:schemeClr val="tx1"/>
                  </a:solidFill>
                  <a:uFill>
                    <a:solidFill>
                      <a:srgbClr val="FF0000"/>
                    </a:solidFill>
                  </a:uFill>
                  <a:latin typeface="楷体" panose="02010609060101010101" charset="-122"/>
                  <a:ea typeface="楷体" panose="02010609060101010101" charset="-122"/>
                </a:rPr>
                <a:t>温暖我的心田</a:t>
              </a:r>
              <a:r>
                <a:rPr lang="zh-CN" altLang="en-US" sz="2400" b="1">
                  <a:solidFill>
                    <a:schemeClr val="tx1"/>
                  </a:solidFill>
                  <a:latin typeface="楷体" panose="02010609060101010101" charset="-122"/>
                  <a:ea typeface="楷体" panose="02010609060101010101" charset="-122"/>
                </a:rPr>
                <a:t>！</a:t>
              </a:r>
              <a:endParaRPr lang="en-US" altLang="zh-CN" sz="2400" b="1">
                <a:solidFill>
                  <a:schemeClr val="tx1"/>
                </a:solidFill>
                <a:latin typeface="楷体" panose="02010609060101010101" charset="-122"/>
                <a:ea typeface="楷体" panose="02010609060101010101" charset="-122"/>
              </a:endParaRPr>
            </a:p>
          </p:txBody>
        </p:sp>
      </p:grpSp>
      <p:pic>
        <p:nvPicPr>
          <p:cNvPr id="28686" name="图片 30"/>
          <p:cNvPicPr>
            <a:picLocks noChangeAspect="1"/>
          </p:cNvPicPr>
          <p:nvPr/>
        </p:nvPicPr>
        <p:blipFill>
          <a:blip r:embed="rId2" cstate="print"/>
          <a:stretch>
            <a:fillRect/>
          </a:stretch>
        </p:blipFill>
        <p:spPr>
          <a:xfrm>
            <a:off x="-45720" y="5348923"/>
            <a:ext cx="2055813" cy="1785937"/>
          </a:xfrm>
          <a:prstGeom prst="rect">
            <a:avLst/>
          </a:prstGeom>
          <a:noFill/>
          <a:ln w="9525">
            <a:noFill/>
          </a:ln>
        </p:spPr>
      </p:pic>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1000"/>
                                        <p:tgtEl>
                                          <p:spTgt spid="39">
                                            <p:txEl>
                                              <p:pRg st="0" end="0"/>
                                            </p:txEl>
                                          </p:spTgt>
                                        </p:tgtEl>
                                      </p:cBhvr>
                                    </p:animEffect>
                                    <p:anim calcmode="lin" valueType="num">
                                      <p:cBhvr>
                                        <p:cTn id="29"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nodeType="clickEffect">
                                  <p:stCondLst>
                                    <p:cond delay="0"/>
                                  </p:stCondLst>
                                  <p:childTnLst>
                                    <p:anim calcmode="lin" valueType="num">
                                      <p:cBhvr additive="base">
                                        <p:cTn id="55" dur="500"/>
                                        <p:tgtEl>
                                          <p:spTgt spid="8"/>
                                        </p:tgtEl>
                                        <p:attrNameLst>
                                          <p:attrName>ppt_x</p:attrName>
                                        </p:attrNameLst>
                                      </p:cBhvr>
                                      <p:tavLst>
                                        <p:tav tm="0">
                                          <p:val>
                                            <p:strVal val="ppt_x"/>
                                          </p:val>
                                        </p:tav>
                                        <p:tav tm="100000">
                                          <p:val>
                                            <p:strVal val="ppt_x"/>
                                          </p:val>
                                        </p:tav>
                                      </p:tavLst>
                                    </p:anim>
                                    <p:anim calcmode="lin" valueType="num">
                                      <p:cBhvr additive="base">
                                        <p:cTn id="56" dur="500"/>
                                        <p:tgtEl>
                                          <p:spTgt spid="8"/>
                                        </p:tgtEl>
                                        <p:attrNameLst>
                                          <p:attrName>ppt_y</p:attrName>
                                        </p:attrNameLst>
                                      </p:cBhvr>
                                      <p:tavLst>
                                        <p:tav tm="0">
                                          <p:val>
                                            <p:strVal val="ppt_y"/>
                                          </p:val>
                                        </p:tav>
                                        <p:tav tm="100000">
                                          <p:val>
                                            <p:strVal val="1+ppt_h/2"/>
                                          </p:val>
                                        </p:tav>
                                      </p:tavLst>
                                    </p:anim>
                                    <p:set>
                                      <p:cBhvr>
                                        <p:cTn id="57" dur="1" fill="hold">
                                          <p:stCondLst>
                                            <p:cond delay="499"/>
                                          </p:stCondLst>
                                        </p:cTn>
                                        <p:tgtEl>
                                          <p:spTgt spid="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nodeType="clickEffect">
                                  <p:stCondLst>
                                    <p:cond delay="0"/>
                                  </p:stCondLst>
                                  <p:childTnLst>
                                    <p:anim calcmode="lin" valueType="num">
                                      <p:cBhvr additive="base">
                                        <p:cTn id="61" dur="500"/>
                                        <p:tgtEl>
                                          <p:spTgt spid="3"/>
                                        </p:tgtEl>
                                        <p:attrNameLst>
                                          <p:attrName>ppt_x</p:attrName>
                                        </p:attrNameLst>
                                      </p:cBhvr>
                                      <p:tavLst>
                                        <p:tav tm="0">
                                          <p:val>
                                            <p:strVal val="ppt_x"/>
                                          </p:val>
                                        </p:tav>
                                        <p:tav tm="100000">
                                          <p:val>
                                            <p:strVal val="ppt_x"/>
                                          </p:val>
                                        </p:tav>
                                      </p:tavLst>
                                    </p:anim>
                                    <p:anim calcmode="lin" valueType="num">
                                      <p:cBhvr additive="base">
                                        <p:cTn id="62" dur="500"/>
                                        <p:tgtEl>
                                          <p:spTgt spid="3"/>
                                        </p:tgtEl>
                                        <p:attrNameLst>
                                          <p:attrName>ppt_y</p:attrName>
                                        </p:attrNameLst>
                                      </p:cBhvr>
                                      <p:tavLst>
                                        <p:tav tm="0">
                                          <p:val>
                                            <p:strVal val="ppt_y"/>
                                          </p:val>
                                        </p:tav>
                                        <p:tav tm="100000">
                                          <p:val>
                                            <p:strVal val="1+ppt_h/2"/>
                                          </p:val>
                                        </p:tav>
                                      </p:tavLst>
                                    </p:anim>
                                    <p:set>
                                      <p:cBhvr>
                                        <p:cTn id="63"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328795" y="389442"/>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词语理解题型</a:t>
            </a:r>
          </a:p>
        </p:txBody>
      </p:sp>
      <p:sp>
        <p:nvSpPr>
          <p:cNvPr id="3" name="文本框 2"/>
          <p:cNvSpPr txBox="1"/>
          <p:nvPr/>
        </p:nvSpPr>
        <p:spPr>
          <a:xfrm>
            <a:off x="994410" y="2499360"/>
            <a:ext cx="10395585" cy="1383665"/>
          </a:xfrm>
          <a:prstGeom prst="rect">
            <a:avLst/>
          </a:prstGeom>
          <a:noFill/>
        </p:spPr>
        <p:txBody>
          <a:bodyPr wrap="square" rtlCol="0">
            <a:spAutoFit/>
          </a:bodyPr>
          <a:lstStyle/>
          <a:p>
            <a:pPr algn="just">
              <a:lnSpc>
                <a:spcPct val="150000"/>
              </a:lnSpc>
            </a:pP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的本义是</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；引申义是</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；表达了</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的情感（主旨）等</a:t>
            </a:r>
            <a:r>
              <a:rPr lang="en-US" altLang="zh-CN" sz="2800" dirty="0">
                <a:solidFill>
                  <a:srgbClr val="FF0000"/>
                </a:solidFill>
                <a:latin typeface="微软雅黑" panose="020B0503020204020204" pitchFamily="34" charset="-122"/>
                <a:ea typeface="微软雅黑" panose="020B0503020204020204" pitchFamily="34" charset="-122"/>
                <a:sym typeface="+mn-ea"/>
              </a:rPr>
              <a:t>。</a:t>
            </a:r>
          </a:p>
        </p:txBody>
      </p:sp>
      <p:sp>
        <p:nvSpPr>
          <p:cNvPr id="4" name="文本框 3"/>
          <p:cNvSpPr txBox="1"/>
          <p:nvPr/>
        </p:nvSpPr>
        <p:spPr>
          <a:xfrm>
            <a:off x="1097915" y="1512570"/>
            <a:ext cx="2829560" cy="645160"/>
          </a:xfrm>
          <a:prstGeom prst="rect">
            <a:avLst/>
          </a:prstGeom>
          <a:noFill/>
        </p:spPr>
        <p:txBody>
          <a:bodyPr wrap="square" rtlCol="0">
            <a:spAutoFit/>
          </a:bodyPr>
          <a:lstStyle/>
          <a:p>
            <a:r>
              <a:rPr lang="en-US" altLang="zh-CN" sz="36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6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600" b="1" dirty="0">
                <a:solidFill>
                  <a:srgbClr val="C00000"/>
                </a:solidFill>
                <a:latin typeface="微软雅黑" panose="020B0503020204020204" pitchFamily="34" charset="-122"/>
                <a:ea typeface="微软雅黑" panose="020B0503020204020204" pitchFamily="34" charset="-122"/>
                <a:sym typeface="+mn-ea"/>
              </a:rPr>
              <a:t>：</a:t>
            </a:r>
          </a:p>
        </p:txBody>
      </p:sp>
      <p:grpSp>
        <p:nvGrpSpPr>
          <p:cNvPr id="18" name="组合 17"/>
          <p:cNvGrpSpPr/>
          <p:nvPr/>
        </p:nvGrpSpPr>
        <p:grpSpPr>
          <a:xfrm>
            <a:off x="1609090" y="4055745"/>
            <a:ext cx="9230360" cy="2120265"/>
            <a:chOff x="5034" y="3163"/>
            <a:chExt cx="14125" cy="3224"/>
          </a:xfrm>
        </p:grpSpPr>
        <p:sp>
          <p:nvSpPr>
            <p:cNvPr id="11" name="圆角矩形 10"/>
            <p:cNvSpPr/>
            <p:nvPr/>
          </p:nvSpPr>
          <p:spPr>
            <a:xfrm>
              <a:off x="5034" y="3163"/>
              <a:ext cx="14125" cy="3224"/>
            </a:xfrm>
            <a:prstGeom prst="roundRect">
              <a:avLst/>
            </a:prstGeom>
            <a:solidFill>
              <a:schemeClr val="bg1"/>
            </a:solidFill>
            <a:ln w="22225" cmpd="sng">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127" y="3508"/>
              <a:ext cx="11548" cy="1262"/>
            </a:xfrm>
            <a:prstGeom prst="rect">
              <a:avLst/>
            </a:prstGeom>
            <a:noFill/>
            <a:ln w="22225" cmpd="sng">
              <a:noFill/>
            </a:ln>
          </p:spPr>
          <p:txBody>
            <a:bodyPr wrap="square" rtlCol="0">
              <a:spAutoFit/>
            </a:bodyPr>
            <a:lstStyle/>
            <a:p>
              <a:r>
                <a:rPr lang="zh-CN" altLang="en-US" sz="2400" b="1">
                  <a:latin typeface="楷体" panose="02010609060101010101" charset="-122"/>
                  <a:ea typeface="楷体" panose="02010609060101010101" charset="-122"/>
                </a:rPr>
                <a:t>例</a:t>
              </a:r>
              <a:r>
                <a:rPr lang="en-US" altLang="zh-CN" sz="2400" b="1">
                  <a:latin typeface="楷体" panose="02010609060101010101" charset="-122"/>
                  <a:ea typeface="楷体" panose="02010609060101010101" charset="-122"/>
                </a:rPr>
                <a:t>1</a:t>
              </a:r>
              <a:r>
                <a:rPr lang="zh-CN" altLang="en-US" sz="2400" b="1">
                  <a:latin typeface="楷体" panose="02010609060101010101" charset="-122"/>
                  <a:ea typeface="楷体" panose="02010609060101010101" charset="-122"/>
                </a:rPr>
                <a:t>：其实地上本没有</a:t>
              </a:r>
              <a:r>
                <a:rPr lang="zh-CN" altLang="en-US" sz="2400" b="1" u="sng">
                  <a:latin typeface="楷体" panose="02010609060101010101" charset="-122"/>
                  <a:ea typeface="楷体" panose="02010609060101010101" charset="-122"/>
                </a:rPr>
                <a:t>路</a:t>
              </a:r>
              <a:r>
                <a:rPr lang="zh-CN" altLang="en-US" sz="2400" b="1">
                  <a:latin typeface="楷体" panose="02010609060101010101" charset="-122"/>
                  <a:ea typeface="楷体" panose="02010609060101010101" charset="-122"/>
                </a:rPr>
                <a:t>，走的人多了，也便成了</a:t>
              </a:r>
              <a:r>
                <a:rPr lang="zh-CN" altLang="en-US" sz="2400" b="1" u="sng">
                  <a:latin typeface="楷体" panose="02010609060101010101" charset="-122"/>
                  <a:ea typeface="楷体" panose="02010609060101010101" charset="-122"/>
                </a:rPr>
                <a:t>路</a:t>
              </a:r>
              <a:r>
                <a:rPr lang="zh-CN" altLang="en-US" sz="2400" b="1">
                  <a:latin typeface="楷体" panose="02010609060101010101" charset="-122"/>
                  <a:ea typeface="楷体" panose="02010609060101010101" charset="-122"/>
                </a:rPr>
                <a:t>。</a:t>
              </a:r>
            </a:p>
            <a:p>
              <a:r>
                <a:rPr lang="zh-CN" altLang="en-US" sz="2400" b="1">
                  <a:solidFill>
                    <a:schemeClr val="bg2">
                      <a:lumMod val="10000"/>
                    </a:schemeClr>
                  </a:solidFill>
                  <a:latin typeface="楷体" panose="02010609060101010101" charset="-122"/>
                  <a:ea typeface="楷体" panose="02010609060101010101" charset="-122"/>
                </a:rPr>
                <a:t>问题：请你简要分析</a:t>
              </a:r>
              <a:r>
                <a:rPr lang="en-US" altLang="zh-CN" sz="2400" b="1">
                  <a:solidFill>
                    <a:schemeClr val="bg2">
                      <a:lumMod val="10000"/>
                    </a:schemeClr>
                  </a:solidFill>
                  <a:latin typeface="楷体" panose="02010609060101010101" charset="-122"/>
                  <a:ea typeface="楷体" panose="02010609060101010101" charset="-122"/>
                </a:rPr>
                <a:t>“</a:t>
              </a:r>
              <a:r>
                <a:rPr lang="zh-CN" altLang="en-US" sz="2400" b="1">
                  <a:solidFill>
                    <a:schemeClr val="bg2">
                      <a:lumMod val="10000"/>
                    </a:schemeClr>
                  </a:solidFill>
                  <a:latin typeface="楷体" panose="02010609060101010101" charset="-122"/>
                  <a:ea typeface="楷体" panose="02010609060101010101" charset="-122"/>
                </a:rPr>
                <a:t>路</a:t>
              </a:r>
              <a:r>
                <a:rPr lang="en-US" altLang="zh-CN" sz="2400" b="1">
                  <a:solidFill>
                    <a:schemeClr val="bg2">
                      <a:lumMod val="10000"/>
                    </a:schemeClr>
                  </a:solidFill>
                  <a:latin typeface="楷体" panose="02010609060101010101" charset="-122"/>
                  <a:ea typeface="楷体" panose="02010609060101010101" charset="-122"/>
                </a:rPr>
                <a:t>”</a:t>
              </a:r>
              <a:r>
                <a:rPr lang="zh-CN" altLang="en-US" sz="2400" b="1">
                  <a:solidFill>
                    <a:schemeClr val="bg2">
                      <a:lumMod val="10000"/>
                    </a:schemeClr>
                  </a:solidFill>
                  <a:latin typeface="楷体" panose="02010609060101010101" charset="-122"/>
                  <a:ea typeface="楷体" panose="02010609060101010101" charset="-122"/>
                </a:rPr>
                <a:t>的含义。</a:t>
              </a:r>
            </a:p>
          </p:txBody>
        </p:sp>
      </p:grpSp>
      <p:sp>
        <p:nvSpPr>
          <p:cNvPr id="17" name="文本框 16"/>
          <p:cNvSpPr txBox="1"/>
          <p:nvPr/>
        </p:nvSpPr>
        <p:spPr>
          <a:xfrm>
            <a:off x="2323465" y="5104765"/>
            <a:ext cx="4240530" cy="460375"/>
          </a:xfrm>
          <a:prstGeom prst="rect">
            <a:avLst/>
          </a:prstGeom>
          <a:noFill/>
        </p:spPr>
        <p:txBody>
          <a:bodyPr wrap="square" rtlCol="0">
            <a:spAutoFit/>
          </a:bodyPr>
          <a:lstStyle/>
          <a:p>
            <a:r>
              <a:rPr lang="zh-CN" altLang="en-US" sz="2400" b="1">
                <a:solidFill>
                  <a:srgbClr val="FF0000"/>
                </a:solidFill>
                <a:latin typeface="楷体" panose="02010609060101010101" charset="-122"/>
                <a:ea typeface="楷体" panose="02010609060101010101" charset="-122"/>
                <a:sym typeface="+mn-ea"/>
              </a:rPr>
              <a:t>答案：</a:t>
            </a:r>
            <a:r>
              <a:rPr lang="en-US" altLang="zh-CN" sz="2400" b="1">
                <a:solidFill>
                  <a:srgbClr val="FF0000"/>
                </a:solidFill>
                <a:latin typeface="楷体" panose="02010609060101010101" charset="-122"/>
                <a:ea typeface="楷体" panose="02010609060101010101" charset="-122"/>
                <a:sym typeface="+mn-ea"/>
              </a:rPr>
              <a:t>“</a:t>
            </a:r>
            <a:r>
              <a:rPr lang="zh-CN" altLang="en-US" sz="2400" b="1">
                <a:solidFill>
                  <a:srgbClr val="FF0000"/>
                </a:solidFill>
                <a:latin typeface="楷体" panose="02010609060101010101" charset="-122"/>
                <a:ea typeface="楷体" panose="02010609060101010101" charset="-122"/>
                <a:sym typeface="+mn-ea"/>
              </a:rPr>
              <a:t>路</a:t>
            </a:r>
            <a:r>
              <a:rPr lang="en-US" altLang="zh-CN" sz="2400" b="1">
                <a:solidFill>
                  <a:srgbClr val="FF0000"/>
                </a:solidFill>
                <a:latin typeface="楷体" panose="02010609060101010101" charset="-122"/>
                <a:ea typeface="楷体" panose="02010609060101010101" charset="-122"/>
                <a:sym typeface="+mn-ea"/>
              </a:rPr>
              <a:t>”</a:t>
            </a:r>
            <a:r>
              <a:rPr lang="zh-CN" altLang="en-US" sz="2400" b="1">
                <a:solidFill>
                  <a:srgbClr val="FF0000"/>
                </a:solidFill>
                <a:latin typeface="楷体" panose="02010609060101010101" charset="-122"/>
                <a:ea typeface="楷体" panose="02010609060101010101" charset="-122"/>
                <a:sym typeface="+mn-ea"/>
              </a:rPr>
              <a:t>本义指地上的路；</a:t>
            </a:r>
          </a:p>
        </p:txBody>
      </p:sp>
      <p:sp>
        <p:nvSpPr>
          <p:cNvPr id="2" name="文本框 1"/>
          <p:cNvSpPr txBox="1"/>
          <p:nvPr/>
        </p:nvSpPr>
        <p:spPr>
          <a:xfrm>
            <a:off x="6537960" y="5104765"/>
            <a:ext cx="3243580" cy="460375"/>
          </a:xfrm>
          <a:prstGeom prst="rect">
            <a:avLst/>
          </a:prstGeom>
          <a:noFill/>
        </p:spPr>
        <p:txBody>
          <a:bodyPr wrap="none" rtlCol="0" anchor="t">
            <a:spAutoFit/>
          </a:bodyPr>
          <a:lstStyle/>
          <a:p>
            <a:r>
              <a:rPr lang="zh-CN" altLang="en-US" sz="2400" b="1">
                <a:solidFill>
                  <a:srgbClr val="FF0000"/>
                </a:solidFill>
                <a:latin typeface="楷体" panose="02010609060101010101" charset="-122"/>
                <a:ea typeface="楷体" panose="02010609060101010101" charset="-122"/>
                <a:sym typeface="+mn-ea"/>
              </a:rPr>
              <a:t>这里引申为人生之路；</a:t>
            </a:r>
          </a:p>
        </p:txBody>
      </p:sp>
      <p:sp>
        <p:nvSpPr>
          <p:cNvPr id="5" name="文本框 4"/>
          <p:cNvSpPr txBox="1"/>
          <p:nvPr/>
        </p:nvSpPr>
        <p:spPr>
          <a:xfrm>
            <a:off x="2323465" y="5473065"/>
            <a:ext cx="8446770" cy="460375"/>
          </a:xfrm>
          <a:prstGeom prst="rect">
            <a:avLst/>
          </a:prstGeom>
          <a:noFill/>
        </p:spPr>
        <p:txBody>
          <a:bodyPr wrap="none" rtlCol="0" anchor="t">
            <a:spAutoFit/>
          </a:bodyPr>
          <a:lstStyle/>
          <a:p>
            <a:r>
              <a:rPr lang="zh-CN" altLang="en-US" sz="2400" b="1">
                <a:solidFill>
                  <a:srgbClr val="FF0000"/>
                </a:solidFill>
                <a:latin typeface="楷体" panose="02010609060101010101" charset="-122"/>
                <a:ea typeface="楷体" panose="02010609060101010101" charset="-122"/>
                <a:sym typeface="+mn-ea"/>
              </a:rPr>
              <a:t>作者的意思是人生有如地上的路，鼓励人们敢于尝试和探索。</a:t>
            </a:r>
          </a:p>
        </p:txBody>
      </p:sp>
      <p:pic>
        <p:nvPicPr>
          <p:cNvPr id="28686" name="图片 30"/>
          <p:cNvPicPr>
            <a:picLocks noChangeAspect="1"/>
          </p:cNvPicPr>
          <p:nvPr/>
        </p:nvPicPr>
        <p:blipFill>
          <a:blip r:embed="rId2" cstate="print"/>
          <a:stretch>
            <a:fillRect/>
          </a:stretch>
        </p:blipFill>
        <p:spPr>
          <a:xfrm>
            <a:off x="0" y="5333683"/>
            <a:ext cx="2055813" cy="1785937"/>
          </a:xfrm>
          <a:prstGeom prst="rect">
            <a:avLst/>
          </a:prstGeom>
          <a:noFill/>
          <a:ln w="9525">
            <a:noFill/>
          </a:ln>
        </p:spPr>
      </p:pic>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7" grpId="0"/>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76"/>
          <p:cNvSpPr txBox="1"/>
          <p:nvPr/>
        </p:nvSpPr>
        <p:spPr>
          <a:xfrm>
            <a:off x="4328160" y="252282"/>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词语理解题型</a:t>
            </a:r>
          </a:p>
        </p:txBody>
      </p:sp>
      <p:sp>
        <p:nvSpPr>
          <p:cNvPr id="39" name="文本框 38"/>
          <p:cNvSpPr txBox="1"/>
          <p:nvPr/>
        </p:nvSpPr>
        <p:spPr>
          <a:xfrm>
            <a:off x="818515" y="2348865"/>
            <a:ext cx="10555605" cy="2676525"/>
          </a:xfrm>
          <a:prstGeom prst="rect">
            <a:avLst/>
          </a:prstGeom>
          <a:noFill/>
        </p:spPr>
        <p:txBody>
          <a:bodyPr wrap="square" rtlCol="0">
            <a:spAutoFit/>
          </a:bodyPr>
          <a:lstStyle/>
          <a:p>
            <a:pPr algn="l">
              <a:lnSpc>
                <a:spcPct val="150000"/>
              </a:lnSpc>
            </a:pPr>
            <a:r>
              <a:rPr lang="zh-CN" altLang="zh-CN" sz="2800" b="1" dirty="0">
                <a:solidFill>
                  <a:schemeClr val="bg2">
                    <a:lumMod val="25000"/>
                  </a:schemeClr>
                </a:solidFill>
                <a:latin typeface="微软雅黑" panose="020B0503020204020204" pitchFamily="34" charset="-122"/>
                <a:ea typeface="微软雅黑" panose="020B0503020204020204" pitchFamily="34" charset="-122"/>
                <a:sym typeface="+mn-ea"/>
              </a:rPr>
              <a:t>窗子以外</a:t>
            </a:r>
            <a:r>
              <a:rPr lang="en-US" altLang="zh-CN" sz="28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zh-CN" sz="2800" b="1" dirty="0">
                <a:solidFill>
                  <a:schemeClr val="bg2">
                    <a:lumMod val="25000"/>
                  </a:schemeClr>
                </a:solidFill>
                <a:latin typeface="微软雅黑" panose="020B0503020204020204" pitchFamily="34" charset="-122"/>
                <a:ea typeface="微软雅黑" panose="020B0503020204020204" pitchFamily="34" charset="-122"/>
                <a:sym typeface="+mn-ea"/>
              </a:rPr>
              <a:t>林徽因（</a:t>
            </a:r>
            <a:r>
              <a:rPr lang="en-US" altLang="zh-CN" sz="2800" b="1" dirty="0">
                <a:solidFill>
                  <a:schemeClr val="bg2">
                    <a:lumMod val="25000"/>
                  </a:schemeClr>
                </a:solidFill>
                <a:latin typeface="微软雅黑" panose="020B0503020204020204" pitchFamily="34" charset="-122"/>
                <a:ea typeface="微软雅黑" panose="020B0503020204020204" pitchFamily="34" charset="-122"/>
                <a:sym typeface="+mn-ea"/>
              </a:rPr>
              <a:t>2017.</a:t>
            </a:r>
            <a:r>
              <a:rPr lang="zh-CN" altLang="en-US" sz="2800" b="1" dirty="0">
                <a:solidFill>
                  <a:schemeClr val="bg2">
                    <a:lumMod val="25000"/>
                  </a:schemeClr>
                </a:solidFill>
                <a:latin typeface="微软雅黑" panose="020B0503020204020204" pitchFamily="34" charset="-122"/>
                <a:ea typeface="微软雅黑" panose="020B0503020204020204" pitchFamily="34" charset="-122"/>
                <a:sym typeface="+mn-ea"/>
              </a:rPr>
              <a:t>全国</a:t>
            </a:r>
            <a:r>
              <a:rPr lang="zh-CN" altLang="en-US" sz="2800" b="1" dirty="0">
                <a:solidFill>
                  <a:schemeClr val="bg2">
                    <a:lumMod val="25000"/>
                  </a:schemeClr>
                </a:solidFill>
                <a:latin typeface="宋体" panose="02010600030101010101" pitchFamily="2" charset="-122"/>
                <a:ea typeface="宋体" panose="02010600030101010101" pitchFamily="2" charset="-122"/>
                <a:sym typeface="+mn-ea"/>
              </a:rPr>
              <a:t>Ⅱ</a:t>
            </a:r>
            <a:r>
              <a:rPr lang="zh-CN" altLang="en-US" sz="2800" b="1" dirty="0">
                <a:solidFill>
                  <a:schemeClr val="bg2">
                    <a:lumMod val="25000"/>
                  </a:schemeClr>
                </a:solidFill>
                <a:latin typeface="微软雅黑" panose="020B0503020204020204" pitchFamily="34" charset="-122"/>
                <a:ea typeface="微软雅黑" panose="020B0503020204020204" pitchFamily="34" charset="-122"/>
                <a:sym typeface="+mn-ea"/>
              </a:rPr>
              <a:t>卷）</a:t>
            </a:r>
          </a:p>
          <a:p>
            <a:pPr algn="just">
              <a:lnSpc>
                <a:spcPct val="150000"/>
              </a:lnSpc>
            </a:pP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问题：结合全文，说明文中“窗子”的含意。</a:t>
            </a:r>
          </a:p>
          <a:p>
            <a:pPr algn="just">
              <a:lnSpc>
                <a:spcPct val="150000"/>
              </a:lnSpc>
            </a:pPr>
            <a:r>
              <a:rPr lang="zh-CN" altLang="en-US" sz="2800" dirty="0">
                <a:solidFill>
                  <a:srgbClr val="FF0000"/>
                </a:solidFill>
                <a:latin typeface="微软雅黑" panose="020B0503020204020204" pitchFamily="34" charset="-122"/>
                <a:ea typeface="微软雅黑" panose="020B0503020204020204" pitchFamily="34" charset="-122"/>
                <a:sym typeface="+mn-ea"/>
              </a:rPr>
              <a:t>答案：</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窗子</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表层含义：指具体的窗子，如铁纱窗、玻璃窗，分隔了不同的生活场景；</a:t>
            </a:r>
          </a:p>
        </p:txBody>
      </p:sp>
      <p:sp>
        <p:nvSpPr>
          <p:cNvPr id="2" name="文本框 1"/>
          <p:cNvSpPr txBox="1"/>
          <p:nvPr/>
        </p:nvSpPr>
        <p:spPr>
          <a:xfrm>
            <a:off x="817880" y="1587500"/>
            <a:ext cx="2903220" cy="645160"/>
          </a:xfrm>
          <a:prstGeom prst="rect">
            <a:avLst/>
          </a:prstGeom>
          <a:noFill/>
        </p:spPr>
        <p:txBody>
          <a:bodyPr wrap="square" rtlCol="0">
            <a:spAutoFit/>
          </a:bodyPr>
          <a:lstStyle/>
          <a:p>
            <a:r>
              <a:rPr lang="zh-CN" altLang="zh-CN" sz="3600" b="1" dirty="0">
                <a:solidFill>
                  <a:srgbClr val="C00000"/>
                </a:solidFill>
                <a:latin typeface="微软雅黑" panose="020B0503020204020204" pitchFamily="34" charset="-122"/>
                <a:ea typeface="微软雅黑" panose="020B0503020204020204" pitchFamily="34" charset="-122"/>
                <a:sym typeface="+mn-ea"/>
              </a:rPr>
              <a:t>真题练习</a:t>
            </a:r>
            <a:r>
              <a:rPr lang="en-US" altLang="zh-CN" sz="3600" b="1" dirty="0">
                <a:solidFill>
                  <a:srgbClr val="C00000"/>
                </a:solidFill>
                <a:latin typeface="微软雅黑" panose="020B0503020204020204" pitchFamily="34" charset="-122"/>
                <a:ea typeface="微软雅黑" panose="020B0503020204020204" pitchFamily="34" charset="-122"/>
                <a:sym typeface="+mn-ea"/>
              </a:rPr>
              <a:t>1</a:t>
            </a:r>
            <a:r>
              <a:rPr lang="zh-CN" altLang="en-US" sz="3600" b="1" dirty="0">
                <a:solidFill>
                  <a:srgbClr val="C00000"/>
                </a:solidFill>
                <a:latin typeface="微软雅黑" panose="020B0503020204020204" pitchFamily="34" charset="-122"/>
                <a:ea typeface="微软雅黑" panose="020B0503020204020204" pitchFamily="34" charset="-122"/>
                <a:sym typeface="+mn-ea"/>
              </a:rPr>
              <a:t>：</a:t>
            </a:r>
          </a:p>
        </p:txBody>
      </p:sp>
      <p:sp>
        <p:nvSpPr>
          <p:cNvPr id="3" name="文本框 2"/>
          <p:cNvSpPr txBox="1"/>
          <p:nvPr/>
        </p:nvSpPr>
        <p:spPr>
          <a:xfrm>
            <a:off x="4516120" y="4288155"/>
            <a:ext cx="6597650" cy="737235"/>
          </a:xfrm>
          <a:prstGeom prst="rect">
            <a:avLst/>
          </a:prstGeom>
          <a:noFill/>
        </p:spPr>
        <p:txBody>
          <a:bodyPr wrap="square" rtlCol="0" anchor="t">
            <a:spAutoFit/>
          </a:bodyPr>
          <a:lstStyle/>
          <a:p>
            <a:pPr algn="just">
              <a:lnSpc>
                <a:spcPct val="150000"/>
              </a:lnSpc>
            </a:pPr>
            <a:r>
              <a:rPr lang="zh-CN" altLang="en-US" sz="2800" dirty="0">
                <a:solidFill>
                  <a:srgbClr val="FF0000"/>
                </a:solidFill>
                <a:latin typeface="微软雅黑" panose="020B0503020204020204" pitchFamily="34" charset="-122"/>
                <a:ea typeface="微软雅黑" panose="020B0503020204020204" pitchFamily="34" charset="-122"/>
                <a:sym typeface="+mn-ea"/>
              </a:rPr>
              <a:t>深层含义：指“无形的窗子”，即心态与</a:t>
            </a:r>
          </a:p>
        </p:txBody>
      </p:sp>
      <p:sp>
        <p:nvSpPr>
          <p:cNvPr id="8" name="文本框 7"/>
          <p:cNvSpPr txBox="1"/>
          <p:nvPr/>
        </p:nvSpPr>
        <p:spPr>
          <a:xfrm>
            <a:off x="817880" y="5132705"/>
            <a:ext cx="9654540" cy="521970"/>
          </a:xfrm>
          <a:prstGeom prst="rect">
            <a:avLst/>
          </a:prstGeom>
          <a:noFill/>
        </p:spPr>
        <p:txBody>
          <a:bodyPr wrap="square" rtlCol="0" anchor="t">
            <a:spAutoFit/>
          </a:bodyPr>
          <a:lstStyle/>
          <a:p>
            <a:pPr algn="l"/>
            <a:r>
              <a:rPr lang="zh-CN" altLang="en-US" sz="2800" dirty="0">
                <a:solidFill>
                  <a:srgbClr val="FF0000"/>
                </a:solidFill>
                <a:latin typeface="微软雅黑" panose="020B0503020204020204" pitchFamily="34" charset="-122"/>
                <a:ea typeface="微软雅黑" panose="020B0503020204020204" pitchFamily="34" charset="-122"/>
                <a:sym typeface="+mn-ea"/>
              </a:rPr>
              <a:t>观念的限制，造成了自我与外部世界的隔膜。</a:t>
            </a:r>
          </a:p>
        </p:txBody>
      </p:sp>
      <p:grpSp>
        <p:nvGrpSpPr>
          <p:cNvPr id="6" name="组合 5"/>
          <p:cNvGrpSpPr/>
          <p:nvPr/>
        </p:nvGrpSpPr>
        <p:grpSpPr>
          <a:xfrm>
            <a:off x="384810" y="252095"/>
            <a:ext cx="11349355" cy="3513935"/>
            <a:chOff x="1127" y="1188"/>
            <a:chExt cx="17001" cy="5393"/>
          </a:xfrm>
        </p:grpSpPr>
        <p:sp>
          <p:nvSpPr>
            <p:cNvPr id="5" name="圆角矩形 4"/>
            <p:cNvSpPr/>
            <p:nvPr/>
          </p:nvSpPr>
          <p:spPr>
            <a:xfrm>
              <a:off x="1127" y="1188"/>
              <a:ext cx="17001" cy="5393"/>
            </a:xfrm>
            <a:prstGeom prst="roundRect">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36" y="1188"/>
              <a:ext cx="16491" cy="5100"/>
            </a:xfrm>
            <a:prstGeom prst="rect">
              <a:avLst/>
            </a:prstGeom>
            <a:noFill/>
            <a:ln w="38100">
              <a:noFill/>
            </a:ln>
          </p:spPr>
          <p:txBody>
            <a:bodyPr wrap="square" rtlCol="0">
              <a:spAutoFit/>
            </a:bodyPr>
            <a:lstStyle/>
            <a:p>
              <a:pPr algn="l" fontAlgn="auto">
                <a:lnSpc>
                  <a:spcPct val="150000"/>
                </a:lnSpc>
              </a:pPr>
              <a:r>
                <a:rPr lang="en-US" altLang="zh-CN"/>
                <a:t>         </a:t>
              </a:r>
              <a:r>
                <a:rPr sz="2800" b="1">
                  <a:latin typeface="楷体" panose="02010609060101010101" charset="-122"/>
                  <a:ea typeface="楷体" panose="02010609060101010101" charset="-122"/>
                </a:rPr>
                <a:t>永远是窗子以外，不是铁纱窗就是玻璃窗，总而言之，窗子以外！</a:t>
              </a:r>
            </a:p>
            <a:p>
              <a:pPr algn="l" fontAlgn="auto">
                <a:lnSpc>
                  <a:spcPct val="150000"/>
                </a:lnSpc>
              </a:pPr>
              <a:r>
                <a:rPr sz="2800" b="1">
                  <a:latin typeface="楷体" panose="02010609060101010101" charset="-122"/>
                  <a:ea typeface="楷体" panose="02010609060101010101" charset="-122"/>
                </a:rPr>
                <a:t>   </a:t>
              </a:r>
              <a:r>
                <a:rPr lang="en-US" sz="2800" b="1">
                  <a:latin typeface="楷体" panose="02010609060101010101" charset="-122"/>
                  <a:ea typeface="楷体" panose="02010609060101010101" charset="-122"/>
                </a:rPr>
                <a:t>……</a:t>
              </a:r>
              <a:r>
                <a:rPr sz="2800" b="1">
                  <a:latin typeface="楷体" panose="02010609060101010101" charset="-122"/>
                  <a:ea typeface="楷体" panose="02010609060101010101" charset="-122"/>
                </a:rPr>
                <a:t>扇子式的，六边形的，纱的，玻璃的！</a:t>
              </a:r>
            </a:p>
            <a:p>
              <a:pPr algn="l" fontAlgn="auto">
                <a:lnSpc>
                  <a:spcPct val="150000"/>
                </a:lnSpc>
              </a:pPr>
              <a:r>
                <a:rPr sz="2800" b="1">
                  <a:latin typeface="楷体" panose="02010609060101010101" charset="-122"/>
                  <a:ea typeface="楷体" panose="02010609060101010101" charset="-122"/>
                </a:rPr>
                <a:t>   </a:t>
              </a:r>
              <a:r>
                <a:rPr lang="en-US" sz="2800" b="1">
                  <a:latin typeface="楷体" panose="02010609060101010101" charset="-122"/>
                  <a:ea typeface="楷体" panose="02010609060101010101" charset="-122"/>
                  <a:sym typeface="+mn-ea"/>
                </a:rPr>
                <a:t>……</a:t>
              </a:r>
              <a:r>
                <a:rPr sz="2800" b="1">
                  <a:latin typeface="楷体" panose="02010609060101010101" charset="-122"/>
                  <a:ea typeface="楷体" panose="02010609060101010101" charset="-122"/>
                </a:rPr>
                <a:t>你永远免不了坐在窗子以内的。</a:t>
              </a:r>
              <a:r>
                <a:rPr lang="en-US" sz="2800" b="1">
                  <a:latin typeface="楷体" panose="02010609060101010101" charset="-122"/>
                  <a:ea typeface="楷体" panose="02010609060101010101" charset="-122"/>
                  <a:sym typeface="+mn-ea"/>
                </a:rPr>
                <a:t>……</a:t>
              </a:r>
              <a:r>
                <a:rPr sz="2800" b="1">
                  <a:latin typeface="楷体" panose="02010609060101010101" charset="-122"/>
                  <a:ea typeface="楷体" panose="02010609060101010101" charset="-122"/>
                </a:rPr>
                <a:t>但那无形中的窗子是仍然存在的。不信</a:t>
              </a:r>
              <a:r>
                <a:rPr lang="en-US" sz="2800" b="1">
                  <a:latin typeface="楷体" panose="02010609060101010101" charset="-122"/>
                  <a:ea typeface="楷体" panose="02010609060101010101" charset="-122"/>
                  <a:sym typeface="+mn-ea"/>
                </a:rPr>
                <a:t>……</a:t>
              </a:r>
              <a:r>
                <a:rPr sz="2800" b="1">
                  <a:latin typeface="楷体" panose="02010609060101010101" charset="-122"/>
                  <a:ea typeface="楷体" panose="02010609060101010101" charset="-122"/>
                </a:rPr>
                <a:t>不管你的窗子朝向哪里望，所看到的多半则仍是在你窗子以外，隔层玻璃，或是铁纱！隐隐约约你看到一些颜色</a:t>
              </a:r>
              <a:r>
                <a:rPr lang="en-US" sz="2800" b="1">
                  <a:latin typeface="楷体" panose="02010609060101010101" charset="-122"/>
                  <a:ea typeface="楷体" panose="02010609060101010101" charset="-122"/>
                  <a:sym typeface="+mn-ea"/>
                </a:rPr>
                <a:t>……</a:t>
              </a:r>
            </a:p>
          </p:txBody>
        </p:sp>
      </p:grpSp>
      <p:grpSp>
        <p:nvGrpSpPr>
          <p:cNvPr id="17" name="组合 16"/>
          <p:cNvGrpSpPr/>
          <p:nvPr/>
        </p:nvGrpSpPr>
        <p:grpSpPr>
          <a:xfrm>
            <a:off x="712470" y="2157095"/>
            <a:ext cx="10660380" cy="677545"/>
            <a:chOff x="1122" y="3397"/>
            <a:chExt cx="16788" cy="1067"/>
          </a:xfrm>
        </p:grpSpPr>
        <p:sp>
          <p:nvSpPr>
            <p:cNvPr id="11" name="矩形 10"/>
            <p:cNvSpPr/>
            <p:nvPr/>
          </p:nvSpPr>
          <p:spPr>
            <a:xfrm>
              <a:off x="11980" y="3397"/>
              <a:ext cx="5931" cy="12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22" y="4344"/>
              <a:ext cx="2168" cy="12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991995" y="914400"/>
            <a:ext cx="5872480" cy="748665"/>
            <a:chOff x="3137" y="1440"/>
            <a:chExt cx="9248" cy="1179"/>
          </a:xfrm>
        </p:grpSpPr>
        <p:sp>
          <p:nvSpPr>
            <p:cNvPr id="10" name="矩形 9"/>
            <p:cNvSpPr/>
            <p:nvPr/>
          </p:nvSpPr>
          <p:spPr>
            <a:xfrm>
              <a:off x="7516" y="1440"/>
              <a:ext cx="4464" cy="12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V="1">
              <a:off x="3137" y="2499"/>
              <a:ext cx="9248" cy="12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12470" y="2758440"/>
            <a:ext cx="10777220" cy="817245"/>
            <a:chOff x="1122" y="4344"/>
            <a:chExt cx="16972" cy="1287"/>
          </a:xfrm>
        </p:grpSpPr>
        <p:sp>
          <p:nvSpPr>
            <p:cNvPr id="12" name="矩形 11"/>
            <p:cNvSpPr/>
            <p:nvPr/>
          </p:nvSpPr>
          <p:spPr>
            <a:xfrm>
              <a:off x="1122" y="5511"/>
              <a:ext cx="9130" cy="12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548" y="4344"/>
              <a:ext cx="5546" cy="12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9">
                                            <p:txEl>
                                              <p:pRg st="2" end="2"/>
                                            </p:txEl>
                                          </p:spTgt>
                                        </p:tgtEl>
                                        <p:attrNameLst>
                                          <p:attrName>style.visibility</p:attrName>
                                        </p:attrNameLst>
                                      </p:cBhvr>
                                      <p:to>
                                        <p:strVal val="visible"/>
                                      </p:to>
                                    </p:set>
                                    <p:animEffect transition="in" filter="fade">
                                      <p:cBhvr>
                                        <p:cTn id="47" dur="1000"/>
                                        <p:tgtEl>
                                          <p:spTgt spid="39">
                                            <p:txEl>
                                              <p:pRg st="2" end="2"/>
                                            </p:txEl>
                                          </p:spTgt>
                                        </p:tgtEl>
                                      </p:cBhvr>
                                    </p:animEffect>
                                    <p:anim calcmode="lin" valueType="num">
                                      <p:cBhvr>
                                        <p:cTn id="48"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49"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1000"/>
                                        <p:tgtEl>
                                          <p:spTgt spid="3"/>
                                        </p:tgtEl>
                                      </p:cBhvr>
                                    </p:animEffect>
                                    <p:anim calcmode="lin" valueType="num">
                                      <p:cBhvr>
                                        <p:cTn id="62" dur="1000" fill="hold"/>
                                        <p:tgtEl>
                                          <p:spTgt spid="3"/>
                                        </p:tgtEl>
                                        <p:attrNameLst>
                                          <p:attrName>ppt_x</p:attrName>
                                        </p:attrNameLst>
                                      </p:cBhvr>
                                      <p:tavLst>
                                        <p:tav tm="0">
                                          <p:val>
                                            <p:strVal val="#ppt_x"/>
                                          </p:val>
                                        </p:tav>
                                        <p:tav tm="100000">
                                          <p:val>
                                            <p:strVal val="#ppt_x"/>
                                          </p:val>
                                        </p:tav>
                                      </p:tavLst>
                                    </p:anim>
                                    <p:anim calcmode="lin" valueType="num">
                                      <p:cBhvr>
                                        <p:cTn id="6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1000"/>
                                        <p:tgtEl>
                                          <p:spTgt spid="8"/>
                                        </p:tgtEl>
                                      </p:cBhvr>
                                    </p:animEffect>
                                    <p:anim calcmode="lin" valueType="num">
                                      <p:cBhvr>
                                        <p:cTn id="76" dur="1000" fill="hold"/>
                                        <p:tgtEl>
                                          <p:spTgt spid="8"/>
                                        </p:tgtEl>
                                        <p:attrNameLst>
                                          <p:attrName>ppt_x</p:attrName>
                                        </p:attrNameLst>
                                      </p:cBhvr>
                                      <p:tavLst>
                                        <p:tav tm="0">
                                          <p:val>
                                            <p:strVal val="#ppt_x"/>
                                          </p:val>
                                        </p:tav>
                                        <p:tav tm="100000">
                                          <p:val>
                                            <p:strVal val="#ppt_x"/>
                                          </p:val>
                                        </p:tav>
                                      </p:tavLst>
                                    </p:anim>
                                    <p:anim calcmode="lin" valueType="num">
                                      <p:cBhvr>
                                        <p:cTn id="7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xit" presetSubtype="4" fill="hold" nodeType="clickEffect">
                                  <p:stCondLst>
                                    <p:cond delay="0"/>
                                  </p:stCondLst>
                                  <p:childTnLst>
                                    <p:anim calcmode="lin" valueType="num">
                                      <p:cBhvr additive="base">
                                        <p:cTn id="81" dur="500"/>
                                        <p:tgtEl>
                                          <p:spTgt spid="6"/>
                                        </p:tgtEl>
                                        <p:attrNameLst>
                                          <p:attrName>ppt_x</p:attrName>
                                        </p:attrNameLst>
                                      </p:cBhvr>
                                      <p:tavLst>
                                        <p:tav tm="0">
                                          <p:val>
                                            <p:strVal val="ppt_x"/>
                                          </p:val>
                                        </p:tav>
                                        <p:tav tm="100000">
                                          <p:val>
                                            <p:strVal val="ppt_x"/>
                                          </p:val>
                                        </p:tav>
                                      </p:tavLst>
                                    </p:anim>
                                    <p:anim calcmode="lin" valueType="num">
                                      <p:cBhvr additive="base">
                                        <p:cTn id="82" dur="500"/>
                                        <p:tgtEl>
                                          <p:spTgt spid="6"/>
                                        </p:tgtEl>
                                        <p:attrNameLst>
                                          <p:attrName>ppt_y</p:attrName>
                                        </p:attrNameLst>
                                      </p:cBhvr>
                                      <p:tavLst>
                                        <p:tav tm="0">
                                          <p:val>
                                            <p:strVal val="ppt_y"/>
                                          </p:val>
                                        </p:tav>
                                        <p:tav tm="100000">
                                          <p:val>
                                            <p:strVal val="1+ppt_h/2"/>
                                          </p:val>
                                        </p:tav>
                                      </p:tavLst>
                                    </p:anim>
                                    <p:set>
                                      <p:cBhvr>
                                        <p:cTn id="83" dur="1" fill="hold">
                                          <p:stCondLst>
                                            <p:cond delay="499"/>
                                          </p:stCondLst>
                                        </p:cTn>
                                        <p:tgtEl>
                                          <p:spTgt spid="6"/>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2" presetClass="exit" presetSubtype="4" fill="hold" nodeType="clickEffect">
                                  <p:stCondLst>
                                    <p:cond delay="0"/>
                                  </p:stCondLst>
                                  <p:childTnLst>
                                    <p:anim calcmode="lin" valueType="num">
                                      <p:cBhvr additive="base">
                                        <p:cTn id="87" dur="500"/>
                                        <p:tgtEl>
                                          <p:spTgt spid="16"/>
                                        </p:tgtEl>
                                        <p:attrNameLst>
                                          <p:attrName>ppt_x</p:attrName>
                                        </p:attrNameLst>
                                      </p:cBhvr>
                                      <p:tavLst>
                                        <p:tav tm="0">
                                          <p:val>
                                            <p:strVal val="ppt_x"/>
                                          </p:val>
                                        </p:tav>
                                        <p:tav tm="100000">
                                          <p:val>
                                            <p:strVal val="ppt_x"/>
                                          </p:val>
                                        </p:tav>
                                      </p:tavLst>
                                    </p:anim>
                                    <p:anim calcmode="lin" valueType="num">
                                      <p:cBhvr additive="base">
                                        <p:cTn id="88" dur="500"/>
                                        <p:tgtEl>
                                          <p:spTgt spid="16"/>
                                        </p:tgtEl>
                                        <p:attrNameLst>
                                          <p:attrName>ppt_y</p:attrName>
                                        </p:attrNameLst>
                                      </p:cBhvr>
                                      <p:tavLst>
                                        <p:tav tm="0">
                                          <p:val>
                                            <p:strVal val="ppt_y"/>
                                          </p:val>
                                        </p:tav>
                                        <p:tav tm="100000">
                                          <p:val>
                                            <p:strVal val="1+ppt_h/2"/>
                                          </p:val>
                                        </p:tav>
                                      </p:tavLst>
                                    </p:anim>
                                    <p:set>
                                      <p:cBhvr>
                                        <p:cTn id="89" dur="1" fill="hold">
                                          <p:stCondLst>
                                            <p:cond delay="499"/>
                                          </p:stCondLst>
                                        </p:cTn>
                                        <p:tgtEl>
                                          <p:spTgt spid="16"/>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2" presetClass="exit" presetSubtype="4" fill="hold" nodeType="clickEffect">
                                  <p:stCondLst>
                                    <p:cond delay="0"/>
                                  </p:stCondLst>
                                  <p:childTnLst>
                                    <p:anim calcmode="lin" valueType="num">
                                      <p:cBhvr additive="base">
                                        <p:cTn id="93" dur="500"/>
                                        <p:tgtEl>
                                          <p:spTgt spid="17"/>
                                        </p:tgtEl>
                                        <p:attrNameLst>
                                          <p:attrName>ppt_x</p:attrName>
                                        </p:attrNameLst>
                                      </p:cBhvr>
                                      <p:tavLst>
                                        <p:tav tm="0">
                                          <p:val>
                                            <p:strVal val="ppt_x"/>
                                          </p:val>
                                        </p:tav>
                                        <p:tav tm="100000">
                                          <p:val>
                                            <p:strVal val="ppt_x"/>
                                          </p:val>
                                        </p:tav>
                                      </p:tavLst>
                                    </p:anim>
                                    <p:anim calcmode="lin" valueType="num">
                                      <p:cBhvr additive="base">
                                        <p:cTn id="94" dur="500"/>
                                        <p:tgtEl>
                                          <p:spTgt spid="17"/>
                                        </p:tgtEl>
                                        <p:attrNameLst>
                                          <p:attrName>ppt_y</p:attrName>
                                        </p:attrNameLst>
                                      </p:cBhvr>
                                      <p:tavLst>
                                        <p:tav tm="0">
                                          <p:val>
                                            <p:strVal val="ppt_y"/>
                                          </p:val>
                                        </p:tav>
                                        <p:tav tm="100000">
                                          <p:val>
                                            <p:strVal val="1+ppt_h/2"/>
                                          </p:val>
                                        </p:tav>
                                      </p:tavLst>
                                    </p:anim>
                                    <p:set>
                                      <p:cBhvr>
                                        <p:cTn id="95" dur="1" fill="hold">
                                          <p:stCondLst>
                                            <p:cond delay="499"/>
                                          </p:stCondLst>
                                        </p:cTn>
                                        <p:tgtEl>
                                          <p:spTgt spid="17"/>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2" presetClass="exit" presetSubtype="4" fill="hold" nodeType="clickEffect">
                                  <p:stCondLst>
                                    <p:cond delay="0"/>
                                  </p:stCondLst>
                                  <p:childTnLst>
                                    <p:anim calcmode="lin" valueType="num">
                                      <p:cBhvr additive="base">
                                        <p:cTn id="99" dur="500"/>
                                        <p:tgtEl>
                                          <p:spTgt spid="18"/>
                                        </p:tgtEl>
                                        <p:attrNameLst>
                                          <p:attrName>ppt_x</p:attrName>
                                        </p:attrNameLst>
                                      </p:cBhvr>
                                      <p:tavLst>
                                        <p:tav tm="0">
                                          <p:val>
                                            <p:strVal val="ppt_x"/>
                                          </p:val>
                                        </p:tav>
                                        <p:tav tm="100000">
                                          <p:val>
                                            <p:strVal val="ppt_x"/>
                                          </p:val>
                                        </p:tav>
                                      </p:tavLst>
                                    </p:anim>
                                    <p:anim calcmode="lin" valueType="num">
                                      <p:cBhvr additive="base">
                                        <p:cTn id="100" dur="500"/>
                                        <p:tgtEl>
                                          <p:spTgt spid="18"/>
                                        </p:tgtEl>
                                        <p:attrNameLst>
                                          <p:attrName>ppt_y</p:attrName>
                                        </p:attrNameLst>
                                      </p:cBhvr>
                                      <p:tavLst>
                                        <p:tav tm="0">
                                          <p:val>
                                            <p:strVal val="ppt_y"/>
                                          </p:val>
                                        </p:tav>
                                        <p:tav tm="100000">
                                          <p:val>
                                            <p:strVal val="1+ppt_h/2"/>
                                          </p:val>
                                        </p:tav>
                                      </p:tavLst>
                                    </p:anim>
                                    <p:set>
                                      <p:cBhvr>
                                        <p:cTn id="101"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76"/>
          <p:cNvSpPr txBox="1"/>
          <p:nvPr/>
        </p:nvSpPr>
        <p:spPr>
          <a:xfrm>
            <a:off x="4328160" y="252282"/>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词语理解题型</a:t>
            </a:r>
          </a:p>
        </p:txBody>
      </p:sp>
      <p:sp>
        <p:nvSpPr>
          <p:cNvPr id="39" name="文本框 38"/>
          <p:cNvSpPr txBox="1"/>
          <p:nvPr/>
        </p:nvSpPr>
        <p:spPr>
          <a:xfrm>
            <a:off x="817880" y="2232660"/>
            <a:ext cx="10555605" cy="2676525"/>
          </a:xfrm>
          <a:prstGeom prst="rect">
            <a:avLst/>
          </a:prstGeom>
          <a:noFill/>
        </p:spPr>
        <p:txBody>
          <a:bodyPr wrap="square" rtlCol="0">
            <a:spAutoFit/>
          </a:bodyPr>
          <a:lstStyle/>
          <a:p>
            <a:pPr algn="l">
              <a:lnSpc>
                <a:spcPct val="150000"/>
              </a:lnSpc>
            </a:pPr>
            <a:r>
              <a:rPr lang="zh-CN" altLang="zh-CN" sz="2800" b="1" dirty="0">
                <a:solidFill>
                  <a:schemeClr val="bg2">
                    <a:lumMod val="25000"/>
                  </a:schemeClr>
                </a:solidFill>
                <a:latin typeface="微软雅黑" panose="020B0503020204020204" pitchFamily="34" charset="-122"/>
                <a:ea typeface="微软雅黑" panose="020B0503020204020204" pitchFamily="34" charset="-122"/>
                <a:sym typeface="+mn-ea"/>
              </a:rPr>
              <a:t>成人不自在</a:t>
            </a:r>
            <a:r>
              <a:rPr lang="en-US" altLang="zh-CN" sz="28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b="1" dirty="0">
                <a:solidFill>
                  <a:schemeClr val="bg2">
                    <a:lumMod val="25000"/>
                  </a:schemeClr>
                </a:solidFill>
                <a:latin typeface="微软雅黑" panose="020B0503020204020204" pitchFamily="34" charset="-122"/>
                <a:ea typeface="微软雅黑" panose="020B0503020204020204" pitchFamily="34" charset="-122"/>
                <a:sym typeface="+mn-ea"/>
              </a:rPr>
              <a:t>郭英德（</a:t>
            </a:r>
            <a:r>
              <a:rPr lang="en-US" altLang="zh-CN" sz="2800" b="1" dirty="0">
                <a:solidFill>
                  <a:schemeClr val="bg2">
                    <a:lumMod val="25000"/>
                  </a:schemeClr>
                </a:solidFill>
                <a:latin typeface="微软雅黑" panose="020B0503020204020204" pitchFamily="34" charset="-122"/>
                <a:ea typeface="微软雅黑" panose="020B0503020204020204" pitchFamily="34" charset="-122"/>
                <a:sym typeface="+mn-ea"/>
              </a:rPr>
              <a:t>2016.</a:t>
            </a:r>
            <a:r>
              <a:rPr lang="zh-CN" altLang="en-US" sz="2800" b="1" dirty="0">
                <a:solidFill>
                  <a:schemeClr val="bg2">
                    <a:lumMod val="25000"/>
                  </a:schemeClr>
                </a:solidFill>
                <a:latin typeface="微软雅黑" panose="020B0503020204020204" pitchFamily="34" charset="-122"/>
                <a:ea typeface="微软雅黑" panose="020B0503020204020204" pitchFamily="34" charset="-122"/>
                <a:sym typeface="+mn-ea"/>
              </a:rPr>
              <a:t>江苏）</a:t>
            </a:r>
          </a:p>
          <a:p>
            <a:pPr algn="just">
              <a:lnSpc>
                <a:spcPct val="150000"/>
              </a:lnSpc>
            </a:pP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问题：文中“如来佛的掌心”“金箍儿”“八十一难”分别意味着什么？</a:t>
            </a:r>
          </a:p>
          <a:p>
            <a:pPr algn="just">
              <a:lnSpc>
                <a:spcPct val="150000"/>
              </a:lnSpc>
            </a:pPr>
            <a:r>
              <a:rPr lang="zh-CN" altLang="en-US" sz="2800" dirty="0">
                <a:solidFill>
                  <a:srgbClr val="FF0000"/>
                </a:solidFill>
                <a:latin typeface="微软雅黑" panose="020B0503020204020204" pitchFamily="34" charset="-122"/>
                <a:ea typeface="微软雅黑" panose="020B0503020204020204" pitchFamily="34" charset="-122"/>
                <a:sym typeface="+mn-ea"/>
              </a:rPr>
              <a:t>答案：</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如来佛的掌心”意味着一种无所不能的社会规范；</a:t>
            </a:r>
          </a:p>
        </p:txBody>
      </p:sp>
      <p:sp>
        <p:nvSpPr>
          <p:cNvPr id="2" name="文本框 1"/>
          <p:cNvSpPr txBox="1"/>
          <p:nvPr/>
        </p:nvSpPr>
        <p:spPr>
          <a:xfrm>
            <a:off x="817880" y="1587500"/>
            <a:ext cx="2903220"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真题练习</a:t>
            </a:r>
            <a:r>
              <a:rPr lang="en-US" altLang="zh-CN" sz="3600" b="1" dirty="0">
                <a:solidFill>
                  <a:srgbClr val="C00000"/>
                </a:solidFill>
                <a:latin typeface="微软雅黑" panose="020B0503020204020204" pitchFamily="34" charset="-122"/>
                <a:ea typeface="微软雅黑" panose="020B0503020204020204" pitchFamily="34" charset="-122"/>
                <a:sym typeface="+mn-ea"/>
              </a:rPr>
              <a:t>2</a:t>
            </a:r>
            <a:r>
              <a:rPr lang="zh-CN" altLang="en-US" sz="3600" b="1" dirty="0">
                <a:solidFill>
                  <a:srgbClr val="C00000"/>
                </a:solidFill>
                <a:latin typeface="微软雅黑" panose="020B0503020204020204" pitchFamily="34" charset="-122"/>
                <a:ea typeface="微软雅黑" panose="020B0503020204020204" pitchFamily="34" charset="-122"/>
                <a:sym typeface="+mn-ea"/>
              </a:rPr>
              <a:t>：</a:t>
            </a:r>
          </a:p>
        </p:txBody>
      </p:sp>
      <p:sp>
        <p:nvSpPr>
          <p:cNvPr id="3" name="文本框 2"/>
          <p:cNvSpPr txBox="1"/>
          <p:nvPr/>
        </p:nvSpPr>
        <p:spPr>
          <a:xfrm>
            <a:off x="1844675" y="5043805"/>
            <a:ext cx="8503285" cy="521970"/>
          </a:xfrm>
          <a:prstGeom prst="rect">
            <a:avLst/>
          </a:prstGeom>
          <a:noFill/>
        </p:spPr>
        <p:txBody>
          <a:bodyPr wrap="square" rtlCol="0" anchor="t">
            <a:spAutoFit/>
          </a:bodyPr>
          <a:lstStyle/>
          <a:p>
            <a:r>
              <a:rPr lang="zh-CN" altLang="en-US" sz="2800" dirty="0">
                <a:solidFill>
                  <a:srgbClr val="FF0000"/>
                </a:solidFill>
                <a:latin typeface="微软雅黑" panose="020B0503020204020204" pitchFamily="34" charset="-122"/>
                <a:ea typeface="微软雅黑" panose="020B0503020204020204" pitchFamily="34" charset="-122"/>
                <a:sym typeface="+mn-ea"/>
              </a:rPr>
              <a:t>“金箍儿”意味着一种对绝对自由的约束；</a:t>
            </a:r>
          </a:p>
        </p:txBody>
      </p:sp>
      <p:sp>
        <p:nvSpPr>
          <p:cNvPr id="8" name="文本框 7"/>
          <p:cNvSpPr txBox="1"/>
          <p:nvPr/>
        </p:nvSpPr>
        <p:spPr>
          <a:xfrm>
            <a:off x="1844675" y="5565775"/>
            <a:ext cx="8051800" cy="737235"/>
          </a:xfrm>
          <a:prstGeom prst="rect">
            <a:avLst/>
          </a:prstGeom>
          <a:noFill/>
        </p:spPr>
        <p:txBody>
          <a:bodyPr wrap="square" rtlCol="0" anchor="t">
            <a:spAutoFit/>
          </a:bodyPr>
          <a:lstStyle/>
          <a:p>
            <a:pPr algn="just">
              <a:lnSpc>
                <a:spcPct val="150000"/>
              </a:lnSpc>
            </a:pPr>
            <a:r>
              <a:rPr lang="zh-CN" altLang="en-US" sz="2800" dirty="0">
                <a:solidFill>
                  <a:srgbClr val="FF0000"/>
                </a:solidFill>
                <a:latin typeface="微软雅黑" panose="020B0503020204020204" pitchFamily="34" charset="-122"/>
                <a:ea typeface="微软雅黑" panose="020B0503020204020204" pitchFamily="34" charset="-122"/>
                <a:sym typeface="+mn-ea"/>
              </a:rPr>
              <a:t>“八十一难”意味着修心过程中所遇障碍。</a:t>
            </a:r>
            <a:r>
              <a:rPr lang="zh-CN" altLang="en-US" sz="2400" dirty="0">
                <a:solidFill>
                  <a:srgbClr val="FF0000"/>
                </a:solidFill>
                <a:latin typeface="微软雅黑" panose="020B0503020204020204" pitchFamily="34" charset="-122"/>
                <a:ea typeface="微软雅黑" panose="020B0503020204020204" pitchFamily="34" charset="-122"/>
                <a:sym typeface="+mn-ea"/>
              </a:rPr>
              <a:t> </a:t>
            </a:r>
          </a:p>
        </p:txBody>
      </p:sp>
      <p:grpSp>
        <p:nvGrpSpPr>
          <p:cNvPr id="6" name="组合 5"/>
          <p:cNvGrpSpPr/>
          <p:nvPr/>
        </p:nvGrpSpPr>
        <p:grpSpPr>
          <a:xfrm>
            <a:off x="120650" y="153079"/>
            <a:ext cx="11951335" cy="4179526"/>
            <a:chOff x="-1555" y="5864"/>
            <a:chExt cx="17220" cy="8020"/>
          </a:xfrm>
        </p:grpSpPr>
        <p:sp>
          <p:nvSpPr>
            <p:cNvPr id="5" name="圆角矩形 4"/>
            <p:cNvSpPr/>
            <p:nvPr/>
          </p:nvSpPr>
          <p:spPr>
            <a:xfrm>
              <a:off x="-1555" y="6054"/>
              <a:ext cx="17220" cy="7830"/>
            </a:xfrm>
            <a:prstGeom prst="roundRect">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99" y="5864"/>
              <a:ext cx="16306" cy="7793"/>
            </a:xfrm>
            <a:prstGeom prst="rect">
              <a:avLst/>
            </a:prstGeom>
            <a:noFill/>
            <a:ln w="38100">
              <a:noFill/>
            </a:ln>
          </p:spPr>
          <p:txBody>
            <a:bodyPr wrap="square" rtlCol="0">
              <a:spAutoFit/>
            </a:bodyPr>
            <a:lstStyle/>
            <a:p>
              <a:pPr algn="l" fontAlgn="auto">
                <a:lnSpc>
                  <a:spcPct val="150000"/>
                </a:lnSpc>
              </a:pPr>
              <a:r>
                <a:rPr lang="en-US" altLang="zh-CN"/>
                <a:t>        </a:t>
              </a:r>
              <a:r>
                <a:rPr lang="en-US" altLang="zh-CN" sz="2800">
                  <a:latin typeface="微软雅黑" panose="020B0503020204020204" pitchFamily="34" charset="-122"/>
                  <a:ea typeface="微软雅黑" panose="020B0503020204020204" pitchFamily="34" charset="-122"/>
                </a:rPr>
                <a:t> </a:t>
              </a:r>
              <a:r>
                <a:rPr lang="en-US"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rPr>
                <a:t>用</a:t>
              </a:r>
              <a:r>
                <a:rPr lang="zh-CN" altLang="en-US" sz="2400" b="1" u="sng">
                  <a:latin typeface="楷体" panose="02010609060101010101" charset="-122"/>
                  <a:ea typeface="楷体" panose="02010609060101010101" charset="-122"/>
                </a:rPr>
                <a:t>“如来佛的掌心”</a:t>
              </a:r>
              <a:r>
                <a:rPr lang="zh-CN" altLang="en-US" sz="2400" b="1">
                  <a:solidFill>
                    <a:schemeClr val="tx1"/>
                  </a:solidFill>
                  <a:uFill>
                    <a:solidFill>
                      <a:srgbClr val="FF0000"/>
                    </a:solidFill>
                  </a:uFill>
                  <a:latin typeface="楷体" panose="02010609060101010101" charset="-122"/>
                  <a:ea typeface="楷体" panose="02010609060101010101" charset="-122"/>
                </a:rPr>
                <a:t>代表一种</a:t>
              </a:r>
              <a:r>
                <a:rPr lang="zh-CN" altLang="en-US" sz="2400" b="1">
                  <a:solidFill>
                    <a:schemeClr val="tx1"/>
                  </a:solidFill>
                  <a:latin typeface="楷体" panose="02010609060101010101" charset="-122"/>
                  <a:ea typeface="楷体" panose="02010609060101010101" charset="-122"/>
                </a:rPr>
                <a:t>无所不能的社会规范</a:t>
              </a:r>
              <a:r>
                <a:rPr lang="zh-CN" altLang="en-US" sz="2400" b="1">
                  <a:latin typeface="楷体" panose="02010609060101010101" charset="-122"/>
                  <a:ea typeface="楷体" panose="02010609060101010101" charset="-122"/>
                </a:rPr>
                <a:t>，</a:t>
              </a:r>
              <a:r>
                <a:rPr lang="en-US"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rPr>
                <a:t>“个体人”一旦步入社会，就不可能再有绝对的自由自在了。</a:t>
              </a:r>
            </a:p>
            <a:p>
              <a:pPr algn="l" fontAlgn="auto">
                <a:lnSpc>
                  <a:spcPct val="150000"/>
                </a:lnSpc>
              </a:pPr>
              <a:r>
                <a:rPr lang="zh-CN" altLang="en-US" sz="2400" b="1">
                  <a:latin typeface="楷体" panose="02010609060101010101" charset="-122"/>
                  <a:ea typeface="楷体" panose="02010609060101010101" charset="-122"/>
                </a:rPr>
                <a:t>    </a:t>
              </a:r>
              <a:r>
                <a:rPr lang="en-US"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rPr>
                <a:t>小说有一个寓意性的写法——</a:t>
              </a:r>
              <a:r>
                <a:rPr lang="zh-CN" altLang="en-US" sz="2400" b="1" u="sng">
                  <a:latin typeface="楷体" panose="02010609060101010101" charset="-122"/>
                  <a:ea typeface="楷体" panose="02010609060101010101" charset="-122"/>
                </a:rPr>
                <a:t>“金箍儿”</a:t>
              </a:r>
              <a:r>
                <a:rPr lang="zh-CN" altLang="en-US" sz="2400" b="1">
                  <a:latin typeface="楷体" panose="02010609060101010101" charset="-122"/>
                  <a:ea typeface="楷体" panose="02010609060101010101" charset="-122"/>
                </a:rPr>
                <a:t>。金箍儿是有形的东西，但却有无形的含义。</a:t>
              </a:r>
              <a:r>
                <a:rPr lang="en-US"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rPr>
                <a:t>这说明孙悟空是心甘情愿地接受社会规范，保护唐僧西天取经的。“金箍儿”有一个很雅的名字，叫“定心真言”。</a:t>
              </a:r>
            </a:p>
            <a:p>
              <a:pPr algn="l" fontAlgn="auto">
                <a:lnSpc>
                  <a:spcPct val="150000"/>
                </a:lnSpc>
              </a:pPr>
              <a:r>
                <a:rPr lang="zh-CN" altLang="en-US" sz="2400" b="1">
                  <a:latin typeface="楷体" panose="02010609060101010101" charset="-122"/>
                  <a:ea typeface="楷体" panose="02010609060101010101" charset="-122"/>
                </a:rPr>
                <a:t>    </a:t>
              </a:r>
              <a:r>
                <a:rPr lang="en-US"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rPr>
                <a:t>西天取经的</a:t>
              </a:r>
              <a:r>
                <a:rPr lang="zh-CN" altLang="en-US" sz="2400" b="1" u="sng">
                  <a:latin typeface="楷体" panose="02010609060101010101" charset="-122"/>
                  <a:ea typeface="楷体" panose="02010609060101010101" charset="-122"/>
                </a:rPr>
                <a:t>八十一难</a:t>
              </a:r>
              <a:r>
                <a:rPr lang="zh-CN" altLang="en-US" sz="2400" b="1">
                  <a:latin typeface="楷体" panose="02010609060101010101" charset="-122"/>
                  <a:ea typeface="楷体" panose="02010609060101010101" charset="-122"/>
                </a:rPr>
                <a:t>，并没有内在的逻辑联系。那些周而复始、形形色色的险阻与妖魔，都不过是孙悟空修心过程中所遇障碍的象征。</a:t>
              </a:r>
            </a:p>
          </p:txBody>
        </p:sp>
      </p:gr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0"/>
                                  </p:stCondLst>
                                  <p:childTnLst>
                                    <p:anim calcmode="lin" valueType="num">
                                      <p:cBhvr additive="base">
                                        <p:cTn id="40" dur="500"/>
                                        <p:tgtEl>
                                          <p:spTgt spid="6"/>
                                        </p:tgtEl>
                                        <p:attrNameLst>
                                          <p:attrName>ppt_x</p:attrName>
                                        </p:attrNameLst>
                                      </p:cBhvr>
                                      <p:tavLst>
                                        <p:tav tm="0">
                                          <p:val>
                                            <p:strVal val="ppt_x"/>
                                          </p:val>
                                        </p:tav>
                                        <p:tav tm="100000">
                                          <p:val>
                                            <p:strVal val="ppt_x"/>
                                          </p:val>
                                        </p:tav>
                                      </p:tavLst>
                                    </p:anim>
                                    <p:anim calcmode="lin" valueType="num">
                                      <p:cBhvr additive="base">
                                        <p:cTn id="41" dur="500"/>
                                        <p:tgtEl>
                                          <p:spTgt spid="6"/>
                                        </p:tgtEl>
                                        <p:attrNameLst>
                                          <p:attrName>ppt_y</p:attrName>
                                        </p:attrNameLst>
                                      </p:cBhvr>
                                      <p:tavLst>
                                        <p:tav tm="0">
                                          <p:val>
                                            <p:strVal val="ppt_y"/>
                                          </p:val>
                                        </p:tav>
                                        <p:tav tm="100000">
                                          <p:val>
                                            <p:strVal val="1+ppt_h/2"/>
                                          </p:val>
                                        </p:tav>
                                      </p:tavLst>
                                    </p:anim>
                                    <p:set>
                                      <p:cBhvr>
                                        <p:cTn id="42" dur="1" fill="hold">
                                          <p:stCondLst>
                                            <p:cond delay="499"/>
                                          </p:stCondLst>
                                        </p:cTn>
                                        <p:tgtEl>
                                          <p:spTgt spid="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9">
                                            <p:txEl>
                                              <p:pRg st="2" end="2"/>
                                            </p:txEl>
                                          </p:spTgt>
                                        </p:tgtEl>
                                        <p:attrNameLst>
                                          <p:attrName>style.visibility</p:attrName>
                                        </p:attrNameLst>
                                      </p:cBhvr>
                                      <p:to>
                                        <p:strVal val="visible"/>
                                      </p:to>
                                    </p:set>
                                    <p:animEffect transition="in" filter="fade">
                                      <p:cBhvr>
                                        <p:cTn id="47" dur="1000"/>
                                        <p:tgtEl>
                                          <p:spTgt spid="39">
                                            <p:txEl>
                                              <p:pRg st="2" end="2"/>
                                            </p:txEl>
                                          </p:spTgt>
                                        </p:tgtEl>
                                      </p:cBhvr>
                                    </p:animEffect>
                                    <p:anim calcmode="lin" valueType="num">
                                      <p:cBhvr>
                                        <p:cTn id="48"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49"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1000"/>
                                        <p:tgtEl>
                                          <p:spTgt spid="6"/>
                                        </p:tgtEl>
                                      </p:cBhvr>
                                    </p:animEffect>
                                    <p:anim calcmode="lin" valueType="num">
                                      <p:cBhvr>
                                        <p:cTn id="55" dur="1000" fill="hold"/>
                                        <p:tgtEl>
                                          <p:spTgt spid="6"/>
                                        </p:tgtEl>
                                        <p:attrNameLst>
                                          <p:attrName>ppt_x</p:attrName>
                                        </p:attrNameLst>
                                      </p:cBhvr>
                                      <p:tavLst>
                                        <p:tav tm="0">
                                          <p:val>
                                            <p:strVal val="#ppt_x"/>
                                          </p:val>
                                        </p:tav>
                                        <p:tav tm="100000">
                                          <p:val>
                                            <p:strVal val="#ppt_x"/>
                                          </p:val>
                                        </p:tav>
                                      </p:tavLst>
                                    </p:anim>
                                    <p:anim calcmode="lin" valueType="num">
                                      <p:cBhvr>
                                        <p:cTn id="5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6"/>
                                        </p:tgtEl>
                                        <p:attrNameLst>
                                          <p:attrName>ppt_x</p:attrName>
                                        </p:attrNameLst>
                                      </p:cBhvr>
                                      <p:tavLst>
                                        <p:tav tm="0">
                                          <p:val>
                                            <p:strVal val="ppt_x"/>
                                          </p:val>
                                        </p:tav>
                                        <p:tav tm="100000">
                                          <p:val>
                                            <p:strVal val="ppt_x"/>
                                          </p:val>
                                        </p:tav>
                                      </p:tavLst>
                                    </p:anim>
                                    <p:anim calcmode="lin" valueType="num">
                                      <p:cBhvr additive="base">
                                        <p:cTn id="61" dur="500"/>
                                        <p:tgtEl>
                                          <p:spTgt spid="6"/>
                                        </p:tgtEl>
                                        <p:attrNameLst>
                                          <p:attrName>ppt_y</p:attrName>
                                        </p:attrNameLst>
                                      </p:cBhvr>
                                      <p:tavLst>
                                        <p:tav tm="0">
                                          <p:val>
                                            <p:strVal val="ppt_y"/>
                                          </p:val>
                                        </p:tav>
                                        <p:tav tm="100000">
                                          <p:val>
                                            <p:strVal val="1+ppt_h/2"/>
                                          </p:val>
                                        </p:tav>
                                      </p:tavLst>
                                    </p:anim>
                                    <p:set>
                                      <p:cBhvr>
                                        <p:cTn id="62" dur="1" fill="hold">
                                          <p:stCondLst>
                                            <p:cond delay="499"/>
                                          </p:stCondLst>
                                        </p:cTn>
                                        <p:tgtEl>
                                          <p:spTgt spid="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1000"/>
                                        <p:tgtEl>
                                          <p:spTgt spid="3"/>
                                        </p:tgtEl>
                                      </p:cBhvr>
                                    </p:animEffect>
                                    <p:anim calcmode="lin" valueType="num">
                                      <p:cBhvr>
                                        <p:cTn id="68" dur="1000" fill="hold"/>
                                        <p:tgtEl>
                                          <p:spTgt spid="3"/>
                                        </p:tgtEl>
                                        <p:attrNameLst>
                                          <p:attrName>ppt_x</p:attrName>
                                        </p:attrNameLst>
                                      </p:cBhvr>
                                      <p:tavLst>
                                        <p:tav tm="0">
                                          <p:val>
                                            <p:strVal val="#ppt_x"/>
                                          </p:val>
                                        </p:tav>
                                        <p:tav tm="100000">
                                          <p:val>
                                            <p:strVal val="#ppt_x"/>
                                          </p:val>
                                        </p:tav>
                                      </p:tavLst>
                                    </p:anim>
                                    <p:anim calcmode="lin" valueType="num">
                                      <p:cBhvr>
                                        <p:cTn id="6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1000"/>
                                        <p:tgtEl>
                                          <p:spTgt spid="6"/>
                                        </p:tgtEl>
                                      </p:cBhvr>
                                    </p:animEffect>
                                    <p:anim calcmode="lin" valueType="num">
                                      <p:cBhvr>
                                        <p:cTn id="75" dur="1000" fill="hold"/>
                                        <p:tgtEl>
                                          <p:spTgt spid="6"/>
                                        </p:tgtEl>
                                        <p:attrNameLst>
                                          <p:attrName>ppt_x</p:attrName>
                                        </p:attrNameLst>
                                      </p:cBhvr>
                                      <p:tavLst>
                                        <p:tav tm="0">
                                          <p:val>
                                            <p:strVal val="#ppt_x"/>
                                          </p:val>
                                        </p:tav>
                                        <p:tav tm="100000">
                                          <p:val>
                                            <p:strVal val="#ppt_x"/>
                                          </p:val>
                                        </p:tav>
                                      </p:tavLst>
                                    </p:anim>
                                    <p:anim calcmode="lin" valueType="num">
                                      <p:cBhvr>
                                        <p:cTn id="7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xit" presetSubtype="4" fill="hold" nodeType="clickEffect">
                                  <p:stCondLst>
                                    <p:cond delay="0"/>
                                  </p:stCondLst>
                                  <p:childTnLst>
                                    <p:anim calcmode="lin" valueType="num">
                                      <p:cBhvr additive="base">
                                        <p:cTn id="80" dur="500"/>
                                        <p:tgtEl>
                                          <p:spTgt spid="6"/>
                                        </p:tgtEl>
                                        <p:attrNameLst>
                                          <p:attrName>ppt_x</p:attrName>
                                        </p:attrNameLst>
                                      </p:cBhvr>
                                      <p:tavLst>
                                        <p:tav tm="0">
                                          <p:val>
                                            <p:strVal val="ppt_x"/>
                                          </p:val>
                                        </p:tav>
                                        <p:tav tm="100000">
                                          <p:val>
                                            <p:strVal val="ppt_x"/>
                                          </p:val>
                                        </p:tav>
                                      </p:tavLst>
                                    </p:anim>
                                    <p:anim calcmode="lin" valueType="num">
                                      <p:cBhvr additive="base">
                                        <p:cTn id="81" dur="500"/>
                                        <p:tgtEl>
                                          <p:spTgt spid="6"/>
                                        </p:tgtEl>
                                        <p:attrNameLst>
                                          <p:attrName>ppt_y</p:attrName>
                                        </p:attrNameLst>
                                      </p:cBhvr>
                                      <p:tavLst>
                                        <p:tav tm="0">
                                          <p:val>
                                            <p:strVal val="ppt_y"/>
                                          </p:val>
                                        </p:tav>
                                        <p:tav tm="100000">
                                          <p:val>
                                            <p:strVal val="1+ppt_h/2"/>
                                          </p:val>
                                        </p:tav>
                                      </p:tavLst>
                                    </p:anim>
                                    <p:set>
                                      <p:cBhvr>
                                        <p:cTn id="82" dur="1" fill="hold">
                                          <p:stCondLst>
                                            <p:cond delay="499"/>
                                          </p:stCondLst>
                                        </p:cTn>
                                        <p:tgtEl>
                                          <p:spTgt spid="6"/>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fade">
                                      <p:cBhvr>
                                        <p:cTn id="87" dur="1000"/>
                                        <p:tgtEl>
                                          <p:spTgt spid="8"/>
                                        </p:tgtEl>
                                      </p:cBhvr>
                                    </p:animEffect>
                                    <p:anim calcmode="lin" valueType="num">
                                      <p:cBhvr>
                                        <p:cTn id="88" dur="1000" fill="hold"/>
                                        <p:tgtEl>
                                          <p:spTgt spid="8"/>
                                        </p:tgtEl>
                                        <p:attrNameLst>
                                          <p:attrName>ppt_x</p:attrName>
                                        </p:attrNameLst>
                                      </p:cBhvr>
                                      <p:tavLst>
                                        <p:tav tm="0">
                                          <p:val>
                                            <p:strVal val="#ppt_x"/>
                                          </p:val>
                                        </p:tav>
                                        <p:tav tm="100000">
                                          <p:val>
                                            <p:strVal val="#ppt_x"/>
                                          </p:val>
                                        </p:tav>
                                      </p:tavLst>
                                    </p:anim>
                                    <p:anim calcmode="lin" valueType="num">
                                      <p:cBhvr>
                                        <p:cTn id="8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769360" y="282127"/>
            <a:ext cx="46532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词语理解题型总结</a:t>
            </a:r>
          </a:p>
        </p:txBody>
      </p:sp>
      <p:sp>
        <p:nvSpPr>
          <p:cNvPr id="39" name="文本框 38"/>
          <p:cNvSpPr txBox="1"/>
          <p:nvPr/>
        </p:nvSpPr>
        <p:spPr>
          <a:xfrm>
            <a:off x="3135630" y="1271905"/>
            <a:ext cx="6605270" cy="2030095"/>
          </a:xfrm>
          <a:prstGeom prst="rect">
            <a:avLst/>
          </a:prstGeom>
          <a:noFill/>
        </p:spPr>
        <p:txBody>
          <a:bodyPr wrap="square" rtlCol="0">
            <a:spAutoFit/>
          </a:bodyPr>
          <a:lstStyle/>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简要分析文中加点词语</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的含义。</a:t>
            </a:r>
            <a:endPar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结合全文，说明你对“</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”的理解。</a:t>
            </a:r>
            <a:endPar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文中“</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”意味着什么？</a:t>
            </a:r>
          </a:p>
        </p:txBody>
      </p:sp>
      <p:sp>
        <p:nvSpPr>
          <p:cNvPr id="2" name="文本框 1"/>
          <p:cNvSpPr txBox="1"/>
          <p:nvPr/>
        </p:nvSpPr>
        <p:spPr>
          <a:xfrm>
            <a:off x="823595" y="1271905"/>
            <a:ext cx="2784475"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设问方式：</a:t>
            </a:r>
          </a:p>
        </p:txBody>
      </p:sp>
      <p:sp>
        <p:nvSpPr>
          <p:cNvPr id="3" name="文本框 2"/>
          <p:cNvSpPr txBox="1"/>
          <p:nvPr/>
        </p:nvSpPr>
        <p:spPr>
          <a:xfrm>
            <a:off x="846455" y="3756660"/>
            <a:ext cx="2922905"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答题思路：</a:t>
            </a:r>
          </a:p>
        </p:txBody>
      </p:sp>
      <p:sp>
        <p:nvSpPr>
          <p:cNvPr id="12" name="文本框 11"/>
          <p:cNvSpPr txBox="1"/>
          <p:nvPr/>
        </p:nvSpPr>
        <p:spPr>
          <a:xfrm>
            <a:off x="3135630" y="3664585"/>
            <a:ext cx="7393940" cy="737235"/>
          </a:xfrm>
          <a:prstGeom prst="rect">
            <a:avLst/>
          </a:prstGeom>
          <a:noFill/>
        </p:spPr>
        <p:txBody>
          <a:bodyPr wrap="square" rtlCol="0">
            <a:spAutoFit/>
          </a:bodyPr>
          <a:lstStyle/>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1.</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本义；</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2.</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引申义；</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作者的情感内涵。</a:t>
            </a:r>
          </a:p>
        </p:txBody>
      </p:sp>
      <p:sp>
        <p:nvSpPr>
          <p:cNvPr id="13" name="文本框 12"/>
          <p:cNvSpPr txBox="1"/>
          <p:nvPr/>
        </p:nvSpPr>
        <p:spPr>
          <a:xfrm>
            <a:off x="801370" y="4993005"/>
            <a:ext cx="2829560" cy="645160"/>
          </a:xfrm>
          <a:prstGeom prst="rect">
            <a:avLst/>
          </a:prstGeom>
          <a:noFill/>
        </p:spPr>
        <p:txBody>
          <a:bodyPr wrap="square" rtlCol="0">
            <a:spAutoFit/>
          </a:bodyPr>
          <a:lstStyle/>
          <a:p>
            <a:r>
              <a:rPr lang="en-US" altLang="zh-CN" sz="36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6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600" b="1" dirty="0">
                <a:solidFill>
                  <a:srgbClr val="C00000"/>
                </a:solidFill>
                <a:latin typeface="微软雅黑" panose="020B0503020204020204" pitchFamily="34" charset="-122"/>
                <a:ea typeface="微软雅黑" panose="020B0503020204020204" pitchFamily="34" charset="-122"/>
                <a:sym typeface="+mn-ea"/>
              </a:rPr>
              <a:t>：</a:t>
            </a:r>
          </a:p>
        </p:txBody>
      </p:sp>
      <p:sp>
        <p:nvSpPr>
          <p:cNvPr id="14" name="文本框 13"/>
          <p:cNvSpPr txBox="1"/>
          <p:nvPr/>
        </p:nvSpPr>
        <p:spPr>
          <a:xfrm>
            <a:off x="3135630" y="4993005"/>
            <a:ext cx="8881110" cy="1383665"/>
          </a:xfrm>
          <a:prstGeom prst="rect">
            <a:avLst/>
          </a:prstGeom>
          <a:noFill/>
        </p:spPr>
        <p:txBody>
          <a:bodyPr wrap="square" rtlCol="0">
            <a:spAutoFit/>
          </a:bodyPr>
          <a:lstStyle/>
          <a:p>
            <a:pPr algn="just">
              <a:lnSpc>
                <a:spcPct val="150000"/>
              </a:lnSpc>
            </a:pP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的本义是</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；引申义是</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；表达了</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的情感（主旨）等</a:t>
            </a:r>
            <a:r>
              <a:rPr lang="en-US" altLang="zh-CN" sz="2800" dirty="0">
                <a:solidFill>
                  <a:srgbClr val="FF0000"/>
                </a:solidFill>
                <a:latin typeface="微软雅黑" panose="020B0503020204020204" pitchFamily="34" charset="-122"/>
                <a:ea typeface="微软雅黑" panose="020B0503020204020204" pitchFamily="34" charset="-122"/>
                <a:sym typeface="+mn-ea"/>
              </a:rPr>
              <a:t>。</a:t>
            </a:r>
          </a:p>
        </p:txBody>
      </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xEl>
                                              <p:pRg st="0" end="0"/>
                                            </p:txEl>
                                          </p:spTgt>
                                        </p:tgtEl>
                                        <p:attrNameLst>
                                          <p:attrName>style.visibility</p:attrName>
                                        </p:attrNameLst>
                                      </p:cBhvr>
                                      <p:to>
                                        <p:strVal val="visible"/>
                                      </p:to>
                                    </p:set>
                                    <p:animEffect transition="in" filter="fade">
                                      <p:cBhvr>
                                        <p:cTn id="49" dur="1000"/>
                                        <p:tgtEl>
                                          <p:spTgt spid="12">
                                            <p:txEl>
                                              <p:pRg st="0" end="0"/>
                                            </p:txEl>
                                          </p:spTgt>
                                        </p:tgtEl>
                                      </p:cBhvr>
                                    </p:animEffect>
                                    <p:anim calcmode="lin" valueType="num">
                                      <p:cBhvr>
                                        <p:cTn id="50"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4">
                                            <p:txEl>
                                              <p:pRg st="0" end="0"/>
                                            </p:txEl>
                                          </p:spTgt>
                                        </p:tgtEl>
                                        <p:attrNameLst>
                                          <p:attrName>style.visibility</p:attrName>
                                        </p:attrNameLst>
                                      </p:cBhvr>
                                      <p:to>
                                        <p:strVal val="visible"/>
                                      </p:to>
                                    </p:set>
                                    <p:animEffect transition="in" filter="fade">
                                      <p:cBhvr>
                                        <p:cTn id="63" dur="1000"/>
                                        <p:tgtEl>
                                          <p:spTgt spid="14">
                                            <p:txEl>
                                              <p:pRg st="0" end="0"/>
                                            </p:txEl>
                                          </p:spTgt>
                                        </p:tgtEl>
                                      </p:cBhvr>
                                    </p:animEffect>
                                    <p:anim calcmode="lin" valueType="num">
                                      <p:cBhvr>
                                        <p:cTn id="64"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71275" y="3111102"/>
            <a:ext cx="5053708" cy="1014683"/>
            <a:chOff x="7373" y="1840"/>
            <a:chExt cx="8289" cy="1135"/>
          </a:xfrm>
        </p:grpSpPr>
        <p:grpSp>
          <p:nvGrpSpPr>
            <p:cNvPr id="6" name="组合 5"/>
            <p:cNvGrpSpPr/>
            <p:nvPr/>
          </p:nvGrpSpPr>
          <p:grpSpPr>
            <a:xfrm>
              <a:off x="7373" y="1840"/>
              <a:ext cx="1700" cy="1135"/>
              <a:chOff x="7373" y="1840"/>
              <a:chExt cx="1700" cy="1135"/>
            </a:xfrm>
          </p:grpSpPr>
          <p:sp>
            <p:nvSpPr>
              <p:cNvPr id="10" name="圆角矩形 28"/>
              <p:cNvSpPr>
                <a:spLocks noChangeAspect="1"/>
              </p:cNvSpPr>
              <p:nvPr/>
            </p:nvSpPr>
            <p:spPr>
              <a:xfrm>
                <a:off x="7373" y="1856"/>
                <a:ext cx="1699" cy="1103"/>
              </a:xfrm>
              <a:prstGeom prst="roundRect">
                <a:avLst>
                  <a:gd name="adj" fmla="val 16667"/>
                </a:avLst>
              </a:prstGeom>
              <a:solidFill>
                <a:srgbClr val="C4271D"/>
              </a:solidFill>
              <a:ln w="9525">
                <a:noFill/>
              </a:ln>
            </p:spPr>
            <p:txBody>
              <a:bodyPr/>
              <a:lstStyle/>
              <a:p>
                <a:endParaRPr lang="zh-CN" altLang="en-US" sz="800" dirty="0">
                  <a:solidFill>
                    <a:srgbClr val="FFFFFF"/>
                  </a:solidFill>
                  <a:latin typeface="Arial" panose="020B0604020202020204" pitchFamily="34" charset="0"/>
                </a:endParaRPr>
              </a:p>
            </p:txBody>
          </p:sp>
          <p:sp>
            <p:nvSpPr>
              <p:cNvPr id="11" name="TextBox 29"/>
              <p:cNvSpPr txBox="1"/>
              <p:nvPr/>
            </p:nvSpPr>
            <p:spPr>
              <a:xfrm>
                <a:off x="7408" y="1840"/>
                <a:ext cx="1665" cy="1135"/>
              </a:xfrm>
              <a:prstGeom prst="rect">
                <a:avLst/>
              </a:prstGeom>
              <a:noFill/>
              <a:ln w="9525">
                <a:noFill/>
              </a:ln>
            </p:spPr>
            <p:txBody>
              <a:bodyPr wrap="square">
                <a:spAutoFit/>
              </a:bodyPr>
              <a:lstStyle/>
              <a:p>
                <a:r>
                  <a:rPr lang="zh-CN" altLang="en-US" sz="6000" b="1" dirty="0">
                    <a:solidFill>
                      <a:srgbClr val="FFFFFF"/>
                    </a:solidFill>
                    <a:latin typeface="华康俪金黑W8(P)" pitchFamily="2" charset="-122"/>
                    <a:ea typeface="华康俪金黑W8(P)" pitchFamily="2" charset="-122"/>
                  </a:rPr>
                  <a:t>贰</a:t>
                </a:r>
              </a:p>
            </p:txBody>
          </p:sp>
        </p:grpSp>
        <p:sp>
          <p:nvSpPr>
            <p:cNvPr id="12" name="TextBox 42"/>
            <p:cNvSpPr txBox="1"/>
            <p:nvPr/>
          </p:nvSpPr>
          <p:spPr>
            <a:xfrm>
              <a:off x="9033" y="1944"/>
              <a:ext cx="6629" cy="928"/>
            </a:xfrm>
            <a:prstGeom prst="rect">
              <a:avLst/>
            </a:prstGeom>
            <a:noFill/>
            <a:ln w="9525">
              <a:noFill/>
            </a:ln>
          </p:spPr>
          <p:txBody>
            <a:bodyPr wrap="square">
              <a:spAutoFit/>
            </a:bodyPr>
            <a:lstStyle/>
            <a:p>
              <a:r>
                <a:rPr lang="zh-CN" altLang="en-US" sz="4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句子理解题型</a:t>
              </a:r>
            </a:p>
          </p:txBody>
        </p:sp>
      </p:gr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328160" y="618042"/>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句子理解题型</a:t>
            </a:r>
          </a:p>
        </p:txBody>
      </p:sp>
      <p:sp>
        <p:nvSpPr>
          <p:cNvPr id="39" name="文本框 38"/>
          <p:cNvSpPr txBox="1"/>
          <p:nvPr/>
        </p:nvSpPr>
        <p:spPr>
          <a:xfrm>
            <a:off x="3164840" y="2859405"/>
            <a:ext cx="6896100" cy="2122805"/>
          </a:xfrm>
          <a:prstGeom prst="rect">
            <a:avLst/>
          </a:prstGeom>
          <a:noFill/>
        </p:spPr>
        <p:txBody>
          <a:bodyPr wrap="square" rtlCol="0">
            <a:spAutoFit/>
          </a:bodyPr>
          <a:lstStyle/>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1.</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分析文中划线句子的含意。</a:t>
            </a:r>
          </a:p>
          <a:p>
            <a:pPr algn="just">
              <a:lnSpc>
                <a:spcPct val="150000"/>
              </a:lnSpc>
            </a:pPr>
            <a:endPar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2.</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结合</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，谈谈你对某句话的理解。</a:t>
            </a:r>
          </a:p>
        </p:txBody>
      </p:sp>
      <p:sp>
        <p:nvSpPr>
          <p:cNvPr id="2" name="文本框 1"/>
          <p:cNvSpPr txBox="1"/>
          <p:nvPr/>
        </p:nvSpPr>
        <p:spPr>
          <a:xfrm>
            <a:off x="1222375" y="1730375"/>
            <a:ext cx="2722245"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设问方式：</a:t>
            </a:r>
          </a:p>
        </p:txBody>
      </p:sp>
      <p:grpSp>
        <p:nvGrpSpPr>
          <p:cNvPr id="6" name="组合 5"/>
          <p:cNvGrpSpPr/>
          <p:nvPr/>
        </p:nvGrpSpPr>
        <p:grpSpPr>
          <a:xfrm>
            <a:off x="2016760" y="2879725"/>
            <a:ext cx="8669655" cy="1099185"/>
            <a:chOff x="5457" y="3207"/>
            <a:chExt cx="14125" cy="3224"/>
          </a:xfrm>
          <a:solidFill>
            <a:schemeClr val="bg1"/>
          </a:solidFill>
        </p:grpSpPr>
        <p:sp>
          <p:nvSpPr>
            <p:cNvPr id="11" name="圆角矩形 10"/>
            <p:cNvSpPr/>
            <p:nvPr/>
          </p:nvSpPr>
          <p:spPr>
            <a:xfrm>
              <a:off x="5457" y="3207"/>
              <a:ext cx="14125" cy="3224"/>
            </a:xfrm>
            <a:prstGeom prst="roundRect">
              <a:avLst/>
            </a:prstGeom>
            <a:grp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737" y="3602"/>
              <a:ext cx="13565" cy="2434"/>
            </a:xfrm>
            <a:prstGeom prst="rect">
              <a:avLst/>
            </a:prstGeom>
            <a:grpFill/>
            <a:ln w="22225">
              <a:noFill/>
            </a:ln>
          </p:spPr>
          <p:txBody>
            <a:bodyPr wrap="square" rtlCol="0">
              <a:spAutoFit/>
            </a:bodyPr>
            <a:lstStyle/>
            <a:p>
              <a:r>
                <a:rPr lang="zh-CN" altLang="en-US" sz="2400" b="1" dirty="0">
                  <a:solidFill>
                    <a:schemeClr val="bg2">
                      <a:lumMod val="25000"/>
                    </a:schemeClr>
                  </a:solidFill>
                  <a:latin typeface="楷体" panose="02010609060101010101" charset="-122"/>
                  <a:ea typeface="楷体" panose="02010609060101010101" charset="-122"/>
                  <a:sym typeface="+mn-ea"/>
                </a:rPr>
                <a:t>问题：结合上下文，分析文中划横线（</a:t>
              </a:r>
              <a:r>
                <a:rPr lang="zh-CN" altLang="en-US" sz="2400" b="1" u="sng" dirty="0">
                  <a:solidFill>
                    <a:schemeClr val="bg2">
                      <a:lumMod val="25000"/>
                    </a:schemeClr>
                  </a:solidFill>
                  <a:latin typeface="楷体" panose="02010609060101010101" charset="-122"/>
                  <a:ea typeface="楷体" panose="02010609060101010101" charset="-122"/>
                  <a:sym typeface="+mn-ea"/>
                </a:rPr>
                <a:t>可能干什么都一样的吧！</a:t>
              </a:r>
              <a:r>
                <a:rPr lang="zh-CN" altLang="en-US" sz="2400" b="1" dirty="0">
                  <a:solidFill>
                    <a:schemeClr val="bg2">
                      <a:lumMod val="25000"/>
                    </a:schemeClr>
                  </a:solidFill>
                  <a:latin typeface="楷体" panose="02010609060101010101" charset="-122"/>
                  <a:ea typeface="楷体" panose="02010609060101010101" charset="-122"/>
                  <a:sym typeface="+mn-ea"/>
                </a:rPr>
                <a:t>）的句子的含意。</a:t>
              </a:r>
              <a:endParaRPr lang="zh-CN" altLang="en-US" sz="2400" b="1">
                <a:solidFill>
                  <a:srgbClr val="FF0000"/>
                </a:solidFill>
                <a:latin typeface="楷体" panose="02010609060101010101" charset="-122"/>
                <a:ea typeface="楷体" panose="02010609060101010101" charset="-122"/>
              </a:endParaRPr>
            </a:p>
          </p:txBody>
        </p:sp>
      </p:grpSp>
      <p:grpSp>
        <p:nvGrpSpPr>
          <p:cNvPr id="13" name="组合 12"/>
          <p:cNvGrpSpPr/>
          <p:nvPr/>
        </p:nvGrpSpPr>
        <p:grpSpPr>
          <a:xfrm>
            <a:off x="1266190" y="4326890"/>
            <a:ext cx="10171430" cy="1497965"/>
            <a:chOff x="5457" y="3207"/>
            <a:chExt cx="14125" cy="3224"/>
          </a:xfrm>
          <a:solidFill>
            <a:schemeClr val="accent2">
              <a:lumMod val="20000"/>
              <a:lumOff val="80000"/>
            </a:schemeClr>
          </a:solidFill>
        </p:grpSpPr>
        <p:sp>
          <p:nvSpPr>
            <p:cNvPr id="14" name="圆角矩形 13"/>
            <p:cNvSpPr/>
            <p:nvPr/>
          </p:nvSpPr>
          <p:spPr>
            <a:xfrm>
              <a:off x="5457" y="3207"/>
              <a:ext cx="14125" cy="3224"/>
            </a:xfrm>
            <a:prstGeom prst="round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737" y="3602"/>
              <a:ext cx="13623" cy="2580"/>
            </a:xfrm>
            <a:prstGeom prst="rect">
              <a:avLst/>
            </a:prstGeom>
            <a:solidFill>
              <a:schemeClr val="bg1"/>
            </a:solidFill>
          </p:spPr>
          <p:txBody>
            <a:bodyPr wrap="square" rtlCol="0">
              <a:spAutoFit/>
            </a:bodyPr>
            <a:lstStyle/>
            <a:p>
              <a:r>
                <a:rPr lang="zh-CN" altLang="en-US" sz="2400" b="1" dirty="0">
                  <a:solidFill>
                    <a:schemeClr val="bg2">
                      <a:lumMod val="25000"/>
                    </a:schemeClr>
                  </a:solidFill>
                  <a:latin typeface="楷体" panose="02010609060101010101" charset="-122"/>
                  <a:ea typeface="楷体" panose="02010609060101010101" charset="-122"/>
                  <a:sym typeface="+mn-ea"/>
                </a:rPr>
                <a:t>问题：本文结尾写到：</a:t>
              </a:r>
              <a:r>
                <a:rPr lang="zh-CN" altLang="en-US" sz="2400" b="1" u="sng" dirty="0">
                  <a:solidFill>
                    <a:schemeClr val="bg2">
                      <a:lumMod val="25000"/>
                    </a:schemeClr>
                  </a:solidFill>
                  <a:latin typeface="楷体" panose="02010609060101010101" charset="-122"/>
                  <a:ea typeface="楷体" panose="02010609060101010101" charset="-122"/>
                  <a:sym typeface="+mn-ea"/>
                </a:rPr>
                <a:t>“梅花，几千年的书香缭绕得骨清魂香，几千年的诗心陶冶得如此美丽。”</a:t>
              </a:r>
              <a:r>
                <a:rPr lang="zh-CN" altLang="en-US" sz="2400" b="1" dirty="0">
                  <a:solidFill>
                    <a:schemeClr val="bg2">
                      <a:lumMod val="25000"/>
                    </a:schemeClr>
                  </a:solidFill>
                  <a:latin typeface="楷体" panose="02010609060101010101" charset="-122"/>
                  <a:ea typeface="楷体" panose="02010609060101010101" charset="-122"/>
                  <a:sym typeface="+mn-ea"/>
                </a:rPr>
                <a:t>请紧扣“书香”与“诗心”，谈谈你对这句话的理解。</a:t>
              </a:r>
              <a:endParaRPr lang="zh-CN" altLang="en-US" sz="2400" b="1" dirty="0">
                <a:solidFill>
                  <a:srgbClr val="FF0000"/>
                </a:solidFill>
                <a:latin typeface="楷体" panose="02010609060101010101" charset="-122"/>
                <a:ea typeface="楷体" panose="02010609060101010101" charset="-122"/>
              </a:endParaRPr>
            </a:p>
          </p:txBody>
        </p:sp>
      </p:gr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6"/>
                                        </p:tgtEl>
                                        <p:attrNameLst>
                                          <p:attrName>ppt_x</p:attrName>
                                        </p:attrNameLst>
                                      </p:cBhvr>
                                      <p:tavLst>
                                        <p:tav tm="0">
                                          <p:val>
                                            <p:strVal val="ppt_x"/>
                                          </p:val>
                                        </p:tav>
                                        <p:tav tm="100000">
                                          <p:val>
                                            <p:strVal val="ppt_x"/>
                                          </p:val>
                                        </p:tav>
                                      </p:tavLst>
                                    </p:anim>
                                    <p:anim calcmode="lin" valueType="num">
                                      <p:cBhvr additive="base">
                                        <p:cTn id="35" dur="500"/>
                                        <p:tgtEl>
                                          <p:spTgt spid="6"/>
                                        </p:tgtEl>
                                        <p:attrNameLst>
                                          <p:attrName>ppt_y</p:attrName>
                                        </p:attrNameLst>
                                      </p:cBhvr>
                                      <p:tavLst>
                                        <p:tav tm="0">
                                          <p:val>
                                            <p:strVal val="ppt_y"/>
                                          </p:val>
                                        </p:tav>
                                        <p:tav tm="100000">
                                          <p:val>
                                            <p:strVal val="1+ppt_h/2"/>
                                          </p:val>
                                        </p:tav>
                                      </p:tavLst>
                                    </p:anim>
                                    <p:set>
                                      <p:cBhvr>
                                        <p:cTn id="36" dur="1" fill="hold">
                                          <p:stCondLst>
                                            <p:cond delay="499"/>
                                          </p:stCondLst>
                                        </p:cTn>
                                        <p:tgtEl>
                                          <p:spTgt spid="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9">
                                            <p:txEl>
                                              <p:pRg st="2" end="2"/>
                                            </p:txEl>
                                          </p:spTgt>
                                        </p:tgtEl>
                                        <p:attrNameLst>
                                          <p:attrName>style.visibility</p:attrName>
                                        </p:attrNameLst>
                                      </p:cBhvr>
                                      <p:to>
                                        <p:strVal val="visible"/>
                                      </p:to>
                                    </p:set>
                                    <p:animEffect transition="in" filter="fade">
                                      <p:cBhvr>
                                        <p:cTn id="41" dur="1000"/>
                                        <p:tgtEl>
                                          <p:spTgt spid="39">
                                            <p:txEl>
                                              <p:pRg st="2" end="2"/>
                                            </p:txEl>
                                          </p:spTgt>
                                        </p:tgtEl>
                                      </p:cBhvr>
                                    </p:animEffect>
                                    <p:anim calcmode="lin" valueType="num">
                                      <p:cBhvr>
                                        <p:cTn id="42"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43"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13"/>
                                        </p:tgtEl>
                                        <p:attrNameLst>
                                          <p:attrName>ppt_x</p:attrName>
                                        </p:attrNameLst>
                                      </p:cBhvr>
                                      <p:tavLst>
                                        <p:tav tm="0">
                                          <p:val>
                                            <p:strVal val="ppt_x"/>
                                          </p:val>
                                        </p:tav>
                                        <p:tav tm="100000">
                                          <p:val>
                                            <p:strVal val="ppt_x"/>
                                          </p:val>
                                        </p:tav>
                                      </p:tavLst>
                                    </p:anim>
                                    <p:anim calcmode="lin" valueType="num">
                                      <p:cBhvr additive="base">
                                        <p:cTn id="55" dur="500"/>
                                        <p:tgtEl>
                                          <p:spTgt spid="13"/>
                                        </p:tgtEl>
                                        <p:attrNameLst>
                                          <p:attrName>ppt_y</p:attrName>
                                        </p:attrNameLst>
                                      </p:cBhvr>
                                      <p:tavLst>
                                        <p:tav tm="0">
                                          <p:val>
                                            <p:strVal val="ppt_y"/>
                                          </p:val>
                                        </p:tav>
                                        <p:tav tm="100000">
                                          <p:val>
                                            <p:strVal val="1+ppt_h/2"/>
                                          </p:val>
                                        </p:tav>
                                      </p:tavLst>
                                    </p:anim>
                                    <p:set>
                                      <p:cBhvr>
                                        <p:cTn id="56"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65955" y="265617"/>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句子理解题型</a:t>
            </a:r>
          </a:p>
        </p:txBody>
      </p:sp>
      <p:sp>
        <p:nvSpPr>
          <p:cNvPr id="2" name="文本框 1"/>
          <p:cNvSpPr txBox="1"/>
          <p:nvPr/>
        </p:nvSpPr>
        <p:spPr>
          <a:xfrm>
            <a:off x="1292860" y="1041400"/>
            <a:ext cx="2922905"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答题思路：</a:t>
            </a:r>
          </a:p>
        </p:txBody>
      </p:sp>
      <p:sp>
        <p:nvSpPr>
          <p:cNvPr id="3" name="文本框 2"/>
          <p:cNvSpPr txBox="1"/>
          <p:nvPr/>
        </p:nvSpPr>
        <p:spPr>
          <a:xfrm>
            <a:off x="3953510" y="1411605"/>
            <a:ext cx="4897120" cy="4892675"/>
          </a:xfrm>
          <a:prstGeom prst="rect">
            <a:avLst/>
          </a:prstGeom>
          <a:noFill/>
        </p:spPr>
        <p:txBody>
          <a:bodyPr wrap="square" rtlCol="0">
            <a:spAutoFit/>
          </a:bodyPr>
          <a:lstStyle/>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800" dirty="0">
                <a:solidFill>
                  <a:schemeClr val="bg2">
                    <a:lumMod val="25000"/>
                  </a:schemeClr>
                </a:solidFill>
                <a:latin typeface="微软雅黑" panose="020B0503020204020204" pitchFamily="34" charset="-122"/>
                <a:ea typeface="微软雅黑" panose="020B0503020204020204" pitchFamily="34" charset="-122"/>
              </a:rPr>
              <a:t>句子意思；</a:t>
            </a:r>
          </a:p>
          <a:p>
            <a:pPr algn="just">
              <a:lnSpc>
                <a:spcPct val="150000"/>
              </a:lnSpc>
            </a:pPr>
            <a:endParaRPr lang="zh-CN" altLang="en-US" sz="32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800" dirty="0">
                <a:solidFill>
                  <a:schemeClr val="bg2">
                    <a:lumMod val="25000"/>
                  </a:schemeClr>
                </a:solidFill>
                <a:latin typeface="微软雅黑" panose="020B0503020204020204" pitchFamily="34" charset="-122"/>
                <a:ea typeface="微软雅黑" panose="020B0503020204020204" pitchFamily="34" charset="-122"/>
              </a:rPr>
              <a:t>使用表达技巧；</a:t>
            </a:r>
          </a:p>
          <a:p>
            <a:pPr algn="just">
              <a:lnSpc>
                <a:spcPct val="150000"/>
              </a:lnSpc>
            </a:pPr>
            <a:endParaRPr lang="zh-CN" altLang="en-US" sz="32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800" dirty="0">
                <a:solidFill>
                  <a:schemeClr val="bg2">
                    <a:lumMod val="25000"/>
                  </a:schemeClr>
                </a:solidFill>
                <a:latin typeface="微软雅黑" panose="020B0503020204020204" pitchFamily="34" charset="-122"/>
                <a:ea typeface="微软雅黑" panose="020B0503020204020204" pitchFamily="34" charset="-122"/>
              </a:rPr>
              <a:t>表达的内容或感情；</a:t>
            </a:r>
          </a:p>
          <a:p>
            <a:pPr algn="just">
              <a:lnSpc>
                <a:spcPct val="150000"/>
              </a:lnSpc>
            </a:pPr>
            <a:endParaRPr lang="zh-CN" altLang="en-US" sz="32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800" dirty="0">
                <a:solidFill>
                  <a:schemeClr val="bg2">
                    <a:lumMod val="25000"/>
                  </a:schemeClr>
                </a:solidFill>
                <a:latin typeface="微软雅黑" panose="020B0503020204020204" pitchFamily="34" charset="-122"/>
                <a:ea typeface="微软雅黑" panose="020B0503020204020204" pitchFamily="34" charset="-122"/>
              </a:rPr>
              <a:t>结构作用</a:t>
            </a:r>
          </a:p>
        </p:txBody>
      </p:sp>
      <p:grpSp>
        <p:nvGrpSpPr>
          <p:cNvPr id="8" name="组合 7"/>
          <p:cNvGrpSpPr/>
          <p:nvPr/>
        </p:nvGrpSpPr>
        <p:grpSpPr>
          <a:xfrm>
            <a:off x="6083935" y="1564640"/>
            <a:ext cx="6001760" cy="1333482"/>
            <a:chOff x="5976" y="3537"/>
            <a:chExt cx="13234" cy="2894"/>
          </a:xfrm>
          <a:solidFill>
            <a:schemeClr val="accent2">
              <a:lumMod val="20000"/>
              <a:lumOff val="80000"/>
            </a:schemeClr>
          </a:solidFill>
        </p:grpSpPr>
        <p:sp>
          <p:nvSpPr>
            <p:cNvPr id="9" name="圆角矩形 8"/>
            <p:cNvSpPr/>
            <p:nvPr/>
          </p:nvSpPr>
          <p:spPr>
            <a:xfrm>
              <a:off x="5976" y="3537"/>
              <a:ext cx="13234" cy="2894"/>
            </a:xfrm>
            <a:prstGeom prst="round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406" y="3683"/>
              <a:ext cx="12443" cy="2602"/>
            </a:xfrm>
            <a:prstGeom prst="rect">
              <a:avLst/>
            </a:prstGeom>
            <a:solidFill>
              <a:schemeClr val="bg1"/>
            </a:solidFill>
            <a:ln w="22225">
              <a:noFill/>
            </a:ln>
          </p:spPr>
          <p:txBody>
            <a:bodyPr wrap="square" rtlCol="0">
              <a:spAutoFit/>
            </a:bodyPr>
            <a:lstStyle/>
            <a:p>
              <a:r>
                <a:rPr lang="zh-CN" altLang="en-US" sz="2400" b="1">
                  <a:solidFill>
                    <a:schemeClr val="tx1"/>
                  </a:solidFill>
                  <a:latin typeface="楷体" panose="02010609060101010101" charset="-122"/>
                  <a:ea typeface="楷体" panose="02010609060101010101" charset="-122"/>
                </a:rPr>
                <a:t>例</a:t>
              </a:r>
              <a:r>
                <a:rPr lang="en-US" altLang="zh-CN" sz="2400" b="1">
                  <a:solidFill>
                    <a:schemeClr val="tx1"/>
                  </a:solidFill>
                  <a:latin typeface="楷体" panose="02010609060101010101" charset="-122"/>
                  <a:ea typeface="楷体" panose="02010609060101010101" charset="-122"/>
                </a:rPr>
                <a:t>1</a:t>
              </a:r>
              <a:r>
                <a:rPr lang="zh-CN" altLang="en-US" sz="2400" b="1">
                  <a:solidFill>
                    <a:schemeClr val="tx1"/>
                  </a:solidFill>
                  <a:latin typeface="楷体" panose="02010609060101010101" charset="-122"/>
                  <a:ea typeface="楷体" panose="02010609060101010101" charset="-122"/>
                </a:rPr>
                <a:t>：</a:t>
              </a:r>
              <a:r>
                <a:rPr lang="zh-CN" altLang="en-US" sz="2400" b="1" u="sng">
                  <a:solidFill>
                    <a:schemeClr val="tx1"/>
                  </a:solidFill>
                  <a:latin typeface="楷体" panose="02010609060101010101" charset="-122"/>
                  <a:ea typeface="楷体" panose="02010609060101010101" charset="-122"/>
                </a:rPr>
                <a:t>曾经，李老师也是一个阳光的</a:t>
              </a:r>
              <a:r>
                <a:rPr lang="zh-CN" altLang="en-US" sz="2400" b="1" u="sng">
                  <a:solidFill>
                    <a:schemeClr val="bg2">
                      <a:lumMod val="25000"/>
                    </a:schemeClr>
                  </a:solidFill>
                  <a:latin typeface="楷体" panose="02010609060101010101" charset="-122"/>
                  <a:ea typeface="楷体" panose="02010609060101010101" charset="-122"/>
                </a:rPr>
                <a:t>大</a:t>
              </a:r>
              <a:r>
                <a:rPr lang="zh-CN" altLang="en-US" sz="2400" b="1" u="sng">
                  <a:solidFill>
                    <a:schemeClr val="tx1"/>
                  </a:solidFill>
                  <a:latin typeface="楷体" panose="02010609060101010101" charset="-122"/>
                  <a:ea typeface="楷体" panose="02010609060101010101" charset="-122"/>
                </a:rPr>
                <a:t>男孩呀！</a:t>
              </a:r>
              <a:r>
                <a:rPr lang="zh-CN" altLang="en-US" sz="2400" b="1">
                  <a:solidFill>
                    <a:schemeClr val="tx1"/>
                  </a:solidFill>
                  <a:latin typeface="楷体" panose="02010609060101010101" charset="-122"/>
                  <a:ea typeface="楷体" panose="02010609060101010101" charset="-122"/>
                </a:rPr>
                <a:t>而现在，他已然成为一个大腹便便的中年男人。</a:t>
              </a:r>
            </a:p>
          </p:txBody>
        </p:sp>
      </p:grpSp>
      <p:pic>
        <p:nvPicPr>
          <p:cNvPr id="28681" name="图片 25"/>
          <p:cNvPicPr>
            <a:picLocks noChangeAspect="1"/>
          </p:cNvPicPr>
          <p:nvPr/>
        </p:nvPicPr>
        <p:blipFill>
          <a:blip r:embed="rId2" cstate="print"/>
          <a:stretch>
            <a:fillRect/>
          </a:stretch>
        </p:blipFill>
        <p:spPr>
          <a:xfrm>
            <a:off x="-4445" y="5514658"/>
            <a:ext cx="1992313" cy="1627187"/>
          </a:xfrm>
          <a:prstGeom prst="rect">
            <a:avLst/>
          </a:prstGeom>
          <a:noFill/>
          <a:ln w="9525">
            <a:noFill/>
          </a:ln>
        </p:spPr>
      </p:pic>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fade">
                                      <p:cBhvr>
                                        <p:cTn id="28" dur="1000"/>
                                        <p:tgtEl>
                                          <p:spTgt spid="3">
                                            <p:txEl>
                                              <p:pRg st="0" end="0"/>
                                            </p:txEl>
                                          </p:spTgt>
                                        </p:tgtEl>
                                      </p:cBhvr>
                                    </p:animEffect>
                                    <p:anim calcmode="lin" valueType="num">
                                      <p:cBhvr>
                                        <p:cTn id="2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nodeType="clickEffect">
                                  <p:stCondLst>
                                    <p:cond delay="0"/>
                                  </p:stCondLst>
                                  <p:childTnLst>
                                    <p:anim calcmode="lin" valueType="num">
                                      <p:cBhvr additive="base">
                                        <p:cTn id="55" dur="500"/>
                                        <p:tgtEl>
                                          <p:spTgt spid="8"/>
                                        </p:tgtEl>
                                        <p:attrNameLst>
                                          <p:attrName>ppt_x</p:attrName>
                                        </p:attrNameLst>
                                      </p:cBhvr>
                                      <p:tavLst>
                                        <p:tav tm="0">
                                          <p:val>
                                            <p:strVal val="ppt_x"/>
                                          </p:val>
                                        </p:tav>
                                        <p:tav tm="100000">
                                          <p:val>
                                            <p:strVal val="ppt_x"/>
                                          </p:val>
                                        </p:tav>
                                      </p:tavLst>
                                    </p:anim>
                                    <p:anim calcmode="lin" valueType="num">
                                      <p:cBhvr additive="base">
                                        <p:cTn id="56" dur="500"/>
                                        <p:tgtEl>
                                          <p:spTgt spid="8"/>
                                        </p:tgtEl>
                                        <p:attrNameLst>
                                          <p:attrName>ppt_y</p:attrName>
                                        </p:attrNameLst>
                                      </p:cBhvr>
                                      <p:tavLst>
                                        <p:tav tm="0">
                                          <p:val>
                                            <p:strVal val="ppt_y"/>
                                          </p:val>
                                        </p:tav>
                                        <p:tav tm="100000">
                                          <p:val>
                                            <p:strVal val="1+ppt_h/2"/>
                                          </p:val>
                                        </p:tav>
                                      </p:tavLst>
                                    </p:anim>
                                    <p:set>
                                      <p:cBhvr>
                                        <p:cTn id="5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2032000" y="1666240"/>
          <a:ext cx="8531860" cy="4870450"/>
        </p:xfrm>
        <a:graphic>
          <a:graphicData uri="http://schemas.openxmlformats.org/drawingml/2006/table">
            <a:tbl>
              <a:tblPr firstRow="1" bandRow="1">
                <a:tableStyleId>{5C22544A-7EE6-4342-B048-85BDC9FD1C3A}</a:tableStyleId>
              </a:tblPr>
              <a:tblGrid>
                <a:gridCol w="2132965"/>
                <a:gridCol w="3705225"/>
                <a:gridCol w="1397000"/>
                <a:gridCol w="1296670"/>
              </a:tblGrid>
              <a:tr h="607060">
                <a:tc>
                  <a:txBody>
                    <a:bodyPr/>
                    <a:lstStyle/>
                    <a:p>
                      <a:pPr algn="ctr">
                        <a:buNone/>
                      </a:pPr>
                      <a:r>
                        <a:rPr lang="zh-CN" altLang="en-US"/>
                        <a:t>小专题</a:t>
                      </a:r>
                    </a:p>
                  </a:txBody>
                  <a:tcPr anchor="ctr"/>
                </a:tc>
                <a:tc>
                  <a:txBody>
                    <a:bodyPr/>
                    <a:lstStyle/>
                    <a:p>
                      <a:pPr algn="ctr">
                        <a:buNone/>
                      </a:pPr>
                      <a:r>
                        <a:rPr lang="zh-CN" altLang="en-US"/>
                        <a:t>具体内容</a:t>
                      </a:r>
                    </a:p>
                  </a:txBody>
                  <a:tcPr anchor="ctr"/>
                </a:tc>
                <a:tc>
                  <a:txBody>
                    <a:bodyPr/>
                    <a:lstStyle/>
                    <a:p>
                      <a:pPr algn="ctr">
                        <a:buNone/>
                      </a:pPr>
                      <a:r>
                        <a:rPr lang="zh-CN" altLang="en-US"/>
                        <a:t>所需课次</a:t>
                      </a:r>
                    </a:p>
                  </a:txBody>
                  <a:tcPr anchor="ctr"/>
                </a:tc>
                <a:tc>
                  <a:txBody>
                    <a:bodyPr/>
                    <a:lstStyle/>
                    <a:p>
                      <a:pPr algn="ctr">
                        <a:buNone/>
                      </a:pPr>
                      <a:r>
                        <a:rPr lang="zh-CN" altLang="en-US"/>
                        <a:t>高考分值</a:t>
                      </a:r>
                    </a:p>
                  </a:txBody>
                  <a:tcPr anchor="ctr"/>
                </a:tc>
              </a:tr>
              <a:tr h="607060">
                <a:tc>
                  <a:txBody>
                    <a:bodyPr/>
                    <a:lstStyle/>
                    <a:p>
                      <a:pPr algn="ctr">
                        <a:buNone/>
                      </a:pPr>
                      <a:r>
                        <a:rPr lang="zh-CN" altLang="en-US"/>
                        <a:t>散文阅读概述</a:t>
                      </a:r>
                    </a:p>
                  </a:txBody>
                  <a:tcPr anchor="ctr"/>
                </a:tc>
                <a:tc>
                  <a:txBody>
                    <a:bodyPr/>
                    <a:lstStyle/>
                    <a:p>
                      <a:pPr algn="ctr">
                        <a:buNone/>
                      </a:pPr>
                      <a:r>
                        <a:rPr lang="zh-CN" altLang="en-US"/>
                        <a:t>散文基础知识和阅读方法</a:t>
                      </a:r>
                    </a:p>
                  </a:txBody>
                  <a:tcPr anchor="ctr"/>
                </a:tc>
                <a:tc>
                  <a:txBody>
                    <a:bodyPr/>
                    <a:lstStyle/>
                    <a:p>
                      <a:pPr algn="ctr">
                        <a:buNone/>
                      </a:pPr>
                      <a:r>
                        <a:rPr lang="en-US" altLang="zh-CN"/>
                        <a:t>1</a:t>
                      </a:r>
                    </a:p>
                  </a:txBody>
                  <a:tcPr anchor="ctr"/>
                </a:tc>
                <a:tc rowSpan="6">
                  <a:txBody>
                    <a:bodyPr/>
                    <a:lstStyle/>
                    <a:p>
                      <a:pPr algn="ctr">
                        <a:buNone/>
                      </a:pPr>
                      <a:r>
                        <a:rPr lang="en-US" altLang="zh-CN"/>
                        <a:t>14</a:t>
                      </a:r>
                    </a:p>
                  </a:txBody>
                  <a:tcPr anchor="ctr"/>
                </a:tc>
              </a:tr>
              <a:tr h="588010">
                <a:tc>
                  <a:txBody>
                    <a:bodyPr/>
                    <a:lstStyle/>
                    <a:p>
                      <a:pPr algn="ctr">
                        <a:buNone/>
                      </a:pPr>
                      <a:r>
                        <a:rPr lang="zh-CN" altLang="en-US"/>
                        <a:t>散文内容题</a:t>
                      </a:r>
                    </a:p>
                  </a:txBody>
                  <a:tcPr anchor="ctr"/>
                </a:tc>
                <a:tc>
                  <a:txBody>
                    <a:bodyPr/>
                    <a:lstStyle/>
                    <a:p>
                      <a:pPr algn="ctr">
                        <a:buNone/>
                      </a:pPr>
                      <a:r>
                        <a:rPr lang="zh-CN" altLang="en-US"/>
                        <a:t>词句含义题、筛选概括题</a:t>
                      </a:r>
                    </a:p>
                  </a:txBody>
                  <a:tcPr anchor="ctr"/>
                </a:tc>
                <a:tc>
                  <a:txBody>
                    <a:bodyPr/>
                    <a:lstStyle/>
                    <a:p>
                      <a:pPr algn="ctr">
                        <a:buNone/>
                      </a:pPr>
                      <a:r>
                        <a:rPr lang="en-US" altLang="zh-CN"/>
                        <a:t>2</a:t>
                      </a:r>
                    </a:p>
                  </a:txBody>
                  <a:tcPr anchor="ctr"/>
                </a:tc>
                <a:tc vMerge="1">
                  <a:txBody>
                    <a:bodyPr/>
                    <a:lstStyle/>
                    <a:p>
                      <a:endParaRPr lang="zh-CN"/>
                    </a:p>
                  </a:txBody>
                  <a:tcPr/>
                </a:tc>
              </a:tr>
              <a:tr h="607060">
                <a:tc>
                  <a:txBody>
                    <a:bodyPr/>
                    <a:lstStyle/>
                    <a:p>
                      <a:pPr algn="ctr">
                        <a:buNone/>
                      </a:pPr>
                      <a:r>
                        <a:rPr lang="zh-CN" altLang="en-US"/>
                        <a:t>散文鉴赏题</a:t>
                      </a:r>
                    </a:p>
                  </a:txBody>
                  <a:tcPr anchor="ctr"/>
                </a:tc>
                <a:tc>
                  <a:txBody>
                    <a:bodyPr/>
                    <a:lstStyle/>
                    <a:p>
                      <a:pPr algn="ctr">
                        <a:buNone/>
                      </a:pPr>
                      <a:r>
                        <a:rPr lang="zh-CN" altLang="en-US"/>
                        <a:t>词句作用题、鉴赏题</a:t>
                      </a:r>
                    </a:p>
                  </a:txBody>
                  <a:tcPr anchor="ctr"/>
                </a:tc>
                <a:tc>
                  <a:txBody>
                    <a:bodyPr/>
                    <a:lstStyle/>
                    <a:p>
                      <a:pPr algn="ctr">
                        <a:buNone/>
                      </a:pPr>
                      <a:r>
                        <a:rPr lang="en-US" altLang="zh-CN"/>
                        <a:t>2</a:t>
                      </a:r>
                    </a:p>
                  </a:txBody>
                  <a:tcPr anchor="ctr"/>
                </a:tc>
                <a:tc vMerge="1">
                  <a:txBody>
                    <a:bodyPr/>
                    <a:lstStyle/>
                    <a:p>
                      <a:endParaRPr lang="zh-CN"/>
                    </a:p>
                  </a:txBody>
                  <a:tcPr/>
                </a:tc>
              </a:tr>
              <a:tr h="607060">
                <a:tc>
                  <a:txBody>
                    <a:bodyPr/>
                    <a:lstStyle/>
                    <a:p>
                      <a:pPr algn="ctr">
                        <a:buNone/>
                      </a:pPr>
                      <a:r>
                        <a:rPr lang="zh-CN" altLang="en-US"/>
                        <a:t>其他</a:t>
                      </a:r>
                    </a:p>
                  </a:txBody>
                  <a:tcPr anchor="ctr"/>
                </a:tc>
                <a:tc>
                  <a:txBody>
                    <a:bodyPr/>
                    <a:lstStyle/>
                    <a:p>
                      <a:pPr algn="ctr">
                        <a:buNone/>
                      </a:pPr>
                      <a:r>
                        <a:rPr lang="zh-CN" altLang="en-US"/>
                        <a:t>标题作用题、阅读延伸题</a:t>
                      </a:r>
                    </a:p>
                  </a:txBody>
                  <a:tcPr anchor="ctr"/>
                </a:tc>
                <a:tc>
                  <a:txBody>
                    <a:bodyPr/>
                    <a:lstStyle/>
                    <a:p>
                      <a:pPr algn="ctr">
                        <a:buNone/>
                      </a:pPr>
                      <a:r>
                        <a:rPr lang="en-US" altLang="zh-CN"/>
                        <a:t>2</a:t>
                      </a:r>
                    </a:p>
                  </a:txBody>
                  <a:tcPr anchor="ctr"/>
                </a:tc>
                <a:tc vMerge="1">
                  <a:txBody>
                    <a:bodyPr/>
                    <a:lstStyle/>
                    <a:p>
                      <a:endParaRPr lang="zh-CN"/>
                    </a:p>
                  </a:txBody>
                  <a:tcPr/>
                </a:tc>
              </a:tr>
              <a:tr h="607060">
                <a:tc>
                  <a:txBody>
                    <a:bodyPr/>
                    <a:lstStyle/>
                    <a:p>
                      <a:pPr algn="ctr">
                        <a:buNone/>
                      </a:pPr>
                      <a:r>
                        <a:rPr lang="zh-CN" altLang="en-US"/>
                        <a:t>小说阅读概述</a:t>
                      </a:r>
                    </a:p>
                  </a:txBody>
                  <a:tcPr anchor="ctr"/>
                </a:tc>
                <a:tc>
                  <a:txBody>
                    <a:bodyPr/>
                    <a:lstStyle/>
                    <a:p>
                      <a:pPr algn="ctr">
                        <a:buNone/>
                      </a:pPr>
                      <a:r>
                        <a:rPr lang="zh-CN" altLang="en-US"/>
                        <a:t>小说基础知识和阅读方法</a:t>
                      </a:r>
                    </a:p>
                  </a:txBody>
                  <a:tcPr anchor="ctr"/>
                </a:tc>
                <a:tc>
                  <a:txBody>
                    <a:bodyPr/>
                    <a:lstStyle/>
                    <a:p>
                      <a:pPr algn="ctr">
                        <a:buNone/>
                      </a:pPr>
                      <a:r>
                        <a:rPr lang="en-US" altLang="zh-CN"/>
                        <a:t>1</a:t>
                      </a:r>
                    </a:p>
                  </a:txBody>
                  <a:tcPr anchor="ctr"/>
                </a:tc>
                <a:tc vMerge="1">
                  <a:txBody>
                    <a:bodyPr/>
                    <a:lstStyle/>
                    <a:p>
                      <a:endParaRPr lang="zh-CN"/>
                    </a:p>
                  </a:txBody>
                  <a:tcPr/>
                </a:tc>
              </a:tr>
              <a:tr h="640080">
                <a:tc>
                  <a:txBody>
                    <a:bodyPr/>
                    <a:lstStyle/>
                    <a:p>
                      <a:pPr algn="ctr">
                        <a:buNone/>
                      </a:pPr>
                      <a:r>
                        <a:rPr lang="zh-CN" altLang="en-US"/>
                        <a:t>小说要素题</a:t>
                      </a:r>
                    </a:p>
                  </a:txBody>
                  <a:tcPr anchor="ctr"/>
                </a:tc>
                <a:tc>
                  <a:txBody>
                    <a:bodyPr/>
                    <a:lstStyle/>
                    <a:p>
                      <a:pPr algn="ctr">
                        <a:buNone/>
                      </a:pPr>
                      <a:r>
                        <a:rPr lang="zh-CN" altLang="en-US"/>
                        <a:t>人物形象题、环境作用题、情节作用题</a:t>
                      </a:r>
                    </a:p>
                  </a:txBody>
                  <a:tcPr anchor="ctr"/>
                </a:tc>
                <a:tc>
                  <a:txBody>
                    <a:bodyPr/>
                    <a:lstStyle/>
                    <a:p>
                      <a:pPr algn="ctr">
                        <a:buNone/>
                      </a:pPr>
                      <a:r>
                        <a:rPr lang="en-US" altLang="zh-CN"/>
                        <a:t>2</a:t>
                      </a:r>
                    </a:p>
                  </a:txBody>
                  <a:tcPr anchor="ctr"/>
                </a:tc>
                <a:tc vMerge="1">
                  <a:txBody>
                    <a:bodyPr/>
                    <a:lstStyle/>
                    <a:p>
                      <a:endParaRPr lang="zh-CN"/>
                    </a:p>
                  </a:txBody>
                  <a:tcPr/>
                </a:tc>
              </a:tr>
              <a:tr h="607060">
                <a:tc>
                  <a:txBody>
                    <a:bodyPr/>
                    <a:lstStyle/>
                    <a:p>
                      <a:pPr algn="ctr">
                        <a:buNone/>
                      </a:pPr>
                      <a:r>
                        <a:rPr lang="zh-CN" altLang="en-US"/>
                        <a:t>综合训练</a:t>
                      </a:r>
                    </a:p>
                  </a:txBody>
                  <a:tcPr anchor="ctr"/>
                </a:tc>
                <a:tc>
                  <a:txBody>
                    <a:bodyPr/>
                    <a:lstStyle/>
                    <a:p>
                      <a:pPr algn="ctr">
                        <a:buNone/>
                      </a:pPr>
                      <a:r>
                        <a:rPr lang="en-US" altLang="zh-CN"/>
                        <a:t>————</a:t>
                      </a:r>
                    </a:p>
                  </a:txBody>
                  <a:tcPr anchor="ctr"/>
                </a:tc>
                <a:tc>
                  <a:txBody>
                    <a:bodyPr/>
                    <a:lstStyle/>
                    <a:p>
                      <a:pPr algn="ctr">
                        <a:buNone/>
                      </a:pPr>
                      <a:r>
                        <a:rPr lang="en-US" altLang="zh-CN"/>
                        <a:t>2</a:t>
                      </a:r>
                    </a:p>
                  </a:txBody>
                  <a:tcPr anchor="ctr"/>
                </a:tc>
                <a:tc>
                  <a:txBody>
                    <a:bodyPr/>
                    <a:lstStyle/>
                    <a:p>
                      <a:pPr algn="ctr">
                        <a:buNone/>
                      </a:pPr>
                      <a:endParaRPr lang="en-US" altLang="zh-CN"/>
                    </a:p>
                  </a:txBody>
                  <a:tcPr/>
                </a:tc>
              </a:tr>
            </a:tbl>
          </a:graphicData>
        </a:graphic>
      </p:graphicFrame>
      <p:sp>
        <p:nvSpPr>
          <p:cNvPr id="14338" name="标题 3"/>
          <p:cNvSpPr>
            <a:spLocks noGrp="1"/>
          </p:cNvSpPr>
          <p:nvPr>
            <p:ph type="title"/>
          </p:nvPr>
        </p:nvSpPr>
        <p:spPr/>
        <p:txBody>
          <a:bodyPr/>
          <a:lstStyle/>
          <a:p>
            <a:pPr eaLnBrk="1" hangingPunct="1"/>
            <a:r>
              <a:rPr lang="zh-CN" dirty="0"/>
              <a:t>文学类文本阅读课程计划</a:t>
            </a:r>
          </a:p>
        </p:txBody>
      </p:sp>
    </p:spTree>
  </p:cSld>
  <p:clrMapOvr>
    <a:masterClrMapping/>
  </p:clrMapOvr>
  <mc:AlternateContent xmlns:mc="http://schemas.openxmlformats.org/markup-compatibility/2006" xmlns:p15="http://schemas.microsoft.com/office/powerpoint/2012/main">
    <mc:Choice Requires="p15">
      <p:transition>
        <p15:prstTrans prst="wind"/>
      </p:transition>
    </mc:Choice>
    <mc:Fallback xmlns="">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328160" y="511997"/>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句子理解题型</a:t>
            </a:r>
          </a:p>
        </p:txBody>
      </p:sp>
      <p:sp>
        <p:nvSpPr>
          <p:cNvPr id="3" name="文本框 2"/>
          <p:cNvSpPr txBox="1"/>
          <p:nvPr/>
        </p:nvSpPr>
        <p:spPr>
          <a:xfrm>
            <a:off x="1008380" y="2830195"/>
            <a:ext cx="10395585" cy="2030095"/>
          </a:xfrm>
          <a:prstGeom prst="rect">
            <a:avLst/>
          </a:prstGeom>
          <a:noFill/>
        </p:spPr>
        <p:txBody>
          <a:bodyPr wrap="square" rtlCol="0">
            <a:spAutoFit/>
          </a:bodyPr>
          <a:lstStyle/>
          <a:p>
            <a:pPr algn="just">
              <a:lnSpc>
                <a:spcPct val="150000"/>
              </a:lnSpc>
            </a:pP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句子意思</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+手法+</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情感</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+作用 </a:t>
            </a:r>
          </a:p>
          <a:p>
            <a:pPr algn="just">
              <a:lnSpc>
                <a:spcPct val="150000"/>
              </a:lnSpc>
            </a:pPr>
            <a:r>
              <a:rPr lang="en-US" altLang="zh-CN" sz="2800" dirty="0">
                <a:solidFill>
                  <a:srgbClr val="FF0000"/>
                </a:solidFill>
                <a:latin typeface="微软雅黑" panose="020B0503020204020204" pitchFamily="34" charset="-122"/>
                <a:ea typeface="微软雅黑" panose="020B0503020204020204" pitchFamily="34" charset="-122"/>
                <a:sym typeface="+mn-ea"/>
              </a:rPr>
              <a:t>这句话</a:t>
            </a:r>
            <a:r>
              <a:rPr lang="zh-CN" altLang="en-US" sz="2800" dirty="0">
                <a:solidFill>
                  <a:srgbClr val="FF0000"/>
                </a:solidFill>
                <a:latin typeface="微软雅黑" panose="020B0503020204020204" pitchFamily="34" charset="-122"/>
                <a:ea typeface="微软雅黑" panose="020B0503020204020204" pitchFamily="34" charset="-122"/>
                <a:sym typeface="+mn-ea"/>
              </a:rPr>
              <a:t>的意思是</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，运</a:t>
            </a:r>
            <a:r>
              <a:rPr lang="en-US" altLang="zh-CN" sz="2800" dirty="0">
                <a:solidFill>
                  <a:srgbClr val="FF0000"/>
                </a:solidFill>
                <a:latin typeface="微软雅黑" panose="020B0503020204020204" pitchFamily="34" charset="-122"/>
                <a:ea typeface="微软雅黑" panose="020B0503020204020204" pitchFamily="34" charset="-122"/>
                <a:sym typeface="+mn-ea"/>
              </a:rPr>
              <a:t>用了…...</a:t>
            </a:r>
            <a:r>
              <a:rPr lang="zh-CN" altLang="en-US" sz="2800" dirty="0">
                <a:solidFill>
                  <a:srgbClr val="FF0000"/>
                </a:solidFill>
                <a:latin typeface="微软雅黑" panose="020B0503020204020204" pitchFamily="34" charset="-122"/>
                <a:ea typeface="微软雅黑" panose="020B0503020204020204" pitchFamily="34" charset="-122"/>
                <a:sym typeface="+mn-ea"/>
              </a:rPr>
              <a:t>修辞</a:t>
            </a:r>
            <a:r>
              <a:rPr lang="en-US" altLang="zh-CN" sz="2800" dirty="0">
                <a:solidFill>
                  <a:srgbClr val="FF0000"/>
                </a:solidFill>
                <a:latin typeface="微软雅黑" panose="020B0503020204020204" pitchFamily="34" charset="-122"/>
                <a:ea typeface="微软雅黑" panose="020B0503020204020204" pitchFamily="34" charset="-122"/>
                <a:sym typeface="+mn-ea"/>
              </a:rPr>
              <a:t>手法，表达了作者…...的感情/揭示了...…的道理/点明了文章的主旨</a:t>
            </a:r>
            <a:r>
              <a:rPr lang="zh-CN" altLang="en-US" sz="2800" dirty="0">
                <a:solidFill>
                  <a:srgbClr val="FF0000"/>
                </a:solidFill>
                <a:latin typeface="微软雅黑" panose="020B0503020204020204" pitchFamily="34" charset="-122"/>
                <a:ea typeface="微软雅黑" panose="020B0503020204020204" pitchFamily="34" charset="-122"/>
                <a:sym typeface="+mn-ea"/>
              </a:rPr>
              <a:t>，在文章当中起了</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微软雅黑" panose="020B0503020204020204" pitchFamily="34" charset="-122"/>
                <a:ea typeface="微软雅黑" panose="020B0503020204020204" pitchFamily="34" charset="-122"/>
                <a:sym typeface="+mn-ea"/>
              </a:rPr>
              <a:t>作用</a:t>
            </a:r>
            <a:r>
              <a:rPr lang="en-US" altLang="zh-CN" sz="2800" dirty="0">
                <a:solidFill>
                  <a:srgbClr val="FF0000"/>
                </a:solidFill>
                <a:latin typeface="微软雅黑" panose="020B0503020204020204" pitchFamily="34" charset="-122"/>
                <a:ea typeface="微软雅黑" panose="020B0503020204020204" pitchFamily="34" charset="-122"/>
                <a:sym typeface="+mn-ea"/>
              </a:rPr>
              <a:t>。</a:t>
            </a:r>
          </a:p>
        </p:txBody>
      </p:sp>
      <p:sp>
        <p:nvSpPr>
          <p:cNvPr id="4" name="文本框 3"/>
          <p:cNvSpPr txBox="1"/>
          <p:nvPr/>
        </p:nvSpPr>
        <p:spPr>
          <a:xfrm>
            <a:off x="1008380" y="1680845"/>
            <a:ext cx="2829560" cy="645160"/>
          </a:xfrm>
          <a:prstGeom prst="rect">
            <a:avLst/>
          </a:prstGeom>
          <a:noFill/>
        </p:spPr>
        <p:txBody>
          <a:bodyPr wrap="square" rtlCol="0">
            <a:spAutoFit/>
          </a:bodyPr>
          <a:lstStyle/>
          <a:p>
            <a:r>
              <a:rPr lang="en-US" altLang="zh-CN" sz="36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6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600" b="1" dirty="0">
                <a:solidFill>
                  <a:srgbClr val="C00000"/>
                </a:solidFill>
                <a:latin typeface="微软雅黑" panose="020B0503020204020204" pitchFamily="34" charset="-122"/>
                <a:ea typeface="微软雅黑" panose="020B0503020204020204" pitchFamily="34" charset="-122"/>
                <a:sym typeface="+mn-ea"/>
              </a:rPr>
              <a:t>：</a:t>
            </a:r>
          </a:p>
        </p:txBody>
      </p:sp>
      <p:pic>
        <p:nvPicPr>
          <p:cNvPr id="28681" name="图片 25"/>
          <p:cNvPicPr>
            <a:picLocks noChangeAspect="1"/>
          </p:cNvPicPr>
          <p:nvPr/>
        </p:nvPicPr>
        <p:blipFill>
          <a:blip r:embed="rId2" cstate="print"/>
          <a:stretch>
            <a:fillRect/>
          </a:stretch>
        </p:blipFill>
        <p:spPr>
          <a:xfrm>
            <a:off x="-4445" y="5514658"/>
            <a:ext cx="1992313" cy="1627187"/>
          </a:xfrm>
          <a:prstGeom prst="rect">
            <a:avLst/>
          </a:prstGeom>
          <a:noFill/>
          <a:ln w="9525">
            <a:noFill/>
          </a:ln>
        </p:spPr>
      </p:pic>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589780" y="520252"/>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sym typeface="+mn-ea"/>
              </a:rPr>
              <a:t>句子理解题型</a:t>
            </a:r>
          </a:p>
        </p:txBody>
      </p:sp>
      <p:sp>
        <p:nvSpPr>
          <p:cNvPr id="39" name="文本框 38"/>
          <p:cNvSpPr txBox="1"/>
          <p:nvPr/>
        </p:nvSpPr>
        <p:spPr>
          <a:xfrm>
            <a:off x="901700" y="2084705"/>
            <a:ext cx="10174605" cy="1198880"/>
          </a:xfrm>
          <a:prstGeom prst="rect">
            <a:avLst/>
          </a:prstGeom>
          <a:noFill/>
        </p:spPr>
        <p:txBody>
          <a:bodyPr wrap="square" rtlCol="0">
            <a:spAutoFit/>
          </a:bodyPr>
          <a:lstStyle/>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32840" y="1550670"/>
            <a:ext cx="3584575" cy="645160"/>
          </a:xfrm>
          <a:prstGeom prst="rect">
            <a:avLst/>
          </a:prstGeom>
          <a:noFill/>
        </p:spPr>
        <p:txBody>
          <a:bodyPr wrap="square" rtlCol="0">
            <a:spAutoFit/>
          </a:bodyPr>
          <a:lstStyle/>
          <a:p>
            <a:r>
              <a:rPr lang="zh-CN" altLang="zh-CN" sz="3600" b="1" dirty="0">
                <a:solidFill>
                  <a:srgbClr val="C00000"/>
                </a:solidFill>
                <a:latin typeface="微软雅黑" panose="020B0503020204020204" pitchFamily="34" charset="-122"/>
                <a:ea typeface="微软雅黑" panose="020B0503020204020204" pitchFamily="34" charset="-122"/>
                <a:sym typeface="+mn-ea"/>
              </a:rPr>
              <a:t>模板知识对接</a:t>
            </a:r>
          </a:p>
        </p:txBody>
      </p:sp>
      <p:graphicFrame>
        <p:nvGraphicFramePr>
          <p:cNvPr id="3" name="表格 2"/>
          <p:cNvGraphicFramePr/>
          <p:nvPr/>
        </p:nvGraphicFramePr>
        <p:xfrm>
          <a:off x="1470660" y="2825115"/>
          <a:ext cx="9773285" cy="2926080"/>
        </p:xfrm>
        <a:graphic>
          <a:graphicData uri="http://schemas.openxmlformats.org/drawingml/2006/table">
            <a:tbl>
              <a:tblPr firstRow="1" bandRow="1">
                <a:tableStyleId>{5C22544A-7EE6-4342-B048-85BDC9FD1C3A}</a:tableStyleId>
              </a:tblPr>
              <a:tblGrid>
                <a:gridCol w="1038225"/>
                <a:gridCol w="8735060"/>
              </a:tblGrid>
              <a:tr h="427990">
                <a:tc>
                  <a:txBody>
                    <a:bodyPr/>
                    <a:lstStyle/>
                    <a:p>
                      <a:pPr algn="ctr">
                        <a:buNone/>
                      </a:pPr>
                      <a:r>
                        <a:rPr lang="zh-CN" altLang="en-US" sz="2400" b="1">
                          <a:solidFill>
                            <a:schemeClr val="bg2">
                              <a:lumMod val="25000"/>
                            </a:schemeClr>
                          </a:solidFill>
                          <a:latin typeface="微软雅黑" panose="020B0503020204020204" pitchFamily="34" charset="-122"/>
                          <a:ea typeface="微软雅黑" panose="020B0503020204020204" pitchFamily="34" charset="-122"/>
                        </a:rPr>
                        <a:t>句子</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2400" b="1">
                          <a:solidFill>
                            <a:schemeClr val="bg2">
                              <a:lumMod val="25000"/>
                            </a:schemeClr>
                          </a:solidFill>
                          <a:latin typeface="微软雅黑" panose="020B0503020204020204" pitchFamily="34" charset="-122"/>
                          <a:ea typeface="微软雅黑" panose="020B0503020204020204" pitchFamily="34" charset="-122"/>
                        </a:rPr>
                        <a:t>作用</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792480">
                <a:tc>
                  <a:txBody>
                    <a:bodyPr/>
                    <a:lstStyle/>
                    <a:p>
                      <a:pPr algn="ctr">
                        <a:buNone/>
                      </a:pPr>
                      <a:r>
                        <a:rPr lang="zh-CN" altLang="en-US" sz="2400">
                          <a:latin typeface="微软雅黑" panose="020B0503020204020204" pitchFamily="34" charset="-122"/>
                          <a:ea typeface="微软雅黑" panose="020B0503020204020204" pitchFamily="34" charset="-122"/>
                        </a:rPr>
                        <a:t>开头</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400">
                          <a:latin typeface="微软雅黑" panose="020B0503020204020204" pitchFamily="34" charset="-122"/>
                          <a:ea typeface="微软雅黑" panose="020B0503020204020204" pitchFamily="34" charset="-122"/>
                        </a:rPr>
                        <a:t>①开篇点题，</a:t>
                      </a:r>
                      <a:r>
                        <a:rPr lang="zh-CN" altLang="en-US" sz="2400">
                          <a:latin typeface="微软雅黑" panose="020B0503020204020204" pitchFamily="34" charset="-122"/>
                          <a:ea typeface="微软雅黑" panose="020B0503020204020204" pitchFamily="34" charset="-122"/>
                          <a:sym typeface="+mn-ea"/>
                        </a:rPr>
                        <a:t>总领全文</a:t>
                      </a:r>
                      <a:r>
                        <a:rPr lang="zh-CN" altLang="en-US" sz="2400">
                          <a:latin typeface="微软雅黑" panose="020B0503020204020204" pitchFamily="34" charset="-122"/>
                          <a:ea typeface="微软雅黑" panose="020B0503020204020204" pitchFamily="34" charset="-122"/>
                        </a:rPr>
                        <a:t>;②开门见山，照应题目;③渲染气氛，埋下伏笔;④设置悬念，为下文作辅垫。</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518795">
                <a:tc>
                  <a:txBody>
                    <a:bodyPr/>
                    <a:lstStyle/>
                    <a:p>
                      <a:pPr algn="ctr">
                        <a:buNone/>
                      </a:pPr>
                      <a:r>
                        <a:rPr lang="zh-CN" altLang="en-US" sz="2400">
                          <a:latin typeface="微软雅黑" panose="020B0503020204020204" pitchFamily="34" charset="-122"/>
                          <a:ea typeface="微软雅黑" panose="020B0503020204020204" pitchFamily="34" charset="-122"/>
                        </a:rPr>
                        <a:t>中间</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400">
                          <a:latin typeface="微软雅黑" panose="020B0503020204020204" pitchFamily="34" charset="-122"/>
                          <a:ea typeface="微软雅黑" panose="020B0503020204020204" pitchFamily="34" charset="-122"/>
                          <a:sym typeface="+mn-ea"/>
                        </a:rPr>
                        <a:t>①</a:t>
                      </a:r>
                      <a:r>
                        <a:rPr lang="zh-CN" altLang="en-US" sz="2400">
                          <a:latin typeface="微软雅黑" panose="020B0503020204020204" pitchFamily="34" charset="-122"/>
                          <a:ea typeface="微软雅黑" panose="020B0503020204020204" pitchFamily="34" charset="-122"/>
                        </a:rPr>
                        <a:t>承上启下（过渡）;</a:t>
                      </a:r>
                      <a:r>
                        <a:rPr lang="zh-CN" altLang="en-US" sz="2400">
                          <a:latin typeface="微软雅黑" panose="020B0503020204020204" pitchFamily="34" charset="-122"/>
                          <a:ea typeface="微软雅黑" panose="020B0503020204020204" pitchFamily="34" charset="-122"/>
                          <a:sym typeface="+mn-ea"/>
                        </a:rPr>
                        <a:t>②总结上文;③</a:t>
                      </a:r>
                      <a:r>
                        <a:rPr lang="zh-CN" altLang="en-US" sz="2400">
                          <a:latin typeface="微软雅黑" panose="020B0503020204020204" pitchFamily="34" charset="-122"/>
                          <a:ea typeface="微软雅黑" panose="020B0503020204020204" pitchFamily="34" charset="-122"/>
                        </a:rPr>
                        <a:t>总领下文;</a:t>
                      </a:r>
                      <a:r>
                        <a:rPr lang="zh-CN" altLang="en-US" sz="2400">
                          <a:latin typeface="微软雅黑" panose="020B0503020204020204" pitchFamily="34" charset="-122"/>
                          <a:ea typeface="微软雅黑" panose="020B0503020204020204" pitchFamily="34" charset="-122"/>
                          <a:sym typeface="+mn-ea"/>
                        </a:rPr>
                        <a:t>④</a:t>
                      </a:r>
                      <a:r>
                        <a:rPr lang="zh-CN" altLang="en-US" sz="2400">
                          <a:latin typeface="微软雅黑" panose="020B0503020204020204" pitchFamily="34" charset="-122"/>
                          <a:ea typeface="微软雅黑" panose="020B0503020204020204" pitchFamily="34" charset="-122"/>
                        </a:rPr>
                        <a:t>呼应前文、照应后文。</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822960">
                <a:tc>
                  <a:txBody>
                    <a:bodyPr/>
                    <a:lstStyle/>
                    <a:p>
                      <a:pPr algn="ctr">
                        <a:buNone/>
                      </a:pPr>
                      <a:r>
                        <a:rPr lang="zh-CN" altLang="en-US" sz="2400">
                          <a:latin typeface="微软雅黑" panose="020B0503020204020204" pitchFamily="34" charset="-122"/>
                          <a:ea typeface="微软雅黑" panose="020B0503020204020204" pitchFamily="34" charset="-122"/>
                        </a:rPr>
                        <a:t>结尾</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400">
                          <a:latin typeface="微软雅黑" panose="020B0503020204020204" pitchFamily="34" charset="-122"/>
                          <a:ea typeface="微软雅黑" panose="020B0503020204020204" pitchFamily="34" charset="-122"/>
                          <a:sym typeface="+mn-ea"/>
                        </a:rPr>
                        <a:t>①</a:t>
                      </a:r>
                      <a:r>
                        <a:rPr lang="zh-CN" altLang="en-US" sz="2400">
                          <a:latin typeface="微软雅黑" panose="020B0503020204020204" pitchFamily="34" charset="-122"/>
                          <a:ea typeface="微软雅黑" panose="020B0503020204020204" pitchFamily="34" charset="-122"/>
                        </a:rPr>
                        <a:t>点明中心、升华感情；</a:t>
                      </a:r>
                      <a:r>
                        <a:rPr lang="zh-CN" altLang="en-US" sz="2400">
                          <a:latin typeface="微软雅黑" panose="020B0503020204020204" pitchFamily="34" charset="-122"/>
                          <a:ea typeface="微软雅黑" panose="020B0503020204020204" pitchFamily="34" charset="-122"/>
                          <a:sym typeface="+mn-ea"/>
                        </a:rPr>
                        <a:t>②</a:t>
                      </a:r>
                      <a:r>
                        <a:rPr lang="zh-CN" altLang="en-US" sz="2400">
                          <a:latin typeface="微软雅黑" panose="020B0503020204020204" pitchFamily="34" charset="-122"/>
                          <a:ea typeface="微软雅黑" panose="020B0503020204020204" pitchFamily="34" charset="-122"/>
                        </a:rPr>
                        <a:t>深化主题;</a:t>
                      </a:r>
                      <a:r>
                        <a:rPr lang="zh-CN" altLang="en-US" sz="2400">
                          <a:latin typeface="微软雅黑" panose="020B0503020204020204" pitchFamily="34" charset="-122"/>
                          <a:ea typeface="微软雅黑" panose="020B0503020204020204" pitchFamily="34" charset="-122"/>
                          <a:sym typeface="+mn-ea"/>
                        </a:rPr>
                        <a:t>③</a:t>
                      </a:r>
                      <a:r>
                        <a:rPr lang="zh-CN" altLang="en-US" sz="2400">
                          <a:latin typeface="微软雅黑" panose="020B0503020204020204" pitchFamily="34" charset="-122"/>
                          <a:ea typeface="微软雅黑" panose="020B0503020204020204" pitchFamily="34" charset="-122"/>
                        </a:rPr>
                        <a:t>总结全文，照应开头，首尾呼应，结构严谨;</a:t>
                      </a:r>
                      <a:r>
                        <a:rPr lang="zh-CN" altLang="en-US" sz="2400">
                          <a:latin typeface="微软雅黑" panose="020B0503020204020204" pitchFamily="34" charset="-122"/>
                          <a:ea typeface="微软雅黑" panose="020B0503020204020204" pitchFamily="34" charset="-122"/>
                          <a:sym typeface="+mn-ea"/>
                        </a:rPr>
                        <a:t>④</a:t>
                      </a:r>
                      <a:r>
                        <a:rPr lang="zh-CN" altLang="en-US" sz="2400">
                          <a:latin typeface="微软雅黑" panose="020B0503020204020204" pitchFamily="34" charset="-122"/>
                          <a:ea typeface="微软雅黑" panose="020B0503020204020204" pitchFamily="34" charset="-122"/>
                        </a:rPr>
                        <a:t>卒章显志，画龙点睛;⑤言有尽而意无穷。</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bl>
          </a:graphicData>
        </a:graphic>
      </p:graphicFrame>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edge">
                                      <p:cBhvr>
                                        <p:cTn id="2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76"/>
          <p:cNvSpPr txBox="1"/>
          <p:nvPr/>
        </p:nvSpPr>
        <p:spPr>
          <a:xfrm>
            <a:off x="4328160" y="496122"/>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句子理解题型</a:t>
            </a:r>
          </a:p>
        </p:txBody>
      </p:sp>
      <p:sp>
        <p:nvSpPr>
          <p:cNvPr id="39" name="文本框 38"/>
          <p:cNvSpPr txBox="1"/>
          <p:nvPr/>
        </p:nvSpPr>
        <p:spPr>
          <a:xfrm>
            <a:off x="817880" y="2356485"/>
            <a:ext cx="10555605" cy="3415030"/>
          </a:xfrm>
          <a:prstGeom prst="rect">
            <a:avLst/>
          </a:prstGeom>
          <a:noFill/>
        </p:spPr>
        <p:txBody>
          <a:bodyPr wrap="square" rtlCol="0">
            <a:spAutoFit/>
          </a:bodyPr>
          <a:lstStyle/>
          <a:p>
            <a:pPr algn="just">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我们的裁缝店</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李娟（</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2017.</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全国</a:t>
            </a:r>
            <a:r>
              <a:rPr lang="zh-CN" altLang="en-US" sz="2400" b="1" dirty="0">
                <a:solidFill>
                  <a:schemeClr val="bg2">
                    <a:lumMod val="25000"/>
                  </a:schemeClr>
                </a:solidFill>
                <a:latin typeface="宋体" panose="02010600030101010101" pitchFamily="2" charset="-122"/>
                <a:ea typeface="宋体" panose="02010600030101010101" pitchFamily="2" charset="-122"/>
                <a:sym typeface="+mn-ea"/>
              </a:rPr>
              <a:t>Ⅲ卷）</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问题：结合上下文，分析文中划横线（</a:t>
            </a:r>
            <a:r>
              <a:rPr lang="zh-CN" altLang="en-US" sz="2400" u="sng" dirty="0">
                <a:solidFill>
                  <a:schemeClr val="bg2">
                    <a:lumMod val="25000"/>
                  </a:schemeClr>
                </a:solidFill>
                <a:latin typeface="微软雅黑" panose="020B0503020204020204" pitchFamily="34" charset="-122"/>
                <a:ea typeface="微软雅黑" panose="020B0503020204020204" pitchFamily="34" charset="-122"/>
                <a:sym typeface="+mn-ea"/>
              </a:rPr>
              <a:t>可能干什么都一样的吧！</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）的句子的含意。</a:t>
            </a: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答案：这句话在文中的意思是说裁缝和其他职业一样都是辛苦的谋生行当；</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但在做裁缝的过程中，作者对生活有了难忘的经验和体会，不由得对这一行当产生了特殊感情，感到了它独特的意义。</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17880" y="1587500"/>
            <a:ext cx="2903220"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真题练习</a:t>
            </a:r>
            <a:r>
              <a:rPr lang="en-US" altLang="zh-CN" sz="3600" b="1" dirty="0">
                <a:solidFill>
                  <a:srgbClr val="C00000"/>
                </a:solidFill>
                <a:latin typeface="微软雅黑" panose="020B0503020204020204" pitchFamily="34" charset="-122"/>
                <a:ea typeface="微软雅黑" panose="020B0503020204020204" pitchFamily="34" charset="-122"/>
                <a:sym typeface="+mn-ea"/>
              </a:rPr>
              <a:t>1</a:t>
            </a:r>
            <a:r>
              <a:rPr lang="zh-CN" altLang="en-US" sz="3600" b="1" dirty="0">
                <a:solidFill>
                  <a:srgbClr val="C00000"/>
                </a:solidFill>
                <a:latin typeface="微软雅黑" panose="020B0503020204020204" pitchFamily="34" charset="-122"/>
                <a:ea typeface="微软雅黑" panose="020B0503020204020204" pitchFamily="34" charset="-122"/>
                <a:sym typeface="+mn-ea"/>
              </a:rPr>
              <a:t>：</a:t>
            </a:r>
          </a:p>
        </p:txBody>
      </p:sp>
      <p:grpSp>
        <p:nvGrpSpPr>
          <p:cNvPr id="6" name="组合 5"/>
          <p:cNvGrpSpPr/>
          <p:nvPr/>
        </p:nvGrpSpPr>
        <p:grpSpPr>
          <a:xfrm>
            <a:off x="592455" y="495935"/>
            <a:ext cx="11343005" cy="3094355"/>
            <a:chOff x="1127" y="1188"/>
            <a:chExt cx="17001" cy="6692"/>
          </a:xfrm>
          <a:solidFill>
            <a:schemeClr val="accent2">
              <a:lumMod val="20000"/>
              <a:lumOff val="80000"/>
            </a:schemeClr>
          </a:solidFill>
        </p:grpSpPr>
        <p:sp>
          <p:nvSpPr>
            <p:cNvPr id="5" name="圆角矩形 4"/>
            <p:cNvSpPr/>
            <p:nvPr/>
          </p:nvSpPr>
          <p:spPr>
            <a:xfrm>
              <a:off x="1127" y="1188"/>
              <a:ext cx="17001" cy="6692"/>
            </a:xfrm>
            <a:prstGeom prst="round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637" y="1420"/>
              <a:ext cx="15982" cy="5788"/>
            </a:xfrm>
            <a:prstGeom prst="rect">
              <a:avLst/>
            </a:prstGeom>
            <a:solidFill>
              <a:schemeClr val="bg1"/>
            </a:solidFill>
            <a:ln w="38100">
              <a:noFill/>
            </a:ln>
          </p:spPr>
          <p:txBody>
            <a:bodyPr wrap="square" rtlCol="0">
              <a:spAutoFit/>
            </a:bodyPr>
            <a:lstStyle/>
            <a:p>
              <a:pPr algn="l" fontAlgn="auto">
                <a:lnSpc>
                  <a:spcPct val="150000"/>
                </a:lnSpc>
              </a:pPr>
              <a:r>
                <a:rPr lang="en-US" altLang="zh-CN"/>
                <a:t>             </a:t>
              </a:r>
              <a:r>
                <a:rPr lang="en-US" altLang="zh-CN" sz="2800" b="1">
                  <a:latin typeface="楷体" panose="02010609060101010101" charset="-122"/>
                  <a:ea typeface="楷体" panose="02010609060101010101" charset="-122"/>
                </a:rPr>
                <a:t>裁缝的活不算劳累，就是太麻烦，</a:t>
              </a:r>
              <a:r>
                <a:rPr lang="en-US" sz="2800" b="1">
                  <a:latin typeface="楷体" panose="02010609060101010101" charset="-122"/>
                  <a:ea typeface="楷体" panose="02010609060101010101" charset="-122"/>
                  <a:sym typeface="+mn-ea"/>
                </a:rPr>
                <a:t>……</a:t>
              </a:r>
            </a:p>
            <a:p>
              <a:pPr algn="l" fontAlgn="auto">
                <a:lnSpc>
                  <a:spcPct val="150000"/>
                </a:lnSpc>
              </a:pPr>
              <a:r>
                <a:rPr lang="en-US" altLang="zh-CN" sz="2800" b="1">
                  <a:latin typeface="楷体" panose="02010609060101010101" charset="-122"/>
                  <a:ea typeface="楷体" panose="02010609060101010101" charset="-122"/>
                </a:rPr>
                <a:t>    是呀，从我们当裁缝的第一天起，就发誓一旦有别的出路，死也不会再干这个了。但假如有一天不做裁缝，我们还是得想办法赚钱过日子，过同样辛苦的生活。</a:t>
              </a:r>
              <a:r>
                <a:rPr lang="en-US" altLang="zh-CN" sz="2800" b="1" u="sng">
                  <a:latin typeface="楷体" panose="02010609060101010101" charset="-122"/>
                  <a:ea typeface="楷体" panose="02010609060101010101" charset="-122"/>
                </a:rPr>
                <a:t>------可能干什么都一样的吧？</a:t>
              </a:r>
              <a:endParaRPr lang="en-US" altLang="zh-CN" sz="2800" b="1">
                <a:latin typeface="楷体" panose="02010609060101010101" charset="-122"/>
                <a:ea typeface="楷体" panose="02010609060101010101" charset="-122"/>
              </a:endParaRPr>
            </a:p>
          </p:txBody>
        </p:sp>
      </p:gr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nodeType="clickEffect">
                                  <p:stCondLst>
                                    <p:cond delay="0"/>
                                  </p:stCondLst>
                                  <p:childTnLst>
                                    <p:anim calcmode="lin" valueType="num">
                                      <p:cBhvr additive="base">
                                        <p:cTn id="41" dur="500"/>
                                        <p:tgtEl>
                                          <p:spTgt spid="6"/>
                                        </p:tgtEl>
                                        <p:attrNameLst>
                                          <p:attrName>ppt_x</p:attrName>
                                        </p:attrNameLst>
                                      </p:cBhvr>
                                      <p:tavLst>
                                        <p:tav tm="0">
                                          <p:val>
                                            <p:strVal val="ppt_x"/>
                                          </p:val>
                                        </p:tav>
                                        <p:tav tm="100000">
                                          <p:val>
                                            <p:strVal val="ppt_x"/>
                                          </p:val>
                                        </p:tav>
                                      </p:tavLst>
                                    </p:anim>
                                    <p:anim calcmode="lin" valueType="num">
                                      <p:cBhvr additive="base">
                                        <p:cTn id="42" dur="500"/>
                                        <p:tgtEl>
                                          <p:spTgt spid="6"/>
                                        </p:tgtEl>
                                        <p:attrNameLst>
                                          <p:attrName>ppt_y</p:attrName>
                                        </p:attrNameLst>
                                      </p:cBhvr>
                                      <p:tavLst>
                                        <p:tav tm="0">
                                          <p:val>
                                            <p:strVal val="ppt_y"/>
                                          </p:val>
                                        </p:tav>
                                        <p:tav tm="100000">
                                          <p:val>
                                            <p:strVal val="1+ppt_h/2"/>
                                          </p:val>
                                        </p:tav>
                                      </p:tavLst>
                                    </p:anim>
                                    <p:set>
                                      <p:cBhvr>
                                        <p:cTn id="43" dur="1" fill="hold">
                                          <p:stCondLst>
                                            <p:cond delay="499"/>
                                          </p:stCondLst>
                                        </p:cTn>
                                        <p:tgtEl>
                                          <p:spTgt spid="6"/>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39">
                                            <p:txEl>
                                              <p:pRg st="2" end="2"/>
                                            </p:txEl>
                                          </p:spTgt>
                                        </p:tgtEl>
                                        <p:attrNameLst>
                                          <p:attrName>style.visibility</p:attrName>
                                        </p:attrNameLst>
                                      </p:cBhvr>
                                      <p:to>
                                        <p:strVal val="visible"/>
                                      </p:to>
                                    </p:set>
                                    <p:animEffect transition="in" filter="fade">
                                      <p:cBhvr>
                                        <p:cTn id="48" dur="1000"/>
                                        <p:tgtEl>
                                          <p:spTgt spid="39">
                                            <p:txEl>
                                              <p:pRg st="2" end="2"/>
                                            </p:txEl>
                                          </p:spTgt>
                                        </p:tgtEl>
                                      </p:cBhvr>
                                    </p:animEffect>
                                    <p:anim calcmode="lin" valueType="num">
                                      <p:cBhvr>
                                        <p:cTn id="4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5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9">
                                            <p:txEl>
                                              <p:pRg st="3" end="3"/>
                                            </p:txEl>
                                          </p:spTgt>
                                        </p:tgtEl>
                                        <p:attrNameLst>
                                          <p:attrName>style.visibility</p:attrName>
                                        </p:attrNameLst>
                                      </p:cBhvr>
                                      <p:to>
                                        <p:strVal val="visible"/>
                                      </p:to>
                                    </p:set>
                                    <p:animEffect transition="in" filter="fade">
                                      <p:cBhvr>
                                        <p:cTn id="55" dur="1000"/>
                                        <p:tgtEl>
                                          <p:spTgt spid="39">
                                            <p:txEl>
                                              <p:pRg st="3" end="3"/>
                                            </p:txEl>
                                          </p:spTgt>
                                        </p:tgtEl>
                                      </p:cBhvr>
                                    </p:animEffect>
                                    <p:anim calcmode="lin" valueType="num">
                                      <p:cBhvr>
                                        <p:cTn id="56"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57"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76"/>
          <p:cNvSpPr txBox="1"/>
          <p:nvPr/>
        </p:nvSpPr>
        <p:spPr>
          <a:xfrm>
            <a:off x="4328160" y="252282"/>
            <a:ext cx="35356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句子理解题型</a:t>
            </a:r>
          </a:p>
        </p:txBody>
      </p:sp>
      <p:sp>
        <p:nvSpPr>
          <p:cNvPr id="39" name="文本框 38"/>
          <p:cNvSpPr txBox="1"/>
          <p:nvPr/>
        </p:nvSpPr>
        <p:spPr>
          <a:xfrm>
            <a:off x="818515" y="1542415"/>
            <a:ext cx="10555605" cy="4523105"/>
          </a:xfrm>
          <a:prstGeom prst="rect">
            <a:avLst/>
          </a:prstGeom>
          <a:noFill/>
        </p:spPr>
        <p:txBody>
          <a:bodyPr wrap="square" rtlCol="0">
            <a:spAutoFit/>
          </a:bodyPr>
          <a:lstStyle/>
          <a:p>
            <a:pPr algn="just">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说起梅花</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苏菲（</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2015.</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北京卷）</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问题：本文结尾写到：“梅花，几千年的书香缭绕得骨清魂香，几千年的诗心陶冶得如此美丽。”请紧扣“书香”与“诗心”，谈谈你对这句话的理解。</a:t>
            </a: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sym typeface="+mn-ea"/>
              </a:rPr>
              <a:t>答案：“书香”本义指笔墨之香，在文中指梅花的绘画作品以及梅花所蕴含的疏，瘦，清，斜之美。</a:t>
            </a: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sym typeface="+mn-ea"/>
              </a:rPr>
              <a:t>“诗心”本义为诗歌的情感，在文中指从古至今有无数的咏梅佳作，呈于书本，萦绕于心，把梅花的品格深入到血液灵魂和心里。并且给了我们与众不同的审美体验，陶冶人心。</a:t>
            </a: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sym typeface="+mn-ea"/>
              </a:rPr>
              <a:t>这句话的意思是：中国人爱梅，种梅，写梅，赏梅，梅深入到人们生活的各个角落，梅花是中华民族不屈不挠，自强不息，清高孤傲精神的象征，表达作者对梅花这种品格的赞美。</a:t>
            </a:r>
          </a:p>
        </p:txBody>
      </p:sp>
      <p:sp>
        <p:nvSpPr>
          <p:cNvPr id="2" name="文本框 1"/>
          <p:cNvSpPr txBox="1"/>
          <p:nvPr/>
        </p:nvSpPr>
        <p:spPr>
          <a:xfrm>
            <a:off x="817880" y="958850"/>
            <a:ext cx="2903220"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真题练习</a:t>
            </a:r>
            <a:r>
              <a:rPr lang="en-US" altLang="zh-CN" sz="3600" b="1" dirty="0">
                <a:solidFill>
                  <a:srgbClr val="C00000"/>
                </a:solidFill>
                <a:latin typeface="微软雅黑" panose="020B0503020204020204" pitchFamily="34" charset="-122"/>
                <a:ea typeface="微软雅黑" panose="020B0503020204020204" pitchFamily="34" charset="-122"/>
                <a:sym typeface="+mn-ea"/>
              </a:rPr>
              <a:t>2</a:t>
            </a:r>
            <a:r>
              <a:rPr lang="zh-CN" altLang="en-US" sz="3600" b="1" dirty="0">
                <a:solidFill>
                  <a:srgbClr val="C00000"/>
                </a:solidFill>
                <a:latin typeface="微软雅黑" panose="020B0503020204020204" pitchFamily="34" charset="-122"/>
                <a:ea typeface="微软雅黑" panose="020B0503020204020204" pitchFamily="34" charset="-122"/>
                <a:sym typeface="+mn-ea"/>
              </a:rPr>
              <a:t>：</a:t>
            </a:r>
          </a:p>
        </p:txBody>
      </p:sp>
      <p:grpSp>
        <p:nvGrpSpPr>
          <p:cNvPr id="6" name="组合 5"/>
          <p:cNvGrpSpPr/>
          <p:nvPr/>
        </p:nvGrpSpPr>
        <p:grpSpPr>
          <a:xfrm>
            <a:off x="881380" y="-25400"/>
            <a:ext cx="10429240" cy="2358390"/>
            <a:chOff x="818" y="4130"/>
            <a:chExt cx="17538" cy="5680"/>
          </a:xfrm>
          <a:solidFill>
            <a:schemeClr val="bg1"/>
          </a:solidFill>
        </p:grpSpPr>
        <p:sp>
          <p:nvSpPr>
            <p:cNvPr id="5" name="圆角矩形 4"/>
            <p:cNvSpPr/>
            <p:nvPr/>
          </p:nvSpPr>
          <p:spPr>
            <a:xfrm>
              <a:off x="818" y="4130"/>
              <a:ext cx="17538" cy="5680"/>
            </a:xfrm>
            <a:prstGeom prst="round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34" y="4515"/>
              <a:ext cx="16920" cy="4889"/>
            </a:xfrm>
            <a:prstGeom prst="rect">
              <a:avLst/>
            </a:prstGeom>
            <a:grpFill/>
            <a:ln w="28575">
              <a:noFill/>
            </a:ln>
          </p:spPr>
          <p:txBody>
            <a:bodyPr wrap="square" rtlCol="0">
              <a:spAutoFit/>
            </a:bodyPr>
            <a:lstStyle/>
            <a:p>
              <a:pPr algn="l" fontAlgn="auto">
                <a:lnSpc>
                  <a:spcPct val="150000"/>
                </a:lnSpc>
              </a:pPr>
              <a:r>
                <a:rPr lang="en-US" altLang="zh-CN"/>
                <a:t> </a:t>
              </a:r>
              <a:r>
                <a:rPr lang="en-US" altLang="zh-CN" b="1"/>
                <a:t>           </a:t>
              </a:r>
              <a:r>
                <a:rPr lang="en-US" altLang="zh-CN" sz="2800" b="1">
                  <a:latin typeface="楷体" panose="02010609060101010101" charset="-122"/>
                  <a:ea typeface="楷体" panose="02010609060101010101" charset="-122"/>
                </a:rPr>
                <a:t>梅花，几千年的书香缭绕得骨清魂香，几千年的诗心陶冶得如此美丽。中国人的心里千回百转的梅魂，在与世界相遇的过程中焕发出独异的魅力，成为民族精神的写照。</a:t>
              </a: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25400"/>
            <a:ext cx="2232660" cy="1323340"/>
          </a:xfrm>
          <a:prstGeom prst="rect">
            <a:avLst/>
          </a:prstGeom>
        </p:spPr>
      </p:pic>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nodeType="clickEffect">
                                  <p:stCondLst>
                                    <p:cond delay="0"/>
                                  </p:stCondLst>
                                  <p:childTnLst>
                                    <p:anim calcmode="lin" valueType="num">
                                      <p:cBhvr additive="base">
                                        <p:cTn id="41" dur="500"/>
                                        <p:tgtEl>
                                          <p:spTgt spid="6"/>
                                        </p:tgtEl>
                                        <p:attrNameLst>
                                          <p:attrName>ppt_x</p:attrName>
                                        </p:attrNameLst>
                                      </p:cBhvr>
                                      <p:tavLst>
                                        <p:tav tm="0">
                                          <p:val>
                                            <p:strVal val="ppt_x"/>
                                          </p:val>
                                        </p:tav>
                                        <p:tav tm="100000">
                                          <p:val>
                                            <p:strVal val="ppt_x"/>
                                          </p:val>
                                        </p:tav>
                                      </p:tavLst>
                                    </p:anim>
                                    <p:anim calcmode="lin" valueType="num">
                                      <p:cBhvr additive="base">
                                        <p:cTn id="42" dur="500"/>
                                        <p:tgtEl>
                                          <p:spTgt spid="6"/>
                                        </p:tgtEl>
                                        <p:attrNameLst>
                                          <p:attrName>ppt_y</p:attrName>
                                        </p:attrNameLst>
                                      </p:cBhvr>
                                      <p:tavLst>
                                        <p:tav tm="0">
                                          <p:val>
                                            <p:strVal val="ppt_y"/>
                                          </p:val>
                                        </p:tav>
                                        <p:tav tm="100000">
                                          <p:val>
                                            <p:strVal val="1+ppt_h/2"/>
                                          </p:val>
                                        </p:tav>
                                      </p:tavLst>
                                    </p:anim>
                                    <p:set>
                                      <p:cBhvr>
                                        <p:cTn id="43" dur="1" fill="hold">
                                          <p:stCondLst>
                                            <p:cond delay="499"/>
                                          </p:stCondLst>
                                        </p:cTn>
                                        <p:tgtEl>
                                          <p:spTgt spid="6"/>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39">
                                            <p:txEl>
                                              <p:pRg st="2" end="2"/>
                                            </p:txEl>
                                          </p:spTgt>
                                        </p:tgtEl>
                                        <p:attrNameLst>
                                          <p:attrName>style.visibility</p:attrName>
                                        </p:attrNameLst>
                                      </p:cBhvr>
                                      <p:to>
                                        <p:strVal val="visible"/>
                                      </p:to>
                                    </p:set>
                                    <p:animEffect transition="in" filter="fade">
                                      <p:cBhvr>
                                        <p:cTn id="48" dur="1000"/>
                                        <p:tgtEl>
                                          <p:spTgt spid="39">
                                            <p:txEl>
                                              <p:pRg st="2" end="2"/>
                                            </p:txEl>
                                          </p:spTgt>
                                        </p:tgtEl>
                                      </p:cBhvr>
                                    </p:animEffect>
                                    <p:anim calcmode="lin" valueType="num">
                                      <p:cBhvr>
                                        <p:cTn id="4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5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9">
                                            <p:txEl>
                                              <p:pRg st="3" end="3"/>
                                            </p:txEl>
                                          </p:spTgt>
                                        </p:tgtEl>
                                        <p:attrNameLst>
                                          <p:attrName>style.visibility</p:attrName>
                                        </p:attrNameLst>
                                      </p:cBhvr>
                                      <p:to>
                                        <p:strVal val="visible"/>
                                      </p:to>
                                    </p:set>
                                    <p:animEffect transition="in" filter="fade">
                                      <p:cBhvr>
                                        <p:cTn id="55" dur="1000"/>
                                        <p:tgtEl>
                                          <p:spTgt spid="39">
                                            <p:txEl>
                                              <p:pRg st="3" end="3"/>
                                            </p:txEl>
                                          </p:spTgt>
                                        </p:tgtEl>
                                      </p:cBhvr>
                                    </p:animEffect>
                                    <p:anim calcmode="lin" valueType="num">
                                      <p:cBhvr>
                                        <p:cTn id="56"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57"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39">
                                            <p:txEl>
                                              <p:pRg st="4" end="4"/>
                                            </p:txEl>
                                          </p:spTgt>
                                        </p:tgtEl>
                                        <p:attrNameLst>
                                          <p:attrName>style.visibility</p:attrName>
                                        </p:attrNameLst>
                                      </p:cBhvr>
                                      <p:to>
                                        <p:strVal val="visible"/>
                                      </p:to>
                                    </p:set>
                                    <p:animEffect transition="in" filter="fade">
                                      <p:cBhvr>
                                        <p:cTn id="62" dur="1000"/>
                                        <p:tgtEl>
                                          <p:spTgt spid="39">
                                            <p:txEl>
                                              <p:pRg st="4" end="4"/>
                                            </p:txEl>
                                          </p:spTgt>
                                        </p:tgtEl>
                                      </p:cBhvr>
                                    </p:animEffect>
                                    <p:anim calcmode="lin" valueType="num">
                                      <p:cBhvr>
                                        <p:cTn id="63"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64"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769360" y="144332"/>
            <a:ext cx="4653280" cy="768350"/>
          </a:xfrm>
          <a:prstGeom prst="rect">
            <a:avLst/>
          </a:prstGeom>
          <a:noFill/>
        </p:spPr>
        <p:txBody>
          <a:bodyPr wrap="none" rtlCol="0">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句子理解题型总结</a:t>
            </a:r>
          </a:p>
        </p:txBody>
      </p:sp>
      <p:sp>
        <p:nvSpPr>
          <p:cNvPr id="39" name="文本框 38"/>
          <p:cNvSpPr txBox="1"/>
          <p:nvPr/>
        </p:nvSpPr>
        <p:spPr>
          <a:xfrm>
            <a:off x="2922905" y="1134110"/>
            <a:ext cx="6605270" cy="1383665"/>
          </a:xfrm>
          <a:prstGeom prst="rect">
            <a:avLst/>
          </a:prstGeom>
          <a:noFill/>
        </p:spPr>
        <p:txBody>
          <a:bodyPr wrap="square" rtlCol="0">
            <a:spAutoFit/>
          </a:bodyPr>
          <a:lstStyle/>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1.</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分析文中划线句子的含意。</a:t>
            </a:r>
            <a:endParaRPr lang="zh-CN" altLang="en-US" sz="32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2.</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结合</a:t>
            </a:r>
            <a:r>
              <a:rPr lang="en-US" altLang="zh-CN" sz="28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，谈谈你对某句话的理解。</a:t>
            </a:r>
          </a:p>
        </p:txBody>
      </p:sp>
      <p:sp>
        <p:nvSpPr>
          <p:cNvPr id="2" name="文本框 1"/>
          <p:cNvSpPr txBox="1"/>
          <p:nvPr/>
        </p:nvSpPr>
        <p:spPr>
          <a:xfrm>
            <a:off x="633095" y="1134110"/>
            <a:ext cx="2784475"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设问方式：</a:t>
            </a:r>
          </a:p>
        </p:txBody>
      </p:sp>
      <p:sp>
        <p:nvSpPr>
          <p:cNvPr id="3" name="文本框 2"/>
          <p:cNvSpPr txBox="1"/>
          <p:nvPr/>
        </p:nvSpPr>
        <p:spPr>
          <a:xfrm>
            <a:off x="633095" y="2594610"/>
            <a:ext cx="2922905" cy="64516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答题思路：</a:t>
            </a:r>
          </a:p>
        </p:txBody>
      </p:sp>
      <p:sp>
        <p:nvSpPr>
          <p:cNvPr id="13" name="文本框 12"/>
          <p:cNvSpPr txBox="1"/>
          <p:nvPr/>
        </p:nvSpPr>
        <p:spPr>
          <a:xfrm>
            <a:off x="633095" y="5424170"/>
            <a:ext cx="2289810" cy="645160"/>
          </a:xfrm>
          <a:prstGeom prst="rect">
            <a:avLst/>
          </a:prstGeom>
          <a:noFill/>
        </p:spPr>
        <p:txBody>
          <a:bodyPr wrap="square" rtlCol="0">
            <a:spAutoFit/>
          </a:bodyPr>
          <a:lstStyle/>
          <a:p>
            <a:r>
              <a:rPr lang="en-US" altLang="zh-CN" sz="36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6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600" b="1" dirty="0">
                <a:solidFill>
                  <a:srgbClr val="C00000"/>
                </a:solidFill>
                <a:latin typeface="微软雅黑" panose="020B0503020204020204" pitchFamily="34" charset="-122"/>
                <a:ea typeface="微软雅黑" panose="020B0503020204020204" pitchFamily="34" charset="-122"/>
                <a:sym typeface="+mn-ea"/>
              </a:rPr>
              <a:t>：</a:t>
            </a:r>
          </a:p>
        </p:txBody>
      </p:sp>
      <p:sp>
        <p:nvSpPr>
          <p:cNvPr id="14" name="文本框 13"/>
          <p:cNvSpPr txBox="1"/>
          <p:nvPr/>
        </p:nvSpPr>
        <p:spPr>
          <a:xfrm>
            <a:off x="2922905" y="5424170"/>
            <a:ext cx="9093200" cy="1198880"/>
          </a:xfrm>
          <a:prstGeom prst="rect">
            <a:avLst/>
          </a:prstGeom>
          <a:noFill/>
        </p:spPr>
        <p:txBody>
          <a:bodyPr wrap="square" rtlCol="0">
            <a:spAutoFit/>
          </a:bodyPr>
          <a:lstStyle/>
          <a:p>
            <a:pPr algn="just">
              <a:lnSpc>
                <a:spcPct val="150000"/>
              </a:lnSpc>
            </a:pPr>
            <a:r>
              <a:rPr lang="en-US" altLang="zh-CN" sz="2400" dirty="0">
                <a:solidFill>
                  <a:srgbClr val="FF0000"/>
                </a:solidFill>
                <a:latin typeface="微软雅黑" panose="020B0503020204020204" pitchFamily="34" charset="-122"/>
                <a:ea typeface="微软雅黑" panose="020B0503020204020204" pitchFamily="34" charset="-122"/>
                <a:sym typeface="+mn-ea"/>
              </a:rPr>
              <a:t>这句话</a:t>
            </a:r>
            <a:r>
              <a:rPr lang="zh-CN" altLang="en-US" sz="2400" dirty="0">
                <a:solidFill>
                  <a:srgbClr val="FF0000"/>
                </a:solidFill>
                <a:latin typeface="微软雅黑" panose="020B0503020204020204" pitchFamily="34" charset="-122"/>
                <a:ea typeface="微软雅黑" panose="020B0503020204020204" pitchFamily="34" charset="-122"/>
                <a:sym typeface="+mn-ea"/>
              </a:rPr>
              <a:t>的意思是</a:t>
            </a:r>
            <a:r>
              <a:rPr lang="en-US" altLang="zh-CN"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，运</a:t>
            </a:r>
            <a:r>
              <a:rPr lang="en-US" altLang="zh-CN" sz="2400" dirty="0">
                <a:solidFill>
                  <a:srgbClr val="FF0000"/>
                </a:solidFill>
                <a:latin typeface="微软雅黑" panose="020B0503020204020204" pitchFamily="34" charset="-122"/>
                <a:ea typeface="微软雅黑" panose="020B0503020204020204" pitchFamily="34" charset="-122"/>
                <a:sym typeface="+mn-ea"/>
              </a:rPr>
              <a:t>用了…...</a:t>
            </a:r>
            <a:r>
              <a:rPr lang="zh-CN" altLang="en-US" sz="2400" dirty="0">
                <a:solidFill>
                  <a:srgbClr val="FF0000"/>
                </a:solidFill>
                <a:latin typeface="微软雅黑" panose="020B0503020204020204" pitchFamily="34" charset="-122"/>
                <a:ea typeface="微软雅黑" panose="020B0503020204020204" pitchFamily="34" charset="-122"/>
                <a:sym typeface="+mn-ea"/>
              </a:rPr>
              <a:t>修辞</a:t>
            </a:r>
            <a:r>
              <a:rPr lang="en-US" altLang="zh-CN" sz="2400" dirty="0">
                <a:solidFill>
                  <a:srgbClr val="FF0000"/>
                </a:solidFill>
                <a:latin typeface="微软雅黑" panose="020B0503020204020204" pitchFamily="34" charset="-122"/>
                <a:ea typeface="微软雅黑" panose="020B0503020204020204" pitchFamily="34" charset="-122"/>
                <a:sym typeface="+mn-ea"/>
              </a:rPr>
              <a:t>手法，表达了作者…...的感情/揭示了...…的道理/点明了文章的主旨</a:t>
            </a:r>
            <a:r>
              <a:rPr lang="zh-CN" altLang="en-US" sz="2400" dirty="0">
                <a:solidFill>
                  <a:srgbClr val="FF0000"/>
                </a:solidFill>
                <a:latin typeface="微软雅黑" panose="020B0503020204020204" pitchFamily="34" charset="-122"/>
                <a:ea typeface="微软雅黑" panose="020B0503020204020204" pitchFamily="34" charset="-122"/>
                <a:sym typeface="+mn-ea"/>
              </a:rPr>
              <a:t>，在文章当中起了</a:t>
            </a:r>
            <a:r>
              <a:rPr lang="en-US" altLang="zh-CN"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sym typeface="+mn-ea"/>
              </a:rPr>
              <a:t>作用</a:t>
            </a:r>
            <a:r>
              <a:rPr lang="en-US" altLang="zh-CN" sz="2400" dirty="0">
                <a:solidFill>
                  <a:srgbClr val="FF0000"/>
                </a:solidFill>
                <a:latin typeface="微软雅黑" panose="020B0503020204020204" pitchFamily="34" charset="-122"/>
                <a:ea typeface="微软雅黑" panose="020B0503020204020204" pitchFamily="34" charset="-122"/>
                <a:sym typeface="+mn-ea"/>
              </a:rPr>
              <a:t>。</a:t>
            </a:r>
          </a:p>
        </p:txBody>
      </p:sp>
      <p:sp>
        <p:nvSpPr>
          <p:cNvPr id="4" name="文本框 3"/>
          <p:cNvSpPr txBox="1"/>
          <p:nvPr/>
        </p:nvSpPr>
        <p:spPr>
          <a:xfrm>
            <a:off x="2922905" y="2594610"/>
            <a:ext cx="4897120" cy="2676525"/>
          </a:xfrm>
          <a:prstGeom prst="rect">
            <a:avLst/>
          </a:prstGeom>
          <a:noFill/>
        </p:spPr>
        <p:txBody>
          <a:bodyPr wrap="square" rtlCol="0">
            <a:spAutoFit/>
          </a:bodyPr>
          <a:lstStyle/>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800" dirty="0">
                <a:solidFill>
                  <a:schemeClr val="bg2">
                    <a:lumMod val="25000"/>
                  </a:schemeClr>
                </a:solidFill>
                <a:latin typeface="微软雅黑" panose="020B0503020204020204" pitchFamily="34" charset="-122"/>
                <a:ea typeface="微软雅黑" panose="020B0503020204020204" pitchFamily="34" charset="-122"/>
              </a:rPr>
              <a:t>句子意思；</a:t>
            </a:r>
            <a:endParaRPr lang="zh-CN" altLang="en-US" sz="32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800" dirty="0">
                <a:solidFill>
                  <a:schemeClr val="bg2">
                    <a:lumMod val="25000"/>
                  </a:schemeClr>
                </a:solidFill>
                <a:latin typeface="微软雅黑" panose="020B0503020204020204" pitchFamily="34" charset="-122"/>
                <a:ea typeface="微软雅黑" panose="020B0503020204020204" pitchFamily="34" charset="-122"/>
              </a:rPr>
              <a:t>使用修辞手法；</a:t>
            </a:r>
            <a:endParaRPr lang="zh-CN" altLang="en-US" sz="32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800" dirty="0">
                <a:solidFill>
                  <a:schemeClr val="bg2">
                    <a:lumMod val="25000"/>
                  </a:schemeClr>
                </a:solidFill>
                <a:latin typeface="微软雅黑" panose="020B0503020204020204" pitchFamily="34" charset="-122"/>
                <a:ea typeface="微软雅黑" panose="020B0503020204020204" pitchFamily="34" charset="-122"/>
              </a:rPr>
              <a:t>表达的内容或感情；</a:t>
            </a:r>
            <a:endParaRPr lang="zh-CN" altLang="en-US" sz="32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8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800" dirty="0">
                <a:solidFill>
                  <a:schemeClr val="bg2">
                    <a:lumMod val="25000"/>
                  </a:schemeClr>
                </a:solidFill>
                <a:latin typeface="微软雅黑" panose="020B0503020204020204" pitchFamily="34" charset="-122"/>
                <a:ea typeface="微软雅黑" panose="020B0503020204020204" pitchFamily="34" charset="-122"/>
              </a:rPr>
              <a:t>结构作用</a:t>
            </a:r>
          </a:p>
        </p:txBody>
      </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1000"/>
                                        <p:tgtEl>
                                          <p:spTgt spid="4">
                                            <p:txEl>
                                              <p:pRg st="0" end="0"/>
                                            </p:txEl>
                                          </p:spTgt>
                                        </p:tgtEl>
                                      </p:cBhvr>
                                    </p:animEffect>
                                    <p:anim calcmode="lin" valueType="num">
                                      <p:cBhvr>
                                        <p:cTn id="4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fade">
                                      <p:cBhvr>
                                        <p:cTn id="49" dur="1000"/>
                                        <p:tgtEl>
                                          <p:spTgt spid="4">
                                            <p:txEl>
                                              <p:pRg st="1" end="1"/>
                                            </p:txEl>
                                          </p:spTgt>
                                        </p:tgtEl>
                                      </p:cBhvr>
                                    </p:animEffect>
                                    <p:anim calcmode="lin" valueType="num">
                                      <p:cBhvr>
                                        <p:cTn id="5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Effect transition="in" filter="fade">
                                      <p:cBhvr>
                                        <p:cTn id="56" dur="1000"/>
                                        <p:tgtEl>
                                          <p:spTgt spid="4">
                                            <p:txEl>
                                              <p:pRg st="2" end="2"/>
                                            </p:txEl>
                                          </p:spTgt>
                                        </p:tgtEl>
                                      </p:cBhvr>
                                    </p:animEffect>
                                    <p:anim calcmode="lin" valueType="num">
                                      <p:cBhvr>
                                        <p:cTn id="5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Effect transition="in" filter="fade">
                                      <p:cBhvr>
                                        <p:cTn id="63" dur="1000"/>
                                        <p:tgtEl>
                                          <p:spTgt spid="4">
                                            <p:txEl>
                                              <p:pRg st="3" end="3"/>
                                            </p:txEl>
                                          </p:spTgt>
                                        </p:tgtEl>
                                      </p:cBhvr>
                                    </p:animEffect>
                                    <p:anim calcmode="lin" valueType="num">
                                      <p:cBhvr>
                                        <p:cTn id="64"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4">
                                            <p:txEl>
                                              <p:pRg st="0" end="0"/>
                                            </p:txEl>
                                          </p:spTgt>
                                        </p:tgtEl>
                                        <p:attrNameLst>
                                          <p:attrName>style.visibility</p:attrName>
                                        </p:attrNameLst>
                                      </p:cBhvr>
                                      <p:to>
                                        <p:strVal val="visible"/>
                                      </p:to>
                                    </p:set>
                                    <p:animEffect transition="in" filter="fade">
                                      <p:cBhvr>
                                        <p:cTn id="77" dur="1000"/>
                                        <p:tgtEl>
                                          <p:spTgt spid="14">
                                            <p:txEl>
                                              <p:pRg st="0" end="0"/>
                                            </p:txEl>
                                          </p:spTgt>
                                        </p:tgtEl>
                                      </p:cBhvr>
                                    </p:animEffect>
                                    <p:anim calcmode="lin" valueType="num">
                                      <p:cBhvr>
                                        <p:cTn id="7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600733" y="2875438"/>
            <a:ext cx="4715355" cy="1106805"/>
          </a:xfrm>
          <a:prstGeom prst="rect">
            <a:avLst/>
          </a:prstGeom>
          <a:noFill/>
        </p:spPr>
        <p:txBody>
          <a:bodyPr wrap="square" rtlCol="0">
            <a:spAutoFit/>
          </a:bodyPr>
          <a:lstStyle/>
          <a:p>
            <a:r>
              <a:rPr lang="zh-CN" altLang="en-US" sz="6600" b="1" dirty="0" smtClean="0">
                <a:solidFill>
                  <a:srgbClr val="C00000"/>
                </a:solidFill>
                <a:latin typeface="微软雅黑" panose="020B0503020204020204" pitchFamily="34" charset="-122"/>
                <a:ea typeface="微软雅黑" panose="020B0503020204020204" pitchFamily="34" charset="-122"/>
              </a:rPr>
              <a:t>谢谢观看！</a:t>
            </a:r>
          </a:p>
        </p:txBody>
      </p:sp>
      <p:pic>
        <p:nvPicPr>
          <p:cNvPr id="44040" name="图片 7"/>
          <p:cNvPicPr>
            <a:picLocks noChangeAspect="1"/>
          </p:cNvPicPr>
          <p:nvPr/>
        </p:nvPicPr>
        <p:blipFill>
          <a:blip r:embed="rId3" cstate="print"/>
          <a:stretch>
            <a:fillRect/>
          </a:stretch>
        </p:blipFill>
        <p:spPr>
          <a:xfrm>
            <a:off x="71755" y="170815"/>
            <a:ext cx="3005138" cy="1843088"/>
          </a:xfrm>
          <a:prstGeom prst="rect">
            <a:avLst/>
          </a:prstGeom>
          <a:noFill/>
          <a:ln w="9525">
            <a:noFill/>
          </a:ln>
        </p:spPr>
      </p:pic>
      <p:grpSp>
        <p:nvGrpSpPr>
          <p:cNvPr id="3" name="组合 2"/>
          <p:cNvGrpSpPr/>
          <p:nvPr/>
        </p:nvGrpSpPr>
        <p:grpSpPr>
          <a:xfrm>
            <a:off x="179070" y="4762500"/>
            <a:ext cx="11960225" cy="2288540"/>
            <a:chOff x="282" y="7500"/>
            <a:chExt cx="18835" cy="3604"/>
          </a:xfrm>
        </p:grpSpPr>
        <p:pic>
          <p:nvPicPr>
            <p:cNvPr id="13317" name="图片 6"/>
            <p:cNvPicPr>
              <a:picLocks noChangeAspect="1"/>
            </p:cNvPicPr>
            <p:nvPr/>
          </p:nvPicPr>
          <p:blipFill>
            <a:blip r:embed="rId4" cstate="print"/>
            <a:stretch>
              <a:fillRect/>
            </a:stretch>
          </p:blipFill>
          <p:spPr>
            <a:xfrm>
              <a:off x="282" y="7500"/>
              <a:ext cx="4395" cy="3289"/>
            </a:xfrm>
            <a:prstGeom prst="rect">
              <a:avLst/>
            </a:prstGeom>
            <a:noFill/>
            <a:ln w="9525">
              <a:noFill/>
            </a:ln>
          </p:spPr>
        </p:pic>
        <p:pic>
          <p:nvPicPr>
            <p:cNvPr id="13315" name="图片 4"/>
            <p:cNvPicPr>
              <a:picLocks noChangeAspect="1"/>
            </p:cNvPicPr>
            <p:nvPr/>
          </p:nvPicPr>
          <p:blipFill>
            <a:blip r:embed="rId5" cstate="print"/>
            <a:srcRect r="26297" b="36600"/>
            <a:stretch>
              <a:fillRect/>
            </a:stretch>
          </p:blipFill>
          <p:spPr>
            <a:xfrm>
              <a:off x="12416" y="7780"/>
              <a:ext cx="3957" cy="3325"/>
            </a:xfrm>
            <a:prstGeom prst="rect">
              <a:avLst/>
            </a:prstGeom>
            <a:noFill/>
            <a:ln w="9525">
              <a:noFill/>
            </a:ln>
          </p:spPr>
        </p:pic>
        <p:pic>
          <p:nvPicPr>
            <p:cNvPr id="13314" name="图片 3"/>
            <p:cNvPicPr>
              <a:picLocks noChangeAspect="1"/>
            </p:cNvPicPr>
            <p:nvPr/>
          </p:nvPicPr>
          <p:blipFill>
            <a:blip r:embed="rId6" cstate="print"/>
            <a:stretch>
              <a:fillRect/>
            </a:stretch>
          </p:blipFill>
          <p:spPr>
            <a:xfrm>
              <a:off x="14895" y="7780"/>
              <a:ext cx="4222" cy="3044"/>
            </a:xfrm>
            <a:prstGeom prst="rect">
              <a:avLst/>
            </a:prstGeom>
            <a:noFill/>
            <a:ln w="9525">
              <a:noFill/>
            </a:ln>
          </p:spPr>
        </p:pic>
      </p:grpSp>
    </p:spTree>
  </p:cSld>
  <p:clrMapOvr>
    <a:masterClrMapping/>
  </p:clrMapOvr>
  <p:transition spd="slow" advTm="856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4040"/>
                                        </p:tgtEl>
                                        <p:attrNameLst>
                                          <p:attrName>style.visibility</p:attrName>
                                        </p:attrNameLst>
                                      </p:cBhvr>
                                      <p:to>
                                        <p:strVal val="visible"/>
                                      </p:to>
                                    </p:set>
                                    <p:animEffect filter="wipe(left)">
                                      <p:cBhvr>
                                        <p:cTn id="13" dur="500"/>
                                        <p:tgtEl>
                                          <p:spTgt spid="4404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1000"/>
                                        <p:tgtEl>
                                          <p:spTgt spid="7">
                                            <p:txEl>
                                              <p:pRg st="0" end="0"/>
                                            </p:txEl>
                                          </p:spTgt>
                                        </p:tgtEl>
                                      </p:cBhvr>
                                    </p:animEffect>
                                    <p:anim calcmode="lin" valueType="num">
                                      <p:cBhvr>
                                        <p:cTn id="1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框 3"/>
          <p:cNvSpPr txBox="1"/>
          <p:nvPr/>
        </p:nvSpPr>
        <p:spPr>
          <a:xfrm>
            <a:off x="2613025" y="1910715"/>
            <a:ext cx="7492365" cy="1106805"/>
          </a:xfrm>
          <a:prstGeom prst="rect">
            <a:avLst/>
          </a:prstGeom>
          <a:noFill/>
        </p:spPr>
        <p:txBody>
          <a:bodyPr wrap="square" rtlCol="0">
            <a:spAutoFit/>
          </a:bodyPr>
          <a:lstStyle/>
          <a:p>
            <a:r>
              <a:rPr lang="zh-CN" altLang="zh-CN" sz="6600" b="1" dirty="0" smtClean="0">
                <a:solidFill>
                  <a:srgbClr val="C00000"/>
                </a:solidFill>
                <a:latin typeface="微软雅黑" panose="020B0503020204020204" pitchFamily="34" charset="-122"/>
                <a:ea typeface="微软雅黑" panose="020B0503020204020204" pitchFamily="34" charset="-122"/>
              </a:rPr>
              <a:t>散文其它常见题型</a:t>
            </a:r>
          </a:p>
        </p:txBody>
      </p:sp>
      <p:pic>
        <p:nvPicPr>
          <p:cNvPr id="28686" name="图片 30"/>
          <p:cNvPicPr>
            <a:picLocks noChangeAspect="1"/>
          </p:cNvPicPr>
          <p:nvPr/>
        </p:nvPicPr>
        <p:blipFill>
          <a:blip r:embed="rId2" cstate="print"/>
          <a:stretch>
            <a:fillRect/>
          </a:stretch>
        </p:blipFill>
        <p:spPr>
          <a:xfrm>
            <a:off x="0" y="4282440"/>
            <a:ext cx="3267710" cy="28371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Tm="8560">
        <p:split orient="vert"/>
      </p:transition>
    </mc:Choice>
    <mc:Fallback>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7"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Box 76"/>
          <p:cNvSpPr txBox="1"/>
          <p:nvPr/>
        </p:nvSpPr>
        <p:spPr>
          <a:xfrm>
            <a:off x="1033145" y="1651000"/>
            <a:ext cx="9283700" cy="5169535"/>
          </a:xfrm>
          <a:prstGeom prst="rect">
            <a:avLst/>
          </a:prstGeom>
          <a:noFill/>
        </p:spPr>
        <p:txBody>
          <a:bodyPr wrap="square" rtlCol="0">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1</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理解：</a:t>
            </a:r>
          </a:p>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（1）</a:t>
            </a:r>
            <a:r>
              <a:rPr lang="zh-CN" altLang="en-US" sz="2000" b="1" u="sng" dirty="0">
                <a:solidFill>
                  <a:srgbClr val="C00000"/>
                </a:solidFill>
                <a:latin typeface="微软雅黑" panose="020B0503020204020204" pitchFamily="34" charset="-122"/>
                <a:ea typeface="微软雅黑" panose="020B0503020204020204" pitchFamily="34" charset="-122"/>
              </a:rPr>
              <a:t>理解文中重要词语的含义</a:t>
            </a:r>
          </a:p>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（2）</a:t>
            </a:r>
            <a:r>
              <a:rPr lang="zh-CN" altLang="en-US" sz="2000" b="1" u="sng" dirty="0">
                <a:solidFill>
                  <a:srgbClr val="C00000"/>
                </a:solidFill>
                <a:latin typeface="微软雅黑" panose="020B0503020204020204" pitchFamily="34" charset="-122"/>
                <a:ea typeface="微软雅黑" panose="020B0503020204020204" pitchFamily="34" charset="-122"/>
              </a:rPr>
              <a:t>理解文中重要句子的含意</a:t>
            </a:r>
          </a:p>
          <a:p>
            <a:pPr>
              <a:lnSpc>
                <a:spcPct val="150000"/>
              </a:lnSpc>
            </a:pPr>
            <a:r>
              <a:rPr lang="zh-CN" altLang="en-US" sz="2000" b="1" dirty="0">
                <a:latin typeface="微软雅黑" panose="020B0503020204020204" pitchFamily="34" charset="-122"/>
                <a:ea typeface="微软雅黑" panose="020B0503020204020204" pitchFamily="34" charset="-122"/>
              </a:rPr>
              <a:t>2</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分析综合：</a:t>
            </a:r>
          </a:p>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（1）</a:t>
            </a:r>
            <a:r>
              <a:rPr lang="zh-CN" altLang="en-US" sz="2000" b="1" u="sng" dirty="0">
                <a:solidFill>
                  <a:srgbClr val="C00000"/>
                </a:solidFill>
                <a:latin typeface="微软雅黑" panose="020B0503020204020204" pitchFamily="34" charset="-122"/>
                <a:ea typeface="微软雅黑" panose="020B0503020204020204" pitchFamily="34" charset="-122"/>
              </a:rPr>
              <a:t>分析作品结构，概括作品主题</a:t>
            </a:r>
          </a:p>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（2）</a:t>
            </a:r>
            <a:r>
              <a:rPr lang="zh-CN" altLang="en-US" sz="2000" b="1" u="sng" dirty="0">
                <a:solidFill>
                  <a:srgbClr val="C00000"/>
                </a:solidFill>
                <a:latin typeface="微软雅黑" panose="020B0503020204020204" pitchFamily="34" charset="-122"/>
                <a:ea typeface="微软雅黑" panose="020B0503020204020204" pitchFamily="34" charset="-122"/>
              </a:rPr>
              <a:t>分析作品的体裁特征和表现手法</a:t>
            </a:r>
          </a:p>
          <a:p>
            <a:pPr>
              <a:lnSpc>
                <a:spcPct val="150000"/>
              </a:lnSpc>
            </a:pPr>
            <a:r>
              <a:rPr lang="zh-CN" altLang="en-US" sz="2000" b="1" dirty="0">
                <a:latin typeface="微软雅黑" panose="020B0503020204020204" pitchFamily="34" charset="-122"/>
                <a:ea typeface="微软雅黑" panose="020B0503020204020204" pitchFamily="34" charset="-122"/>
              </a:rPr>
              <a:t>3</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鉴赏评价：</a:t>
            </a:r>
          </a:p>
          <a:p>
            <a:pPr>
              <a:lnSpc>
                <a:spcPct val="150000"/>
              </a:lnSpc>
            </a:pPr>
            <a:r>
              <a:rPr lang="zh-CN" altLang="en-US" sz="2000" b="1" dirty="0">
                <a:latin typeface="微软雅黑" panose="020B0503020204020204" pitchFamily="34" charset="-122"/>
                <a:ea typeface="微软雅黑" panose="020B0503020204020204" pitchFamily="34" charset="-122"/>
              </a:rPr>
              <a:t> </a:t>
            </a:r>
            <a:r>
              <a:rPr lang="zh-CN" altLang="en-US" sz="2000" b="1" u="sng" dirty="0">
                <a:solidFill>
                  <a:srgbClr val="C00000"/>
                </a:solidFill>
                <a:latin typeface="微软雅黑" panose="020B0503020204020204" pitchFamily="34" charset="-122"/>
                <a:ea typeface="微软雅黑" panose="020B0503020204020204" pitchFamily="34" charset="-122"/>
              </a:rPr>
              <a:t>体会重要语句的丰富含意，品味精彩的语言表达艺术</a:t>
            </a:r>
          </a:p>
          <a:p>
            <a:pPr>
              <a:lnSpc>
                <a:spcPct val="150000"/>
              </a:lnSpc>
            </a:pPr>
            <a:r>
              <a:rPr lang="zh-CN" altLang="en-US" sz="2000" b="1" dirty="0">
                <a:latin typeface="微软雅黑" panose="020B0503020204020204" pitchFamily="34" charset="-122"/>
                <a:ea typeface="微软雅黑" panose="020B0503020204020204" pitchFamily="34" charset="-122"/>
              </a:rPr>
              <a:t>4</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探究：</a:t>
            </a:r>
          </a:p>
          <a:p>
            <a:pPr>
              <a:lnSpc>
                <a:spcPct val="150000"/>
              </a:lnSpc>
            </a:pPr>
            <a:r>
              <a:rPr lang="zh-CN" altLang="en-US" sz="2000" b="1" u="sng" dirty="0">
                <a:solidFill>
                  <a:srgbClr val="C00000"/>
                </a:solidFill>
                <a:latin typeface="微软雅黑" panose="020B0503020204020204" pitchFamily="34" charset="-122"/>
                <a:ea typeface="微软雅黑" panose="020B0503020204020204" pitchFamily="34" charset="-122"/>
              </a:rPr>
              <a:t>从不同角度和层面发掘作品的意蕴、民族心理和人文精神</a:t>
            </a:r>
          </a:p>
          <a:p>
            <a:pPr>
              <a:lnSpc>
                <a:spcPct val="150000"/>
              </a:lnSpc>
            </a:pPr>
            <a:r>
              <a:rPr lang="zh-CN" altLang="en-US" sz="2000" b="1" dirty="0">
                <a:latin typeface="微软雅黑" panose="020B0503020204020204" pitchFamily="34" charset="-122"/>
                <a:ea typeface="微软雅黑" panose="020B0503020204020204" pitchFamily="34" charset="-122"/>
              </a:rPr>
              <a:t>　　</a:t>
            </a:r>
          </a:p>
        </p:txBody>
      </p:sp>
      <p:sp>
        <p:nvSpPr>
          <p:cNvPr id="2" name="文本框 1"/>
          <p:cNvSpPr txBox="1"/>
          <p:nvPr/>
        </p:nvSpPr>
        <p:spPr>
          <a:xfrm>
            <a:off x="4879340" y="145415"/>
            <a:ext cx="2926080" cy="922020"/>
          </a:xfrm>
          <a:prstGeom prst="rect">
            <a:avLst/>
          </a:prstGeom>
          <a:noFill/>
        </p:spPr>
        <p:txBody>
          <a:bodyPr wrap="none" rtlCol="0">
            <a:spAutoFit/>
          </a:bodyPr>
          <a:lstStyle/>
          <a:p>
            <a:pPr algn="l"/>
            <a:r>
              <a:rPr lang="zh-CN" altLang="zh-CN" sz="5400" b="1" dirty="0">
                <a:solidFill>
                  <a:srgbClr val="C00000"/>
                </a:solidFill>
                <a:latin typeface="微软雅黑" panose="020B0503020204020204" pitchFamily="34" charset="-122"/>
                <a:ea typeface="微软雅黑" panose="020B0503020204020204" pitchFamily="34" charset="-122"/>
                <a:sym typeface="+mn-ea"/>
              </a:rPr>
              <a:t>考纲要求</a:t>
            </a:r>
          </a:p>
        </p:txBody>
      </p:sp>
      <p:sp>
        <p:nvSpPr>
          <p:cNvPr id="3" name="文本框 2"/>
          <p:cNvSpPr txBox="1"/>
          <p:nvPr/>
        </p:nvSpPr>
        <p:spPr>
          <a:xfrm>
            <a:off x="897890" y="1067435"/>
            <a:ext cx="2662555" cy="645160"/>
          </a:xfrm>
          <a:prstGeom prst="rect">
            <a:avLst/>
          </a:prstGeom>
          <a:noFill/>
        </p:spPr>
        <p:txBody>
          <a:bodyPr wrap="square" rtlCol="0">
            <a:spAutoFit/>
          </a:bodyPr>
          <a:lstStyle/>
          <a:p>
            <a:r>
              <a:rPr lang="zh-CN" altLang="en-US" sz="3600" b="1">
                <a:solidFill>
                  <a:schemeClr val="tx1"/>
                </a:solidFill>
                <a:latin typeface="微软雅黑" panose="020B0503020204020204" pitchFamily="34" charset="-122"/>
                <a:ea typeface="微软雅黑" panose="020B0503020204020204" pitchFamily="34" charset="-122"/>
              </a:rPr>
              <a:t>考纲内容：</a:t>
            </a:r>
          </a:p>
        </p:txBody>
      </p:sp>
    </p:spTree>
  </p:cSld>
  <p:clrMapOvr>
    <a:masterClrMapping/>
  </p:clrMapOvr>
  <mc:AlternateContent xmlns:mc="http://schemas.openxmlformats.org/markup-compatibility/2006">
    <mc:Choice xmlns:p14="http://schemas.microsoft.com/office/powerpoint/2010/main" Requires="p14">
      <p:transition spd="slow" p14:dur="1250" advTm="8560">
        <p:split orient="vert"/>
      </p:transition>
    </mc:Choice>
    <mc:Fallback>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1000"/>
                                        <p:tgtEl>
                                          <p:spTgt spid="8">
                                            <p:txEl>
                                              <p:pRg st="0" end="0"/>
                                            </p:txEl>
                                          </p:spTgt>
                                        </p:tgtEl>
                                      </p:cBhvr>
                                    </p:animEffect>
                                    <p:anim calcmode="lin" valueType="num">
                                      <p:cBhvr>
                                        <p:cTn id="2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fade">
                                      <p:cBhvr>
                                        <p:cTn id="26" dur="1000"/>
                                        <p:tgtEl>
                                          <p:spTgt spid="8">
                                            <p:txEl>
                                              <p:pRg st="1" end="1"/>
                                            </p:txEl>
                                          </p:spTgt>
                                        </p:tgtEl>
                                      </p:cBhvr>
                                    </p:animEffect>
                                    <p:anim calcmode="lin" valueType="num">
                                      <p:cBhvr>
                                        <p:cTn id="27"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1" end="1"/>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Effect transition="in" filter="fade">
                                      <p:cBhvr>
                                        <p:cTn id="31" dur="1000"/>
                                        <p:tgtEl>
                                          <p:spTgt spid="8">
                                            <p:txEl>
                                              <p:pRg st="2" end="2"/>
                                            </p:txEl>
                                          </p:spTgt>
                                        </p:tgtEl>
                                      </p:cBhvr>
                                    </p:animEffect>
                                    <p:anim calcmode="lin" valueType="num">
                                      <p:cBhvr>
                                        <p:cTn id="3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8">
                                            <p:txEl>
                                              <p:pRg st="3" end="3"/>
                                            </p:txEl>
                                          </p:spTgt>
                                        </p:tgtEl>
                                        <p:attrNameLst>
                                          <p:attrName>style.visibility</p:attrName>
                                        </p:attrNameLst>
                                      </p:cBhvr>
                                      <p:to>
                                        <p:strVal val="visible"/>
                                      </p:to>
                                    </p:set>
                                    <p:animEffect transition="in" filter="fade">
                                      <p:cBhvr>
                                        <p:cTn id="38" dur="1000"/>
                                        <p:tgtEl>
                                          <p:spTgt spid="8">
                                            <p:txEl>
                                              <p:pRg st="3" end="3"/>
                                            </p:txEl>
                                          </p:spTgt>
                                        </p:tgtEl>
                                      </p:cBhvr>
                                    </p:animEffect>
                                    <p:anim calcmode="lin" valueType="num">
                                      <p:cBhvr>
                                        <p:cTn id="39"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8">
                                            <p:txEl>
                                              <p:pRg st="3" end="3"/>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8">
                                            <p:txEl>
                                              <p:pRg st="4" end="4"/>
                                            </p:txEl>
                                          </p:spTgt>
                                        </p:tgtEl>
                                        <p:attrNameLst>
                                          <p:attrName>style.visibility</p:attrName>
                                        </p:attrNameLst>
                                      </p:cBhvr>
                                      <p:to>
                                        <p:strVal val="visible"/>
                                      </p:to>
                                    </p:set>
                                    <p:animEffect transition="in" filter="fade">
                                      <p:cBhvr>
                                        <p:cTn id="43" dur="1000"/>
                                        <p:tgtEl>
                                          <p:spTgt spid="8">
                                            <p:txEl>
                                              <p:pRg st="4" end="4"/>
                                            </p:txEl>
                                          </p:spTgt>
                                        </p:tgtEl>
                                      </p:cBhvr>
                                    </p:animEffect>
                                    <p:anim calcmode="lin" valueType="num">
                                      <p:cBhvr>
                                        <p:cTn id="44"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8">
                                            <p:txEl>
                                              <p:pRg st="4" end="4"/>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8">
                                            <p:txEl>
                                              <p:pRg st="5" end="5"/>
                                            </p:txEl>
                                          </p:spTgt>
                                        </p:tgtEl>
                                        <p:attrNameLst>
                                          <p:attrName>style.visibility</p:attrName>
                                        </p:attrNameLst>
                                      </p:cBhvr>
                                      <p:to>
                                        <p:strVal val="visible"/>
                                      </p:to>
                                    </p:set>
                                    <p:animEffect transition="in" filter="fade">
                                      <p:cBhvr>
                                        <p:cTn id="48" dur="1000"/>
                                        <p:tgtEl>
                                          <p:spTgt spid="8">
                                            <p:txEl>
                                              <p:pRg st="5" end="5"/>
                                            </p:txEl>
                                          </p:spTgt>
                                        </p:tgtEl>
                                      </p:cBhvr>
                                    </p:animEffect>
                                    <p:anim calcmode="lin" valueType="num">
                                      <p:cBhvr>
                                        <p:cTn id="49"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8">
                                            <p:txEl>
                                              <p:pRg st="6" end="6"/>
                                            </p:txEl>
                                          </p:spTgt>
                                        </p:tgtEl>
                                        <p:attrNameLst>
                                          <p:attrName>style.visibility</p:attrName>
                                        </p:attrNameLst>
                                      </p:cBhvr>
                                      <p:to>
                                        <p:strVal val="visible"/>
                                      </p:to>
                                    </p:set>
                                    <p:animEffect transition="in" filter="fade">
                                      <p:cBhvr>
                                        <p:cTn id="55" dur="1000"/>
                                        <p:tgtEl>
                                          <p:spTgt spid="8">
                                            <p:txEl>
                                              <p:pRg st="6" end="6"/>
                                            </p:txEl>
                                          </p:spTgt>
                                        </p:tgtEl>
                                      </p:cBhvr>
                                    </p:animEffect>
                                    <p:anim calcmode="lin" valueType="num">
                                      <p:cBhvr>
                                        <p:cTn id="56"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8">
                                            <p:txEl>
                                              <p:pRg st="6" end="6"/>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8">
                                            <p:txEl>
                                              <p:pRg st="7" end="7"/>
                                            </p:txEl>
                                          </p:spTgt>
                                        </p:tgtEl>
                                        <p:attrNameLst>
                                          <p:attrName>style.visibility</p:attrName>
                                        </p:attrNameLst>
                                      </p:cBhvr>
                                      <p:to>
                                        <p:strVal val="visible"/>
                                      </p:to>
                                    </p:set>
                                    <p:animEffect transition="in" filter="fade">
                                      <p:cBhvr>
                                        <p:cTn id="60" dur="1000"/>
                                        <p:tgtEl>
                                          <p:spTgt spid="8">
                                            <p:txEl>
                                              <p:pRg st="7" end="7"/>
                                            </p:txEl>
                                          </p:spTgt>
                                        </p:tgtEl>
                                      </p:cBhvr>
                                    </p:animEffect>
                                    <p:anim calcmode="lin" valueType="num">
                                      <p:cBhvr>
                                        <p:cTn id="61"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62" dur="10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8">
                                            <p:txEl>
                                              <p:pRg st="8" end="8"/>
                                            </p:txEl>
                                          </p:spTgt>
                                        </p:tgtEl>
                                        <p:attrNameLst>
                                          <p:attrName>style.visibility</p:attrName>
                                        </p:attrNameLst>
                                      </p:cBhvr>
                                      <p:to>
                                        <p:strVal val="visible"/>
                                      </p:to>
                                    </p:set>
                                    <p:animEffect transition="in" filter="fade">
                                      <p:cBhvr>
                                        <p:cTn id="67" dur="1000"/>
                                        <p:tgtEl>
                                          <p:spTgt spid="8">
                                            <p:txEl>
                                              <p:pRg st="8" end="8"/>
                                            </p:txEl>
                                          </p:spTgt>
                                        </p:tgtEl>
                                      </p:cBhvr>
                                    </p:animEffect>
                                    <p:anim calcmode="lin" valueType="num">
                                      <p:cBhvr>
                                        <p:cTn id="68"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69" dur="1000" fill="hold"/>
                                        <p:tgtEl>
                                          <p:spTgt spid="8">
                                            <p:txEl>
                                              <p:pRg st="8" end="8"/>
                                            </p:txEl>
                                          </p:spTgt>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8">
                                            <p:txEl>
                                              <p:pRg st="9" end="9"/>
                                            </p:txEl>
                                          </p:spTgt>
                                        </p:tgtEl>
                                        <p:attrNameLst>
                                          <p:attrName>style.visibility</p:attrName>
                                        </p:attrNameLst>
                                      </p:cBhvr>
                                      <p:to>
                                        <p:strVal val="visible"/>
                                      </p:to>
                                    </p:set>
                                    <p:animEffect transition="in" filter="fade">
                                      <p:cBhvr>
                                        <p:cTn id="72" dur="1000"/>
                                        <p:tgtEl>
                                          <p:spTgt spid="8">
                                            <p:txEl>
                                              <p:pRg st="9" end="9"/>
                                            </p:txEl>
                                          </p:spTgt>
                                        </p:tgtEl>
                                      </p:cBhvr>
                                    </p:animEffect>
                                    <p:anim calcmode="lin" valueType="num">
                                      <p:cBhvr>
                                        <p:cTn id="73"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74" dur="1000" fill="hold"/>
                                        <p:tgtEl>
                                          <p:spTgt spid="8">
                                            <p:txEl>
                                              <p:pRg st="9" end="9"/>
                                            </p:txEl>
                                          </p:spTgt>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8">
                                            <p:txEl>
                                              <p:pRg st="10" end="10"/>
                                            </p:txEl>
                                          </p:spTgt>
                                        </p:tgtEl>
                                        <p:attrNameLst>
                                          <p:attrName>style.visibility</p:attrName>
                                        </p:attrNameLst>
                                      </p:cBhvr>
                                      <p:to>
                                        <p:strVal val="visible"/>
                                      </p:to>
                                    </p:set>
                                    <p:animEffect transition="in" filter="fade">
                                      <p:cBhvr>
                                        <p:cTn id="77" dur="1000"/>
                                        <p:tgtEl>
                                          <p:spTgt spid="8">
                                            <p:txEl>
                                              <p:pRg st="10" end="10"/>
                                            </p:txEl>
                                          </p:spTgt>
                                        </p:tgtEl>
                                      </p:cBhvr>
                                    </p:animEffect>
                                    <p:anim calcmode="lin" valueType="num">
                                      <p:cBhvr>
                                        <p:cTn id="78" dur="1000" fill="hold"/>
                                        <p:tgtEl>
                                          <p:spTgt spid="8">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8">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Box 3"/>
          <p:cNvSpPr>
            <a:spLocks noChangeArrowheads="1"/>
          </p:cNvSpPr>
          <p:nvPr/>
        </p:nvSpPr>
        <p:spPr bwMode="auto">
          <a:xfrm>
            <a:off x="5269865" y="417195"/>
            <a:ext cx="1816735" cy="768350"/>
          </a:xfrm>
          <a:prstGeom prst="rect">
            <a:avLst/>
          </a:prstGeom>
          <a:noFill/>
          <a:effectLst/>
        </p:spPr>
        <p:txBody>
          <a:bodyPr wrap="square">
            <a:spAutoFit/>
          </a:bodyPr>
          <a:lstStyle/>
          <a:p>
            <a:pPr algn="ctr">
              <a:spcBef>
                <a:spcPct val="0"/>
              </a:spcBef>
            </a:pPr>
            <a:r>
              <a:rPr lang="zh-CN" altLang="en-US" sz="4400" b="1" dirty="0" smtClean="0">
                <a:solidFill>
                  <a:srgbClr val="C00000"/>
                </a:solidFill>
                <a:latin typeface="微软雅黑" panose="020B0503020204020204" pitchFamily="34" charset="-122"/>
                <a:ea typeface="微软雅黑" panose="020B0503020204020204" pitchFamily="34" charset="-122"/>
                <a:sym typeface="Calibri" panose="020F0502020204030204" charset="0"/>
              </a:rPr>
              <a:t>题   型</a:t>
            </a:r>
          </a:p>
        </p:txBody>
      </p:sp>
      <p:grpSp>
        <p:nvGrpSpPr>
          <p:cNvPr id="22" name="组合 21"/>
          <p:cNvGrpSpPr/>
          <p:nvPr/>
        </p:nvGrpSpPr>
        <p:grpSpPr>
          <a:xfrm>
            <a:off x="6426835" y="2051050"/>
            <a:ext cx="5430520" cy="727710"/>
            <a:chOff x="2091" y="5604"/>
            <a:chExt cx="8552" cy="1146"/>
          </a:xfrm>
        </p:grpSpPr>
        <p:grpSp>
          <p:nvGrpSpPr>
            <p:cNvPr id="7" name="组合 6"/>
            <p:cNvGrpSpPr/>
            <p:nvPr/>
          </p:nvGrpSpPr>
          <p:grpSpPr>
            <a:xfrm>
              <a:off x="2091" y="5604"/>
              <a:ext cx="1190" cy="1146"/>
              <a:chOff x="2176" y="6696"/>
              <a:chExt cx="1176" cy="1146"/>
            </a:xfrm>
          </p:grpSpPr>
          <p:sp>
            <p:nvSpPr>
              <p:cNvPr id="9" name="椭圆 1"/>
              <p:cNvSpPr>
                <a:spLocks noChangeArrowheads="1"/>
              </p:cNvSpPr>
              <p:nvPr/>
            </p:nvSpPr>
            <p:spPr bwMode="auto">
              <a:xfrm>
                <a:off x="2176" y="6696"/>
                <a:ext cx="1146" cy="1146"/>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FFFBC7"/>
                  </a:solidFill>
                </a:endParaRPr>
              </a:p>
            </p:txBody>
          </p:sp>
          <p:sp>
            <p:nvSpPr>
              <p:cNvPr id="10" name="TextBox 32"/>
              <p:cNvSpPr txBox="1">
                <a:spLocks noChangeArrowheads="1"/>
              </p:cNvSpPr>
              <p:nvPr/>
            </p:nvSpPr>
            <p:spPr bwMode="auto">
              <a:xfrm>
                <a:off x="2176" y="6761"/>
                <a:ext cx="1176"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02</a:t>
                </a:r>
              </a:p>
            </p:txBody>
          </p:sp>
        </p:grpSp>
        <p:sp>
          <p:nvSpPr>
            <p:cNvPr id="12" name="TextBox 76"/>
            <p:cNvSpPr txBox="1"/>
            <p:nvPr/>
          </p:nvSpPr>
          <p:spPr>
            <a:xfrm>
              <a:off x="3537" y="5669"/>
              <a:ext cx="7107" cy="1016"/>
            </a:xfrm>
            <a:prstGeom prst="rect">
              <a:avLst/>
            </a:prstGeom>
            <a:noFill/>
            <a:effectLst/>
          </p:spPr>
          <p:txBody>
            <a:bodyPr wrap="square" rtlCol="0">
              <a:spAutoFit/>
            </a:bodyPr>
            <a:lstStyle/>
            <a:p>
              <a:r>
                <a:rPr lang="zh-CN" altLang="zh-CN" sz="3600" b="1" dirty="0">
                  <a:solidFill>
                    <a:srgbClr val="C00000"/>
                  </a:solidFill>
                  <a:latin typeface="微软雅黑" panose="020B0503020204020204" pitchFamily="34" charset="-122"/>
                  <a:ea typeface="微软雅黑" panose="020B0503020204020204" pitchFamily="34" charset="-122"/>
                  <a:sym typeface="+mn-ea"/>
                </a:rPr>
                <a:t>布局谋篇题型</a:t>
              </a:r>
            </a:p>
          </p:txBody>
        </p:sp>
      </p:grpSp>
      <p:grpSp>
        <p:nvGrpSpPr>
          <p:cNvPr id="21" name="组合 20"/>
          <p:cNvGrpSpPr/>
          <p:nvPr/>
        </p:nvGrpSpPr>
        <p:grpSpPr>
          <a:xfrm>
            <a:off x="1288415" y="1966595"/>
            <a:ext cx="4412615" cy="770890"/>
            <a:chOff x="11026" y="3823"/>
            <a:chExt cx="6949" cy="1214"/>
          </a:xfrm>
        </p:grpSpPr>
        <p:grpSp>
          <p:nvGrpSpPr>
            <p:cNvPr id="15" name="组合 14"/>
            <p:cNvGrpSpPr/>
            <p:nvPr/>
          </p:nvGrpSpPr>
          <p:grpSpPr>
            <a:xfrm>
              <a:off x="11026" y="3891"/>
              <a:ext cx="1176" cy="1146"/>
              <a:chOff x="11026" y="3891"/>
              <a:chExt cx="1176" cy="1146"/>
            </a:xfrm>
          </p:grpSpPr>
          <p:sp>
            <p:nvSpPr>
              <p:cNvPr id="13" name="椭圆 1"/>
              <p:cNvSpPr>
                <a:spLocks noChangeArrowheads="1"/>
              </p:cNvSpPr>
              <p:nvPr/>
            </p:nvSpPr>
            <p:spPr bwMode="auto">
              <a:xfrm>
                <a:off x="11026" y="3891"/>
                <a:ext cx="1146" cy="1146"/>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FFFBC7"/>
                  </a:solidFill>
                </a:endParaRPr>
              </a:p>
            </p:txBody>
          </p:sp>
          <p:sp>
            <p:nvSpPr>
              <p:cNvPr id="14" name="TextBox 32"/>
              <p:cNvSpPr txBox="1">
                <a:spLocks noChangeArrowheads="1"/>
              </p:cNvSpPr>
              <p:nvPr/>
            </p:nvSpPr>
            <p:spPr bwMode="auto">
              <a:xfrm>
                <a:off x="11026" y="3956"/>
                <a:ext cx="1176"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01</a:t>
                </a:r>
              </a:p>
            </p:txBody>
          </p:sp>
        </p:grpSp>
        <p:sp>
          <p:nvSpPr>
            <p:cNvPr id="16" name="TextBox 76"/>
            <p:cNvSpPr txBox="1"/>
            <p:nvPr/>
          </p:nvSpPr>
          <p:spPr>
            <a:xfrm>
              <a:off x="12468" y="3823"/>
              <a:ext cx="5507" cy="1016"/>
            </a:xfrm>
            <a:prstGeom prst="rect">
              <a:avLst/>
            </a:prstGeom>
            <a:noFill/>
            <a:effectLst/>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sym typeface="+mn-ea"/>
                </a:rPr>
                <a:t>内容概括题型</a:t>
              </a:r>
            </a:p>
          </p:txBody>
        </p:sp>
      </p:grpSp>
      <p:grpSp>
        <p:nvGrpSpPr>
          <p:cNvPr id="23" name="组合 22"/>
          <p:cNvGrpSpPr/>
          <p:nvPr/>
        </p:nvGrpSpPr>
        <p:grpSpPr>
          <a:xfrm>
            <a:off x="1288415" y="3536950"/>
            <a:ext cx="5230495" cy="770890"/>
            <a:chOff x="11026" y="6628"/>
            <a:chExt cx="8237" cy="1214"/>
          </a:xfrm>
        </p:grpSpPr>
        <p:grpSp>
          <p:nvGrpSpPr>
            <p:cNvPr id="11" name="组合 10"/>
            <p:cNvGrpSpPr/>
            <p:nvPr/>
          </p:nvGrpSpPr>
          <p:grpSpPr>
            <a:xfrm>
              <a:off x="11026" y="6696"/>
              <a:ext cx="1176" cy="1146"/>
              <a:chOff x="11026" y="6696"/>
              <a:chExt cx="1176" cy="1146"/>
            </a:xfrm>
          </p:grpSpPr>
          <p:sp>
            <p:nvSpPr>
              <p:cNvPr id="17" name="椭圆 1"/>
              <p:cNvSpPr>
                <a:spLocks noChangeArrowheads="1"/>
              </p:cNvSpPr>
              <p:nvPr/>
            </p:nvSpPr>
            <p:spPr bwMode="auto">
              <a:xfrm>
                <a:off x="11026" y="6696"/>
                <a:ext cx="1146" cy="1146"/>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FFFBC7"/>
                  </a:solidFill>
                </a:endParaRPr>
              </a:p>
            </p:txBody>
          </p:sp>
          <p:sp>
            <p:nvSpPr>
              <p:cNvPr id="18" name="TextBox 32"/>
              <p:cNvSpPr txBox="1">
                <a:spLocks noChangeArrowheads="1"/>
              </p:cNvSpPr>
              <p:nvPr/>
            </p:nvSpPr>
            <p:spPr bwMode="auto">
              <a:xfrm>
                <a:off x="11026" y="6761"/>
                <a:ext cx="1176"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03</a:t>
                </a:r>
              </a:p>
            </p:txBody>
          </p:sp>
        </p:grpSp>
        <p:sp>
          <p:nvSpPr>
            <p:cNvPr id="20" name="TextBox 76"/>
            <p:cNvSpPr txBox="1"/>
            <p:nvPr/>
          </p:nvSpPr>
          <p:spPr>
            <a:xfrm>
              <a:off x="12468" y="6628"/>
              <a:ext cx="6795" cy="1016"/>
            </a:xfrm>
            <a:prstGeom prst="rect">
              <a:avLst/>
            </a:prstGeom>
            <a:noFill/>
            <a:effectLst/>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艺术赏析题型</a:t>
              </a:r>
            </a:p>
          </p:txBody>
        </p:sp>
      </p:grpSp>
      <p:grpSp>
        <p:nvGrpSpPr>
          <p:cNvPr id="30" name="组合 29"/>
          <p:cNvGrpSpPr/>
          <p:nvPr/>
        </p:nvGrpSpPr>
        <p:grpSpPr>
          <a:xfrm>
            <a:off x="6428740" y="3536950"/>
            <a:ext cx="4373245" cy="668020"/>
            <a:chOff x="2176" y="8825"/>
            <a:chExt cx="6887" cy="1052"/>
          </a:xfrm>
        </p:grpSpPr>
        <p:sp>
          <p:nvSpPr>
            <p:cNvPr id="24" name="椭圆 1"/>
            <p:cNvSpPr>
              <a:spLocks noChangeArrowheads="1"/>
            </p:cNvSpPr>
            <p:nvPr/>
          </p:nvSpPr>
          <p:spPr bwMode="auto">
            <a:xfrm>
              <a:off x="2176" y="8825"/>
              <a:ext cx="1176" cy="1052"/>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3600" b="1">
                <a:solidFill>
                  <a:srgbClr val="FFFBC7"/>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183" y="8825"/>
              <a:ext cx="6880" cy="1034"/>
              <a:chOff x="2183" y="8825"/>
              <a:chExt cx="6880" cy="1034"/>
            </a:xfrm>
          </p:grpSpPr>
          <p:sp>
            <p:nvSpPr>
              <p:cNvPr id="26" name="TextBox 32"/>
              <p:cNvSpPr txBox="1">
                <a:spLocks noChangeArrowheads="1"/>
              </p:cNvSpPr>
              <p:nvPr/>
            </p:nvSpPr>
            <p:spPr bwMode="auto">
              <a:xfrm>
                <a:off x="2183" y="8843"/>
                <a:ext cx="1183"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04</a:t>
                </a:r>
              </a:p>
            </p:txBody>
          </p:sp>
          <p:sp>
            <p:nvSpPr>
              <p:cNvPr id="27" name="文本框 26"/>
              <p:cNvSpPr txBox="1"/>
              <p:nvPr/>
            </p:nvSpPr>
            <p:spPr>
              <a:xfrm>
                <a:off x="3619" y="8825"/>
                <a:ext cx="5444" cy="1016"/>
              </a:xfrm>
              <a:prstGeom prst="rect">
                <a:avLst/>
              </a:prstGeom>
              <a:noFill/>
            </p:spPr>
            <p:txBody>
              <a:bodyPr wrap="square" rtlCol="0">
                <a:spAutoFit/>
              </a:bodyPr>
              <a:lstStyle/>
              <a:p>
                <a:r>
                  <a:rPr lang="zh-CN" altLang="zh-CN" sz="3600" b="1">
                    <a:solidFill>
                      <a:srgbClr val="C00000"/>
                    </a:solidFill>
                    <a:latin typeface="微软雅黑" panose="020B0503020204020204" pitchFamily="34" charset="-122"/>
                    <a:ea typeface="微软雅黑" panose="020B0503020204020204" pitchFamily="34" charset="-122"/>
                  </a:rPr>
                  <a:t>鉴赏人物题型</a:t>
                </a:r>
              </a:p>
            </p:txBody>
          </p:sp>
        </p:grpSp>
      </p:grpSp>
      <p:grpSp>
        <p:nvGrpSpPr>
          <p:cNvPr id="2" name="组合 1"/>
          <p:cNvGrpSpPr/>
          <p:nvPr/>
        </p:nvGrpSpPr>
        <p:grpSpPr>
          <a:xfrm>
            <a:off x="1288415" y="4927600"/>
            <a:ext cx="5230495" cy="770890"/>
            <a:chOff x="11026" y="6628"/>
            <a:chExt cx="8237" cy="1214"/>
          </a:xfrm>
        </p:grpSpPr>
        <p:grpSp>
          <p:nvGrpSpPr>
            <p:cNvPr id="25" name="组合 24"/>
            <p:cNvGrpSpPr/>
            <p:nvPr/>
          </p:nvGrpSpPr>
          <p:grpSpPr>
            <a:xfrm>
              <a:off x="11026" y="6696"/>
              <a:ext cx="1191" cy="1146"/>
              <a:chOff x="11026" y="6696"/>
              <a:chExt cx="1191" cy="1146"/>
            </a:xfrm>
          </p:grpSpPr>
          <p:sp>
            <p:nvSpPr>
              <p:cNvPr id="29" name="椭圆 1"/>
              <p:cNvSpPr>
                <a:spLocks noChangeArrowheads="1"/>
              </p:cNvSpPr>
              <p:nvPr/>
            </p:nvSpPr>
            <p:spPr bwMode="auto">
              <a:xfrm>
                <a:off x="11026" y="6696"/>
                <a:ext cx="1146" cy="1146"/>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FFFBC7"/>
                  </a:solidFill>
                </a:endParaRPr>
              </a:p>
            </p:txBody>
          </p:sp>
          <p:sp>
            <p:nvSpPr>
              <p:cNvPr id="31" name="TextBox 32"/>
              <p:cNvSpPr txBox="1">
                <a:spLocks noChangeArrowheads="1"/>
              </p:cNvSpPr>
              <p:nvPr/>
            </p:nvSpPr>
            <p:spPr bwMode="auto">
              <a:xfrm>
                <a:off x="11041" y="6761"/>
                <a:ext cx="1176"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05</a:t>
                </a:r>
              </a:p>
            </p:txBody>
          </p:sp>
        </p:grpSp>
        <p:sp>
          <p:nvSpPr>
            <p:cNvPr id="32" name="TextBox 76"/>
            <p:cNvSpPr txBox="1"/>
            <p:nvPr/>
          </p:nvSpPr>
          <p:spPr>
            <a:xfrm>
              <a:off x="12468" y="6628"/>
              <a:ext cx="6795" cy="1016"/>
            </a:xfrm>
            <a:prstGeom prst="rect">
              <a:avLst/>
            </a:prstGeom>
            <a:noFill/>
            <a:effectLst/>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探究文本意蕴题型</a:t>
              </a:r>
            </a:p>
          </p:txBody>
        </p:sp>
      </p:grpSp>
      <p:grpSp>
        <p:nvGrpSpPr>
          <p:cNvPr id="33" name="组合 32"/>
          <p:cNvGrpSpPr/>
          <p:nvPr/>
        </p:nvGrpSpPr>
        <p:grpSpPr>
          <a:xfrm>
            <a:off x="6428740" y="5012055"/>
            <a:ext cx="4373245" cy="668020"/>
            <a:chOff x="2176" y="8825"/>
            <a:chExt cx="6887" cy="1052"/>
          </a:xfrm>
        </p:grpSpPr>
        <p:sp>
          <p:nvSpPr>
            <p:cNvPr id="34" name="椭圆 1"/>
            <p:cNvSpPr>
              <a:spLocks noChangeArrowheads="1"/>
            </p:cNvSpPr>
            <p:nvPr/>
          </p:nvSpPr>
          <p:spPr bwMode="auto">
            <a:xfrm>
              <a:off x="2176" y="8825"/>
              <a:ext cx="1176" cy="1052"/>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3600" b="1">
                <a:solidFill>
                  <a:srgbClr val="FFFBC7"/>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2176" y="8825"/>
              <a:ext cx="6887" cy="1034"/>
              <a:chOff x="2176" y="8825"/>
              <a:chExt cx="6887" cy="1034"/>
            </a:xfrm>
          </p:grpSpPr>
          <p:sp>
            <p:nvSpPr>
              <p:cNvPr id="36" name="TextBox 32"/>
              <p:cNvSpPr txBox="1">
                <a:spLocks noChangeArrowheads="1"/>
              </p:cNvSpPr>
              <p:nvPr/>
            </p:nvSpPr>
            <p:spPr bwMode="auto">
              <a:xfrm>
                <a:off x="2176" y="8843"/>
                <a:ext cx="1183"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06</a:t>
                </a:r>
              </a:p>
            </p:txBody>
          </p:sp>
          <p:sp>
            <p:nvSpPr>
              <p:cNvPr id="37" name="文本框 36"/>
              <p:cNvSpPr txBox="1"/>
              <p:nvPr/>
            </p:nvSpPr>
            <p:spPr>
              <a:xfrm>
                <a:off x="3619" y="8825"/>
                <a:ext cx="5444" cy="1016"/>
              </a:xfrm>
              <a:prstGeom prst="rect">
                <a:avLst/>
              </a:prstGeom>
              <a:noFill/>
            </p:spPr>
            <p:txBody>
              <a:bodyPr wrap="square" rtlCol="0">
                <a:spAutoFit/>
              </a:bodyPr>
              <a:lstStyle/>
              <a:p>
                <a:r>
                  <a:rPr lang="zh-CN" altLang="zh-CN" sz="3600" b="1">
                    <a:solidFill>
                      <a:srgbClr val="C00000"/>
                    </a:solidFill>
                    <a:latin typeface="微软雅黑" panose="020B0503020204020204" pitchFamily="34" charset="-122"/>
                    <a:ea typeface="微软雅黑" panose="020B0503020204020204" pitchFamily="34" charset="-122"/>
                  </a:rPr>
                  <a:t>标题题型</a:t>
                </a:r>
              </a:p>
            </p:txBody>
          </p:sp>
        </p:grpSp>
      </p:grpSp>
    </p:spTree>
  </p:cSld>
  <p:clrMapOvr>
    <a:masterClrMapping/>
  </p:clrMapOvr>
  <mc:AlternateContent xmlns:mc="http://schemas.openxmlformats.org/markup-compatibility/2006">
    <mc:Choice xmlns:p14="http://schemas.microsoft.com/office/powerpoint/2010/main" Requires="p14">
      <p:transition spd="slow" p14:dur="1250" advTm="8560">
        <p:split orient="vert"/>
      </p:transition>
    </mc:Choice>
    <mc:Fallback>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43610" y="2785745"/>
            <a:ext cx="7992110" cy="948690"/>
            <a:chOff x="1486" y="4387"/>
            <a:chExt cx="12586" cy="1494"/>
          </a:xfrm>
        </p:grpSpPr>
        <p:sp>
          <p:nvSpPr>
            <p:cNvPr id="8" name="TextBox 76"/>
            <p:cNvSpPr txBox="1"/>
            <p:nvPr/>
          </p:nvSpPr>
          <p:spPr>
            <a:xfrm>
              <a:off x="3404" y="4387"/>
              <a:ext cx="10668"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内容概括题型</a:t>
              </a:r>
            </a:p>
          </p:txBody>
        </p:sp>
        <p:sp>
          <p:nvSpPr>
            <p:cNvPr id="2" name="圆角矩形 1"/>
            <p:cNvSpPr/>
            <p:nvPr/>
          </p:nvSpPr>
          <p:spPr>
            <a:xfrm>
              <a:off x="1486" y="4387"/>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zh-CN" altLang="en-US" sz="4400" b="1" dirty="0">
                  <a:solidFill>
                    <a:schemeClr val="bg1"/>
                  </a:solidFill>
                  <a:latin typeface="微软雅黑" panose="020B0503020204020204" pitchFamily="34" charset="-122"/>
                  <a:ea typeface="微软雅黑" panose="020B0503020204020204" pitchFamily="34" charset="-122"/>
                </a:rPr>
                <a:t>叁</a:t>
              </a: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p:cNvPicPr>
            <a:picLocks noChangeAspect="1"/>
          </p:cNvPicPr>
          <p:nvPr/>
        </p:nvPicPr>
        <p:blipFill>
          <a:blip r:embed="rId2" cstate="print"/>
          <a:stretch>
            <a:fillRect/>
          </a:stretch>
        </p:blipFill>
        <p:spPr>
          <a:xfrm>
            <a:off x="0" y="0"/>
            <a:ext cx="12192000" cy="6858000"/>
          </a:xfrm>
          <a:prstGeom prst="rect">
            <a:avLst/>
          </a:prstGeom>
          <a:noFill/>
          <a:ln w="9525">
            <a:noFill/>
          </a:ln>
        </p:spPr>
      </p:pic>
      <p:pic>
        <p:nvPicPr>
          <p:cNvPr id="5123" name="图片 4"/>
          <p:cNvPicPr>
            <a:picLocks noChangeAspect="1"/>
          </p:cNvPicPr>
          <p:nvPr/>
        </p:nvPicPr>
        <p:blipFill>
          <a:blip r:embed="rId3" cstate="print"/>
          <a:srcRect r="45584"/>
          <a:stretch>
            <a:fillRect/>
          </a:stretch>
        </p:blipFill>
        <p:spPr>
          <a:xfrm>
            <a:off x="-58737" y="3573463"/>
            <a:ext cx="5459412" cy="3379787"/>
          </a:xfrm>
          <a:prstGeom prst="rect">
            <a:avLst/>
          </a:prstGeom>
          <a:noFill/>
          <a:ln w="9525">
            <a:noFill/>
          </a:ln>
        </p:spPr>
      </p:pic>
      <p:pic>
        <p:nvPicPr>
          <p:cNvPr id="5124" name="图片 8"/>
          <p:cNvPicPr>
            <a:picLocks noChangeAspect="1"/>
          </p:cNvPicPr>
          <p:nvPr/>
        </p:nvPicPr>
        <p:blipFill>
          <a:blip r:embed="rId4" cstate="print"/>
          <a:srcRect r="26297" b="36600"/>
          <a:stretch>
            <a:fillRect/>
          </a:stretch>
        </p:blipFill>
        <p:spPr>
          <a:xfrm>
            <a:off x="7454900" y="5262563"/>
            <a:ext cx="1900238" cy="1595437"/>
          </a:xfrm>
          <a:prstGeom prst="rect">
            <a:avLst/>
          </a:prstGeom>
          <a:noFill/>
          <a:ln w="9525">
            <a:noFill/>
          </a:ln>
        </p:spPr>
      </p:pic>
      <p:pic>
        <p:nvPicPr>
          <p:cNvPr id="5125" name="图片 9"/>
          <p:cNvPicPr>
            <a:picLocks noChangeAspect="1"/>
          </p:cNvPicPr>
          <p:nvPr/>
        </p:nvPicPr>
        <p:blipFill>
          <a:blip r:embed="rId5" cstate="print"/>
          <a:stretch>
            <a:fillRect/>
          </a:stretch>
        </p:blipFill>
        <p:spPr>
          <a:xfrm>
            <a:off x="9328150" y="4330700"/>
            <a:ext cx="2854325" cy="2527300"/>
          </a:xfrm>
          <a:prstGeom prst="rect">
            <a:avLst/>
          </a:prstGeom>
          <a:noFill/>
          <a:ln w="9525">
            <a:noFill/>
          </a:ln>
        </p:spPr>
      </p:pic>
      <p:pic>
        <p:nvPicPr>
          <p:cNvPr id="5126" name="图片 10"/>
          <p:cNvPicPr>
            <a:picLocks noChangeAspect="1"/>
          </p:cNvPicPr>
          <p:nvPr/>
        </p:nvPicPr>
        <p:blipFill>
          <a:blip r:embed="rId6" cstate="print"/>
          <a:stretch>
            <a:fillRect/>
          </a:stretch>
        </p:blipFill>
        <p:spPr>
          <a:xfrm>
            <a:off x="440373" y="2322513"/>
            <a:ext cx="1076325" cy="1079500"/>
          </a:xfrm>
          <a:prstGeom prst="rect">
            <a:avLst/>
          </a:prstGeom>
          <a:noFill/>
          <a:ln w="9525">
            <a:noFill/>
          </a:ln>
        </p:spPr>
      </p:pic>
      <p:pic>
        <p:nvPicPr>
          <p:cNvPr id="5127" name="图片 11"/>
          <p:cNvPicPr>
            <a:picLocks noChangeAspect="1"/>
          </p:cNvPicPr>
          <p:nvPr/>
        </p:nvPicPr>
        <p:blipFill>
          <a:blip r:embed="rId7" cstate="print"/>
          <a:stretch>
            <a:fillRect/>
          </a:stretch>
        </p:blipFill>
        <p:spPr>
          <a:xfrm>
            <a:off x="2121853" y="734060"/>
            <a:ext cx="2584450" cy="1804988"/>
          </a:xfrm>
          <a:prstGeom prst="rect">
            <a:avLst/>
          </a:prstGeom>
          <a:noFill/>
          <a:ln w="9525">
            <a:noFill/>
          </a:ln>
        </p:spPr>
      </p:pic>
      <p:pic>
        <p:nvPicPr>
          <p:cNvPr id="5128" name="图片 1"/>
          <p:cNvPicPr>
            <a:picLocks noChangeAspect="1"/>
          </p:cNvPicPr>
          <p:nvPr/>
        </p:nvPicPr>
        <p:blipFill>
          <a:blip r:embed="rId8" cstate="print"/>
          <a:stretch>
            <a:fillRect/>
          </a:stretch>
        </p:blipFill>
        <p:spPr>
          <a:xfrm rot="15087369">
            <a:off x="10969625" y="2898775"/>
            <a:ext cx="877888" cy="1336675"/>
          </a:xfrm>
          <a:prstGeom prst="rect">
            <a:avLst/>
          </a:prstGeom>
          <a:noFill/>
          <a:ln w="9525">
            <a:noFill/>
          </a:ln>
        </p:spPr>
      </p:pic>
      <p:sp>
        <p:nvSpPr>
          <p:cNvPr id="5129" name="文本框 5"/>
          <p:cNvSpPr/>
          <p:nvPr/>
        </p:nvSpPr>
        <p:spPr>
          <a:xfrm>
            <a:off x="3856355" y="4258945"/>
            <a:ext cx="5083175" cy="706755"/>
          </a:xfrm>
          <a:prstGeom prst="rect">
            <a:avLst/>
          </a:prstGeom>
          <a:noFill/>
          <a:ln w="9525">
            <a:noFill/>
          </a:ln>
        </p:spPr>
        <p:txBody>
          <a:bodyPr wrap="square">
            <a:spAutoFit/>
          </a:bodyPr>
          <a:lstStyle/>
          <a:p>
            <a:pPr algn="ctr">
              <a:buFont typeface="Arial" panose="020B0604020202020204" pitchFamily="34" charset="0"/>
              <a:buNone/>
            </a:pPr>
            <a:r>
              <a:rPr lang="zh-CN" altLang="en-US" sz="4000" b="1" dirty="0" smtClean="0">
                <a:solidFill>
                  <a:schemeClr val="tx1"/>
                </a:solidFill>
                <a:latin typeface="楷体" panose="02010609060101010101" charset="-122"/>
                <a:ea typeface="楷体" panose="02010609060101010101" charset="-122"/>
              </a:rPr>
              <a:t>李梦鸽</a:t>
            </a:r>
            <a:endParaRPr lang="zh-CN" altLang="en-US" sz="4000" b="1" dirty="0">
              <a:solidFill>
                <a:schemeClr val="tx1"/>
              </a:solidFill>
              <a:latin typeface="楷体" panose="02010609060101010101" charset="-122"/>
              <a:ea typeface="楷体" panose="02010609060101010101" charset="-122"/>
            </a:endParaRPr>
          </a:p>
        </p:txBody>
      </p:sp>
      <p:sp>
        <p:nvSpPr>
          <p:cNvPr id="2" name="文本框 1"/>
          <p:cNvSpPr txBox="1"/>
          <p:nvPr/>
        </p:nvSpPr>
        <p:spPr>
          <a:xfrm>
            <a:off x="3856355" y="2322830"/>
            <a:ext cx="4872355" cy="1445260"/>
          </a:xfrm>
          <a:prstGeom prst="rect">
            <a:avLst/>
          </a:prstGeom>
          <a:noFill/>
        </p:spPr>
        <p:txBody>
          <a:bodyPr wrap="square" rtlCol="0">
            <a:spAutoFit/>
          </a:bodyPr>
          <a:lstStyle/>
          <a:p>
            <a:r>
              <a:rPr lang="zh-CN" altLang="zh-CN" sz="8800" b="1">
                <a:solidFill>
                  <a:srgbClr val="C00000"/>
                </a:solidFill>
                <a:latin typeface="楷体" panose="02010609060101010101" charset="-122"/>
                <a:ea typeface="楷体" panose="02010609060101010101" charset="-122"/>
              </a:rPr>
              <a:t>散文专项</a:t>
            </a:r>
          </a:p>
        </p:txBody>
      </p:sp>
      <p:pic>
        <p:nvPicPr>
          <p:cNvPr id="7178" name="图片 31"/>
          <p:cNvPicPr>
            <a:picLocks noChangeAspect="1"/>
          </p:cNvPicPr>
          <p:nvPr/>
        </p:nvPicPr>
        <p:blipFill>
          <a:blip r:embed="rId9" cstate="print"/>
          <a:stretch>
            <a:fillRect/>
          </a:stretch>
        </p:blipFill>
        <p:spPr>
          <a:xfrm>
            <a:off x="6991985" y="1481138"/>
            <a:ext cx="249238" cy="246062"/>
          </a:xfrm>
          <a:prstGeom prst="rect">
            <a:avLst/>
          </a:prstGeom>
          <a:noFill/>
          <a:ln w="9525">
            <a:noFill/>
          </a:ln>
        </p:spPr>
      </p:pic>
      <p:pic>
        <p:nvPicPr>
          <p:cNvPr id="7180" name="图片 33"/>
          <p:cNvPicPr>
            <a:picLocks noChangeAspect="1"/>
          </p:cNvPicPr>
          <p:nvPr/>
        </p:nvPicPr>
        <p:blipFill>
          <a:blip r:embed="rId10" cstate="print"/>
          <a:stretch>
            <a:fillRect/>
          </a:stretch>
        </p:blipFill>
        <p:spPr>
          <a:xfrm>
            <a:off x="8064183" y="1727200"/>
            <a:ext cx="236537" cy="306388"/>
          </a:xfrm>
          <a:prstGeom prst="rect">
            <a:avLst/>
          </a:prstGeom>
          <a:noFill/>
          <a:ln w="9525">
            <a:noFill/>
          </a:ln>
        </p:spPr>
      </p:pic>
      <p:pic>
        <p:nvPicPr>
          <p:cNvPr id="7179" name="图片 32"/>
          <p:cNvPicPr>
            <a:picLocks noChangeAspect="1"/>
          </p:cNvPicPr>
          <p:nvPr/>
        </p:nvPicPr>
        <p:blipFill>
          <a:blip r:embed="rId11" cstate="print"/>
          <a:stretch>
            <a:fillRect/>
          </a:stretch>
        </p:blipFill>
        <p:spPr>
          <a:xfrm>
            <a:off x="9123363" y="458788"/>
            <a:ext cx="184150" cy="388937"/>
          </a:xfrm>
          <a:prstGeom prst="rect">
            <a:avLst/>
          </a:prstGeom>
          <a:noFill/>
          <a:ln w="9525">
            <a:noFill/>
          </a:ln>
        </p:spPr>
      </p:pic>
      <p:pic>
        <p:nvPicPr>
          <p:cNvPr id="7181" name="图片 34"/>
          <p:cNvPicPr>
            <a:picLocks noChangeAspect="1"/>
          </p:cNvPicPr>
          <p:nvPr/>
        </p:nvPicPr>
        <p:blipFill>
          <a:blip r:embed="rId10" cstate="print"/>
          <a:stretch>
            <a:fillRect/>
          </a:stretch>
        </p:blipFill>
        <p:spPr>
          <a:xfrm>
            <a:off x="7108508" y="4785043"/>
            <a:ext cx="234950" cy="306387"/>
          </a:xfrm>
          <a:prstGeom prst="rect">
            <a:avLst/>
          </a:prstGeom>
          <a:noFill/>
          <a:ln w="9525">
            <a:noFill/>
          </a:ln>
        </p:spPr>
      </p:pic>
    </p:spTree>
  </p:cSld>
  <p:clrMapOvr>
    <a:masterClrMapping/>
  </p:clrMapOvr>
  <p:transition spd="slow" advTm="856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5125"/>
                                        </p:tgtEl>
                                        <p:attrNameLst>
                                          <p:attrName>style.visibility</p:attrName>
                                        </p:attrNameLst>
                                      </p:cBhvr>
                                      <p:to>
                                        <p:strVal val="visible"/>
                                      </p:to>
                                    </p:set>
                                    <p:animEffect filter="wipe(down)">
                                      <p:cBhvr>
                                        <p:cTn id="12" dur="500"/>
                                        <p:tgtEl>
                                          <p:spTgt spid="5125"/>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5124"/>
                                        </p:tgtEl>
                                        <p:attrNameLst>
                                          <p:attrName>style.visibility</p:attrName>
                                        </p:attrNameLst>
                                      </p:cBhvr>
                                      <p:to>
                                        <p:strVal val="visible"/>
                                      </p:to>
                                    </p:set>
                                    <p:animEffect filter="fade">
                                      <p:cBhvr>
                                        <p:cTn id="16" dur="1000"/>
                                        <p:tgtEl>
                                          <p:spTgt spid="5124"/>
                                        </p:tgtEl>
                                      </p:cBhvr>
                                    </p:animEffect>
                                    <p:anim calcmode="lin" valueType="num">
                                      <p:cBhvr>
                                        <p:cTn id="17" dur="1000" fill="hold"/>
                                        <p:tgtEl>
                                          <p:spTgt spid="5124"/>
                                        </p:tgtEl>
                                        <p:attrNameLst>
                                          <p:attrName>ppt_x</p:attrName>
                                        </p:attrNameLst>
                                      </p:cBhvr>
                                      <p:tavLst>
                                        <p:tav tm="0">
                                          <p:val>
                                            <p:strVal val="#ppt_x"/>
                                          </p:val>
                                        </p:tav>
                                        <p:tav tm="100000">
                                          <p:val>
                                            <p:strVal val="#ppt_x"/>
                                          </p:val>
                                        </p:tav>
                                      </p:tavLst>
                                    </p:anim>
                                    <p:anim calcmode="lin" valueType="num">
                                      <p:cBhvr>
                                        <p:cTn id="18" dur="1000" fill="hold"/>
                                        <p:tgtEl>
                                          <p:spTgt spid="5124"/>
                                        </p:tgtEl>
                                        <p:attrNameLst>
                                          <p:attrName>ppt_y</p:attrName>
                                        </p:attrNameLst>
                                      </p:cBhvr>
                                      <p:tavLst>
                                        <p:tav tm="0">
                                          <p:val>
                                            <p:strVal val="#ppt_y+.1"/>
                                          </p:val>
                                        </p:tav>
                                        <p:tav tm="100000">
                                          <p:val>
                                            <p:strVal val="#ppt_y"/>
                                          </p:val>
                                        </p:tav>
                                      </p:tavLst>
                                    </p:anim>
                                  </p:childTnLst>
                                </p:cTn>
                              </p:par>
                              <p:par>
                                <p:cTn id="19" presetID="22" presetClass="entr" presetSubtype="4" fill="hold" nodeType="withEffect">
                                  <p:stCondLst>
                                    <p:cond delay="0"/>
                                  </p:stCondLst>
                                  <p:childTnLst>
                                    <p:set>
                                      <p:cBhvr>
                                        <p:cTn id="20" dur="1" fill="hold">
                                          <p:stCondLst>
                                            <p:cond delay="0"/>
                                          </p:stCondLst>
                                        </p:cTn>
                                        <p:tgtEl>
                                          <p:spTgt spid="5128"/>
                                        </p:tgtEl>
                                        <p:attrNameLst>
                                          <p:attrName>style.visibility</p:attrName>
                                        </p:attrNameLst>
                                      </p:cBhvr>
                                      <p:to>
                                        <p:strVal val="visible"/>
                                      </p:to>
                                    </p:set>
                                    <p:animEffect filter="wipe(down)">
                                      <p:cBhvr>
                                        <p:cTn id="21" dur="500"/>
                                        <p:tgtEl>
                                          <p:spTgt spid="5128"/>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5126"/>
                                        </p:tgtEl>
                                        <p:attrNameLst>
                                          <p:attrName>style.visibility</p:attrName>
                                        </p:attrNameLst>
                                      </p:cBhvr>
                                      <p:to>
                                        <p:strVal val="visible"/>
                                      </p:to>
                                    </p:set>
                                    <p:animEffect filter="wipe(left)">
                                      <p:cBhvr>
                                        <p:cTn id="25" dur="500"/>
                                        <p:tgtEl>
                                          <p:spTgt spid="5126"/>
                                        </p:tgtEl>
                                      </p:cBhvr>
                                    </p:animEffect>
                                  </p:childTnLst>
                                </p:cTn>
                              </p:par>
                              <p:par>
                                <p:cTn id="26" presetID="22" presetClass="entr" presetSubtype="4" fill="hold" nodeType="withEffect">
                                  <p:stCondLst>
                                    <p:cond delay="0"/>
                                  </p:stCondLst>
                                  <p:childTnLst>
                                    <p:set>
                                      <p:cBhvr>
                                        <p:cTn id="27" dur="1" fill="hold">
                                          <p:stCondLst>
                                            <p:cond delay="0"/>
                                          </p:stCondLst>
                                        </p:cTn>
                                        <p:tgtEl>
                                          <p:spTgt spid="5127"/>
                                        </p:tgtEl>
                                        <p:attrNameLst>
                                          <p:attrName>style.visibility</p:attrName>
                                        </p:attrNameLst>
                                      </p:cBhvr>
                                      <p:to>
                                        <p:strVal val="visible"/>
                                      </p:to>
                                    </p:set>
                                    <p:animEffect filter="wipe(down)">
                                      <p:cBhvr>
                                        <p:cTn id="28" dur="500"/>
                                        <p:tgtEl>
                                          <p:spTgt spid="5127"/>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anim calcmode="lin" valueType="num">
                                      <p:cBhvr>
                                        <p:cTn id="34" dur="500" fill="hold"/>
                                        <p:tgtEl>
                                          <p:spTgt spid="2"/>
                                        </p:tgtEl>
                                        <p:attrNameLst>
                                          <p:attrName>ppt_x</p:attrName>
                                        </p:attrNameLst>
                                      </p:cBhvr>
                                      <p:tavLst>
                                        <p:tav tm="0">
                                          <p:val>
                                            <p:strVal val="#ppt_x"/>
                                          </p:val>
                                        </p:tav>
                                        <p:tav tm="100000">
                                          <p:val>
                                            <p:strVal val="#ppt_x"/>
                                          </p:val>
                                        </p:tav>
                                      </p:tavLst>
                                    </p:anim>
                                    <p:anim calcmode="lin" valueType="num">
                                      <p:cBhvr>
                                        <p:cTn id="35" dur="500" fill="hold"/>
                                        <p:tgtEl>
                                          <p:spTgt spid="2"/>
                                        </p:tgtEl>
                                        <p:attrNameLst>
                                          <p:attrName>ppt_y</p:attrName>
                                        </p:attrNameLst>
                                      </p:cBhvr>
                                      <p:tavLst>
                                        <p:tav tm="0">
                                          <p:val>
                                            <p:strVal val="#ppt_y+.1"/>
                                          </p:val>
                                        </p:tav>
                                        <p:tav tm="100000">
                                          <p:val>
                                            <p:strVal val="#ppt_y"/>
                                          </p:val>
                                        </p:tav>
                                      </p:tavLst>
                                    </p:anim>
                                  </p:childTnLst>
                                </p:cTn>
                              </p:par>
                            </p:childTnLst>
                          </p:cTn>
                        </p:par>
                        <p:par>
                          <p:cTn id="36" fill="hold">
                            <p:stCondLst>
                              <p:cond delay="500"/>
                            </p:stCondLst>
                            <p:childTnLst>
                              <p:par>
                                <p:cTn id="37" presetID="41" presetClass="entr" presetSubtype="0" fill="hold" grpId="1" nodeType="afterEffect">
                                  <p:stCondLst>
                                    <p:cond delay="0"/>
                                  </p:stCondLst>
                                  <p:iterate type="lt">
                                    <p:tmPct val="10000"/>
                                  </p:iterate>
                                  <p:childTnLst>
                                    <p:set>
                                      <p:cBhvr>
                                        <p:cTn id="38" dur="1" fill="hold">
                                          <p:stCondLst>
                                            <p:cond delay="0"/>
                                          </p:stCondLst>
                                        </p:cTn>
                                        <p:tgtEl>
                                          <p:spTgt spid="5129"/>
                                        </p:tgtEl>
                                        <p:attrNameLst>
                                          <p:attrName>style.visibility</p:attrName>
                                        </p:attrNameLst>
                                      </p:cBhvr>
                                      <p:to>
                                        <p:strVal val="visible"/>
                                      </p:to>
                                    </p:set>
                                    <p:anim calcmode="lin" valueType="num">
                                      <p:cBhvr>
                                        <p:cTn id="39" dur="500" fill="hold"/>
                                        <p:tgtEl>
                                          <p:spTgt spid="512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129"/>
                                        </p:tgtEl>
                                        <p:attrNameLst>
                                          <p:attrName>ppt_y</p:attrName>
                                        </p:attrNameLst>
                                      </p:cBhvr>
                                      <p:tavLst>
                                        <p:tav tm="0">
                                          <p:val>
                                            <p:strVal val="#ppt_y"/>
                                          </p:val>
                                        </p:tav>
                                        <p:tav tm="100000">
                                          <p:val>
                                            <p:strVal val="#ppt_y"/>
                                          </p:val>
                                        </p:tav>
                                      </p:tavLst>
                                    </p:anim>
                                    <p:anim calcmode="lin" valueType="num">
                                      <p:cBhvr>
                                        <p:cTn id="41" dur="500" fill="hold"/>
                                        <p:tgtEl>
                                          <p:spTgt spid="512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129"/>
                                        </p:tgtEl>
                                        <p:attrNameLst>
                                          <p:attrName>ppt_w</p:attrName>
                                        </p:attrNameLst>
                                      </p:cBhvr>
                                      <p:tavLst>
                                        <p:tav tm="0">
                                          <p:val>
                                            <p:strVal val="#ppt_w/10"/>
                                          </p:val>
                                        </p:tav>
                                        <p:tav tm="50000">
                                          <p:val>
                                            <p:strVal val="#ppt_w+.01"/>
                                          </p:val>
                                        </p:tav>
                                        <p:tav tm="100000">
                                          <p:val>
                                            <p:strVal val="#ppt_w"/>
                                          </p:val>
                                        </p:tav>
                                      </p:tavLst>
                                    </p:anim>
                                    <p:animEffect filter="fade">
                                      <p:cBhvr>
                                        <p:cTn id="43" dur="500" tmFilter="0,0; .5, 1; 1, 1"/>
                                        <p:tgtEl>
                                          <p:spTgt spid="5129"/>
                                        </p:tgtEl>
                                      </p:cBhvr>
                                    </p:animEffect>
                                  </p:childTnLst>
                                </p:cTn>
                              </p:par>
                              <p:par>
                                <p:cTn id="44" presetID="1" presetClass="entr" presetSubtype="0" fill="hold" nodeType="withEffect">
                                  <p:stCondLst>
                                    <p:cond delay="0"/>
                                  </p:stCondLst>
                                  <p:childTnLst>
                                    <p:set>
                                      <p:cBhvr>
                                        <p:cTn id="45" dur="1" fill="hold">
                                          <p:stCondLst>
                                            <p:cond delay="0"/>
                                          </p:stCondLst>
                                        </p:cTn>
                                        <p:tgtEl>
                                          <p:spTgt spid="7178"/>
                                        </p:tgtEl>
                                        <p:attrNameLst>
                                          <p:attrName>style.visibility</p:attrName>
                                        </p:attrNameLst>
                                      </p:cBhvr>
                                      <p:to>
                                        <p:strVal val="visible"/>
                                      </p:to>
                                    </p:set>
                                  </p:childTnLst>
                                </p:cTn>
                              </p:par>
                              <p:par>
                                <p:cTn id="46" presetID="62" presetClass="path" presetSubtype="0" repeatCount="indefinite" accel="50000" decel="50000" fill="hold" nodeType="withEffect">
                                  <p:stCondLst>
                                    <p:cond delay="0"/>
                                  </p:stCondLst>
                                  <p:childTnLst>
                                    <p:animMotion origin="layout" path="M 4.16667E-6 -4.44444E-6 C -0.00873 -4.44444E-6 -0.03438 0.02292 -0.04336 0.04028 C -0.05235 0.05741 -0.06055 0.11991 -0.06954 0.13704 C -0.08021 0.14746 -0.12032 0.16528 -0.13829 0.19954 C -0.15638 0.23403 -0.14089 0.26575 -0.16172 0.30926 C -0.18256 0.35209 -0.22071 0.4257 -0.24519 0.46227 C -0.27019 0.49838 -0.29896 0.49931 -0.30912 0.52639 C -0.31927 0.55301 -0.31224 0.60301 -0.32357 0.61875 C -0.33529 0.63403 -0.35287 0.62871 -0.36211 0.64607 C -0.37123 0.66343 -0.378 0.70024 -0.378 0.72246 " pathEditMode="relative" rAng="0" ptsTypes="fsfssssssf">
                                      <p:cBhvr>
                                        <p:cTn id="47" dur="8000" fill="hold"/>
                                        <p:tgtEl>
                                          <p:spTgt spid="7178"/>
                                        </p:tgtEl>
                                        <p:attrNameLst>
                                          <p:attrName>ppt_x</p:attrName>
                                          <p:attrName>ppt_y</p:attrName>
                                        </p:attrNameLst>
                                      </p:cBhvr>
                                      <p:rCtr x="-18800" y="36100"/>
                                    </p:animMotion>
                                  </p:childTnLst>
                                </p:cTn>
                              </p:par>
                              <p:par>
                                <p:cTn id="48" presetID="1" presetClass="entr" presetSubtype="0" fill="hold" nodeType="withEffect">
                                  <p:stCondLst>
                                    <p:cond delay="0"/>
                                  </p:stCondLst>
                                  <p:childTnLst>
                                    <p:set>
                                      <p:cBhvr>
                                        <p:cTn id="49" dur="1" fill="hold">
                                          <p:stCondLst>
                                            <p:cond delay="0"/>
                                          </p:stCondLst>
                                        </p:cTn>
                                        <p:tgtEl>
                                          <p:spTgt spid="7180"/>
                                        </p:tgtEl>
                                        <p:attrNameLst>
                                          <p:attrName>style.visibility</p:attrName>
                                        </p:attrNameLst>
                                      </p:cBhvr>
                                      <p:to>
                                        <p:strVal val="visible"/>
                                      </p:to>
                                    </p:set>
                                  </p:childTnLst>
                                </p:cTn>
                              </p:par>
                              <p:par>
                                <p:cTn id="50" presetID="62" presetClass="path" presetSubtype="0" repeatCount="indefinite" accel="50000" decel="50000" fill="hold" nodeType="withEffect">
                                  <p:stCondLst>
                                    <p:cond delay="0"/>
                                  </p:stCondLst>
                                  <p:childTnLst>
                                    <p:animMotion origin="layout" path="M 0.004111 -0.003984 C -0.000707 -0.003984 -0.015157 0.022179 -0.020107 0.041859 C -0.025317 0.061069 -0.029867 0.132359 -0.034817 0.151809 C -0.040937 0.163379 -0.063467 0.183989 -0.073487 0.222639 C -0.083647 0.261758 -0.075047 0.298108 -0.086767 0.346949 C -0.098227 0.396019 -0.119717 0.479358 -0.133647 0.520789 C -0.147577 0.561989 -0.163727 0.562919 -0.169457 0.593479 C -0.175047 0.624029 -0.171147 0.680978 -0.177527 0.698799 C -0.184167 0.715929 -0.193927 0.710138 -0.199267 0.729589 C -0.204217 0.749259 -0.208127 0.790929 -0.208127 0.816389 " pathEditMode="relative" rAng="0" ptsTypes="fsfssssssf">
                                      <p:cBhvr>
                                        <p:cTn id="51" dur="4000" fill="hold"/>
                                        <p:tgtEl>
                                          <p:spTgt spid="7180"/>
                                        </p:tgtEl>
                                        <p:attrNameLst>
                                          <p:attrName>ppt_x</p:attrName>
                                          <p:attrName>ppt_y</p:attrName>
                                        </p:attrNameLst>
                                      </p:cBhvr>
                                      <p:rCtr x="-106" y="410"/>
                                    </p:animMotion>
                                  </p:childTnLst>
                                </p:cTn>
                              </p:par>
                              <p:par>
                                <p:cTn id="52" presetID="1" presetClass="entr" presetSubtype="0" fill="hold" nodeType="withEffect">
                                  <p:stCondLst>
                                    <p:cond delay="0"/>
                                  </p:stCondLst>
                                  <p:childTnLst>
                                    <p:set>
                                      <p:cBhvr>
                                        <p:cTn id="53" dur="1" fill="hold">
                                          <p:stCondLst>
                                            <p:cond delay="0"/>
                                          </p:stCondLst>
                                        </p:cTn>
                                        <p:tgtEl>
                                          <p:spTgt spid="7179"/>
                                        </p:tgtEl>
                                        <p:attrNameLst>
                                          <p:attrName>style.visibility</p:attrName>
                                        </p:attrNameLst>
                                      </p:cBhvr>
                                      <p:to>
                                        <p:strVal val="visible"/>
                                      </p:to>
                                    </p:set>
                                  </p:childTnLst>
                                </p:cTn>
                              </p:par>
                              <p:par>
                                <p:cTn id="54" presetID="62" presetClass="path" presetSubtype="0" repeatCount="indefinite" accel="50000" decel="50000" fill="hold" nodeType="withEffect">
                                  <p:stCondLst>
                                    <p:cond delay="0"/>
                                  </p:stCondLst>
                                  <p:childTnLst>
                                    <p:animMotion origin="layout" path="M -0.006718 0.000001 C -0.017529 0.000001 -0.048649 0.031250 -0.059719 0.054400 C -0.070779 0.077080 -0.080549 0.161340 -0.091619 0.184490 C -0.104639 0.198380 -0.153989 0.222450 -0.175729 0.268290 C -0.197869 0.315050 -0.179119 0.357410 -0.204639 0.415970 C -0.229769 0.473840 -0.276639 0.572680 -0.306849 0.621760 C -0.337059 0.670600 -0.372219 0.671530 -0.384719 0.707870 C -0.397089 0.743750 -0.388619 0.811110 -0.402809 0.832170 C -0.416489 0.852780 -0.438359 0.845600 -0.449689 0.868750 C -0.460759 0.891900 -0.469089 0.941900 -0.469089 0.971760 " pathEditMode="relative" rAng="0" ptsTypes="fsfssssssf">
                                      <p:cBhvr>
                                        <p:cTn id="55" dur="8000" fill="hold"/>
                                        <p:tgtEl>
                                          <p:spTgt spid="7179"/>
                                        </p:tgtEl>
                                        <p:attrNameLst>
                                          <p:attrName>ppt_x</p:attrName>
                                          <p:attrName>ppt_y</p:attrName>
                                        </p:attrNameLst>
                                      </p:cBhvr>
                                      <p:rCtr x="-231" y="486"/>
                                    </p:animMotion>
                                  </p:childTnLst>
                                </p:cTn>
                              </p:par>
                              <p:par>
                                <p:cTn id="56" presetID="1" presetClass="entr" presetSubtype="0" fill="hold" nodeType="withEffect">
                                  <p:stCondLst>
                                    <p:cond delay="0"/>
                                  </p:stCondLst>
                                  <p:childTnLst>
                                    <p:set>
                                      <p:cBhvr>
                                        <p:cTn id="57" dur="1" fill="hold">
                                          <p:stCondLst>
                                            <p:cond delay="0"/>
                                          </p:stCondLst>
                                        </p:cTn>
                                        <p:tgtEl>
                                          <p:spTgt spid="7181"/>
                                        </p:tgtEl>
                                        <p:attrNameLst>
                                          <p:attrName>style.visibility</p:attrName>
                                        </p:attrNameLst>
                                      </p:cBhvr>
                                      <p:to>
                                        <p:strVal val="visible"/>
                                      </p:to>
                                    </p:set>
                                  </p:childTnLst>
                                </p:cTn>
                              </p:par>
                              <p:par>
                                <p:cTn id="58" presetID="62" presetClass="path" presetSubtype="0" repeatCount="indefinite" accel="50000" decel="50000" fill="hold" nodeType="withEffect">
                                  <p:stCondLst>
                                    <p:cond delay="0"/>
                                  </p:stCondLst>
                                  <p:childTnLst>
                                    <p:animMotion origin="layout" path="M 0.03191 -0.10023 C 0.02644 -0.10023 0.01003 -0.07662 0.00456 -0.05857 C -0.00143 -0.04074 -0.00664 0.0243 -0.0121 0.0419 C -0.01914 0.05255 -0.0444 0.07153 -0.05559 0.10718 C -0.06718 0.14329 -0.05755 0.17639 -0.0707 0.22153 C -0.08359 0.2662 -0.10794 0.34282 -0.1233 0.38102 C -0.13893 0.41852 -0.15729 0.41944 -0.16367 0.44722 C -0.17005 0.47523 -0.16562 0.52755 -0.17291 0.54398 C -0.18033 0.55972 -0.19153 0.5544 -0.19726 0.57222 C -0.20312 0.59028 -0.20716 0.62847 -0.20716 0.65208 " pathEditMode="relative" rAng="0" ptsTypes="fsfssssssf">
                                      <p:cBhvr>
                                        <p:cTn id="59" dur="4000" fill="hold"/>
                                        <p:tgtEl>
                                          <p:spTgt spid="7181"/>
                                        </p:tgtEl>
                                        <p:attrNameLst>
                                          <p:attrName>ppt_x</p:attrName>
                                          <p:attrName>ppt_y</p:attrName>
                                        </p:attrNameLst>
                                      </p:cBhvr>
                                      <p:rCtr x="-11900" y="37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9" grpId="1" bldLvl="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558030" y="37039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内容概括题型</a:t>
            </a:r>
          </a:p>
        </p:txBody>
      </p:sp>
      <p:sp>
        <p:nvSpPr>
          <p:cNvPr id="39" name="文本框 38"/>
          <p:cNvSpPr txBox="1"/>
          <p:nvPr/>
        </p:nvSpPr>
        <p:spPr>
          <a:xfrm>
            <a:off x="1078230" y="1660525"/>
            <a:ext cx="10190480" cy="4707890"/>
          </a:xfrm>
          <a:prstGeom prst="rect">
            <a:avLst/>
          </a:prstGeom>
          <a:noFill/>
        </p:spPr>
        <p:txBody>
          <a:bodyPr wrap="square" rtlCol="0">
            <a:spAutoFit/>
          </a:bodyPr>
          <a:lstStyle/>
          <a:p>
            <a:pPr algn="just">
              <a:lnSpc>
                <a:spcPct val="2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文章第</a:t>
            </a:r>
            <a:r>
              <a:rPr lang="zh-CN" altLang="en-US" sz="2400" dirty="0">
                <a:solidFill>
                  <a:schemeClr val="bg2">
                    <a:lumMod val="25000"/>
                  </a:schemeClr>
                </a:solidFill>
                <a:latin typeface="Arial" panose="020B0604020202020204" pitchFamily="34" charset="0"/>
                <a:ea typeface="微软雅黑" panose="020B0503020204020204" pitchFamily="34" charset="-122"/>
              </a:rPr>
              <a:t>×段写了</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内容，请分别概括</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a:t>
            </a:r>
          </a:p>
          <a:p>
            <a:pPr algn="just">
              <a:lnSpc>
                <a:spcPct val="2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文章多处描述了</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，请从</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方面加以概括。</a:t>
            </a:r>
          </a:p>
          <a:p>
            <a:pPr algn="just">
              <a:lnSpc>
                <a:spcPct val="2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从文中看，</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内容体现在哪些方面？请加以概括。</a:t>
            </a:r>
          </a:p>
          <a:p>
            <a:pPr algn="just">
              <a:lnSpc>
                <a:spcPct val="2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从全文看，作者为什么说</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a:t>
            </a:r>
          </a:p>
          <a:p>
            <a:pPr algn="just">
              <a:lnSpc>
                <a:spcPct val="2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文章分为几个层次？</a:t>
            </a:r>
          </a:p>
        </p:txBody>
      </p:sp>
      <p:sp>
        <p:nvSpPr>
          <p:cNvPr id="2" name="文本框 1"/>
          <p:cNvSpPr txBox="1"/>
          <p:nvPr/>
        </p:nvSpPr>
        <p:spPr>
          <a:xfrm>
            <a:off x="963295" y="1076960"/>
            <a:ext cx="2294890" cy="583565"/>
          </a:xfrm>
          <a:prstGeom prst="rect">
            <a:avLst/>
          </a:prstGeom>
          <a:noFill/>
        </p:spPr>
        <p:txBody>
          <a:bodyPr wrap="square" rtlCol="0">
            <a:spAutoFit/>
          </a:bodyPr>
          <a:lstStyle/>
          <a:p>
            <a:r>
              <a:rPr lang="en-US" altLang="zh-CN" sz="3200" b="1" dirty="0">
                <a:solidFill>
                  <a:schemeClr val="bg2">
                    <a:lumMod val="25000"/>
                  </a:schemeClr>
                </a:solidFill>
                <a:latin typeface="微软雅黑" panose="020B0503020204020204" pitchFamily="34" charset="-122"/>
                <a:ea typeface="微软雅黑" panose="020B0503020204020204" pitchFamily="34" charset="-122"/>
                <a:sym typeface="+mn-ea"/>
              </a:rPr>
              <a:t> </a:t>
            </a:r>
            <a:r>
              <a:rPr lang="zh-CN" altLang="en-US" sz="3200" b="1" dirty="0">
                <a:solidFill>
                  <a:srgbClr val="C00000"/>
                </a:solidFill>
                <a:latin typeface="微软雅黑" panose="020B0503020204020204" pitchFamily="34" charset="-122"/>
                <a:ea typeface="微软雅黑" panose="020B0503020204020204" pitchFamily="34" charset="-122"/>
                <a:sym typeface="+mn-ea"/>
              </a:rPr>
              <a:t>设疑方式：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604385" y="339277"/>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内容概括题型</a:t>
            </a:r>
          </a:p>
        </p:txBody>
      </p:sp>
      <p:sp>
        <p:nvSpPr>
          <p:cNvPr id="39" name="文本框 38"/>
          <p:cNvSpPr txBox="1"/>
          <p:nvPr/>
        </p:nvSpPr>
        <p:spPr>
          <a:xfrm>
            <a:off x="912495" y="1830705"/>
            <a:ext cx="10367010" cy="4728845"/>
          </a:xfrm>
          <a:prstGeom prst="rect">
            <a:avLst/>
          </a:prstGeom>
          <a:noFill/>
        </p:spPr>
        <p:txBody>
          <a:bodyPr wrap="square" rtlCol="0">
            <a:spAutoFit/>
          </a:bodyPr>
          <a:lstStyle/>
          <a:p>
            <a:pPr algn="just">
              <a:lnSpc>
                <a:spcPct val="13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审清题意，区间定位。</a:t>
            </a:r>
          </a:p>
          <a:p>
            <a:pPr algn="just">
              <a:lnSpc>
                <a:spcPct val="130000"/>
              </a:lnSpc>
            </a:pPr>
            <a:endParaRPr lang="zh-CN" altLang="en-US" sz="28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3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借助标志，抓住关键。</a:t>
            </a:r>
          </a:p>
          <a:p>
            <a:pPr algn="just">
              <a:lnSpc>
                <a:spcPct val="13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关键词语（关联词语、表顺序的词语、指示性词语、总结句、过渡句、呼应句、设问句、反问句等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a:p>
            <a:pPr algn="just">
              <a:lnSpc>
                <a:spcPct val="13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3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认真比较，去伪存真。</a:t>
            </a:r>
          </a:p>
          <a:p>
            <a:pPr algn="just">
              <a:lnSpc>
                <a:spcPct val="13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重复性信息要注意排除。</a:t>
            </a:r>
          </a:p>
          <a:p>
            <a:pPr algn="just">
              <a:lnSpc>
                <a:spcPct val="13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3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4.</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归纳综合，重组输出。</a:t>
            </a:r>
          </a:p>
        </p:txBody>
      </p:sp>
      <p:sp>
        <p:nvSpPr>
          <p:cNvPr id="2" name="文本框 1"/>
          <p:cNvSpPr txBox="1"/>
          <p:nvPr/>
        </p:nvSpPr>
        <p:spPr>
          <a:xfrm>
            <a:off x="912495" y="1045845"/>
            <a:ext cx="229489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答题思路：</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fade">
                                      <p:cBhvr>
                                        <p:cTn id="28" dur="1000"/>
                                        <p:tgtEl>
                                          <p:spTgt spid="39">
                                            <p:txEl>
                                              <p:pRg st="2" end="2"/>
                                            </p:txEl>
                                          </p:spTgt>
                                        </p:tgtEl>
                                      </p:cBhvr>
                                    </p:animEffect>
                                    <p:anim calcmode="lin" valueType="num">
                                      <p:cBhvr>
                                        <p:cTn id="2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3" end="3"/>
                                            </p:txEl>
                                          </p:spTgt>
                                        </p:tgtEl>
                                        <p:attrNameLst>
                                          <p:attrName>style.visibility</p:attrName>
                                        </p:attrNameLst>
                                      </p:cBhvr>
                                      <p:to>
                                        <p:strVal val="visible"/>
                                      </p:to>
                                    </p:set>
                                    <p:animEffect transition="in" filter="fade">
                                      <p:cBhvr>
                                        <p:cTn id="35" dur="1000"/>
                                        <p:tgtEl>
                                          <p:spTgt spid="39">
                                            <p:txEl>
                                              <p:pRg st="3" end="3"/>
                                            </p:txEl>
                                          </p:spTgt>
                                        </p:tgtEl>
                                      </p:cBhvr>
                                    </p:animEffect>
                                    <p:anim calcmode="lin" valueType="num">
                                      <p:cBhvr>
                                        <p:cTn id="36"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5" end="5"/>
                                            </p:txEl>
                                          </p:spTgt>
                                        </p:tgtEl>
                                        <p:attrNameLst>
                                          <p:attrName>style.visibility</p:attrName>
                                        </p:attrNameLst>
                                      </p:cBhvr>
                                      <p:to>
                                        <p:strVal val="visible"/>
                                      </p:to>
                                    </p:set>
                                    <p:animEffect transition="in" filter="fade">
                                      <p:cBhvr>
                                        <p:cTn id="42" dur="1000"/>
                                        <p:tgtEl>
                                          <p:spTgt spid="39">
                                            <p:txEl>
                                              <p:pRg st="5" end="5"/>
                                            </p:txEl>
                                          </p:spTgt>
                                        </p:tgtEl>
                                      </p:cBhvr>
                                    </p:animEffect>
                                    <p:anim calcmode="lin" valueType="num">
                                      <p:cBhvr>
                                        <p:cTn id="43" dur="1000" fill="hold"/>
                                        <p:tgtEl>
                                          <p:spTgt spid="39">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6" end="6"/>
                                            </p:txEl>
                                          </p:spTgt>
                                        </p:tgtEl>
                                        <p:attrNameLst>
                                          <p:attrName>style.visibility</p:attrName>
                                        </p:attrNameLst>
                                      </p:cBhvr>
                                      <p:to>
                                        <p:strVal val="visible"/>
                                      </p:to>
                                    </p:set>
                                    <p:animEffect transition="in" filter="fade">
                                      <p:cBhvr>
                                        <p:cTn id="49" dur="1000"/>
                                        <p:tgtEl>
                                          <p:spTgt spid="39">
                                            <p:txEl>
                                              <p:pRg st="6" end="6"/>
                                            </p:txEl>
                                          </p:spTgt>
                                        </p:tgtEl>
                                      </p:cBhvr>
                                    </p:animEffect>
                                    <p:anim calcmode="lin" valueType="num">
                                      <p:cBhvr>
                                        <p:cTn id="50" dur="1000" fill="hold"/>
                                        <p:tgtEl>
                                          <p:spTgt spid="39">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9">
                                            <p:txEl>
                                              <p:pRg st="8" end="8"/>
                                            </p:txEl>
                                          </p:spTgt>
                                        </p:tgtEl>
                                        <p:attrNameLst>
                                          <p:attrName>style.visibility</p:attrName>
                                        </p:attrNameLst>
                                      </p:cBhvr>
                                      <p:to>
                                        <p:strVal val="visible"/>
                                      </p:to>
                                    </p:set>
                                    <p:animEffect transition="in" filter="fade">
                                      <p:cBhvr>
                                        <p:cTn id="56" dur="1000"/>
                                        <p:tgtEl>
                                          <p:spTgt spid="39">
                                            <p:txEl>
                                              <p:pRg st="8" end="8"/>
                                            </p:txEl>
                                          </p:spTgt>
                                        </p:tgtEl>
                                      </p:cBhvr>
                                    </p:animEffect>
                                    <p:anim calcmode="lin" valueType="num">
                                      <p:cBhvr>
                                        <p:cTn id="57" dur="1000" fill="hold"/>
                                        <p:tgtEl>
                                          <p:spTgt spid="39">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9">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1195" y="3894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内容概括题型</a:t>
            </a:r>
          </a:p>
        </p:txBody>
      </p:sp>
      <p:sp>
        <p:nvSpPr>
          <p:cNvPr id="39" name="文本框 38"/>
          <p:cNvSpPr txBox="1"/>
          <p:nvPr/>
        </p:nvSpPr>
        <p:spPr>
          <a:xfrm>
            <a:off x="901700" y="2297430"/>
            <a:ext cx="10555605" cy="1198880"/>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Calibri" panose="020F0502020204030204" charset="0"/>
                <a:ea typeface="微软雅黑" panose="020B0503020204020204" pitchFamily="34" charset="-122"/>
              </a:rPr>
              <a:t>①内容概括</a:t>
            </a:r>
          </a:p>
          <a:p>
            <a:pPr algn="just">
              <a:lnSpc>
                <a:spcPct val="150000"/>
              </a:lnSpc>
            </a:pPr>
            <a:r>
              <a:rPr lang="zh-CN" altLang="en-US" sz="2400" dirty="0">
                <a:solidFill>
                  <a:schemeClr val="bg2">
                    <a:lumMod val="25000"/>
                  </a:schemeClr>
                </a:solidFill>
                <a:latin typeface="Calibri" panose="020F0502020204030204" charset="0"/>
                <a:ea typeface="微软雅黑" panose="020B0503020204020204" pitchFamily="34" charset="-122"/>
              </a:rPr>
              <a:t>②结构关系（如何构思的）</a:t>
            </a: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01700" y="1546225"/>
            <a:ext cx="229489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答题步骤：</a:t>
            </a:r>
          </a:p>
        </p:txBody>
      </p:sp>
      <p:sp>
        <p:nvSpPr>
          <p:cNvPr id="3" name="文本框 2"/>
          <p:cNvSpPr txBox="1"/>
          <p:nvPr/>
        </p:nvSpPr>
        <p:spPr>
          <a:xfrm>
            <a:off x="901700" y="4366895"/>
            <a:ext cx="10555605" cy="1198880"/>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分条例举：①</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；②</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；③</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要注意题目赋分，将分值与赋分点联系起来。</a:t>
            </a:r>
          </a:p>
        </p:txBody>
      </p:sp>
      <p:sp>
        <p:nvSpPr>
          <p:cNvPr id="4" name="文本框 3"/>
          <p:cNvSpPr txBox="1"/>
          <p:nvPr/>
        </p:nvSpPr>
        <p:spPr>
          <a:xfrm>
            <a:off x="901700" y="3676650"/>
            <a:ext cx="2829560" cy="58356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2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1000"/>
                                        <p:tgtEl>
                                          <p:spTgt spid="3">
                                            <p:txEl>
                                              <p:pRg st="0" end="0"/>
                                            </p:txEl>
                                          </p:spTgt>
                                        </p:tgtEl>
                                      </p:cBhvr>
                                    </p:animEffect>
                                    <p:anim calcmode="lin" valueType="num">
                                      <p:cBhvr>
                                        <p:cTn id="3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Effect transition="in" filter="fade">
                                      <p:cBhvr>
                                        <p:cTn id="42" dur="1000"/>
                                        <p:tgtEl>
                                          <p:spTgt spid="3">
                                            <p:txEl>
                                              <p:pRg st="1" end="1"/>
                                            </p:txEl>
                                          </p:spTgt>
                                        </p:tgtEl>
                                      </p:cBhvr>
                                    </p:animEffect>
                                    <p:anim calcmode="lin" valueType="num">
                                      <p:cBhvr>
                                        <p:cTn id="4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9" grpId="0"/>
      <p:bldP spid="2"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76"/>
          <p:cNvSpPr txBox="1"/>
          <p:nvPr/>
        </p:nvSpPr>
        <p:spPr>
          <a:xfrm>
            <a:off x="4480560" y="32975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内容概括题型</a:t>
            </a:r>
          </a:p>
        </p:txBody>
      </p:sp>
      <p:sp>
        <p:nvSpPr>
          <p:cNvPr id="39" name="文本框 38"/>
          <p:cNvSpPr txBox="1"/>
          <p:nvPr/>
        </p:nvSpPr>
        <p:spPr>
          <a:xfrm>
            <a:off x="817880" y="2246630"/>
            <a:ext cx="10556240" cy="3969385"/>
          </a:xfrm>
          <a:prstGeom prst="rect">
            <a:avLst/>
          </a:prstGeom>
          <a:noFill/>
        </p:spPr>
        <p:txBody>
          <a:bodyPr wrap="square" rtlCol="0">
            <a:spAutoFit/>
          </a:bodyPr>
          <a:lstStyle/>
          <a:p>
            <a:pPr algn="l">
              <a:lnSpc>
                <a:spcPct val="150000"/>
              </a:lnSpc>
            </a:pPr>
            <a:r>
              <a:rPr lang="zh-CN"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成人不自在</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郭英德</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问题：请简要分析本文的论述层次。</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文章首先以孙悟空的经历为例，提出中心论点“成人不自在”；接着写孙悟空成长，发觉自己空间险隘、生命有限从而反抗，奋斗，接受约束，戴上“金箍儿”，阐述“不自在”的原因；然后写“西天取经”经历磨难，对自我进行磨砺、修心，最后成为“斗战圣佛”，阐述“不自在”的意义；最后写任何社会中的人都面临着“自在”和“成人”的两难处。</a:t>
            </a:r>
          </a:p>
        </p:txBody>
      </p:sp>
      <p:sp>
        <p:nvSpPr>
          <p:cNvPr id="2" name="文本框 1"/>
          <p:cNvSpPr txBox="1"/>
          <p:nvPr/>
        </p:nvSpPr>
        <p:spPr>
          <a:xfrm>
            <a:off x="817880" y="1524635"/>
            <a:ext cx="346138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1</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mc:Choice xmlns:p14="http://schemas.microsoft.com/office/powerpoint/2010/main" Requires="p14">
      <p:transition spd="slow" p14:dur="1250" advTm="8560">
        <p:split orient="vert"/>
      </p:transition>
    </mc:Choice>
    <mc:Fallback>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76"/>
          <p:cNvSpPr txBox="1"/>
          <p:nvPr/>
        </p:nvSpPr>
        <p:spPr>
          <a:xfrm>
            <a:off x="4480560" y="32975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内容概括题型</a:t>
            </a:r>
          </a:p>
        </p:txBody>
      </p:sp>
      <p:sp>
        <p:nvSpPr>
          <p:cNvPr id="39" name="文本框 38"/>
          <p:cNvSpPr txBox="1"/>
          <p:nvPr/>
        </p:nvSpPr>
        <p:spPr>
          <a:xfrm>
            <a:off x="817880" y="2246630"/>
            <a:ext cx="10556240" cy="2861310"/>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在母语的屋檐下</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彭程</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问题：作者深情地诠释了母语的多重意义，请结合全文加以概括。</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①母语可以拉近彼此关系；②母语最早打通人与世界的联系；③母语可以自由地抒情状物；④母语包蕴文化基因，守卫民族文化；⑤母语给人以家的归宿感；⑥各民族用自己的母语创造了人类共同的精神财富。</a:t>
            </a:r>
          </a:p>
        </p:txBody>
      </p:sp>
      <p:sp>
        <p:nvSpPr>
          <p:cNvPr id="2" name="文本框 1"/>
          <p:cNvSpPr txBox="1"/>
          <p:nvPr/>
        </p:nvSpPr>
        <p:spPr>
          <a:xfrm>
            <a:off x="817880" y="1524635"/>
            <a:ext cx="346138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mc:Choice xmlns:p14="http://schemas.microsoft.com/office/powerpoint/2010/main" Requires="p14">
      <p:transition spd="slow" p14:dur="1250" advTm="8560">
        <p:split orient="vert"/>
      </p:transition>
    </mc:Choice>
    <mc:Fallback>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76"/>
          <p:cNvSpPr txBox="1"/>
          <p:nvPr/>
        </p:nvSpPr>
        <p:spPr>
          <a:xfrm>
            <a:off x="4604385" y="2370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内容概括题型</a:t>
            </a:r>
          </a:p>
        </p:txBody>
      </p:sp>
      <p:sp>
        <p:nvSpPr>
          <p:cNvPr id="39" name="文本框 38"/>
          <p:cNvSpPr txBox="1"/>
          <p:nvPr/>
        </p:nvSpPr>
        <p:spPr>
          <a:xfrm>
            <a:off x="817880" y="1527175"/>
            <a:ext cx="10556240" cy="5077460"/>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白鹿原上奏响一支老腔</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陈忠实</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问题：作者对老腔的认识经历了怎样的变化过程？请结合全文作简要说明。</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①第一次看老腔前，从未听说过老腔这一剧种，认为老腔的影响小，只是民间演出，但因为朋友的赏识，作者认为老腔是神秘的。②第一次看老腔演出后，作者认识到了老腔与关中大地的密切联系和撼人肺腑的神韵。因相见恨晚而觉得懊丧自责。③两年后在中山音乐堂再一次观看老腔演出时，作者认识到老腔具有强烈的呼应和感染力的原因在于触动了当代人的神经。④在中山音乐堂看老腔演出时，主持人的举动让作者认识到观众与老腔应该是融为一体的，自己这种拉开间距寻求客观欣赏的举措是多余的。</a:t>
            </a:r>
          </a:p>
        </p:txBody>
      </p:sp>
      <p:sp>
        <p:nvSpPr>
          <p:cNvPr id="2" name="文本框 1"/>
          <p:cNvSpPr txBox="1"/>
          <p:nvPr/>
        </p:nvSpPr>
        <p:spPr>
          <a:xfrm>
            <a:off x="817880" y="943610"/>
            <a:ext cx="346138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3</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mc:Choice xmlns:p14="http://schemas.microsoft.com/office/powerpoint/2010/main" Requires="p14">
      <p:transition spd="slow" p14:dur="1250" advTm="8560">
        <p:split orient="vert"/>
      </p:transition>
    </mc:Choice>
    <mc:Fallback>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76"/>
          <p:cNvSpPr txBox="1"/>
          <p:nvPr/>
        </p:nvSpPr>
        <p:spPr>
          <a:xfrm>
            <a:off x="4775200" y="205927"/>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内容概括题型</a:t>
            </a:r>
          </a:p>
        </p:txBody>
      </p:sp>
      <p:sp>
        <p:nvSpPr>
          <p:cNvPr id="39" name="文本框 38"/>
          <p:cNvSpPr txBox="1"/>
          <p:nvPr/>
        </p:nvSpPr>
        <p:spPr>
          <a:xfrm>
            <a:off x="817880" y="1589405"/>
            <a:ext cx="10556240" cy="5077460"/>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说起梅花</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苏菲</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问题：本文倒数第三段描写了哪些赏梅的情境？作者借此写出了梅花怎样的品质与格调？</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答案：情境：(1) 在万木萧瑟，大雪压境的寒冬，欣赏梅的一树繁花。(2) 在风雪夜后，欣赏千年干枯老梅琼枝吐艳，让人感到绝处逢生的希望。(3) 在为情所困，辗转反侧之时，幽香袭来。(4) 想象在不同的情境下赏梅，伴以诗酒琴笛，有一种飘飘欲仙之感。</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品质与格调：(1) 不畏风雪，坚忍不拔</a:t>
            </a:r>
            <a:r>
              <a:rPr lang="zh-CN" altLang="en-US" sz="2400" dirty="0">
                <a:solidFill>
                  <a:srgbClr val="FF0000"/>
                </a:solidFill>
                <a:latin typeface="微软雅黑" panose="020B0503020204020204" pitchFamily="34" charset="-122"/>
                <a:ea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rPr>
              <a:t>(2) 顽强不屈的生命力。(3) 高洁孤傲淡然。(4) 超凡脱俗。</a:t>
            </a:r>
          </a:p>
        </p:txBody>
      </p:sp>
      <p:sp>
        <p:nvSpPr>
          <p:cNvPr id="2" name="文本框 1"/>
          <p:cNvSpPr txBox="1"/>
          <p:nvPr/>
        </p:nvSpPr>
        <p:spPr>
          <a:xfrm>
            <a:off x="817880" y="912495"/>
            <a:ext cx="346138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4</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mc:Choice xmlns:p14="http://schemas.microsoft.com/office/powerpoint/2010/main" Requires="p14">
      <p:transition spd="slow" p14:dur="1250" advTm="8560">
        <p:split orient="vert"/>
      </p:transition>
    </mc:Choice>
    <mc:Fallback>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43610" y="2785745"/>
            <a:ext cx="7992110" cy="948690"/>
            <a:chOff x="1486" y="4387"/>
            <a:chExt cx="12586" cy="1494"/>
          </a:xfrm>
        </p:grpSpPr>
        <p:sp>
          <p:nvSpPr>
            <p:cNvPr id="8" name="TextBox 76"/>
            <p:cNvSpPr txBox="1"/>
            <p:nvPr/>
          </p:nvSpPr>
          <p:spPr>
            <a:xfrm>
              <a:off x="3404" y="4387"/>
              <a:ext cx="10668"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情感主旨题型</a:t>
              </a:r>
            </a:p>
          </p:txBody>
        </p:sp>
        <p:sp>
          <p:nvSpPr>
            <p:cNvPr id="2" name="圆角矩形 1"/>
            <p:cNvSpPr/>
            <p:nvPr/>
          </p:nvSpPr>
          <p:spPr>
            <a:xfrm>
              <a:off x="1486" y="4387"/>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zh-CN" altLang="en-US" sz="4400" b="1" dirty="0">
                  <a:solidFill>
                    <a:schemeClr val="bg1"/>
                  </a:solidFill>
                  <a:latin typeface="微软雅黑" panose="020B0503020204020204" pitchFamily="34" charset="-122"/>
                  <a:ea typeface="微软雅黑" panose="020B0503020204020204" pitchFamily="34" charset="-122"/>
                </a:rPr>
                <a:t>肆</a:t>
              </a: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558030" y="37039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情感主旨题型</a:t>
            </a:r>
          </a:p>
        </p:txBody>
      </p:sp>
      <p:sp>
        <p:nvSpPr>
          <p:cNvPr id="39" name="文本框 38"/>
          <p:cNvSpPr txBox="1"/>
          <p:nvPr/>
        </p:nvSpPr>
        <p:spPr>
          <a:xfrm>
            <a:off x="1078230" y="1660525"/>
            <a:ext cx="10190480" cy="2861310"/>
          </a:xfrm>
          <a:prstGeom prst="rect">
            <a:avLst/>
          </a:prstGeom>
          <a:noFill/>
        </p:spPr>
        <p:txBody>
          <a:bodyPr wrap="square" rtlCol="0">
            <a:spAutoFit/>
          </a:bodyPr>
          <a:lstStyle/>
          <a:p>
            <a:pPr algn="just">
              <a:lnSpc>
                <a:spcPct val="2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你认为本文表达了怎样的思想感情？结合本文作简要分析。</a:t>
            </a:r>
          </a:p>
          <a:p>
            <a:pPr algn="just">
              <a:lnSpc>
                <a:spcPct val="2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最后三段和前文叙述视角不同，传递情感也有差异。请根据前后两部分内容，对此加以分析。</a:t>
            </a:r>
          </a:p>
        </p:txBody>
      </p:sp>
      <p:sp>
        <p:nvSpPr>
          <p:cNvPr id="2" name="文本框 1"/>
          <p:cNvSpPr txBox="1"/>
          <p:nvPr/>
        </p:nvSpPr>
        <p:spPr>
          <a:xfrm>
            <a:off x="963295" y="1076960"/>
            <a:ext cx="2294890" cy="583565"/>
          </a:xfrm>
          <a:prstGeom prst="rect">
            <a:avLst/>
          </a:prstGeom>
          <a:noFill/>
        </p:spPr>
        <p:txBody>
          <a:bodyPr wrap="square" rtlCol="0">
            <a:spAutoFit/>
          </a:bodyPr>
          <a:lstStyle/>
          <a:p>
            <a:r>
              <a:rPr lang="en-US" altLang="zh-CN" sz="3200" b="1" dirty="0">
                <a:solidFill>
                  <a:schemeClr val="bg2">
                    <a:lumMod val="25000"/>
                  </a:schemeClr>
                </a:solidFill>
                <a:latin typeface="微软雅黑" panose="020B0503020204020204" pitchFamily="34" charset="-122"/>
                <a:ea typeface="微软雅黑" panose="020B0503020204020204" pitchFamily="34" charset="-122"/>
                <a:sym typeface="+mn-ea"/>
              </a:rPr>
              <a:t> </a:t>
            </a:r>
            <a:r>
              <a:rPr lang="zh-CN" altLang="en-US" sz="3200" b="1" dirty="0">
                <a:solidFill>
                  <a:srgbClr val="C00000"/>
                </a:solidFill>
                <a:latin typeface="微软雅黑" panose="020B0503020204020204" pitchFamily="34" charset="-122"/>
                <a:ea typeface="微软雅黑" panose="020B0503020204020204" pitchFamily="34" charset="-122"/>
                <a:sym typeface="+mn-ea"/>
              </a:rPr>
              <a:t>设疑方式：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1195" y="3894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情感主旨题型</a:t>
            </a:r>
          </a:p>
        </p:txBody>
      </p:sp>
      <p:sp>
        <p:nvSpPr>
          <p:cNvPr id="39" name="文本框 38"/>
          <p:cNvSpPr txBox="1"/>
          <p:nvPr/>
        </p:nvSpPr>
        <p:spPr>
          <a:xfrm>
            <a:off x="901700" y="2297430"/>
            <a:ext cx="10555605" cy="1753235"/>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Calibri" panose="020F0502020204030204" charset="0"/>
                <a:ea typeface="微软雅黑" panose="020B0503020204020204" pitchFamily="34" charset="-122"/>
              </a:rPr>
              <a:t>①是什么</a:t>
            </a:r>
          </a:p>
          <a:p>
            <a:pPr algn="just">
              <a:lnSpc>
                <a:spcPct val="150000"/>
              </a:lnSpc>
            </a:pPr>
            <a:r>
              <a:rPr lang="zh-CN" altLang="en-US" sz="2400" dirty="0">
                <a:solidFill>
                  <a:schemeClr val="bg2">
                    <a:lumMod val="25000"/>
                  </a:schemeClr>
                </a:solidFill>
                <a:latin typeface="Calibri" panose="020F0502020204030204" charset="0"/>
                <a:ea typeface="微软雅黑" panose="020B0503020204020204" pitchFamily="34" charset="-122"/>
              </a:rPr>
              <a:t>②为什么</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③怎么办</a:t>
            </a:r>
          </a:p>
        </p:txBody>
      </p:sp>
      <p:sp>
        <p:nvSpPr>
          <p:cNvPr id="2" name="文本框 1"/>
          <p:cNvSpPr txBox="1"/>
          <p:nvPr/>
        </p:nvSpPr>
        <p:spPr>
          <a:xfrm>
            <a:off x="901700" y="1546225"/>
            <a:ext cx="229489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答题步骤：</a:t>
            </a:r>
          </a:p>
        </p:txBody>
      </p:sp>
      <p:sp>
        <p:nvSpPr>
          <p:cNvPr id="3" name="文本框 2"/>
          <p:cNvSpPr txBox="1"/>
          <p:nvPr/>
        </p:nvSpPr>
        <p:spPr>
          <a:xfrm>
            <a:off x="901700" y="4844415"/>
            <a:ext cx="10555605" cy="1198880"/>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这篇文章表现了作者</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的思想感情（主旨），从</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可以看出。意在倡议我们</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p>
        </p:txBody>
      </p:sp>
      <p:sp>
        <p:nvSpPr>
          <p:cNvPr id="4" name="文本框 3"/>
          <p:cNvSpPr txBox="1"/>
          <p:nvPr/>
        </p:nvSpPr>
        <p:spPr>
          <a:xfrm>
            <a:off x="901700" y="4154170"/>
            <a:ext cx="2829560" cy="58356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2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1000"/>
                                        <p:tgtEl>
                                          <p:spTgt spid="3">
                                            <p:txEl>
                                              <p:pRg st="0" end="0"/>
                                            </p:txEl>
                                          </p:spTgt>
                                        </p:tgtEl>
                                      </p:cBhvr>
                                    </p:animEffect>
                                    <p:anim calcmode="lin" valueType="num">
                                      <p:cBhvr>
                                        <p:cTn id="3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9" grpId="0"/>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6"/>
          <p:cNvSpPr txBox="1"/>
          <p:nvPr/>
        </p:nvSpPr>
        <p:spPr>
          <a:xfrm>
            <a:off x="1376045" y="2552065"/>
            <a:ext cx="7398385" cy="1753235"/>
          </a:xfrm>
          <a:prstGeom prst="rect">
            <a:avLst/>
          </a:prstGeom>
          <a:noFill/>
        </p:spPr>
        <p:txBody>
          <a:bodyPr wrap="square" rtlCol="0">
            <a:spAutoFit/>
          </a:bodyPr>
          <a:lstStyle/>
          <a:p>
            <a:pPr>
              <a:lnSpc>
                <a:spcPct val="150000"/>
              </a:lnSpc>
            </a:pPr>
            <a:r>
              <a:rPr lang="zh-CN" altLang="en-US" sz="3600" b="1" dirty="0">
                <a:solidFill>
                  <a:schemeClr val="tx1"/>
                </a:solidFill>
                <a:latin typeface="微软雅黑" panose="020B0503020204020204" pitchFamily="34" charset="-122"/>
                <a:ea typeface="微软雅黑" panose="020B0503020204020204" pitchFamily="34" charset="-122"/>
              </a:rPr>
              <a:t>了解小说、</a:t>
            </a:r>
            <a:r>
              <a:rPr lang="zh-CN" altLang="en-US" sz="3600" b="1" dirty="0">
                <a:solidFill>
                  <a:srgbClr val="C00000"/>
                </a:solidFill>
                <a:latin typeface="微软雅黑" panose="020B0503020204020204" pitchFamily="34" charset="-122"/>
                <a:ea typeface="微软雅黑" panose="020B0503020204020204" pitchFamily="34" charset="-122"/>
              </a:rPr>
              <a:t>散文、</a:t>
            </a:r>
            <a:r>
              <a:rPr lang="zh-CN" altLang="en-US" sz="3600" b="1" dirty="0">
                <a:solidFill>
                  <a:schemeClr val="tx1"/>
                </a:solidFill>
                <a:latin typeface="微软雅黑" panose="020B0503020204020204" pitchFamily="34" charset="-122"/>
                <a:ea typeface="微软雅黑" panose="020B0503020204020204" pitchFamily="34" charset="-122"/>
              </a:rPr>
              <a:t>诗歌、戏剧等文学体裁的</a:t>
            </a:r>
            <a:r>
              <a:rPr lang="zh-CN" altLang="en-US" sz="3600" b="1" dirty="0">
                <a:solidFill>
                  <a:srgbClr val="C00000"/>
                </a:solidFill>
                <a:latin typeface="微软雅黑" panose="020B0503020204020204" pitchFamily="34" charset="-122"/>
                <a:ea typeface="微软雅黑" panose="020B0503020204020204" pitchFamily="34" charset="-122"/>
              </a:rPr>
              <a:t>基本特征</a:t>
            </a:r>
            <a:r>
              <a:rPr lang="zh-CN" altLang="en-US" sz="3600" b="1" dirty="0">
                <a:solidFill>
                  <a:schemeClr val="tx1"/>
                </a:solidFill>
                <a:latin typeface="微软雅黑" panose="020B0503020204020204" pitchFamily="34" charset="-122"/>
                <a:ea typeface="微软雅黑" panose="020B0503020204020204" pitchFamily="34" charset="-122"/>
              </a:rPr>
              <a:t>和</a:t>
            </a:r>
            <a:r>
              <a:rPr lang="zh-CN" altLang="en-US" sz="3600" b="1" dirty="0">
                <a:solidFill>
                  <a:srgbClr val="C00000"/>
                </a:solidFill>
                <a:latin typeface="微软雅黑" panose="020B0503020204020204" pitchFamily="34" charset="-122"/>
                <a:ea typeface="微软雅黑" panose="020B0503020204020204" pitchFamily="34" charset="-122"/>
              </a:rPr>
              <a:t>主要表现手法</a:t>
            </a:r>
            <a:r>
              <a:rPr lang="zh-CN" altLang="en-US" sz="3600" b="1" dirty="0">
                <a:solidFill>
                  <a:schemeClr val="tx1"/>
                </a:solidFill>
                <a:latin typeface="微软雅黑" panose="020B0503020204020204" pitchFamily="34" charset="-122"/>
                <a:ea typeface="微软雅黑" panose="020B0503020204020204" pitchFamily="34" charset="-122"/>
              </a:rPr>
              <a:t>。</a:t>
            </a:r>
          </a:p>
        </p:txBody>
      </p:sp>
      <p:sp>
        <p:nvSpPr>
          <p:cNvPr id="2" name="文本框 1"/>
          <p:cNvSpPr txBox="1"/>
          <p:nvPr/>
        </p:nvSpPr>
        <p:spPr>
          <a:xfrm>
            <a:off x="4879340" y="400050"/>
            <a:ext cx="2926080" cy="922020"/>
          </a:xfrm>
          <a:prstGeom prst="rect">
            <a:avLst/>
          </a:prstGeom>
          <a:noFill/>
        </p:spPr>
        <p:txBody>
          <a:bodyPr wrap="none" rtlCol="0">
            <a:spAutoFit/>
          </a:bodyPr>
          <a:lstStyle/>
          <a:p>
            <a:pPr algn="l"/>
            <a:r>
              <a:rPr lang="zh-CN" altLang="zh-CN" sz="5400" b="1" dirty="0">
                <a:solidFill>
                  <a:srgbClr val="C00000"/>
                </a:solidFill>
                <a:latin typeface="微软雅黑" panose="020B0503020204020204" pitchFamily="34" charset="-122"/>
                <a:ea typeface="微软雅黑" panose="020B0503020204020204" pitchFamily="34" charset="-122"/>
                <a:sym typeface="+mn-ea"/>
              </a:rPr>
              <a:t>考纲要求</a:t>
            </a:r>
          </a:p>
        </p:txBody>
      </p:sp>
      <p:sp>
        <p:nvSpPr>
          <p:cNvPr id="3" name="文本框 2"/>
          <p:cNvSpPr txBox="1"/>
          <p:nvPr/>
        </p:nvSpPr>
        <p:spPr>
          <a:xfrm>
            <a:off x="1376045" y="1845310"/>
            <a:ext cx="2662555" cy="706755"/>
          </a:xfrm>
          <a:prstGeom prst="rect">
            <a:avLst/>
          </a:prstGeom>
          <a:noFill/>
        </p:spPr>
        <p:txBody>
          <a:bodyPr wrap="square" rtlCol="0">
            <a:spAutoFit/>
          </a:bodyPr>
          <a:lstStyle/>
          <a:p>
            <a:r>
              <a:rPr lang="zh-CN" altLang="en-US" sz="4000" b="1">
                <a:solidFill>
                  <a:schemeClr val="tx1"/>
                </a:solidFill>
                <a:latin typeface="微软雅黑" panose="020B0503020204020204" pitchFamily="34" charset="-122"/>
                <a:ea typeface="微软雅黑" panose="020B0503020204020204" pitchFamily="34" charset="-122"/>
              </a:rPr>
              <a:t>考纲内容：</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38640" y="94615"/>
            <a:ext cx="2734310" cy="17506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 y="5136515"/>
            <a:ext cx="2004060" cy="1411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41370" y="2254250"/>
            <a:ext cx="6475730" cy="2122805"/>
          </a:xfrm>
          <a:prstGeom prst="rect">
            <a:avLst/>
          </a:prstGeom>
          <a:noFill/>
        </p:spPr>
        <p:txBody>
          <a:bodyPr wrap="square" rtlCol="0">
            <a:spAutoFit/>
          </a:bodyPr>
          <a:lstStyle/>
          <a:p>
            <a:pPr algn="ctr"/>
            <a:r>
              <a:rPr lang="zh-CN" altLang="zh-CN" sz="6600" b="1" dirty="0" smtClean="0">
                <a:solidFill>
                  <a:srgbClr val="C00000"/>
                </a:solidFill>
                <a:latin typeface="微软雅黑" panose="020B0503020204020204" pitchFamily="34" charset="-122"/>
                <a:ea typeface="微软雅黑" panose="020B0503020204020204" pitchFamily="34" charset="-122"/>
              </a:rPr>
              <a:t>赏析题</a:t>
            </a:r>
          </a:p>
          <a:p>
            <a:pPr algn="ctr"/>
            <a:r>
              <a:rPr lang="zh-CN" altLang="zh-CN" sz="6600" b="1" dirty="0" smtClean="0">
                <a:solidFill>
                  <a:srgbClr val="C00000"/>
                </a:solidFill>
                <a:latin typeface="微软雅黑" panose="020B0503020204020204" pitchFamily="34" charset="-122"/>
                <a:ea typeface="微软雅黑" panose="020B0503020204020204" pitchFamily="34" charset="-122"/>
              </a:rPr>
              <a:t>分题型答题步骤</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76750" y="246057"/>
            <a:ext cx="3084980" cy="175080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55795"/>
            <a:ext cx="2732405" cy="17195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7"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0">
          <a:blip r:embed="rId2" cstate="prin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5369871" y="1297296"/>
            <a:ext cx="6368652" cy="1015577"/>
            <a:chOff x="7323" y="1855"/>
            <a:chExt cx="9206" cy="1136"/>
          </a:xfrm>
        </p:grpSpPr>
        <p:grpSp>
          <p:nvGrpSpPr>
            <p:cNvPr id="4" name="组合 3"/>
            <p:cNvGrpSpPr/>
            <p:nvPr/>
          </p:nvGrpSpPr>
          <p:grpSpPr>
            <a:xfrm>
              <a:off x="7323" y="1855"/>
              <a:ext cx="1507" cy="1136"/>
              <a:chOff x="7323" y="1855"/>
              <a:chExt cx="1507" cy="1136"/>
            </a:xfrm>
          </p:grpSpPr>
          <p:sp>
            <p:nvSpPr>
              <p:cNvPr id="9221" name="圆角矩形 28"/>
              <p:cNvSpPr>
                <a:spLocks noChangeAspect="1"/>
              </p:cNvSpPr>
              <p:nvPr/>
            </p:nvSpPr>
            <p:spPr>
              <a:xfrm>
                <a:off x="7323" y="1855"/>
                <a:ext cx="1497" cy="1103"/>
              </a:xfrm>
              <a:prstGeom prst="roundRect">
                <a:avLst>
                  <a:gd name="adj" fmla="val 16667"/>
                </a:avLst>
              </a:prstGeom>
              <a:solidFill>
                <a:schemeClr val="bg1"/>
              </a:solidFill>
              <a:ln w="9525">
                <a:noFill/>
              </a:ln>
            </p:spPr>
            <p:txBody>
              <a:bodyPr/>
              <a:lstStyle/>
              <a:p>
                <a:endParaRPr lang="zh-CN" altLang="en-US" sz="800" dirty="0">
                  <a:solidFill>
                    <a:schemeClr val="accent2"/>
                  </a:solidFill>
                  <a:latin typeface="Arial" panose="020B0604020202020204" pitchFamily="34" charset="0"/>
                </a:endParaRPr>
              </a:p>
            </p:txBody>
          </p:sp>
          <p:sp>
            <p:nvSpPr>
              <p:cNvPr id="9222" name="TextBox 29"/>
              <p:cNvSpPr txBox="1"/>
              <p:nvPr/>
            </p:nvSpPr>
            <p:spPr>
              <a:xfrm>
                <a:off x="7357" y="1856"/>
                <a:ext cx="1473" cy="1135"/>
              </a:xfrm>
              <a:prstGeom prst="rect">
                <a:avLst/>
              </a:prstGeom>
              <a:noFill/>
              <a:ln w="9525">
                <a:noFill/>
              </a:ln>
            </p:spPr>
            <p:txBody>
              <a:bodyPr wrap="square">
                <a:spAutoFit/>
              </a:bodyPr>
              <a:lstStyle/>
              <a:p>
                <a:r>
                  <a:rPr lang="zh-CN" altLang="en-US" sz="6000" b="1" dirty="0">
                    <a:solidFill>
                      <a:schemeClr val="accent2"/>
                    </a:solidFill>
                    <a:latin typeface="华康俪金黑W8(P)" pitchFamily="2" charset="-122"/>
                    <a:ea typeface="华康俪金黑W8(P)" pitchFamily="2" charset="-122"/>
                  </a:rPr>
                  <a:t>壹</a:t>
                </a:r>
              </a:p>
            </p:txBody>
          </p:sp>
        </p:grpSp>
        <p:sp>
          <p:nvSpPr>
            <p:cNvPr id="9231" name="TextBox 42"/>
            <p:cNvSpPr txBox="1"/>
            <p:nvPr/>
          </p:nvSpPr>
          <p:spPr>
            <a:xfrm>
              <a:off x="8864" y="1943"/>
              <a:ext cx="7665" cy="928"/>
            </a:xfrm>
            <a:prstGeom prst="rect">
              <a:avLst/>
            </a:prstGeom>
            <a:noFill/>
            <a:ln w="9525">
              <a:noFill/>
            </a:ln>
          </p:spPr>
          <p:txBody>
            <a:bodyPr wrap="square">
              <a:spAutoFit/>
            </a:bodyPr>
            <a:lstStyle/>
            <a:p>
              <a:r>
                <a:rPr lang="zh-CN" altLang="zh-CN" sz="4800" b="1" dirty="0">
                  <a:solidFill>
                    <a:schemeClr val="accent1"/>
                  </a:solidFill>
                  <a:latin typeface="微软雅黑" panose="020B0503020204020204" pitchFamily="34" charset="-122"/>
                  <a:ea typeface="微软雅黑" panose="020B0503020204020204" pitchFamily="34" charset="-122"/>
                  <a:sym typeface="+mn-ea"/>
                </a:rPr>
                <a:t>艺术赏析题型</a:t>
              </a:r>
            </a:p>
          </p:txBody>
        </p:sp>
      </p:grpSp>
      <p:grpSp>
        <p:nvGrpSpPr>
          <p:cNvPr id="8" name="组合 7"/>
          <p:cNvGrpSpPr/>
          <p:nvPr/>
        </p:nvGrpSpPr>
        <p:grpSpPr>
          <a:xfrm>
            <a:off x="5380035" y="2577702"/>
            <a:ext cx="5053708" cy="1014683"/>
            <a:chOff x="7373" y="1840"/>
            <a:chExt cx="8289" cy="1135"/>
          </a:xfrm>
        </p:grpSpPr>
        <p:grpSp>
          <p:nvGrpSpPr>
            <p:cNvPr id="9" name="组合 8"/>
            <p:cNvGrpSpPr/>
            <p:nvPr/>
          </p:nvGrpSpPr>
          <p:grpSpPr>
            <a:xfrm>
              <a:off x="7373" y="1840"/>
              <a:ext cx="1700" cy="1135"/>
              <a:chOff x="7373" y="1840"/>
              <a:chExt cx="1700" cy="1135"/>
            </a:xfrm>
          </p:grpSpPr>
          <p:sp>
            <p:nvSpPr>
              <p:cNvPr id="10" name="圆角矩形 28"/>
              <p:cNvSpPr>
                <a:spLocks noChangeAspect="1"/>
              </p:cNvSpPr>
              <p:nvPr/>
            </p:nvSpPr>
            <p:spPr>
              <a:xfrm>
                <a:off x="7373" y="1856"/>
                <a:ext cx="1699" cy="1103"/>
              </a:xfrm>
              <a:prstGeom prst="roundRect">
                <a:avLst>
                  <a:gd name="adj" fmla="val 16667"/>
                </a:avLst>
              </a:prstGeom>
              <a:solidFill>
                <a:schemeClr val="bg1"/>
              </a:solidFill>
              <a:ln w="9525">
                <a:noFill/>
              </a:ln>
            </p:spPr>
            <p:txBody>
              <a:bodyPr/>
              <a:lstStyle/>
              <a:p>
                <a:endParaRPr lang="zh-CN" altLang="en-US" sz="800" dirty="0">
                  <a:solidFill>
                    <a:schemeClr val="accent2"/>
                  </a:solidFill>
                  <a:latin typeface="Arial" panose="020B0604020202020204" pitchFamily="34" charset="0"/>
                </a:endParaRPr>
              </a:p>
            </p:txBody>
          </p:sp>
          <p:sp>
            <p:nvSpPr>
              <p:cNvPr id="11" name="TextBox 29"/>
              <p:cNvSpPr txBox="1"/>
              <p:nvPr/>
            </p:nvSpPr>
            <p:spPr>
              <a:xfrm>
                <a:off x="7408" y="1840"/>
                <a:ext cx="1665" cy="1135"/>
              </a:xfrm>
              <a:prstGeom prst="rect">
                <a:avLst/>
              </a:prstGeom>
              <a:noFill/>
              <a:ln w="9525">
                <a:noFill/>
              </a:ln>
            </p:spPr>
            <p:txBody>
              <a:bodyPr wrap="square">
                <a:spAutoFit/>
              </a:bodyPr>
              <a:lstStyle/>
              <a:p>
                <a:r>
                  <a:rPr lang="zh-CN" altLang="en-US" sz="6000" b="1" dirty="0">
                    <a:solidFill>
                      <a:schemeClr val="accent2"/>
                    </a:solidFill>
                    <a:latin typeface="华康俪金黑W8(P)" pitchFamily="2" charset="-122"/>
                    <a:ea typeface="华康俪金黑W8(P)" pitchFamily="2" charset="-122"/>
                  </a:rPr>
                  <a:t>贰</a:t>
                </a:r>
              </a:p>
            </p:txBody>
          </p:sp>
        </p:grpSp>
        <p:sp>
          <p:nvSpPr>
            <p:cNvPr id="12" name="TextBox 42"/>
            <p:cNvSpPr txBox="1"/>
            <p:nvPr/>
          </p:nvSpPr>
          <p:spPr>
            <a:xfrm>
              <a:off x="9033" y="1944"/>
              <a:ext cx="6629" cy="928"/>
            </a:xfrm>
            <a:prstGeom prst="rect">
              <a:avLst/>
            </a:prstGeom>
            <a:noFill/>
            <a:ln w="9525">
              <a:noFill/>
            </a:ln>
          </p:spPr>
          <p:txBody>
            <a:bodyPr wrap="square">
              <a:spAutoFit/>
            </a:bodyPr>
            <a:lstStyle/>
            <a:p>
              <a:r>
                <a:rPr lang="zh-CN" altLang="en-US" sz="4800" b="1" dirty="0">
                  <a:solidFill>
                    <a:schemeClr val="accent1"/>
                  </a:solidFill>
                  <a:latin typeface="微软雅黑" panose="020B0503020204020204" pitchFamily="34" charset="-122"/>
                  <a:ea typeface="微软雅黑" panose="020B0503020204020204" pitchFamily="34" charset="-122"/>
                  <a:sym typeface="+mn-ea"/>
                </a:rPr>
                <a:t>语段作用题型</a:t>
              </a:r>
            </a:p>
          </p:txBody>
        </p:sp>
      </p:grpSp>
      <p:pic>
        <p:nvPicPr>
          <p:cNvPr id="6" name="图片 5"/>
          <p:cNvPicPr>
            <a:picLocks noChangeAspect="1"/>
          </p:cNvPicPr>
          <p:nvPr/>
        </p:nvPicPr>
        <p:blipFill>
          <a:blip r:embed="rId3" cstate="print"/>
          <a:stretch>
            <a:fillRect/>
          </a:stretch>
        </p:blipFill>
        <p:spPr>
          <a:xfrm>
            <a:off x="588645" y="1927225"/>
            <a:ext cx="4035425" cy="3759200"/>
          </a:xfrm>
          <a:prstGeom prst="rect">
            <a:avLst/>
          </a:prstGeom>
        </p:spPr>
      </p:pic>
      <p:grpSp>
        <p:nvGrpSpPr>
          <p:cNvPr id="2" name="组合 1"/>
          <p:cNvGrpSpPr/>
          <p:nvPr/>
        </p:nvGrpSpPr>
        <p:grpSpPr>
          <a:xfrm>
            <a:off x="5371141" y="3893176"/>
            <a:ext cx="6368652" cy="1015577"/>
            <a:chOff x="7323" y="1855"/>
            <a:chExt cx="9206" cy="1136"/>
          </a:xfrm>
        </p:grpSpPr>
        <p:grpSp>
          <p:nvGrpSpPr>
            <p:cNvPr id="3" name="组合 2"/>
            <p:cNvGrpSpPr/>
            <p:nvPr/>
          </p:nvGrpSpPr>
          <p:grpSpPr>
            <a:xfrm>
              <a:off x="7323" y="1855"/>
              <a:ext cx="1507" cy="1136"/>
              <a:chOff x="7323" y="1855"/>
              <a:chExt cx="1507" cy="1136"/>
            </a:xfrm>
          </p:grpSpPr>
          <p:sp>
            <p:nvSpPr>
              <p:cNvPr id="7" name="圆角矩形 28"/>
              <p:cNvSpPr>
                <a:spLocks noChangeAspect="1"/>
              </p:cNvSpPr>
              <p:nvPr/>
            </p:nvSpPr>
            <p:spPr>
              <a:xfrm>
                <a:off x="7323" y="1855"/>
                <a:ext cx="1497" cy="1103"/>
              </a:xfrm>
              <a:prstGeom prst="roundRect">
                <a:avLst>
                  <a:gd name="adj" fmla="val 16667"/>
                </a:avLst>
              </a:prstGeom>
              <a:solidFill>
                <a:schemeClr val="bg1"/>
              </a:solidFill>
              <a:ln w="9525">
                <a:noFill/>
              </a:ln>
            </p:spPr>
            <p:txBody>
              <a:bodyPr/>
              <a:lstStyle/>
              <a:p>
                <a:endParaRPr lang="zh-CN" altLang="en-US" sz="800" dirty="0">
                  <a:solidFill>
                    <a:schemeClr val="accent2"/>
                  </a:solidFill>
                  <a:latin typeface="Arial" panose="020B0604020202020204" pitchFamily="34" charset="0"/>
                </a:endParaRPr>
              </a:p>
            </p:txBody>
          </p:sp>
          <p:sp>
            <p:nvSpPr>
              <p:cNvPr id="13" name="TextBox 29"/>
              <p:cNvSpPr txBox="1"/>
              <p:nvPr/>
            </p:nvSpPr>
            <p:spPr>
              <a:xfrm>
                <a:off x="7357" y="1856"/>
                <a:ext cx="1473" cy="1135"/>
              </a:xfrm>
              <a:prstGeom prst="rect">
                <a:avLst/>
              </a:prstGeom>
              <a:noFill/>
              <a:ln w="9525">
                <a:noFill/>
              </a:ln>
            </p:spPr>
            <p:txBody>
              <a:bodyPr wrap="square">
                <a:spAutoFit/>
              </a:bodyPr>
              <a:lstStyle/>
              <a:p>
                <a:r>
                  <a:rPr lang="zh-CN" altLang="en-US" sz="6000" b="1" dirty="0">
                    <a:solidFill>
                      <a:schemeClr val="accent2"/>
                    </a:solidFill>
                    <a:latin typeface="华康俪金黑W8(P)" pitchFamily="2" charset="-122"/>
                    <a:ea typeface="华康俪金黑W8(P)" pitchFamily="2" charset="-122"/>
                  </a:rPr>
                  <a:t>叁</a:t>
                </a:r>
              </a:p>
            </p:txBody>
          </p:sp>
        </p:grpSp>
        <p:sp>
          <p:nvSpPr>
            <p:cNvPr id="14" name="TextBox 42"/>
            <p:cNvSpPr txBox="1"/>
            <p:nvPr/>
          </p:nvSpPr>
          <p:spPr>
            <a:xfrm>
              <a:off x="8864" y="1943"/>
              <a:ext cx="7665" cy="928"/>
            </a:xfrm>
            <a:prstGeom prst="rect">
              <a:avLst/>
            </a:prstGeom>
            <a:noFill/>
            <a:ln w="9525">
              <a:noFill/>
            </a:ln>
          </p:spPr>
          <p:txBody>
            <a:bodyPr wrap="square">
              <a:spAutoFit/>
            </a:bodyPr>
            <a:lstStyle/>
            <a:p>
              <a:r>
                <a:rPr lang="zh-CN" altLang="zh-CN" sz="4800" b="1" dirty="0">
                  <a:solidFill>
                    <a:schemeClr val="accent1"/>
                  </a:solidFill>
                  <a:latin typeface="微软雅黑" panose="020B0503020204020204" pitchFamily="34" charset="-122"/>
                  <a:ea typeface="微软雅黑" panose="020B0503020204020204" pitchFamily="34" charset="-122"/>
                  <a:sym typeface="+mn-ea"/>
                </a:rPr>
                <a:t>标题作用题型</a:t>
              </a:r>
            </a:p>
          </p:txBody>
        </p:sp>
      </p:grpSp>
      <p:grpSp>
        <p:nvGrpSpPr>
          <p:cNvPr id="15" name="组合 14"/>
          <p:cNvGrpSpPr/>
          <p:nvPr/>
        </p:nvGrpSpPr>
        <p:grpSpPr>
          <a:xfrm>
            <a:off x="5401625" y="5183742"/>
            <a:ext cx="5053708" cy="1014683"/>
            <a:chOff x="7373" y="1840"/>
            <a:chExt cx="8289" cy="1135"/>
          </a:xfrm>
        </p:grpSpPr>
        <p:grpSp>
          <p:nvGrpSpPr>
            <p:cNvPr id="16" name="组合 15"/>
            <p:cNvGrpSpPr/>
            <p:nvPr/>
          </p:nvGrpSpPr>
          <p:grpSpPr>
            <a:xfrm>
              <a:off x="7373" y="1840"/>
              <a:ext cx="1700" cy="1135"/>
              <a:chOff x="7373" y="1840"/>
              <a:chExt cx="1700" cy="1135"/>
            </a:xfrm>
          </p:grpSpPr>
          <p:sp>
            <p:nvSpPr>
              <p:cNvPr id="17" name="圆角矩形 28"/>
              <p:cNvSpPr>
                <a:spLocks noChangeAspect="1"/>
              </p:cNvSpPr>
              <p:nvPr/>
            </p:nvSpPr>
            <p:spPr>
              <a:xfrm>
                <a:off x="7373" y="1856"/>
                <a:ext cx="1699" cy="1103"/>
              </a:xfrm>
              <a:prstGeom prst="roundRect">
                <a:avLst>
                  <a:gd name="adj" fmla="val 16667"/>
                </a:avLst>
              </a:prstGeom>
              <a:solidFill>
                <a:schemeClr val="bg1"/>
              </a:solidFill>
              <a:ln w="9525">
                <a:noFill/>
              </a:ln>
            </p:spPr>
            <p:txBody>
              <a:bodyPr/>
              <a:lstStyle/>
              <a:p>
                <a:endParaRPr lang="zh-CN" altLang="en-US" sz="800" dirty="0">
                  <a:solidFill>
                    <a:schemeClr val="accent2"/>
                  </a:solidFill>
                  <a:latin typeface="Arial" panose="020B0604020202020204" pitchFamily="34" charset="0"/>
                </a:endParaRPr>
              </a:p>
            </p:txBody>
          </p:sp>
          <p:sp>
            <p:nvSpPr>
              <p:cNvPr id="18" name="TextBox 29"/>
              <p:cNvSpPr txBox="1"/>
              <p:nvPr/>
            </p:nvSpPr>
            <p:spPr>
              <a:xfrm>
                <a:off x="7408" y="1840"/>
                <a:ext cx="1665" cy="1135"/>
              </a:xfrm>
              <a:prstGeom prst="rect">
                <a:avLst/>
              </a:prstGeom>
              <a:noFill/>
              <a:ln w="9525">
                <a:noFill/>
              </a:ln>
            </p:spPr>
            <p:txBody>
              <a:bodyPr wrap="square">
                <a:spAutoFit/>
              </a:bodyPr>
              <a:lstStyle/>
              <a:p>
                <a:r>
                  <a:rPr lang="zh-CN" altLang="en-US" sz="6000" b="1" dirty="0">
                    <a:solidFill>
                      <a:schemeClr val="accent2"/>
                    </a:solidFill>
                    <a:latin typeface="华康俪金黑W8(P)" pitchFamily="2" charset="-122"/>
                    <a:ea typeface="华康俪金黑W8(P)" pitchFamily="2" charset="-122"/>
                  </a:rPr>
                  <a:t>肆</a:t>
                </a:r>
              </a:p>
            </p:txBody>
          </p:sp>
        </p:grpSp>
        <p:sp>
          <p:nvSpPr>
            <p:cNvPr id="19" name="TextBox 42"/>
            <p:cNvSpPr txBox="1"/>
            <p:nvPr/>
          </p:nvSpPr>
          <p:spPr>
            <a:xfrm>
              <a:off x="9033" y="1944"/>
              <a:ext cx="6629" cy="928"/>
            </a:xfrm>
            <a:prstGeom prst="rect">
              <a:avLst/>
            </a:prstGeom>
            <a:noFill/>
            <a:ln w="9525">
              <a:noFill/>
            </a:ln>
          </p:spPr>
          <p:txBody>
            <a:bodyPr wrap="square">
              <a:spAutoFit/>
            </a:bodyPr>
            <a:lstStyle/>
            <a:p>
              <a:r>
                <a:rPr lang="zh-CN" altLang="en-US" sz="4800" b="1" dirty="0">
                  <a:solidFill>
                    <a:schemeClr val="accent1"/>
                  </a:solidFill>
                  <a:latin typeface="微软雅黑" panose="020B0503020204020204" pitchFamily="34" charset="-122"/>
                  <a:ea typeface="微软雅黑" panose="020B0503020204020204" pitchFamily="34" charset="-122"/>
                  <a:sym typeface="+mn-ea"/>
                </a:rPr>
                <a:t>艺术形象题型</a:t>
              </a: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ppt_x</p:attrName>
                                        </p:attrNameLst>
                                      </p:cBhvr>
                                      <p:tavLst>
                                        <p:tav tm="0">
                                          <p:val>
                                            <p:strVal val="#ppt_x"/>
                                          </p:val>
                                        </p:tav>
                                        <p:tav tm="100000">
                                          <p:val>
                                            <p:strVal val="#ppt_x"/>
                                          </p:val>
                                        </p:tav>
                                      </p:tavLst>
                                    </p:anim>
                                    <p:anim calcmode="lin" valueType="num">
                                      <p:cBhvr>
                                        <p:cTn id="30"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59790" y="3135630"/>
            <a:ext cx="5483225" cy="948690"/>
            <a:chOff x="1354" y="4938"/>
            <a:chExt cx="8635" cy="1494"/>
          </a:xfrm>
        </p:grpSpPr>
        <p:sp>
          <p:nvSpPr>
            <p:cNvPr id="8" name="TextBox 76"/>
            <p:cNvSpPr txBox="1"/>
            <p:nvPr/>
          </p:nvSpPr>
          <p:spPr>
            <a:xfrm>
              <a:off x="3113" y="4980"/>
              <a:ext cx="6876"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2" name="圆角矩形 1"/>
            <p:cNvSpPr/>
            <p:nvPr/>
          </p:nvSpPr>
          <p:spPr>
            <a:xfrm>
              <a:off x="1354" y="4938"/>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01</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32340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901700" y="1883410"/>
            <a:ext cx="10190480" cy="4523105"/>
          </a:xfrm>
          <a:prstGeom prst="rect">
            <a:avLst/>
          </a:prstGeom>
          <a:noFill/>
        </p:spPr>
        <p:txBody>
          <a:bodyPr wrap="square" rtlCol="0">
            <a:spAutoFit/>
          </a:bodyPr>
          <a:lstStyle/>
          <a:p>
            <a:pPr algn="just">
              <a:lnSpc>
                <a:spcPct val="20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400" dirty="0">
                <a:solidFill>
                  <a:schemeClr val="bg2">
                    <a:lumMod val="25000"/>
                  </a:schemeClr>
                </a:solidFill>
                <a:latin typeface="微软雅黑" panose="020B0503020204020204" pitchFamily="34" charset="-122"/>
                <a:ea typeface="微软雅黑" panose="020B0503020204020204" pitchFamily="34" charset="-122"/>
              </a:rPr>
              <a:t>这篇</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文章在语言上有什么特色？</a:t>
            </a:r>
          </a:p>
          <a:p>
            <a:pPr algn="just">
              <a:lnSpc>
                <a:spcPct val="20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以</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为例，简要分析本文语言的特点。</a:t>
            </a:r>
          </a:p>
          <a:p>
            <a:pPr algn="just">
              <a:lnSpc>
                <a:spcPct val="20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文章运用了什么样的艺术手法（艺术技巧、表达技巧等）？</a:t>
            </a:r>
          </a:p>
          <a:p>
            <a:pPr algn="just">
              <a:lnSpc>
                <a:spcPct val="20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作者是如何写？</a:t>
            </a:r>
          </a:p>
          <a:p>
            <a:pPr algn="just">
              <a:lnSpc>
                <a:spcPct val="20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这样写有什么作用（好处、妙处）？</a:t>
            </a:r>
          </a:p>
          <a:p>
            <a:pPr algn="just">
              <a:lnSpc>
                <a:spcPct val="20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6.</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赏析</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的表现手法及表达效果。</a:t>
            </a:r>
          </a:p>
        </p:txBody>
      </p:sp>
      <p:sp>
        <p:nvSpPr>
          <p:cNvPr id="2" name="文本框 1"/>
          <p:cNvSpPr txBox="1"/>
          <p:nvPr/>
        </p:nvSpPr>
        <p:spPr>
          <a:xfrm>
            <a:off x="901700" y="1144905"/>
            <a:ext cx="2294890" cy="58356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sym typeface="+mn-ea"/>
              </a:rPr>
              <a:t> </a:t>
            </a:r>
            <a:r>
              <a:rPr lang="zh-CN" altLang="en-US" sz="3200" b="1" dirty="0">
                <a:solidFill>
                  <a:srgbClr val="C00000"/>
                </a:solidFill>
                <a:latin typeface="微软雅黑" panose="020B0503020204020204" pitchFamily="34" charset="-122"/>
                <a:ea typeface="微软雅黑" panose="020B0503020204020204" pitchFamily="34" charset="-122"/>
                <a:sym typeface="+mn-ea"/>
              </a:rPr>
              <a:t>设疑方式：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9">
                                            <p:txEl>
                                              <p:pRg st="5" end="5"/>
                                            </p:txEl>
                                          </p:spTgt>
                                        </p:tgtEl>
                                        <p:attrNameLst>
                                          <p:attrName>style.visibility</p:attrName>
                                        </p:attrNameLst>
                                      </p:cBhvr>
                                      <p:to>
                                        <p:strVal val="visible"/>
                                      </p:to>
                                    </p:set>
                                    <p:animEffect transition="in" filter="fade">
                                      <p:cBhvr>
                                        <p:cTn id="56" dur="1000"/>
                                        <p:tgtEl>
                                          <p:spTgt spid="39">
                                            <p:txEl>
                                              <p:pRg st="5" end="5"/>
                                            </p:txEl>
                                          </p:spTgt>
                                        </p:tgtEl>
                                      </p:cBhvr>
                                    </p:animEffect>
                                    <p:anim calcmode="lin" valueType="num">
                                      <p:cBhvr>
                                        <p:cTn id="57" dur="1000" fill="hold"/>
                                        <p:tgtEl>
                                          <p:spTgt spid="39">
                                            <p:txEl>
                                              <p:pRg st="5" end="5"/>
                                            </p:txEl>
                                          </p:spTgt>
                                        </p:tgtEl>
                                        <p:attrNameLst>
                                          <p:attrName>ppt_x</p:attrName>
                                        </p:attrNameLst>
                                      </p:cBhvr>
                                      <p:tavLst>
                                        <p:tav tm="0">
                                          <p:val>
                                            <p:strVal val="#ppt_x"/>
                                          </p:val>
                                        </p:tav>
                                        <p:tav tm="100000">
                                          <p:val>
                                            <p:strVal val="#ppt_x"/>
                                          </p:val>
                                        </p:tav>
                                      </p:tavLst>
                                    </p:anim>
                                    <p:anim calcmode="lin" valueType="num">
                                      <p:cBhvr>
                                        <p:cTn id="58" dur="1000" fill="hold"/>
                                        <p:tgtEl>
                                          <p:spTgt spid="3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588510" y="29292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912495" y="1583055"/>
            <a:ext cx="10367010" cy="5631180"/>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从主旨、构思、选材结构等方向作答</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p>
          <a:p>
            <a:pPr algn="just">
              <a:lnSpc>
                <a:spcPct val="150000"/>
              </a:lnSpc>
            </a:pPr>
            <a:r>
              <a:rPr lang="en-US" altLang="zh-CN" sz="2400" b="1" dirty="0">
                <a:solidFill>
                  <a:schemeClr val="bg2">
                    <a:lumMod val="25000"/>
                  </a:schemeClr>
                </a:solidFill>
                <a:latin typeface="Calibri" panose="020F0502020204030204" charset="0"/>
                <a:ea typeface="微软雅黑" panose="020B0503020204020204" pitchFamily="34" charset="-122"/>
                <a:sym typeface="+mn-ea"/>
              </a:rPr>
              <a:t>1.</a:t>
            </a:r>
            <a:r>
              <a:rPr lang="zh-CN" altLang="en-US" sz="2400" b="1" dirty="0">
                <a:solidFill>
                  <a:schemeClr val="bg2">
                    <a:lumMod val="25000"/>
                  </a:schemeClr>
                </a:solidFill>
                <a:latin typeface="Calibri" panose="020F0502020204030204" charset="0"/>
                <a:ea typeface="微软雅黑" panose="020B0503020204020204" pitchFamily="34" charset="-122"/>
                <a:sym typeface="+mn-ea"/>
              </a:rPr>
              <a:t>语言特点分析题：</a:t>
            </a:r>
          </a:p>
          <a:p>
            <a:pPr algn="just">
              <a:lnSpc>
                <a:spcPct val="150000"/>
              </a:lnSpc>
            </a:pPr>
            <a:r>
              <a:rPr lang="en-US" altLang="zh-CN" sz="2400" dirty="0">
                <a:solidFill>
                  <a:schemeClr val="bg2">
                    <a:lumMod val="25000"/>
                  </a:schemeClr>
                </a:solidFill>
                <a:latin typeface="Calibri" panose="020F0502020204030204" charset="0"/>
                <a:ea typeface="微软雅黑" panose="020B0503020204020204" pitchFamily="34" charset="-122"/>
                <a:sym typeface="+mn-ea"/>
              </a:rPr>
              <a:t>①</a:t>
            </a:r>
            <a:r>
              <a:rPr lang="zh-CN" altLang="en-US" sz="2400" dirty="0">
                <a:solidFill>
                  <a:schemeClr val="bg2">
                    <a:lumMod val="25000"/>
                  </a:schemeClr>
                </a:solidFill>
                <a:latin typeface="Calibri" panose="020F0502020204030204" charset="0"/>
                <a:ea typeface="微软雅黑" panose="020B0503020204020204" pitchFamily="34" charset="-122"/>
                <a:sym typeface="+mn-ea"/>
              </a:rPr>
              <a:t>用词角度（富有表现力的</a:t>
            </a:r>
            <a:r>
              <a:rPr lang="zh-CN" altLang="en-US" sz="2400" dirty="0">
                <a:solidFill>
                  <a:srgbClr val="E83D42"/>
                </a:solidFill>
                <a:latin typeface="Calibri" panose="020F0502020204030204" charset="0"/>
                <a:ea typeface="微软雅黑" panose="020B0503020204020204" pitchFamily="34" charset="-122"/>
                <a:sym typeface="+mn-ea"/>
              </a:rPr>
              <a:t>动词、形容词、叠音词、拟声词</a:t>
            </a:r>
            <a:r>
              <a:rPr lang="zh-CN" altLang="en-US" sz="2400" dirty="0">
                <a:solidFill>
                  <a:schemeClr val="bg2">
                    <a:lumMod val="25000"/>
                  </a:schemeClr>
                </a:solidFill>
                <a:latin typeface="Calibri" panose="020F0502020204030204" charset="0"/>
                <a:ea typeface="微软雅黑" panose="020B0503020204020204" pitchFamily="34" charset="-122"/>
                <a:sym typeface="+mn-ea"/>
              </a:rPr>
              <a:t>等）；</a:t>
            </a:r>
            <a:endParaRPr lang="en-US" altLang="zh-CN" sz="2400" dirty="0">
              <a:solidFill>
                <a:schemeClr val="bg2">
                  <a:lumMod val="25000"/>
                </a:schemeClr>
              </a:solidFill>
              <a:latin typeface="Calibri" panose="020F0502020204030204" charset="0"/>
              <a:ea typeface="微软雅黑" panose="020B0503020204020204" pitchFamily="34" charset="-122"/>
              <a:sym typeface="+mn-ea"/>
            </a:endParaRPr>
          </a:p>
          <a:p>
            <a:pPr algn="just">
              <a:lnSpc>
                <a:spcPct val="150000"/>
              </a:lnSpc>
            </a:pPr>
            <a:r>
              <a:rPr lang="en-US" altLang="zh-CN" sz="2400" dirty="0">
                <a:solidFill>
                  <a:schemeClr val="bg2">
                    <a:lumMod val="25000"/>
                  </a:schemeClr>
                </a:solidFill>
                <a:latin typeface="Calibri" panose="020F0502020204030204" charset="0"/>
                <a:ea typeface="微软雅黑" panose="020B0503020204020204" pitchFamily="34" charset="-122"/>
                <a:sym typeface="+mn-ea"/>
              </a:rPr>
              <a:t>②</a:t>
            </a:r>
            <a:r>
              <a:rPr lang="zh-CN" altLang="en-US" sz="2400" dirty="0">
                <a:solidFill>
                  <a:schemeClr val="bg2">
                    <a:lumMod val="25000"/>
                  </a:schemeClr>
                </a:solidFill>
                <a:latin typeface="Calibri" panose="020F0502020204030204" charset="0"/>
                <a:ea typeface="微软雅黑" panose="020B0503020204020204" pitchFamily="34" charset="-122"/>
                <a:sym typeface="+mn-ea"/>
              </a:rPr>
              <a:t>句式角度（</a:t>
            </a:r>
            <a:r>
              <a:rPr lang="zh-CN" altLang="en-US" sz="2400" dirty="0">
                <a:solidFill>
                  <a:srgbClr val="E83D42"/>
                </a:solidFill>
                <a:latin typeface="Calibri" panose="020F0502020204030204" charset="0"/>
                <a:ea typeface="微软雅黑" panose="020B0503020204020204" pitchFamily="34" charset="-122"/>
                <a:sym typeface="+mn-ea"/>
              </a:rPr>
              <a:t>长句短句、整句散句</a:t>
            </a:r>
            <a:r>
              <a:rPr lang="zh-CN" altLang="en-US" sz="2400" dirty="0">
                <a:solidFill>
                  <a:schemeClr val="bg2">
                    <a:lumMod val="25000"/>
                  </a:schemeClr>
                </a:solidFill>
                <a:latin typeface="Calibri" panose="020F0502020204030204" charset="0"/>
                <a:ea typeface="微软雅黑" panose="020B0503020204020204" pitchFamily="34" charset="-122"/>
                <a:sym typeface="+mn-ea"/>
              </a:rPr>
              <a:t>的使用和结合）；</a:t>
            </a:r>
          </a:p>
          <a:p>
            <a:pPr algn="just">
              <a:lnSpc>
                <a:spcPct val="150000"/>
              </a:lnSpc>
            </a:pPr>
            <a:r>
              <a:rPr lang="zh-CN" altLang="en-US" sz="2400" dirty="0">
                <a:solidFill>
                  <a:schemeClr val="bg2">
                    <a:lumMod val="25000"/>
                  </a:schemeClr>
                </a:solidFill>
                <a:latin typeface="Calibri" panose="020F0502020204030204" charset="0"/>
                <a:ea typeface="微软雅黑" panose="020B0503020204020204" pitchFamily="34" charset="-122"/>
                <a:sym typeface="+mn-ea"/>
              </a:rPr>
              <a:t>③语言风格（</a:t>
            </a:r>
            <a:r>
              <a:rPr lang="zh-CN" altLang="en-US" sz="2400" dirty="0">
                <a:solidFill>
                  <a:srgbClr val="E83D42"/>
                </a:solidFill>
                <a:latin typeface="Calibri" panose="020F0502020204030204" charset="0"/>
                <a:ea typeface="微软雅黑" panose="020B0503020204020204" pitchFamily="34" charset="-122"/>
                <a:sym typeface="+mn-ea"/>
              </a:rPr>
              <a:t>朴素自然、清新明快、典雅华丽、含蓄蕴藉、辛辣尖锐、方言口语</a:t>
            </a:r>
            <a:r>
              <a:rPr lang="zh-CN" altLang="en-US" sz="2400" dirty="0">
                <a:solidFill>
                  <a:schemeClr val="bg2">
                    <a:lumMod val="25000"/>
                  </a:schemeClr>
                </a:solidFill>
                <a:latin typeface="Calibri" panose="020F0502020204030204" charset="0"/>
                <a:ea typeface="微软雅黑" panose="020B0503020204020204" pitchFamily="34" charset="-122"/>
                <a:sym typeface="+mn-ea"/>
              </a:rPr>
              <a:t>等）。</a:t>
            </a:r>
          </a:p>
          <a:p>
            <a:pPr algn="just">
              <a:lnSpc>
                <a:spcPct val="150000"/>
              </a:lnSpc>
            </a:pPr>
            <a:r>
              <a:rPr lang="en-US" altLang="zh-CN" sz="2400" b="1" dirty="0">
                <a:solidFill>
                  <a:schemeClr val="bg2">
                    <a:lumMod val="25000"/>
                  </a:schemeClr>
                </a:solidFill>
                <a:latin typeface="Calibri" panose="020F0502020204030204" charset="0"/>
                <a:ea typeface="微软雅黑" panose="020B0503020204020204" pitchFamily="34" charset="-122"/>
                <a:sym typeface="+mn-ea"/>
              </a:rPr>
              <a:t>2.</a:t>
            </a:r>
            <a:r>
              <a:rPr lang="zh-CN" altLang="en-US" sz="2400" b="1" dirty="0">
                <a:solidFill>
                  <a:schemeClr val="bg2">
                    <a:lumMod val="25000"/>
                  </a:schemeClr>
                </a:solidFill>
                <a:latin typeface="Calibri" panose="020F0502020204030204" charset="0"/>
                <a:ea typeface="微软雅黑" panose="020B0503020204020204" pitchFamily="34" charset="-122"/>
                <a:sym typeface="+mn-ea"/>
              </a:rPr>
              <a:t>表达技巧分析题：</a:t>
            </a:r>
          </a:p>
          <a:p>
            <a:pPr algn="just">
              <a:lnSpc>
                <a:spcPct val="150000"/>
              </a:lnSpc>
            </a:pPr>
            <a:r>
              <a:rPr lang="zh-CN" altLang="en-US" sz="2400" dirty="0">
                <a:solidFill>
                  <a:schemeClr val="bg2">
                    <a:lumMod val="25000"/>
                  </a:schemeClr>
                </a:solidFill>
                <a:latin typeface="Calibri" panose="020F0502020204030204" charset="0"/>
                <a:ea typeface="微软雅黑" panose="020B0503020204020204" pitchFamily="34" charset="-122"/>
                <a:sym typeface="+mn-ea"/>
              </a:rPr>
              <a:t>①明确所运用的表达方式、修辞手法或表现手法；②分析语句所表现的内容；③结合具体语句说明表达效果</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；④联系文章主题思想。</a:t>
            </a: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01700" y="999490"/>
            <a:ext cx="2155825"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答题思路：</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9">
                                            <p:txEl>
                                              <p:pRg st="5" end="5"/>
                                            </p:txEl>
                                          </p:spTgt>
                                        </p:tgtEl>
                                        <p:attrNameLst>
                                          <p:attrName>style.visibility</p:attrName>
                                        </p:attrNameLst>
                                      </p:cBhvr>
                                      <p:to>
                                        <p:strVal val="visible"/>
                                      </p:to>
                                    </p:set>
                                    <p:animEffect transition="in" filter="fade">
                                      <p:cBhvr>
                                        <p:cTn id="56" dur="1000"/>
                                        <p:tgtEl>
                                          <p:spTgt spid="39">
                                            <p:txEl>
                                              <p:pRg st="5" end="5"/>
                                            </p:txEl>
                                          </p:spTgt>
                                        </p:tgtEl>
                                      </p:cBhvr>
                                    </p:animEffect>
                                    <p:anim calcmode="lin" valueType="num">
                                      <p:cBhvr>
                                        <p:cTn id="57" dur="1000" fill="hold"/>
                                        <p:tgtEl>
                                          <p:spTgt spid="39">
                                            <p:txEl>
                                              <p:pRg st="5" end="5"/>
                                            </p:txEl>
                                          </p:spTgt>
                                        </p:tgtEl>
                                        <p:attrNameLst>
                                          <p:attrName>ppt_x</p:attrName>
                                        </p:attrNameLst>
                                      </p:cBhvr>
                                      <p:tavLst>
                                        <p:tav tm="0">
                                          <p:val>
                                            <p:strVal val="#ppt_x"/>
                                          </p:val>
                                        </p:tav>
                                        <p:tav tm="100000">
                                          <p:val>
                                            <p:strVal val="#ppt_x"/>
                                          </p:val>
                                        </p:tav>
                                      </p:tavLst>
                                    </p:anim>
                                    <p:anim calcmode="lin" valueType="num">
                                      <p:cBhvr>
                                        <p:cTn id="58" dur="1000" fill="hold"/>
                                        <p:tgtEl>
                                          <p:spTgt spid="3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9">
                                            <p:txEl>
                                              <p:pRg st="6" end="6"/>
                                            </p:txEl>
                                          </p:spTgt>
                                        </p:tgtEl>
                                        <p:attrNameLst>
                                          <p:attrName>style.visibility</p:attrName>
                                        </p:attrNameLst>
                                      </p:cBhvr>
                                      <p:to>
                                        <p:strVal val="visible"/>
                                      </p:to>
                                    </p:set>
                                    <p:animEffect transition="in" filter="fade">
                                      <p:cBhvr>
                                        <p:cTn id="63" dur="1000"/>
                                        <p:tgtEl>
                                          <p:spTgt spid="39">
                                            <p:txEl>
                                              <p:pRg st="6" end="6"/>
                                            </p:txEl>
                                          </p:spTgt>
                                        </p:tgtEl>
                                      </p:cBhvr>
                                    </p:animEffect>
                                    <p:anim calcmode="lin" valueType="num">
                                      <p:cBhvr>
                                        <p:cTn id="64" dur="1000" fill="hold"/>
                                        <p:tgtEl>
                                          <p:spTgt spid="39">
                                            <p:txEl>
                                              <p:pRg st="6" end="6"/>
                                            </p:txEl>
                                          </p:spTgt>
                                        </p:tgtEl>
                                        <p:attrNameLst>
                                          <p:attrName>ppt_x</p:attrName>
                                        </p:attrNameLst>
                                      </p:cBhvr>
                                      <p:tavLst>
                                        <p:tav tm="0">
                                          <p:val>
                                            <p:strVal val="#ppt_x"/>
                                          </p:val>
                                        </p:tav>
                                        <p:tav tm="100000">
                                          <p:val>
                                            <p:strVal val="#ppt_x"/>
                                          </p:val>
                                        </p:tav>
                                      </p:tavLst>
                                    </p:anim>
                                    <p:anim calcmode="lin" valueType="num">
                                      <p:cBhvr>
                                        <p:cTn id="65" dur="1000" fill="hold"/>
                                        <p:tgtEl>
                                          <p:spTgt spid="3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3450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901700" y="1555750"/>
            <a:ext cx="10555605" cy="1014730"/>
          </a:xfrm>
          <a:prstGeom prst="rect">
            <a:avLst/>
          </a:prstGeom>
          <a:noFill/>
        </p:spPr>
        <p:txBody>
          <a:bodyPr wrap="square" rtlCol="0">
            <a:spAutoFit/>
          </a:bodyPr>
          <a:lstStyle/>
          <a:p>
            <a:pPr algn="just">
              <a:lnSpc>
                <a:spcPct val="150000"/>
              </a:lnSpc>
            </a:pPr>
            <a:r>
              <a:rPr lang="en-US" altLang="zh-CN" sz="2000" dirty="0">
                <a:solidFill>
                  <a:schemeClr val="bg2">
                    <a:lumMod val="25000"/>
                  </a:schemeClr>
                </a:solidFill>
                <a:latin typeface="Calibri" panose="020F0502020204030204" charset="0"/>
                <a:ea typeface="微软雅黑" panose="020B0503020204020204" pitchFamily="34" charset="-122"/>
                <a:sym typeface="+mn-ea"/>
              </a:rPr>
              <a:t>1.</a:t>
            </a:r>
            <a:r>
              <a:rPr lang="zh-CN" altLang="en-US" sz="2000" dirty="0">
                <a:solidFill>
                  <a:schemeClr val="bg2">
                    <a:lumMod val="25000"/>
                  </a:schemeClr>
                </a:solidFill>
                <a:latin typeface="Calibri" panose="020F0502020204030204" charset="0"/>
                <a:ea typeface="微软雅黑" panose="020B0503020204020204" pitchFamily="34" charset="-122"/>
                <a:sym typeface="+mn-ea"/>
              </a:rPr>
              <a:t>语言特点分析题：词、句、语言风格</a:t>
            </a:r>
            <a:r>
              <a:rPr lang="en-US" altLang="zh-CN" sz="2000" dirty="0">
                <a:solidFill>
                  <a:schemeClr val="bg2">
                    <a:lumMod val="25000"/>
                  </a:schemeClr>
                </a:solidFill>
                <a:latin typeface="Calibri" panose="020F0502020204030204" charset="0"/>
                <a:ea typeface="微软雅黑" panose="020B0503020204020204" pitchFamily="34" charset="-122"/>
                <a:sym typeface="+mn-ea"/>
              </a:rPr>
              <a:t>+</a:t>
            </a:r>
            <a:r>
              <a:rPr lang="zh-CN" altLang="en-US" sz="2000" dirty="0">
                <a:solidFill>
                  <a:schemeClr val="bg2">
                    <a:lumMod val="25000"/>
                  </a:schemeClr>
                </a:solidFill>
                <a:latin typeface="Calibri" panose="020F0502020204030204" charset="0"/>
                <a:ea typeface="微软雅黑" panose="020B0503020204020204" pitchFamily="34" charset="-122"/>
                <a:sym typeface="+mn-ea"/>
              </a:rPr>
              <a:t>内容</a:t>
            </a:r>
            <a:r>
              <a:rPr lang="en-US" altLang="zh-CN" sz="2000" dirty="0">
                <a:solidFill>
                  <a:schemeClr val="bg2">
                    <a:lumMod val="25000"/>
                  </a:schemeClr>
                </a:solidFill>
                <a:latin typeface="Calibri" panose="020F0502020204030204" charset="0"/>
                <a:ea typeface="微软雅黑" panose="020B0503020204020204" pitchFamily="34" charset="-122"/>
                <a:sym typeface="+mn-ea"/>
              </a:rPr>
              <a:t>+</a:t>
            </a:r>
            <a:r>
              <a:rPr lang="zh-CN" altLang="en-US" sz="2000" dirty="0">
                <a:solidFill>
                  <a:schemeClr val="bg2">
                    <a:lumMod val="25000"/>
                  </a:schemeClr>
                </a:solidFill>
                <a:latin typeface="Calibri" panose="020F0502020204030204" charset="0"/>
                <a:ea typeface="微软雅黑" panose="020B0503020204020204" pitchFamily="34" charset="-122"/>
                <a:sym typeface="+mn-ea"/>
              </a:rPr>
              <a:t>作用。</a:t>
            </a:r>
          </a:p>
          <a:p>
            <a:pPr algn="just">
              <a:lnSpc>
                <a:spcPct val="150000"/>
              </a:lnSpc>
            </a:pPr>
            <a:r>
              <a:rPr lang="en-US" altLang="zh-CN" sz="2000" dirty="0">
                <a:solidFill>
                  <a:schemeClr val="bg2">
                    <a:lumMod val="25000"/>
                  </a:schemeClr>
                </a:solidFill>
                <a:latin typeface="Calibri" panose="020F0502020204030204" charset="0"/>
                <a:ea typeface="微软雅黑" panose="020B0503020204020204" pitchFamily="34" charset="-122"/>
                <a:sym typeface="+mn-ea"/>
              </a:rPr>
              <a:t>2.</a:t>
            </a:r>
            <a:r>
              <a:rPr lang="zh-CN" altLang="en-US" sz="2000" dirty="0">
                <a:solidFill>
                  <a:schemeClr val="bg2">
                    <a:lumMod val="25000"/>
                  </a:schemeClr>
                </a:solidFill>
                <a:latin typeface="Calibri" panose="020F0502020204030204" charset="0"/>
                <a:ea typeface="微软雅黑" panose="020B0503020204020204" pitchFamily="34" charset="-122"/>
                <a:sym typeface="+mn-ea"/>
              </a:rPr>
              <a:t>表达技巧分析题：使用的方法</a:t>
            </a:r>
            <a:r>
              <a:rPr lang="en-US" altLang="zh-CN" sz="2000" dirty="0">
                <a:solidFill>
                  <a:schemeClr val="bg2">
                    <a:lumMod val="25000"/>
                  </a:schemeClr>
                </a:solidFill>
                <a:latin typeface="Calibri" panose="020F0502020204030204" charset="0"/>
                <a:ea typeface="微软雅黑" panose="020B0503020204020204" pitchFamily="34" charset="-122"/>
                <a:sym typeface="+mn-ea"/>
              </a:rPr>
              <a:t>+</a:t>
            </a:r>
            <a:r>
              <a:rPr lang="zh-CN" altLang="en-US" sz="2000" dirty="0">
                <a:solidFill>
                  <a:schemeClr val="bg2">
                    <a:lumMod val="25000"/>
                  </a:schemeClr>
                </a:solidFill>
                <a:latin typeface="Calibri" panose="020F0502020204030204" charset="0"/>
                <a:ea typeface="微软雅黑" panose="020B0503020204020204" pitchFamily="34" charset="-122"/>
                <a:sym typeface="+mn-ea"/>
              </a:rPr>
              <a:t>内容</a:t>
            </a:r>
            <a:r>
              <a:rPr lang="en-US" altLang="zh-CN" sz="2000" dirty="0">
                <a:solidFill>
                  <a:schemeClr val="bg2">
                    <a:lumMod val="25000"/>
                  </a:schemeClr>
                </a:solidFill>
                <a:latin typeface="Calibri" panose="020F0502020204030204" charset="0"/>
                <a:ea typeface="微软雅黑" panose="020B0503020204020204" pitchFamily="34" charset="-122"/>
                <a:sym typeface="+mn-ea"/>
              </a:rPr>
              <a:t>+</a:t>
            </a:r>
            <a:r>
              <a:rPr lang="zh-CN" altLang="en-US" sz="2000" dirty="0">
                <a:solidFill>
                  <a:schemeClr val="bg2">
                    <a:lumMod val="25000"/>
                  </a:schemeClr>
                </a:solidFill>
                <a:latin typeface="Calibri" panose="020F0502020204030204" charset="0"/>
                <a:ea typeface="微软雅黑" panose="020B0503020204020204" pitchFamily="34" charset="-122"/>
                <a:sym typeface="+mn-ea"/>
              </a:rPr>
              <a:t>作用</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sp>
        <p:nvSpPr>
          <p:cNvPr id="2" name="文本框 1"/>
          <p:cNvSpPr txBox="1"/>
          <p:nvPr/>
        </p:nvSpPr>
        <p:spPr>
          <a:xfrm>
            <a:off x="901700" y="1033780"/>
            <a:ext cx="2294890" cy="52197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mn-ea"/>
              </a:rPr>
              <a:t>答题步骤：</a:t>
            </a:r>
          </a:p>
        </p:txBody>
      </p:sp>
      <p:sp>
        <p:nvSpPr>
          <p:cNvPr id="3" name="文本框 2"/>
          <p:cNvSpPr txBox="1"/>
          <p:nvPr/>
        </p:nvSpPr>
        <p:spPr>
          <a:xfrm>
            <a:off x="901700" y="3307080"/>
            <a:ext cx="10555605" cy="3322955"/>
          </a:xfrm>
          <a:prstGeom prst="rect">
            <a:avLst/>
          </a:prstGeom>
          <a:noFill/>
        </p:spPr>
        <p:txBody>
          <a:bodyPr wrap="square" rtlCol="0">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sym typeface="+mn-ea"/>
              </a:rPr>
              <a:t>1.</a:t>
            </a:r>
            <a:r>
              <a:rPr lang="zh-CN" altLang="en-US" sz="2000" b="1" dirty="0">
                <a:solidFill>
                  <a:schemeClr val="bg2">
                    <a:lumMod val="25000"/>
                  </a:schemeClr>
                </a:solidFill>
                <a:latin typeface="微软雅黑" panose="020B0503020204020204" pitchFamily="34" charset="-122"/>
                <a:ea typeface="微软雅黑" panose="020B0503020204020204" pitchFamily="34" charset="-122"/>
                <a:sym typeface="+mn-ea"/>
              </a:rPr>
              <a:t>语言特点分析题：</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①这篇文章的语言特点是</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，比如</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等，使文章具有</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的特点，表达了</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（内容、、主旨、情感）。</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②这个词语表达了</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内容，这么表达有</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作用。</a:t>
            </a:r>
          </a:p>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sym typeface="+mn-ea"/>
              </a:rPr>
              <a:t>2.</a:t>
            </a:r>
            <a:r>
              <a:rPr lang="zh-CN" altLang="en-US" sz="2000" b="1" dirty="0">
                <a:solidFill>
                  <a:schemeClr val="bg2">
                    <a:lumMod val="25000"/>
                  </a:schemeClr>
                </a:solidFill>
                <a:latin typeface="微软雅黑" panose="020B0503020204020204" pitchFamily="34" charset="-122"/>
                <a:ea typeface="微软雅黑" panose="020B0503020204020204" pitchFamily="34" charset="-122"/>
                <a:sym typeface="+mn-ea"/>
              </a:rPr>
              <a:t>表达技巧分析题：</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这个语句或段落运用了</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的表现手法，表达了</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内容，达到了</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效果（形式方面效果</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内容或主旨或人物形象塑造等方面效果）。</a:t>
            </a:r>
          </a:p>
        </p:txBody>
      </p:sp>
      <p:sp>
        <p:nvSpPr>
          <p:cNvPr id="4" name="文本框 3"/>
          <p:cNvSpPr txBox="1"/>
          <p:nvPr/>
        </p:nvSpPr>
        <p:spPr>
          <a:xfrm>
            <a:off x="901700" y="2785110"/>
            <a:ext cx="2829560"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sym typeface="+mn-ea"/>
              </a:rPr>
              <a:t>答题</a:t>
            </a:r>
            <a:r>
              <a:rPr lang="zh-CN" altLang="en-US" sz="2800" b="1" dirty="0">
                <a:solidFill>
                  <a:srgbClr val="C00000"/>
                </a:solidFill>
                <a:latin typeface="微软雅黑" panose="020B0503020204020204" pitchFamily="34" charset="-122"/>
                <a:ea typeface="微软雅黑" panose="020B0503020204020204" pitchFamily="34" charset="-122"/>
                <a:sym typeface="+mn-ea"/>
              </a:rPr>
              <a:t>模板</a:t>
            </a:r>
            <a:r>
              <a:rPr lang="en-US" altLang="zh-CN" sz="28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Effect transition="in" filter="fade">
                                      <p:cBhvr>
                                        <p:cTn id="35" dur="1000"/>
                                        <p:tgtEl>
                                          <p:spTgt spid="4">
                                            <p:txEl>
                                              <p:pRg st="0" end="0"/>
                                            </p:txEl>
                                          </p:spTgt>
                                        </p:tgtEl>
                                      </p:cBhvr>
                                    </p:animEffect>
                                    <p:anim calcmode="lin" valueType="num">
                                      <p:cBhvr>
                                        <p:cTn id="3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fade">
                                      <p:cBhvr>
                                        <p:cTn id="42" dur="1000"/>
                                        <p:tgtEl>
                                          <p:spTgt spid="3">
                                            <p:txEl>
                                              <p:pRg st="0" end="0"/>
                                            </p:txEl>
                                          </p:spTgt>
                                        </p:tgtEl>
                                      </p:cBhvr>
                                    </p:animEffect>
                                    <p:anim calcmode="lin" valueType="num">
                                      <p:cBhvr>
                                        <p:cTn id="4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Effect transition="in" filter="fade">
                                      <p:cBhvr>
                                        <p:cTn id="49" dur="1000"/>
                                        <p:tgtEl>
                                          <p:spTgt spid="3">
                                            <p:txEl>
                                              <p:pRg st="1" end="1"/>
                                            </p:txEl>
                                          </p:spTgt>
                                        </p:tgtEl>
                                      </p:cBhvr>
                                    </p:animEffect>
                                    <p:anim calcmode="lin" valueType="num">
                                      <p:cBhvr>
                                        <p:cTn id="5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2" end="2"/>
                                            </p:txEl>
                                          </p:spTgt>
                                        </p:tgtEl>
                                        <p:attrNameLst>
                                          <p:attrName>style.visibility</p:attrName>
                                        </p:attrNameLst>
                                      </p:cBhvr>
                                      <p:to>
                                        <p:strVal val="visible"/>
                                      </p:to>
                                    </p:set>
                                    <p:animEffect transition="in" filter="fade">
                                      <p:cBhvr>
                                        <p:cTn id="54" dur="1000"/>
                                        <p:tgtEl>
                                          <p:spTgt spid="3">
                                            <p:txEl>
                                              <p:pRg st="2" end="2"/>
                                            </p:txEl>
                                          </p:spTgt>
                                        </p:tgtEl>
                                      </p:cBhvr>
                                    </p:animEffect>
                                    <p:anim calcmode="lin" valueType="num">
                                      <p:cBhvr>
                                        <p:cTn id="5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fade">
                                      <p:cBhvr>
                                        <p:cTn id="61" dur="1000"/>
                                        <p:tgtEl>
                                          <p:spTgt spid="3">
                                            <p:txEl>
                                              <p:pRg st="3" end="3"/>
                                            </p:txEl>
                                          </p:spTgt>
                                        </p:tgtEl>
                                      </p:cBhvr>
                                    </p:animEffect>
                                    <p:anim calcmode="lin" valueType="num">
                                      <p:cBhvr>
                                        <p:cTn id="6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3">
                                            <p:txEl>
                                              <p:pRg st="4" end="4"/>
                                            </p:txEl>
                                          </p:spTgt>
                                        </p:tgtEl>
                                        <p:attrNameLst>
                                          <p:attrName>style.visibility</p:attrName>
                                        </p:attrNameLst>
                                      </p:cBhvr>
                                      <p:to>
                                        <p:strVal val="visible"/>
                                      </p:to>
                                    </p:set>
                                    <p:animEffect transition="in" filter="fade">
                                      <p:cBhvr>
                                        <p:cTn id="68" dur="1000"/>
                                        <p:tgtEl>
                                          <p:spTgt spid="3">
                                            <p:txEl>
                                              <p:pRg st="4" end="4"/>
                                            </p:txEl>
                                          </p:spTgt>
                                        </p:tgtEl>
                                      </p:cBhvr>
                                    </p:animEffect>
                                    <p:anim calcmode="lin" valueType="num">
                                      <p:cBhvr>
                                        <p:cTn id="6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1379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901700" y="2084705"/>
            <a:ext cx="10174605" cy="1198880"/>
          </a:xfrm>
          <a:prstGeom prst="rect">
            <a:avLst/>
          </a:prstGeom>
          <a:noFill/>
        </p:spPr>
        <p:txBody>
          <a:bodyPr wrap="square" rtlCol="0">
            <a:spAutoFit/>
          </a:bodyPr>
          <a:lstStyle/>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25525" y="844550"/>
            <a:ext cx="2682240"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模板知识对接</a:t>
            </a:r>
          </a:p>
        </p:txBody>
      </p:sp>
      <p:graphicFrame>
        <p:nvGraphicFramePr>
          <p:cNvPr id="4" name="表格 3"/>
          <p:cNvGraphicFramePr/>
          <p:nvPr/>
        </p:nvGraphicFramePr>
        <p:xfrm>
          <a:off x="1550035" y="2476500"/>
          <a:ext cx="9152890" cy="2880360"/>
        </p:xfrm>
        <a:graphic>
          <a:graphicData uri="http://schemas.openxmlformats.org/drawingml/2006/table">
            <a:tbl>
              <a:tblPr firstRow="1" bandRow="1">
                <a:tableStyleId>{5C22544A-7EE6-4342-B048-85BDC9FD1C3A}</a:tableStyleId>
              </a:tblPr>
              <a:tblGrid>
                <a:gridCol w="1801495"/>
                <a:gridCol w="7351395"/>
              </a:tblGrid>
              <a:tr h="396240">
                <a:tc>
                  <a:txBody>
                    <a:bodyPr/>
                    <a:lstStyle/>
                    <a:p>
                      <a:pPr algn="ctr">
                        <a:buNone/>
                      </a:pPr>
                      <a:r>
                        <a:rPr lang="zh-CN" altLang="en-US" sz="2000" b="1">
                          <a:solidFill>
                            <a:schemeClr val="bg2">
                              <a:lumMod val="25000"/>
                            </a:schemeClr>
                          </a:solidFill>
                          <a:latin typeface="微软雅黑" panose="020B0503020204020204" pitchFamily="34" charset="-122"/>
                          <a:ea typeface="微软雅黑" panose="020B0503020204020204" pitchFamily="34" charset="-122"/>
                        </a:rPr>
                        <a:t>类别</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2000" b="1">
                          <a:solidFill>
                            <a:schemeClr val="bg2">
                              <a:lumMod val="25000"/>
                            </a:schemeClr>
                          </a:solidFill>
                          <a:latin typeface="微软雅黑" panose="020B0503020204020204" pitchFamily="34" charset="-122"/>
                          <a:ea typeface="微软雅黑" panose="020B0503020204020204" pitchFamily="34" charset="-122"/>
                        </a:rPr>
                        <a:t>效果</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701040">
                <a:tc>
                  <a:txBody>
                    <a:bodyPr/>
                    <a:lstStyle/>
                    <a:p>
                      <a:pPr algn="ctr">
                        <a:buNone/>
                      </a:pPr>
                      <a:r>
                        <a:rPr lang="zh-CN" altLang="en-US" sz="2000">
                          <a:latin typeface="微软雅黑" panose="020B0503020204020204" pitchFamily="34" charset="-122"/>
                          <a:ea typeface="微软雅黑" panose="020B0503020204020204" pitchFamily="34" charset="-122"/>
                        </a:rPr>
                        <a:t>叠字叠词</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rPr>
                        <a:t>生动传神地描写人或物的音、形、情、态，有栩栩如生的表达效果，增加了语言的形象性和感染力。</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685800">
                <a:tc>
                  <a:txBody>
                    <a:bodyPr/>
                    <a:lstStyle/>
                    <a:p>
                      <a:pPr algn="ctr">
                        <a:buNone/>
                      </a:pPr>
                      <a:r>
                        <a:rPr lang="zh-CN" altLang="en-US" sz="2000">
                          <a:latin typeface="微软雅黑" panose="020B0503020204020204" pitchFamily="34" charset="-122"/>
                          <a:ea typeface="微软雅黑" panose="020B0503020204020204" pitchFamily="34" charset="-122"/>
                        </a:rPr>
                        <a:t>长句短句</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rPr>
                        <a:t>长短句结合，使整段句子错落有致，富于变化，读起来朗朗上口。</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sz="2000">
                          <a:latin typeface="微软雅黑" panose="020B0503020204020204" pitchFamily="34" charset="-122"/>
                          <a:ea typeface="微软雅黑" panose="020B0503020204020204" pitchFamily="34" charset="-122"/>
                        </a:rPr>
                        <a:t>整句散句</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rPr>
                        <a:t>使句子富于变化、生动活泼，语势激荡而又意味绵长。</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sz="2000">
                          <a:latin typeface="微软雅黑" panose="020B0503020204020204" pitchFamily="34" charset="-122"/>
                          <a:ea typeface="微软雅黑" panose="020B0503020204020204" pitchFamily="34" charset="-122"/>
                        </a:rPr>
                        <a:t>语言风格</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dirty="0">
                          <a:solidFill>
                            <a:schemeClr val="tx1"/>
                          </a:solidFill>
                          <a:latin typeface="微软雅黑" panose="020B0503020204020204" pitchFamily="34" charset="-122"/>
                          <a:ea typeface="微软雅黑" panose="020B0503020204020204" pitchFamily="34" charset="-122"/>
                          <a:sym typeface="+mn-ea"/>
                        </a:rPr>
                        <a:t>朴素自然、清新明快、典雅华丽、含蓄蕴藉、辛辣尖锐、方言口语等。</a:t>
                      </a:r>
                      <a:endParaRPr lang="en-US" altLang="zh-CN" sz="2000" dirty="0">
                        <a:solidFill>
                          <a:schemeClr val="tx1"/>
                        </a:solidFill>
                        <a:latin typeface="微软雅黑" panose="020B0503020204020204" pitchFamily="34" charset="-122"/>
                        <a:ea typeface="微软雅黑" panose="020B0503020204020204" pitchFamily="34" charset="-122"/>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bl>
          </a:graphicData>
        </a:graphic>
      </p:graphicFrame>
      <p:sp>
        <p:nvSpPr>
          <p:cNvPr id="6" name="文本框 5"/>
          <p:cNvSpPr txBox="1"/>
          <p:nvPr/>
        </p:nvSpPr>
        <p:spPr>
          <a:xfrm>
            <a:off x="5142865" y="1737360"/>
            <a:ext cx="1905000" cy="521970"/>
          </a:xfrm>
          <a:prstGeom prst="rect">
            <a:avLst/>
          </a:prstGeom>
          <a:noFill/>
        </p:spPr>
        <p:txBody>
          <a:bodyPr wrap="square" rtlCol="0">
            <a:spAutoFit/>
          </a:bodyPr>
          <a:lstStyle/>
          <a:p>
            <a:pPr algn="ctr"/>
            <a:r>
              <a:rPr lang="zh-CN" altLang="en-US" sz="2800" b="1">
                <a:latin typeface="微软雅黑" panose="020B0503020204020204" pitchFamily="34" charset="-122"/>
                <a:ea typeface="微软雅黑" panose="020B0503020204020204" pitchFamily="34" charset="-122"/>
              </a:rPr>
              <a:t>语言特点</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1379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901700" y="2084705"/>
            <a:ext cx="10174605" cy="1198880"/>
          </a:xfrm>
          <a:prstGeom prst="rect">
            <a:avLst/>
          </a:prstGeom>
          <a:noFill/>
        </p:spPr>
        <p:txBody>
          <a:bodyPr wrap="square" rtlCol="0">
            <a:spAutoFit/>
          </a:bodyPr>
          <a:lstStyle/>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25525" y="844550"/>
            <a:ext cx="2682240"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模板知识对接</a:t>
            </a:r>
          </a:p>
        </p:txBody>
      </p:sp>
      <p:graphicFrame>
        <p:nvGraphicFramePr>
          <p:cNvPr id="4" name="表格 3"/>
          <p:cNvGraphicFramePr/>
          <p:nvPr/>
        </p:nvGraphicFramePr>
        <p:xfrm>
          <a:off x="1550035" y="2476500"/>
          <a:ext cx="9152890" cy="2560320"/>
        </p:xfrm>
        <a:graphic>
          <a:graphicData uri="http://schemas.openxmlformats.org/drawingml/2006/table">
            <a:tbl>
              <a:tblPr firstRow="1" bandRow="1">
                <a:tableStyleId>{5C22544A-7EE6-4342-B048-85BDC9FD1C3A}</a:tableStyleId>
              </a:tblPr>
              <a:tblGrid>
                <a:gridCol w="1801495"/>
                <a:gridCol w="7351395"/>
              </a:tblGrid>
              <a:tr h="396240">
                <a:tc>
                  <a:txBody>
                    <a:bodyPr/>
                    <a:lstStyle/>
                    <a:p>
                      <a:pPr algn="ctr">
                        <a:buNone/>
                      </a:pPr>
                      <a:r>
                        <a:rPr lang="zh-CN" altLang="en-US" sz="2000" b="1">
                          <a:solidFill>
                            <a:schemeClr val="bg2">
                              <a:lumMod val="25000"/>
                            </a:schemeClr>
                          </a:solidFill>
                          <a:latin typeface="微软雅黑" panose="020B0503020204020204" pitchFamily="34" charset="-122"/>
                          <a:ea typeface="微软雅黑" panose="020B0503020204020204" pitchFamily="34" charset="-122"/>
                        </a:rPr>
                        <a:t>类别</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2000" b="1">
                          <a:solidFill>
                            <a:schemeClr val="bg2">
                              <a:lumMod val="25000"/>
                            </a:schemeClr>
                          </a:solidFill>
                          <a:latin typeface="微软雅黑" panose="020B0503020204020204" pitchFamily="34" charset="-122"/>
                          <a:ea typeface="微软雅黑" panose="020B0503020204020204" pitchFamily="34" charset="-122"/>
                        </a:rPr>
                        <a:t>效果</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701040">
                <a:tc>
                  <a:txBody>
                    <a:bodyPr/>
                    <a:lstStyle/>
                    <a:p>
                      <a:pPr algn="ctr">
                        <a:buNone/>
                      </a:pPr>
                      <a:r>
                        <a:rPr lang="zh-CN" altLang="en-US" sz="2000">
                          <a:latin typeface="微软雅黑" panose="020B0503020204020204" pitchFamily="34" charset="-122"/>
                          <a:ea typeface="微软雅黑" panose="020B0503020204020204" pitchFamily="34" charset="-122"/>
                        </a:rPr>
                        <a:t>第一人称</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rPr>
                        <a:t>亲切自然，自由表达情感，给读者真实生动之感。</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685800">
                <a:tc>
                  <a:txBody>
                    <a:bodyPr/>
                    <a:lstStyle/>
                    <a:p>
                      <a:pPr algn="ctr">
                        <a:buNone/>
                      </a:pPr>
                      <a:r>
                        <a:rPr lang="zh-CN" altLang="en-US" sz="2000">
                          <a:latin typeface="微软雅黑" panose="020B0503020204020204" pitchFamily="34" charset="-122"/>
                          <a:ea typeface="微软雅黑" panose="020B0503020204020204" pitchFamily="34" charset="-122"/>
                        </a:rPr>
                        <a:t>第二人称</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rPr>
                        <a:t>增强文章亲切感、拉近读者距离，便于情感交流。</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777240">
                <a:tc>
                  <a:txBody>
                    <a:bodyPr/>
                    <a:lstStyle/>
                    <a:p>
                      <a:pPr algn="ctr">
                        <a:buNone/>
                      </a:pPr>
                      <a:r>
                        <a:rPr lang="zh-CN" altLang="en-US" sz="2000">
                          <a:latin typeface="微软雅黑" panose="020B0503020204020204" pitchFamily="34" charset="-122"/>
                          <a:ea typeface="微软雅黑" panose="020B0503020204020204" pitchFamily="34" charset="-122"/>
                        </a:rPr>
                        <a:t>第三人称</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rPr>
                        <a:t>直接客观的表达故事，不受时间和空间的限制。</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bl>
          </a:graphicData>
        </a:graphic>
      </p:graphicFrame>
      <p:sp>
        <p:nvSpPr>
          <p:cNvPr id="6" name="文本框 5"/>
          <p:cNvSpPr txBox="1"/>
          <p:nvPr/>
        </p:nvSpPr>
        <p:spPr>
          <a:xfrm>
            <a:off x="5142865" y="1737360"/>
            <a:ext cx="1905000" cy="521970"/>
          </a:xfrm>
          <a:prstGeom prst="rect">
            <a:avLst/>
          </a:prstGeom>
          <a:noFill/>
        </p:spPr>
        <p:txBody>
          <a:bodyPr wrap="square" rtlCol="0">
            <a:spAutoFit/>
          </a:bodyPr>
          <a:lstStyle/>
          <a:p>
            <a:pPr algn="ctr"/>
            <a:r>
              <a:rPr lang="zh-CN" altLang="en-US" sz="2800" b="1">
                <a:latin typeface="微软雅黑" panose="020B0503020204020204" pitchFamily="34" charset="-122"/>
                <a:ea typeface="微软雅黑" panose="020B0503020204020204" pitchFamily="34" charset="-122"/>
              </a:rPr>
              <a:t>人称作用</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1379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901700" y="2084705"/>
            <a:ext cx="10174605" cy="1198880"/>
          </a:xfrm>
          <a:prstGeom prst="rect">
            <a:avLst/>
          </a:prstGeom>
          <a:noFill/>
        </p:spPr>
        <p:txBody>
          <a:bodyPr wrap="square" rtlCol="0">
            <a:spAutoFit/>
          </a:bodyPr>
          <a:lstStyle/>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25525" y="844550"/>
            <a:ext cx="2682240"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模板知识对接</a:t>
            </a:r>
          </a:p>
        </p:txBody>
      </p:sp>
      <p:sp>
        <p:nvSpPr>
          <p:cNvPr id="6" name="文本框 5"/>
          <p:cNvSpPr txBox="1"/>
          <p:nvPr/>
        </p:nvSpPr>
        <p:spPr>
          <a:xfrm>
            <a:off x="5142865" y="1737360"/>
            <a:ext cx="2849245" cy="521970"/>
          </a:xfrm>
          <a:prstGeom prst="rect">
            <a:avLst/>
          </a:prstGeom>
          <a:noFill/>
        </p:spPr>
        <p:txBody>
          <a:bodyPr wrap="square" rtlCol="0">
            <a:spAutoFit/>
          </a:bodyPr>
          <a:lstStyle/>
          <a:p>
            <a:pPr algn="ctr"/>
            <a:r>
              <a:rPr lang="zh-CN" altLang="en-US" sz="2800" b="1">
                <a:latin typeface="微软雅黑" panose="020B0503020204020204" pitchFamily="34" charset="-122"/>
                <a:ea typeface="微软雅黑" panose="020B0503020204020204" pitchFamily="34" charset="-122"/>
              </a:rPr>
              <a:t>修辞手法及作用</a:t>
            </a:r>
          </a:p>
        </p:txBody>
      </p:sp>
      <p:graphicFrame>
        <p:nvGraphicFramePr>
          <p:cNvPr id="3" name="表格 2"/>
          <p:cNvGraphicFramePr/>
          <p:nvPr/>
        </p:nvGraphicFramePr>
        <p:xfrm>
          <a:off x="1025525" y="2447290"/>
          <a:ext cx="10483215" cy="3460115"/>
        </p:xfrm>
        <a:graphic>
          <a:graphicData uri="http://schemas.openxmlformats.org/drawingml/2006/table">
            <a:tbl>
              <a:tblPr firstRow="1" bandRow="1">
                <a:tableStyleId>{5C22544A-7EE6-4342-B048-85BDC9FD1C3A}</a:tableStyleId>
              </a:tblPr>
              <a:tblGrid>
                <a:gridCol w="1321435"/>
                <a:gridCol w="9161780"/>
              </a:tblGrid>
              <a:tr h="412115">
                <a:tc>
                  <a:txBody>
                    <a:bodyPr/>
                    <a:lstStyle/>
                    <a:p>
                      <a:pPr algn="ctr">
                        <a:buNone/>
                      </a:pPr>
                      <a:r>
                        <a:rPr lang="zh-CN" altLang="en-US" sz="2000" b="1">
                          <a:solidFill>
                            <a:schemeClr val="bg2">
                              <a:lumMod val="25000"/>
                            </a:schemeClr>
                          </a:solidFill>
                          <a:latin typeface="微软雅黑" panose="020B0503020204020204" pitchFamily="34" charset="-122"/>
                          <a:ea typeface="微软雅黑" panose="020B0503020204020204" pitchFamily="34" charset="-122"/>
                        </a:rPr>
                        <a:t>修辞手法</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2000" b="1">
                          <a:solidFill>
                            <a:schemeClr val="bg2">
                              <a:lumMod val="25000"/>
                            </a:schemeClr>
                          </a:solidFill>
                          <a:latin typeface="微软雅黑" panose="020B0503020204020204" pitchFamily="34" charset="-122"/>
                          <a:ea typeface="微软雅黑" panose="020B0503020204020204" pitchFamily="34" charset="-122"/>
                        </a:rPr>
                        <a:t>作用</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a:solidFill>
                            <a:schemeClr val="bg2">
                              <a:lumMod val="25000"/>
                            </a:schemeClr>
                          </a:solidFill>
                          <a:latin typeface="微软雅黑" panose="020B0503020204020204" pitchFamily="34" charset="-122"/>
                          <a:ea typeface="微软雅黑" panose="020B0503020204020204" pitchFamily="34" charset="-122"/>
                        </a:rPr>
                        <a:t>比喻</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a:solidFill>
                            <a:schemeClr val="bg2">
                              <a:lumMod val="25000"/>
                            </a:schemeClr>
                          </a:solidFill>
                          <a:latin typeface="微软雅黑" panose="020B0503020204020204" pitchFamily="34" charset="-122"/>
                          <a:ea typeface="微软雅黑" panose="020B0503020204020204" pitchFamily="34" charset="-122"/>
                        </a:rPr>
                        <a:t>形象生动地描写事物，讲解事理。</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a:solidFill>
                            <a:schemeClr val="bg2">
                              <a:lumMod val="25000"/>
                            </a:schemeClr>
                          </a:solidFill>
                          <a:latin typeface="微软雅黑" panose="020B0503020204020204" pitchFamily="34" charset="-122"/>
                          <a:ea typeface="微软雅黑" panose="020B0503020204020204" pitchFamily="34" charset="-122"/>
                        </a:rPr>
                        <a:t>拟人</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a:solidFill>
                            <a:schemeClr val="bg2">
                              <a:lumMod val="25000"/>
                            </a:schemeClr>
                          </a:solidFill>
                          <a:latin typeface="微软雅黑" panose="020B0503020204020204" pitchFamily="34" charset="-122"/>
                          <a:ea typeface="微软雅黑" panose="020B0503020204020204" pitchFamily="34" charset="-122"/>
                        </a:rPr>
                        <a:t>赋予事物以人的性格、思想、感情和动作，使事物人格化，形象生动地表现事物的特点。</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a:solidFill>
                            <a:schemeClr val="bg2">
                              <a:lumMod val="25000"/>
                            </a:schemeClr>
                          </a:solidFill>
                          <a:latin typeface="微软雅黑" panose="020B0503020204020204" pitchFamily="34" charset="-122"/>
                          <a:ea typeface="微软雅黑" panose="020B0503020204020204" pitchFamily="34" charset="-122"/>
                        </a:rPr>
                        <a:t>夸张</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a:solidFill>
                            <a:schemeClr val="bg2">
                              <a:lumMod val="25000"/>
                            </a:schemeClr>
                          </a:solidFill>
                          <a:latin typeface="微软雅黑" panose="020B0503020204020204" pitchFamily="34" charset="-122"/>
                          <a:ea typeface="微软雅黑" panose="020B0503020204020204" pitchFamily="34" charset="-122"/>
                        </a:rPr>
                        <a:t>突出特征，揭示本质，给读者以鲜明强烈的印象。</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a:solidFill>
                            <a:schemeClr val="bg2">
                              <a:lumMod val="25000"/>
                            </a:schemeClr>
                          </a:solidFill>
                          <a:latin typeface="微软雅黑" panose="020B0503020204020204" pitchFamily="34" charset="-122"/>
                          <a:ea typeface="微软雅黑" panose="020B0503020204020204" pitchFamily="34" charset="-122"/>
                        </a:rPr>
                        <a:t>排比</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a:solidFill>
                            <a:schemeClr val="bg2">
                              <a:lumMod val="25000"/>
                            </a:schemeClr>
                          </a:solidFill>
                          <a:latin typeface="微软雅黑" panose="020B0503020204020204" pitchFamily="34" charset="-122"/>
                          <a:ea typeface="微软雅黑" panose="020B0503020204020204" pitchFamily="34" charset="-122"/>
                        </a:rPr>
                        <a:t>条理清晰，节奏鲜明，增强语势。</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a:solidFill>
                            <a:schemeClr val="bg2">
                              <a:lumMod val="25000"/>
                            </a:schemeClr>
                          </a:solidFill>
                          <a:latin typeface="微软雅黑" panose="020B0503020204020204" pitchFamily="34" charset="-122"/>
                          <a:ea typeface="微软雅黑" panose="020B0503020204020204" pitchFamily="34" charset="-122"/>
                        </a:rPr>
                        <a:t>对偶</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a:solidFill>
                            <a:schemeClr val="bg2">
                              <a:lumMod val="25000"/>
                            </a:schemeClr>
                          </a:solidFill>
                          <a:latin typeface="微软雅黑" panose="020B0503020204020204" pitchFamily="34" charset="-122"/>
                          <a:ea typeface="微软雅黑" panose="020B0503020204020204" pitchFamily="34" charset="-122"/>
                        </a:rPr>
                        <a:t>形式整齐，音韵和谐，互相映衬。</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a:solidFill>
                            <a:schemeClr val="bg2">
                              <a:lumMod val="25000"/>
                            </a:schemeClr>
                          </a:solidFill>
                          <a:latin typeface="微软雅黑" panose="020B0503020204020204" pitchFamily="34" charset="-122"/>
                          <a:ea typeface="微软雅黑" panose="020B0503020204020204" pitchFamily="34" charset="-122"/>
                        </a:rPr>
                        <a:t>反复</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a:solidFill>
                            <a:schemeClr val="bg2">
                              <a:lumMod val="25000"/>
                            </a:schemeClr>
                          </a:solidFill>
                          <a:latin typeface="微软雅黑" panose="020B0503020204020204" pitchFamily="34" charset="-122"/>
                          <a:ea typeface="微软雅黑" panose="020B0503020204020204" pitchFamily="34" charset="-122"/>
                        </a:rPr>
                        <a:t>情调突出，富有感染力。</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a:solidFill>
                            <a:schemeClr val="bg2">
                              <a:lumMod val="25000"/>
                            </a:schemeClr>
                          </a:solidFill>
                          <a:latin typeface="微软雅黑" panose="020B0503020204020204" pitchFamily="34" charset="-122"/>
                          <a:ea typeface="微软雅黑" panose="020B0503020204020204" pitchFamily="34" charset="-122"/>
                        </a:rPr>
                        <a:t>设问</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a:solidFill>
                            <a:schemeClr val="bg2">
                              <a:lumMod val="25000"/>
                            </a:schemeClr>
                          </a:solidFill>
                          <a:latin typeface="微软雅黑" panose="020B0503020204020204" pitchFamily="34" charset="-122"/>
                          <a:ea typeface="微软雅黑" panose="020B0503020204020204" pitchFamily="34" charset="-122"/>
                        </a:rPr>
                        <a:t>自问自答，引人思考。</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lgn="ctr">
                        <a:buNone/>
                      </a:pPr>
                      <a:r>
                        <a:rPr lang="zh-CN" altLang="en-US">
                          <a:solidFill>
                            <a:schemeClr val="bg2">
                              <a:lumMod val="25000"/>
                            </a:schemeClr>
                          </a:solidFill>
                          <a:latin typeface="微软雅黑" panose="020B0503020204020204" pitchFamily="34" charset="-122"/>
                          <a:ea typeface="微软雅黑" panose="020B0503020204020204" pitchFamily="34" charset="-122"/>
                        </a:rPr>
                        <a:t>反问</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a:solidFill>
                            <a:schemeClr val="bg2">
                              <a:lumMod val="25000"/>
                            </a:schemeClr>
                          </a:solidFill>
                          <a:latin typeface="微软雅黑" panose="020B0503020204020204" pitchFamily="34" charset="-122"/>
                          <a:ea typeface="微软雅黑" panose="020B0503020204020204" pitchFamily="34" charset="-122"/>
                        </a:rPr>
                        <a:t>无疑而问，加强语气。</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4527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901700" y="2084705"/>
            <a:ext cx="10174605" cy="1198880"/>
          </a:xfrm>
          <a:prstGeom prst="rect">
            <a:avLst/>
          </a:prstGeom>
          <a:noFill/>
        </p:spPr>
        <p:txBody>
          <a:bodyPr wrap="square" rtlCol="0">
            <a:spAutoFit/>
          </a:bodyPr>
          <a:lstStyle/>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66065" y="534670"/>
            <a:ext cx="2682240"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模板知识对接</a:t>
            </a:r>
          </a:p>
        </p:txBody>
      </p:sp>
      <p:sp>
        <p:nvSpPr>
          <p:cNvPr id="6" name="文本框 5"/>
          <p:cNvSpPr txBox="1"/>
          <p:nvPr/>
        </p:nvSpPr>
        <p:spPr>
          <a:xfrm>
            <a:off x="4636770" y="1118235"/>
            <a:ext cx="2705100" cy="398780"/>
          </a:xfrm>
          <a:prstGeom prst="rect">
            <a:avLst/>
          </a:prstGeom>
          <a:noFill/>
        </p:spPr>
        <p:txBody>
          <a:bodyPr wrap="square" rtlCol="0">
            <a:spAutoFit/>
          </a:bodyPr>
          <a:lstStyle/>
          <a:p>
            <a:pPr algn="ctr"/>
            <a:r>
              <a:rPr lang="zh-CN" altLang="en-US" sz="2000" b="1">
                <a:latin typeface="微软雅黑" panose="020B0503020204020204" pitchFamily="34" charset="-122"/>
                <a:ea typeface="微软雅黑" panose="020B0503020204020204" pitchFamily="34" charset="-122"/>
              </a:rPr>
              <a:t>散文常用的表现手法</a:t>
            </a:r>
          </a:p>
        </p:txBody>
      </p:sp>
      <p:graphicFrame>
        <p:nvGraphicFramePr>
          <p:cNvPr id="4" name="表格 3"/>
          <p:cNvGraphicFramePr/>
          <p:nvPr/>
        </p:nvGraphicFramePr>
        <p:xfrm>
          <a:off x="8890" y="1531620"/>
          <a:ext cx="12173585" cy="5185410"/>
        </p:xfrm>
        <a:graphic>
          <a:graphicData uri="http://schemas.openxmlformats.org/drawingml/2006/table">
            <a:tbl>
              <a:tblPr firstRow="1" bandRow="1">
                <a:tableStyleId>{5C22544A-7EE6-4342-B048-85BDC9FD1C3A}</a:tableStyleId>
              </a:tblPr>
              <a:tblGrid>
                <a:gridCol w="781050"/>
                <a:gridCol w="3422015"/>
                <a:gridCol w="610870"/>
                <a:gridCol w="7359650"/>
              </a:tblGrid>
              <a:tr h="579120">
                <a:tc>
                  <a:txBody>
                    <a:bodyPr/>
                    <a:lstStyle/>
                    <a:p>
                      <a:pPr algn="ct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rPr>
                        <a:t>表现手法</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rPr>
                        <a:t>作用</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rPr>
                        <a:t>表现手法</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rPr>
                        <a:t>作用</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674370">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托物言志</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可通过对具体事物的描绘，深刻生动地表现深层含义</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照应</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即后文对前文写过的内容作补充或加深；前文对将要出现的人物或事件作暗示。首尾呼应使结构更严密，中心更突出。</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560705">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抑扬结合</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为褒先贬，为损先扬，形成鲜明对照和强烈反差，收到特殊效果。</a:t>
                      </a:r>
                      <a:endParaRPr lang="zh-CN" altLang="en-US" sz="1600" b="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endParaRPr>
                    </a:p>
                    <a:p>
                      <a:pPr>
                        <a:buNone/>
                      </a:pPr>
                      <a:endParaRPr lang="zh-CN" altLang="en-US" sz="1000">
                        <a:solidFill>
                          <a:srgbClr val="000000"/>
                        </a:solidFill>
                        <a:latin typeface="微软雅黑" panose="020B0503020204020204" pitchFamily="34" charset="-122"/>
                        <a:ea typeface="微软雅黑" panose="020B0503020204020204" pitchFamily="34" charset="-122"/>
                        <a:cs typeface="楷体_GB2312" charset="0"/>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indent="0" fontAlgn="auto"/>
                      <a:endParaRPr lang="zh-CN" altLang="en-US" sz="1600" b="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endParaRPr>
                    </a:p>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伏笔</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在文章的前面将下文要出现的人物或事件预先作出暗示，然后在相宜之处作呼应，使故事情节的发展合理，</a:t>
                      </a:r>
                      <a:r>
                        <a:rPr lang="zh-CN" altLang="en-US" sz="1600">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 </a:t>
                      </a: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使读者感到巧妙有趣。</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758825">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虚实结合</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可以抓住重点，突出事物的本质特征，从而凸显事物、景物的特点，或人物的性格，更集中地揭示主旨。</a:t>
                      </a:r>
                      <a:endParaRPr lang="zh-CN" altLang="en-US" sz="1600" b="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endParaRPr>
                    </a:p>
                    <a:p>
                      <a:pPr>
                        <a:buNone/>
                      </a:pPr>
                      <a:endParaRPr lang="zh-CN" altLang="en-US" sz="1000">
                        <a:solidFill>
                          <a:srgbClr val="000000"/>
                        </a:solidFill>
                        <a:latin typeface="微软雅黑" panose="020B0503020204020204" pitchFamily="34" charset="-122"/>
                        <a:ea typeface="微软雅黑" panose="020B0503020204020204" pitchFamily="34" charset="-122"/>
                        <a:cs typeface="楷体_GB2312" charset="0"/>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衬托</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indent="0" fontAlgn="auto"/>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用相似或相反的事物陪衬，烘托出主体事物或所要表达的思想感情。用相似的作陪衬叫“正衬</a:t>
                      </a:r>
                      <a:r>
                        <a:rPr lang="zh-CN" altLang="en-US" sz="1600">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，用相反的作陪衬叫</a:t>
                      </a:r>
                      <a:r>
                        <a:rPr lang="zh-CN" altLang="en-US" sz="1600">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反衬</a:t>
                      </a:r>
                      <a:r>
                        <a:rPr lang="zh-CN" altLang="en-US" sz="1600">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516255">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以小见大</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indent="0" fontAlgn="auto"/>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由平凡细微的事情反映重大的主题，突出中心，具有强烈的震撼力</a:t>
                      </a:r>
                      <a:r>
                        <a:rPr lang="zh-CN" altLang="en-US" sz="1600">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渲染</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是用各种手段对环境、场面、人物、事件等作多方面的浓墨重彩（反复、排比）的描写，以突出气氛、刻画人物、表现主题。</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822960">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铺垫</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为主要人物出场或主要事件发生，进行的环境、情绪、气氛等描写的造势。</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象征</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借助某一具体事物的形象，以表现某种抽象的概念、思想或感情。其特征是利用象征物与被象征物之间的某种类似，使被象征物的某一内容得到含蓄而形象的表现。把抽象的事理表现为具体的可感知的形象，还可使要表达的意思含蓄、深刻。</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822960">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对比</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在两种互相对立事物的比较中突出主体，凸显正面，使形象鲜明。</a:t>
                      </a:r>
                    </a:p>
                    <a:p>
                      <a:pPr>
                        <a:buNone/>
                      </a:pPr>
                      <a:endPar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b="1">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联想与想象</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1600">
                          <a:solidFill>
                            <a:schemeClr val="bg2">
                              <a:lumMod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所谓联想就是由一事物想到另一事物的心理活动过程；所谓想象，就是</a:t>
                      </a:r>
                      <a:r>
                        <a:rPr lang="zh-CN" altLang="en-US" sz="1600">
                          <a:solidFill>
                            <a:schemeClr val="bg2">
                              <a:lumMod val="25000"/>
                            </a:schemeClr>
                          </a:solidFill>
                          <a:latin typeface="微软雅黑" panose="020B0503020204020204" pitchFamily="34" charset="-122"/>
                          <a:ea typeface="微软雅黑" panose="020B0503020204020204" pitchFamily="34" charset="-122"/>
                          <a:cs typeface="楷体_GB2312" charset="0"/>
                          <a:sym typeface="+mn-ea"/>
                        </a:rPr>
                        <a:t>在原有的感性形象的基础上创造出新形象的心理活动。二者经常一起使用，可使文章内容更丰富，形象更丰满、生动，增强文章艺术表现力。</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80790" y="3006090"/>
            <a:ext cx="5383530" cy="1106805"/>
          </a:xfrm>
          <a:prstGeom prst="rect">
            <a:avLst/>
          </a:prstGeom>
          <a:noFill/>
        </p:spPr>
        <p:txBody>
          <a:bodyPr wrap="square" rtlCol="0">
            <a:spAutoFit/>
          </a:bodyPr>
          <a:lstStyle/>
          <a:p>
            <a:r>
              <a:rPr lang="zh-CN" altLang="zh-CN" sz="6600" b="1" dirty="0" smtClean="0">
                <a:solidFill>
                  <a:srgbClr val="C00000"/>
                </a:solidFill>
                <a:latin typeface="微软雅黑" panose="020B0503020204020204" pitchFamily="34" charset="-122"/>
                <a:ea typeface="微软雅黑" panose="020B0503020204020204" pitchFamily="34" charset="-122"/>
              </a:rPr>
              <a:t>散文基础知识</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76750" y="246057"/>
            <a:ext cx="3084980" cy="175080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55795"/>
            <a:ext cx="2732405" cy="17195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7"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19005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817880" y="1480185"/>
            <a:ext cx="10556240" cy="5077460"/>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我们的裁缝店</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李娟</a:t>
            </a:r>
            <a:endParaRPr sz="2400" b="1" dirty="0">
              <a:solidFill>
                <a:schemeClr val="bg2">
                  <a:lumMod val="25000"/>
                </a:schemeClr>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a:t>
            </a:r>
            <a:r>
              <a:rPr sz="2400" dirty="0">
                <a:solidFill>
                  <a:schemeClr val="bg2">
                    <a:lumMod val="25000"/>
                  </a:schemeClr>
                </a:solidFill>
                <a:latin typeface="微软雅黑" panose="020B0503020204020204" pitchFamily="34" charset="-122"/>
                <a:ea typeface="微软雅黑" panose="020B0503020204020204" pitchFamily="34" charset="-122"/>
              </a:rPr>
              <a:t>本文的语言充满生活气息，请结合全文对此加以赏析。</a:t>
            </a:r>
          </a:p>
          <a:p>
            <a:pPr algn="l">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a:t>
            </a:r>
            <a:r>
              <a:rPr sz="2400" dirty="0">
                <a:solidFill>
                  <a:srgbClr val="FF0000"/>
                </a:solidFill>
                <a:latin typeface="微软雅黑" panose="020B0503020204020204" pitchFamily="34" charset="-122"/>
                <a:ea typeface="微软雅黑" panose="020B0503020204020204" pitchFamily="34" charset="-122"/>
              </a:rPr>
              <a:t> ①人物对话适当使用方言词，地方色彩较浓厚。比如写到年轻媳妇做裙子，提醒别让自己的公公知道，说公公知道了要“当当嘛”；</a:t>
            </a:r>
          </a:p>
          <a:p>
            <a:pPr algn="l">
              <a:lnSpc>
                <a:spcPct val="150000"/>
              </a:lnSpc>
            </a:pPr>
            <a:r>
              <a:rPr sz="2400" dirty="0">
                <a:solidFill>
                  <a:srgbClr val="FF0000"/>
                </a:solidFill>
                <a:latin typeface="微软雅黑" panose="020B0503020204020204" pitchFamily="34" charset="-122"/>
                <a:ea typeface="微软雅黑" panose="020B0503020204020204" pitchFamily="34" charset="-122"/>
              </a:rPr>
              <a:t>②叙述语言幽默风趣，轻松活泼，令人忍俊不禁。比如年轻媳妇用三只鸡来换裙子，作者说“我们要鸡干什么？但是我们还是要了”；</a:t>
            </a:r>
          </a:p>
          <a:p>
            <a:pPr algn="l">
              <a:lnSpc>
                <a:spcPct val="150000"/>
              </a:lnSpc>
            </a:pPr>
            <a:r>
              <a:rPr sz="2400" dirty="0">
                <a:solidFill>
                  <a:srgbClr val="FF0000"/>
                </a:solidFill>
                <a:latin typeface="微软雅黑" panose="020B0503020204020204" pitchFamily="34" charset="-122"/>
                <a:ea typeface="微软雅黑" panose="020B0503020204020204" pitchFamily="34" charset="-122"/>
              </a:rPr>
              <a:t>③叙述语言如同拉家常，温和朴实之中又有深厚的情味。比如“裁缝的活不算劳累，就是他麻烦”，“但是后来……几乎全村的年轻女人都把衬衣袖子裁掉一截，跑来要求我们给她们加工马蹄袖“。</a:t>
            </a:r>
          </a:p>
        </p:txBody>
      </p:sp>
      <p:sp>
        <p:nvSpPr>
          <p:cNvPr id="2" name="文本框 1"/>
          <p:cNvSpPr txBox="1"/>
          <p:nvPr/>
        </p:nvSpPr>
        <p:spPr>
          <a:xfrm>
            <a:off x="817880" y="896620"/>
            <a:ext cx="296608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1</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522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817880" y="1644015"/>
            <a:ext cx="10556240" cy="4524315"/>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白鹿原上奏响一支老腔</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陈忠实</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问题：文章第四段运用了多种手法，表达了作者对老腔的感受。请结合具体语句加以赏析。</a:t>
            </a: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答案：</a:t>
            </a:r>
            <a:r>
              <a:rPr lang="zh-CN" altLang="en-US" sz="2000" dirty="0" smtClean="0">
                <a:solidFill>
                  <a:srgbClr val="FF0000"/>
                </a:solidFill>
                <a:latin typeface="微软雅黑" panose="020B0503020204020204" pitchFamily="34" charset="-122"/>
                <a:ea typeface="微软雅黑" panose="020B0503020204020204" pitchFamily="34" charset="-122"/>
              </a:rPr>
              <a:t>①比喻，</a:t>
            </a:r>
            <a:r>
              <a:rPr lang="zh-CN" altLang="en-US" sz="2000" dirty="0">
                <a:solidFill>
                  <a:srgbClr val="FF0000"/>
                </a:solidFill>
                <a:latin typeface="微软雅黑" panose="020B0503020204020204" pitchFamily="34" charset="-122"/>
                <a:ea typeface="微软雅黑" panose="020B0503020204020204" pitchFamily="34" charset="-122"/>
              </a:rPr>
              <a:t>将老腔的声音比作“渭水波浪的涛声</a:t>
            </a:r>
            <a:r>
              <a:rPr lang="zh-CN" altLang="en-US" sz="2000" dirty="0" smtClean="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生动形象地写出了老腔撼人肺腑的神韵以及老腔与关中乡村生活的密切联系，体现了老腔对作者带来的震撼。②第四段中“这是……”“亦或是……”“也像是……”等句子使用了排比的手法，极具气势地写出了老腔给作者带来的无限遐想和难以言喻的震撼。</a:t>
            </a:r>
            <a:r>
              <a:rPr lang="zh-CN" altLang="en-US" sz="2000" dirty="0" smtClean="0">
                <a:solidFill>
                  <a:srgbClr val="FF0000"/>
                </a:solidFill>
                <a:latin typeface="微软雅黑" panose="020B0503020204020204" pitchFamily="34" charset="-122"/>
                <a:ea typeface="微软雅黑" panose="020B0503020204020204" pitchFamily="34" charset="-122"/>
              </a:rPr>
              <a:t>③联想</a:t>
            </a:r>
            <a:r>
              <a:rPr lang="zh-CN" altLang="en-US" sz="2000" dirty="0">
                <a:solidFill>
                  <a:srgbClr val="FF0000"/>
                </a:solidFill>
                <a:latin typeface="微软雅黑" panose="020B0503020204020204" pitchFamily="34" charset="-122"/>
                <a:ea typeface="微软雅黑" panose="020B0503020204020204" pitchFamily="34" charset="-122"/>
              </a:rPr>
              <a:t>的手法，从老腔的腔调联想到关中大地特有的生活，点出了老腔源于关中大地、具有浓厚乡土气息的特点。④化用古诗句，如</a:t>
            </a:r>
            <a:r>
              <a:rPr lang="en-US" altLang="zh-CN" sz="2000" dirty="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随风潜入夜，润物细无声</a:t>
            </a:r>
            <a:r>
              <a:rPr lang="en-US" altLang="zh-CN" sz="2000" dirty="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等，丰富了作品的文学意蕴。</a:t>
            </a:r>
            <a:endParaRPr lang="en-US" altLang="zh-CN" sz="2000"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18515" y="1060450"/>
            <a:ext cx="296608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522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817880" y="1644015"/>
            <a:ext cx="10556240" cy="4984750"/>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白鹿原上奏响一支老腔</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陈忠实</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问题：文章第四段运用了多种手法，表达了作者对老腔的感受。请结合具体语句加以赏析。</a:t>
            </a: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答案：①第四段中使用了比喻的手法，将老腔的声音比作“渭水波浪的涛声”、“骤雨拍击无边秋禾的啸响”等等，生动形象地写出了老腔撼人肺腑的神韵以及老腔与关中乡村生活的密切联系，体现了老腔对作者带来的震撼。②第四段中“这是……”“亦或是……”“也像是……”等句子使用了排比的手法，极具气势地写出了老腔给作者带来的无限遐想和难以言喻的震撼。③运用了联想的手法，从老腔的腔调联想到关中大地特有的生活，点出了老腔源于关中大地、具有浓厚乡土气息的特点。④化用古诗句，如</a:t>
            </a:r>
            <a:r>
              <a:rPr lang="en-US" altLang="zh-CN" sz="2000" dirty="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随风潜入夜，润物细无声</a:t>
            </a:r>
            <a:r>
              <a:rPr lang="en-US" altLang="zh-CN" sz="2000" dirty="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等，丰富了作品的文学意蕴。</a:t>
            </a:r>
            <a:endParaRPr lang="en-US" altLang="zh-CN" sz="2000"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18515" y="1060450"/>
            <a:ext cx="296608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1195" y="360867"/>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艺术赏析题型</a:t>
            </a:r>
          </a:p>
        </p:txBody>
      </p:sp>
      <p:sp>
        <p:nvSpPr>
          <p:cNvPr id="39" name="文本框 38"/>
          <p:cNvSpPr txBox="1"/>
          <p:nvPr/>
        </p:nvSpPr>
        <p:spPr>
          <a:xfrm>
            <a:off x="818515" y="2061845"/>
            <a:ext cx="10556240" cy="2306955"/>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在母语的屋檐下</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彭程</a:t>
            </a:r>
            <a:endParaRPr sz="2400" b="1" dirty="0">
              <a:solidFill>
                <a:schemeClr val="bg2">
                  <a:lumMod val="25000"/>
                </a:schemeClr>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a:t>
            </a:r>
            <a:r>
              <a:rPr sz="2400" dirty="0">
                <a:solidFill>
                  <a:schemeClr val="bg2">
                    <a:lumMod val="25000"/>
                  </a:schemeClr>
                </a:solidFill>
                <a:latin typeface="微软雅黑" panose="020B0503020204020204" pitchFamily="34" charset="-122"/>
                <a:ea typeface="微软雅黑" panose="020B0503020204020204" pitchFamily="34" charset="-122"/>
              </a:rPr>
              <a:t>赏析文中画线的文字。</a:t>
            </a:r>
          </a:p>
          <a:p>
            <a:pPr algn="l">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a:t>
            </a:r>
            <a:r>
              <a:rPr sz="2400" dirty="0">
                <a:solidFill>
                  <a:srgbClr val="FF0000"/>
                </a:solidFill>
                <a:latin typeface="微软雅黑" panose="020B0503020204020204" pitchFamily="34" charset="-122"/>
                <a:ea typeface="微软雅黑" panose="020B0503020204020204" pitchFamily="34" charset="-122"/>
              </a:rPr>
              <a:t>运用比喻、对比等手法</a:t>
            </a:r>
            <a:r>
              <a:rPr lang="zh-CN" sz="2400" dirty="0">
                <a:solidFill>
                  <a:srgbClr val="FF0000"/>
                </a:solidFill>
                <a:latin typeface="微软雅黑" panose="020B0503020204020204" pitchFamily="34" charset="-122"/>
                <a:ea typeface="微软雅黑" panose="020B0503020204020204" pitchFamily="34" charset="-122"/>
              </a:rPr>
              <a:t>，</a:t>
            </a:r>
            <a:r>
              <a:rPr sz="2400" dirty="0">
                <a:solidFill>
                  <a:srgbClr val="FF0000"/>
                </a:solidFill>
                <a:latin typeface="微软雅黑" panose="020B0503020204020204" pitchFamily="34" charset="-122"/>
                <a:ea typeface="微软雅黑" panose="020B0503020204020204" pitchFamily="34" charset="-122"/>
              </a:rPr>
              <a:t>揭示出人和母语之间生死难离的关系</a:t>
            </a:r>
            <a:r>
              <a:rPr lang="zh-CN" sz="2400" dirty="0">
                <a:solidFill>
                  <a:srgbClr val="FF0000"/>
                </a:solidFill>
                <a:latin typeface="微软雅黑" panose="020B0503020204020204" pitchFamily="34" charset="-122"/>
                <a:ea typeface="微软雅黑" panose="020B0503020204020204" pitchFamily="34" charset="-122"/>
              </a:rPr>
              <a:t>，</a:t>
            </a:r>
          </a:p>
          <a:p>
            <a:pPr algn="l">
              <a:lnSpc>
                <a:spcPct val="150000"/>
              </a:lnSpc>
            </a:pPr>
            <a:r>
              <a:rPr sz="2400" dirty="0">
                <a:solidFill>
                  <a:srgbClr val="FF0000"/>
                </a:solidFill>
                <a:latin typeface="微软雅黑" panose="020B0503020204020204" pitchFamily="34" charset="-122"/>
                <a:ea typeface="微软雅黑" panose="020B0503020204020204" pitchFamily="34" charset="-122"/>
              </a:rPr>
              <a:t>使事理具象化，生动形象</a:t>
            </a:r>
            <a:r>
              <a:rPr lang="zh-CN" sz="2400" dirty="0">
                <a:solidFill>
                  <a:srgbClr val="FF0000"/>
                </a:solidFill>
                <a:latin typeface="微软雅黑" panose="020B0503020204020204" pitchFamily="34" charset="-122"/>
                <a:ea typeface="微软雅黑" panose="020B0503020204020204" pitchFamily="34" charset="-122"/>
              </a:rPr>
              <a:t>。</a:t>
            </a:r>
          </a:p>
        </p:txBody>
      </p:sp>
      <p:sp>
        <p:nvSpPr>
          <p:cNvPr id="2" name="文本框 1"/>
          <p:cNvSpPr txBox="1"/>
          <p:nvPr/>
        </p:nvSpPr>
        <p:spPr>
          <a:xfrm>
            <a:off x="818515" y="1230630"/>
            <a:ext cx="296608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3</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56615" y="2941320"/>
            <a:ext cx="5763895" cy="948690"/>
            <a:chOff x="1349" y="4632"/>
            <a:chExt cx="9077" cy="1494"/>
          </a:xfrm>
        </p:grpSpPr>
        <p:sp>
          <p:nvSpPr>
            <p:cNvPr id="8" name="TextBox 76"/>
            <p:cNvSpPr txBox="1"/>
            <p:nvPr/>
          </p:nvSpPr>
          <p:spPr>
            <a:xfrm>
              <a:off x="3356" y="4674"/>
              <a:ext cx="7070"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语段作用题型</a:t>
              </a:r>
            </a:p>
          </p:txBody>
        </p:sp>
        <p:sp>
          <p:nvSpPr>
            <p:cNvPr id="2" name="圆角矩形 1"/>
            <p:cNvSpPr/>
            <p:nvPr/>
          </p:nvSpPr>
          <p:spPr>
            <a:xfrm>
              <a:off x="1349" y="4632"/>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02</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40087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语段作用题型</a:t>
            </a:r>
          </a:p>
        </p:txBody>
      </p:sp>
      <p:sp>
        <p:nvSpPr>
          <p:cNvPr id="39" name="文本框 38"/>
          <p:cNvSpPr txBox="1"/>
          <p:nvPr/>
        </p:nvSpPr>
        <p:spPr>
          <a:xfrm>
            <a:off x="901700" y="2054225"/>
            <a:ext cx="10174605" cy="4523105"/>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简要分析文章第</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段的作用</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文章</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部分写了</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内容，这样写有什么用意</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好处</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文章为什么从</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写起？</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4.</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文章的线索是什么？这一线索有什么作用？</a:t>
            </a: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01700" y="1284605"/>
            <a:ext cx="2294255"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设疑方式：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fade">
                                      <p:cBhvr>
                                        <p:cTn id="28" dur="1000"/>
                                        <p:tgtEl>
                                          <p:spTgt spid="39">
                                            <p:txEl>
                                              <p:pRg st="2" end="2"/>
                                            </p:txEl>
                                          </p:spTgt>
                                        </p:tgtEl>
                                      </p:cBhvr>
                                    </p:animEffect>
                                    <p:anim calcmode="lin" valueType="num">
                                      <p:cBhvr>
                                        <p:cTn id="2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4" end="4"/>
                                            </p:txEl>
                                          </p:spTgt>
                                        </p:tgtEl>
                                        <p:attrNameLst>
                                          <p:attrName>style.visibility</p:attrName>
                                        </p:attrNameLst>
                                      </p:cBhvr>
                                      <p:to>
                                        <p:strVal val="visible"/>
                                      </p:to>
                                    </p:set>
                                    <p:animEffect transition="in" filter="fade">
                                      <p:cBhvr>
                                        <p:cTn id="35" dur="1000"/>
                                        <p:tgtEl>
                                          <p:spTgt spid="39">
                                            <p:txEl>
                                              <p:pRg st="4" end="4"/>
                                            </p:txEl>
                                          </p:spTgt>
                                        </p:tgtEl>
                                      </p:cBhvr>
                                    </p:animEffect>
                                    <p:anim calcmode="lin" valueType="num">
                                      <p:cBhvr>
                                        <p:cTn id="36"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6" end="6"/>
                                            </p:txEl>
                                          </p:spTgt>
                                        </p:tgtEl>
                                        <p:attrNameLst>
                                          <p:attrName>style.visibility</p:attrName>
                                        </p:attrNameLst>
                                      </p:cBhvr>
                                      <p:to>
                                        <p:strVal val="visible"/>
                                      </p:to>
                                    </p:set>
                                    <p:animEffect transition="in" filter="fade">
                                      <p:cBhvr>
                                        <p:cTn id="42" dur="1000"/>
                                        <p:tgtEl>
                                          <p:spTgt spid="39">
                                            <p:txEl>
                                              <p:pRg st="6" end="6"/>
                                            </p:txEl>
                                          </p:spTgt>
                                        </p:tgtEl>
                                      </p:cBhvr>
                                    </p:animEffect>
                                    <p:anim calcmode="lin" valueType="num">
                                      <p:cBhvr>
                                        <p:cTn id="43" dur="1000" fill="hold"/>
                                        <p:tgtEl>
                                          <p:spTgt spid="39">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6180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语段作用题型</a:t>
            </a:r>
          </a:p>
        </p:txBody>
      </p:sp>
      <p:sp>
        <p:nvSpPr>
          <p:cNvPr id="39" name="文本框 38"/>
          <p:cNvSpPr txBox="1"/>
          <p:nvPr/>
        </p:nvSpPr>
        <p:spPr>
          <a:xfrm>
            <a:off x="1017905" y="2367915"/>
            <a:ext cx="10250805" cy="3415030"/>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熟悉相关术语，包括文章结构、叙述方式、叙述视角等。</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紧密结合主旨情感（中心句）分析（结构和内容）</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理解到位，并能展开具体准确的表述。</a:t>
            </a: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17905" y="1586230"/>
            <a:ext cx="244348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答题思路：</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fade">
                                      <p:cBhvr>
                                        <p:cTn id="28" dur="1000"/>
                                        <p:tgtEl>
                                          <p:spTgt spid="39">
                                            <p:txEl>
                                              <p:pRg st="2" end="2"/>
                                            </p:txEl>
                                          </p:spTgt>
                                        </p:tgtEl>
                                      </p:cBhvr>
                                    </p:animEffect>
                                    <p:anim calcmode="lin" valueType="num">
                                      <p:cBhvr>
                                        <p:cTn id="2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4" end="4"/>
                                            </p:txEl>
                                          </p:spTgt>
                                        </p:tgtEl>
                                        <p:attrNameLst>
                                          <p:attrName>style.visibility</p:attrName>
                                        </p:attrNameLst>
                                      </p:cBhvr>
                                      <p:to>
                                        <p:strVal val="visible"/>
                                      </p:to>
                                    </p:set>
                                    <p:animEffect transition="in" filter="fade">
                                      <p:cBhvr>
                                        <p:cTn id="35" dur="1000"/>
                                        <p:tgtEl>
                                          <p:spTgt spid="39">
                                            <p:txEl>
                                              <p:pRg st="4" end="4"/>
                                            </p:txEl>
                                          </p:spTgt>
                                        </p:tgtEl>
                                      </p:cBhvr>
                                    </p:animEffect>
                                    <p:anim calcmode="lin" valueType="num">
                                      <p:cBhvr>
                                        <p:cTn id="36"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563745" y="22180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语段作用题型</a:t>
            </a:r>
          </a:p>
        </p:txBody>
      </p:sp>
      <p:sp>
        <p:nvSpPr>
          <p:cNvPr id="39" name="文本框 38"/>
          <p:cNvSpPr txBox="1"/>
          <p:nvPr/>
        </p:nvSpPr>
        <p:spPr>
          <a:xfrm>
            <a:off x="276860" y="1318895"/>
            <a:ext cx="10555605" cy="645160"/>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结构作用（该句子所处位置）</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内容作用。</a:t>
            </a: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76860" y="816610"/>
            <a:ext cx="229489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答题步骤：</a:t>
            </a:r>
          </a:p>
        </p:txBody>
      </p:sp>
      <p:sp>
        <p:nvSpPr>
          <p:cNvPr id="3" name="文本框 2"/>
          <p:cNvSpPr txBox="1"/>
          <p:nvPr/>
        </p:nvSpPr>
        <p:spPr>
          <a:xfrm>
            <a:off x="276860" y="2506980"/>
            <a:ext cx="11751310" cy="4799965"/>
          </a:xfrm>
          <a:prstGeom prst="rect">
            <a:avLst/>
          </a:prstGeom>
          <a:noFill/>
        </p:spPr>
        <p:txBody>
          <a:bodyPr wrap="square" rtlCol="0">
            <a:spAutoFit/>
          </a:bodyPr>
          <a:lstStyle/>
          <a:p>
            <a:pPr algn="just">
              <a:lnSpc>
                <a:spcPct val="150000"/>
              </a:lnSpc>
            </a:pPr>
            <a:r>
              <a:rPr lang="en-US" sz="2000" dirty="0">
                <a:solidFill>
                  <a:schemeClr val="bg2">
                    <a:lumMod val="25000"/>
                  </a:schemeClr>
                </a:solidFill>
                <a:latin typeface="微软雅黑" panose="020B0503020204020204" pitchFamily="34" charset="-122"/>
                <a:ea typeface="微软雅黑" panose="020B0503020204020204" pitchFamily="34" charset="-122"/>
                <a:sym typeface="+mn-ea"/>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a:t>
            </a:r>
            <a:r>
              <a:rPr sz="2000" dirty="0">
                <a:solidFill>
                  <a:schemeClr val="bg2">
                    <a:lumMod val="25000"/>
                  </a:schemeClr>
                </a:solidFill>
                <a:latin typeface="微软雅黑" panose="020B0503020204020204" pitchFamily="34" charset="-122"/>
                <a:ea typeface="微软雅黑" panose="020B0503020204020204" pitchFamily="34" charset="-122"/>
                <a:sym typeface="+mn-ea"/>
              </a:rPr>
              <a:t>词句出现在</a:t>
            </a:r>
            <a:r>
              <a:rPr sz="2000" dirty="0">
                <a:solidFill>
                  <a:srgbClr val="FF0000"/>
                </a:solidFill>
                <a:latin typeface="微软雅黑" panose="020B0503020204020204" pitchFamily="34" charset="-122"/>
                <a:ea typeface="微软雅黑" panose="020B0503020204020204" pitchFamily="34" charset="-122"/>
                <a:sym typeface="+mn-ea"/>
              </a:rPr>
              <a:t>开头</a:t>
            </a:r>
            <a:r>
              <a:rPr sz="2000" dirty="0">
                <a:solidFill>
                  <a:schemeClr val="bg2">
                    <a:lumMod val="25000"/>
                  </a:schemeClr>
                </a:solidFill>
                <a:latin typeface="微软雅黑" panose="020B0503020204020204" pitchFamily="34" charset="-122"/>
                <a:ea typeface="微软雅黑" panose="020B0503020204020204" pitchFamily="34" charset="-122"/>
                <a:sym typeface="+mn-ea"/>
              </a:rPr>
              <a:t>段作用的语言：</a:t>
            </a:r>
            <a:r>
              <a:rPr sz="2000" dirty="0">
                <a:solidFill>
                  <a:srgbClr val="FF0000"/>
                </a:solidFill>
                <a:latin typeface="微软雅黑" panose="020B0503020204020204" pitchFamily="34" charset="-122"/>
                <a:ea typeface="微软雅黑" panose="020B0503020204020204" pitchFamily="34" charset="-122"/>
                <a:sym typeface="+mn-ea"/>
              </a:rPr>
              <a:t>总领下文</a:t>
            </a:r>
            <a:r>
              <a:rPr sz="2000" dirty="0">
                <a:solidFill>
                  <a:schemeClr val="bg2">
                    <a:lumMod val="25000"/>
                  </a:schemeClr>
                </a:solidFill>
                <a:latin typeface="微软雅黑" panose="020B0503020204020204" pitchFamily="34" charset="-122"/>
                <a:ea typeface="微软雅黑" panose="020B0503020204020204" pitchFamily="34" charset="-122"/>
                <a:sym typeface="+mn-ea"/>
              </a:rPr>
              <a:t>XX的内容，统摄全篇；</a:t>
            </a:r>
            <a:r>
              <a:rPr sz="2000" dirty="0">
                <a:solidFill>
                  <a:srgbClr val="FF0000"/>
                </a:solidFill>
                <a:latin typeface="微软雅黑" panose="020B0503020204020204" pitchFamily="34" charset="-122"/>
                <a:ea typeface="微软雅黑" panose="020B0503020204020204" pitchFamily="34" charset="-122"/>
                <a:sym typeface="+mn-ea"/>
              </a:rPr>
              <a:t>奠定</a:t>
            </a:r>
            <a:r>
              <a:rPr sz="2000" dirty="0">
                <a:solidFill>
                  <a:schemeClr val="bg2">
                    <a:lumMod val="25000"/>
                  </a:schemeClr>
                </a:solidFill>
                <a:latin typeface="微软雅黑" panose="020B0503020204020204" pitchFamily="34" charset="-122"/>
                <a:ea typeface="微软雅黑" panose="020B0503020204020204" pitchFamily="34" charset="-122"/>
                <a:sym typeface="+mn-ea"/>
              </a:rPr>
              <a:t>XX的</a:t>
            </a:r>
            <a:r>
              <a:rPr sz="2000" dirty="0">
                <a:solidFill>
                  <a:srgbClr val="FF0000"/>
                </a:solidFill>
                <a:latin typeface="微软雅黑" panose="020B0503020204020204" pitchFamily="34" charset="-122"/>
                <a:ea typeface="微软雅黑" panose="020B0503020204020204" pitchFamily="34" charset="-122"/>
                <a:sym typeface="+mn-ea"/>
              </a:rPr>
              <a:t>感情基调</a:t>
            </a:r>
            <a:r>
              <a:rPr sz="2000" dirty="0">
                <a:solidFill>
                  <a:schemeClr val="bg2">
                    <a:lumMod val="25000"/>
                  </a:schemeClr>
                </a:solidFill>
                <a:latin typeface="微软雅黑" panose="020B0503020204020204" pitchFamily="34" charset="-122"/>
                <a:ea typeface="微软雅黑" panose="020B0503020204020204" pitchFamily="34" charset="-122"/>
                <a:sym typeface="+mn-ea"/>
              </a:rPr>
              <a:t>；</a:t>
            </a:r>
            <a:r>
              <a:rPr sz="2000" dirty="0">
                <a:solidFill>
                  <a:srgbClr val="FF0000"/>
                </a:solidFill>
                <a:latin typeface="微软雅黑" panose="020B0503020204020204" pitchFamily="34" charset="-122"/>
                <a:ea typeface="微软雅黑" panose="020B0503020204020204" pitchFamily="34" charset="-122"/>
                <a:sym typeface="+mn-ea"/>
              </a:rPr>
              <a:t>设置悬念，埋下伏笔</a:t>
            </a:r>
            <a:r>
              <a:rPr sz="2000" dirty="0">
                <a:solidFill>
                  <a:schemeClr val="bg2">
                    <a:lumMod val="25000"/>
                  </a:schemeClr>
                </a:solidFill>
                <a:latin typeface="微软雅黑" panose="020B0503020204020204" pitchFamily="34" charset="-122"/>
                <a:ea typeface="微软雅黑" panose="020B0503020204020204" pitchFamily="34" charset="-122"/>
                <a:sym typeface="+mn-ea"/>
              </a:rPr>
              <a:t>，为下文XX的内容作</a:t>
            </a:r>
            <a:r>
              <a:rPr sz="2000" dirty="0">
                <a:solidFill>
                  <a:srgbClr val="FF0000"/>
                </a:solidFill>
                <a:latin typeface="微软雅黑" panose="020B0503020204020204" pitchFamily="34" charset="-122"/>
                <a:ea typeface="微软雅黑" panose="020B0503020204020204" pitchFamily="34" charset="-122"/>
                <a:sym typeface="+mn-ea"/>
              </a:rPr>
              <a:t>铺垫</a:t>
            </a:r>
            <a:r>
              <a:rPr sz="2000" dirty="0">
                <a:solidFill>
                  <a:schemeClr val="bg2">
                    <a:lumMod val="25000"/>
                  </a:schemeClr>
                </a:solidFill>
                <a:latin typeface="微软雅黑" panose="020B0503020204020204" pitchFamily="34" charset="-122"/>
                <a:ea typeface="微软雅黑" panose="020B0503020204020204" pitchFamily="34" charset="-122"/>
                <a:sym typeface="+mn-ea"/>
              </a:rPr>
              <a:t>；与题目XX相照应。</a:t>
            </a:r>
          </a:p>
          <a:p>
            <a:pPr algn="just">
              <a:lnSpc>
                <a:spcPct val="150000"/>
              </a:lnSpc>
            </a:pPr>
            <a:r>
              <a:rPr lang="en-US" sz="2000" dirty="0">
                <a:solidFill>
                  <a:schemeClr val="bg2">
                    <a:lumMod val="25000"/>
                  </a:schemeClr>
                </a:solidFill>
                <a:latin typeface="微软雅黑" panose="020B0503020204020204" pitchFamily="34" charset="-122"/>
                <a:ea typeface="微软雅黑" panose="020B0503020204020204" pitchFamily="34" charset="-122"/>
                <a:sym typeface="+mn-ea"/>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a:t>
            </a:r>
            <a:r>
              <a:rPr sz="2000" dirty="0">
                <a:solidFill>
                  <a:schemeClr val="bg2">
                    <a:lumMod val="25000"/>
                  </a:schemeClr>
                </a:solidFill>
                <a:latin typeface="微软雅黑" panose="020B0503020204020204" pitchFamily="34" charset="-122"/>
                <a:ea typeface="微软雅黑" panose="020B0503020204020204" pitchFamily="34" charset="-122"/>
                <a:sym typeface="+mn-ea"/>
              </a:rPr>
              <a:t>词句出现在</a:t>
            </a:r>
            <a:r>
              <a:rPr sz="2000" dirty="0">
                <a:solidFill>
                  <a:srgbClr val="FF0000"/>
                </a:solidFill>
                <a:latin typeface="微软雅黑" panose="020B0503020204020204" pitchFamily="34" charset="-122"/>
                <a:ea typeface="微软雅黑" panose="020B0503020204020204" pitchFamily="34" charset="-122"/>
                <a:sym typeface="+mn-ea"/>
              </a:rPr>
              <a:t>中间</a:t>
            </a:r>
            <a:r>
              <a:rPr sz="2000" dirty="0">
                <a:solidFill>
                  <a:schemeClr val="bg2">
                    <a:lumMod val="25000"/>
                  </a:schemeClr>
                </a:solidFill>
                <a:latin typeface="微软雅黑" panose="020B0503020204020204" pitchFamily="34" charset="-122"/>
                <a:ea typeface="微软雅黑" panose="020B0503020204020204" pitchFamily="34" charset="-122"/>
                <a:sym typeface="+mn-ea"/>
              </a:rPr>
              <a:t>段作用的语言：</a:t>
            </a:r>
            <a:r>
              <a:rPr sz="2000" dirty="0">
                <a:solidFill>
                  <a:srgbClr val="FF0000"/>
                </a:solidFill>
                <a:latin typeface="微软雅黑" panose="020B0503020204020204" pitchFamily="34" charset="-122"/>
                <a:ea typeface="微软雅黑" panose="020B0503020204020204" pitchFamily="34" charset="-122"/>
                <a:sym typeface="+mn-ea"/>
              </a:rPr>
              <a:t>承接上文</a:t>
            </a:r>
            <a:r>
              <a:rPr sz="2000" dirty="0">
                <a:solidFill>
                  <a:schemeClr val="bg2">
                    <a:lumMod val="25000"/>
                  </a:schemeClr>
                </a:solidFill>
                <a:latin typeface="微软雅黑" panose="020B0503020204020204" pitchFamily="34" charset="-122"/>
                <a:ea typeface="微软雅黑" panose="020B0503020204020204" pitchFamily="34" charset="-122"/>
                <a:sym typeface="+mn-ea"/>
              </a:rPr>
              <a:t>XX的内容</a:t>
            </a:r>
            <a:r>
              <a:rPr sz="2000" dirty="0" smtClean="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000" dirty="0" smtClean="0">
                <a:solidFill>
                  <a:schemeClr val="bg2">
                    <a:lumMod val="25000"/>
                  </a:schemeClr>
                </a:solidFill>
                <a:latin typeface="微软雅黑" panose="020B0503020204020204" pitchFamily="34" charset="-122"/>
                <a:ea typeface="微软雅黑" panose="020B0503020204020204" pitchFamily="34" charset="-122"/>
                <a:sym typeface="+mn-ea"/>
              </a:rPr>
              <a:t>为</a:t>
            </a:r>
            <a:r>
              <a:rPr sz="2000" dirty="0" smtClean="0">
                <a:solidFill>
                  <a:schemeClr val="bg2">
                    <a:lumMod val="25000"/>
                  </a:schemeClr>
                </a:solidFill>
                <a:latin typeface="微软雅黑" panose="020B0503020204020204" pitchFamily="34" charset="-122"/>
                <a:ea typeface="微软雅黑" panose="020B0503020204020204" pitchFamily="34" charset="-122"/>
                <a:sym typeface="+mn-ea"/>
              </a:rPr>
              <a:t>下文</a:t>
            </a:r>
            <a:r>
              <a:rPr lang="zh-CN" altLang="en-US" sz="2000" dirty="0" smtClean="0">
                <a:solidFill>
                  <a:srgbClr val="FF0000"/>
                </a:solidFill>
                <a:latin typeface="微软雅黑" panose="020B0503020204020204" pitchFamily="34" charset="-122"/>
                <a:ea typeface="微软雅黑" panose="020B0503020204020204" pitchFamily="34" charset="-122"/>
                <a:sym typeface="+mn-ea"/>
              </a:rPr>
              <a:t>铺垫</a:t>
            </a:r>
            <a:r>
              <a:rPr sz="2000" dirty="0" smtClean="0">
                <a:solidFill>
                  <a:schemeClr val="bg2">
                    <a:lumMod val="25000"/>
                  </a:schemeClr>
                </a:solidFill>
                <a:latin typeface="微软雅黑" panose="020B0503020204020204" pitchFamily="34" charset="-122"/>
                <a:ea typeface="微软雅黑" panose="020B0503020204020204" pitchFamily="34" charset="-122"/>
                <a:sym typeface="+mn-ea"/>
              </a:rPr>
              <a:t>XX</a:t>
            </a:r>
            <a:r>
              <a:rPr sz="2000" dirty="0">
                <a:solidFill>
                  <a:schemeClr val="bg2">
                    <a:lumMod val="25000"/>
                  </a:schemeClr>
                </a:solidFill>
                <a:latin typeface="微软雅黑" panose="020B0503020204020204" pitchFamily="34" charset="-122"/>
                <a:ea typeface="微软雅黑" panose="020B0503020204020204" pitchFamily="34" charset="-122"/>
                <a:sym typeface="+mn-ea"/>
              </a:rPr>
              <a:t>的内容。</a:t>
            </a:r>
          </a:p>
          <a:p>
            <a:pPr algn="just">
              <a:lnSpc>
                <a:spcPct val="150000"/>
              </a:lnSpc>
            </a:pPr>
            <a:r>
              <a:rPr lang="en-US" sz="20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a:t>
            </a:r>
            <a:r>
              <a:rPr sz="2000" dirty="0">
                <a:solidFill>
                  <a:schemeClr val="bg2">
                    <a:lumMod val="25000"/>
                  </a:schemeClr>
                </a:solidFill>
                <a:latin typeface="微软雅黑" panose="020B0503020204020204" pitchFamily="34" charset="-122"/>
                <a:ea typeface="微软雅黑" panose="020B0503020204020204" pitchFamily="34" charset="-122"/>
                <a:sym typeface="+mn-ea"/>
              </a:rPr>
              <a:t>词句出现在</a:t>
            </a:r>
            <a:r>
              <a:rPr sz="2000" dirty="0">
                <a:solidFill>
                  <a:srgbClr val="FF0000"/>
                </a:solidFill>
                <a:latin typeface="微软雅黑" panose="020B0503020204020204" pitchFamily="34" charset="-122"/>
                <a:ea typeface="微软雅黑" panose="020B0503020204020204" pitchFamily="34" charset="-122"/>
                <a:sym typeface="+mn-ea"/>
              </a:rPr>
              <a:t>结尾</a:t>
            </a:r>
            <a:r>
              <a:rPr sz="2000" dirty="0">
                <a:solidFill>
                  <a:schemeClr val="bg2">
                    <a:lumMod val="25000"/>
                  </a:schemeClr>
                </a:solidFill>
                <a:latin typeface="微软雅黑" panose="020B0503020204020204" pitchFamily="34" charset="-122"/>
                <a:ea typeface="微软雅黑" panose="020B0503020204020204" pitchFamily="34" charset="-122"/>
                <a:sym typeface="+mn-ea"/>
              </a:rPr>
              <a:t>段作用的语言：</a:t>
            </a:r>
            <a:r>
              <a:rPr sz="2000" dirty="0">
                <a:solidFill>
                  <a:srgbClr val="FF0000"/>
                </a:solidFill>
                <a:latin typeface="微软雅黑" panose="020B0503020204020204" pitchFamily="34" charset="-122"/>
                <a:ea typeface="微软雅黑" panose="020B0503020204020204" pitchFamily="34" charset="-122"/>
                <a:sym typeface="+mn-ea"/>
              </a:rPr>
              <a:t>卒章显志</a:t>
            </a:r>
            <a:r>
              <a:rPr sz="2000" dirty="0">
                <a:solidFill>
                  <a:schemeClr val="bg2">
                    <a:lumMod val="25000"/>
                  </a:schemeClr>
                </a:solidFill>
                <a:latin typeface="微软雅黑" panose="020B0503020204020204" pitchFamily="34" charset="-122"/>
                <a:ea typeface="微软雅黑" panose="020B0503020204020204" pitchFamily="34" charset="-122"/>
                <a:sym typeface="+mn-ea"/>
              </a:rPr>
              <a:t>；照应开头XX的内容和文题，使结构</a:t>
            </a:r>
            <a:r>
              <a:rPr sz="2000" dirty="0">
                <a:solidFill>
                  <a:srgbClr val="FF0000"/>
                </a:solidFill>
                <a:latin typeface="微软雅黑" panose="020B0503020204020204" pitchFamily="34" charset="-122"/>
                <a:ea typeface="微软雅黑" panose="020B0503020204020204" pitchFamily="34" charset="-122"/>
                <a:sym typeface="+mn-ea"/>
              </a:rPr>
              <a:t>首尾呼应</a:t>
            </a:r>
            <a:r>
              <a:rPr sz="2000" dirty="0">
                <a:solidFill>
                  <a:schemeClr val="bg2">
                    <a:lumMod val="25000"/>
                  </a:schemeClr>
                </a:solidFill>
                <a:latin typeface="微软雅黑" panose="020B0503020204020204" pitchFamily="34" charset="-122"/>
                <a:ea typeface="微软雅黑" panose="020B0503020204020204" pitchFamily="34" charset="-122"/>
                <a:sym typeface="+mn-ea"/>
              </a:rPr>
              <a:t>；含蓄隽永，</a:t>
            </a:r>
            <a:r>
              <a:rPr sz="2000" dirty="0">
                <a:solidFill>
                  <a:srgbClr val="FF0000"/>
                </a:solidFill>
                <a:latin typeface="微软雅黑" panose="020B0503020204020204" pitchFamily="34" charset="-122"/>
                <a:ea typeface="微软雅黑" panose="020B0503020204020204" pitchFamily="34" charset="-122"/>
                <a:sym typeface="+mn-ea"/>
              </a:rPr>
              <a:t>言有尽而意无穷</a:t>
            </a:r>
            <a:r>
              <a:rPr sz="2000" dirty="0">
                <a:solidFill>
                  <a:schemeClr val="bg2">
                    <a:lumMod val="25000"/>
                  </a:schemeClr>
                </a:solidFill>
                <a:latin typeface="微软雅黑" panose="020B0503020204020204" pitchFamily="34" charset="-122"/>
                <a:ea typeface="微软雅黑" panose="020B0503020204020204" pitchFamily="34" charset="-122"/>
                <a:sym typeface="+mn-ea"/>
              </a:rPr>
              <a:t>。</a:t>
            </a: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线索作用</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类试题</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。文章以XX为</a:t>
            </a:r>
            <a:r>
              <a:rPr lang="en-US" altLang="zh-CN" sz="2000" dirty="0">
                <a:solidFill>
                  <a:srgbClr val="FF0000"/>
                </a:solidFill>
                <a:latin typeface="微软雅黑" panose="020B0503020204020204" pitchFamily="34" charset="-122"/>
                <a:ea typeface="微软雅黑" panose="020B0503020204020204" pitchFamily="34" charset="-122"/>
                <a:sym typeface="+mn-ea"/>
              </a:rPr>
              <a:t>线索</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en-US" altLang="zh-CN" sz="2000" dirty="0">
                <a:solidFill>
                  <a:srgbClr val="FF0000"/>
                </a:solidFill>
                <a:latin typeface="微软雅黑" panose="020B0503020204020204" pitchFamily="34" charset="-122"/>
                <a:ea typeface="微软雅黑" panose="020B0503020204020204" pitchFamily="34" charset="-122"/>
                <a:sym typeface="+mn-ea"/>
              </a:rPr>
              <a:t>贯穿全文</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，使文章结构紧凑。 3.</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梳理文章</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行文思路</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类试题</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：文章以……为线索。开头写了……，中间写……，结尾写……，这样，文章的思路……，结构……。</a:t>
            </a: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分析整篇文章谋篇布局</a:t>
            </a:r>
            <a:r>
              <a:rPr lang="zh-CN" altLang="en-US" sz="2000" dirty="0">
                <a:solidFill>
                  <a:schemeClr val="bg2">
                    <a:lumMod val="25000"/>
                  </a:schemeClr>
                </a:solidFill>
                <a:latin typeface="微软雅黑" panose="020B0503020204020204" pitchFamily="34" charset="-122"/>
                <a:ea typeface="微软雅黑" panose="020B0503020204020204" pitchFamily="34" charset="-122"/>
                <a:sym typeface="+mn-ea"/>
              </a:rPr>
              <a:t>类试题：</a:t>
            </a:r>
            <a:r>
              <a:rPr lang="en-US" altLang="zh-CN" sz="2000" dirty="0">
                <a:solidFill>
                  <a:schemeClr val="bg2">
                    <a:lumMod val="25000"/>
                  </a:schemeClr>
                </a:solidFill>
                <a:latin typeface="微软雅黑" panose="020B0503020204020204" pitchFamily="34" charset="-122"/>
                <a:ea typeface="微软雅黑" panose="020B0503020204020204" pitchFamily="34" charset="-122"/>
                <a:sym typeface="+mn-ea"/>
              </a:rPr>
              <a:t>文章采用了……的结构方式，有利于文章……。特别是文章的……段，在结构上呈现出……的特点，在文章的表达方面起到了……的作用。</a:t>
            </a:r>
          </a:p>
          <a:p>
            <a:pPr algn="just">
              <a:lnSpc>
                <a:spcPct val="150000"/>
              </a:lnSpc>
            </a:pPr>
            <a:endParaRPr lang="en-US" altLang="zh-CN" sz="2400" dirty="0">
              <a:solidFill>
                <a:srgbClr val="FF000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276860" y="2014855"/>
            <a:ext cx="2829560" cy="58356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2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fade">
                                      <p:cBhvr>
                                        <p:cTn id="42" dur="1000"/>
                                        <p:tgtEl>
                                          <p:spTgt spid="3">
                                            <p:txEl>
                                              <p:pRg st="0" end="0"/>
                                            </p:txEl>
                                          </p:spTgt>
                                        </p:tgtEl>
                                      </p:cBhvr>
                                    </p:animEffect>
                                    <p:anim calcmode="lin" valueType="num">
                                      <p:cBhvr>
                                        <p:cTn id="4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Effect transition="in" filter="fade">
                                      <p:cBhvr>
                                        <p:cTn id="49" dur="1000"/>
                                        <p:tgtEl>
                                          <p:spTgt spid="3">
                                            <p:txEl>
                                              <p:pRg st="1" end="1"/>
                                            </p:txEl>
                                          </p:spTgt>
                                        </p:tgtEl>
                                      </p:cBhvr>
                                    </p:animEffect>
                                    <p:anim calcmode="lin" valueType="num">
                                      <p:cBhvr>
                                        <p:cTn id="5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2" end="2"/>
                                            </p:txEl>
                                          </p:spTgt>
                                        </p:tgtEl>
                                        <p:attrNameLst>
                                          <p:attrName>style.visibility</p:attrName>
                                        </p:attrNameLst>
                                      </p:cBhvr>
                                      <p:to>
                                        <p:strVal val="visible"/>
                                      </p:to>
                                    </p:set>
                                    <p:animEffect transition="in" filter="fade">
                                      <p:cBhvr>
                                        <p:cTn id="56" dur="1000"/>
                                        <p:tgtEl>
                                          <p:spTgt spid="3">
                                            <p:txEl>
                                              <p:pRg st="2" end="2"/>
                                            </p:txEl>
                                          </p:spTgt>
                                        </p:tgtEl>
                                      </p:cBhvr>
                                    </p:animEffect>
                                    <p:anim calcmode="lin" valueType="num">
                                      <p:cBhvr>
                                        <p:cTn id="5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4" end="4"/>
                                            </p:txEl>
                                          </p:spTgt>
                                        </p:tgtEl>
                                        <p:attrNameLst>
                                          <p:attrName>style.visibility</p:attrName>
                                        </p:attrNameLst>
                                      </p:cBhvr>
                                      <p:to>
                                        <p:strVal val="visible"/>
                                      </p:to>
                                    </p:set>
                                    <p:animEffect transition="in" filter="fade">
                                      <p:cBhvr>
                                        <p:cTn id="63" dur="1000"/>
                                        <p:tgtEl>
                                          <p:spTgt spid="3">
                                            <p:txEl>
                                              <p:pRg st="4" end="4"/>
                                            </p:txEl>
                                          </p:spTgt>
                                        </p:tgtEl>
                                      </p:cBhvr>
                                    </p:animEffect>
                                    <p:anim calcmode="lin" valueType="num">
                                      <p:cBhvr>
                                        <p:cTn id="6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9" grpId="0"/>
      <p:bldP spid="2" grpId="0"/>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1379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语段作用题型</a:t>
            </a:r>
          </a:p>
        </p:txBody>
      </p:sp>
      <p:sp>
        <p:nvSpPr>
          <p:cNvPr id="39" name="文本框 38"/>
          <p:cNvSpPr txBox="1"/>
          <p:nvPr/>
        </p:nvSpPr>
        <p:spPr>
          <a:xfrm>
            <a:off x="901700" y="2084705"/>
            <a:ext cx="10174605" cy="1198880"/>
          </a:xfrm>
          <a:prstGeom prst="rect">
            <a:avLst/>
          </a:prstGeom>
          <a:noFill/>
        </p:spPr>
        <p:txBody>
          <a:bodyPr wrap="square" rtlCol="0">
            <a:spAutoFit/>
          </a:bodyPr>
          <a:lstStyle/>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25525" y="844550"/>
            <a:ext cx="2682240"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模板知识对接</a:t>
            </a:r>
          </a:p>
        </p:txBody>
      </p:sp>
      <p:graphicFrame>
        <p:nvGraphicFramePr>
          <p:cNvPr id="3" name="表格 2"/>
          <p:cNvGraphicFramePr/>
          <p:nvPr/>
        </p:nvGraphicFramePr>
        <p:xfrm>
          <a:off x="1102995" y="1570990"/>
          <a:ext cx="9773285" cy="2226310"/>
        </p:xfrm>
        <a:graphic>
          <a:graphicData uri="http://schemas.openxmlformats.org/drawingml/2006/table">
            <a:tbl>
              <a:tblPr firstRow="1" bandRow="1">
                <a:tableStyleId>{5C22544A-7EE6-4342-B048-85BDC9FD1C3A}</a:tableStyleId>
              </a:tblPr>
              <a:tblGrid>
                <a:gridCol w="1038225"/>
                <a:gridCol w="8735060"/>
              </a:tblGrid>
              <a:tr h="427990">
                <a:tc>
                  <a:txBody>
                    <a:bodyPr/>
                    <a:lstStyle/>
                    <a:p>
                      <a:pPr algn="ctr">
                        <a:buNone/>
                      </a:pPr>
                      <a:r>
                        <a:rPr lang="zh-CN" altLang="en-US" sz="2000" b="1">
                          <a:solidFill>
                            <a:schemeClr val="bg2">
                              <a:lumMod val="25000"/>
                            </a:schemeClr>
                          </a:solidFill>
                          <a:latin typeface="微软雅黑" panose="020B0503020204020204" pitchFamily="34" charset="-122"/>
                          <a:ea typeface="微软雅黑" panose="020B0503020204020204" pitchFamily="34" charset="-122"/>
                        </a:rPr>
                        <a:t>段落</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2000" b="1">
                          <a:solidFill>
                            <a:schemeClr val="bg2">
                              <a:lumMod val="25000"/>
                            </a:schemeClr>
                          </a:solidFill>
                          <a:latin typeface="微软雅黑" panose="020B0503020204020204" pitchFamily="34" charset="-122"/>
                          <a:ea typeface="微软雅黑" panose="020B0503020204020204" pitchFamily="34" charset="-122"/>
                        </a:rPr>
                        <a:t>作用</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701040">
                <a:tc>
                  <a:txBody>
                    <a:bodyPr/>
                    <a:lstStyle/>
                    <a:p>
                      <a:pPr algn="ctr">
                        <a:buNone/>
                      </a:pPr>
                      <a:r>
                        <a:rPr lang="zh-CN" altLang="en-US" sz="2000">
                          <a:latin typeface="微软雅黑" panose="020B0503020204020204" pitchFamily="34" charset="-122"/>
                          <a:ea typeface="微软雅黑" panose="020B0503020204020204" pitchFamily="34" charset="-122"/>
                        </a:rPr>
                        <a:t>文首</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rPr>
                        <a:t>①开篇点题，</a:t>
                      </a:r>
                      <a:r>
                        <a:rPr lang="zh-CN" altLang="en-US" sz="2000">
                          <a:latin typeface="微软雅黑" panose="020B0503020204020204" pitchFamily="34" charset="-122"/>
                          <a:ea typeface="微软雅黑" panose="020B0503020204020204" pitchFamily="34" charset="-122"/>
                          <a:sym typeface="+mn-ea"/>
                        </a:rPr>
                        <a:t>总领全文</a:t>
                      </a:r>
                      <a:r>
                        <a:rPr lang="zh-CN" altLang="en-US" sz="2000">
                          <a:latin typeface="微软雅黑" panose="020B0503020204020204" pitchFamily="34" charset="-122"/>
                          <a:ea typeface="微软雅黑" panose="020B0503020204020204" pitchFamily="34" charset="-122"/>
                        </a:rPr>
                        <a:t>;②开门见山，照应题目;③渲染气氛，埋下伏笔;④设置悬念，引起读者兴趣，为下文作辅垫。</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96240">
                <a:tc>
                  <a:txBody>
                    <a:bodyPr/>
                    <a:lstStyle/>
                    <a:p>
                      <a:pPr algn="ctr">
                        <a:buNone/>
                      </a:pPr>
                      <a:r>
                        <a:rPr lang="zh-CN" altLang="en-US" sz="2000">
                          <a:latin typeface="微软雅黑" panose="020B0503020204020204" pitchFamily="34" charset="-122"/>
                          <a:ea typeface="微软雅黑" panose="020B0503020204020204" pitchFamily="34" charset="-122"/>
                        </a:rPr>
                        <a:t>文中</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sym typeface="+mn-ea"/>
                        </a:rPr>
                        <a:t>①</a:t>
                      </a:r>
                      <a:r>
                        <a:rPr lang="zh-CN" altLang="en-US" sz="2000">
                          <a:latin typeface="微软雅黑" panose="020B0503020204020204" pitchFamily="34" charset="-122"/>
                          <a:ea typeface="微软雅黑" panose="020B0503020204020204" pitchFamily="34" charset="-122"/>
                        </a:rPr>
                        <a:t>承上启下;</a:t>
                      </a:r>
                      <a:r>
                        <a:rPr lang="zh-CN" altLang="en-US" sz="2000">
                          <a:latin typeface="微软雅黑" panose="020B0503020204020204" pitchFamily="34" charset="-122"/>
                          <a:ea typeface="微软雅黑" panose="020B0503020204020204" pitchFamily="34" charset="-122"/>
                          <a:sym typeface="+mn-ea"/>
                        </a:rPr>
                        <a:t>②</a:t>
                      </a:r>
                      <a:r>
                        <a:rPr lang="zh-CN" altLang="en-US" sz="2000">
                          <a:latin typeface="微软雅黑" panose="020B0503020204020204" pitchFamily="34" charset="-122"/>
                          <a:ea typeface="微软雅黑" panose="020B0503020204020204" pitchFamily="34" charset="-122"/>
                        </a:rPr>
                        <a:t>总领下文;</a:t>
                      </a:r>
                      <a:r>
                        <a:rPr lang="zh-CN" altLang="en-US" sz="2000">
                          <a:latin typeface="微软雅黑" panose="020B0503020204020204" pitchFamily="34" charset="-122"/>
                          <a:ea typeface="微软雅黑" panose="020B0503020204020204" pitchFamily="34" charset="-122"/>
                          <a:sym typeface="+mn-ea"/>
                        </a:rPr>
                        <a:t>③</a:t>
                      </a:r>
                      <a:r>
                        <a:rPr lang="zh-CN" altLang="en-US" sz="2000">
                          <a:latin typeface="微软雅黑" panose="020B0503020204020204" pitchFamily="34" charset="-122"/>
                          <a:ea typeface="微软雅黑" panose="020B0503020204020204" pitchFamily="34" charset="-122"/>
                        </a:rPr>
                        <a:t>总结上文;</a:t>
                      </a:r>
                      <a:r>
                        <a:rPr lang="zh-CN" altLang="en-US" sz="2000">
                          <a:latin typeface="微软雅黑" panose="020B0503020204020204" pitchFamily="34" charset="-122"/>
                          <a:ea typeface="微软雅黑" panose="020B0503020204020204" pitchFamily="34" charset="-122"/>
                          <a:sym typeface="+mn-ea"/>
                        </a:rPr>
                        <a:t>④</a:t>
                      </a:r>
                      <a:r>
                        <a:rPr lang="zh-CN" altLang="en-US" sz="2000">
                          <a:latin typeface="微软雅黑" panose="020B0503020204020204" pitchFamily="34" charset="-122"/>
                          <a:ea typeface="微软雅黑" panose="020B0503020204020204" pitchFamily="34" charset="-122"/>
                        </a:rPr>
                        <a:t>呼应前文、照应后文。</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701040">
                <a:tc>
                  <a:txBody>
                    <a:bodyPr/>
                    <a:lstStyle/>
                    <a:p>
                      <a:pPr algn="ctr">
                        <a:buNone/>
                      </a:pPr>
                      <a:r>
                        <a:rPr lang="zh-CN" altLang="en-US" sz="2000">
                          <a:latin typeface="微软雅黑" panose="020B0503020204020204" pitchFamily="34" charset="-122"/>
                          <a:ea typeface="微软雅黑" panose="020B0503020204020204" pitchFamily="34" charset="-122"/>
                        </a:rPr>
                        <a:t>文末</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r>
                        <a:rPr lang="zh-CN" altLang="en-US" sz="2000">
                          <a:latin typeface="微软雅黑" panose="020B0503020204020204" pitchFamily="34" charset="-122"/>
                          <a:ea typeface="微软雅黑" panose="020B0503020204020204" pitchFamily="34" charset="-122"/>
                          <a:sym typeface="+mn-ea"/>
                        </a:rPr>
                        <a:t>①</a:t>
                      </a:r>
                      <a:r>
                        <a:rPr lang="zh-CN" altLang="en-US" sz="2000">
                          <a:latin typeface="微软雅黑" panose="020B0503020204020204" pitchFamily="34" charset="-122"/>
                          <a:ea typeface="微软雅黑" panose="020B0503020204020204" pitchFamily="34" charset="-122"/>
                        </a:rPr>
                        <a:t>点明中心、升华感情；</a:t>
                      </a:r>
                      <a:r>
                        <a:rPr lang="zh-CN" altLang="en-US" sz="2000">
                          <a:latin typeface="微软雅黑" panose="020B0503020204020204" pitchFamily="34" charset="-122"/>
                          <a:ea typeface="微软雅黑" panose="020B0503020204020204" pitchFamily="34" charset="-122"/>
                          <a:sym typeface="+mn-ea"/>
                        </a:rPr>
                        <a:t>②</a:t>
                      </a:r>
                      <a:r>
                        <a:rPr lang="zh-CN" altLang="en-US" sz="2000">
                          <a:latin typeface="微软雅黑" panose="020B0503020204020204" pitchFamily="34" charset="-122"/>
                          <a:ea typeface="微软雅黑" panose="020B0503020204020204" pitchFamily="34" charset="-122"/>
                        </a:rPr>
                        <a:t>深化主题;</a:t>
                      </a:r>
                      <a:r>
                        <a:rPr lang="zh-CN" altLang="en-US" sz="2000">
                          <a:latin typeface="微软雅黑" panose="020B0503020204020204" pitchFamily="34" charset="-122"/>
                          <a:ea typeface="微软雅黑" panose="020B0503020204020204" pitchFamily="34" charset="-122"/>
                          <a:sym typeface="+mn-ea"/>
                        </a:rPr>
                        <a:t>③</a:t>
                      </a:r>
                      <a:r>
                        <a:rPr lang="zh-CN" altLang="en-US" sz="2000">
                          <a:latin typeface="微软雅黑" panose="020B0503020204020204" pitchFamily="34" charset="-122"/>
                          <a:ea typeface="微软雅黑" panose="020B0503020204020204" pitchFamily="34" charset="-122"/>
                        </a:rPr>
                        <a:t>总结全文，照应开头，首尾呼应，结构严谨;</a:t>
                      </a:r>
                      <a:r>
                        <a:rPr lang="zh-CN" altLang="en-US" sz="2000">
                          <a:latin typeface="微软雅黑" panose="020B0503020204020204" pitchFamily="34" charset="-122"/>
                          <a:ea typeface="微软雅黑" panose="020B0503020204020204" pitchFamily="34" charset="-122"/>
                          <a:sym typeface="+mn-ea"/>
                        </a:rPr>
                        <a:t>④</a:t>
                      </a:r>
                      <a:r>
                        <a:rPr lang="zh-CN" altLang="en-US" sz="2000">
                          <a:latin typeface="微软雅黑" panose="020B0503020204020204" pitchFamily="34" charset="-122"/>
                          <a:ea typeface="微软雅黑" panose="020B0503020204020204" pitchFamily="34" charset="-122"/>
                        </a:rPr>
                        <a:t>卒章显志，画龙点睛;⑤言有尽而意无穷。</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bl>
          </a:graphicData>
        </a:graphic>
      </p:graphicFrame>
      <p:graphicFrame>
        <p:nvGraphicFramePr>
          <p:cNvPr id="5" name="表格 4"/>
          <p:cNvGraphicFramePr/>
          <p:nvPr/>
        </p:nvGraphicFramePr>
        <p:xfrm>
          <a:off x="1103630" y="4239895"/>
          <a:ext cx="9772650" cy="2011680"/>
        </p:xfrm>
        <a:graphic>
          <a:graphicData uri="http://schemas.openxmlformats.org/drawingml/2006/table">
            <a:tbl>
              <a:tblPr firstRow="1" bandRow="1">
                <a:tableStyleId>{5C22544A-7EE6-4342-B048-85BDC9FD1C3A}</a:tableStyleId>
              </a:tblPr>
              <a:tblGrid>
                <a:gridCol w="6993255"/>
                <a:gridCol w="2779395"/>
              </a:tblGrid>
              <a:tr h="396240">
                <a:tc>
                  <a:txBody>
                    <a:bodyPr/>
                    <a:lstStyle/>
                    <a:p>
                      <a:pPr algn="ctr">
                        <a:buNone/>
                      </a:pPr>
                      <a:r>
                        <a:rPr lang="zh-CN" altLang="en-US" sz="2000">
                          <a:solidFill>
                            <a:schemeClr val="bg2">
                              <a:lumMod val="25000"/>
                            </a:schemeClr>
                          </a:solidFill>
                          <a:latin typeface="微软雅黑" panose="020B0503020204020204" pitchFamily="34" charset="-122"/>
                          <a:ea typeface="微软雅黑" panose="020B0503020204020204" pitchFamily="34" charset="-122"/>
                        </a:rPr>
                        <a:t>线索的类型</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ctr">
                        <a:buNone/>
                      </a:pPr>
                      <a:r>
                        <a:rPr lang="zh-CN" altLang="en-US" sz="2000">
                          <a:solidFill>
                            <a:schemeClr val="bg2">
                              <a:lumMod val="25000"/>
                            </a:schemeClr>
                          </a:solidFill>
                          <a:latin typeface="微软雅黑" panose="020B0503020204020204" pitchFamily="34" charset="-122"/>
                          <a:ea typeface="微软雅黑" panose="020B0503020204020204" pitchFamily="34" charset="-122"/>
                        </a:rPr>
                        <a:t>线索的作用</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a:txBody>
                    <a:bodyPr/>
                    <a:lstStyle/>
                    <a:p>
                      <a:pPr>
                        <a:buNone/>
                      </a:pPr>
                      <a:r>
                        <a:rPr lang="zh-CN" altLang="en-US" sz="2000">
                          <a:solidFill>
                            <a:schemeClr val="tx1"/>
                          </a:solidFill>
                          <a:latin typeface="微软雅黑" panose="020B0503020204020204" pitchFamily="34" charset="-122"/>
                          <a:ea typeface="微软雅黑" panose="020B0503020204020204" pitchFamily="34" charset="-122"/>
                        </a:rPr>
                        <a:t>记叙性散文常以时、地、人、事为线索；抒情性散文的线索往往是</a:t>
                      </a:r>
                      <a:r>
                        <a:rPr lang="zh-CN" altLang="en-US" sz="2000">
                          <a:solidFill>
                            <a:srgbClr val="FF0000"/>
                          </a:solidFill>
                          <a:latin typeface="微软雅黑" panose="020B0503020204020204" pitchFamily="34" charset="-122"/>
                          <a:ea typeface="微软雅黑" panose="020B0503020204020204" pitchFamily="34" charset="-122"/>
                        </a:rPr>
                        <a:t>具体的物、作者的感情或主观感受</a:t>
                      </a:r>
                      <a:r>
                        <a:rPr lang="zh-CN" altLang="en-US" sz="2000">
                          <a:solidFill>
                            <a:schemeClr val="tx1"/>
                          </a:solidFill>
                          <a:latin typeface="微软雅黑" panose="020B0503020204020204" pitchFamily="34" charset="-122"/>
                          <a:ea typeface="微软雅黑" panose="020B0503020204020204" pitchFamily="34" charset="-122"/>
                        </a:rPr>
                        <a:t>；议论性散文的线索往往是</a:t>
                      </a:r>
                      <a:r>
                        <a:rPr lang="zh-CN" altLang="en-US" sz="2000">
                          <a:solidFill>
                            <a:srgbClr val="FF0000"/>
                          </a:solidFill>
                          <a:latin typeface="微软雅黑" panose="020B0503020204020204" pitchFamily="34" charset="-122"/>
                          <a:ea typeface="微软雅黑" panose="020B0503020204020204" pitchFamily="34" charset="-122"/>
                        </a:rPr>
                        <a:t>借助对古今故事，某人、某事或花鸟草虫的描述</a:t>
                      </a:r>
                      <a:r>
                        <a:rPr lang="zh-CN" altLang="en-US" sz="2000">
                          <a:solidFill>
                            <a:schemeClr val="tx1"/>
                          </a:solidFill>
                          <a:latin typeface="微软雅黑" panose="020B0503020204020204" pitchFamily="34" charset="-122"/>
                          <a:ea typeface="微软雅黑" panose="020B0503020204020204" pitchFamily="34" charset="-122"/>
                        </a:rPr>
                        <a:t>，在形象化的议论中阐发哲理。有些</a:t>
                      </a:r>
                      <a:r>
                        <a:rPr lang="zh-CN" altLang="en-US" sz="2000">
                          <a:solidFill>
                            <a:srgbClr val="FF0000"/>
                          </a:solidFill>
                          <a:latin typeface="微软雅黑" panose="020B0503020204020204" pitchFamily="34" charset="-122"/>
                          <a:ea typeface="微软雅黑" panose="020B0503020204020204" pitchFamily="34" charset="-122"/>
                        </a:rPr>
                        <a:t>文章的标题</a:t>
                      </a:r>
                      <a:r>
                        <a:rPr lang="zh-CN" altLang="en-US" sz="2000">
                          <a:solidFill>
                            <a:schemeClr val="tx1"/>
                          </a:solidFill>
                          <a:latin typeface="微软雅黑" panose="020B0503020204020204" pitchFamily="34" charset="-122"/>
                          <a:ea typeface="微软雅黑" panose="020B0503020204020204" pitchFamily="34" charset="-122"/>
                        </a:rPr>
                        <a:t>就是线索。文中反复出现的词语、句子也有可能是线索。</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buNone/>
                      </a:pPr>
                      <a:endParaRPr lang="zh-CN" altLang="en-US" sz="2000">
                        <a:solidFill>
                          <a:schemeClr val="tx1"/>
                        </a:solidFill>
                        <a:latin typeface="微软雅黑" panose="020B0503020204020204" pitchFamily="34" charset="-122"/>
                        <a:ea typeface="微软雅黑" panose="020B0503020204020204" pitchFamily="34" charset="-122"/>
                        <a:sym typeface="+mn-ea"/>
                      </a:endParaRPr>
                    </a:p>
                    <a:p>
                      <a:pPr>
                        <a:buNone/>
                      </a:pPr>
                      <a:r>
                        <a:rPr lang="zh-CN" altLang="en-US" sz="2000">
                          <a:solidFill>
                            <a:schemeClr val="tx1"/>
                          </a:solidFill>
                          <a:latin typeface="微软雅黑" panose="020B0503020204020204" pitchFamily="34" charset="-122"/>
                          <a:ea typeface="微软雅黑" panose="020B0503020204020204" pitchFamily="34" charset="-122"/>
                          <a:sym typeface="+mn-ea"/>
                        </a:rPr>
                        <a:t>贯穿全文,使文章结构紧凑，能够表现文章的主题或思想。</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522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语段作用题型</a:t>
            </a:r>
          </a:p>
        </p:txBody>
      </p:sp>
      <p:sp>
        <p:nvSpPr>
          <p:cNvPr id="39" name="文本框 38"/>
          <p:cNvSpPr txBox="1"/>
          <p:nvPr/>
        </p:nvSpPr>
        <p:spPr>
          <a:xfrm>
            <a:off x="818515" y="1953895"/>
            <a:ext cx="10555605" cy="2306955"/>
          </a:xfrm>
          <a:prstGeom prst="rect">
            <a:avLst/>
          </a:prstGeom>
          <a:noFill/>
        </p:spPr>
        <p:txBody>
          <a:bodyPr wrap="square" rtlCol="0">
            <a:spAutoFit/>
          </a:bodyPr>
          <a:lstStyle/>
          <a:p>
            <a:pPr algn="just">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在母语的屋檐下</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彭程</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问题：作者回忆童年迷路的经历，在文中有什么作用？</a:t>
            </a: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答案：①内容上，用孩子迷路比喻游子离开母语，强调母语给人带来的庇护感和安全感。②结构上，呼应题目“屋檐”，引出下面的议论。</a:t>
            </a:r>
          </a:p>
        </p:txBody>
      </p:sp>
      <p:sp>
        <p:nvSpPr>
          <p:cNvPr id="2" name="文本框 1"/>
          <p:cNvSpPr txBox="1"/>
          <p:nvPr/>
        </p:nvSpPr>
        <p:spPr>
          <a:xfrm>
            <a:off x="818515" y="1370330"/>
            <a:ext cx="330644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1</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a:spLocks noChangeArrowheads="1"/>
          </p:cNvSpPr>
          <p:nvPr/>
        </p:nvSpPr>
        <p:spPr bwMode="auto">
          <a:xfrm>
            <a:off x="5190490" y="417195"/>
            <a:ext cx="1876425" cy="706755"/>
          </a:xfrm>
          <a:prstGeom prst="rect">
            <a:avLst/>
          </a:prstGeom>
          <a:noFill/>
          <a:effectLst/>
        </p:spPr>
        <p:txBody>
          <a:bodyPr wrap="square">
            <a:spAutoFit/>
          </a:bodyPr>
          <a:lstStyle/>
          <a:p>
            <a:pPr algn="ctr">
              <a:spcBef>
                <a:spcPct val="0"/>
              </a:spcBef>
            </a:pPr>
            <a:r>
              <a:rPr lang="zh-CN" altLang="en-US" sz="4000" b="1" dirty="0" smtClean="0">
                <a:solidFill>
                  <a:srgbClr val="C00000"/>
                </a:solidFill>
                <a:latin typeface="微软雅黑" panose="020B0503020204020204" pitchFamily="34" charset="-122"/>
                <a:ea typeface="微软雅黑" panose="020B0503020204020204" pitchFamily="34" charset="-122"/>
                <a:sym typeface="Calibri" panose="020F0502020204030204" charset="0"/>
              </a:rPr>
              <a:t>目   </a:t>
            </a:r>
            <a:r>
              <a:rPr lang="zh-CN" altLang="en-US" sz="4000" b="1" dirty="0">
                <a:solidFill>
                  <a:srgbClr val="C00000"/>
                </a:solidFill>
                <a:latin typeface="微软雅黑" panose="020B0503020204020204" pitchFamily="34" charset="-122"/>
                <a:ea typeface="微软雅黑" panose="020B0503020204020204" pitchFamily="34" charset="-122"/>
                <a:sym typeface="Calibri" panose="020F0502020204030204" charset="0"/>
              </a:rPr>
              <a:t>录</a:t>
            </a:r>
            <a:endParaRPr lang="en-US" altLang="zh-CN" sz="4000" b="1" dirty="0">
              <a:solidFill>
                <a:srgbClr val="C00000"/>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381760" y="2244090"/>
            <a:ext cx="3808095" cy="770890"/>
            <a:chOff x="2176" y="3823"/>
            <a:chExt cx="5997" cy="1214"/>
          </a:xfrm>
        </p:grpSpPr>
        <p:grpSp>
          <p:nvGrpSpPr>
            <p:cNvPr id="3" name="组合 2"/>
            <p:cNvGrpSpPr/>
            <p:nvPr/>
          </p:nvGrpSpPr>
          <p:grpSpPr>
            <a:xfrm>
              <a:off x="2176" y="3891"/>
              <a:ext cx="1176" cy="1146"/>
              <a:chOff x="2176" y="3891"/>
              <a:chExt cx="1176" cy="1146"/>
            </a:xfrm>
          </p:grpSpPr>
          <p:sp>
            <p:nvSpPr>
              <p:cNvPr id="5" name="椭圆 1"/>
              <p:cNvSpPr>
                <a:spLocks noChangeArrowheads="1"/>
              </p:cNvSpPr>
              <p:nvPr/>
            </p:nvSpPr>
            <p:spPr bwMode="auto">
              <a:xfrm>
                <a:off x="2176" y="3891"/>
                <a:ext cx="1146" cy="1146"/>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FFFBC7"/>
                  </a:solidFill>
                </a:endParaRPr>
              </a:p>
            </p:txBody>
          </p:sp>
          <p:sp>
            <p:nvSpPr>
              <p:cNvPr id="6" name="TextBox 32"/>
              <p:cNvSpPr txBox="1">
                <a:spLocks noChangeArrowheads="1"/>
              </p:cNvSpPr>
              <p:nvPr/>
            </p:nvSpPr>
            <p:spPr bwMode="auto">
              <a:xfrm>
                <a:off x="2176" y="3956"/>
                <a:ext cx="1176"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01</a:t>
                </a:r>
              </a:p>
            </p:txBody>
          </p:sp>
        </p:grpSp>
        <p:sp>
          <p:nvSpPr>
            <p:cNvPr id="8" name="TextBox 76"/>
            <p:cNvSpPr txBox="1"/>
            <p:nvPr/>
          </p:nvSpPr>
          <p:spPr>
            <a:xfrm>
              <a:off x="3619" y="3823"/>
              <a:ext cx="4555" cy="1016"/>
            </a:xfrm>
            <a:prstGeom prst="rect">
              <a:avLst/>
            </a:prstGeom>
            <a:noFill/>
            <a:effectLst/>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散文概念</a:t>
              </a:r>
            </a:p>
          </p:txBody>
        </p:sp>
      </p:grpSp>
      <p:grpSp>
        <p:nvGrpSpPr>
          <p:cNvPr id="22" name="组合 21"/>
          <p:cNvGrpSpPr/>
          <p:nvPr/>
        </p:nvGrpSpPr>
        <p:grpSpPr>
          <a:xfrm>
            <a:off x="1381760" y="3599815"/>
            <a:ext cx="5376545" cy="770890"/>
            <a:chOff x="2176" y="6628"/>
            <a:chExt cx="8467" cy="1214"/>
          </a:xfrm>
        </p:grpSpPr>
        <p:grpSp>
          <p:nvGrpSpPr>
            <p:cNvPr id="7" name="组合 6"/>
            <p:cNvGrpSpPr/>
            <p:nvPr/>
          </p:nvGrpSpPr>
          <p:grpSpPr>
            <a:xfrm>
              <a:off x="2176" y="6696"/>
              <a:ext cx="1176" cy="1146"/>
              <a:chOff x="2176" y="6696"/>
              <a:chExt cx="1176" cy="1146"/>
            </a:xfrm>
          </p:grpSpPr>
          <p:sp>
            <p:nvSpPr>
              <p:cNvPr id="9" name="椭圆 1"/>
              <p:cNvSpPr>
                <a:spLocks noChangeArrowheads="1"/>
              </p:cNvSpPr>
              <p:nvPr/>
            </p:nvSpPr>
            <p:spPr bwMode="auto">
              <a:xfrm>
                <a:off x="2176" y="6696"/>
                <a:ext cx="1146" cy="1146"/>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FFFBC7"/>
                  </a:solidFill>
                </a:endParaRPr>
              </a:p>
            </p:txBody>
          </p:sp>
          <p:sp>
            <p:nvSpPr>
              <p:cNvPr id="10" name="TextBox 32"/>
              <p:cNvSpPr txBox="1">
                <a:spLocks noChangeArrowheads="1"/>
              </p:cNvSpPr>
              <p:nvPr/>
            </p:nvSpPr>
            <p:spPr bwMode="auto">
              <a:xfrm>
                <a:off x="2176" y="6761"/>
                <a:ext cx="1176"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03</a:t>
                </a:r>
              </a:p>
            </p:txBody>
          </p:sp>
        </p:grpSp>
        <p:sp>
          <p:nvSpPr>
            <p:cNvPr id="12" name="TextBox 76"/>
            <p:cNvSpPr txBox="1"/>
            <p:nvPr/>
          </p:nvSpPr>
          <p:spPr>
            <a:xfrm>
              <a:off x="3619" y="6628"/>
              <a:ext cx="7025" cy="1016"/>
            </a:xfrm>
            <a:prstGeom prst="rect">
              <a:avLst/>
            </a:prstGeom>
            <a:noFill/>
            <a:effectLst/>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散文特点</a:t>
              </a:r>
            </a:p>
          </p:txBody>
        </p:sp>
      </p:grpSp>
      <p:grpSp>
        <p:nvGrpSpPr>
          <p:cNvPr id="21" name="组合 20"/>
          <p:cNvGrpSpPr/>
          <p:nvPr/>
        </p:nvGrpSpPr>
        <p:grpSpPr>
          <a:xfrm>
            <a:off x="6320155" y="2287270"/>
            <a:ext cx="4432300" cy="729615"/>
            <a:chOff x="10995" y="3823"/>
            <a:chExt cx="6980" cy="1149"/>
          </a:xfrm>
        </p:grpSpPr>
        <p:grpSp>
          <p:nvGrpSpPr>
            <p:cNvPr id="15" name="组合 14"/>
            <p:cNvGrpSpPr/>
            <p:nvPr/>
          </p:nvGrpSpPr>
          <p:grpSpPr>
            <a:xfrm>
              <a:off x="10995" y="3826"/>
              <a:ext cx="1177" cy="1146"/>
              <a:chOff x="10995" y="3826"/>
              <a:chExt cx="1177" cy="1146"/>
            </a:xfrm>
          </p:grpSpPr>
          <p:sp>
            <p:nvSpPr>
              <p:cNvPr id="13" name="椭圆 1"/>
              <p:cNvSpPr>
                <a:spLocks noChangeArrowheads="1"/>
              </p:cNvSpPr>
              <p:nvPr/>
            </p:nvSpPr>
            <p:spPr bwMode="auto">
              <a:xfrm>
                <a:off x="11026" y="3826"/>
                <a:ext cx="1146" cy="1146"/>
              </a:xfrm>
              <a:prstGeom prst="roundRect">
                <a:avLst/>
              </a:prstGeom>
              <a:solidFill>
                <a:srgbClr val="E83D42"/>
              </a:solidFill>
              <a:ln w="19050">
                <a:solidFill>
                  <a:srgbClr val="E83D42"/>
                </a:solid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FFFBC7"/>
                  </a:solidFill>
                </a:endParaRPr>
              </a:p>
            </p:txBody>
          </p:sp>
          <p:sp>
            <p:nvSpPr>
              <p:cNvPr id="14" name="TextBox 32"/>
              <p:cNvSpPr txBox="1">
                <a:spLocks noChangeArrowheads="1"/>
              </p:cNvSpPr>
              <p:nvPr/>
            </p:nvSpPr>
            <p:spPr bwMode="auto">
              <a:xfrm>
                <a:off x="10995" y="3888"/>
                <a:ext cx="1176"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02</a:t>
                </a:r>
              </a:p>
            </p:txBody>
          </p:sp>
        </p:grpSp>
        <p:sp>
          <p:nvSpPr>
            <p:cNvPr id="16" name="TextBox 76"/>
            <p:cNvSpPr txBox="1"/>
            <p:nvPr/>
          </p:nvSpPr>
          <p:spPr>
            <a:xfrm>
              <a:off x="12468" y="3823"/>
              <a:ext cx="5507" cy="1016"/>
            </a:xfrm>
            <a:prstGeom prst="rect">
              <a:avLst/>
            </a:prstGeom>
            <a:noFill/>
            <a:effectLst/>
          </p:spPr>
          <p:txBody>
            <a:bodyPr wrap="square" rtlCol="0">
              <a:spAutoFit/>
            </a:bodyPr>
            <a:lstStyle/>
            <a:p>
              <a:r>
                <a:rPr lang="zh-CN" altLang="zh-CN" sz="3600" b="1" dirty="0">
                  <a:solidFill>
                    <a:srgbClr val="C00000"/>
                  </a:solidFill>
                  <a:latin typeface="微软雅黑" panose="020B0503020204020204" pitchFamily="34" charset="-122"/>
                  <a:ea typeface="微软雅黑" panose="020B0503020204020204" pitchFamily="34" charset="-122"/>
                </a:rPr>
                <a:t>散文分类</a:t>
              </a:r>
            </a:p>
          </p:txBody>
        </p:sp>
      </p:grpSp>
      <p:grpSp>
        <p:nvGrpSpPr>
          <p:cNvPr id="30" name="组合 29"/>
          <p:cNvGrpSpPr/>
          <p:nvPr/>
        </p:nvGrpSpPr>
        <p:grpSpPr>
          <a:xfrm>
            <a:off x="6367145" y="3588385"/>
            <a:ext cx="4385310" cy="668020"/>
            <a:chOff x="2157" y="8825"/>
            <a:chExt cx="6906" cy="1052"/>
          </a:xfrm>
        </p:grpSpPr>
        <p:sp>
          <p:nvSpPr>
            <p:cNvPr id="24" name="椭圆 1"/>
            <p:cNvSpPr>
              <a:spLocks noChangeArrowheads="1"/>
            </p:cNvSpPr>
            <p:nvPr/>
          </p:nvSpPr>
          <p:spPr bwMode="auto">
            <a:xfrm>
              <a:off x="2176" y="8825"/>
              <a:ext cx="1176" cy="1052"/>
            </a:xfrm>
            <a:prstGeom prst="roundRect">
              <a:avLst/>
            </a:prstGeom>
            <a:solidFill>
              <a:srgbClr val="E83D42"/>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3600" b="1">
                <a:solidFill>
                  <a:srgbClr val="FFFBC7"/>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157" y="8825"/>
              <a:ext cx="6906" cy="1034"/>
              <a:chOff x="2157" y="8825"/>
              <a:chExt cx="6906" cy="1034"/>
            </a:xfrm>
          </p:grpSpPr>
          <p:sp>
            <p:nvSpPr>
              <p:cNvPr id="26" name="TextBox 32"/>
              <p:cNvSpPr txBox="1">
                <a:spLocks noChangeArrowheads="1"/>
              </p:cNvSpPr>
              <p:nvPr/>
            </p:nvSpPr>
            <p:spPr bwMode="auto">
              <a:xfrm>
                <a:off x="2157" y="8843"/>
                <a:ext cx="1183" cy="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3600" b="1" dirty="0" smtClean="0">
                    <a:solidFill>
                      <a:srgbClr val="FFFBC7"/>
                    </a:solidFill>
                    <a:latin typeface="微软雅黑" panose="020B0503020204020204" pitchFamily="34" charset="-122"/>
                    <a:ea typeface="微软雅黑" panose="020B0503020204020204" pitchFamily="34" charset="-122"/>
                  </a:rPr>
                  <a:t>05</a:t>
                </a:r>
              </a:p>
            </p:txBody>
          </p:sp>
          <p:sp>
            <p:nvSpPr>
              <p:cNvPr id="27" name="文本框 26"/>
              <p:cNvSpPr txBox="1"/>
              <p:nvPr/>
            </p:nvSpPr>
            <p:spPr>
              <a:xfrm>
                <a:off x="3619" y="8825"/>
                <a:ext cx="5444" cy="1016"/>
              </a:xfrm>
              <a:prstGeom prst="rect">
                <a:avLst/>
              </a:prstGeom>
              <a:noFill/>
            </p:spPr>
            <p:txBody>
              <a:bodyPr wrap="square" rtlCol="0">
                <a:spAutoFit/>
              </a:bodyPr>
              <a:lstStyle/>
              <a:p>
                <a:r>
                  <a:rPr lang="zh-CN" altLang="zh-CN" sz="3600" b="1">
                    <a:solidFill>
                      <a:srgbClr val="C00000"/>
                    </a:solidFill>
                    <a:latin typeface="微软雅黑" panose="020B0503020204020204" pitchFamily="34" charset="-122"/>
                    <a:ea typeface="微软雅黑" panose="020B0503020204020204" pitchFamily="34" charset="-122"/>
                  </a:rPr>
                  <a:t>散文阅读方法</a:t>
                </a:r>
              </a:p>
            </p:txBody>
          </p:sp>
        </p:gr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620260" y="15957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语段作用题型</a:t>
            </a:r>
          </a:p>
        </p:txBody>
      </p:sp>
      <p:sp>
        <p:nvSpPr>
          <p:cNvPr id="39" name="文本框 38"/>
          <p:cNvSpPr txBox="1"/>
          <p:nvPr/>
        </p:nvSpPr>
        <p:spPr>
          <a:xfrm>
            <a:off x="818515" y="1356360"/>
            <a:ext cx="10555605" cy="5446395"/>
          </a:xfrm>
          <a:prstGeom prst="rect">
            <a:avLst/>
          </a:prstGeom>
          <a:noFill/>
        </p:spPr>
        <p:txBody>
          <a:bodyPr wrap="square" rtlCol="0">
            <a:spAutoFit/>
          </a:bodyPr>
          <a:lstStyle/>
          <a:p>
            <a:pPr algn="just">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说起梅花</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苏菲</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问题：</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本文写了作者与外国人之间围绕着梅花展开的几个故事，在</a:t>
            </a:r>
            <a:r>
              <a:rPr lang="zh-CN" altLang="en-US" sz="2400" dirty="0">
                <a:solidFill>
                  <a:srgbClr val="FF0000"/>
                </a:solidFill>
                <a:latin typeface="微软雅黑" panose="020B0503020204020204" pitchFamily="34" charset="-122"/>
                <a:ea typeface="微软雅黑" panose="020B0503020204020204" pitchFamily="34" charset="-122"/>
              </a:rPr>
              <a:t>谋篇与立意</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方面匠心独具。请结合全文加以</a:t>
            </a:r>
            <a:r>
              <a:rPr lang="zh-CN" altLang="en-US" sz="2400" dirty="0">
                <a:solidFill>
                  <a:srgbClr val="FF0000"/>
                </a:solidFill>
                <a:latin typeface="微软雅黑" panose="020B0503020204020204" pitchFamily="34" charset="-122"/>
                <a:ea typeface="微软雅黑" panose="020B0503020204020204" pitchFamily="34" charset="-122"/>
              </a:rPr>
              <a:t>赏析</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a:t>
            </a: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sym typeface="+mn-ea"/>
              </a:rPr>
              <a:t>答案：手法：以小见大，由我与外国人谈论梅花，上升到民族精神；象征，由梅花象征民族精神；对比、反衬，在于美国人谈到梅花时，用牡丹做对比(或反衬)，牡丹又大又美，但是不具有梅花高洁的品性，梅花诗深入血液和灵魂的一种花。</a:t>
            </a: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sym typeface="+mn-ea"/>
              </a:rPr>
              <a:t>　　结构：承接</a:t>
            </a:r>
            <a:r>
              <a:rPr lang="zh-CN" altLang="en-US" sz="2000" dirty="0" smtClean="0">
                <a:solidFill>
                  <a:srgbClr val="FF0000"/>
                </a:solidFill>
                <a:latin typeface="微软雅黑" panose="020B0503020204020204" pitchFamily="34" charset="-122"/>
                <a:ea typeface="微软雅黑" panose="020B0503020204020204" pitchFamily="34" charset="-122"/>
                <a:sym typeface="+mn-ea"/>
              </a:rPr>
              <a:t>上文，西方人</a:t>
            </a:r>
            <a:r>
              <a:rPr lang="zh-CN" altLang="en-US" sz="2000" dirty="0">
                <a:solidFill>
                  <a:srgbClr val="FF0000"/>
                </a:solidFill>
                <a:latin typeface="微软雅黑" panose="020B0503020204020204" pitchFamily="34" charset="-122"/>
                <a:ea typeface="微软雅黑" panose="020B0503020204020204" pitchFamily="34" charset="-122"/>
                <a:sym typeface="+mn-ea"/>
              </a:rPr>
              <a:t>对我名字的好奇，也为下文作者因外国人误解梅花而抒发了对梅花的赞美做铺垫。作者层层递进，引出文章主旨。照应题目。</a:t>
            </a: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sym typeface="+mn-ea"/>
              </a:rPr>
              <a:t>　　内容：表达了作者对梅花自强不息，不屈不挠，清高孤傲，铁骨冰心等美好品质的赞美。同时也是对中华民族精神的赞美。</a:t>
            </a: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sym typeface="+mn-ea"/>
              </a:rPr>
              <a:t>　　行文流畅，衔接自然。</a:t>
            </a:r>
          </a:p>
        </p:txBody>
      </p:sp>
      <p:sp>
        <p:nvSpPr>
          <p:cNvPr id="2" name="文本框 1"/>
          <p:cNvSpPr txBox="1"/>
          <p:nvPr/>
        </p:nvSpPr>
        <p:spPr>
          <a:xfrm>
            <a:off x="817880" y="772795"/>
            <a:ext cx="330644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9">
                                            <p:txEl>
                                              <p:pRg st="5" end="5"/>
                                            </p:txEl>
                                          </p:spTgt>
                                        </p:tgtEl>
                                        <p:attrNameLst>
                                          <p:attrName>style.visibility</p:attrName>
                                        </p:attrNameLst>
                                      </p:cBhvr>
                                      <p:to>
                                        <p:strVal val="visible"/>
                                      </p:to>
                                    </p:set>
                                    <p:animEffect transition="in" filter="fade">
                                      <p:cBhvr>
                                        <p:cTn id="56" dur="1000"/>
                                        <p:tgtEl>
                                          <p:spTgt spid="39">
                                            <p:txEl>
                                              <p:pRg st="5" end="5"/>
                                            </p:txEl>
                                          </p:spTgt>
                                        </p:tgtEl>
                                      </p:cBhvr>
                                    </p:animEffect>
                                    <p:anim calcmode="lin" valueType="num">
                                      <p:cBhvr>
                                        <p:cTn id="57" dur="1000" fill="hold"/>
                                        <p:tgtEl>
                                          <p:spTgt spid="39">
                                            <p:txEl>
                                              <p:pRg st="5" end="5"/>
                                            </p:txEl>
                                          </p:spTgt>
                                        </p:tgtEl>
                                        <p:attrNameLst>
                                          <p:attrName>ppt_x</p:attrName>
                                        </p:attrNameLst>
                                      </p:cBhvr>
                                      <p:tavLst>
                                        <p:tav tm="0">
                                          <p:val>
                                            <p:strVal val="#ppt_x"/>
                                          </p:val>
                                        </p:tav>
                                        <p:tav tm="100000">
                                          <p:val>
                                            <p:strVal val="#ppt_x"/>
                                          </p:val>
                                        </p:tav>
                                      </p:tavLst>
                                    </p:anim>
                                    <p:anim calcmode="lin" valueType="num">
                                      <p:cBhvr>
                                        <p:cTn id="58" dur="1000" fill="hold"/>
                                        <p:tgtEl>
                                          <p:spTgt spid="3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13765" y="3156585"/>
            <a:ext cx="5801995" cy="948690"/>
            <a:chOff x="1439" y="4971"/>
            <a:chExt cx="9137" cy="1494"/>
          </a:xfrm>
        </p:grpSpPr>
        <p:sp>
          <p:nvSpPr>
            <p:cNvPr id="8" name="TextBox 76"/>
            <p:cNvSpPr txBox="1"/>
            <p:nvPr/>
          </p:nvSpPr>
          <p:spPr>
            <a:xfrm>
              <a:off x="3283" y="5013"/>
              <a:ext cx="7293"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标题作用题型</a:t>
              </a:r>
            </a:p>
          </p:txBody>
        </p:sp>
        <p:sp>
          <p:nvSpPr>
            <p:cNvPr id="2" name="圆角矩形 1"/>
            <p:cNvSpPr/>
            <p:nvPr/>
          </p:nvSpPr>
          <p:spPr>
            <a:xfrm>
              <a:off x="1439" y="4971"/>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03</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6180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标题作用题型</a:t>
            </a:r>
          </a:p>
        </p:txBody>
      </p:sp>
      <p:sp>
        <p:nvSpPr>
          <p:cNvPr id="39" name="文本框 38"/>
          <p:cNvSpPr txBox="1"/>
          <p:nvPr/>
        </p:nvSpPr>
        <p:spPr>
          <a:xfrm>
            <a:off x="1160780" y="2156460"/>
            <a:ext cx="10199370" cy="4523105"/>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文章以</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为题，这个题目的含义是什么？</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文章的标题的作用是什么？</a:t>
            </a:r>
          </a:p>
          <a:p>
            <a:pPr algn="just">
              <a:lnSpc>
                <a:spcPct val="150000"/>
              </a:lnSpc>
            </a:pP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文章为什么以</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为标题？</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本文的标题是</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，有人说也能以</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为题，你认可哪一个，请简要分析。</a:t>
            </a:r>
          </a:p>
        </p:txBody>
      </p:sp>
      <p:sp>
        <p:nvSpPr>
          <p:cNvPr id="2" name="文本框 1"/>
          <p:cNvSpPr txBox="1"/>
          <p:nvPr/>
        </p:nvSpPr>
        <p:spPr>
          <a:xfrm>
            <a:off x="1069340" y="1501140"/>
            <a:ext cx="283972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设疑方式：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fade">
                                      <p:cBhvr>
                                        <p:cTn id="28" dur="1000"/>
                                        <p:tgtEl>
                                          <p:spTgt spid="39">
                                            <p:txEl>
                                              <p:pRg st="2" end="2"/>
                                            </p:txEl>
                                          </p:spTgt>
                                        </p:tgtEl>
                                      </p:cBhvr>
                                    </p:animEffect>
                                    <p:anim calcmode="lin" valueType="num">
                                      <p:cBhvr>
                                        <p:cTn id="2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4" end="4"/>
                                            </p:txEl>
                                          </p:spTgt>
                                        </p:tgtEl>
                                        <p:attrNameLst>
                                          <p:attrName>style.visibility</p:attrName>
                                        </p:attrNameLst>
                                      </p:cBhvr>
                                      <p:to>
                                        <p:strVal val="visible"/>
                                      </p:to>
                                    </p:set>
                                    <p:animEffect transition="in" filter="fade">
                                      <p:cBhvr>
                                        <p:cTn id="35" dur="1000"/>
                                        <p:tgtEl>
                                          <p:spTgt spid="39">
                                            <p:txEl>
                                              <p:pRg st="4" end="4"/>
                                            </p:txEl>
                                          </p:spTgt>
                                        </p:tgtEl>
                                      </p:cBhvr>
                                    </p:animEffect>
                                    <p:anim calcmode="lin" valueType="num">
                                      <p:cBhvr>
                                        <p:cTn id="36"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6" end="6"/>
                                            </p:txEl>
                                          </p:spTgt>
                                        </p:tgtEl>
                                        <p:attrNameLst>
                                          <p:attrName>style.visibility</p:attrName>
                                        </p:attrNameLst>
                                      </p:cBhvr>
                                      <p:to>
                                        <p:strVal val="visible"/>
                                      </p:to>
                                    </p:set>
                                    <p:animEffect transition="in" filter="fade">
                                      <p:cBhvr>
                                        <p:cTn id="42" dur="1000"/>
                                        <p:tgtEl>
                                          <p:spTgt spid="39">
                                            <p:txEl>
                                              <p:pRg st="6" end="6"/>
                                            </p:txEl>
                                          </p:spTgt>
                                        </p:tgtEl>
                                      </p:cBhvr>
                                    </p:animEffect>
                                    <p:anim calcmode="lin" valueType="num">
                                      <p:cBhvr>
                                        <p:cTn id="43" dur="1000" fill="hold"/>
                                        <p:tgtEl>
                                          <p:spTgt spid="39">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6180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标题作用题型</a:t>
            </a:r>
          </a:p>
        </p:txBody>
      </p:sp>
      <p:sp>
        <p:nvSpPr>
          <p:cNvPr id="39" name="文本框 38"/>
          <p:cNvSpPr txBox="1"/>
          <p:nvPr/>
        </p:nvSpPr>
        <p:spPr>
          <a:xfrm>
            <a:off x="1094105" y="2712085"/>
            <a:ext cx="9183370" cy="3415030"/>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注意标题的表层义（本义）与深层义（比喻义、象征义、引申义），标题往往寄托着作者的情感或者揭示文章的中心。</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标题的一般作用：</a:t>
            </a:r>
            <a:r>
              <a:rPr lang="zh-CN" altLang="en-US" sz="2400" dirty="0">
                <a:solidFill>
                  <a:schemeClr val="bg2">
                    <a:lumMod val="25000"/>
                  </a:schemeClr>
                </a:solidFill>
                <a:latin typeface="Calibri" panose="020F0502020204030204" charset="0"/>
                <a:ea typeface="微软雅黑" panose="020B0503020204020204" pitchFamily="34" charset="-122"/>
              </a:rPr>
              <a:t>①</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点明写作对象的特点和含义；</a:t>
            </a:r>
            <a:r>
              <a:rPr lang="zh-CN" altLang="en-US" sz="2400" dirty="0">
                <a:solidFill>
                  <a:schemeClr val="bg2">
                    <a:lumMod val="25000"/>
                  </a:schemeClr>
                </a:solidFill>
                <a:latin typeface="Calibri" panose="020F0502020204030204" charset="0"/>
                <a:ea typeface="微软雅黑" panose="020B0503020204020204" pitchFamily="34" charset="-122"/>
              </a:rPr>
              <a:t>②</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是文章的线索，串联全文；</a:t>
            </a:r>
            <a:r>
              <a:rPr lang="zh-CN" altLang="en-US" sz="2400" dirty="0">
                <a:solidFill>
                  <a:schemeClr val="bg2">
                    <a:lumMod val="25000"/>
                  </a:schemeClr>
                </a:solidFill>
                <a:latin typeface="Calibri" panose="020F0502020204030204" charset="0"/>
                <a:ea typeface="微软雅黑" panose="020B0503020204020204" pitchFamily="34" charset="-122"/>
                <a:sym typeface="+mn-ea"/>
              </a:rPr>
              <a:t>③</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表达作者主观</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的</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态度与情感；</a:t>
            </a:r>
            <a:r>
              <a:rPr lang="zh-CN" altLang="en-US" sz="2400" dirty="0">
                <a:solidFill>
                  <a:schemeClr val="bg2">
                    <a:lumMod val="25000"/>
                  </a:schemeClr>
                </a:solidFill>
                <a:latin typeface="宋体" panose="02010600030101010101" pitchFamily="2" charset="-122"/>
                <a:ea typeface="宋体" panose="02010600030101010101" pitchFamily="2" charset="-122"/>
                <a:sym typeface="+mn-ea"/>
              </a:rPr>
              <a:t>④</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揭示文章的主旨或哲理。</a:t>
            </a: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94105" y="1841500"/>
            <a:ext cx="278384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答题思路：</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fade">
                                      <p:cBhvr>
                                        <p:cTn id="28" dur="1000"/>
                                        <p:tgtEl>
                                          <p:spTgt spid="39">
                                            <p:txEl>
                                              <p:pRg st="2" end="2"/>
                                            </p:txEl>
                                          </p:spTgt>
                                        </p:tgtEl>
                                      </p:cBhvr>
                                    </p:animEffect>
                                    <p:anim calcmode="lin" valueType="num">
                                      <p:cBhvr>
                                        <p:cTn id="2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1195" y="3894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标题作用题型</a:t>
            </a:r>
          </a:p>
        </p:txBody>
      </p:sp>
      <p:sp>
        <p:nvSpPr>
          <p:cNvPr id="39" name="文本框 38"/>
          <p:cNvSpPr txBox="1"/>
          <p:nvPr/>
        </p:nvSpPr>
        <p:spPr>
          <a:xfrm>
            <a:off x="901700" y="2357120"/>
            <a:ext cx="10555605" cy="645160"/>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Calibri" panose="020F0502020204030204" charset="0"/>
                <a:ea typeface="微软雅黑" panose="020B0503020204020204" pitchFamily="34" charset="-122"/>
              </a:rPr>
              <a:t>①标题在</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文中具体的意思；</a:t>
            </a:r>
            <a:r>
              <a:rPr lang="zh-CN" altLang="en-US" sz="2400" dirty="0">
                <a:solidFill>
                  <a:schemeClr val="bg2">
                    <a:lumMod val="25000"/>
                  </a:schemeClr>
                </a:solidFill>
                <a:latin typeface="Calibri" panose="020F0502020204030204" charset="0"/>
                <a:ea typeface="微软雅黑" panose="020B0503020204020204" pitchFamily="34" charset="-122"/>
              </a:rPr>
              <a:t>②标题</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与主题相关的意思。</a:t>
            </a:r>
          </a:p>
        </p:txBody>
      </p:sp>
      <p:sp>
        <p:nvSpPr>
          <p:cNvPr id="2" name="文本框 1"/>
          <p:cNvSpPr txBox="1"/>
          <p:nvPr/>
        </p:nvSpPr>
        <p:spPr>
          <a:xfrm>
            <a:off x="901700" y="1659255"/>
            <a:ext cx="229489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答题步骤：</a:t>
            </a:r>
          </a:p>
        </p:txBody>
      </p:sp>
      <p:sp>
        <p:nvSpPr>
          <p:cNvPr id="3" name="文本框 2"/>
          <p:cNvSpPr txBox="1"/>
          <p:nvPr/>
        </p:nvSpPr>
        <p:spPr>
          <a:xfrm>
            <a:off x="901700" y="4206875"/>
            <a:ext cx="10395585" cy="645160"/>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标题的含义</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作用（题目本身的意义，对结构、形象、主题的作用或意义）。</a:t>
            </a:r>
          </a:p>
        </p:txBody>
      </p:sp>
      <p:sp>
        <p:nvSpPr>
          <p:cNvPr id="4" name="文本框 3"/>
          <p:cNvSpPr txBox="1"/>
          <p:nvPr/>
        </p:nvSpPr>
        <p:spPr>
          <a:xfrm>
            <a:off x="901700" y="3457575"/>
            <a:ext cx="2829560" cy="58356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2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9" grpId="0"/>
      <p:bldP spid="2" grpId="0"/>
      <p:bldP spid="3" grpId="0"/>
      <p:bldP spid="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1195" y="3894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标题作用题型</a:t>
            </a:r>
          </a:p>
        </p:txBody>
      </p:sp>
      <p:sp>
        <p:nvSpPr>
          <p:cNvPr id="2" name="文本框 1"/>
          <p:cNvSpPr txBox="1"/>
          <p:nvPr/>
        </p:nvSpPr>
        <p:spPr>
          <a:xfrm>
            <a:off x="901700" y="1659255"/>
            <a:ext cx="2770505"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模板知识对接</a:t>
            </a:r>
          </a:p>
        </p:txBody>
      </p:sp>
      <p:graphicFrame>
        <p:nvGraphicFramePr>
          <p:cNvPr id="5" name="表格 4"/>
          <p:cNvGraphicFramePr/>
          <p:nvPr/>
        </p:nvGraphicFramePr>
        <p:xfrm>
          <a:off x="1530350" y="2819400"/>
          <a:ext cx="8647430" cy="1828800"/>
        </p:xfrm>
        <a:graphic>
          <a:graphicData uri="http://schemas.openxmlformats.org/drawingml/2006/table">
            <a:tbl>
              <a:tblPr firstRow="1" bandRow="1">
                <a:tableStyleId>{5C22544A-7EE6-4342-B048-85BDC9FD1C3A}</a:tableStyleId>
              </a:tblPr>
              <a:tblGrid>
                <a:gridCol w="3028315"/>
                <a:gridCol w="5619115"/>
              </a:tblGrid>
              <a:tr h="457200">
                <a:tc rowSpan="4">
                  <a:txBody>
                    <a:bodyPr/>
                    <a:lstStyle/>
                    <a:p>
                      <a:pPr algn="ctr">
                        <a:buNone/>
                      </a:pPr>
                      <a:endParaRPr lang="zh-CN" altLang="en-US" sz="2400" b="0">
                        <a:solidFill>
                          <a:schemeClr val="bg2">
                            <a:lumMod val="25000"/>
                          </a:schemeClr>
                        </a:solidFill>
                        <a:latin typeface="微软雅黑" panose="020B0503020204020204" pitchFamily="34" charset="-122"/>
                        <a:ea typeface="微软雅黑" panose="020B0503020204020204" pitchFamily="34" charset="-122"/>
                      </a:endParaRPr>
                    </a:p>
                    <a:p>
                      <a:pPr algn="ctr">
                        <a:buNone/>
                      </a:pPr>
                      <a:endParaRPr lang="zh-CN" altLang="en-US" sz="2400" b="0">
                        <a:solidFill>
                          <a:schemeClr val="bg2">
                            <a:lumMod val="25000"/>
                          </a:schemeClr>
                        </a:solidFill>
                        <a:latin typeface="微软雅黑" panose="020B0503020204020204" pitchFamily="34" charset="-122"/>
                        <a:ea typeface="微软雅黑" panose="020B0503020204020204" pitchFamily="34" charset="-122"/>
                      </a:endParaRPr>
                    </a:p>
                    <a:p>
                      <a:pPr algn="ctr">
                        <a:buNone/>
                      </a:pPr>
                      <a:r>
                        <a:rPr lang="zh-CN" altLang="en-US" sz="2400" b="0">
                          <a:solidFill>
                            <a:schemeClr val="bg2">
                              <a:lumMod val="25000"/>
                            </a:schemeClr>
                          </a:solidFill>
                          <a:latin typeface="微软雅黑" panose="020B0503020204020204" pitchFamily="34" charset="-122"/>
                          <a:ea typeface="微软雅黑" panose="020B0503020204020204" pitchFamily="34" charset="-122"/>
                        </a:rPr>
                        <a:t>标题的一般作用</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c>
                  <a:txBody>
                    <a:bodyPr/>
                    <a:lstStyle/>
                    <a:p>
                      <a:pPr algn="l">
                        <a:buNone/>
                      </a:pPr>
                      <a:r>
                        <a:rPr lang="zh-CN" altLang="en-US" sz="2400" b="0" dirty="0">
                          <a:solidFill>
                            <a:schemeClr val="bg2">
                              <a:lumMod val="25000"/>
                            </a:schemeClr>
                          </a:solidFill>
                          <a:latin typeface="微软雅黑" panose="020B0503020204020204" pitchFamily="34" charset="-122"/>
                          <a:ea typeface="微软雅黑" panose="020B0503020204020204" pitchFamily="34" charset="-122"/>
                          <a:sym typeface="+mn-ea"/>
                        </a:rPr>
                        <a:t>点明写作对象的特点和含义</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38100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a:buNone/>
                      </a:pPr>
                      <a:r>
                        <a:rPr lang="zh-CN" altLang="en-US" sz="2400" b="0" dirty="0">
                          <a:solidFill>
                            <a:schemeClr val="bg2">
                              <a:lumMod val="25000"/>
                            </a:schemeClr>
                          </a:solidFill>
                          <a:latin typeface="微软雅黑" panose="020B0503020204020204" pitchFamily="34" charset="-122"/>
                          <a:ea typeface="微软雅黑" panose="020B0503020204020204" pitchFamily="34" charset="-122"/>
                          <a:sym typeface="+mn-ea"/>
                        </a:rPr>
                        <a:t>是文章的线索，串联全文</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45720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a:buNone/>
                      </a:pPr>
                      <a:r>
                        <a:rPr lang="zh-CN" altLang="en-US" sz="2400" b="0" dirty="0">
                          <a:solidFill>
                            <a:schemeClr val="bg2">
                              <a:lumMod val="25000"/>
                            </a:schemeClr>
                          </a:solidFill>
                          <a:latin typeface="微软雅黑" panose="020B0503020204020204" pitchFamily="34" charset="-122"/>
                          <a:ea typeface="微软雅黑" panose="020B0503020204020204" pitchFamily="34" charset="-122"/>
                          <a:sym typeface="+mn-ea"/>
                        </a:rPr>
                        <a:t>表达作者主观的态度与情感</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r h="457200">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a:buNone/>
                      </a:pPr>
                      <a:r>
                        <a:rPr lang="zh-CN" altLang="en-US" sz="2400" b="0" dirty="0">
                          <a:solidFill>
                            <a:schemeClr val="bg2">
                              <a:lumMod val="25000"/>
                            </a:schemeClr>
                          </a:solidFill>
                          <a:latin typeface="微软雅黑" panose="020B0503020204020204" pitchFamily="34" charset="-122"/>
                          <a:ea typeface="微软雅黑" panose="020B0503020204020204" pitchFamily="34" charset="-122"/>
                          <a:sym typeface="+mn-ea"/>
                        </a:rPr>
                        <a:t>揭示文章的主旨或哲理。</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4">
                        <a:lumMod val="20000"/>
                        <a:lumOff val="80000"/>
                      </a:schemeClr>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522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标题作用题型</a:t>
            </a:r>
          </a:p>
        </p:txBody>
      </p:sp>
      <p:sp>
        <p:nvSpPr>
          <p:cNvPr id="39" name="文本框 38"/>
          <p:cNvSpPr txBox="1"/>
          <p:nvPr/>
        </p:nvSpPr>
        <p:spPr>
          <a:xfrm>
            <a:off x="818515" y="1845945"/>
            <a:ext cx="10555605" cy="4523105"/>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白鹿原上奏响一支老腔</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陈忠实</a:t>
            </a: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作者在小说《白鹿原》中并没有写到老腔，为什么本文题目却是“白鹿原上奏响一支老腔”？</a:t>
            </a:r>
          </a:p>
          <a:p>
            <a:pPr algn="l">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答案：①《白鹿原》是写关中大地的，而老腔饱含着关中大地的神韵，题目《白鹿原上奏响一支老腔》体现了老腔与关中大地的血肉联系。②《白鹿原》是陈忠实最具代表性的作品，作者曾为《白鹿原》没有写到老腔而遗憾，本文以《白鹿原上奏响一支老腔》为题体现了老腔对作者的影响与震撼。③《白鹿原》和老腔一样都具有震撼人心的艺术魅力。</a:t>
            </a:r>
          </a:p>
        </p:txBody>
      </p:sp>
      <p:sp>
        <p:nvSpPr>
          <p:cNvPr id="2" name="文本框 1"/>
          <p:cNvSpPr txBox="1"/>
          <p:nvPr/>
        </p:nvSpPr>
        <p:spPr>
          <a:xfrm>
            <a:off x="818515" y="1182370"/>
            <a:ext cx="296481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1</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604385" y="42246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标题作用题型</a:t>
            </a:r>
          </a:p>
        </p:txBody>
      </p:sp>
      <p:sp>
        <p:nvSpPr>
          <p:cNvPr id="39" name="文本框 38"/>
          <p:cNvSpPr txBox="1"/>
          <p:nvPr/>
        </p:nvSpPr>
        <p:spPr>
          <a:xfrm>
            <a:off x="973455" y="2275205"/>
            <a:ext cx="10029190" cy="2306955"/>
          </a:xfrm>
          <a:prstGeom prst="rect">
            <a:avLst/>
          </a:prstGeom>
          <a:noFill/>
        </p:spPr>
        <p:txBody>
          <a:bodyPr wrap="square" rtlCol="0">
            <a:spAutoFit/>
          </a:bodyPr>
          <a:lstStyle/>
          <a:p>
            <a:pPr algn="l">
              <a:lnSpc>
                <a:spcPct val="150000"/>
              </a:lnSpc>
            </a:pP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湖殇</a:t>
            </a:r>
            <a:r>
              <a:rPr lang="en-US" altLang="zh-CN"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mn-ea"/>
              </a:rPr>
              <a:t>熊久红</a:t>
            </a: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结合全文，分析标题“湖殇”的含义。</a:t>
            </a:r>
          </a:p>
          <a:p>
            <a:pPr algn="l">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答案：题目中的“湖”不仅指艾比湖，还指向众多境遇相似的湖；“殇”为非正常死亡，隐含了作者悲伤、担忧、谴责等复杂情感。</a:t>
            </a:r>
          </a:p>
        </p:txBody>
      </p:sp>
      <p:sp>
        <p:nvSpPr>
          <p:cNvPr id="2" name="文本框 1"/>
          <p:cNvSpPr txBox="1"/>
          <p:nvPr/>
        </p:nvSpPr>
        <p:spPr>
          <a:xfrm>
            <a:off x="973455" y="1398905"/>
            <a:ext cx="296481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604385" y="42246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标题作用题型</a:t>
            </a:r>
          </a:p>
        </p:txBody>
      </p:sp>
      <p:sp>
        <p:nvSpPr>
          <p:cNvPr id="39" name="文本框 38"/>
          <p:cNvSpPr txBox="1"/>
          <p:nvPr/>
        </p:nvSpPr>
        <p:spPr>
          <a:xfrm>
            <a:off x="950595" y="2552065"/>
            <a:ext cx="10291445" cy="1753235"/>
          </a:xfrm>
          <a:prstGeom prst="rect">
            <a:avLst/>
          </a:prstGeom>
          <a:noFill/>
        </p:spPr>
        <p:txBody>
          <a:bodyPr wrap="square" rtlCol="0">
            <a:spAutoFit/>
          </a:bodyPr>
          <a:lstStyle/>
          <a:p>
            <a:pPr algn="l">
              <a:lnSpc>
                <a:spcPct val="150000"/>
              </a:lnSpc>
            </a:pPr>
            <a:r>
              <a:rPr sz="2400" b="1" dirty="0">
                <a:solidFill>
                  <a:schemeClr val="bg2">
                    <a:lumMod val="25000"/>
                  </a:schemeClr>
                </a:solidFill>
                <a:latin typeface="微软雅黑" panose="020B0503020204020204" pitchFamily="34" charset="-122"/>
                <a:ea typeface="微软雅黑" panose="020B0503020204020204" pitchFamily="34" charset="-122"/>
                <a:sym typeface="+mn-ea"/>
              </a:rPr>
              <a:t>天使的声音</a:t>
            </a:r>
            <a:r>
              <a:rPr lang="en-US"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sz="2400" b="1" dirty="0">
                <a:solidFill>
                  <a:schemeClr val="bg2">
                    <a:lumMod val="25000"/>
                  </a:schemeClr>
                </a:solidFill>
                <a:latin typeface="微软雅黑" panose="020B0503020204020204" pitchFamily="34" charset="-122"/>
                <a:ea typeface="微软雅黑" panose="020B0503020204020204" pitchFamily="34" charset="-122"/>
                <a:sym typeface="+mn-ea"/>
              </a:rPr>
              <a:t>乔叶</a:t>
            </a: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标题“天使的声音”，在文中有哪些含义？</a:t>
            </a:r>
          </a:p>
          <a:p>
            <a:pPr algn="l">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答案：指女儿说“谢谢”的声音，又指来自内心深处毫无功利真诚的声音。</a:t>
            </a:r>
          </a:p>
        </p:txBody>
      </p:sp>
      <p:sp>
        <p:nvSpPr>
          <p:cNvPr id="2" name="文本框 1"/>
          <p:cNvSpPr txBox="1"/>
          <p:nvPr/>
        </p:nvSpPr>
        <p:spPr>
          <a:xfrm>
            <a:off x="950595" y="1708785"/>
            <a:ext cx="2964815"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3</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41370" y="2254250"/>
            <a:ext cx="6475730" cy="2122805"/>
          </a:xfrm>
          <a:prstGeom prst="rect">
            <a:avLst/>
          </a:prstGeom>
          <a:noFill/>
        </p:spPr>
        <p:txBody>
          <a:bodyPr wrap="square" rtlCol="0">
            <a:spAutoFit/>
          </a:bodyPr>
          <a:lstStyle/>
          <a:p>
            <a:pPr algn="ctr"/>
            <a:r>
              <a:rPr lang="zh-CN" altLang="zh-CN" sz="6600" b="1" dirty="0" smtClean="0">
                <a:solidFill>
                  <a:srgbClr val="C00000"/>
                </a:solidFill>
                <a:latin typeface="微软雅黑" panose="020B0503020204020204" pitchFamily="34" charset="-122"/>
                <a:ea typeface="微软雅黑" panose="020B0503020204020204" pitchFamily="34" charset="-122"/>
              </a:rPr>
              <a:t>其他类型题</a:t>
            </a:r>
          </a:p>
          <a:p>
            <a:pPr algn="ctr"/>
            <a:r>
              <a:rPr lang="zh-CN" altLang="zh-CN" sz="6600" b="1" dirty="0" smtClean="0">
                <a:solidFill>
                  <a:srgbClr val="C00000"/>
                </a:solidFill>
                <a:latin typeface="微软雅黑" panose="020B0503020204020204" pitchFamily="34" charset="-122"/>
                <a:ea typeface="微软雅黑" panose="020B0503020204020204" pitchFamily="34" charset="-122"/>
              </a:rPr>
              <a:t>分题型答题步骤</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76750" y="246057"/>
            <a:ext cx="3084980" cy="175080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55795"/>
            <a:ext cx="2732405" cy="17195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7"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0450" y="2834640"/>
            <a:ext cx="4752340" cy="948690"/>
            <a:chOff x="1670" y="4464"/>
            <a:chExt cx="7484" cy="1494"/>
          </a:xfrm>
        </p:grpSpPr>
        <p:sp>
          <p:nvSpPr>
            <p:cNvPr id="8" name="TextBox 76"/>
            <p:cNvSpPr txBox="1"/>
            <p:nvPr/>
          </p:nvSpPr>
          <p:spPr>
            <a:xfrm>
              <a:off x="3404" y="4464"/>
              <a:ext cx="5751"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散文概念</a:t>
              </a:r>
            </a:p>
          </p:txBody>
        </p:sp>
        <p:sp>
          <p:nvSpPr>
            <p:cNvPr id="2" name="圆角矩形 1"/>
            <p:cNvSpPr/>
            <p:nvPr/>
          </p:nvSpPr>
          <p:spPr>
            <a:xfrm>
              <a:off x="1670" y="4464"/>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01</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475" y="94615"/>
            <a:ext cx="3038475" cy="175069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109" y="5184445"/>
            <a:ext cx="2855582" cy="13608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2490" y="2941320"/>
            <a:ext cx="5748020" cy="948690"/>
            <a:chOff x="1374" y="4632"/>
            <a:chExt cx="9052" cy="1494"/>
          </a:xfrm>
        </p:grpSpPr>
        <p:sp>
          <p:nvSpPr>
            <p:cNvPr id="8" name="TextBox 76"/>
            <p:cNvSpPr txBox="1"/>
            <p:nvPr/>
          </p:nvSpPr>
          <p:spPr>
            <a:xfrm>
              <a:off x="3356" y="4674"/>
              <a:ext cx="7070"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rPr>
                <a:t>鉴赏人物题型</a:t>
              </a:r>
            </a:p>
          </p:txBody>
        </p:sp>
        <p:sp>
          <p:nvSpPr>
            <p:cNvPr id="2" name="圆角矩形 1"/>
            <p:cNvSpPr/>
            <p:nvPr/>
          </p:nvSpPr>
          <p:spPr>
            <a:xfrm>
              <a:off x="1374" y="4632"/>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04</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6180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鉴赏人物题型</a:t>
            </a:r>
          </a:p>
        </p:txBody>
      </p:sp>
      <p:sp>
        <p:nvSpPr>
          <p:cNvPr id="39" name="文本框 38"/>
          <p:cNvSpPr txBox="1"/>
          <p:nvPr/>
        </p:nvSpPr>
        <p:spPr>
          <a:xfrm>
            <a:off x="1069340" y="2552700"/>
            <a:ext cx="10199370" cy="1753235"/>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请简要概括文中</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的形象特点（性格特点</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文中</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部分的内容，表现了人物怎样的心理（情感）？</a:t>
            </a: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69340" y="1501140"/>
            <a:ext cx="212725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设疑方式：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fade">
                                      <p:cBhvr>
                                        <p:cTn id="28" dur="1000"/>
                                        <p:tgtEl>
                                          <p:spTgt spid="39">
                                            <p:txEl>
                                              <p:pRg st="2" end="2"/>
                                            </p:txEl>
                                          </p:spTgt>
                                        </p:tgtEl>
                                      </p:cBhvr>
                                    </p:animEffect>
                                    <p:anim calcmode="lin" valueType="num">
                                      <p:cBhvr>
                                        <p:cTn id="2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573905" y="261807"/>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鉴赏人物题型</a:t>
            </a:r>
          </a:p>
        </p:txBody>
      </p:sp>
      <p:sp>
        <p:nvSpPr>
          <p:cNvPr id="39" name="文本框 38"/>
          <p:cNvSpPr txBox="1"/>
          <p:nvPr/>
        </p:nvSpPr>
        <p:spPr>
          <a:xfrm>
            <a:off x="1094105" y="1767205"/>
            <a:ext cx="9183370" cy="4523105"/>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运用术语，对作品中人物的精神、性格、思想、感情、神态、心理等做出分析评价。</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结合时代背景，把人物放到特定的时代去分析</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结合文章情节，根据人物自身的言行来分析。</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4.</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分析作者带倾向性的议论，揣测作者的情感倾向。</a:t>
            </a: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94105" y="968375"/>
            <a:ext cx="310896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答题思路：</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fade">
                                      <p:cBhvr>
                                        <p:cTn id="28" dur="1000"/>
                                        <p:tgtEl>
                                          <p:spTgt spid="39">
                                            <p:txEl>
                                              <p:pRg st="2" end="2"/>
                                            </p:txEl>
                                          </p:spTgt>
                                        </p:tgtEl>
                                      </p:cBhvr>
                                    </p:animEffect>
                                    <p:anim calcmode="lin" valueType="num">
                                      <p:cBhvr>
                                        <p:cTn id="2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4" end="4"/>
                                            </p:txEl>
                                          </p:spTgt>
                                        </p:tgtEl>
                                        <p:attrNameLst>
                                          <p:attrName>style.visibility</p:attrName>
                                        </p:attrNameLst>
                                      </p:cBhvr>
                                      <p:to>
                                        <p:strVal val="visible"/>
                                      </p:to>
                                    </p:set>
                                    <p:animEffect transition="in" filter="fade">
                                      <p:cBhvr>
                                        <p:cTn id="35" dur="1000"/>
                                        <p:tgtEl>
                                          <p:spTgt spid="39">
                                            <p:txEl>
                                              <p:pRg st="4" end="4"/>
                                            </p:txEl>
                                          </p:spTgt>
                                        </p:tgtEl>
                                      </p:cBhvr>
                                    </p:animEffect>
                                    <p:anim calcmode="lin" valueType="num">
                                      <p:cBhvr>
                                        <p:cTn id="36"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6" end="6"/>
                                            </p:txEl>
                                          </p:spTgt>
                                        </p:tgtEl>
                                        <p:attrNameLst>
                                          <p:attrName>style.visibility</p:attrName>
                                        </p:attrNameLst>
                                      </p:cBhvr>
                                      <p:to>
                                        <p:strVal val="visible"/>
                                      </p:to>
                                    </p:set>
                                    <p:animEffect transition="in" filter="fade">
                                      <p:cBhvr>
                                        <p:cTn id="42" dur="1000"/>
                                        <p:tgtEl>
                                          <p:spTgt spid="39">
                                            <p:txEl>
                                              <p:pRg st="6" end="6"/>
                                            </p:txEl>
                                          </p:spTgt>
                                        </p:tgtEl>
                                      </p:cBhvr>
                                    </p:animEffect>
                                    <p:anim calcmode="lin" valueType="num">
                                      <p:cBhvr>
                                        <p:cTn id="43" dur="1000" fill="hold"/>
                                        <p:tgtEl>
                                          <p:spTgt spid="39">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1195" y="38944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鉴赏人物题型</a:t>
            </a:r>
          </a:p>
        </p:txBody>
      </p:sp>
      <p:sp>
        <p:nvSpPr>
          <p:cNvPr id="39" name="文本框 38"/>
          <p:cNvSpPr txBox="1"/>
          <p:nvPr/>
        </p:nvSpPr>
        <p:spPr>
          <a:xfrm>
            <a:off x="901700" y="1901825"/>
            <a:ext cx="10555605" cy="1753235"/>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第一步：用术语对人物做出一个定性分析。</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第二步：结合文章的相关内容做具体分析。</a:t>
            </a:r>
          </a:p>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第三步：进行概括总结，注意联系文章的情感内容。</a:t>
            </a:r>
          </a:p>
        </p:txBody>
      </p:sp>
      <p:sp>
        <p:nvSpPr>
          <p:cNvPr id="2" name="文本框 1"/>
          <p:cNvSpPr txBox="1"/>
          <p:nvPr/>
        </p:nvSpPr>
        <p:spPr>
          <a:xfrm>
            <a:off x="901700" y="1318260"/>
            <a:ext cx="229489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答题步骤：</a:t>
            </a:r>
          </a:p>
        </p:txBody>
      </p:sp>
      <p:sp>
        <p:nvSpPr>
          <p:cNvPr id="3" name="文本框 2"/>
          <p:cNvSpPr txBox="1"/>
          <p:nvPr/>
        </p:nvSpPr>
        <p:spPr>
          <a:xfrm>
            <a:off x="901700" y="4587875"/>
            <a:ext cx="10395585" cy="1198880"/>
          </a:xfrm>
          <a:prstGeom prst="rect">
            <a:avLst/>
          </a:prstGeom>
          <a:noFill/>
        </p:spPr>
        <p:txBody>
          <a:bodyPr wrap="square" rtlCol="0">
            <a:spAutoFit/>
          </a:bodyPr>
          <a:lstStyle/>
          <a:p>
            <a:pPr algn="just">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文中的人物具有</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的性格特征，这些特征表现在</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方面（结合文章内容具体分析），对于表达文章的情感起到了</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的作用。</a:t>
            </a:r>
          </a:p>
        </p:txBody>
      </p:sp>
      <p:sp>
        <p:nvSpPr>
          <p:cNvPr id="4" name="文本框 3"/>
          <p:cNvSpPr txBox="1"/>
          <p:nvPr/>
        </p:nvSpPr>
        <p:spPr>
          <a:xfrm>
            <a:off x="901700" y="3895725"/>
            <a:ext cx="2829560" cy="58356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sym typeface="+mn-ea"/>
              </a:rPr>
              <a:t>答题</a:t>
            </a:r>
            <a:r>
              <a:rPr lang="zh-CN" altLang="en-US" sz="3200" b="1" dirty="0">
                <a:solidFill>
                  <a:srgbClr val="C00000"/>
                </a:solidFill>
                <a:latin typeface="微软雅黑" panose="020B0503020204020204" pitchFamily="34" charset="-122"/>
                <a:ea typeface="微软雅黑" panose="020B0503020204020204" pitchFamily="34" charset="-122"/>
                <a:sym typeface="+mn-ea"/>
              </a:rPr>
              <a:t>模板</a:t>
            </a:r>
            <a:r>
              <a:rPr lang="en-US" altLang="zh-CN"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522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鉴赏人物题型</a:t>
            </a:r>
          </a:p>
        </p:txBody>
      </p:sp>
      <p:sp>
        <p:nvSpPr>
          <p:cNvPr id="39" name="文本框 38"/>
          <p:cNvSpPr txBox="1"/>
          <p:nvPr/>
        </p:nvSpPr>
        <p:spPr>
          <a:xfrm>
            <a:off x="818515" y="1954530"/>
            <a:ext cx="10555605" cy="4523105"/>
          </a:xfrm>
          <a:prstGeom prst="rect">
            <a:avLst/>
          </a:prstGeom>
          <a:noFill/>
        </p:spPr>
        <p:txBody>
          <a:bodyPr wrap="square" rtlCol="0">
            <a:spAutoFit/>
          </a:bodyPr>
          <a:lstStyle/>
          <a:p>
            <a:pPr algn="l">
              <a:lnSpc>
                <a:spcPct val="150000"/>
              </a:lnSpc>
            </a:pPr>
            <a:r>
              <a:rPr sz="2400" b="1" dirty="0">
                <a:solidFill>
                  <a:schemeClr val="bg2">
                    <a:lumMod val="25000"/>
                  </a:schemeClr>
                </a:solidFill>
                <a:latin typeface="微软雅黑" panose="020B0503020204020204" pitchFamily="34" charset="-122"/>
                <a:ea typeface="微软雅黑" panose="020B0503020204020204" pitchFamily="34" charset="-122"/>
                <a:sym typeface="+mn-ea"/>
              </a:rPr>
              <a:t>鹤</a:t>
            </a:r>
            <a:r>
              <a:rPr lang="en-US"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sz="2400" b="1" dirty="0">
                <a:solidFill>
                  <a:schemeClr val="bg2">
                    <a:lumMod val="25000"/>
                  </a:schemeClr>
                </a:solidFill>
                <a:latin typeface="微软雅黑" panose="020B0503020204020204" pitchFamily="34" charset="-122"/>
                <a:ea typeface="微软雅黑" panose="020B0503020204020204" pitchFamily="34" charset="-122"/>
                <a:sym typeface="+mn-ea"/>
              </a:rPr>
              <a:t>陆蠡 </a:t>
            </a: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问题：文中两处画线句分别体现了“我”怎样的心情？请结合上下文分析。</a:t>
            </a:r>
          </a:p>
          <a:p>
            <a:pPr algn="l">
              <a:lnSpc>
                <a:spcPct val="150000"/>
              </a:lnSpc>
            </a:pPr>
            <a:r>
              <a:rPr lang="zh-CN" altLang="en-US" sz="2400" u="sng" dirty="0">
                <a:solidFill>
                  <a:schemeClr val="bg2">
                    <a:lumMod val="25000"/>
                  </a:schemeClr>
                </a:solidFill>
                <a:latin typeface="微软雅黑" panose="020B0503020204020204" pitchFamily="34" charset="-122"/>
                <a:ea typeface="微软雅黑" panose="020B0503020204020204" pitchFamily="34" charset="-122"/>
              </a:rPr>
              <a:t>①啊！我的鹤！</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400" u="sng" dirty="0">
                <a:solidFill>
                  <a:schemeClr val="bg2">
                    <a:lumMod val="25000"/>
                  </a:schemeClr>
                </a:solidFill>
                <a:latin typeface="微软雅黑" panose="020B0503020204020204" pitchFamily="34" charset="-122"/>
                <a:ea typeface="微软雅黑" panose="020B0503020204020204" pitchFamily="34" charset="-122"/>
              </a:rPr>
              <a:t>②“不要，我要活的。”</a:t>
            </a:r>
          </a:p>
          <a:p>
            <a:pPr algn="l">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答案：</a:t>
            </a:r>
            <a:r>
              <a:rPr lang="zh-CN" altLang="en-US" sz="2000" dirty="0">
                <a:solidFill>
                  <a:srgbClr val="FF0000"/>
                </a:solidFill>
                <a:latin typeface="微软雅黑" panose="020B0503020204020204" pitchFamily="34" charset="-122"/>
                <a:ea typeface="微软雅黑" panose="020B0503020204020204" pitchFamily="34" charset="-122"/>
                <a:sym typeface="+mn-ea"/>
              </a:rPr>
              <a:t>①这处心理描写，体现了“我”的惊讶、失望和懊恼之情。当“我”还沉溺在自己养鹤的“风雅”想象中时，突然得知这竟是“白鹭”，感觉“我”的虚荣心受了欺骗（自以为清高、风雅的虚荣心也消失了），内心由失望、懊丧转为恼怒。</a:t>
            </a:r>
          </a:p>
          <a:p>
            <a:pPr algn="l">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sym typeface="+mn-ea"/>
              </a:rPr>
              <a:t>②这句语言描写，既体现了“我”对猎人行为的怨恨，更体现了“我”的歉疚与自责之情。“白鹭”因与“我”的亲近而误读了猎人的凶残，又因“我”的驱赶而遭猎人残杀，“我”因而自责与愧疚。</a:t>
            </a:r>
          </a:p>
        </p:txBody>
      </p:sp>
      <p:sp>
        <p:nvSpPr>
          <p:cNvPr id="2" name="文本框 1"/>
          <p:cNvSpPr txBox="1"/>
          <p:nvPr/>
        </p:nvSpPr>
        <p:spPr>
          <a:xfrm>
            <a:off x="818515" y="1370330"/>
            <a:ext cx="3135630"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1</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grpSp>
        <p:nvGrpSpPr>
          <p:cNvPr id="6" name="组合 5"/>
          <p:cNvGrpSpPr/>
          <p:nvPr/>
        </p:nvGrpSpPr>
        <p:grpSpPr>
          <a:xfrm>
            <a:off x="381000" y="2091055"/>
            <a:ext cx="10795635" cy="4249420"/>
            <a:chOff x="1127" y="1188"/>
            <a:chExt cx="17001" cy="6692"/>
          </a:xfrm>
        </p:grpSpPr>
        <p:sp>
          <p:nvSpPr>
            <p:cNvPr id="5" name="圆角矩形 4"/>
            <p:cNvSpPr/>
            <p:nvPr/>
          </p:nvSpPr>
          <p:spPr>
            <a:xfrm>
              <a:off x="1127" y="1188"/>
              <a:ext cx="17001" cy="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81" y="1736"/>
              <a:ext cx="16693" cy="5596"/>
            </a:xfrm>
            <a:prstGeom prst="rect">
              <a:avLst/>
            </a:prstGeom>
            <a:noFill/>
          </p:spPr>
          <p:txBody>
            <a:bodyPr wrap="square" rtlCol="0">
              <a:spAutoFit/>
            </a:bodyPr>
            <a:lstStyle/>
            <a:p>
              <a:pPr algn="l" fontAlgn="auto">
                <a:lnSpc>
                  <a:spcPts val="3000"/>
                </a:lnSpc>
              </a:pPr>
              <a:r>
                <a:rPr lang="en-US" altLang="zh-CN"/>
                <a:t>             </a:t>
              </a:r>
              <a:r>
                <a:rPr lang="en-US" altLang="zh-CN" sz="2800">
                  <a:latin typeface="楷体" panose="02010609060101010101" charset="-122"/>
                  <a:ea typeface="楷体" panose="02010609060101010101" charset="-122"/>
                </a:rPr>
                <a:t>一天舅父到我家里，在园中看到我们的鹤，他皱皱眉头说道：</a:t>
              </a:r>
            </a:p>
            <a:p>
              <a:pPr algn="l" fontAlgn="auto">
                <a:lnSpc>
                  <a:spcPts val="3000"/>
                </a:lnSpc>
              </a:pPr>
              <a:r>
                <a:rPr lang="en-US" altLang="zh-CN" sz="2800">
                  <a:latin typeface="楷体" panose="02010609060101010101" charset="-122"/>
                  <a:ea typeface="楷体" panose="02010609060101010101" charset="-122"/>
                </a:rPr>
                <a:t>    “把这长脚鹭鸶养在这里干什么？”</a:t>
              </a:r>
            </a:p>
            <a:p>
              <a:pPr algn="l" fontAlgn="auto">
                <a:lnSpc>
                  <a:spcPts val="3000"/>
                </a:lnSpc>
              </a:pPr>
              <a:r>
                <a:rPr lang="en-US" altLang="zh-CN" sz="2800">
                  <a:latin typeface="楷体" panose="02010609060101010101" charset="-122"/>
                  <a:ea typeface="楷体" panose="02010609060101010101" charset="-122"/>
                </a:rPr>
                <a:t>    “什么，长脚鹭鸶？”我惊讶地问。</a:t>
              </a:r>
            </a:p>
            <a:p>
              <a:pPr algn="l" fontAlgn="auto">
                <a:lnSpc>
                  <a:spcPts val="3000"/>
                </a:lnSpc>
              </a:pPr>
              <a:r>
                <a:rPr lang="en-US" altLang="zh-CN" sz="2800">
                  <a:latin typeface="楷体" panose="02010609060101010101" charset="-122"/>
                  <a:ea typeface="楷体" panose="02010609060101010101" charset="-122"/>
                </a:rPr>
                <a:t>    “是的。长脚鹭鸶，书上称为‘白鹭’的。唐诗里‘一行白鹭上青天’的白鹭。”</a:t>
              </a:r>
            </a:p>
            <a:p>
              <a:pPr algn="l" fontAlgn="auto">
                <a:lnSpc>
                  <a:spcPts val="3000"/>
                </a:lnSpc>
              </a:pPr>
              <a:r>
                <a:rPr lang="en-US" altLang="zh-CN" sz="2800">
                  <a:latin typeface="楷体" panose="02010609060101010101" charset="-122"/>
                  <a:ea typeface="楷体" panose="02010609060101010101" charset="-122"/>
                </a:rPr>
                <a:t>    “白鹭！”</a:t>
              </a:r>
              <a:r>
                <a:rPr lang="en-US" altLang="zh-CN" sz="2800" u="sng">
                  <a:latin typeface="楷体" panose="02010609060101010101" charset="-122"/>
                  <a:ea typeface="楷体" panose="02010609060101010101" charset="-122"/>
                </a:rPr>
                <a:t>啊！我的鹤！</a:t>
              </a:r>
            </a:p>
            <a:p>
              <a:pPr algn="l" fontAlgn="auto">
                <a:lnSpc>
                  <a:spcPts val="3000"/>
                </a:lnSpc>
              </a:pPr>
              <a:r>
                <a:rPr lang="en-US" altLang="zh-CN" sz="2800">
                  <a:latin typeface="楷体" panose="02010609060101010101" charset="-122"/>
                  <a:ea typeface="楷体" panose="02010609060101010101" charset="-122"/>
                </a:rPr>
                <a:t>    到这时候我才想到它怪爱吃鱼的理由，原来是水边的鹭啊！我失望而且懊丧了。我的虚荣心受了欺骗。我的“清高”，我的“风雅”，都随同鹤变成了鹭，成为可笑的题材了。</a:t>
              </a:r>
            </a:p>
          </p:txBody>
        </p:sp>
      </p:grpSp>
      <p:grpSp>
        <p:nvGrpSpPr>
          <p:cNvPr id="3" name="组合 2"/>
          <p:cNvGrpSpPr/>
          <p:nvPr/>
        </p:nvGrpSpPr>
        <p:grpSpPr>
          <a:xfrm>
            <a:off x="312420" y="2066290"/>
            <a:ext cx="10795635" cy="4522470"/>
            <a:chOff x="1127" y="276"/>
            <a:chExt cx="17001" cy="7604"/>
          </a:xfrm>
        </p:grpSpPr>
        <p:sp>
          <p:nvSpPr>
            <p:cNvPr id="8" name="圆角矩形 7"/>
            <p:cNvSpPr/>
            <p:nvPr/>
          </p:nvSpPr>
          <p:spPr>
            <a:xfrm>
              <a:off x="1127" y="276"/>
              <a:ext cx="17001" cy="760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35" y="579"/>
              <a:ext cx="16693" cy="6622"/>
            </a:xfrm>
            <a:prstGeom prst="rect">
              <a:avLst/>
            </a:prstGeom>
            <a:noFill/>
          </p:spPr>
          <p:txBody>
            <a:bodyPr wrap="square" rtlCol="0">
              <a:spAutoFit/>
            </a:bodyPr>
            <a:lstStyle/>
            <a:p>
              <a:pPr algn="l" fontAlgn="auto">
                <a:lnSpc>
                  <a:spcPts val="3000"/>
                </a:lnSpc>
              </a:pPr>
              <a:r>
                <a:rPr lang="en-US" altLang="zh-CN"/>
                <a:t>         </a:t>
              </a:r>
              <a:r>
                <a:rPr lang="en-US" altLang="zh-CN" sz="2400">
                  <a:latin typeface="楷体" panose="02010609060101010101" charset="-122"/>
                  <a:ea typeface="楷体" panose="02010609060101010101" charset="-122"/>
                </a:rPr>
                <a:t>几天后路过一个猎人，他的枪杆上挂着一只长脚鸟。我一眼便认得是我们曾经豢养的鹭。这回子弹打中了头颈，已经死了。它的左翼上赫然有着结痂的创疤。</a:t>
              </a:r>
            </a:p>
            <a:p>
              <a:pPr algn="l" fontAlgn="auto">
                <a:lnSpc>
                  <a:spcPts val="3000"/>
                </a:lnSpc>
              </a:pPr>
              <a:r>
                <a:rPr lang="en-US" altLang="zh-CN" sz="2400">
                  <a:latin typeface="楷体" panose="02010609060101010101" charset="-122"/>
                  <a:ea typeface="楷体" panose="02010609060101010101" charset="-122"/>
                </a:rPr>
                <a:t>    我忽然难受起来，问道：“你的长脚鹭鸶是哪里打来的？”“就在那松林前面的溪边上。”......“它左翼上还有一个伤疤，我认得的。”“那末给你好了。”他卸下枪端的鸟。</a:t>
              </a:r>
              <a:r>
                <a:rPr lang="en-US" altLang="zh-CN" sz="2400" u="sng">
                  <a:latin typeface="楷体" panose="02010609060101010101" charset="-122"/>
                  <a:ea typeface="楷体" panose="02010609060101010101" charset="-122"/>
                </a:rPr>
                <a:t>“不要，我要活的。”</a:t>
              </a:r>
              <a:r>
                <a:rPr lang="en-US" altLang="zh-CN" sz="2400">
                  <a:latin typeface="楷体" panose="02010609060101010101" charset="-122"/>
                  <a:ea typeface="楷体" panose="02010609060101010101" charset="-122"/>
                </a:rPr>
                <a:t>“胡说，死了还会再活么？”他又把它挂回枪头。</a:t>
              </a:r>
            </a:p>
            <a:p>
              <a:pPr algn="l" fontAlgn="auto">
                <a:lnSpc>
                  <a:spcPts val="3000"/>
                </a:lnSpc>
              </a:pPr>
              <a:r>
                <a:rPr lang="en-US" altLang="zh-CN" sz="2400">
                  <a:latin typeface="楷体" panose="02010609060101010101" charset="-122"/>
                  <a:ea typeface="楷体" panose="02010609060101010101" charset="-122"/>
                </a:rPr>
                <a:t>    我似乎觉得鼻子有点发酸，便回头奔回家去。恍惚中我好像看见那只白鹭，被弃在沙滩上，日日等候它的主人，不忍他去。看见有人来了，迎上前去，但它所接受的不是一尾鱼，而是一颗子弹。</a:t>
              </a: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9">
                                            <p:txEl>
                                              <p:pRg st="2" end="2"/>
                                            </p:txEl>
                                          </p:spTgt>
                                        </p:tgtEl>
                                        <p:attrNameLst>
                                          <p:attrName>style.visibility</p:attrName>
                                        </p:attrNameLst>
                                      </p:cBhvr>
                                      <p:to>
                                        <p:strVal val="visible"/>
                                      </p:to>
                                    </p:set>
                                    <p:animEffect transition="in" filter="fade">
                                      <p:cBhvr>
                                        <p:cTn id="33" dur="1000"/>
                                        <p:tgtEl>
                                          <p:spTgt spid="39">
                                            <p:txEl>
                                              <p:pRg st="2" end="2"/>
                                            </p:txEl>
                                          </p:spTgt>
                                        </p:tgtEl>
                                      </p:cBhvr>
                                    </p:animEffect>
                                    <p:anim calcmode="lin" valueType="num">
                                      <p:cBhvr>
                                        <p:cTn id="34"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nodeType="clickEffect">
                                  <p:stCondLst>
                                    <p:cond delay="0"/>
                                  </p:stCondLst>
                                  <p:childTnLst>
                                    <p:anim calcmode="lin" valueType="num">
                                      <p:cBhvr additive="base">
                                        <p:cTn id="46" dur="500"/>
                                        <p:tgtEl>
                                          <p:spTgt spid="6"/>
                                        </p:tgtEl>
                                        <p:attrNameLst>
                                          <p:attrName>ppt_x</p:attrName>
                                        </p:attrNameLst>
                                      </p:cBhvr>
                                      <p:tavLst>
                                        <p:tav tm="0">
                                          <p:val>
                                            <p:strVal val="ppt_x"/>
                                          </p:val>
                                        </p:tav>
                                        <p:tav tm="100000">
                                          <p:val>
                                            <p:strVal val="ppt_x"/>
                                          </p:val>
                                        </p:tav>
                                      </p:tavLst>
                                    </p:anim>
                                    <p:anim calcmode="lin" valueType="num">
                                      <p:cBhvr additive="base">
                                        <p:cTn id="47" dur="500"/>
                                        <p:tgtEl>
                                          <p:spTgt spid="6"/>
                                        </p:tgtEl>
                                        <p:attrNameLst>
                                          <p:attrName>ppt_y</p:attrName>
                                        </p:attrNameLst>
                                      </p:cBhvr>
                                      <p:tavLst>
                                        <p:tav tm="0">
                                          <p:val>
                                            <p:strVal val="ppt_y"/>
                                          </p:val>
                                        </p:tav>
                                        <p:tav tm="100000">
                                          <p:val>
                                            <p:strVal val="1+ppt_h/2"/>
                                          </p:val>
                                        </p:tav>
                                      </p:tavLst>
                                    </p:anim>
                                    <p:set>
                                      <p:cBhvr>
                                        <p:cTn id="48" dur="1" fill="hold">
                                          <p:stCondLst>
                                            <p:cond delay="499"/>
                                          </p:stCondLst>
                                        </p:cTn>
                                        <p:tgtEl>
                                          <p:spTgt spid="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9">
                                            <p:txEl>
                                              <p:pRg st="3" end="3"/>
                                            </p:txEl>
                                          </p:spTgt>
                                        </p:tgtEl>
                                        <p:attrNameLst>
                                          <p:attrName>style.visibility</p:attrName>
                                        </p:attrNameLst>
                                      </p:cBhvr>
                                      <p:to>
                                        <p:strVal val="visible"/>
                                      </p:to>
                                    </p:set>
                                    <p:animEffect transition="in" filter="fade">
                                      <p:cBhvr>
                                        <p:cTn id="53" dur="1000"/>
                                        <p:tgtEl>
                                          <p:spTgt spid="39">
                                            <p:txEl>
                                              <p:pRg st="3" end="3"/>
                                            </p:txEl>
                                          </p:spTgt>
                                        </p:tgtEl>
                                      </p:cBhvr>
                                    </p:animEffect>
                                    <p:anim calcmode="lin" valueType="num">
                                      <p:cBhvr>
                                        <p:cTn id="54"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55"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1000"/>
                                        <p:tgtEl>
                                          <p:spTgt spid="3"/>
                                        </p:tgtEl>
                                      </p:cBhvr>
                                    </p:animEffect>
                                    <p:anim calcmode="lin" valueType="num">
                                      <p:cBhvr>
                                        <p:cTn id="61" dur="1000" fill="hold"/>
                                        <p:tgtEl>
                                          <p:spTgt spid="3"/>
                                        </p:tgtEl>
                                        <p:attrNameLst>
                                          <p:attrName>ppt_x</p:attrName>
                                        </p:attrNameLst>
                                      </p:cBhvr>
                                      <p:tavLst>
                                        <p:tav tm="0">
                                          <p:val>
                                            <p:strVal val="#ppt_x"/>
                                          </p:val>
                                        </p:tav>
                                        <p:tav tm="100000">
                                          <p:val>
                                            <p:strVal val="#ppt_x"/>
                                          </p:val>
                                        </p:tav>
                                      </p:tavLst>
                                    </p:anim>
                                    <p:anim calcmode="lin" valueType="num">
                                      <p:cBhvr>
                                        <p:cTn id="6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3"/>
                                        </p:tgtEl>
                                        <p:attrNameLst>
                                          <p:attrName>ppt_x</p:attrName>
                                        </p:attrNameLst>
                                      </p:cBhvr>
                                      <p:tavLst>
                                        <p:tav tm="0">
                                          <p:val>
                                            <p:strVal val="ppt_x"/>
                                          </p:val>
                                        </p:tav>
                                        <p:tav tm="100000">
                                          <p:val>
                                            <p:strVal val="ppt_x"/>
                                          </p:val>
                                        </p:tav>
                                      </p:tavLst>
                                    </p:anim>
                                    <p:anim calcmode="lin" valueType="num">
                                      <p:cBhvr additive="base">
                                        <p:cTn id="67" dur="500"/>
                                        <p:tgtEl>
                                          <p:spTgt spid="3"/>
                                        </p:tgtEl>
                                        <p:attrNameLst>
                                          <p:attrName>ppt_y</p:attrName>
                                        </p:attrNameLst>
                                      </p:cBhvr>
                                      <p:tavLst>
                                        <p:tav tm="0">
                                          <p:val>
                                            <p:strVal val="ppt_y"/>
                                          </p:val>
                                        </p:tav>
                                        <p:tav tm="100000">
                                          <p:val>
                                            <p:strVal val="1+ppt_h/2"/>
                                          </p:val>
                                        </p:tav>
                                      </p:tavLst>
                                    </p:anim>
                                    <p:set>
                                      <p:cBhvr>
                                        <p:cTn id="68" dur="1" fill="hold">
                                          <p:stCondLst>
                                            <p:cond delay="499"/>
                                          </p:stCondLst>
                                        </p:cTn>
                                        <p:tgtEl>
                                          <p:spTgt spid="3"/>
                                        </p:tgtEl>
                                        <p:attrNameLst>
                                          <p:attrName>style.visibility</p:attrName>
                                        </p:attrNameLst>
                                      </p:cBhvr>
                                      <p:to>
                                        <p:strVal val="hidden"/>
                                      </p:to>
                                    </p:set>
                                  </p:childTnLst>
                                </p:cTn>
                              </p:par>
                              <p:par>
                                <p:cTn id="69" presetID="42" presetClass="entr" presetSubtype="0" fill="hold" nodeType="withEffect">
                                  <p:stCondLst>
                                    <p:cond delay="0"/>
                                  </p:stCondLst>
                                  <p:childTnLst>
                                    <p:set>
                                      <p:cBhvr>
                                        <p:cTn id="70" dur="1" fill="hold">
                                          <p:stCondLst>
                                            <p:cond delay="0"/>
                                          </p:stCondLst>
                                        </p:cTn>
                                        <p:tgtEl>
                                          <p:spTgt spid="39">
                                            <p:txEl>
                                              <p:pRg st="4" end="4"/>
                                            </p:txEl>
                                          </p:spTgt>
                                        </p:tgtEl>
                                        <p:attrNameLst>
                                          <p:attrName>style.visibility</p:attrName>
                                        </p:attrNameLst>
                                      </p:cBhvr>
                                      <p:to>
                                        <p:strVal val="visible"/>
                                      </p:to>
                                    </p:set>
                                    <p:animEffect transition="in" filter="fade">
                                      <p:cBhvr>
                                        <p:cTn id="71" dur="1000"/>
                                        <p:tgtEl>
                                          <p:spTgt spid="39">
                                            <p:txEl>
                                              <p:pRg st="4" end="4"/>
                                            </p:txEl>
                                          </p:spTgt>
                                        </p:tgtEl>
                                      </p:cBhvr>
                                    </p:animEffect>
                                    <p:anim calcmode="lin" valueType="num">
                                      <p:cBhvr>
                                        <p:cTn id="72"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73"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522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鉴赏人物题型</a:t>
            </a:r>
          </a:p>
        </p:txBody>
      </p:sp>
      <p:sp>
        <p:nvSpPr>
          <p:cNvPr id="39" name="文本框 38"/>
          <p:cNvSpPr txBox="1"/>
          <p:nvPr/>
        </p:nvSpPr>
        <p:spPr>
          <a:xfrm>
            <a:off x="818515" y="1542415"/>
            <a:ext cx="10555605" cy="5077460"/>
          </a:xfrm>
          <a:prstGeom prst="rect">
            <a:avLst/>
          </a:prstGeom>
          <a:noFill/>
        </p:spPr>
        <p:txBody>
          <a:bodyPr wrap="square" rtlCol="0">
            <a:spAutoFit/>
          </a:bodyPr>
          <a:lstStyle/>
          <a:p>
            <a:pPr algn="l">
              <a:lnSpc>
                <a:spcPct val="150000"/>
              </a:lnSpc>
            </a:pPr>
            <a:r>
              <a:rPr sz="2400" b="1" dirty="0">
                <a:solidFill>
                  <a:schemeClr val="bg2">
                    <a:lumMod val="25000"/>
                  </a:schemeClr>
                </a:solidFill>
                <a:latin typeface="微软雅黑" panose="020B0503020204020204" pitchFamily="34" charset="-122"/>
                <a:ea typeface="微软雅黑" panose="020B0503020204020204" pitchFamily="34" charset="-122"/>
                <a:sym typeface="+mn-ea"/>
              </a:rPr>
              <a:t>母亲</a:t>
            </a:r>
            <a:r>
              <a:rPr lang="en-US"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sz="2400" b="1" dirty="0">
                <a:solidFill>
                  <a:schemeClr val="bg2">
                    <a:lumMod val="25000"/>
                  </a:schemeClr>
                </a:solidFill>
                <a:latin typeface="微软雅黑" panose="020B0503020204020204" pitchFamily="34" charset="-122"/>
                <a:ea typeface="微软雅黑" panose="020B0503020204020204" pitchFamily="34" charset="-122"/>
                <a:sym typeface="+mn-ea"/>
              </a:rPr>
              <a:t>何家槐</a:t>
            </a: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母亲和行人的对话在文中出现了三次，这样安排有何用意？</a:t>
            </a: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联系全文，评价母亲这一人物。</a:t>
            </a:r>
          </a:p>
          <a:p>
            <a:pPr algn="l">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a:t>
            </a:r>
            <a:r>
              <a:rPr lang="en-US" altLang="zh-CN" sz="2400" dirty="0">
                <a:solidFill>
                  <a:srgbClr val="FF0000"/>
                </a:solidFill>
                <a:latin typeface="微软雅黑" panose="020B0503020204020204" pitchFamily="34" charset="-122"/>
                <a:ea typeface="微软雅黑" panose="020B0503020204020204" pitchFamily="34" charset="-122"/>
              </a:rPr>
              <a:t>1.①同样写看火车，内容有变化，在结构上起贯穿全文的作用。②反映了母亲向往又犹疑的复杂心理</a:t>
            </a:r>
            <a:r>
              <a:rPr lang="zh-CN" altLang="en-US" sz="2400" dirty="0">
                <a:solidFill>
                  <a:srgbClr val="FF0000"/>
                </a:solidFill>
                <a:latin typeface="微软雅黑" panose="020B0503020204020204" pitchFamily="34" charset="-122"/>
                <a:ea typeface="微软雅黑" panose="020B0503020204020204" pitchFamily="34" charset="-122"/>
              </a:rPr>
              <a:t>。</a:t>
            </a:r>
            <a:r>
              <a:rPr lang="en-US" altLang="zh-CN" sz="2400" dirty="0">
                <a:solidFill>
                  <a:srgbClr val="FF0000"/>
                </a:solidFill>
                <a:latin typeface="微软雅黑" panose="020B0503020204020204" pitchFamily="34" charset="-122"/>
                <a:ea typeface="微软雅黑" panose="020B0503020204020204" pitchFamily="34" charset="-122"/>
              </a:rPr>
              <a:t>③询问的不厌其烦与回答的不胜其烦形式对照，丰富了母亲的形象。</a:t>
            </a:r>
          </a:p>
          <a:p>
            <a:pPr algn="l">
              <a:lnSpc>
                <a:spcPct val="150000"/>
              </a:lnSpc>
            </a:pPr>
            <a:r>
              <a:rPr lang="en-US" altLang="zh-CN" sz="2400" dirty="0">
                <a:solidFill>
                  <a:srgbClr val="FF0000"/>
                </a:solidFill>
                <a:latin typeface="微软雅黑" panose="020B0503020204020204" pitchFamily="34" charset="-122"/>
                <a:ea typeface="微软雅黑" panose="020B0503020204020204" pitchFamily="34" charset="-122"/>
              </a:rPr>
              <a:t>2.</a:t>
            </a:r>
            <a:r>
              <a:rPr lang="zh-CN" altLang="en-US" sz="2400" dirty="0">
                <a:solidFill>
                  <a:srgbClr val="FF0000"/>
                </a:solidFill>
                <a:latin typeface="微软雅黑" panose="020B0503020204020204" pitchFamily="34" charset="-122"/>
                <a:ea typeface="微软雅黑" panose="020B0503020204020204" pitchFamily="34" charset="-122"/>
                <a:sym typeface="+mn-ea"/>
              </a:rPr>
              <a:t>①母亲是朴实、坚忍、勤勉持家的传统女性。②母亲受到新事物的感召，具有尝试新生活的内在倾向。③母亲受传统和现实的羁绊，缺乏将希望变为行动的自觉和勇气。</a:t>
            </a:r>
          </a:p>
        </p:txBody>
      </p:sp>
      <p:sp>
        <p:nvSpPr>
          <p:cNvPr id="2" name="文本框 1"/>
          <p:cNvSpPr txBox="1"/>
          <p:nvPr/>
        </p:nvSpPr>
        <p:spPr>
          <a:xfrm>
            <a:off x="818515" y="958850"/>
            <a:ext cx="3135630"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2</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480560" y="252282"/>
            <a:ext cx="3230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鉴赏人物题型</a:t>
            </a:r>
          </a:p>
        </p:txBody>
      </p:sp>
      <p:sp>
        <p:nvSpPr>
          <p:cNvPr id="39" name="文本框 38"/>
          <p:cNvSpPr txBox="1"/>
          <p:nvPr/>
        </p:nvSpPr>
        <p:spPr>
          <a:xfrm>
            <a:off x="817880" y="1998345"/>
            <a:ext cx="10555605" cy="2861310"/>
          </a:xfrm>
          <a:prstGeom prst="rect">
            <a:avLst/>
          </a:prstGeom>
          <a:noFill/>
        </p:spPr>
        <p:txBody>
          <a:bodyPr wrap="square" rtlCol="0">
            <a:spAutoFit/>
          </a:bodyPr>
          <a:lstStyle/>
          <a:p>
            <a:pPr algn="l">
              <a:lnSpc>
                <a:spcPct val="150000"/>
              </a:lnSpc>
            </a:pPr>
            <a:r>
              <a:rPr sz="2400" b="1" dirty="0">
                <a:solidFill>
                  <a:schemeClr val="bg2">
                    <a:lumMod val="25000"/>
                  </a:schemeClr>
                </a:solidFill>
                <a:latin typeface="微软雅黑" panose="020B0503020204020204" pitchFamily="34" charset="-122"/>
                <a:ea typeface="微软雅黑" panose="020B0503020204020204" pitchFamily="34" charset="-122"/>
                <a:sym typeface="+mn-ea"/>
              </a:rPr>
              <a:t>古渡头</a:t>
            </a:r>
            <a:r>
              <a:rPr lang="en-US" sz="2400" b="1" dirty="0">
                <a:solidFill>
                  <a:schemeClr val="bg2">
                    <a:lumMod val="25000"/>
                  </a:schemeClr>
                </a:solidFill>
                <a:latin typeface="微软雅黑" panose="020B0503020204020204" pitchFamily="34" charset="-122"/>
                <a:ea typeface="微软雅黑" panose="020B0503020204020204" pitchFamily="34" charset="-122"/>
                <a:sym typeface="+mn-ea"/>
              </a:rPr>
              <a:t>——</a:t>
            </a:r>
            <a:r>
              <a:rPr sz="2400" b="1" dirty="0">
                <a:solidFill>
                  <a:schemeClr val="bg2">
                    <a:lumMod val="25000"/>
                  </a:schemeClr>
                </a:solidFill>
                <a:latin typeface="微软雅黑" panose="020B0503020204020204" pitchFamily="34" charset="-122"/>
                <a:ea typeface="微软雅黑" panose="020B0503020204020204" pitchFamily="34" charset="-122"/>
                <a:sym typeface="+mn-ea"/>
              </a:rPr>
              <a:t>叶紫</a:t>
            </a:r>
          </a:p>
          <a:p>
            <a:pPr algn="l">
              <a:lnSpc>
                <a:spcPct val="150000"/>
              </a:lnSpc>
            </a:pPr>
            <a:r>
              <a:rPr lang="zh-CN" altLang="en-US" sz="2400" dirty="0">
                <a:solidFill>
                  <a:schemeClr val="bg2">
                    <a:lumMod val="25000"/>
                  </a:schemeClr>
                </a:solidFill>
                <a:latin typeface="微软雅黑" panose="020B0503020204020204" pitchFamily="34" charset="-122"/>
                <a:ea typeface="微软雅黑" panose="020B0503020204020204" pitchFamily="34" charset="-122"/>
              </a:rPr>
              <a:t>问题：</a:t>
            </a:r>
            <a:r>
              <a:rPr sz="2400" dirty="0">
                <a:solidFill>
                  <a:schemeClr val="bg2">
                    <a:lumMod val="25000"/>
                  </a:schemeClr>
                </a:solidFill>
                <a:latin typeface="微软雅黑" panose="020B0503020204020204" pitchFamily="34" charset="-122"/>
                <a:ea typeface="微软雅黑" panose="020B0503020204020204" pitchFamily="34" charset="-122"/>
              </a:rPr>
              <a:t>作品中的渡夫有哪些性格特点?请简要分析。</a:t>
            </a:r>
          </a:p>
          <a:p>
            <a:pPr algn="l">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答案：</a:t>
            </a:r>
            <a:r>
              <a:rPr sz="2400" dirty="0">
                <a:solidFill>
                  <a:srgbClr val="FF0000"/>
                </a:solidFill>
                <a:latin typeface="微软雅黑" panose="020B0503020204020204" pitchFamily="34" charset="-122"/>
                <a:ea typeface="微软雅黑" panose="020B0503020204020204" pitchFamily="34" charset="-122"/>
              </a:rPr>
              <a:t>①热情坦诚，乐于助人，喜欢孝顺父母的子女；②刚强不屈，不畏身心劳苦，靠自己的气力赚钱；③坚韧不拔，不向命运低头，坚持自由自在的生活信念。</a:t>
            </a:r>
          </a:p>
        </p:txBody>
      </p:sp>
      <p:sp>
        <p:nvSpPr>
          <p:cNvPr id="2" name="文本框 1"/>
          <p:cNvSpPr txBox="1"/>
          <p:nvPr/>
        </p:nvSpPr>
        <p:spPr>
          <a:xfrm>
            <a:off x="817880" y="1268730"/>
            <a:ext cx="3135630" cy="583565"/>
          </a:xfrm>
          <a:prstGeom prst="rect">
            <a:avLst/>
          </a:prstGeom>
          <a:noFill/>
        </p:spPr>
        <p:txBody>
          <a:bodyPr wrap="square" rtlCol="0">
            <a:spAutoFit/>
          </a:bodyPr>
          <a:lstStyle/>
          <a:p>
            <a:r>
              <a:rPr lang="zh-CN" altLang="zh-CN" sz="3200" b="1" dirty="0">
                <a:solidFill>
                  <a:srgbClr val="C00000"/>
                </a:solidFill>
                <a:latin typeface="微软雅黑" panose="020B0503020204020204" pitchFamily="34" charset="-122"/>
                <a:ea typeface="微软雅黑" panose="020B0503020204020204" pitchFamily="34" charset="-122"/>
                <a:sym typeface="+mn-ea"/>
              </a:rPr>
              <a:t>案例分析</a:t>
            </a:r>
            <a:r>
              <a:rPr lang="en-US" altLang="zh-CN" sz="3200" b="1" dirty="0">
                <a:solidFill>
                  <a:srgbClr val="C00000"/>
                </a:solidFill>
                <a:latin typeface="微软雅黑" panose="020B0503020204020204" pitchFamily="34" charset="-122"/>
                <a:ea typeface="微软雅黑" panose="020B0503020204020204" pitchFamily="34" charset="-122"/>
                <a:sym typeface="+mn-ea"/>
              </a:rPr>
              <a:t>3</a:t>
            </a:r>
            <a:r>
              <a:rPr lang="zh-CN" altLang="en-US" sz="3200" b="1"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2490" y="2941320"/>
            <a:ext cx="7001510" cy="948690"/>
            <a:chOff x="1374" y="4632"/>
            <a:chExt cx="11026" cy="1494"/>
          </a:xfrm>
        </p:grpSpPr>
        <p:sp>
          <p:nvSpPr>
            <p:cNvPr id="8" name="TextBox 76"/>
            <p:cNvSpPr txBox="1"/>
            <p:nvPr/>
          </p:nvSpPr>
          <p:spPr>
            <a:xfrm>
              <a:off x="3356" y="4674"/>
              <a:ext cx="9045" cy="1452"/>
            </a:xfrm>
            <a:prstGeom prst="rect">
              <a:avLst/>
            </a:prstGeom>
            <a:noFill/>
          </p:spPr>
          <p:txBody>
            <a:bodyPr wrap="square" rtlCol="0">
              <a:spAutoFit/>
            </a:bodyPr>
            <a:lstStyle/>
            <a:p>
              <a:r>
                <a:rPr lang="zh-CN" altLang="en-US" sz="5400" b="1" dirty="0">
                  <a:solidFill>
                    <a:srgbClr val="C00000"/>
                  </a:solidFill>
                  <a:latin typeface="微软雅黑" panose="020B0503020204020204" pitchFamily="34" charset="-122"/>
                  <a:ea typeface="微软雅黑" panose="020B0503020204020204" pitchFamily="34" charset="-122"/>
                  <a:sym typeface="+mn-ea"/>
                </a:rPr>
                <a:t>探究文本意蕴题型</a:t>
              </a:r>
            </a:p>
          </p:txBody>
        </p:sp>
        <p:sp>
          <p:nvSpPr>
            <p:cNvPr id="2" name="圆角矩形 1"/>
            <p:cNvSpPr/>
            <p:nvPr/>
          </p:nvSpPr>
          <p:spPr>
            <a:xfrm>
              <a:off x="1374" y="4632"/>
              <a:ext cx="1566" cy="1494"/>
            </a:xfrm>
            <a:prstGeom prst="roundRect">
              <a:avLst/>
            </a:prstGeom>
            <a:solidFill>
              <a:srgbClr val="E83D4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4400" b="1" dirty="0">
                  <a:solidFill>
                    <a:schemeClr val="bg1"/>
                  </a:solidFill>
                  <a:latin typeface="微软雅黑" panose="020B0503020204020204" pitchFamily="34" charset="-122"/>
                  <a:ea typeface="微软雅黑" panose="020B0503020204020204" pitchFamily="34" charset="-122"/>
                  <a:sym typeface="+mn-ea"/>
                </a:rPr>
                <a:t>05</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endParaRPr lang="en-US" altLang="zh-CN" sz="44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3972560" y="618042"/>
            <a:ext cx="4246880" cy="1322070"/>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探究文本意蕴题型</a:t>
            </a:r>
          </a:p>
          <a:p>
            <a:pPr algn="ctr"/>
            <a:endParaRPr lang="zh-CN" altLang="en-US" sz="4000" b="1" dirty="0">
              <a:solidFill>
                <a:srgbClr val="C00000"/>
              </a:solidFill>
              <a:latin typeface="微软雅黑" panose="020B0503020204020204" pitchFamily="34" charset="-122"/>
              <a:ea typeface="微软雅黑" panose="020B0503020204020204" pitchFamily="34" charset="-122"/>
              <a:sym typeface="+mn-ea"/>
            </a:endParaRPr>
          </a:p>
        </p:txBody>
      </p:sp>
      <p:sp>
        <p:nvSpPr>
          <p:cNvPr id="39" name="文本框 38"/>
          <p:cNvSpPr txBox="1"/>
          <p:nvPr/>
        </p:nvSpPr>
        <p:spPr>
          <a:xfrm>
            <a:off x="1069340" y="2552700"/>
            <a:ext cx="10199370" cy="2861310"/>
          </a:xfrm>
          <a:prstGeom prst="rect">
            <a:avLst/>
          </a:prstGeom>
          <a:noFill/>
        </p:spPr>
        <p:txBody>
          <a:bodyPr wrap="square" rtlCol="0">
            <a:spAutoFit/>
          </a:bodyPr>
          <a:lstStyle/>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概括文章的主旨，并谈谈你的感受。</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400" dirty="0">
                <a:solidFill>
                  <a:schemeClr val="bg2">
                    <a:lumMod val="25000"/>
                  </a:schemeClr>
                </a:solidFill>
                <a:latin typeface="微软雅黑" panose="020B0503020204020204" pitchFamily="34" charset="-122"/>
                <a:ea typeface="微软雅黑" panose="020B0503020204020204" pitchFamily="34" charset="-122"/>
              </a:rPr>
              <a:t>请结合文章内容，从两个不同的角度谈谈</a:t>
            </a:r>
            <a:r>
              <a:rPr lang="en-US" altLang="zh-CN" sz="2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a:t>
            </a:r>
          </a:p>
          <a:p>
            <a:pPr algn="just">
              <a:lnSpc>
                <a:spcPct val="150000"/>
              </a:lnSpc>
            </a:pPr>
            <a:endPar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3.</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结合文章内容，就</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与</a:t>
            </a:r>
            <a:r>
              <a:rPr lang="en-US" altLang="zh-CN" sz="2400" dirty="0">
                <a:solidFill>
                  <a:schemeClr val="bg2">
                    <a:lumMod val="25000"/>
                  </a:schemeClr>
                </a:solidFill>
                <a:latin typeface="微软雅黑" panose="020B0503020204020204" pitchFamily="34" charset="-122"/>
                <a:ea typeface="微软雅黑" panose="020B0503020204020204" pitchFamily="34" charset="-122"/>
                <a:sym typeface="+mn-ea"/>
              </a:rPr>
              <a:t>××</a:t>
            </a:r>
            <a:r>
              <a:rPr lang="zh-CN" altLang="en-US" sz="2400" dirty="0">
                <a:solidFill>
                  <a:schemeClr val="bg2">
                    <a:lumMod val="25000"/>
                  </a:schemeClr>
                </a:solidFill>
                <a:latin typeface="微软雅黑" panose="020B0503020204020204" pitchFamily="34" charset="-122"/>
                <a:ea typeface="微软雅黑" panose="020B0503020204020204" pitchFamily="34" charset="-122"/>
                <a:sym typeface="+mn-ea"/>
              </a:rPr>
              <a:t>关系谈谈你的思考。</a:t>
            </a:r>
            <a:endParaRPr lang="en-US" altLang="zh-CN" sz="2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69340" y="1501140"/>
            <a:ext cx="212725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设疑方式：</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fade">
                                      <p:cBhvr>
                                        <p:cTn id="28" dur="1000"/>
                                        <p:tgtEl>
                                          <p:spTgt spid="39">
                                            <p:txEl>
                                              <p:pRg st="2" end="2"/>
                                            </p:txEl>
                                          </p:spTgt>
                                        </p:tgtEl>
                                      </p:cBhvr>
                                    </p:animEffect>
                                    <p:anim calcmode="lin" valueType="num">
                                      <p:cBhvr>
                                        <p:cTn id="29"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4" end="4"/>
                                            </p:txEl>
                                          </p:spTgt>
                                        </p:tgtEl>
                                        <p:attrNameLst>
                                          <p:attrName>style.visibility</p:attrName>
                                        </p:attrNameLst>
                                      </p:cBhvr>
                                      <p:to>
                                        <p:strVal val="visible"/>
                                      </p:to>
                                    </p:set>
                                    <p:animEffect transition="in" filter="fade">
                                      <p:cBhvr>
                                        <p:cTn id="35" dur="1000"/>
                                        <p:tgtEl>
                                          <p:spTgt spid="39">
                                            <p:txEl>
                                              <p:pRg st="4" end="4"/>
                                            </p:txEl>
                                          </p:spTgt>
                                        </p:tgtEl>
                                      </p:cBhvr>
                                    </p:animEffect>
                                    <p:anim calcmode="lin" valueType="num">
                                      <p:cBhvr>
                                        <p:cTn id="36"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6"/>
          <p:cNvSpPr txBox="1"/>
          <p:nvPr/>
        </p:nvSpPr>
        <p:spPr>
          <a:xfrm>
            <a:off x="4057650" y="416747"/>
            <a:ext cx="4246880" cy="706755"/>
          </a:xfrm>
          <a:prstGeom prst="rect">
            <a:avLst/>
          </a:prstGeom>
          <a:noFill/>
        </p:spPr>
        <p:txBody>
          <a:bodyPr wrap="none" rtlCol="0">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sym typeface="+mn-ea"/>
              </a:rPr>
              <a:t>探究文本意蕴题型</a:t>
            </a:r>
          </a:p>
        </p:txBody>
      </p:sp>
      <p:sp>
        <p:nvSpPr>
          <p:cNvPr id="39" name="文本框 38"/>
          <p:cNvSpPr txBox="1"/>
          <p:nvPr/>
        </p:nvSpPr>
        <p:spPr>
          <a:xfrm>
            <a:off x="1094105" y="1836420"/>
            <a:ext cx="10174605" cy="4707890"/>
          </a:xfrm>
          <a:prstGeom prst="rect">
            <a:avLst/>
          </a:prstGeom>
          <a:noFill/>
        </p:spPr>
        <p:txBody>
          <a:bodyPr wrap="square" rtlCol="0">
            <a:spAutoFit/>
          </a:bodyPr>
          <a:lstStyle/>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观点阐发探究题：明确自己的观点，分别列出支持自己观点的事实依据，回归文本做总结。</a:t>
            </a: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启发式探究题：先表明观点，后论述（联系文本做论述）。</a:t>
            </a: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标题意蕴探究题：观点明确，结合文本和写作背景并联系自己的阅读实践进行分析，注意要点全面，语言客观，内容充实，可多角度阐述理由（主题、情感、线索、悬念、语言简明、形象生动等）。</a:t>
            </a: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主题意蕴探究题：先理清作者思路，把握全文主旨；其次联系具体内容探究文本主题，从不同角度和层面发掘作品的丰富意蕴，透析民族心理和人文精神。</a:t>
            </a: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矛盾式探究题：在准确理解作者思想情感基础上，结合文本语境，从领域、层面、时代、地域等不同角度分析探究。</a:t>
            </a:r>
          </a:p>
        </p:txBody>
      </p:sp>
      <p:sp>
        <p:nvSpPr>
          <p:cNvPr id="2" name="文本框 1"/>
          <p:cNvSpPr txBox="1"/>
          <p:nvPr/>
        </p:nvSpPr>
        <p:spPr>
          <a:xfrm>
            <a:off x="1094105" y="1123315"/>
            <a:ext cx="2962910" cy="58356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mn-ea"/>
              </a:rPr>
              <a:t>答题思路：</a:t>
            </a:r>
          </a:p>
        </p:txBody>
      </p:sp>
    </p:spTree>
  </p:cSld>
  <p:clrMapOvr>
    <a:masterClrMapping/>
  </p:clrMapOvr>
  <mc:AlternateContent xmlns:mc="http://schemas.openxmlformats.org/markup-compatibility/2006" xmlns:p14="http://schemas.microsoft.com/office/powerpoint/2010/main">
    <mc:Choice Requires="p14">
      <p:transition spd="slow" p14:dur="1250" advTm="8560">
        <p:split orient="vert"/>
      </p:transition>
    </mc:Choice>
    <mc:Fallback xmlns="">
      <p:transition spd="slow" advTm="856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fade">
                                      <p:cBhvr>
                                        <p:cTn id="21" dur="1000"/>
                                        <p:tgtEl>
                                          <p:spTgt spid="39">
                                            <p:txEl>
                                              <p:pRg st="0" end="0"/>
                                            </p:txEl>
                                          </p:spTgt>
                                        </p:tgtEl>
                                      </p:cBhvr>
                                    </p:animEffect>
                                    <p:anim calcmode="lin" valueType="num">
                                      <p:cBhvr>
                                        <p:cTn id="22"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animEffect transition="in" filter="fade">
                                      <p:cBhvr>
                                        <p:cTn id="28" dur="1000"/>
                                        <p:tgtEl>
                                          <p:spTgt spid="39">
                                            <p:txEl>
                                              <p:pRg st="1" end="1"/>
                                            </p:txEl>
                                          </p:spTgt>
                                        </p:tgtEl>
                                      </p:cBhvr>
                                    </p:animEffect>
                                    <p:anim calcmode="lin" valueType="num">
                                      <p:cBhvr>
                                        <p:cTn id="29"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9">
                                            <p:txEl>
                                              <p:pRg st="2" end="2"/>
                                            </p:txEl>
                                          </p:spTgt>
                                        </p:tgtEl>
                                        <p:attrNameLst>
                                          <p:attrName>style.visibility</p:attrName>
                                        </p:attrNameLst>
                                      </p:cBhvr>
                                      <p:to>
                                        <p:strVal val="visible"/>
                                      </p:to>
                                    </p:set>
                                    <p:animEffect transition="in" filter="fade">
                                      <p:cBhvr>
                                        <p:cTn id="35" dur="1000"/>
                                        <p:tgtEl>
                                          <p:spTgt spid="39">
                                            <p:txEl>
                                              <p:pRg st="2" end="2"/>
                                            </p:txEl>
                                          </p:spTgt>
                                        </p:tgtEl>
                                      </p:cBhvr>
                                    </p:animEffect>
                                    <p:anim calcmode="lin" valueType="num">
                                      <p:cBhvr>
                                        <p:cTn id="36" dur="10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9">
                                            <p:txEl>
                                              <p:pRg st="3" end="3"/>
                                            </p:txEl>
                                          </p:spTgt>
                                        </p:tgtEl>
                                        <p:attrNameLst>
                                          <p:attrName>style.visibility</p:attrName>
                                        </p:attrNameLst>
                                      </p:cBhvr>
                                      <p:to>
                                        <p:strVal val="visible"/>
                                      </p:to>
                                    </p:set>
                                    <p:animEffect transition="in" filter="fade">
                                      <p:cBhvr>
                                        <p:cTn id="42" dur="1000"/>
                                        <p:tgtEl>
                                          <p:spTgt spid="39">
                                            <p:txEl>
                                              <p:pRg st="3" end="3"/>
                                            </p:txEl>
                                          </p:spTgt>
                                        </p:tgtEl>
                                      </p:cBhvr>
                                    </p:animEffect>
                                    <p:anim calcmode="lin" valueType="num">
                                      <p:cBhvr>
                                        <p:cTn id="43"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xEl>
                                              <p:pRg st="4" end="4"/>
                                            </p:txEl>
                                          </p:spTgt>
                                        </p:tgtEl>
                                        <p:attrNameLst>
                                          <p:attrName>style.visibility</p:attrName>
                                        </p:attrNameLst>
                                      </p:cBhvr>
                                      <p:to>
                                        <p:strVal val="visible"/>
                                      </p:to>
                                    </p:set>
                                    <p:animEffect transition="in" filter="fade">
                                      <p:cBhvr>
                                        <p:cTn id="49" dur="1000"/>
                                        <p:tgtEl>
                                          <p:spTgt spid="39">
                                            <p:txEl>
                                              <p:pRg st="4" end="4"/>
                                            </p:txEl>
                                          </p:spTgt>
                                        </p:tgtEl>
                                      </p:cBhvr>
                                    </p:animEffect>
                                    <p:anim calcmode="lin" valueType="num">
                                      <p:cBhvr>
                                        <p:cTn id="50"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4D4D4D"/>
      </a:dk1>
      <a:lt1>
        <a:srgbClr val="C4271D"/>
      </a:lt1>
      <a:dk2>
        <a:srgbClr val="DDDDDD"/>
      </a:dk2>
      <a:lt2>
        <a:srgbClr val="957F66"/>
      </a:lt2>
      <a:accent1>
        <a:srgbClr val="000000"/>
      </a:accent1>
      <a:accent2>
        <a:srgbClr val="FFFFFF"/>
      </a:accent2>
      <a:accent3>
        <a:srgbClr val="DEABAA"/>
      </a:accent3>
      <a:accent4>
        <a:srgbClr val="414141"/>
      </a:accent4>
      <a:accent5>
        <a:srgbClr val="AAAAAA"/>
      </a:accent5>
      <a:accent6>
        <a:srgbClr val="E5E5E5"/>
      </a:accent6>
      <a:hlink>
        <a:srgbClr val="B3B3B3"/>
      </a:hlink>
      <a:folHlink>
        <a:srgbClr val="404040"/>
      </a:folHlink>
    </a:clrScheme>
    <a:fontScheme nam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3EBF8"/>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2C4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000120141119A01PPBG">
  <a:themeElements>
    <a:clrScheme name="自定义 68">
      <a:dk1>
        <a:srgbClr val="4D4D4D"/>
      </a:dk1>
      <a:lt1>
        <a:srgbClr val="FFFFFF"/>
      </a:lt1>
      <a:dk2>
        <a:srgbClr val="4D4D4D"/>
      </a:dk2>
      <a:lt2>
        <a:srgbClr val="FFFFFF"/>
      </a:lt2>
      <a:accent1>
        <a:srgbClr val="4D4D4D"/>
      </a:accent1>
      <a:accent2>
        <a:srgbClr val="4E617A"/>
      </a:accent2>
      <a:accent3>
        <a:srgbClr val="6688BE"/>
      </a:accent3>
      <a:accent4>
        <a:srgbClr val="A55DAB"/>
      </a:accent4>
      <a:accent5>
        <a:srgbClr val="BA466F"/>
      </a:accent5>
      <a:accent6>
        <a:srgbClr val="D42C44"/>
      </a:accent6>
      <a:hlink>
        <a:srgbClr val="002060"/>
      </a:hlink>
      <a:folHlink>
        <a:srgbClr val="7F7F7F"/>
      </a:folHlink>
    </a:clrScheme>
    <a:fontScheme name="自定义 3">
      <a:majorFont>
        <a:latin typeface="Franklin Gothic Medium"/>
        <a:ea typeface="华文行楷"/>
        <a:cs typeface=""/>
      </a:majorFont>
      <a:minorFont>
        <a:latin typeface="Franklin Gothic Book"/>
        <a:ea typeface="华文楷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8100</Words>
  <Application>Microsoft Macintosh PowerPoint</Application>
  <PresentationFormat>宽屏</PresentationFormat>
  <Paragraphs>772</Paragraphs>
  <Slides>104</Slides>
  <Notes>28</Notes>
  <HiddenSlides>12</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104</vt:i4>
      </vt:variant>
    </vt:vector>
  </HeadingPairs>
  <TitlesOfParts>
    <vt:vector size="124" baseType="lpstr">
      <vt:lpstr>Calibri</vt:lpstr>
      <vt:lpstr>Calibri Light</vt:lpstr>
      <vt:lpstr>Franklin Gothic Book</vt:lpstr>
      <vt:lpstr>Franklin Gothic Medium</vt:lpstr>
      <vt:lpstr>Tempus Sans ITC</vt:lpstr>
      <vt:lpstr>Wingdings 2</vt:lpstr>
      <vt:lpstr>等线 Light</vt:lpstr>
      <vt:lpstr>仿宋_GB2312</vt:lpstr>
      <vt:lpstr>华康俪金黑W8(P)</vt:lpstr>
      <vt:lpstr>华文行楷</vt:lpstr>
      <vt:lpstr>华文楷体</vt:lpstr>
      <vt:lpstr>楷体</vt:lpstr>
      <vt:lpstr>楷体_GB2312</vt:lpstr>
      <vt:lpstr>宋体</vt:lpstr>
      <vt:lpstr>微软雅黑</vt:lpstr>
      <vt:lpstr>幼圆</vt:lpstr>
      <vt:lpstr>Arial</vt:lpstr>
      <vt:lpstr>Office 主题</vt:lpstr>
      <vt:lpstr>1_默认设计模板</vt:lpstr>
      <vt:lpstr>A000120141119A01PPBG</vt:lpstr>
      <vt:lpstr>PowerPoint 演示文稿</vt:lpstr>
      <vt:lpstr>PowerPoint 演示文稿</vt:lpstr>
      <vt:lpstr>考查方式</vt:lpstr>
      <vt:lpstr>文学类文本阅读课程计划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LiuYuXin</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春秋广告</dc:creator>
  <cp:lastModifiedBy>Microsoft Office 用户</cp:lastModifiedBy>
  <cp:revision>258</cp:revision>
  <dcterms:created xsi:type="dcterms:W3CDTF">2016-12-03T09:56:00Z</dcterms:created>
  <dcterms:modified xsi:type="dcterms:W3CDTF">2018-08-07T01:38:29Z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