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27"/>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Lst>
  <p:sldSz cx="11522075" cy="6480175"/>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2020-11-26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1150162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9.xml"/><Relationship Id="rId5" Type="http://schemas.openxmlformats.org/officeDocument/2006/relationships/slide" Target="slide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古诗文阅读</a:t>
            </a:r>
            <a:endParaRPr lang="zh-CN" altLang="en-US" sz="6600">
              <a:solidFill>
                <a:schemeClr val="bg1"/>
              </a:solidFill>
              <a:ea typeface="黑体"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330190" y="733425"/>
            <a:ext cx="5639435" cy="2122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语言文字运用</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文本框 276482"/>
          <p:cNvSpPr txBox="1"/>
          <p:nvPr/>
        </p:nvSpPr>
        <p:spPr>
          <a:xfrm>
            <a:off x="760377" y="668319"/>
            <a:ext cx="10644262" cy="1568450"/>
          </a:xfrm>
          <a:prstGeom prst="rect">
            <a:avLst/>
          </a:prstGeom>
          <a:noFill/>
          <a:ln w="9525">
            <a:noFill/>
          </a:ln>
        </p:spPr>
        <p:txBody>
          <a:bodyPr wrap="square">
            <a:spAutoFit/>
          </a:bodyPr>
          <a:lstStyle/>
          <a:p>
            <a:r>
              <a:rPr lang="zh-CN" altLang="en-US" sz="2400">
                <a:solidFill>
                  <a:srgbClr val="0000FF"/>
                </a:solidFill>
                <a:latin typeface="+mj-ea"/>
                <a:ea typeface="+mj-ea"/>
              </a:rPr>
              <a:t> </a:t>
            </a:r>
            <a:r>
              <a:rPr lang="en-US" altLang="zh-CN" sz="2400" smtClean="0">
                <a:solidFill>
                  <a:srgbClr val="0000FF"/>
                </a:solidFill>
                <a:latin typeface="+mj-ea"/>
                <a:ea typeface="+mj-ea"/>
              </a:rPr>
              <a:t>4.《</a:t>
            </a:r>
            <a:r>
              <a:rPr lang="zh-CN" altLang="en-US" sz="2400" smtClean="0">
                <a:solidFill>
                  <a:srgbClr val="0000FF"/>
                </a:solidFill>
                <a:latin typeface="+mj-ea"/>
                <a:ea typeface="+mj-ea"/>
              </a:rPr>
              <a:t>论语</a:t>
            </a:r>
            <a:r>
              <a:rPr lang="en-US" altLang="zh-CN" sz="2400" smtClean="0">
                <a:solidFill>
                  <a:srgbClr val="0000FF"/>
                </a:solidFill>
                <a:latin typeface="+mj-ea"/>
                <a:ea typeface="+mj-ea"/>
              </a:rPr>
              <a:t>》</a:t>
            </a:r>
            <a:r>
              <a:rPr lang="zh-CN" altLang="en-US" sz="2400" smtClean="0">
                <a:solidFill>
                  <a:srgbClr val="0000FF"/>
                </a:solidFill>
                <a:latin typeface="+mj-ea"/>
                <a:ea typeface="+mj-ea"/>
              </a:rPr>
              <a:t>中</a:t>
            </a:r>
            <a:r>
              <a:rPr lang="en-US" altLang="zh-CN" sz="2400" smtClean="0">
                <a:solidFill>
                  <a:srgbClr val="0000FF"/>
                </a:solidFill>
                <a:latin typeface="+mj-ea"/>
                <a:ea typeface="+mj-ea"/>
              </a:rPr>
              <a:t>“</a:t>
            </a:r>
            <a:r>
              <a:rPr lang="zh-CN" altLang="en-US" sz="2400" smtClean="0">
                <a:solidFill>
                  <a:srgbClr val="0000FF"/>
                </a:solidFill>
                <a:latin typeface="+mj-ea"/>
                <a:ea typeface="+mj-ea"/>
              </a:rPr>
              <a:t>己所不欲，勿施于人</a:t>
            </a:r>
            <a:r>
              <a:rPr lang="en-US" altLang="zh-CN" sz="2400" smtClean="0">
                <a:solidFill>
                  <a:srgbClr val="0000FF"/>
                </a:solidFill>
                <a:latin typeface="+mj-ea"/>
                <a:ea typeface="+mj-ea"/>
              </a:rPr>
              <a:t>”“</a:t>
            </a:r>
            <a:r>
              <a:rPr lang="zh-CN" altLang="en-US" sz="2400" smtClean="0">
                <a:solidFill>
                  <a:srgbClr val="0000FF"/>
                </a:solidFill>
                <a:latin typeface="+mj-ea"/>
                <a:ea typeface="+mj-ea"/>
              </a:rPr>
              <a:t>己欲立而立人，己欲达而达人</a:t>
            </a:r>
            <a:r>
              <a:rPr lang="en-US" altLang="zh-CN" sz="2400" smtClean="0">
                <a:solidFill>
                  <a:srgbClr val="0000FF"/>
                </a:solidFill>
                <a:latin typeface="+mj-ea"/>
                <a:ea typeface="+mj-ea"/>
              </a:rPr>
              <a:t>”</a:t>
            </a:r>
            <a:r>
              <a:rPr lang="zh-CN" altLang="en-US" sz="2400" smtClean="0">
                <a:solidFill>
                  <a:srgbClr val="0000FF"/>
                </a:solidFill>
                <a:latin typeface="+mj-ea"/>
                <a:ea typeface="+mj-ea"/>
              </a:rPr>
              <a:t>，蕴含了丰富的人生智慧。请根据其中一句给你的启示，写出自己处理人际关系的想法和做法。要求：</a:t>
            </a:r>
            <a:r>
              <a:rPr lang="en-US" altLang="zh-CN" sz="2400" smtClean="0">
                <a:solidFill>
                  <a:srgbClr val="0000FF"/>
                </a:solidFill>
                <a:latin typeface="+mj-ea"/>
                <a:ea typeface="+mj-ea"/>
              </a:rPr>
              <a:t>①</a:t>
            </a:r>
            <a:r>
              <a:rPr lang="zh-CN" altLang="en-US" sz="2400" smtClean="0">
                <a:solidFill>
                  <a:srgbClr val="0000FF"/>
                </a:solidFill>
                <a:latin typeface="+mj-ea"/>
                <a:ea typeface="+mj-ea"/>
              </a:rPr>
              <a:t>内容具体；</a:t>
            </a:r>
            <a:r>
              <a:rPr lang="en-US" altLang="zh-CN" sz="2400" smtClean="0">
                <a:solidFill>
                  <a:srgbClr val="0000FF"/>
                </a:solidFill>
                <a:latin typeface="+mj-ea"/>
                <a:ea typeface="+mj-ea"/>
              </a:rPr>
              <a:t>②</a:t>
            </a:r>
            <a:r>
              <a:rPr lang="zh-CN" altLang="en-US" sz="2400" smtClean="0">
                <a:solidFill>
                  <a:srgbClr val="0000FF"/>
                </a:solidFill>
                <a:latin typeface="+mj-ea"/>
                <a:ea typeface="+mj-ea"/>
              </a:rPr>
              <a:t>句式工整；</a:t>
            </a:r>
            <a:r>
              <a:rPr lang="en-US" altLang="zh-CN" sz="2400" smtClean="0">
                <a:solidFill>
                  <a:srgbClr val="0000FF"/>
                </a:solidFill>
                <a:latin typeface="+mj-ea"/>
                <a:ea typeface="+mj-ea"/>
              </a:rPr>
              <a:t>③</a:t>
            </a:r>
            <a:r>
              <a:rPr lang="zh-CN" altLang="en-US" sz="2400" smtClean="0">
                <a:solidFill>
                  <a:srgbClr val="0000FF"/>
                </a:solidFill>
                <a:latin typeface="+mj-ea"/>
                <a:ea typeface="+mj-ea"/>
              </a:rPr>
              <a:t>语言简明、得体；</a:t>
            </a:r>
            <a:r>
              <a:rPr lang="en-US" altLang="zh-CN" sz="2400" smtClean="0">
                <a:solidFill>
                  <a:srgbClr val="0000FF"/>
                </a:solidFill>
                <a:latin typeface="+mj-ea"/>
                <a:ea typeface="+mj-ea"/>
              </a:rPr>
              <a:t>④60</a:t>
            </a:r>
            <a:r>
              <a:rPr lang="zh-CN" altLang="en-US" sz="2400" smtClean="0">
                <a:solidFill>
                  <a:srgbClr val="0000FF"/>
                </a:solidFill>
                <a:latin typeface="+mj-ea"/>
                <a:ea typeface="+mj-ea"/>
              </a:rPr>
              <a:t>～</a:t>
            </a:r>
            <a:r>
              <a:rPr lang="en-US" altLang="zh-CN" sz="2400" smtClean="0">
                <a:solidFill>
                  <a:srgbClr val="0000FF"/>
                </a:solidFill>
                <a:latin typeface="+mj-ea"/>
                <a:ea typeface="+mj-ea"/>
              </a:rPr>
              <a:t>80</a:t>
            </a:r>
            <a:r>
              <a:rPr lang="zh-CN" altLang="en-US" sz="2400" smtClean="0">
                <a:solidFill>
                  <a:srgbClr val="0000FF"/>
                </a:solidFill>
                <a:latin typeface="+mj-ea"/>
                <a:ea typeface="+mj-ea"/>
              </a:rPr>
              <a:t>字。</a:t>
            </a:r>
          </a:p>
        </p:txBody>
      </p:sp>
      <p:sp>
        <p:nvSpPr>
          <p:cNvPr id="3" name="文本框 315393"/>
          <p:cNvSpPr txBox="1"/>
          <p:nvPr/>
        </p:nvSpPr>
        <p:spPr>
          <a:xfrm>
            <a:off x="760377" y="2168517"/>
            <a:ext cx="10358510" cy="1938020"/>
          </a:xfrm>
          <a:prstGeom prst="rect">
            <a:avLst/>
          </a:prstGeom>
          <a:noFill/>
          <a:ln w="9525">
            <a:noFill/>
          </a:ln>
        </p:spPr>
        <p:txBody>
          <a:bodyPr wrap="square">
            <a:spAutoFit/>
          </a:bodyPr>
          <a:lstStyle/>
          <a:p>
            <a:r>
              <a:rPr lang="zh-CN" altLang="en-US" sz="2400" b="1" smtClean="0">
                <a:solidFill>
                  <a:schemeClr val="accent6">
                    <a:lumMod val="50000"/>
                  </a:schemeClr>
                </a:solidFill>
              </a:rPr>
              <a:t>解析：</a:t>
            </a:r>
            <a:r>
              <a:rPr lang="zh-CN" altLang="en-US" sz="2400" smtClean="0">
                <a:solidFill>
                  <a:schemeClr val="accent6">
                    <a:lumMod val="50000"/>
                  </a:schemeClr>
                </a:solidFill>
              </a:rPr>
              <a:t>　本题考查</a:t>
            </a:r>
            <a:r>
              <a:rPr lang="en-US" altLang="en-US" sz="2400" smtClean="0">
                <a:solidFill>
                  <a:schemeClr val="accent6">
                    <a:lumMod val="50000"/>
                  </a:schemeClr>
                </a:solidFill>
              </a:rPr>
              <a:t>“</a:t>
            </a:r>
            <a:r>
              <a:rPr lang="zh-CN" altLang="en-US" sz="2400" smtClean="0">
                <a:solidFill>
                  <a:schemeClr val="accent6">
                    <a:lumMod val="50000"/>
                  </a:schemeClr>
                </a:solidFill>
              </a:rPr>
              <a:t>扩展语句</a:t>
            </a:r>
            <a:r>
              <a:rPr lang="en-US" altLang="en-US" sz="2400" smtClean="0">
                <a:solidFill>
                  <a:schemeClr val="accent6">
                    <a:lumMod val="50000"/>
                  </a:schemeClr>
                </a:solidFill>
              </a:rPr>
              <a:t>”</a:t>
            </a:r>
            <a:r>
              <a:rPr lang="zh-CN" altLang="en-US" sz="2400" smtClean="0">
                <a:solidFill>
                  <a:schemeClr val="accent6">
                    <a:lumMod val="50000"/>
                  </a:schemeClr>
                </a:solidFill>
              </a:rPr>
              <a:t>和</a:t>
            </a:r>
            <a:r>
              <a:rPr lang="en-US" altLang="en-US" sz="2400" smtClean="0">
                <a:solidFill>
                  <a:schemeClr val="accent6">
                    <a:lumMod val="50000"/>
                  </a:schemeClr>
                </a:solidFill>
              </a:rPr>
              <a:t>“</a:t>
            </a:r>
            <a:r>
              <a:rPr lang="zh-CN" altLang="en-US" sz="2400" smtClean="0">
                <a:solidFill>
                  <a:schemeClr val="accent6">
                    <a:lumMod val="50000"/>
                  </a:schemeClr>
                </a:solidFill>
              </a:rPr>
              <a:t>简明、连贯、得体</a:t>
            </a:r>
            <a:r>
              <a:rPr lang="en-US" altLang="en-US" sz="2400" smtClean="0">
                <a:solidFill>
                  <a:schemeClr val="accent6">
                    <a:lumMod val="50000"/>
                  </a:schemeClr>
                </a:solidFill>
              </a:rPr>
              <a:t>”</a:t>
            </a:r>
            <a:r>
              <a:rPr lang="zh-CN" altLang="en-US" sz="2400" smtClean="0">
                <a:solidFill>
                  <a:schemeClr val="accent6">
                    <a:lumMod val="50000"/>
                  </a:schemeClr>
                </a:solidFill>
              </a:rPr>
              <a:t>的能力。要求考生根据具体要求，把原有句子进行扩展，加以阐述、发展或引申，使句子更丰富，表达更充分。它要求考生既要从原有的语句中悟出所暗示出的范围和方向，又要求考生在原句</a:t>
            </a:r>
            <a:r>
              <a:rPr lang="en-US" altLang="en-US" sz="2400" smtClean="0">
                <a:solidFill>
                  <a:schemeClr val="accent6">
                    <a:lumMod val="50000"/>
                  </a:schemeClr>
                </a:solidFill>
              </a:rPr>
              <a:t>(</a:t>
            </a:r>
            <a:r>
              <a:rPr lang="zh-CN" altLang="en-US" sz="2400" smtClean="0">
                <a:solidFill>
                  <a:schemeClr val="accent6">
                    <a:lumMod val="50000"/>
                  </a:schemeClr>
                </a:solidFill>
              </a:rPr>
              <a:t>或段</a:t>
            </a:r>
            <a:r>
              <a:rPr lang="en-US" altLang="en-US" sz="2400" smtClean="0">
                <a:solidFill>
                  <a:schemeClr val="accent6">
                    <a:lumMod val="50000"/>
                  </a:schemeClr>
                </a:solidFill>
              </a:rPr>
              <a:t>)</a:t>
            </a:r>
            <a:r>
              <a:rPr lang="zh-CN" altLang="en-US" sz="2400" smtClean="0">
                <a:solidFill>
                  <a:schemeClr val="accent6">
                    <a:lumMod val="50000"/>
                  </a:schemeClr>
                </a:solidFill>
              </a:rPr>
              <a:t>所限制的范围内尽量地发挥，能较全面地考查学生的联想、想象力和语言综合表达能力。</a:t>
            </a:r>
            <a:endParaRPr lang="zh-CN" altLang="en-US" sz="2000">
              <a:solidFill>
                <a:schemeClr val="accent6">
                  <a:lumMod val="50000"/>
                </a:schemeClr>
              </a:solidFill>
            </a:endParaRPr>
          </a:p>
        </p:txBody>
      </p:sp>
      <p:sp>
        <p:nvSpPr>
          <p:cNvPr id="4" name="文本框 315393"/>
          <p:cNvSpPr txBox="1"/>
          <p:nvPr/>
        </p:nvSpPr>
        <p:spPr>
          <a:xfrm>
            <a:off x="688939" y="4097343"/>
            <a:ext cx="10358510" cy="1938020"/>
          </a:xfrm>
          <a:prstGeom prst="rect">
            <a:avLst/>
          </a:prstGeom>
          <a:noFill/>
          <a:ln w="9525">
            <a:noFill/>
          </a:ln>
        </p:spPr>
        <p:txBody>
          <a:bodyPr wrap="square">
            <a:spAutoFit/>
          </a:bodyPr>
          <a:lstStyle/>
          <a:p>
            <a:r>
              <a:rPr lang="zh-CN" altLang="en-US" sz="2400" b="1" smtClean="0">
                <a:solidFill>
                  <a:srgbClr val="FF0000"/>
                </a:solidFill>
              </a:rPr>
              <a:t>答案：</a:t>
            </a:r>
            <a:r>
              <a:rPr lang="en-US" altLang="en-US" sz="2400" smtClean="0">
                <a:solidFill>
                  <a:srgbClr val="FF0000"/>
                </a:solidFill>
              </a:rPr>
              <a:t>(</a:t>
            </a:r>
            <a:r>
              <a:rPr lang="zh-CN" altLang="en-US" sz="2400" smtClean="0">
                <a:solidFill>
                  <a:srgbClr val="FF0000"/>
                </a:solidFill>
              </a:rPr>
              <a:t>示例一</a:t>
            </a:r>
            <a:r>
              <a:rPr lang="en-US" altLang="en-US" sz="2400" smtClean="0">
                <a:solidFill>
                  <a:srgbClr val="FF0000"/>
                </a:solidFill>
              </a:rPr>
              <a:t>)</a:t>
            </a:r>
            <a:r>
              <a:rPr lang="zh-CN" altLang="en-US" sz="2400" smtClean="0">
                <a:solidFill>
                  <a:srgbClr val="FF0000"/>
                </a:solidFill>
              </a:rPr>
              <a:t>自己不想说的话，不强求他人说；自己不愿听的话，不强求他人听；自己不愿做的事，不强求他人做。设身处地感受他人难处，推己及人避免强人所难。</a:t>
            </a:r>
          </a:p>
          <a:p>
            <a:r>
              <a:rPr lang="en-US" altLang="en-US" sz="2400" smtClean="0">
                <a:solidFill>
                  <a:srgbClr val="FF0000"/>
                </a:solidFill>
              </a:rPr>
              <a:t>(</a:t>
            </a:r>
            <a:r>
              <a:rPr lang="zh-CN" altLang="en-US" sz="2400" smtClean="0">
                <a:solidFill>
                  <a:srgbClr val="FF0000"/>
                </a:solidFill>
              </a:rPr>
              <a:t>示例二</a:t>
            </a:r>
            <a:r>
              <a:rPr lang="en-US" altLang="en-US" sz="2400" smtClean="0">
                <a:solidFill>
                  <a:srgbClr val="FF0000"/>
                </a:solidFill>
              </a:rPr>
              <a:t>)</a:t>
            </a:r>
            <a:r>
              <a:rPr lang="zh-CN" altLang="en-US" sz="2400" smtClean="0">
                <a:solidFill>
                  <a:srgbClr val="FF0000"/>
                </a:solidFill>
              </a:rPr>
              <a:t>为他人生活提供方便，为和谐相处创造条件；为他人成长贡献力量，为共同发展奉献智慧。在成全他人中成就自我，在分享快乐中创造幸福。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6483"/>
                                        </p:tgtEl>
                                        <p:attrNameLst>
                                          <p:attrName>style.visibility</p:attrName>
                                        </p:attrNameLst>
                                      </p:cBhvr>
                                      <p:to>
                                        <p:strVal val="visible"/>
                                      </p:to>
                                    </p:set>
                                    <p:animEffect transition="in" filter="diamond(in)">
                                      <p:cBhvr>
                                        <p:cTn id="7" dur="2000"/>
                                        <p:tgtEl>
                                          <p:spTgt spid="27648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p:bldP spid="3" grpId="1"/>
      <p:bldP spid="4"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803910" y="790575"/>
            <a:ext cx="3814445" cy="46037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zh-CN" altLang="en-US" b="1">
                <a:solidFill>
                  <a:schemeClr val="bg1"/>
                </a:solidFill>
              </a:rPr>
              <a:t> </a:t>
            </a:r>
            <a:r>
              <a:rPr lang="zh-CN" altLang="en-US" sz="2400" b="1">
                <a:solidFill>
                  <a:srgbClr val="0000FF"/>
                </a:solidFill>
              </a:rPr>
              <a:t>语言表达得体</a:t>
            </a:r>
            <a:r>
              <a:rPr lang="en-US" altLang="zh-CN" sz="2400" b="1">
                <a:solidFill>
                  <a:srgbClr val="0000FF"/>
                </a:solidFill>
              </a:rPr>
              <a:t>6</a:t>
            </a:r>
            <a:r>
              <a:rPr lang="zh-CN" altLang="en-US" sz="2400" b="1">
                <a:solidFill>
                  <a:srgbClr val="0000FF"/>
                </a:solidFill>
              </a:rPr>
              <a:t>大</a:t>
            </a:r>
            <a:r>
              <a:rPr lang="zh-CN" altLang="en-US" sz="2400" b="1">
                <a:solidFill>
                  <a:srgbClr val="0000FF"/>
                </a:solidFill>
                <a:sym typeface="+mn-ea"/>
              </a:rPr>
              <a:t>命题视角 </a:t>
            </a:r>
            <a:r>
              <a:rPr lang="zh-CN" altLang="en-US" sz="2400" b="1">
                <a:solidFill>
                  <a:srgbClr val="0000FF"/>
                </a:solidFill>
              </a:rPr>
              <a:t> </a:t>
            </a:r>
          </a:p>
        </p:txBody>
      </p:sp>
      <p:sp>
        <p:nvSpPr>
          <p:cNvPr id="8" name="AutoShape 12"/>
          <p:cNvSpPr>
            <a:spLocks noChangeArrowheads="1"/>
          </p:cNvSpPr>
          <p:nvPr/>
        </p:nvSpPr>
        <p:spPr bwMode="auto">
          <a:xfrm flipH="1">
            <a:off x="5826125" y="4297680"/>
            <a:ext cx="5075555" cy="576580"/>
          </a:xfrm>
          <a:prstGeom prst="wedgeRoundRectCallout">
            <a:avLst>
              <a:gd name="adj1" fmla="val 94551"/>
              <a:gd name="adj2" fmla="val -44162"/>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zh-CN" altLang="en-US" sz="2400" b="1"/>
              <a:t>五　 考虑目的，做到有的放矢 </a:t>
            </a:r>
          </a:p>
        </p:txBody>
      </p:sp>
      <p:sp>
        <p:nvSpPr>
          <p:cNvPr id="11" name="AutoShape 12"/>
          <p:cNvSpPr>
            <a:spLocks noChangeArrowheads="1"/>
          </p:cNvSpPr>
          <p:nvPr/>
        </p:nvSpPr>
        <p:spPr bwMode="auto">
          <a:xfrm flipH="1">
            <a:off x="5825490" y="5164455"/>
            <a:ext cx="5076190" cy="576580"/>
          </a:xfrm>
          <a:prstGeom prst="wedgeRoundRectCallout">
            <a:avLst>
              <a:gd name="adj1" fmla="val 95384"/>
              <a:gd name="adj2" fmla="val -78634"/>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zh-CN" altLang="en-US" sz="2400" b="1"/>
              <a:t>六　面陈转述，注意用语区别 </a:t>
            </a:r>
          </a:p>
        </p:txBody>
      </p:sp>
      <p:sp>
        <p:nvSpPr>
          <p:cNvPr id="12" name="AutoShape 6"/>
          <p:cNvSpPr>
            <a:spLocks noChangeArrowheads="1"/>
          </p:cNvSpPr>
          <p:nvPr/>
        </p:nvSpPr>
        <p:spPr bwMode="auto">
          <a:xfrm flipH="1">
            <a:off x="5825490" y="1250950"/>
            <a:ext cx="5074920" cy="544195"/>
          </a:xfrm>
          <a:prstGeom prst="wedgeRoundRectCallout">
            <a:avLst>
              <a:gd name="adj1" fmla="val 95396"/>
              <a:gd name="adj2" fmla="val 179404"/>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zh-CN" altLang="en-US" sz="2400" b="1"/>
              <a:t>一　了解谦词敬语，避免生搬硬套</a:t>
            </a:r>
          </a:p>
        </p:txBody>
      </p:sp>
      <p:sp>
        <p:nvSpPr>
          <p:cNvPr id="13" name="Text Box 7"/>
          <p:cNvSpPr txBox="1">
            <a:spLocks noChangeArrowheads="1"/>
          </p:cNvSpPr>
          <p:nvPr/>
        </p:nvSpPr>
        <p:spPr bwMode="auto">
          <a:xfrm>
            <a:off x="1388745" y="2523490"/>
            <a:ext cx="1936115" cy="255333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zh-CN" altLang="en-US" sz="4000">
                <a:latin typeface="黑体" pitchFamily="2" charset="-122"/>
                <a:ea typeface="黑体" pitchFamily="2" charset="-122"/>
                <a:sym typeface="+mn-ea"/>
              </a:rPr>
              <a:t>语言表达得体6大</a:t>
            </a:r>
            <a:r>
              <a:rPr lang="zh-CN" altLang="en-US" sz="4000">
                <a:latin typeface="黑体" pitchFamily="2" charset="-122"/>
                <a:ea typeface="黑体" pitchFamily="2" charset="-122"/>
              </a:rPr>
              <a:t>命题视角 </a:t>
            </a:r>
          </a:p>
        </p:txBody>
      </p:sp>
      <p:sp>
        <p:nvSpPr>
          <p:cNvPr id="14" name="AutoShape 8"/>
          <p:cNvSpPr>
            <a:spLocks noChangeArrowheads="1"/>
          </p:cNvSpPr>
          <p:nvPr/>
        </p:nvSpPr>
        <p:spPr bwMode="auto">
          <a:xfrm flipH="1">
            <a:off x="5835650" y="2047240"/>
            <a:ext cx="5089525" cy="476250"/>
          </a:xfrm>
          <a:prstGeom prst="wedgeRoundRectCallout">
            <a:avLst>
              <a:gd name="adj1" fmla="val 96475"/>
              <a:gd name="adj2" fmla="val 111466"/>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zh-CN" altLang="en-US" sz="2400" b="1"/>
              <a:t>二　 分清对象，避免张冠李戴</a:t>
            </a:r>
          </a:p>
        </p:txBody>
      </p:sp>
      <p:sp>
        <p:nvSpPr>
          <p:cNvPr id="15" name="AutoShape 9"/>
          <p:cNvSpPr>
            <a:spLocks noChangeArrowheads="1"/>
          </p:cNvSpPr>
          <p:nvPr/>
        </p:nvSpPr>
        <p:spPr bwMode="auto">
          <a:xfrm flipH="1">
            <a:off x="5826125" y="2753360"/>
            <a:ext cx="5074920" cy="544830"/>
          </a:xfrm>
          <a:prstGeom prst="wedgeRoundRectCallout">
            <a:avLst>
              <a:gd name="adj1" fmla="val 94369"/>
              <a:gd name="adj2" fmla="val 29254"/>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zh-CN" altLang="en-US" sz="2400" b="1"/>
              <a:t>三　 注意场合，做到用语巧妙</a:t>
            </a:r>
          </a:p>
        </p:txBody>
      </p:sp>
      <p:sp>
        <p:nvSpPr>
          <p:cNvPr id="16" name="AutoShape 11"/>
          <p:cNvSpPr>
            <a:spLocks noChangeArrowheads="1"/>
          </p:cNvSpPr>
          <p:nvPr/>
        </p:nvSpPr>
        <p:spPr bwMode="auto">
          <a:xfrm flipH="1">
            <a:off x="5826125" y="3528060"/>
            <a:ext cx="5075555" cy="544830"/>
          </a:xfrm>
          <a:prstGeom prst="wedgeRoundRectCallout">
            <a:avLst>
              <a:gd name="adj1" fmla="val 93825"/>
              <a:gd name="adj2" fmla="val -13869"/>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zh-CN" altLang="en-US" sz="2400" b="1"/>
              <a:t>四　 把握语体，表达务求准确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4"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checkerboard(across)">
                                      <p:cBhvr>
                                        <p:cTn id="14" dur="500"/>
                                        <p:tgtEl>
                                          <p:spTgt spid="13"/>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9" fill="hold" grpId="3"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9" fill="hold" grpId="5"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9" fill="hold" grpId="6"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9" fill="hold" grpId="7"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ntr" presetSubtype="9" fill="hold" grpId="1"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 presetClass="entr" presetSubtype="9" fill="hold" grpId="2"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0-#ppt_w/2"/>
                                          </p:val>
                                        </p:tav>
                                        <p:tav tm="100000">
                                          <p:val>
                                            <p:strVal val="#ppt_x"/>
                                          </p:val>
                                        </p:tav>
                                      </p:tavLst>
                                    </p:anim>
                                    <p:anim calcmode="lin" valueType="num">
                                      <p:cBhvr additive="base">
                                        <p:cTn id="56"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1" animBg="1"/>
      <p:bldP spid="11" grpId="2" animBg="1"/>
      <p:bldP spid="12" grpId="3" animBg="1"/>
      <p:bldP spid="13" grpId="4" animBg="1"/>
      <p:bldP spid="14" grpId="5" animBg="1"/>
      <p:bldP spid="15" grpId="6" animBg="1"/>
      <p:bldP spid="16" grpId="7"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文本框 276482"/>
          <p:cNvSpPr txBox="1"/>
          <p:nvPr/>
        </p:nvSpPr>
        <p:spPr>
          <a:xfrm>
            <a:off x="688939" y="1882765"/>
            <a:ext cx="10287072" cy="2760980"/>
          </a:xfrm>
          <a:prstGeom prst="rect">
            <a:avLst/>
          </a:prstGeom>
          <a:noFill/>
          <a:ln w="9525">
            <a:noFill/>
          </a:ln>
        </p:spPr>
        <p:txBody>
          <a:bodyPr wrap="square">
            <a:spAutoFit/>
          </a:bodyPr>
          <a:lstStyle/>
          <a:p>
            <a:pPr fontAlgn="auto">
              <a:lnSpc>
                <a:spcPct val="140000"/>
              </a:lnSpc>
            </a:pPr>
            <a:r>
              <a:rPr lang="zh-CN" altLang="en-US" sz="2000">
                <a:solidFill>
                  <a:srgbClr val="FF0000"/>
                </a:solidFill>
                <a:latin typeface="方正大黑简体" pitchFamily="2" charset="-122"/>
                <a:ea typeface="方正大黑简体" pitchFamily="2" charset="-122"/>
              </a:rPr>
              <a:t>     </a:t>
            </a:r>
            <a:r>
              <a:rPr sz="2800" b="1">
                <a:solidFill>
                  <a:schemeClr val="hlink"/>
                </a:solidFill>
                <a:latin typeface="楷体_GB2312" charset="0"/>
                <a:ea typeface="楷体_GB2312" charset="-122"/>
              </a:rPr>
              <a:t>命题视角一　了解谦词敬语，避免生搬硬套</a:t>
            </a:r>
          </a:p>
          <a:p>
            <a:pPr fontAlgn="auto">
              <a:lnSpc>
                <a:spcPct val="140000"/>
              </a:lnSpc>
            </a:pPr>
            <a:endParaRPr sz="2400">
              <a:solidFill>
                <a:srgbClr val="006600"/>
              </a:solidFill>
              <a:latin typeface="楷体_GB2312" charset="0"/>
              <a:ea typeface="楷体_GB2312" charset="-122"/>
            </a:endParaRPr>
          </a:p>
          <a:p>
            <a:pPr fontAlgn="auto">
              <a:lnSpc>
                <a:spcPct val="140000"/>
              </a:lnSpc>
            </a:pPr>
            <a:r>
              <a:rPr sz="2400">
                <a:solidFill>
                  <a:srgbClr val="006600"/>
                </a:solidFill>
                <a:latin typeface="楷体_GB2312" charset="0"/>
                <a:ea typeface="楷体_GB2312" charset="-122"/>
              </a:rPr>
              <a:t>    很多汉语词汇都具有一定的倾向性，如果把握不好，就会闹出笑话。尊称的词语，即敬辞，只能用于称对方；而谦称的词语，即谦辞，只能用于称己方。还要根据自己和对方的身份、地位、职业等来选择词语。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6483"/>
                                        </p:tgtEl>
                                        <p:attrNameLst>
                                          <p:attrName>style.visibility</p:attrName>
                                        </p:attrNameLst>
                                      </p:cBhvr>
                                      <p:to>
                                        <p:strVal val="visible"/>
                                      </p:to>
                                    </p:set>
                                    <p:animEffect transition="in" filter="diamond(in)">
                                      <p:cBhvr>
                                        <p:cTn id="7" dur="2000"/>
                                        <p:tgtEl>
                                          <p:spTgt spid="276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ext Box 2"/>
          <p:cNvSpPr txBox="1">
            <a:spLocks noChangeArrowheads="1"/>
          </p:cNvSpPr>
          <p:nvPr/>
        </p:nvSpPr>
        <p:spPr bwMode="auto">
          <a:xfrm>
            <a:off x="3038475" y="857250"/>
            <a:ext cx="309880" cy="521970"/>
          </a:xfrm>
          <a:prstGeom prst="rect">
            <a:avLst/>
          </a:prstGeom>
          <a:noFill/>
          <a:ln w="9525">
            <a:noFill/>
            <a:miter lim="800000"/>
          </a:ln>
          <a:effectLst/>
        </p:spPr>
        <p:txBody>
          <a:bodyPr wrap="none">
            <a:spAutoFit/>
          </a:bodyPr>
          <a:lstStyle/>
          <a:p>
            <a:endParaRPr lang="zh-CN" altLang="en-US" sz="2800">
              <a:solidFill>
                <a:schemeClr val="hlink"/>
              </a:solidFill>
              <a:ea typeface="黑体" pitchFamily="2" charset="-122"/>
            </a:endParaRPr>
          </a:p>
        </p:txBody>
      </p:sp>
      <p:sp>
        <p:nvSpPr>
          <p:cNvPr id="232451" name="Text Box 3"/>
          <p:cNvSpPr txBox="1">
            <a:spLocks noChangeArrowheads="1"/>
          </p:cNvSpPr>
          <p:nvPr/>
        </p:nvSpPr>
        <p:spPr bwMode="auto">
          <a:xfrm>
            <a:off x="3376613" y="2428875"/>
            <a:ext cx="309880" cy="368300"/>
          </a:xfrm>
          <a:prstGeom prst="rect">
            <a:avLst/>
          </a:prstGeom>
          <a:noFill/>
          <a:ln w="9525">
            <a:noFill/>
            <a:miter lim="800000"/>
          </a:ln>
          <a:effectLst/>
        </p:spPr>
        <p:txBody>
          <a:bodyPr wrap="none">
            <a:spAutoFit/>
          </a:bodyPr>
          <a:lstStyle/>
          <a:p>
            <a:endParaRPr lang="zh-CN" altLang="en-US"/>
          </a:p>
        </p:txBody>
      </p:sp>
      <p:sp>
        <p:nvSpPr>
          <p:cNvPr id="232452" name="Rectangle 4"/>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3" name="Rectangle 5"/>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4" name="Text Box 6"/>
          <p:cNvSpPr txBox="1">
            <a:spLocks noChangeArrowheads="1"/>
          </p:cNvSpPr>
          <p:nvPr/>
        </p:nvSpPr>
        <p:spPr bwMode="auto">
          <a:xfrm>
            <a:off x="714375" y="635635"/>
            <a:ext cx="10434955" cy="1568450"/>
          </a:xfrm>
          <a:prstGeom prst="rect">
            <a:avLst/>
          </a:prstGeom>
          <a:noFill/>
          <a:ln w="9525">
            <a:noFill/>
            <a:miter lim="800000"/>
          </a:ln>
          <a:effectLst/>
        </p:spPr>
        <p:txBody>
          <a:bodyPr wrap="square">
            <a:spAutoFit/>
          </a:bodyPr>
          <a:lstStyle/>
          <a:p>
            <a:pPr fontAlgn="auto">
              <a:lnSpc>
                <a:spcPct val="120000"/>
              </a:lnSpc>
            </a:pPr>
            <a:r>
              <a:rPr sz="2000" smtClean="0">
                <a:solidFill>
                  <a:srgbClr val="006600"/>
                </a:solidFill>
                <a:latin typeface="+mn-ea"/>
                <a:cs typeface="+mn-ea"/>
              </a:rPr>
              <a:t>1．(2018·全国卷Ⅲ)下面是一封信的主要内容，其中有五处不得体，请找出并作修改。</a:t>
            </a:r>
          </a:p>
          <a:p>
            <a:pPr fontAlgn="auto">
              <a:lnSpc>
                <a:spcPct val="120000"/>
              </a:lnSpc>
            </a:pPr>
            <a:r>
              <a:rPr sz="2000" smtClean="0">
                <a:solidFill>
                  <a:srgbClr val="006600"/>
                </a:solidFill>
                <a:latin typeface="+mn-ea"/>
                <a:cs typeface="+mn-ea"/>
              </a:rPr>
              <a:t>获悉文学院下周举办活动，隆重庆贺先生教书50周年，我因俗务缠身，不能光临，特惠赠鲜花一束，以表敬意。随信寄去近期出版的拙著一册，还望先生先睹为快。</a:t>
            </a:r>
          </a:p>
          <a:p>
            <a:pPr fontAlgn="auto">
              <a:lnSpc>
                <a:spcPct val="120000"/>
              </a:lnSpc>
            </a:pPr>
            <a:r>
              <a:rPr sz="2000" smtClean="0">
                <a:solidFill>
                  <a:srgbClr val="006600"/>
                </a:solidFill>
                <a:latin typeface="+mn-ea"/>
                <a:cs typeface="+mn-ea"/>
              </a:rPr>
              <a:t>盛夏快来了，请先生保重身体。</a:t>
            </a:r>
          </a:p>
        </p:txBody>
      </p:sp>
      <p:sp>
        <p:nvSpPr>
          <p:cNvPr id="8" name="Text Box 6"/>
          <p:cNvSpPr txBox="1">
            <a:spLocks noChangeArrowheads="1"/>
          </p:cNvSpPr>
          <p:nvPr/>
        </p:nvSpPr>
        <p:spPr bwMode="auto">
          <a:xfrm>
            <a:off x="771525" y="2204085"/>
            <a:ext cx="10320655" cy="2306955"/>
          </a:xfrm>
          <a:prstGeom prst="rect">
            <a:avLst/>
          </a:prstGeom>
          <a:noFill/>
          <a:ln w="9525">
            <a:noFill/>
            <a:miter lim="800000"/>
          </a:ln>
          <a:effectLst/>
        </p:spPr>
        <p:txBody>
          <a:bodyPr wrap="square">
            <a:spAutoFit/>
          </a:bodyPr>
          <a:lstStyle/>
          <a:p>
            <a:pPr fontAlgn="auto">
              <a:lnSpc>
                <a:spcPct val="120000"/>
              </a:lnSpc>
            </a:pPr>
            <a:r>
              <a:rPr sz="2000" smtClean="0">
                <a:solidFill>
                  <a:srgbClr val="0000FF"/>
                </a:solidFill>
                <a:latin typeface="+mn-ea"/>
              </a:rPr>
              <a:t>解析：　表达得体要注意，这是书信，应该采用书面语，“教书”“快来了”都是口语化的语句，应将“教书”改为书面语“从教”，“快来了”改为书面语“将至”或“将临”。“光临”是指宾客到来，敬辞，只能用于他人，不能用于自己，应改为“前往”或“参加”。“惠赠”指对方赠予(财物)，敬辞，只能用于他人，不能用于自己，应改为“奉上”“奉送”或“敬赠”。“先睹为快”指以先看到为快事，形容殷切盼望。不能叫恩师殷切盼望看到自己的书，用于此处不得体，应改为“指正”或“斧正”。</a:t>
            </a:r>
          </a:p>
        </p:txBody>
      </p:sp>
      <p:sp>
        <p:nvSpPr>
          <p:cNvPr id="9" name="Text Box 3"/>
          <p:cNvSpPr txBox="1">
            <a:spLocks noChangeArrowheads="1"/>
          </p:cNvSpPr>
          <p:nvPr/>
        </p:nvSpPr>
        <p:spPr bwMode="auto">
          <a:xfrm>
            <a:off x="771525" y="4511040"/>
            <a:ext cx="10320655" cy="1198880"/>
          </a:xfrm>
          <a:prstGeom prst="rect">
            <a:avLst/>
          </a:prstGeom>
          <a:noFill/>
          <a:ln w="28575">
            <a:noFill/>
            <a:miter lim="800000"/>
          </a:ln>
          <a:effectLst/>
        </p:spPr>
        <p:txBody>
          <a:bodyPr wrap="square">
            <a:spAutoFit/>
          </a:bodyPr>
          <a:lstStyle/>
          <a:p>
            <a:pPr>
              <a:spcBef>
                <a:spcPct val="50000"/>
              </a:spcBef>
            </a:pPr>
            <a:r>
              <a:rPr lang="en-US" altLang="zh-CN" sz="2400" b="1" smtClean="0">
                <a:solidFill>
                  <a:srgbClr val="FF0000"/>
                </a:solidFill>
                <a:latin typeface="仿宋_GB2312" pitchFamily="49" charset="-122"/>
                <a:ea typeface="仿宋_GB2312" pitchFamily="49" charset="-122"/>
              </a:rPr>
              <a:t>答案：　(示例)①“教书”改为“从教”；②“光临”改为“前往”或“参加”；③“惠赠”改为“奉上”“奉送”或“敬赠”；④“先睹为快”改为“指正”或“斧正”；⑤“快来了”改为“将至”或“将临”。</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2454"/>
                                        </p:tgtEl>
                                        <p:attrNameLst>
                                          <p:attrName>style.visibility</p:attrName>
                                        </p:attrNameLst>
                                      </p:cBhvr>
                                      <p:to>
                                        <p:strVal val="visible"/>
                                      </p:to>
                                    </p:set>
                                    <p:animEffect transition="in" filter="checkerboard(across)">
                                      <p:cBhvr>
                                        <p:cTn id="7" dur="500"/>
                                        <p:tgtEl>
                                          <p:spTgt spid="23245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7" presetClass="entr" presetSubtype="1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4" grpId="0"/>
      <p:bldP spid="8" grpId="1"/>
      <p:bldP spid="9" grpId="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ext Box 2"/>
          <p:cNvSpPr txBox="1">
            <a:spLocks noChangeArrowheads="1"/>
          </p:cNvSpPr>
          <p:nvPr/>
        </p:nvSpPr>
        <p:spPr bwMode="auto">
          <a:xfrm>
            <a:off x="3038475" y="857250"/>
            <a:ext cx="309880" cy="521970"/>
          </a:xfrm>
          <a:prstGeom prst="rect">
            <a:avLst/>
          </a:prstGeom>
          <a:noFill/>
          <a:ln w="9525">
            <a:noFill/>
            <a:miter lim="800000"/>
          </a:ln>
          <a:effectLst/>
        </p:spPr>
        <p:txBody>
          <a:bodyPr wrap="none">
            <a:spAutoFit/>
          </a:bodyPr>
          <a:lstStyle/>
          <a:p>
            <a:endParaRPr lang="zh-CN" altLang="en-US" sz="2800">
              <a:solidFill>
                <a:schemeClr val="hlink"/>
              </a:solidFill>
              <a:ea typeface="黑体" pitchFamily="2" charset="-122"/>
            </a:endParaRPr>
          </a:p>
        </p:txBody>
      </p:sp>
      <p:sp>
        <p:nvSpPr>
          <p:cNvPr id="232451" name="Text Box 3"/>
          <p:cNvSpPr txBox="1">
            <a:spLocks noChangeArrowheads="1"/>
          </p:cNvSpPr>
          <p:nvPr/>
        </p:nvSpPr>
        <p:spPr bwMode="auto">
          <a:xfrm>
            <a:off x="3376613" y="2428875"/>
            <a:ext cx="309880" cy="368300"/>
          </a:xfrm>
          <a:prstGeom prst="rect">
            <a:avLst/>
          </a:prstGeom>
          <a:noFill/>
          <a:ln w="9525">
            <a:noFill/>
            <a:miter lim="800000"/>
          </a:ln>
          <a:effectLst/>
        </p:spPr>
        <p:txBody>
          <a:bodyPr wrap="none">
            <a:spAutoFit/>
          </a:bodyPr>
          <a:lstStyle/>
          <a:p>
            <a:endParaRPr lang="zh-CN" altLang="en-US"/>
          </a:p>
        </p:txBody>
      </p:sp>
      <p:sp>
        <p:nvSpPr>
          <p:cNvPr id="232452" name="Rectangle 4"/>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3" name="Rectangle 5"/>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4" name="Text Box 6"/>
          <p:cNvSpPr txBox="1">
            <a:spLocks noChangeArrowheads="1"/>
          </p:cNvSpPr>
          <p:nvPr/>
        </p:nvSpPr>
        <p:spPr bwMode="auto">
          <a:xfrm>
            <a:off x="714375" y="635635"/>
            <a:ext cx="5895975" cy="4523105"/>
          </a:xfrm>
          <a:prstGeom prst="rect">
            <a:avLst/>
          </a:prstGeom>
          <a:noFill/>
          <a:ln w="9525">
            <a:noFill/>
            <a:miter lim="800000"/>
          </a:ln>
          <a:effectLst/>
        </p:spPr>
        <p:txBody>
          <a:bodyPr wrap="square">
            <a:spAutoFit/>
          </a:bodyPr>
          <a:lstStyle/>
          <a:p>
            <a:pPr fontAlgn="auto">
              <a:lnSpc>
                <a:spcPct val="120000"/>
              </a:lnSpc>
            </a:pPr>
            <a:r>
              <a:rPr sz="2000" smtClean="0">
                <a:solidFill>
                  <a:srgbClr val="006600"/>
                </a:solidFill>
                <a:latin typeface="+mn-ea"/>
                <a:cs typeface="+mn-ea"/>
              </a:rPr>
              <a:t>2．下面是我校生物社团学生负责人王哲给诺贝尔生理学或医学奖得主、中国著名药学家屠呦呦写的一封短信，其中有几处用语不得体，请指出并改正。</a:t>
            </a:r>
          </a:p>
          <a:p>
            <a:pPr fontAlgn="auto">
              <a:lnSpc>
                <a:spcPct val="120000"/>
              </a:lnSpc>
            </a:pPr>
            <a:r>
              <a:rPr sz="2000" smtClean="0">
                <a:solidFill>
                  <a:srgbClr val="006600"/>
                </a:solidFill>
                <a:latin typeface="+mn-ea"/>
                <a:cs typeface="+mn-ea"/>
              </a:rPr>
              <a:t>尊敬的屠奶奶：</a:t>
            </a:r>
          </a:p>
          <a:p>
            <a:pPr fontAlgn="auto">
              <a:lnSpc>
                <a:spcPct val="120000"/>
              </a:lnSpc>
            </a:pPr>
            <a:r>
              <a:rPr sz="2000" smtClean="0">
                <a:solidFill>
                  <a:srgbClr val="006600"/>
                </a:solidFill>
                <a:latin typeface="+mn-ea"/>
                <a:cs typeface="+mn-ea"/>
              </a:rPr>
              <a:t>        您好！</a:t>
            </a:r>
          </a:p>
          <a:p>
            <a:pPr fontAlgn="auto">
              <a:lnSpc>
                <a:spcPct val="120000"/>
              </a:lnSpc>
            </a:pPr>
            <a:r>
              <a:rPr sz="2000" smtClean="0">
                <a:solidFill>
                  <a:srgbClr val="006600"/>
                </a:solidFill>
                <a:latin typeface="+mn-ea"/>
                <a:cs typeface="+mn-ea"/>
              </a:rPr>
              <a:t>         作为当今国际中医界霸主，您能够应允忝列本社顾问，百忙之中挤出时间为本社的发展提供绵薄之力，我们十分感激。本社广大中医学佼佼者恳请您不吝赐教。</a:t>
            </a:r>
          </a:p>
          <a:p>
            <a:pPr fontAlgn="auto">
              <a:lnSpc>
                <a:spcPct val="120000"/>
              </a:lnSpc>
            </a:pPr>
            <a:r>
              <a:rPr sz="2000" smtClean="0">
                <a:solidFill>
                  <a:srgbClr val="006600"/>
                </a:solidFill>
                <a:latin typeface="+mn-ea"/>
                <a:cs typeface="+mn-ea"/>
              </a:rPr>
              <a:t>        敬祝编安。</a:t>
            </a:r>
          </a:p>
          <a:p>
            <a:pPr algn="r" fontAlgn="auto">
              <a:lnSpc>
                <a:spcPct val="120000"/>
              </a:lnSpc>
            </a:pPr>
            <a:r>
              <a:rPr sz="2000" smtClean="0">
                <a:solidFill>
                  <a:srgbClr val="006600"/>
                </a:solidFill>
                <a:latin typeface="+mn-ea"/>
                <a:cs typeface="+mn-ea"/>
              </a:rPr>
              <a:t>生物社团　王哲</a:t>
            </a:r>
          </a:p>
          <a:p>
            <a:pPr algn="r" fontAlgn="auto">
              <a:lnSpc>
                <a:spcPct val="120000"/>
              </a:lnSpc>
            </a:pPr>
            <a:r>
              <a:rPr sz="2000" smtClean="0">
                <a:solidFill>
                  <a:srgbClr val="006600"/>
                </a:solidFill>
                <a:latin typeface="+mn-ea"/>
                <a:cs typeface="+mn-ea"/>
              </a:rPr>
              <a:t>2017年1月10日</a:t>
            </a:r>
          </a:p>
        </p:txBody>
      </p:sp>
      <p:sp>
        <p:nvSpPr>
          <p:cNvPr id="8" name="Text Box 6"/>
          <p:cNvSpPr txBox="1">
            <a:spLocks noChangeArrowheads="1"/>
          </p:cNvSpPr>
          <p:nvPr/>
        </p:nvSpPr>
        <p:spPr bwMode="auto">
          <a:xfrm>
            <a:off x="6610985" y="744220"/>
            <a:ext cx="4481195" cy="4523105"/>
          </a:xfrm>
          <a:prstGeom prst="rect">
            <a:avLst/>
          </a:prstGeom>
          <a:noFill/>
          <a:ln w="9525">
            <a:noFill/>
            <a:miter lim="800000"/>
          </a:ln>
          <a:effectLst/>
        </p:spPr>
        <p:txBody>
          <a:bodyPr wrap="square">
            <a:spAutoFit/>
          </a:bodyPr>
          <a:lstStyle/>
          <a:p>
            <a:pPr fontAlgn="auto">
              <a:lnSpc>
                <a:spcPct val="120000"/>
              </a:lnSpc>
            </a:pPr>
            <a:r>
              <a:rPr lang="en-US" sz="2000" smtClean="0">
                <a:solidFill>
                  <a:srgbClr val="0000FF"/>
                </a:solidFill>
                <a:latin typeface="+mn-ea"/>
              </a:rPr>
              <a:t>   </a:t>
            </a:r>
            <a:r>
              <a:rPr sz="2000" smtClean="0">
                <a:solidFill>
                  <a:srgbClr val="0000FF"/>
                </a:solidFill>
                <a:latin typeface="+mn-ea"/>
              </a:rPr>
              <a:t>解析：　本题所选材料为书信体，因此要考虑目的，注意谦敬等。(1)“大家”，著名的专家；“霸主”，在某一领域或地区最有声威、势力的人或集团。“大家”更显对对方的尊重。(2)“忝列”，谦辞，表示辱没他人，自己有愧，用在此处不当。(3)“绵薄”，谦辞，尽自己微弱的能力。(4)“佼佼者”，美好、突出的人物，多用来评价他人。此处改为“爱好者”。(5)“编安”只适用于编辑人员，对象不当，改为“安康”。</a:t>
            </a:r>
          </a:p>
        </p:txBody>
      </p:sp>
      <p:sp>
        <p:nvSpPr>
          <p:cNvPr id="9" name="Text Box 3"/>
          <p:cNvSpPr txBox="1">
            <a:spLocks noChangeArrowheads="1"/>
          </p:cNvSpPr>
          <p:nvPr/>
        </p:nvSpPr>
        <p:spPr bwMode="auto">
          <a:xfrm>
            <a:off x="771525" y="5142230"/>
            <a:ext cx="10320655" cy="829945"/>
          </a:xfrm>
          <a:prstGeom prst="rect">
            <a:avLst/>
          </a:prstGeom>
          <a:noFill/>
          <a:ln w="28575">
            <a:noFill/>
            <a:miter lim="800000"/>
          </a:ln>
          <a:effectLst/>
        </p:spPr>
        <p:txBody>
          <a:bodyPr wrap="square">
            <a:spAutoFit/>
          </a:bodyPr>
          <a:lstStyle/>
          <a:p>
            <a:pPr>
              <a:spcBef>
                <a:spcPct val="50000"/>
              </a:spcBef>
            </a:pPr>
            <a:r>
              <a:rPr lang="en-US" altLang="zh-CN" sz="2400" b="1" smtClean="0">
                <a:solidFill>
                  <a:schemeClr val="accent6">
                    <a:lumMod val="50000"/>
                  </a:schemeClr>
                </a:solidFill>
                <a:latin typeface="仿宋_GB2312" pitchFamily="49" charset="-122"/>
                <a:ea typeface="仿宋_GB2312" pitchFamily="49" charset="-122"/>
              </a:rPr>
              <a:t>答案：　(1)霸主　大家　(2)忝列　屈就　(3)绵薄之力　指导帮助　(4)佼佼者　爱好者　(5)编安　安康</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2454"/>
                                        </p:tgtEl>
                                        <p:attrNameLst>
                                          <p:attrName>style.visibility</p:attrName>
                                        </p:attrNameLst>
                                      </p:cBhvr>
                                      <p:to>
                                        <p:strVal val="visible"/>
                                      </p:to>
                                    </p:set>
                                    <p:animEffect transition="in" filter="checkerboard(across)">
                                      <p:cBhvr>
                                        <p:cTn id="7" dur="500"/>
                                        <p:tgtEl>
                                          <p:spTgt spid="23245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7" presetClass="entr" presetSubtype="1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4" grpId="0"/>
      <p:bldP spid="8" grpId="1"/>
      <p:bldP spid="9"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文本框 276482"/>
          <p:cNvSpPr txBox="1"/>
          <p:nvPr/>
        </p:nvSpPr>
        <p:spPr>
          <a:xfrm>
            <a:off x="546063" y="1226820"/>
            <a:ext cx="10382322" cy="3794760"/>
          </a:xfrm>
          <a:prstGeom prst="rect">
            <a:avLst/>
          </a:prstGeom>
          <a:noFill/>
          <a:ln w="9525">
            <a:noFill/>
          </a:ln>
        </p:spPr>
        <p:txBody>
          <a:bodyPr wrap="square">
            <a:spAutoFit/>
          </a:bodyPr>
          <a:lstStyle/>
          <a:p>
            <a:pPr fontAlgn="auto">
              <a:lnSpc>
                <a:spcPct val="140000"/>
              </a:lnSpc>
            </a:pPr>
            <a:r>
              <a:rPr lang="zh-CN" altLang="en-US" sz="2000">
                <a:solidFill>
                  <a:srgbClr val="FF0000"/>
                </a:solidFill>
                <a:latin typeface="方正大黑简体" pitchFamily="2" charset="-122"/>
                <a:ea typeface="方正大黑简体" pitchFamily="2" charset="-122"/>
              </a:rPr>
              <a:t>     </a:t>
            </a:r>
            <a:r>
              <a:rPr sz="2400">
                <a:solidFill>
                  <a:srgbClr val="006600"/>
                </a:solidFill>
                <a:latin typeface="楷体_GB2312" charset="0"/>
                <a:ea typeface="楷体_GB2312" charset="-122"/>
              </a:rPr>
              <a:t>   </a:t>
            </a:r>
            <a:r>
              <a:rPr sz="2800" b="1">
                <a:solidFill>
                  <a:schemeClr val="hlink"/>
                </a:solidFill>
                <a:latin typeface="楷体_GB2312" charset="0"/>
                <a:ea typeface="楷体_GB2312" charset="-122"/>
              </a:rPr>
              <a:t> 命题视角二　 分清对象，避免张冠李戴</a:t>
            </a:r>
          </a:p>
          <a:p>
            <a:pPr fontAlgn="auto">
              <a:lnSpc>
                <a:spcPct val="140000"/>
              </a:lnSpc>
            </a:pPr>
            <a:endParaRPr sz="2400">
              <a:solidFill>
                <a:srgbClr val="006600"/>
              </a:solidFill>
              <a:latin typeface="楷体_GB2312" charset="0"/>
              <a:ea typeface="楷体_GB2312" charset="-122"/>
            </a:endParaRPr>
          </a:p>
          <a:p>
            <a:pPr fontAlgn="auto">
              <a:lnSpc>
                <a:spcPct val="140000"/>
              </a:lnSpc>
            </a:pPr>
            <a:r>
              <a:rPr sz="2400">
                <a:solidFill>
                  <a:srgbClr val="006600"/>
                </a:solidFill>
                <a:latin typeface="楷体_GB2312" charset="0"/>
                <a:ea typeface="楷体_GB2312" charset="-122"/>
              </a:rPr>
              <a:t>    语言交际总是双向的，既有说或写的一方，也有听或读的一方。因此，说写者就不能一厢情愿地想说什么就说什么，而要从听众、读者的年龄、职业、思想、性格等不同特点出发，说恰当的话，即所谓“对什么人说什么话”。同一个意思，对不同的人就应有不同的说法；同一个内容，对不同的对象，说话时的重点也应不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6483"/>
                                        </p:tgtEl>
                                        <p:attrNameLst>
                                          <p:attrName>style.visibility</p:attrName>
                                        </p:attrNameLst>
                                      </p:cBhvr>
                                      <p:to>
                                        <p:strVal val="visible"/>
                                      </p:to>
                                    </p:set>
                                    <p:animEffect transition="in" filter="diamond(in)">
                                      <p:cBhvr>
                                        <p:cTn id="7" dur="2000"/>
                                        <p:tgtEl>
                                          <p:spTgt spid="276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ext Box 2"/>
          <p:cNvSpPr txBox="1">
            <a:spLocks noChangeArrowheads="1"/>
          </p:cNvSpPr>
          <p:nvPr/>
        </p:nvSpPr>
        <p:spPr bwMode="auto">
          <a:xfrm>
            <a:off x="3038475" y="857250"/>
            <a:ext cx="309880" cy="521970"/>
          </a:xfrm>
          <a:prstGeom prst="rect">
            <a:avLst/>
          </a:prstGeom>
          <a:noFill/>
          <a:ln w="9525">
            <a:noFill/>
            <a:miter lim="800000"/>
          </a:ln>
          <a:effectLst/>
        </p:spPr>
        <p:txBody>
          <a:bodyPr wrap="none">
            <a:spAutoFit/>
          </a:bodyPr>
          <a:lstStyle/>
          <a:p>
            <a:endParaRPr lang="zh-CN" altLang="en-US" sz="2800">
              <a:solidFill>
                <a:schemeClr val="hlink"/>
              </a:solidFill>
              <a:ea typeface="黑体" pitchFamily="2" charset="-122"/>
            </a:endParaRPr>
          </a:p>
        </p:txBody>
      </p:sp>
      <p:sp>
        <p:nvSpPr>
          <p:cNvPr id="232451" name="Text Box 3"/>
          <p:cNvSpPr txBox="1">
            <a:spLocks noChangeArrowheads="1"/>
          </p:cNvSpPr>
          <p:nvPr/>
        </p:nvSpPr>
        <p:spPr bwMode="auto">
          <a:xfrm>
            <a:off x="3376613" y="2428875"/>
            <a:ext cx="309880" cy="368300"/>
          </a:xfrm>
          <a:prstGeom prst="rect">
            <a:avLst/>
          </a:prstGeom>
          <a:noFill/>
          <a:ln w="9525">
            <a:noFill/>
            <a:miter lim="800000"/>
          </a:ln>
          <a:effectLst/>
        </p:spPr>
        <p:txBody>
          <a:bodyPr wrap="none">
            <a:spAutoFit/>
          </a:bodyPr>
          <a:lstStyle/>
          <a:p>
            <a:endParaRPr lang="zh-CN" altLang="en-US"/>
          </a:p>
        </p:txBody>
      </p:sp>
      <p:sp>
        <p:nvSpPr>
          <p:cNvPr id="232452" name="Rectangle 4"/>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3" name="Rectangle 5"/>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4" name="Text Box 6"/>
          <p:cNvSpPr txBox="1">
            <a:spLocks noChangeArrowheads="1"/>
          </p:cNvSpPr>
          <p:nvPr/>
        </p:nvSpPr>
        <p:spPr bwMode="auto">
          <a:xfrm>
            <a:off x="714375" y="635635"/>
            <a:ext cx="5896610" cy="5262245"/>
          </a:xfrm>
          <a:prstGeom prst="rect">
            <a:avLst/>
          </a:prstGeom>
          <a:noFill/>
          <a:ln w="9525">
            <a:noFill/>
            <a:miter lim="800000"/>
          </a:ln>
          <a:effectLst/>
        </p:spPr>
        <p:txBody>
          <a:bodyPr wrap="square">
            <a:spAutoFit/>
          </a:bodyPr>
          <a:lstStyle/>
          <a:p>
            <a:pPr fontAlgn="auto">
              <a:lnSpc>
                <a:spcPct val="120000"/>
              </a:lnSpc>
            </a:pPr>
            <a:r>
              <a:rPr sz="2000" smtClean="0">
                <a:solidFill>
                  <a:srgbClr val="006600"/>
                </a:solidFill>
                <a:latin typeface="+mn-ea"/>
                <a:cs typeface="+mn-ea"/>
              </a:rPr>
              <a:t>　</a:t>
            </a:r>
            <a:r>
              <a:rPr sz="2000" b="1" smtClean="0">
                <a:solidFill>
                  <a:srgbClr val="006600"/>
                </a:solidFill>
                <a:latin typeface="+mn-ea"/>
                <a:cs typeface="+mn-ea"/>
              </a:rPr>
              <a:t>阅读下面的材料，按要求答题。</a:t>
            </a:r>
          </a:p>
          <a:p>
            <a:pPr fontAlgn="auto">
              <a:lnSpc>
                <a:spcPct val="120000"/>
              </a:lnSpc>
            </a:pPr>
            <a:r>
              <a:rPr sz="2000" smtClean="0">
                <a:solidFill>
                  <a:srgbClr val="006600"/>
                </a:solidFill>
                <a:latin typeface="+mn-ea"/>
                <a:cs typeface="+mn-ea"/>
              </a:rPr>
              <a:t>①某电视台报道了一则成都一女人虐待殴打母亲而遭到周围群众强烈谴责的新闻。当记者采访她时，她居然说：“来拍嘛，拍近点，这下我就出名了，比李宇春还要出名。”</a:t>
            </a:r>
          </a:p>
          <a:p>
            <a:pPr fontAlgn="auto">
              <a:lnSpc>
                <a:spcPct val="120000"/>
              </a:lnSpc>
            </a:pPr>
            <a:r>
              <a:rPr sz="2000" smtClean="0">
                <a:solidFill>
                  <a:srgbClr val="006600"/>
                </a:solidFill>
                <a:latin typeface="+mn-ea"/>
                <a:cs typeface="+mn-ea"/>
              </a:rPr>
              <a:t>②据报载，一学生在做值日时，积极劳动，不料招来“假积极”的讥讽，让其觉得“很受伤”。</a:t>
            </a:r>
          </a:p>
          <a:p>
            <a:pPr fontAlgn="auto">
              <a:lnSpc>
                <a:spcPct val="120000"/>
              </a:lnSpc>
            </a:pPr>
            <a:r>
              <a:rPr sz="2000" smtClean="0">
                <a:solidFill>
                  <a:srgbClr val="006600"/>
                </a:solidFill>
                <a:latin typeface="+mn-ea"/>
                <a:cs typeface="+mn-ea"/>
              </a:rPr>
              <a:t>到底什么是荣，什么是耻？人们在认识上存在着不少的困惑。由此看来，在全社会开展荣辱观教育是很有必要的。作为中学生</a:t>
            </a:r>
            <a:r>
              <a:rPr lang="en-US" sz="2000" smtClean="0">
                <a:solidFill>
                  <a:srgbClr val="006600"/>
                </a:solidFill>
                <a:latin typeface="+mn-ea"/>
                <a:cs typeface="+mn-ea"/>
              </a:rPr>
              <a:t>,</a:t>
            </a:r>
            <a:r>
              <a:rPr sz="2000" smtClean="0">
                <a:solidFill>
                  <a:srgbClr val="006600"/>
                </a:solidFill>
                <a:latin typeface="+mn-ea"/>
                <a:cs typeface="+mn-ea"/>
              </a:rPr>
              <a:t>针对上面材料中女人的言辞和学生招致的结果</a:t>
            </a:r>
            <a:r>
              <a:rPr lang="en-US" sz="2000" smtClean="0">
                <a:solidFill>
                  <a:srgbClr val="006600"/>
                </a:solidFill>
                <a:latin typeface="+mn-ea"/>
                <a:cs typeface="+mn-ea"/>
              </a:rPr>
              <a:t>,</a:t>
            </a:r>
            <a:r>
              <a:rPr sz="2000" smtClean="0">
                <a:solidFill>
                  <a:srgbClr val="006600"/>
                </a:solidFill>
                <a:latin typeface="+mn-ea"/>
                <a:cs typeface="+mn-ea"/>
              </a:rPr>
              <a:t>你会对两人分别说些什么呢？(注意说话对象</a:t>
            </a:r>
            <a:r>
              <a:rPr lang="en-US" sz="2000" smtClean="0">
                <a:solidFill>
                  <a:srgbClr val="006600"/>
                </a:solidFill>
                <a:latin typeface="+mn-ea"/>
                <a:cs typeface="+mn-ea"/>
              </a:rPr>
              <a:t>,</a:t>
            </a:r>
            <a:r>
              <a:rPr sz="2000" smtClean="0">
                <a:solidFill>
                  <a:srgbClr val="006600"/>
                </a:solidFill>
                <a:latin typeface="+mn-ea"/>
                <a:cs typeface="+mn-ea"/>
              </a:rPr>
              <a:t>语言要得体</a:t>
            </a:r>
            <a:r>
              <a:rPr lang="en-US" sz="2000" smtClean="0">
                <a:solidFill>
                  <a:srgbClr val="006600"/>
                </a:solidFill>
                <a:latin typeface="+mn-ea"/>
                <a:cs typeface="+mn-ea"/>
              </a:rPr>
              <a:t>,</a:t>
            </a:r>
            <a:r>
              <a:rPr sz="2000" smtClean="0">
                <a:solidFill>
                  <a:srgbClr val="006600"/>
                </a:solidFill>
                <a:latin typeface="+mn-ea"/>
                <a:cs typeface="+mn-ea"/>
              </a:rPr>
              <a:t>每项不少于20个字)</a:t>
            </a:r>
          </a:p>
          <a:p>
            <a:pPr fontAlgn="auto">
              <a:lnSpc>
                <a:spcPct val="120000"/>
              </a:lnSpc>
            </a:pPr>
            <a:r>
              <a:rPr sz="2000" smtClean="0">
                <a:solidFill>
                  <a:srgbClr val="006600"/>
                </a:solidFill>
                <a:latin typeface="+mn-ea"/>
                <a:cs typeface="+mn-ea"/>
              </a:rPr>
              <a:t>(1)面对虐待母亲的女人，你会对她说：</a:t>
            </a:r>
          </a:p>
          <a:p>
            <a:pPr fontAlgn="auto">
              <a:lnSpc>
                <a:spcPct val="120000"/>
              </a:lnSpc>
            </a:pPr>
            <a:r>
              <a:rPr sz="2000" smtClean="0">
                <a:solidFill>
                  <a:srgbClr val="006600"/>
                </a:solidFill>
                <a:latin typeface="+mn-ea"/>
                <a:cs typeface="+mn-ea"/>
              </a:rPr>
              <a:t>(2)面对受到讥讽的学生，你会对他说：</a:t>
            </a:r>
          </a:p>
        </p:txBody>
      </p:sp>
      <p:sp>
        <p:nvSpPr>
          <p:cNvPr id="8" name="Text Box 6"/>
          <p:cNvSpPr txBox="1">
            <a:spLocks noChangeArrowheads="1"/>
          </p:cNvSpPr>
          <p:nvPr/>
        </p:nvSpPr>
        <p:spPr bwMode="auto">
          <a:xfrm>
            <a:off x="6610985" y="744220"/>
            <a:ext cx="4756150" cy="3415030"/>
          </a:xfrm>
          <a:prstGeom prst="rect">
            <a:avLst/>
          </a:prstGeom>
          <a:noFill/>
          <a:ln w="9525">
            <a:noFill/>
            <a:miter lim="800000"/>
          </a:ln>
          <a:effectLst/>
        </p:spPr>
        <p:txBody>
          <a:bodyPr wrap="square">
            <a:spAutoFit/>
          </a:bodyPr>
          <a:lstStyle/>
          <a:p>
            <a:pPr fontAlgn="auto">
              <a:lnSpc>
                <a:spcPct val="120000"/>
              </a:lnSpc>
            </a:pPr>
            <a:r>
              <a:rPr lang="en-US" sz="2000" smtClean="0">
                <a:solidFill>
                  <a:srgbClr val="0000FF"/>
                </a:solidFill>
                <a:latin typeface="+mn-ea"/>
              </a:rPr>
              <a:t>   </a:t>
            </a:r>
            <a:r>
              <a:rPr sz="2000" smtClean="0">
                <a:solidFill>
                  <a:srgbClr val="0000FF"/>
                </a:solidFill>
                <a:latin typeface="+mn-ea"/>
              </a:rPr>
              <a:t>解析：根据说话对象言行的不同，对于前者我们应该批评，对于后者我们应该鼓励。但批评时不能只逞口舌之快，指斥辱骂虽然解恨，但可能会激化矛盾，因此还是要注意措辞委婉，尽可能让被批评者认识到自己的错误。而且，题干中规定的是“作为中学生”的“你”，考虑到年龄、身份，也不应该言辞激烈地斥责。对于同龄人的鼓励，相对而言应该是容易得多了。</a:t>
            </a:r>
          </a:p>
        </p:txBody>
      </p:sp>
      <p:sp>
        <p:nvSpPr>
          <p:cNvPr id="9" name="Text Box 3"/>
          <p:cNvSpPr txBox="1">
            <a:spLocks noChangeArrowheads="1"/>
          </p:cNvSpPr>
          <p:nvPr/>
        </p:nvSpPr>
        <p:spPr bwMode="auto">
          <a:xfrm>
            <a:off x="6610985" y="4159250"/>
            <a:ext cx="4756785" cy="1783715"/>
          </a:xfrm>
          <a:prstGeom prst="rect">
            <a:avLst/>
          </a:prstGeom>
          <a:noFill/>
          <a:ln w="28575">
            <a:noFill/>
            <a:miter lim="800000"/>
          </a:ln>
          <a:effectLst/>
        </p:spPr>
        <p:txBody>
          <a:bodyPr wrap="square">
            <a:spAutoFit/>
          </a:bodyPr>
          <a:lstStyle/>
          <a:p>
            <a:pPr>
              <a:spcBef>
                <a:spcPct val="50000"/>
              </a:spcBef>
            </a:pPr>
            <a:r>
              <a:rPr lang="en-US" altLang="zh-CN" sz="2000" b="1" smtClean="0">
                <a:solidFill>
                  <a:schemeClr val="accent6">
                    <a:lumMod val="50000"/>
                  </a:schemeClr>
                </a:solidFill>
                <a:latin typeface="仿宋_GB2312" pitchFamily="49" charset="-122"/>
                <a:ea typeface="仿宋_GB2312" pitchFamily="49" charset="-122"/>
              </a:rPr>
              <a:t>答案：　(1)我们会帮你出名，但你必须要知道：美名流传千古，恶名遗臭万年。你想出什么样的名呢？</a:t>
            </a:r>
          </a:p>
          <a:p>
            <a:pPr>
              <a:spcBef>
                <a:spcPct val="50000"/>
              </a:spcBef>
            </a:pPr>
            <a:r>
              <a:rPr lang="en-US" altLang="zh-CN" sz="2000" b="1" smtClean="0">
                <a:solidFill>
                  <a:schemeClr val="accent6">
                    <a:lumMod val="50000"/>
                  </a:schemeClr>
                </a:solidFill>
                <a:latin typeface="仿宋_GB2312" pitchFamily="49" charset="-122"/>
                <a:ea typeface="仿宋_GB2312" pitchFamily="49" charset="-122"/>
              </a:rPr>
              <a:t>(2)劳动永远是最光荣的。走自己的路，让别人去说吧！</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2454"/>
                                        </p:tgtEl>
                                        <p:attrNameLst>
                                          <p:attrName>style.visibility</p:attrName>
                                        </p:attrNameLst>
                                      </p:cBhvr>
                                      <p:to>
                                        <p:strVal val="visible"/>
                                      </p:to>
                                    </p:set>
                                    <p:animEffect transition="in" filter="checkerboard(across)">
                                      <p:cBhvr>
                                        <p:cTn id="7" dur="500"/>
                                        <p:tgtEl>
                                          <p:spTgt spid="23245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7" presetClass="entr" presetSubtype="1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4" grpId="0"/>
      <p:bldP spid="8" grpId="1"/>
      <p:bldP spid="9"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文本框 276482"/>
          <p:cNvSpPr txBox="1"/>
          <p:nvPr/>
        </p:nvSpPr>
        <p:spPr>
          <a:xfrm>
            <a:off x="799465" y="805815"/>
            <a:ext cx="10490835" cy="4828540"/>
          </a:xfrm>
          <a:prstGeom prst="rect">
            <a:avLst/>
          </a:prstGeom>
          <a:noFill/>
          <a:ln w="9525">
            <a:noFill/>
          </a:ln>
        </p:spPr>
        <p:txBody>
          <a:bodyPr wrap="square">
            <a:spAutoFit/>
          </a:bodyPr>
          <a:lstStyle/>
          <a:p>
            <a:pPr fontAlgn="auto">
              <a:lnSpc>
                <a:spcPct val="140000"/>
              </a:lnSpc>
            </a:pPr>
            <a:r>
              <a:rPr lang="zh-CN" altLang="en-US" sz="2000">
                <a:solidFill>
                  <a:srgbClr val="FF0000"/>
                </a:solidFill>
                <a:latin typeface="方正大黑简体" pitchFamily="2" charset="-122"/>
                <a:ea typeface="方正大黑简体" pitchFamily="2" charset="-122"/>
              </a:rPr>
              <a:t>     </a:t>
            </a:r>
            <a:r>
              <a:rPr sz="2400">
                <a:solidFill>
                  <a:srgbClr val="006600"/>
                </a:solidFill>
                <a:latin typeface="楷体_GB2312" charset="0"/>
                <a:ea typeface="楷体_GB2312" charset="-122"/>
              </a:rPr>
              <a:t>      </a:t>
            </a:r>
            <a:r>
              <a:rPr sz="2800" b="1">
                <a:solidFill>
                  <a:schemeClr val="hlink"/>
                </a:solidFill>
                <a:latin typeface="楷体_GB2312" charset="0"/>
                <a:ea typeface="楷体_GB2312" charset="-122"/>
              </a:rPr>
              <a:t>命题视角三　 注意场合，做到用语巧妙</a:t>
            </a:r>
          </a:p>
          <a:p>
            <a:pPr fontAlgn="auto">
              <a:lnSpc>
                <a:spcPct val="140000"/>
              </a:lnSpc>
            </a:pPr>
            <a:r>
              <a:rPr sz="2400">
                <a:solidFill>
                  <a:srgbClr val="006600"/>
                </a:solidFill>
                <a:latin typeface="楷体_GB2312" charset="0"/>
                <a:ea typeface="楷体_GB2312" charset="-122"/>
              </a:rPr>
              <a:t>    俗话说“到什么山上唱什么歌”，说的就是要注意在不同的场合说不同的话。同样的话，在不同的时间、地点、环境氛围下，应有不同的说法。一般来说，在庄重场合，要求使用规范的书面语，话题集中，语气庄重，而不能用拉家常的口吻和语气。在其他场合，则使用口语多一些，例如在公园里，说话就可随意、自然一些，话题分散一点儿；在与人促膝谈心时，不宜用外交辞令，故弄玄虚，因此面对面说话，发话人和答话人都有一定的语境，许多话都可以十分简短甚至省略，不必追求完整；在娱乐场合，用语要有趣、生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6483"/>
                                        </p:tgtEl>
                                        <p:attrNameLst>
                                          <p:attrName>style.visibility</p:attrName>
                                        </p:attrNameLst>
                                      </p:cBhvr>
                                      <p:to>
                                        <p:strVal val="visible"/>
                                      </p:to>
                                    </p:set>
                                    <p:animEffect transition="in" filter="diamond(in)">
                                      <p:cBhvr>
                                        <p:cTn id="7" dur="2000"/>
                                        <p:tgtEl>
                                          <p:spTgt spid="276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ext Box 2"/>
          <p:cNvSpPr txBox="1">
            <a:spLocks noChangeArrowheads="1"/>
          </p:cNvSpPr>
          <p:nvPr/>
        </p:nvSpPr>
        <p:spPr bwMode="auto">
          <a:xfrm>
            <a:off x="3038475" y="857250"/>
            <a:ext cx="309880" cy="521970"/>
          </a:xfrm>
          <a:prstGeom prst="rect">
            <a:avLst/>
          </a:prstGeom>
          <a:noFill/>
          <a:ln w="9525">
            <a:noFill/>
            <a:miter lim="800000"/>
          </a:ln>
          <a:effectLst/>
        </p:spPr>
        <p:txBody>
          <a:bodyPr wrap="none">
            <a:spAutoFit/>
          </a:bodyPr>
          <a:lstStyle/>
          <a:p>
            <a:endParaRPr lang="zh-CN" altLang="en-US" sz="2800">
              <a:solidFill>
                <a:schemeClr val="hlink"/>
              </a:solidFill>
              <a:ea typeface="黑体" pitchFamily="2" charset="-122"/>
            </a:endParaRPr>
          </a:p>
        </p:txBody>
      </p:sp>
      <p:sp>
        <p:nvSpPr>
          <p:cNvPr id="232451" name="Text Box 3"/>
          <p:cNvSpPr txBox="1">
            <a:spLocks noChangeArrowheads="1"/>
          </p:cNvSpPr>
          <p:nvPr/>
        </p:nvSpPr>
        <p:spPr bwMode="auto">
          <a:xfrm>
            <a:off x="3376613" y="2428875"/>
            <a:ext cx="309880" cy="368300"/>
          </a:xfrm>
          <a:prstGeom prst="rect">
            <a:avLst/>
          </a:prstGeom>
          <a:noFill/>
          <a:ln w="9525">
            <a:noFill/>
            <a:miter lim="800000"/>
          </a:ln>
          <a:effectLst/>
        </p:spPr>
        <p:txBody>
          <a:bodyPr wrap="none">
            <a:spAutoFit/>
          </a:bodyPr>
          <a:lstStyle/>
          <a:p>
            <a:endParaRPr lang="zh-CN" altLang="en-US"/>
          </a:p>
        </p:txBody>
      </p:sp>
      <p:sp>
        <p:nvSpPr>
          <p:cNvPr id="232452" name="Rectangle 4"/>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3" name="Rectangle 5"/>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4" name="Text Box 6"/>
          <p:cNvSpPr txBox="1">
            <a:spLocks noChangeArrowheads="1"/>
          </p:cNvSpPr>
          <p:nvPr/>
        </p:nvSpPr>
        <p:spPr bwMode="auto">
          <a:xfrm>
            <a:off x="714375" y="635635"/>
            <a:ext cx="5370830" cy="5262245"/>
          </a:xfrm>
          <a:prstGeom prst="rect">
            <a:avLst/>
          </a:prstGeom>
          <a:noFill/>
          <a:ln w="9525">
            <a:noFill/>
            <a:miter lim="800000"/>
          </a:ln>
          <a:effectLst/>
        </p:spPr>
        <p:txBody>
          <a:bodyPr wrap="square">
            <a:spAutoFit/>
          </a:bodyPr>
          <a:lstStyle/>
          <a:p>
            <a:pPr fontAlgn="auto">
              <a:lnSpc>
                <a:spcPct val="120000"/>
              </a:lnSpc>
            </a:pPr>
            <a:r>
              <a:rPr sz="2000" smtClean="0">
                <a:solidFill>
                  <a:srgbClr val="006600"/>
                </a:solidFill>
                <a:latin typeface="+mn-ea"/>
                <a:cs typeface="+mn-ea"/>
              </a:rPr>
              <a:t>　</a:t>
            </a:r>
            <a:r>
              <a:rPr sz="2000" b="1" smtClean="0">
                <a:solidFill>
                  <a:srgbClr val="006600"/>
                </a:solidFill>
                <a:latin typeface="+mn-ea"/>
                <a:cs typeface="+mn-ea"/>
              </a:rPr>
              <a:t>阅读下面的材料，按要求答题。</a:t>
            </a:r>
          </a:p>
          <a:p>
            <a:pPr fontAlgn="auto">
              <a:lnSpc>
                <a:spcPct val="120000"/>
              </a:lnSpc>
            </a:pPr>
            <a:r>
              <a:rPr sz="2000" smtClean="0">
                <a:solidFill>
                  <a:srgbClr val="006600"/>
                </a:solidFill>
                <a:latin typeface="+mn-ea"/>
                <a:cs typeface="+mn-ea"/>
              </a:rPr>
              <a:t>　公共场所全面禁烟已是世界趋势。除了公共场所，在一些特定的场所更需要禁烟，请你分别为下列三个场所各写一则不超过20个字的禁烟公益广告。</a:t>
            </a:r>
          </a:p>
          <a:p>
            <a:pPr fontAlgn="auto">
              <a:lnSpc>
                <a:spcPct val="120000"/>
              </a:lnSpc>
            </a:pPr>
            <a:r>
              <a:rPr sz="2000" smtClean="0">
                <a:solidFill>
                  <a:srgbClr val="006600"/>
                </a:solidFill>
                <a:latin typeface="+mn-ea"/>
                <a:cs typeface="+mn-ea"/>
              </a:rPr>
              <a:t>医院：________________________________________________________________________</a:t>
            </a:r>
          </a:p>
          <a:p>
            <a:pPr fontAlgn="auto">
              <a:lnSpc>
                <a:spcPct val="120000"/>
              </a:lnSpc>
            </a:pPr>
            <a:r>
              <a:rPr sz="2000" smtClean="0">
                <a:solidFill>
                  <a:srgbClr val="006600"/>
                </a:solidFill>
                <a:latin typeface="+mn-ea"/>
                <a:cs typeface="+mn-ea"/>
              </a:rPr>
              <a:t>商场：________________________________________________________________________</a:t>
            </a:r>
          </a:p>
          <a:p>
            <a:pPr fontAlgn="auto">
              <a:lnSpc>
                <a:spcPct val="120000"/>
              </a:lnSpc>
            </a:pPr>
            <a:r>
              <a:rPr sz="2000" smtClean="0">
                <a:solidFill>
                  <a:srgbClr val="006600"/>
                </a:solidFill>
                <a:latin typeface="+mn-ea"/>
                <a:cs typeface="+mn-ea"/>
              </a:rPr>
              <a:t>加油站：________________________________________________________________________</a:t>
            </a:r>
          </a:p>
        </p:txBody>
      </p:sp>
      <p:sp>
        <p:nvSpPr>
          <p:cNvPr id="8" name="Text Box 6"/>
          <p:cNvSpPr txBox="1">
            <a:spLocks noChangeArrowheads="1"/>
          </p:cNvSpPr>
          <p:nvPr/>
        </p:nvSpPr>
        <p:spPr bwMode="auto">
          <a:xfrm>
            <a:off x="6085205" y="941705"/>
            <a:ext cx="4756150" cy="1938020"/>
          </a:xfrm>
          <a:prstGeom prst="rect">
            <a:avLst/>
          </a:prstGeom>
          <a:noFill/>
          <a:ln w="9525">
            <a:noFill/>
            <a:miter lim="800000"/>
          </a:ln>
          <a:effectLst/>
        </p:spPr>
        <p:txBody>
          <a:bodyPr wrap="square">
            <a:spAutoFit/>
          </a:bodyPr>
          <a:lstStyle/>
          <a:p>
            <a:pPr fontAlgn="auto">
              <a:lnSpc>
                <a:spcPct val="120000"/>
              </a:lnSpc>
            </a:pPr>
            <a:r>
              <a:rPr lang="en-US" sz="2000" smtClean="0">
                <a:solidFill>
                  <a:srgbClr val="0000FF"/>
                </a:solidFill>
                <a:latin typeface="+mn-ea"/>
              </a:rPr>
              <a:t>   </a:t>
            </a:r>
            <a:r>
              <a:rPr sz="2000" smtClean="0">
                <a:solidFill>
                  <a:srgbClr val="0000FF"/>
                </a:solidFill>
                <a:latin typeface="+mn-ea"/>
              </a:rPr>
              <a:t>解析：本题考查的是语言表达得体的能力。解答此题，一要明确公益广告的特点和拟写公益广告的目的，二要依据各场所的特点，如医院是给人带来健康的、商场人多、加油站要防火等。</a:t>
            </a:r>
          </a:p>
        </p:txBody>
      </p:sp>
      <p:sp>
        <p:nvSpPr>
          <p:cNvPr id="9" name="Text Box 3"/>
          <p:cNvSpPr txBox="1">
            <a:spLocks noChangeArrowheads="1"/>
          </p:cNvSpPr>
          <p:nvPr/>
        </p:nvSpPr>
        <p:spPr bwMode="auto">
          <a:xfrm>
            <a:off x="6216015" y="3225800"/>
            <a:ext cx="4625340" cy="2245360"/>
          </a:xfrm>
          <a:prstGeom prst="rect">
            <a:avLst/>
          </a:prstGeom>
          <a:noFill/>
          <a:ln w="28575">
            <a:noFill/>
            <a:miter lim="800000"/>
          </a:ln>
          <a:effectLst/>
        </p:spPr>
        <p:txBody>
          <a:bodyPr wrap="square">
            <a:spAutoFit/>
          </a:bodyPr>
          <a:lstStyle/>
          <a:p>
            <a:pPr>
              <a:spcBef>
                <a:spcPct val="50000"/>
              </a:spcBef>
            </a:pPr>
            <a:r>
              <a:rPr lang="en-US" altLang="zh-CN" sz="2000" b="1" smtClean="0">
                <a:solidFill>
                  <a:schemeClr val="accent6">
                    <a:lumMod val="50000"/>
                  </a:schemeClr>
                </a:solidFill>
                <a:latin typeface="仿宋_GB2312" pitchFamily="49" charset="-122"/>
                <a:ea typeface="仿宋_GB2312" pitchFamily="49" charset="-122"/>
              </a:rPr>
              <a:t>答案：　医院：远离烟草，拥抱健康，珍爱生命！</a:t>
            </a:r>
          </a:p>
          <a:p>
            <a:pPr>
              <a:spcBef>
                <a:spcPct val="50000"/>
              </a:spcBef>
            </a:pPr>
            <a:r>
              <a:rPr lang="en-US" altLang="zh-CN" sz="2000" b="1" smtClean="0">
                <a:solidFill>
                  <a:schemeClr val="accent6">
                    <a:lumMod val="50000"/>
                  </a:schemeClr>
                </a:solidFill>
                <a:latin typeface="仿宋_GB2312" pitchFamily="49" charset="-122"/>
                <a:ea typeface="仿宋_GB2312" pitchFamily="49" charset="-122"/>
              </a:rPr>
              <a:t>商场：人口密集，空气流通不畅，请勿吸烟！</a:t>
            </a:r>
          </a:p>
          <a:p>
            <a:pPr>
              <a:spcBef>
                <a:spcPct val="50000"/>
              </a:spcBef>
            </a:pPr>
            <a:r>
              <a:rPr lang="en-US" altLang="zh-CN" sz="2000" b="1" smtClean="0">
                <a:solidFill>
                  <a:schemeClr val="accent6">
                    <a:lumMod val="50000"/>
                  </a:schemeClr>
                </a:solidFill>
                <a:latin typeface="仿宋_GB2312" pitchFamily="49" charset="-122"/>
                <a:ea typeface="仿宋_GB2312" pitchFamily="49" charset="-122"/>
              </a:rPr>
              <a:t>加油站：严禁烟火，吸烟等于引爆定时炸弹！</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2454"/>
                                        </p:tgtEl>
                                        <p:attrNameLst>
                                          <p:attrName>style.visibility</p:attrName>
                                        </p:attrNameLst>
                                      </p:cBhvr>
                                      <p:to>
                                        <p:strVal val="visible"/>
                                      </p:to>
                                    </p:set>
                                    <p:animEffect transition="in" filter="checkerboard(across)">
                                      <p:cBhvr>
                                        <p:cTn id="7" dur="500"/>
                                        <p:tgtEl>
                                          <p:spTgt spid="23245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7" presetClass="entr" presetSubtype="1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4" grpId="0"/>
      <p:bldP spid="8" grpId="1"/>
      <p:bldP spid="9" grpId="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文本框 276482"/>
          <p:cNvSpPr txBox="1"/>
          <p:nvPr/>
        </p:nvSpPr>
        <p:spPr>
          <a:xfrm>
            <a:off x="799465" y="805815"/>
            <a:ext cx="10490835" cy="4828540"/>
          </a:xfrm>
          <a:prstGeom prst="rect">
            <a:avLst/>
          </a:prstGeom>
          <a:noFill/>
          <a:ln w="9525">
            <a:noFill/>
          </a:ln>
        </p:spPr>
        <p:txBody>
          <a:bodyPr wrap="square">
            <a:spAutoFit/>
          </a:bodyPr>
          <a:lstStyle/>
          <a:p>
            <a:pPr fontAlgn="auto">
              <a:lnSpc>
                <a:spcPct val="140000"/>
              </a:lnSpc>
            </a:pPr>
            <a:r>
              <a:rPr lang="zh-CN" altLang="en-US" sz="2000">
                <a:solidFill>
                  <a:srgbClr val="FF0000"/>
                </a:solidFill>
                <a:latin typeface="方正大黑简体" pitchFamily="2" charset="-122"/>
                <a:ea typeface="方正大黑简体" pitchFamily="2" charset="-122"/>
              </a:rPr>
              <a:t>     </a:t>
            </a:r>
            <a:r>
              <a:rPr sz="2400">
                <a:solidFill>
                  <a:srgbClr val="006600"/>
                </a:solidFill>
                <a:latin typeface="楷体_GB2312" charset="0"/>
                <a:ea typeface="楷体_GB2312" charset="-122"/>
              </a:rPr>
              <a:t>      </a:t>
            </a:r>
            <a:r>
              <a:rPr sz="2800" b="1">
                <a:solidFill>
                  <a:schemeClr val="hlink"/>
                </a:solidFill>
                <a:latin typeface="楷体_GB2312" charset="0"/>
                <a:ea typeface="楷体_GB2312" charset="-122"/>
              </a:rPr>
              <a:t>命题视角四　 把握语体，表达务求准确</a:t>
            </a:r>
          </a:p>
          <a:p>
            <a:pPr fontAlgn="auto">
              <a:lnSpc>
                <a:spcPct val="140000"/>
              </a:lnSpc>
            </a:pPr>
            <a:r>
              <a:rPr sz="2400">
                <a:solidFill>
                  <a:srgbClr val="006600"/>
                </a:solidFill>
                <a:latin typeface="楷体_GB2312" charset="0"/>
                <a:ea typeface="楷体_GB2312" charset="-122"/>
              </a:rPr>
              <a:t>    不同的语体，往往运用不同的语言材料，适应不同的语境和交际需要，具有不同的语言特点。比如文言词语典雅、简洁、庄重，在比较庄重的书面语体如公文事务语体中经常使用；方言词语、俚词俗语等简明、通俗、易懂，在口语体或书面语体中的文艺语体中经常使用。又如书面语体中的科技语体、政论语体常常使用长句、常式句、完全句等，而口语体、文艺语体则常常使用短句、变式句、省略句等。如果在口语性较强的文章里硬要掺杂一些书面语就会影响对方的理解，如果在书面性较强的语体中硬要掺杂某些口语就会影响语言表达的准确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6483"/>
                                        </p:tgtEl>
                                        <p:attrNameLst>
                                          <p:attrName>style.visibility</p:attrName>
                                        </p:attrNameLst>
                                      </p:cBhvr>
                                      <p:to>
                                        <p:strVal val="visible"/>
                                      </p:to>
                                    </p:set>
                                    <p:animEffect transition="in" filter="diamond(in)">
                                      <p:cBhvr>
                                        <p:cTn id="7" dur="2000"/>
                                        <p:tgtEl>
                                          <p:spTgt spid="276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1260443" y="2168517"/>
            <a:ext cx="9501254" cy="110680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600" b="1" dirty="0"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3-9</a:t>
            </a:r>
            <a:r>
              <a:rPr lang="zh-CN" altLang="en-US" sz="6600" b="1" dirty="0"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语言表达简明、得体</a:t>
            </a:r>
            <a:endParaRPr sz="4800" b="1" dirty="0"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ext Box 2"/>
          <p:cNvSpPr txBox="1">
            <a:spLocks noChangeArrowheads="1"/>
          </p:cNvSpPr>
          <p:nvPr/>
        </p:nvSpPr>
        <p:spPr bwMode="auto">
          <a:xfrm>
            <a:off x="3038475" y="857250"/>
            <a:ext cx="309880" cy="521970"/>
          </a:xfrm>
          <a:prstGeom prst="rect">
            <a:avLst/>
          </a:prstGeom>
          <a:noFill/>
          <a:ln w="9525">
            <a:noFill/>
            <a:miter lim="800000"/>
          </a:ln>
          <a:effectLst/>
        </p:spPr>
        <p:txBody>
          <a:bodyPr wrap="none">
            <a:spAutoFit/>
          </a:bodyPr>
          <a:lstStyle/>
          <a:p>
            <a:endParaRPr lang="zh-CN" altLang="en-US" sz="2800">
              <a:solidFill>
                <a:schemeClr val="hlink"/>
              </a:solidFill>
              <a:ea typeface="黑体" pitchFamily="2" charset="-122"/>
            </a:endParaRPr>
          </a:p>
        </p:txBody>
      </p:sp>
      <p:sp>
        <p:nvSpPr>
          <p:cNvPr id="232451" name="Text Box 3"/>
          <p:cNvSpPr txBox="1">
            <a:spLocks noChangeArrowheads="1"/>
          </p:cNvSpPr>
          <p:nvPr/>
        </p:nvSpPr>
        <p:spPr bwMode="auto">
          <a:xfrm>
            <a:off x="3376613" y="2428875"/>
            <a:ext cx="309880" cy="368300"/>
          </a:xfrm>
          <a:prstGeom prst="rect">
            <a:avLst/>
          </a:prstGeom>
          <a:noFill/>
          <a:ln w="9525">
            <a:noFill/>
            <a:miter lim="800000"/>
          </a:ln>
          <a:effectLst/>
        </p:spPr>
        <p:txBody>
          <a:bodyPr wrap="none">
            <a:spAutoFit/>
          </a:bodyPr>
          <a:lstStyle/>
          <a:p>
            <a:endParaRPr lang="zh-CN" altLang="en-US"/>
          </a:p>
        </p:txBody>
      </p:sp>
      <p:sp>
        <p:nvSpPr>
          <p:cNvPr id="232452" name="Rectangle 4"/>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3" name="Rectangle 5"/>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4" name="Text Box 6"/>
          <p:cNvSpPr txBox="1">
            <a:spLocks noChangeArrowheads="1"/>
          </p:cNvSpPr>
          <p:nvPr/>
        </p:nvSpPr>
        <p:spPr bwMode="auto">
          <a:xfrm>
            <a:off x="714375" y="635635"/>
            <a:ext cx="10126980" cy="2306320"/>
          </a:xfrm>
          <a:prstGeom prst="rect">
            <a:avLst/>
          </a:prstGeom>
          <a:noFill/>
          <a:ln w="9525">
            <a:noFill/>
            <a:miter lim="800000"/>
          </a:ln>
          <a:effectLst/>
        </p:spPr>
        <p:txBody>
          <a:bodyPr wrap="square">
            <a:spAutoFit/>
          </a:bodyPr>
          <a:lstStyle/>
          <a:p>
            <a:pPr fontAlgn="auto">
              <a:lnSpc>
                <a:spcPct val="120000"/>
              </a:lnSpc>
            </a:pPr>
            <a:r>
              <a:rPr sz="2400" smtClean="0">
                <a:solidFill>
                  <a:srgbClr val="006600"/>
                </a:solidFill>
                <a:latin typeface="+mn-ea"/>
                <a:cs typeface="+mn-ea"/>
              </a:rPr>
              <a:t>(</a:t>
            </a:r>
            <a:r>
              <a:rPr sz="2400" b="1" smtClean="0">
                <a:solidFill>
                  <a:srgbClr val="006600"/>
                </a:solidFill>
                <a:latin typeface="+mn-ea"/>
                <a:cs typeface="+mn-ea"/>
              </a:rPr>
              <a:t>2018·全国卷Ⅰ)下面是某校一则启事初稿的片段，其中有五处不合书面语体的要求，请找出并作修改。</a:t>
            </a:r>
          </a:p>
          <a:p>
            <a:pPr fontAlgn="auto">
              <a:lnSpc>
                <a:spcPct val="120000"/>
              </a:lnSpc>
            </a:pPr>
            <a:r>
              <a:rPr sz="2400" smtClean="0">
                <a:solidFill>
                  <a:srgbClr val="006600"/>
                </a:solidFill>
                <a:latin typeface="+mn-ea"/>
                <a:cs typeface="+mn-ea"/>
              </a:rPr>
              <a:t>我校学生宿舍下水道时常堵住。后勤处认真调查了原因，发现管子陈旧，需要换掉。学校打算7月15日开始施工。施工期间正遇上暑假，为安全起见，请全体学生暑假期间不要在校住宿。望大家配合。　</a:t>
            </a:r>
          </a:p>
        </p:txBody>
      </p:sp>
      <p:sp>
        <p:nvSpPr>
          <p:cNvPr id="8" name="Text Box 6"/>
          <p:cNvSpPr txBox="1">
            <a:spLocks noChangeArrowheads="1"/>
          </p:cNvSpPr>
          <p:nvPr/>
        </p:nvSpPr>
        <p:spPr bwMode="auto">
          <a:xfrm>
            <a:off x="807085" y="3046730"/>
            <a:ext cx="10126345" cy="1420495"/>
          </a:xfrm>
          <a:prstGeom prst="rect">
            <a:avLst/>
          </a:prstGeom>
          <a:noFill/>
          <a:ln w="9525">
            <a:noFill/>
            <a:miter lim="800000"/>
          </a:ln>
          <a:effectLst/>
        </p:spPr>
        <p:txBody>
          <a:bodyPr wrap="square">
            <a:spAutoFit/>
          </a:bodyPr>
          <a:lstStyle/>
          <a:p>
            <a:pPr fontAlgn="auto">
              <a:lnSpc>
                <a:spcPct val="120000"/>
              </a:lnSpc>
            </a:pPr>
            <a:r>
              <a:rPr sz="2400" smtClean="0">
                <a:solidFill>
                  <a:srgbClr val="0000FF"/>
                </a:solidFill>
                <a:latin typeface="+mn-ea"/>
              </a:rPr>
              <a:t>解析：这是一则启事，应该采用书面语，题干中也有“不合书面语体的要求”的提示。“堵住”“管子”“换掉”“打算”“正遇上”这些都是口语，为了和启事的书面语风格一致，应将它们改为相应的书面语。</a:t>
            </a:r>
          </a:p>
        </p:txBody>
      </p:sp>
      <p:sp>
        <p:nvSpPr>
          <p:cNvPr id="9" name="Text Box 3"/>
          <p:cNvSpPr txBox="1">
            <a:spLocks noChangeArrowheads="1"/>
          </p:cNvSpPr>
          <p:nvPr/>
        </p:nvSpPr>
        <p:spPr bwMode="auto">
          <a:xfrm>
            <a:off x="807085" y="4658995"/>
            <a:ext cx="10126980" cy="1198880"/>
          </a:xfrm>
          <a:prstGeom prst="rect">
            <a:avLst/>
          </a:prstGeom>
          <a:noFill/>
          <a:ln w="28575">
            <a:noFill/>
            <a:miter lim="800000"/>
          </a:ln>
          <a:effectLst/>
        </p:spPr>
        <p:txBody>
          <a:bodyPr wrap="square">
            <a:spAutoFit/>
          </a:bodyPr>
          <a:lstStyle/>
          <a:p>
            <a:pPr>
              <a:spcBef>
                <a:spcPct val="50000"/>
              </a:spcBef>
            </a:pPr>
            <a:r>
              <a:rPr lang="en-US" altLang="zh-CN" sz="2400" b="1" smtClean="0">
                <a:solidFill>
                  <a:schemeClr val="accent6">
                    <a:lumMod val="50000"/>
                  </a:schemeClr>
                </a:solidFill>
                <a:latin typeface="仿宋_GB2312" pitchFamily="49" charset="-122"/>
                <a:ea typeface="仿宋_GB2312" pitchFamily="49" charset="-122"/>
              </a:rPr>
              <a:t>答案：　(示例)①“堵住”改为“堵塞”；②“管子”改为“管道”；③“换掉”改为“更换”；④“打算”改为“计划”；⑤“正遇上”改为“正值”。</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2454"/>
                                        </p:tgtEl>
                                        <p:attrNameLst>
                                          <p:attrName>style.visibility</p:attrName>
                                        </p:attrNameLst>
                                      </p:cBhvr>
                                      <p:to>
                                        <p:strVal val="visible"/>
                                      </p:to>
                                    </p:set>
                                    <p:animEffect transition="in" filter="checkerboard(across)">
                                      <p:cBhvr>
                                        <p:cTn id="7" dur="500"/>
                                        <p:tgtEl>
                                          <p:spTgt spid="23245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7" presetClass="entr" presetSubtype="1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4" grpId="0"/>
      <p:bldP spid="8" grpId="1"/>
      <p:bldP spid="9" grpId="2"/>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文本框 276482"/>
          <p:cNvSpPr txBox="1"/>
          <p:nvPr/>
        </p:nvSpPr>
        <p:spPr>
          <a:xfrm>
            <a:off x="831815" y="1245073"/>
            <a:ext cx="9957502" cy="3277870"/>
          </a:xfrm>
          <a:prstGeom prst="rect">
            <a:avLst/>
          </a:prstGeom>
          <a:noFill/>
          <a:ln w="9525">
            <a:noFill/>
          </a:ln>
        </p:spPr>
        <p:txBody>
          <a:bodyPr wrap="square">
            <a:spAutoFit/>
          </a:bodyPr>
          <a:lstStyle/>
          <a:p>
            <a:pPr fontAlgn="auto">
              <a:lnSpc>
                <a:spcPct val="140000"/>
              </a:lnSpc>
            </a:pPr>
            <a:r>
              <a:rPr lang="zh-CN" altLang="en-US" sz="2000">
                <a:solidFill>
                  <a:srgbClr val="FF0000"/>
                </a:solidFill>
                <a:latin typeface="方正大黑简体" pitchFamily="2" charset="-122"/>
                <a:ea typeface="方正大黑简体" pitchFamily="2" charset="-122"/>
              </a:rPr>
              <a:t>     </a:t>
            </a:r>
            <a:r>
              <a:rPr sz="2800" b="1">
                <a:solidFill>
                  <a:schemeClr val="hlink"/>
                </a:solidFill>
                <a:latin typeface="楷体_GB2312" charset="0"/>
                <a:ea typeface="楷体_GB2312" charset="-122"/>
              </a:rPr>
              <a:t>命题视角五　 考虑目的，做到有的放矢</a:t>
            </a:r>
          </a:p>
          <a:p>
            <a:pPr fontAlgn="auto">
              <a:lnSpc>
                <a:spcPct val="140000"/>
              </a:lnSpc>
            </a:pPr>
            <a:r>
              <a:rPr sz="2400">
                <a:solidFill>
                  <a:srgbClr val="006600"/>
                </a:solidFill>
                <a:latin typeface="楷体_GB2312" charset="0"/>
                <a:ea typeface="楷体_GB2312" charset="-122"/>
              </a:rPr>
              <a:t>    </a:t>
            </a:r>
          </a:p>
          <a:p>
            <a:pPr fontAlgn="auto">
              <a:lnSpc>
                <a:spcPct val="140000"/>
              </a:lnSpc>
            </a:pPr>
            <a:r>
              <a:rPr sz="2400">
                <a:solidFill>
                  <a:srgbClr val="006600"/>
                </a:solidFill>
                <a:latin typeface="楷体_GB2312" charset="0"/>
                <a:ea typeface="楷体_GB2312" charset="-122"/>
              </a:rPr>
              <a:t>    交际目的不同，即使说同样的内容，说话的角度、重点等也应有所不同。哪怕同样的意思，用不同的语言表达出来，给听众(或读者)的感受可能完全不一样。我们说话或写作时，要根据自己的表达目的，尽可能选择对方容易接受的表达方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6483"/>
                                        </p:tgtEl>
                                        <p:attrNameLst>
                                          <p:attrName>style.visibility</p:attrName>
                                        </p:attrNameLst>
                                      </p:cBhvr>
                                      <p:to>
                                        <p:strVal val="visible"/>
                                      </p:to>
                                    </p:set>
                                    <p:animEffect transition="in" filter="diamond(in)">
                                      <p:cBhvr>
                                        <p:cTn id="7" dur="2000"/>
                                        <p:tgtEl>
                                          <p:spTgt spid="276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ext Box 2"/>
          <p:cNvSpPr txBox="1">
            <a:spLocks noChangeArrowheads="1"/>
          </p:cNvSpPr>
          <p:nvPr/>
        </p:nvSpPr>
        <p:spPr bwMode="auto">
          <a:xfrm>
            <a:off x="3038475" y="857250"/>
            <a:ext cx="309880" cy="521970"/>
          </a:xfrm>
          <a:prstGeom prst="rect">
            <a:avLst/>
          </a:prstGeom>
          <a:noFill/>
          <a:ln w="9525">
            <a:noFill/>
            <a:miter lim="800000"/>
          </a:ln>
          <a:effectLst/>
        </p:spPr>
        <p:txBody>
          <a:bodyPr wrap="none">
            <a:spAutoFit/>
          </a:bodyPr>
          <a:lstStyle/>
          <a:p>
            <a:endParaRPr lang="zh-CN" altLang="en-US" sz="2800">
              <a:solidFill>
                <a:schemeClr val="hlink"/>
              </a:solidFill>
              <a:ea typeface="黑体" pitchFamily="2" charset="-122"/>
            </a:endParaRPr>
          </a:p>
        </p:txBody>
      </p:sp>
      <p:sp>
        <p:nvSpPr>
          <p:cNvPr id="232451" name="Text Box 3"/>
          <p:cNvSpPr txBox="1">
            <a:spLocks noChangeArrowheads="1"/>
          </p:cNvSpPr>
          <p:nvPr/>
        </p:nvSpPr>
        <p:spPr bwMode="auto">
          <a:xfrm>
            <a:off x="3376613" y="2428875"/>
            <a:ext cx="309880" cy="368300"/>
          </a:xfrm>
          <a:prstGeom prst="rect">
            <a:avLst/>
          </a:prstGeom>
          <a:noFill/>
          <a:ln w="9525">
            <a:noFill/>
            <a:miter lim="800000"/>
          </a:ln>
          <a:effectLst/>
        </p:spPr>
        <p:txBody>
          <a:bodyPr wrap="none">
            <a:spAutoFit/>
          </a:bodyPr>
          <a:lstStyle/>
          <a:p>
            <a:endParaRPr lang="zh-CN" altLang="en-US"/>
          </a:p>
        </p:txBody>
      </p:sp>
      <p:sp>
        <p:nvSpPr>
          <p:cNvPr id="232452" name="Rectangle 4"/>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3" name="Rectangle 5"/>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4" name="Text Box 6"/>
          <p:cNvSpPr txBox="1">
            <a:spLocks noChangeArrowheads="1"/>
          </p:cNvSpPr>
          <p:nvPr/>
        </p:nvSpPr>
        <p:spPr bwMode="auto">
          <a:xfrm>
            <a:off x="807085" y="622300"/>
            <a:ext cx="10534015" cy="5631180"/>
          </a:xfrm>
          <a:prstGeom prst="rect">
            <a:avLst/>
          </a:prstGeom>
          <a:noFill/>
          <a:ln w="9525">
            <a:noFill/>
            <a:miter lim="800000"/>
          </a:ln>
          <a:effectLst/>
        </p:spPr>
        <p:txBody>
          <a:bodyPr wrap="square">
            <a:spAutoFit/>
          </a:bodyPr>
          <a:lstStyle/>
          <a:p>
            <a:pPr fontAlgn="auto">
              <a:lnSpc>
                <a:spcPct val="120000"/>
              </a:lnSpc>
            </a:pPr>
            <a:r>
              <a:rPr sz="2000" b="1" smtClean="0">
                <a:solidFill>
                  <a:srgbClr val="006600"/>
                </a:solidFill>
                <a:latin typeface="+mn-ea"/>
                <a:cs typeface="+mn-ea"/>
              </a:rPr>
              <a:t>阅读下面的文字，根据要求完成问题。</a:t>
            </a:r>
          </a:p>
          <a:p>
            <a:pPr fontAlgn="auto">
              <a:lnSpc>
                <a:spcPct val="120000"/>
              </a:lnSpc>
            </a:pPr>
            <a:r>
              <a:rPr sz="2000" smtClean="0">
                <a:solidFill>
                  <a:srgbClr val="006600"/>
                </a:solidFill>
                <a:latin typeface="+mn-ea"/>
                <a:cs typeface="+mn-ea"/>
              </a:rPr>
              <a:t>高考前，一名同学到一家门口挂有工商局授予的“信得过商店”牌匾的文具店买2B铅笔。下边是他与售货员的对话：</a:t>
            </a:r>
          </a:p>
          <a:p>
            <a:pPr fontAlgn="auto">
              <a:lnSpc>
                <a:spcPct val="120000"/>
              </a:lnSpc>
            </a:pPr>
            <a:r>
              <a:rPr sz="2000" smtClean="0">
                <a:solidFill>
                  <a:srgbClr val="006600"/>
                </a:solidFill>
                <a:latin typeface="+mn-ea"/>
                <a:cs typeface="+mn-ea"/>
              </a:rPr>
              <a:t>学生：请问有没有2B铅笔卖？</a:t>
            </a:r>
          </a:p>
          <a:p>
            <a:pPr fontAlgn="auto">
              <a:lnSpc>
                <a:spcPct val="120000"/>
              </a:lnSpc>
            </a:pPr>
            <a:r>
              <a:rPr sz="2000" smtClean="0">
                <a:solidFill>
                  <a:srgbClr val="006600"/>
                </a:solidFill>
                <a:latin typeface="+mn-ea"/>
                <a:cs typeface="+mn-ea"/>
              </a:rPr>
              <a:t>售货员：①都在那边摆着呢，你自己看吧。</a:t>
            </a:r>
          </a:p>
          <a:p>
            <a:pPr fontAlgn="auto">
              <a:lnSpc>
                <a:spcPct val="120000"/>
              </a:lnSpc>
            </a:pPr>
            <a:r>
              <a:rPr sz="2000" smtClean="0">
                <a:solidFill>
                  <a:srgbClr val="006600"/>
                </a:solidFill>
                <a:latin typeface="+mn-ea"/>
                <a:cs typeface="+mn-ea"/>
              </a:rPr>
              <a:t>学生：(拿着铅笔)新闻里说，市场上有不少伪劣2B铅笔，这铅笔该不会……</a:t>
            </a:r>
          </a:p>
          <a:p>
            <a:pPr fontAlgn="auto">
              <a:lnSpc>
                <a:spcPct val="120000"/>
              </a:lnSpc>
            </a:pPr>
            <a:r>
              <a:rPr sz="2000" smtClean="0">
                <a:solidFill>
                  <a:srgbClr val="006600"/>
                </a:solidFill>
                <a:latin typeface="+mn-ea"/>
                <a:cs typeface="+mn-ea"/>
              </a:rPr>
              <a:t>售货员：②什么意思嘛！我们这怎么会有伪劣商品呢？</a:t>
            </a:r>
          </a:p>
          <a:p>
            <a:pPr fontAlgn="auto">
              <a:lnSpc>
                <a:spcPct val="120000"/>
              </a:lnSpc>
            </a:pPr>
            <a:r>
              <a:rPr sz="2000" smtClean="0">
                <a:solidFill>
                  <a:srgbClr val="006600"/>
                </a:solidFill>
                <a:latin typeface="+mn-ea"/>
                <a:cs typeface="+mn-ea"/>
              </a:rPr>
              <a:t>(学生仍然顾虑重重，犹疑不决。这时商店经理过来了，拿出两支削好的2B铅笔)</a:t>
            </a:r>
          </a:p>
          <a:p>
            <a:pPr fontAlgn="auto">
              <a:lnSpc>
                <a:spcPct val="120000"/>
              </a:lnSpc>
            </a:pPr>
            <a:r>
              <a:rPr sz="2000" smtClean="0">
                <a:solidFill>
                  <a:srgbClr val="006600"/>
                </a:solidFill>
                <a:latin typeface="+mn-ea"/>
                <a:cs typeface="+mn-ea"/>
              </a:rPr>
              <a:t>经理：③</a:t>
            </a:r>
          </a:p>
          <a:p>
            <a:pPr fontAlgn="auto">
              <a:lnSpc>
                <a:spcPct val="120000"/>
              </a:lnSpc>
            </a:pPr>
            <a:r>
              <a:rPr sz="2000" smtClean="0">
                <a:solidFill>
                  <a:srgbClr val="006600"/>
                </a:solidFill>
                <a:latin typeface="+mn-ea"/>
                <a:cs typeface="+mn-ea"/>
              </a:rPr>
              <a:t>(最后学生买了铅笔满意地走了)</a:t>
            </a:r>
          </a:p>
          <a:p>
            <a:pPr fontAlgn="auto">
              <a:lnSpc>
                <a:spcPct val="120000"/>
              </a:lnSpc>
            </a:pPr>
            <a:r>
              <a:rPr sz="2000" smtClean="0">
                <a:solidFill>
                  <a:srgbClr val="006600"/>
                </a:solidFill>
                <a:latin typeface="+mn-ea"/>
                <a:cs typeface="+mn-ea"/>
              </a:rPr>
              <a:t>售货员的回答使学生心中不是滋味，试为售货员的回答换一种说法，使顾客更有亲切感，心里更为踏实，但不能改变原意。</a:t>
            </a:r>
          </a:p>
          <a:p>
            <a:pPr fontAlgn="auto">
              <a:lnSpc>
                <a:spcPct val="120000"/>
              </a:lnSpc>
            </a:pPr>
            <a:r>
              <a:rPr sz="2000" smtClean="0">
                <a:solidFill>
                  <a:srgbClr val="006600"/>
                </a:solidFill>
                <a:latin typeface="+mn-ea"/>
                <a:cs typeface="+mn-ea"/>
              </a:rPr>
              <a:t>第①句改为：　</a:t>
            </a:r>
          </a:p>
          <a:p>
            <a:pPr fontAlgn="auto">
              <a:lnSpc>
                <a:spcPct val="120000"/>
              </a:lnSpc>
            </a:pPr>
            <a:r>
              <a:rPr sz="2000" smtClean="0">
                <a:solidFill>
                  <a:srgbClr val="006600"/>
                </a:solidFill>
                <a:latin typeface="+mn-ea"/>
                <a:cs typeface="+mn-ea"/>
              </a:rPr>
              <a:t>第②句改为：　</a:t>
            </a:r>
          </a:p>
          <a:p>
            <a:pPr fontAlgn="auto">
              <a:lnSpc>
                <a:spcPct val="120000"/>
              </a:lnSpc>
            </a:pPr>
            <a:r>
              <a:rPr sz="2000" smtClean="0">
                <a:solidFill>
                  <a:srgbClr val="006600"/>
                </a:solidFill>
                <a:latin typeface="+mn-ea"/>
                <a:cs typeface="+mn-ea"/>
              </a:rPr>
              <a:t>根据情景，补上商店经理的话③：　</a:t>
            </a:r>
          </a:p>
        </p:txBody>
      </p:sp>
      <p:sp>
        <p:nvSpPr>
          <p:cNvPr id="8" name="Text Box 6"/>
          <p:cNvSpPr txBox="1">
            <a:spLocks noChangeArrowheads="1"/>
          </p:cNvSpPr>
          <p:nvPr/>
        </p:nvSpPr>
        <p:spPr bwMode="auto">
          <a:xfrm>
            <a:off x="2767330" y="5054600"/>
            <a:ext cx="8442960" cy="1198880"/>
          </a:xfrm>
          <a:prstGeom prst="rect">
            <a:avLst/>
          </a:prstGeom>
          <a:noFill/>
          <a:ln w="9525">
            <a:noFill/>
            <a:miter lim="800000"/>
          </a:ln>
          <a:effectLst/>
        </p:spPr>
        <p:txBody>
          <a:bodyPr wrap="square">
            <a:spAutoFit/>
          </a:bodyPr>
          <a:lstStyle/>
          <a:p>
            <a:pPr fontAlgn="auto">
              <a:lnSpc>
                <a:spcPct val="120000"/>
              </a:lnSpc>
            </a:pPr>
            <a:r>
              <a:rPr sz="2000" b="1" smtClean="0">
                <a:solidFill>
                  <a:srgbClr val="0000FF"/>
                </a:solidFill>
                <a:latin typeface="+mn-ea"/>
              </a:rPr>
              <a:t>　①有的。请跟我来，不止一个品牌呢，请慢慢挑选吧。</a:t>
            </a:r>
          </a:p>
          <a:p>
            <a:pPr fontAlgn="auto">
              <a:lnSpc>
                <a:spcPct val="120000"/>
              </a:lnSpc>
            </a:pPr>
            <a:r>
              <a:rPr sz="2000" b="1" smtClean="0">
                <a:solidFill>
                  <a:srgbClr val="0000FF"/>
                </a:solidFill>
                <a:latin typeface="+mn-ea"/>
              </a:rPr>
              <a:t>    ②请你放心，我们店是“信得过商店”。</a:t>
            </a:r>
          </a:p>
          <a:p>
            <a:pPr fontAlgn="auto">
              <a:lnSpc>
                <a:spcPct val="120000"/>
              </a:lnSpc>
            </a:pPr>
            <a:r>
              <a:rPr sz="2000" b="1" smtClean="0">
                <a:solidFill>
                  <a:srgbClr val="0000FF"/>
                </a:solidFill>
                <a:latin typeface="+mn-ea"/>
              </a:rPr>
              <a:t>                       ③请让我来告诉你伪劣2B铅笔与正牌2B铅笔的辨别方法。</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2454"/>
                                        </p:tgtEl>
                                        <p:attrNameLst>
                                          <p:attrName>style.visibility</p:attrName>
                                        </p:attrNameLst>
                                      </p:cBhvr>
                                      <p:to>
                                        <p:strVal val="visible"/>
                                      </p:to>
                                    </p:set>
                                    <p:animEffect transition="in" filter="checkerboard(across)">
                                      <p:cBhvr>
                                        <p:cTn id="7" dur="500"/>
                                        <p:tgtEl>
                                          <p:spTgt spid="23245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4"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文本框 276482"/>
          <p:cNvSpPr txBox="1"/>
          <p:nvPr/>
        </p:nvSpPr>
        <p:spPr>
          <a:xfrm>
            <a:off x="617501" y="1387949"/>
            <a:ext cx="10386130" cy="3277870"/>
          </a:xfrm>
          <a:prstGeom prst="rect">
            <a:avLst/>
          </a:prstGeom>
          <a:noFill/>
          <a:ln w="9525">
            <a:noFill/>
          </a:ln>
        </p:spPr>
        <p:txBody>
          <a:bodyPr wrap="square">
            <a:spAutoFit/>
          </a:bodyPr>
          <a:lstStyle/>
          <a:p>
            <a:pPr fontAlgn="auto">
              <a:lnSpc>
                <a:spcPct val="140000"/>
              </a:lnSpc>
            </a:pPr>
            <a:r>
              <a:rPr lang="zh-CN" altLang="en-US" sz="2000">
                <a:solidFill>
                  <a:srgbClr val="FF0000"/>
                </a:solidFill>
                <a:latin typeface="方正大黑简体" pitchFamily="2" charset="-122"/>
                <a:ea typeface="方正大黑简体" pitchFamily="2" charset="-122"/>
              </a:rPr>
              <a:t>     </a:t>
            </a:r>
            <a:r>
              <a:rPr sz="2800" b="1">
                <a:solidFill>
                  <a:schemeClr val="hlink"/>
                </a:solidFill>
                <a:latin typeface="楷体_GB2312" charset="0"/>
                <a:ea typeface="楷体_GB2312" charset="-122"/>
              </a:rPr>
              <a:t>命题视角六　面陈转述，注意用语区别</a:t>
            </a:r>
          </a:p>
          <a:p>
            <a:pPr fontAlgn="auto">
              <a:lnSpc>
                <a:spcPct val="140000"/>
              </a:lnSpc>
            </a:pPr>
            <a:r>
              <a:rPr sz="2400">
                <a:solidFill>
                  <a:srgbClr val="006600"/>
                </a:solidFill>
                <a:latin typeface="楷体_GB2312" charset="0"/>
                <a:ea typeface="楷体_GB2312" charset="-122"/>
              </a:rPr>
              <a:t>    当面陈述和请人转述是两种不同的表达方式，要恰当运用。面陈，要根据双方的关系，把陈述的内容讲清，这种表达方式简单一些。请人代转，涉及第三人，不仅叙述角度变了，时间、地点、称代等因素也变了。这种表达方式复杂一些，必须考虑变化了的各种因素，综合运用上述各种方法恰当表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6483"/>
                                        </p:tgtEl>
                                        <p:attrNameLst>
                                          <p:attrName>style.visibility</p:attrName>
                                        </p:attrNameLst>
                                      </p:cBhvr>
                                      <p:to>
                                        <p:strVal val="visible"/>
                                      </p:to>
                                    </p:set>
                                    <p:animEffect transition="in" filter="diamond(in)">
                                      <p:cBhvr>
                                        <p:cTn id="7" dur="2000"/>
                                        <p:tgtEl>
                                          <p:spTgt spid="276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ext Box 2"/>
          <p:cNvSpPr txBox="1">
            <a:spLocks noChangeArrowheads="1"/>
          </p:cNvSpPr>
          <p:nvPr/>
        </p:nvSpPr>
        <p:spPr bwMode="auto">
          <a:xfrm>
            <a:off x="3038475" y="857250"/>
            <a:ext cx="309880" cy="521970"/>
          </a:xfrm>
          <a:prstGeom prst="rect">
            <a:avLst/>
          </a:prstGeom>
          <a:noFill/>
          <a:ln w="9525">
            <a:noFill/>
            <a:miter lim="800000"/>
          </a:ln>
          <a:effectLst/>
        </p:spPr>
        <p:txBody>
          <a:bodyPr wrap="none">
            <a:spAutoFit/>
          </a:bodyPr>
          <a:lstStyle/>
          <a:p>
            <a:endParaRPr lang="zh-CN" altLang="en-US" sz="2800">
              <a:solidFill>
                <a:schemeClr val="hlink"/>
              </a:solidFill>
              <a:ea typeface="黑体" pitchFamily="2" charset="-122"/>
            </a:endParaRPr>
          </a:p>
        </p:txBody>
      </p:sp>
      <p:sp>
        <p:nvSpPr>
          <p:cNvPr id="232451" name="Text Box 3"/>
          <p:cNvSpPr txBox="1">
            <a:spLocks noChangeArrowheads="1"/>
          </p:cNvSpPr>
          <p:nvPr/>
        </p:nvSpPr>
        <p:spPr bwMode="auto">
          <a:xfrm>
            <a:off x="3376613" y="2428875"/>
            <a:ext cx="309880" cy="368300"/>
          </a:xfrm>
          <a:prstGeom prst="rect">
            <a:avLst/>
          </a:prstGeom>
          <a:noFill/>
          <a:ln w="9525">
            <a:noFill/>
            <a:miter lim="800000"/>
          </a:ln>
          <a:effectLst/>
        </p:spPr>
        <p:txBody>
          <a:bodyPr wrap="none">
            <a:spAutoFit/>
          </a:bodyPr>
          <a:lstStyle/>
          <a:p>
            <a:endParaRPr lang="zh-CN" altLang="en-US"/>
          </a:p>
        </p:txBody>
      </p:sp>
      <p:sp>
        <p:nvSpPr>
          <p:cNvPr id="232452" name="Rectangle 4"/>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3" name="Rectangle 5"/>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4" name="Text Box 6"/>
          <p:cNvSpPr txBox="1">
            <a:spLocks noChangeArrowheads="1"/>
          </p:cNvSpPr>
          <p:nvPr/>
        </p:nvSpPr>
        <p:spPr bwMode="auto">
          <a:xfrm>
            <a:off x="617502" y="622300"/>
            <a:ext cx="10644261" cy="2749550"/>
          </a:xfrm>
          <a:prstGeom prst="rect">
            <a:avLst/>
          </a:prstGeom>
          <a:noFill/>
          <a:ln w="9525">
            <a:noFill/>
            <a:miter lim="800000"/>
          </a:ln>
          <a:effectLst/>
        </p:spPr>
        <p:txBody>
          <a:bodyPr wrap="square">
            <a:spAutoFit/>
          </a:bodyPr>
          <a:lstStyle/>
          <a:p>
            <a:pPr fontAlgn="auto">
              <a:lnSpc>
                <a:spcPct val="120000"/>
              </a:lnSpc>
            </a:pPr>
            <a:r>
              <a:rPr sz="2000" b="1" smtClean="0">
                <a:solidFill>
                  <a:srgbClr val="006600"/>
                </a:solidFill>
                <a:latin typeface="+mn-ea"/>
                <a:cs typeface="+mn-ea"/>
              </a:rPr>
              <a:t>　     </a:t>
            </a:r>
            <a:r>
              <a:rPr sz="2400" b="1" smtClean="0">
                <a:solidFill>
                  <a:srgbClr val="006600"/>
                </a:solidFill>
                <a:latin typeface="+mn-ea"/>
                <a:cs typeface="+mn-ea"/>
              </a:rPr>
              <a:t>树人中学文学社准备请校友、著名作家刘枫先生来学校做一次写作讲座</a:t>
            </a:r>
            <a:r>
              <a:rPr lang="en-US" sz="2400" b="1" smtClean="0">
                <a:solidFill>
                  <a:srgbClr val="006600"/>
                </a:solidFill>
                <a:latin typeface="+mn-ea"/>
                <a:cs typeface="+mn-ea"/>
              </a:rPr>
              <a:t>,</a:t>
            </a:r>
            <a:r>
              <a:rPr sz="2400" b="1" smtClean="0">
                <a:solidFill>
                  <a:srgbClr val="006600"/>
                </a:solidFill>
                <a:latin typeface="+mn-ea"/>
                <a:cs typeface="+mn-ea"/>
              </a:rPr>
              <a:t>为此</a:t>
            </a:r>
            <a:r>
              <a:rPr lang="en-US" sz="2400" b="1" smtClean="0">
                <a:solidFill>
                  <a:srgbClr val="006600"/>
                </a:solidFill>
                <a:latin typeface="+mn-ea"/>
                <a:cs typeface="+mn-ea"/>
              </a:rPr>
              <a:t>,</a:t>
            </a:r>
            <a:r>
              <a:rPr sz="2400" b="1" smtClean="0">
                <a:solidFill>
                  <a:srgbClr val="006600"/>
                </a:solidFill>
                <a:latin typeface="+mn-ea"/>
                <a:cs typeface="+mn-ea"/>
              </a:rPr>
              <a:t>文学社让小张带着请柬登门邀请。不巧刘先生不在家</a:t>
            </a:r>
            <a:r>
              <a:rPr lang="en-US" sz="2400" b="1" smtClean="0">
                <a:solidFill>
                  <a:srgbClr val="006600"/>
                </a:solidFill>
                <a:latin typeface="+mn-ea"/>
                <a:cs typeface="+mn-ea"/>
              </a:rPr>
              <a:t>,</a:t>
            </a:r>
            <a:r>
              <a:rPr sz="2400" b="1" smtClean="0">
                <a:solidFill>
                  <a:srgbClr val="006600"/>
                </a:solidFill>
                <a:latin typeface="+mn-ea"/>
                <a:cs typeface="+mn-ea"/>
              </a:rPr>
              <a:t>开门的是他儿子。于是小张对他说：“①_____________________”刘先生回家后，他的儿子拿出请柬，向父亲转述了小张的来意：“②________________”</a:t>
            </a:r>
          </a:p>
          <a:p>
            <a:pPr fontAlgn="auto">
              <a:lnSpc>
                <a:spcPct val="120000"/>
              </a:lnSpc>
            </a:pPr>
            <a:r>
              <a:rPr sz="2400" b="1" smtClean="0">
                <a:solidFill>
                  <a:srgbClr val="006600"/>
                </a:solidFill>
                <a:latin typeface="+mn-ea"/>
                <a:cs typeface="+mn-ea"/>
              </a:rPr>
              <a:t>请在横线上分别填写小张和刘先生的儿子说的话。要求</a:t>
            </a:r>
            <a:r>
              <a:rPr lang="en-US" sz="2400" b="1" smtClean="0">
                <a:solidFill>
                  <a:srgbClr val="006600"/>
                </a:solidFill>
                <a:latin typeface="+mn-ea"/>
                <a:cs typeface="+mn-ea"/>
              </a:rPr>
              <a:t>:</a:t>
            </a:r>
            <a:r>
              <a:rPr sz="2400" b="1" smtClean="0">
                <a:solidFill>
                  <a:srgbClr val="006600"/>
                </a:solidFill>
                <a:latin typeface="+mn-ea"/>
                <a:cs typeface="+mn-ea"/>
              </a:rPr>
              <a:t>语意明确，语言得体</a:t>
            </a:r>
            <a:r>
              <a:rPr lang="en-US" sz="2400" b="1" smtClean="0">
                <a:solidFill>
                  <a:srgbClr val="006600"/>
                </a:solidFill>
                <a:latin typeface="+mn-ea"/>
                <a:cs typeface="+mn-ea"/>
              </a:rPr>
              <a:t>,</a:t>
            </a:r>
            <a:r>
              <a:rPr sz="2400" b="1" smtClean="0">
                <a:solidFill>
                  <a:srgbClr val="006600"/>
                </a:solidFill>
                <a:latin typeface="+mn-ea"/>
                <a:cs typeface="+mn-ea"/>
              </a:rPr>
              <a:t>每人说的话不超过60个字。</a:t>
            </a:r>
          </a:p>
        </p:txBody>
      </p:sp>
      <p:sp>
        <p:nvSpPr>
          <p:cNvPr id="8" name="Text Box 6"/>
          <p:cNvSpPr txBox="1">
            <a:spLocks noChangeArrowheads="1"/>
          </p:cNvSpPr>
          <p:nvPr/>
        </p:nvSpPr>
        <p:spPr bwMode="auto">
          <a:xfrm>
            <a:off x="808355" y="3371850"/>
            <a:ext cx="10375900" cy="977265"/>
          </a:xfrm>
          <a:prstGeom prst="rect">
            <a:avLst/>
          </a:prstGeom>
          <a:noFill/>
          <a:ln w="9525">
            <a:noFill/>
            <a:miter lim="800000"/>
          </a:ln>
          <a:effectLst/>
        </p:spPr>
        <p:txBody>
          <a:bodyPr wrap="square">
            <a:spAutoFit/>
          </a:bodyPr>
          <a:lstStyle/>
          <a:p>
            <a:pPr fontAlgn="auto">
              <a:lnSpc>
                <a:spcPct val="120000"/>
              </a:lnSpc>
            </a:pPr>
            <a:r>
              <a:rPr sz="2000" b="1" smtClean="0">
                <a:solidFill>
                  <a:srgbClr val="0000FF"/>
                </a:solidFill>
                <a:latin typeface="+mn-ea"/>
              </a:rPr>
              <a:t>　</a:t>
            </a:r>
            <a:r>
              <a:rPr sz="2400" smtClean="0">
                <a:solidFill>
                  <a:srgbClr val="0000FF"/>
                </a:solidFill>
                <a:latin typeface="+mn-ea"/>
              </a:rPr>
              <a:t>解析：　本题考查的是转述的能力。解题时，既要注意信息的完整性和准确性，又要注意人物的身份，尤其人称的变化和口语化色彩。</a:t>
            </a:r>
          </a:p>
        </p:txBody>
      </p:sp>
      <p:sp>
        <p:nvSpPr>
          <p:cNvPr id="9" name="Text Box 3"/>
          <p:cNvSpPr txBox="1">
            <a:spLocks noChangeArrowheads="1"/>
          </p:cNvSpPr>
          <p:nvPr/>
        </p:nvSpPr>
        <p:spPr bwMode="auto">
          <a:xfrm>
            <a:off x="807085" y="4356735"/>
            <a:ext cx="10377170" cy="1753235"/>
          </a:xfrm>
          <a:prstGeom prst="rect">
            <a:avLst/>
          </a:prstGeom>
          <a:noFill/>
          <a:ln w="28575">
            <a:noFill/>
            <a:miter lim="800000"/>
          </a:ln>
          <a:effectLst/>
        </p:spPr>
        <p:txBody>
          <a:bodyPr wrap="square">
            <a:spAutoFit/>
          </a:bodyPr>
          <a:lstStyle/>
          <a:p>
            <a:pPr>
              <a:spcBef>
                <a:spcPct val="50000"/>
              </a:spcBef>
            </a:pPr>
            <a:r>
              <a:rPr lang="en-US" altLang="zh-CN" sz="2400" b="1" smtClean="0">
                <a:solidFill>
                  <a:schemeClr val="accent6">
                    <a:lumMod val="50000"/>
                  </a:schemeClr>
                </a:solidFill>
                <a:latin typeface="仿宋_GB2312" pitchFamily="49" charset="-122"/>
                <a:ea typeface="仿宋_GB2312" pitchFamily="49" charset="-122"/>
              </a:rPr>
              <a:t>答案：　①您好，我是树人中学文学社的小张，想请刘老师去给我们文学社做一次写作讲座，这是请柬，请您转交给他，好吗？谢谢。</a:t>
            </a:r>
          </a:p>
          <a:p>
            <a:pPr>
              <a:spcBef>
                <a:spcPct val="50000"/>
              </a:spcBef>
            </a:pPr>
            <a:r>
              <a:rPr lang="en-US" altLang="zh-CN" sz="2400" b="1" smtClean="0">
                <a:solidFill>
                  <a:schemeClr val="accent6">
                    <a:lumMod val="50000"/>
                  </a:schemeClr>
                </a:solidFill>
                <a:latin typeface="仿宋_GB2312" pitchFamily="49" charset="-122"/>
                <a:ea typeface="仿宋_GB2312" pitchFamily="49" charset="-122"/>
              </a:rPr>
              <a:t>②爸爸，今天树人中学文学社的小张来过，想请您去给文学社做一次写作讲座，这是文学社给您的请柬。(意思完整、用语得体即可)</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2454"/>
                                        </p:tgtEl>
                                        <p:attrNameLst>
                                          <p:attrName>style.visibility</p:attrName>
                                        </p:attrNameLst>
                                      </p:cBhvr>
                                      <p:to>
                                        <p:strVal val="visible"/>
                                      </p:to>
                                    </p:set>
                                    <p:animEffect transition="in" filter="checkerboard(across)">
                                      <p:cBhvr>
                                        <p:cTn id="7" dur="500"/>
                                        <p:tgtEl>
                                          <p:spTgt spid="23245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7" presetClass="entr" presetSubtype="1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4" grpId="0"/>
      <p:bldP spid="8" grpId="1"/>
      <p:bldP spid="9"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0"/>
                <a:ea typeface="楷体_GB2312" charset="-122"/>
              </a:rPr>
              <a:t>温馨提示</a:t>
            </a:r>
            <a:r>
              <a:rPr lang="en-US" altLang="zh-CN" sz="2800" b="1">
                <a:solidFill>
                  <a:schemeClr val="bg1"/>
                </a:solidFill>
                <a:latin typeface="楷体_GB2312" charset="0"/>
                <a:ea typeface="楷体_GB2312" charset="-122"/>
              </a:rPr>
              <a:t>: </a:t>
            </a:r>
            <a:r>
              <a:rPr lang="zh-CN" altLang="en-US" sz="2800" b="1">
                <a:solidFill>
                  <a:schemeClr val="bg1"/>
                </a:solidFill>
                <a:latin typeface="楷体_GB2312" charset="0"/>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考点一 </a:t>
            </a:r>
            <a:r>
              <a:rPr lang="en-US" altLang="zh-CN" sz="3200" b="1">
                <a:solidFill>
                  <a:schemeClr val="bg1"/>
                </a:solidFill>
                <a:ea typeface="楷体_GB2312" charset="-122"/>
              </a:rPr>
              <a:t>· </a:t>
            </a:r>
            <a:r>
              <a:rPr lang="zh-CN" altLang="en-US" sz="3200" b="1" smtClean="0">
                <a:solidFill>
                  <a:schemeClr val="bg1"/>
                </a:solidFill>
                <a:ea typeface="楷体_GB2312" charset="-122"/>
              </a:rPr>
              <a:t>语言简明</a:t>
            </a:r>
            <a:endParaRPr lang="zh-CN" altLang="en-US" sz="3200" b="1">
              <a:solidFill>
                <a:schemeClr val="bg1"/>
              </a:solidFill>
              <a:ea typeface="楷体_GB2312" charset="-122"/>
            </a:endParaRPr>
          </a:p>
        </p:txBody>
      </p:sp>
      <p:sp>
        <p:nvSpPr>
          <p:cNvPr id="214022" name="Text Box 6">
            <a:hlinkClick r:id="rId5" action="ppaction://hlinksldjump"/>
          </p:cNvPr>
          <p:cNvSpPr txBox="1">
            <a:spLocks noChangeArrowheads="1"/>
          </p:cNvSpPr>
          <p:nvPr/>
        </p:nvSpPr>
        <p:spPr bwMode="auto">
          <a:xfrm>
            <a:off x="4046525" y="288289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cs typeface="方正兰亭黑简体" pitchFamily="2" charset="-122"/>
              </a:rPr>
              <a:t>考点二</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表达得体</a:t>
            </a:r>
            <a:endParaRPr lang="zh-CN" altLang="en-US" sz="3200" b="1">
              <a:solidFill>
                <a:schemeClr val="bg1"/>
              </a:solidFill>
              <a:ea typeface="楷体_GB2312" charset="-122"/>
            </a:endParaRPr>
          </a:p>
        </p:txBody>
      </p:sp>
      <p:sp>
        <p:nvSpPr>
          <p:cNvPr id="7" name="Text Box 5">
            <a:hlinkClick r:id="rId6" action="ppaction://hlinksldjump"/>
          </p:cNvPr>
          <p:cNvSpPr txBox="1">
            <a:spLocks noChangeArrowheads="1"/>
          </p:cNvSpPr>
          <p:nvPr/>
        </p:nvSpPr>
        <p:spPr bwMode="auto">
          <a:xfrm>
            <a:off x="4046525" y="4025905"/>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文本框 315393"/>
          <p:cNvSpPr txBox="1"/>
          <p:nvPr/>
        </p:nvSpPr>
        <p:spPr>
          <a:xfrm>
            <a:off x="760377" y="1668451"/>
            <a:ext cx="10358510" cy="3971925"/>
          </a:xfrm>
          <a:prstGeom prst="rect">
            <a:avLst/>
          </a:prstGeom>
          <a:noFill/>
          <a:ln w="9525">
            <a:noFill/>
          </a:ln>
        </p:spPr>
        <p:txBody>
          <a:bodyPr wrap="square">
            <a:spAutoFit/>
          </a:bodyPr>
          <a:lstStyle/>
          <a:p>
            <a:pPr>
              <a:lnSpc>
                <a:spcPct val="200000"/>
              </a:lnSpc>
            </a:pPr>
            <a:r>
              <a:rPr lang="zh-CN" altLang="en-US" sz="2400" b="1" smtClean="0">
                <a:solidFill>
                  <a:srgbClr val="006600"/>
                </a:solidFill>
                <a:latin typeface="+mn-ea"/>
                <a:cs typeface="+mn-ea"/>
              </a:rPr>
              <a:t>一、怎样才能表达简明？</a:t>
            </a:r>
          </a:p>
          <a:p>
            <a:pPr>
              <a:lnSpc>
                <a:spcPts val="3500"/>
              </a:lnSpc>
            </a:pPr>
            <a:r>
              <a:rPr lang="zh-CN" altLang="en-US" sz="2400" smtClean="0">
                <a:solidFill>
                  <a:srgbClr val="006600"/>
                </a:solidFill>
                <a:latin typeface="+mn-ea"/>
                <a:cs typeface="+mn-ea"/>
              </a:rPr>
              <a:t>    语言</a:t>
            </a:r>
            <a:r>
              <a:rPr lang="en-US" altLang="en-US" sz="2400" smtClean="0">
                <a:solidFill>
                  <a:srgbClr val="006600"/>
                </a:solidFill>
                <a:latin typeface="+mn-ea"/>
                <a:cs typeface="+mn-ea"/>
              </a:rPr>
              <a:t>“</a:t>
            </a:r>
            <a:r>
              <a:rPr lang="zh-CN" altLang="en-US" sz="2400" smtClean="0">
                <a:solidFill>
                  <a:srgbClr val="006600"/>
                </a:solidFill>
                <a:latin typeface="+mn-ea"/>
                <a:cs typeface="+mn-ea"/>
              </a:rPr>
              <a:t>简明</a:t>
            </a:r>
            <a:r>
              <a:rPr lang="en-US" altLang="en-US" sz="2400" smtClean="0">
                <a:solidFill>
                  <a:srgbClr val="006600"/>
                </a:solidFill>
                <a:latin typeface="+mn-ea"/>
                <a:cs typeface="+mn-ea"/>
              </a:rPr>
              <a:t>”</a:t>
            </a:r>
            <a:r>
              <a:rPr lang="zh-CN" altLang="en-US" sz="2400" smtClean="0">
                <a:solidFill>
                  <a:srgbClr val="006600"/>
                </a:solidFill>
                <a:latin typeface="+mn-ea"/>
                <a:cs typeface="+mn-ea"/>
              </a:rPr>
              <a:t>的本质要求是：能够删掉赘余的语句，消除歧义，做到简要明晰。</a:t>
            </a:r>
          </a:p>
          <a:p>
            <a:pPr>
              <a:lnSpc>
                <a:spcPts val="3500"/>
              </a:lnSpc>
            </a:pPr>
            <a:r>
              <a:rPr lang="en-US" altLang="en-US" sz="2400" smtClean="0">
                <a:solidFill>
                  <a:srgbClr val="006600"/>
                </a:solidFill>
                <a:latin typeface="+mn-ea"/>
                <a:cs typeface="+mn-ea"/>
              </a:rPr>
              <a:t>“</a:t>
            </a:r>
            <a:r>
              <a:rPr lang="zh-CN" altLang="en-US" sz="2400" smtClean="0">
                <a:solidFill>
                  <a:srgbClr val="006600"/>
                </a:solidFill>
                <a:latin typeface="+mn-ea"/>
                <a:cs typeface="+mn-ea"/>
              </a:rPr>
              <a:t>简</a:t>
            </a:r>
            <a:r>
              <a:rPr lang="en-US" altLang="en-US" sz="2400" smtClean="0">
                <a:solidFill>
                  <a:srgbClr val="006600"/>
                </a:solidFill>
                <a:latin typeface="+mn-ea"/>
                <a:cs typeface="+mn-ea"/>
              </a:rPr>
              <a:t>”</a:t>
            </a:r>
            <a:r>
              <a:rPr lang="zh-CN" altLang="en-US" sz="2400" smtClean="0">
                <a:solidFill>
                  <a:srgbClr val="006600"/>
                </a:solidFill>
                <a:latin typeface="+mn-ea"/>
                <a:cs typeface="+mn-ea"/>
              </a:rPr>
              <a:t>反映了量的要求，就是表达尽可能简洁；</a:t>
            </a:r>
            <a:r>
              <a:rPr lang="en-US" altLang="en-US" sz="2400" smtClean="0">
                <a:solidFill>
                  <a:srgbClr val="006600"/>
                </a:solidFill>
                <a:latin typeface="+mn-ea"/>
                <a:cs typeface="+mn-ea"/>
              </a:rPr>
              <a:t>“</a:t>
            </a:r>
            <a:r>
              <a:rPr lang="zh-CN" altLang="en-US" sz="2400" smtClean="0">
                <a:solidFill>
                  <a:srgbClr val="006600"/>
                </a:solidFill>
                <a:latin typeface="+mn-ea"/>
                <a:cs typeface="+mn-ea"/>
              </a:rPr>
              <a:t>明</a:t>
            </a:r>
            <a:r>
              <a:rPr lang="en-US" altLang="en-US" sz="2400" smtClean="0">
                <a:solidFill>
                  <a:srgbClr val="006600"/>
                </a:solidFill>
                <a:latin typeface="+mn-ea"/>
                <a:cs typeface="+mn-ea"/>
              </a:rPr>
              <a:t>”</a:t>
            </a:r>
            <a:r>
              <a:rPr lang="zh-CN" altLang="en-US" sz="2400" smtClean="0">
                <a:solidFill>
                  <a:srgbClr val="006600"/>
                </a:solidFill>
                <a:latin typeface="+mn-ea"/>
                <a:cs typeface="+mn-ea"/>
              </a:rPr>
              <a:t>是对表达效果的要求。</a:t>
            </a:r>
            <a:r>
              <a:rPr lang="en-US" altLang="en-US" sz="2400" smtClean="0">
                <a:solidFill>
                  <a:srgbClr val="006600"/>
                </a:solidFill>
                <a:latin typeface="+mn-ea"/>
                <a:cs typeface="+mn-ea"/>
              </a:rPr>
              <a:t>“</a:t>
            </a:r>
            <a:r>
              <a:rPr lang="zh-CN" altLang="en-US" sz="2400" smtClean="0">
                <a:solidFill>
                  <a:srgbClr val="006600"/>
                </a:solidFill>
                <a:latin typeface="+mn-ea"/>
                <a:cs typeface="+mn-ea"/>
              </a:rPr>
              <a:t>简明</a:t>
            </a:r>
            <a:r>
              <a:rPr lang="en-US" altLang="en-US" sz="2400" smtClean="0">
                <a:solidFill>
                  <a:srgbClr val="006600"/>
                </a:solidFill>
                <a:latin typeface="+mn-ea"/>
                <a:cs typeface="+mn-ea"/>
              </a:rPr>
              <a:t>”</a:t>
            </a:r>
            <a:r>
              <a:rPr lang="zh-CN" altLang="en-US" sz="2400" smtClean="0">
                <a:solidFill>
                  <a:srgbClr val="006600"/>
                </a:solidFill>
                <a:latin typeface="+mn-ea"/>
                <a:cs typeface="+mn-ea"/>
              </a:rPr>
              <a:t>的考查主要有删改所提供的材料中有重复的文字和无关的信息、变换原语言材料的语体和辨析有歧义的语句，常结合语病的辨析以客观选择题的形式考查。具体操作中要避免晦涩、歧义、啰嗦，做到井井有条，表达清晰。</a:t>
            </a:r>
          </a:p>
        </p:txBody>
      </p:sp>
      <p:sp>
        <p:nvSpPr>
          <p:cNvPr id="315396" name="文本框 315395"/>
          <p:cNvSpPr txBox="1"/>
          <p:nvPr/>
        </p:nvSpPr>
        <p:spPr>
          <a:xfrm>
            <a:off x="3475021" y="811195"/>
            <a:ext cx="4549775" cy="521970"/>
          </a:xfrm>
          <a:prstGeom prst="rect">
            <a:avLst/>
          </a:prstGeom>
          <a:solidFill>
            <a:schemeClr val="bg2"/>
          </a:solidFill>
          <a:ln w="9525">
            <a:noFill/>
          </a:ln>
        </p:spPr>
        <p:txBody>
          <a:bodyPr wrap="square">
            <a:spAutoFit/>
          </a:bodyPr>
          <a:lstStyle/>
          <a:p>
            <a:pPr algn="ctr">
              <a:spcBef>
                <a:spcPct val="50000"/>
              </a:spcBef>
            </a:pPr>
            <a:r>
              <a:rPr lang="zh-CN" altLang="en-US" sz="2800" b="1">
                <a:latin typeface="Arial" pitchFamily="34" charset="0"/>
                <a:ea typeface="宋体" pitchFamily="2" charset="-122"/>
              </a:rPr>
              <a:t>一、语言表达</a:t>
            </a:r>
            <a:r>
              <a:rPr lang="zh-CN" altLang="en-US" sz="2800" b="1" smtClean="0">
                <a:latin typeface="Arial" pitchFamily="34" charset="0"/>
                <a:ea typeface="宋体" pitchFamily="2" charset="-122"/>
              </a:rPr>
              <a:t>简明</a:t>
            </a:r>
            <a:endParaRPr lang="zh-CN" altLang="en-US" sz="2800" b="1">
              <a:latin typeface="Arial" pitchFamily="34" charset="0"/>
              <a:ea typeface="宋体" pitchFamily="2" charset="-122"/>
            </a:endParaRPr>
          </a:p>
        </p:txBody>
      </p:sp>
      <p:sp>
        <p:nvSpPr>
          <p:cNvPr id="4"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5"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语言简明</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315396"/>
                                        </p:tgtEl>
                                        <p:attrNameLst>
                                          <p:attrName>style.visibility</p:attrName>
                                        </p:attrNameLst>
                                      </p:cBhvr>
                                      <p:to>
                                        <p:strVal val="visible"/>
                                      </p:to>
                                    </p:set>
                                    <p:animEffect transition="in" filter="dissolve">
                                      <p:cBhvr>
                                        <p:cTn id="7" dur="500"/>
                                        <p:tgtEl>
                                          <p:spTgt spid="31539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15394"/>
                                        </p:tgtEl>
                                        <p:attrNameLst>
                                          <p:attrName>style.visibility</p:attrName>
                                        </p:attrNameLst>
                                      </p:cBhvr>
                                      <p:to>
                                        <p:strVal val="visible"/>
                                      </p:to>
                                    </p:set>
                                    <p:animEffect transition="in" filter="dissolve">
                                      <p:cBhvr>
                                        <p:cTn id="13" dur="500"/>
                                        <p:tgtEl>
                                          <p:spTgt spid="315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4" grpId="0"/>
      <p:bldP spid="315396"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文本框 276482"/>
          <p:cNvSpPr txBox="1"/>
          <p:nvPr/>
        </p:nvSpPr>
        <p:spPr>
          <a:xfrm>
            <a:off x="617501" y="778158"/>
            <a:ext cx="10644262" cy="3415030"/>
          </a:xfrm>
          <a:prstGeom prst="rect">
            <a:avLst/>
          </a:prstGeom>
          <a:noFill/>
          <a:ln w="9525">
            <a:noFill/>
          </a:ln>
        </p:spPr>
        <p:txBody>
          <a:bodyPr wrap="square">
            <a:spAutoFit/>
          </a:bodyPr>
          <a:lstStyle/>
          <a:p>
            <a:r>
              <a:rPr lang="zh-CN" altLang="en-US" sz="2400">
                <a:solidFill>
                  <a:srgbClr val="0000FF"/>
                </a:solidFill>
                <a:latin typeface="方正大黑简体" pitchFamily="2" charset="-122"/>
                <a:ea typeface="方正大黑简体" pitchFamily="2" charset="-122"/>
              </a:rPr>
              <a:t> </a:t>
            </a:r>
            <a:r>
              <a:rPr lang="en-US" altLang="zh-CN" sz="2400" smtClean="0">
                <a:solidFill>
                  <a:srgbClr val="0000FF"/>
                </a:solidFill>
                <a:latin typeface="+mj-ea"/>
                <a:ea typeface="+mj-ea"/>
              </a:rPr>
              <a:t>1.</a:t>
            </a:r>
            <a:r>
              <a:rPr lang="en-US" sz="2400" smtClean="0">
                <a:solidFill>
                  <a:srgbClr val="0000FF"/>
                </a:solidFill>
                <a:latin typeface="+mj-ea"/>
                <a:ea typeface="+mj-ea"/>
              </a:rPr>
              <a:t>(2016·</a:t>
            </a:r>
            <a:r>
              <a:rPr lang="zh-CN" altLang="en-US" sz="2400" smtClean="0">
                <a:solidFill>
                  <a:srgbClr val="0000FF"/>
                </a:solidFill>
                <a:latin typeface="+mj-ea"/>
                <a:ea typeface="+mj-ea"/>
              </a:rPr>
              <a:t>山东卷</a:t>
            </a:r>
            <a:r>
              <a:rPr lang="en-US" sz="2400" smtClean="0">
                <a:solidFill>
                  <a:srgbClr val="0000FF"/>
                </a:solidFill>
                <a:latin typeface="+mj-ea"/>
                <a:ea typeface="+mj-ea"/>
              </a:rPr>
              <a:t>)</a:t>
            </a:r>
            <a:r>
              <a:rPr lang="zh-CN" altLang="en-US" sz="2400" smtClean="0">
                <a:solidFill>
                  <a:srgbClr val="0000FF"/>
                </a:solidFill>
                <a:latin typeface="+mj-ea"/>
                <a:ea typeface="+mj-ea"/>
              </a:rPr>
              <a:t>下面是某中学学生会向各班班长所发通知的正文，请阅读并按要求完成后面的题目。</a:t>
            </a:r>
          </a:p>
          <a:p>
            <a:r>
              <a:rPr lang="zh-CN" altLang="en-US" sz="2400" smtClean="0">
                <a:solidFill>
                  <a:srgbClr val="0000FF"/>
                </a:solidFill>
                <a:latin typeface="+mn-ea"/>
              </a:rPr>
              <a:t>为了进一步弘扬优秀传统文化，提高同学们的国学素养，校学生会定于</a:t>
            </a:r>
            <a:r>
              <a:rPr lang="en-US" sz="2400" smtClean="0">
                <a:solidFill>
                  <a:srgbClr val="0000FF"/>
                </a:solidFill>
                <a:latin typeface="+mn-ea"/>
              </a:rPr>
              <a:t>10</a:t>
            </a:r>
            <a:r>
              <a:rPr lang="zh-CN" altLang="en-US" sz="2400" smtClean="0">
                <a:solidFill>
                  <a:srgbClr val="0000FF"/>
                </a:solidFill>
                <a:latin typeface="+mn-ea"/>
              </a:rPr>
              <a:t>月</a:t>
            </a:r>
            <a:r>
              <a:rPr lang="en-US" sz="2400" smtClean="0">
                <a:solidFill>
                  <a:srgbClr val="0000FF"/>
                </a:solidFill>
                <a:latin typeface="+mn-ea"/>
              </a:rPr>
              <a:t>18</a:t>
            </a:r>
            <a:r>
              <a:rPr lang="zh-CN" altLang="en-US" sz="2400" smtClean="0">
                <a:solidFill>
                  <a:srgbClr val="0000FF"/>
                </a:solidFill>
                <a:latin typeface="+mn-ea"/>
              </a:rPr>
              <a:t>日下午</a:t>
            </a:r>
            <a:r>
              <a:rPr lang="en-US" sz="2400" smtClean="0">
                <a:solidFill>
                  <a:srgbClr val="0000FF"/>
                </a:solidFill>
                <a:latin typeface="+mn-ea"/>
              </a:rPr>
              <a:t>4</a:t>
            </a:r>
            <a:r>
              <a:rPr lang="zh-CN" altLang="en-US" sz="2400" smtClean="0">
                <a:solidFill>
                  <a:srgbClr val="0000FF"/>
                </a:solidFill>
                <a:latin typeface="+mn-ea"/>
              </a:rPr>
              <a:t>点，在报告厅举办</a:t>
            </a:r>
            <a:r>
              <a:rPr lang="en-US" sz="2400" smtClean="0">
                <a:solidFill>
                  <a:srgbClr val="0000FF"/>
                </a:solidFill>
                <a:latin typeface="+mn-ea"/>
              </a:rPr>
              <a:t>“</a:t>
            </a:r>
            <a:r>
              <a:rPr lang="zh-CN" altLang="en-US" sz="2400" smtClean="0">
                <a:solidFill>
                  <a:srgbClr val="0000FF"/>
                </a:solidFill>
                <a:latin typeface="+mn-ea"/>
              </a:rPr>
              <a:t>走近孔子</a:t>
            </a:r>
            <a:r>
              <a:rPr lang="en-US" sz="2400" smtClean="0">
                <a:solidFill>
                  <a:srgbClr val="0000FF"/>
                </a:solidFill>
                <a:latin typeface="+mn-ea"/>
              </a:rPr>
              <a:t>”</a:t>
            </a:r>
            <a:r>
              <a:rPr lang="zh-CN" altLang="en-US" sz="2400" smtClean="0">
                <a:solidFill>
                  <a:srgbClr val="0000FF"/>
                </a:solidFill>
                <a:latin typeface="+mn-ea"/>
              </a:rPr>
              <a:t>读书交流会。届时在孔子研究领域享有极高盛誉的孙荣教授将光临指导，并向各班奉送其最新研究著作。请拨冗组织班委推荐两名发言的同学，并告知他们一定务必按时到会。</a:t>
            </a:r>
          </a:p>
          <a:p>
            <a:r>
              <a:rPr lang="en-US" sz="2400" smtClean="0">
                <a:solidFill>
                  <a:srgbClr val="0000FF"/>
                </a:solidFill>
                <a:latin typeface="+mn-ea"/>
              </a:rPr>
              <a:t>(1)</a:t>
            </a:r>
            <a:r>
              <a:rPr lang="zh-CN" altLang="en-US" sz="2400" smtClean="0">
                <a:solidFill>
                  <a:srgbClr val="0000FF"/>
                </a:solidFill>
                <a:latin typeface="+mn-ea"/>
              </a:rPr>
              <a:t>在不改变语意的前提下，为了表达简明，文中必须删掉两个词语，分别是</a:t>
            </a:r>
            <a:r>
              <a:rPr lang="en-US" sz="2400" smtClean="0">
                <a:solidFill>
                  <a:srgbClr val="0000FF"/>
                </a:solidFill>
                <a:latin typeface="+mn-ea"/>
              </a:rPr>
              <a:t>______</a:t>
            </a:r>
            <a:r>
              <a:rPr lang="zh-CN" altLang="en-US" sz="2400" smtClean="0">
                <a:solidFill>
                  <a:srgbClr val="0000FF"/>
                </a:solidFill>
                <a:latin typeface="+mn-ea"/>
              </a:rPr>
              <a:t>和</a:t>
            </a:r>
            <a:r>
              <a:rPr lang="en-US" sz="2400" smtClean="0">
                <a:solidFill>
                  <a:srgbClr val="0000FF"/>
                </a:solidFill>
                <a:latin typeface="+mn-ea"/>
              </a:rPr>
              <a:t>______</a:t>
            </a:r>
            <a:r>
              <a:rPr lang="zh-CN" altLang="en-US" sz="2400" smtClean="0">
                <a:solidFill>
                  <a:srgbClr val="0000FF"/>
                </a:solidFill>
                <a:latin typeface="+mn-ea"/>
              </a:rPr>
              <a:t>。</a:t>
            </a:r>
          </a:p>
          <a:p>
            <a:r>
              <a:rPr lang="en-US" sz="2400" smtClean="0">
                <a:solidFill>
                  <a:srgbClr val="0000FF"/>
                </a:solidFill>
                <a:latin typeface="+mn-ea"/>
              </a:rPr>
              <a:t>(2)</a:t>
            </a:r>
            <a:r>
              <a:rPr lang="zh-CN" altLang="en-US" sz="2400" smtClean="0">
                <a:solidFill>
                  <a:srgbClr val="0000FF"/>
                </a:solidFill>
                <a:latin typeface="+mn-ea"/>
              </a:rPr>
              <a:t>文中使用不得体的两个词语，分别是</a:t>
            </a:r>
            <a:r>
              <a:rPr lang="en-US" sz="2400" smtClean="0">
                <a:solidFill>
                  <a:srgbClr val="0000FF"/>
                </a:solidFill>
                <a:latin typeface="+mn-ea"/>
              </a:rPr>
              <a:t>________</a:t>
            </a:r>
            <a:r>
              <a:rPr lang="zh-CN" altLang="en-US" sz="2400" smtClean="0">
                <a:solidFill>
                  <a:srgbClr val="0000FF"/>
                </a:solidFill>
                <a:latin typeface="+mn-ea"/>
              </a:rPr>
              <a:t>和</a:t>
            </a:r>
            <a:r>
              <a:rPr lang="en-US" sz="2400" smtClean="0">
                <a:solidFill>
                  <a:srgbClr val="0000FF"/>
                </a:solidFill>
                <a:latin typeface="+mn-ea"/>
              </a:rPr>
              <a:t>________</a:t>
            </a:r>
            <a:r>
              <a:rPr lang="zh-CN" altLang="en-US" sz="2400" smtClean="0">
                <a:solidFill>
                  <a:srgbClr val="0000FF"/>
                </a:solidFill>
                <a:latin typeface="+mn-ea"/>
              </a:rPr>
              <a:t>。</a:t>
            </a:r>
            <a:endParaRPr sz="2400">
              <a:solidFill>
                <a:schemeClr val="hlink"/>
              </a:solidFill>
              <a:latin typeface="+mn-ea"/>
            </a:endParaRPr>
          </a:p>
        </p:txBody>
      </p:sp>
      <p:sp>
        <p:nvSpPr>
          <p:cNvPr id="3" name="文本框 315393"/>
          <p:cNvSpPr txBox="1"/>
          <p:nvPr/>
        </p:nvSpPr>
        <p:spPr>
          <a:xfrm>
            <a:off x="617501" y="4135744"/>
            <a:ext cx="10358510" cy="1322070"/>
          </a:xfrm>
          <a:prstGeom prst="rect">
            <a:avLst/>
          </a:prstGeom>
          <a:noFill/>
          <a:ln w="9525">
            <a:noFill/>
          </a:ln>
        </p:spPr>
        <p:txBody>
          <a:bodyPr wrap="square">
            <a:spAutoFit/>
          </a:bodyPr>
          <a:lstStyle/>
          <a:p>
            <a:r>
              <a:rPr lang="zh-CN" altLang="en-US" sz="2000" smtClean="0">
                <a:solidFill>
                  <a:schemeClr val="accent6">
                    <a:lumMod val="50000"/>
                  </a:schemeClr>
                </a:solidFill>
              </a:rPr>
              <a:t>解析：　本题考查语言表达简明、连贯、得体、准确、鲜明、生动的能力。</a:t>
            </a:r>
            <a:r>
              <a:rPr lang="en-US" sz="2000" smtClean="0">
                <a:solidFill>
                  <a:schemeClr val="accent6">
                    <a:lumMod val="50000"/>
                  </a:schemeClr>
                </a:solidFill>
              </a:rPr>
              <a:t>(1)</a:t>
            </a:r>
            <a:r>
              <a:rPr lang="zh-CN" altLang="en-US" sz="2000" smtClean="0">
                <a:solidFill>
                  <a:schemeClr val="accent6">
                    <a:lumMod val="50000"/>
                  </a:schemeClr>
                </a:solidFill>
              </a:rPr>
              <a:t>选文中</a:t>
            </a:r>
            <a:r>
              <a:rPr lang="en-US" sz="2000" smtClean="0">
                <a:solidFill>
                  <a:schemeClr val="accent6">
                    <a:lumMod val="50000"/>
                  </a:schemeClr>
                </a:solidFill>
              </a:rPr>
              <a:t>“</a:t>
            </a:r>
            <a:r>
              <a:rPr lang="zh-CN" altLang="en-US" sz="2000" smtClean="0">
                <a:solidFill>
                  <a:schemeClr val="accent6">
                    <a:lumMod val="50000"/>
                  </a:schemeClr>
                </a:solidFill>
              </a:rPr>
              <a:t>极高</a:t>
            </a:r>
            <a:r>
              <a:rPr lang="en-US" sz="2000" smtClean="0">
                <a:solidFill>
                  <a:schemeClr val="accent6">
                    <a:lumMod val="50000"/>
                  </a:schemeClr>
                </a:solidFill>
              </a:rPr>
              <a:t>”</a:t>
            </a:r>
            <a:r>
              <a:rPr lang="zh-CN" altLang="en-US" sz="2000" smtClean="0">
                <a:solidFill>
                  <a:schemeClr val="accent6">
                    <a:lumMod val="50000"/>
                  </a:schemeClr>
                </a:solidFill>
              </a:rPr>
              <a:t>与</a:t>
            </a:r>
            <a:r>
              <a:rPr lang="en-US" sz="2000" smtClean="0">
                <a:solidFill>
                  <a:schemeClr val="accent6">
                    <a:lumMod val="50000"/>
                  </a:schemeClr>
                </a:solidFill>
              </a:rPr>
              <a:t>“</a:t>
            </a:r>
            <a:r>
              <a:rPr lang="zh-CN" altLang="en-US" sz="2000" smtClean="0">
                <a:solidFill>
                  <a:schemeClr val="accent6">
                    <a:lumMod val="50000"/>
                  </a:schemeClr>
                </a:solidFill>
              </a:rPr>
              <a:t>盛</a:t>
            </a:r>
            <a:r>
              <a:rPr lang="en-US" sz="2000" smtClean="0">
                <a:solidFill>
                  <a:schemeClr val="accent6">
                    <a:lumMod val="50000"/>
                  </a:schemeClr>
                </a:solidFill>
              </a:rPr>
              <a:t>”</a:t>
            </a:r>
            <a:r>
              <a:rPr lang="zh-CN" altLang="en-US" sz="2000" smtClean="0">
                <a:solidFill>
                  <a:schemeClr val="accent6">
                    <a:lumMod val="50000"/>
                  </a:schemeClr>
                </a:solidFill>
              </a:rPr>
              <a:t>语义重复，都是用来形容教授荣誉之高的；</a:t>
            </a:r>
            <a:r>
              <a:rPr lang="en-US" sz="2000" smtClean="0">
                <a:solidFill>
                  <a:schemeClr val="accent6">
                    <a:lumMod val="50000"/>
                  </a:schemeClr>
                </a:solidFill>
              </a:rPr>
              <a:t>“</a:t>
            </a:r>
            <a:r>
              <a:rPr lang="zh-CN" altLang="en-US" sz="2000" smtClean="0">
                <a:solidFill>
                  <a:schemeClr val="accent6">
                    <a:lumMod val="50000"/>
                  </a:schemeClr>
                </a:solidFill>
              </a:rPr>
              <a:t>务必</a:t>
            </a:r>
            <a:r>
              <a:rPr lang="en-US" sz="2000" smtClean="0">
                <a:solidFill>
                  <a:schemeClr val="accent6">
                    <a:lumMod val="50000"/>
                  </a:schemeClr>
                </a:solidFill>
              </a:rPr>
              <a:t>”</a:t>
            </a:r>
            <a:r>
              <a:rPr lang="zh-CN" altLang="en-US" sz="2000" smtClean="0">
                <a:solidFill>
                  <a:schemeClr val="accent6">
                    <a:lumMod val="50000"/>
                  </a:schemeClr>
                </a:solidFill>
              </a:rPr>
              <a:t>是必须、一定要的意思，与</a:t>
            </a:r>
            <a:r>
              <a:rPr lang="en-US" sz="2000" smtClean="0">
                <a:solidFill>
                  <a:schemeClr val="accent6">
                    <a:lumMod val="50000"/>
                  </a:schemeClr>
                </a:solidFill>
              </a:rPr>
              <a:t>“</a:t>
            </a:r>
            <a:r>
              <a:rPr lang="zh-CN" altLang="en-US" sz="2000" smtClean="0">
                <a:solidFill>
                  <a:schemeClr val="accent6">
                    <a:lumMod val="50000"/>
                  </a:schemeClr>
                </a:solidFill>
              </a:rPr>
              <a:t>一定</a:t>
            </a:r>
            <a:r>
              <a:rPr lang="en-US" sz="2000" smtClean="0">
                <a:solidFill>
                  <a:schemeClr val="accent6">
                    <a:lumMod val="50000"/>
                  </a:schemeClr>
                </a:solidFill>
              </a:rPr>
              <a:t>”</a:t>
            </a:r>
            <a:r>
              <a:rPr lang="zh-CN" altLang="en-US" sz="2000" smtClean="0">
                <a:solidFill>
                  <a:schemeClr val="accent6">
                    <a:lumMod val="50000"/>
                  </a:schemeClr>
                </a:solidFill>
              </a:rPr>
              <a:t>词义相仿。</a:t>
            </a:r>
            <a:r>
              <a:rPr lang="en-US" sz="2000" smtClean="0">
                <a:solidFill>
                  <a:schemeClr val="accent6">
                    <a:lumMod val="50000"/>
                  </a:schemeClr>
                </a:solidFill>
              </a:rPr>
              <a:t>(2)“</a:t>
            </a:r>
            <a:r>
              <a:rPr lang="zh-CN" altLang="en-US" sz="2000" smtClean="0">
                <a:solidFill>
                  <a:schemeClr val="accent6">
                    <a:lumMod val="50000"/>
                  </a:schemeClr>
                </a:solidFill>
              </a:rPr>
              <a:t>奉送</a:t>
            </a:r>
            <a:r>
              <a:rPr lang="en-US" sz="2000" smtClean="0">
                <a:solidFill>
                  <a:schemeClr val="accent6">
                    <a:lumMod val="50000"/>
                  </a:schemeClr>
                </a:solidFill>
              </a:rPr>
              <a:t>”</a:t>
            </a:r>
            <a:r>
              <a:rPr lang="zh-CN" altLang="en-US" sz="2000" smtClean="0">
                <a:solidFill>
                  <a:schemeClr val="accent6">
                    <a:lumMod val="50000"/>
                  </a:schemeClr>
                </a:solidFill>
              </a:rPr>
              <a:t>表赠送，敬辞。联系上下文可知，敬语失当，使用</a:t>
            </a:r>
            <a:r>
              <a:rPr lang="en-US" sz="2000" smtClean="0">
                <a:solidFill>
                  <a:schemeClr val="accent6">
                    <a:lumMod val="50000"/>
                  </a:schemeClr>
                </a:solidFill>
              </a:rPr>
              <a:t>“</a:t>
            </a:r>
            <a:r>
              <a:rPr lang="zh-CN" altLang="en-US" sz="2000" smtClean="0">
                <a:solidFill>
                  <a:schemeClr val="accent6">
                    <a:lumMod val="50000"/>
                  </a:schemeClr>
                </a:solidFill>
              </a:rPr>
              <a:t>赠送</a:t>
            </a:r>
            <a:r>
              <a:rPr lang="en-US" sz="2000" smtClean="0">
                <a:solidFill>
                  <a:schemeClr val="accent6">
                    <a:lumMod val="50000"/>
                  </a:schemeClr>
                </a:solidFill>
              </a:rPr>
              <a:t>”</a:t>
            </a:r>
            <a:r>
              <a:rPr lang="zh-CN" altLang="en-US" sz="2000" smtClean="0">
                <a:solidFill>
                  <a:schemeClr val="accent6">
                    <a:lumMod val="50000"/>
                  </a:schemeClr>
                </a:solidFill>
              </a:rPr>
              <a:t>即可。拨冗是具有文言色彩的客套话，</a:t>
            </a:r>
            <a:r>
              <a:rPr lang="en-US" sz="2000" smtClean="0">
                <a:solidFill>
                  <a:schemeClr val="accent6">
                    <a:lumMod val="50000"/>
                  </a:schemeClr>
                </a:solidFill>
              </a:rPr>
              <a:t>(</a:t>
            </a:r>
            <a:r>
              <a:rPr lang="zh-CN" altLang="en-US" sz="2000" smtClean="0">
                <a:solidFill>
                  <a:schemeClr val="accent6">
                    <a:lumMod val="50000"/>
                  </a:schemeClr>
                </a:solidFill>
              </a:rPr>
              <a:t>指对方</a:t>
            </a:r>
            <a:r>
              <a:rPr lang="en-US" sz="2000" smtClean="0">
                <a:solidFill>
                  <a:schemeClr val="accent6">
                    <a:lumMod val="50000"/>
                  </a:schemeClr>
                </a:solidFill>
              </a:rPr>
              <a:t>)</a:t>
            </a:r>
            <a:r>
              <a:rPr lang="zh-CN" altLang="en-US" sz="2000" smtClean="0">
                <a:solidFill>
                  <a:schemeClr val="accent6">
                    <a:lumMod val="50000"/>
                  </a:schemeClr>
                </a:solidFill>
              </a:rPr>
              <a:t>于繁忙中抽出时间，用于此处不得体。</a:t>
            </a:r>
            <a:endParaRPr lang="zh-CN" altLang="en-US" sz="2000">
              <a:solidFill>
                <a:schemeClr val="accent6">
                  <a:lumMod val="50000"/>
                </a:schemeClr>
              </a:solidFill>
            </a:endParaRPr>
          </a:p>
        </p:txBody>
      </p:sp>
      <p:sp>
        <p:nvSpPr>
          <p:cNvPr id="4" name="文本框 315393"/>
          <p:cNvSpPr txBox="1"/>
          <p:nvPr/>
        </p:nvSpPr>
        <p:spPr>
          <a:xfrm>
            <a:off x="688939" y="5493066"/>
            <a:ext cx="10358510" cy="460375"/>
          </a:xfrm>
          <a:prstGeom prst="rect">
            <a:avLst/>
          </a:prstGeom>
          <a:noFill/>
          <a:ln w="9525">
            <a:noFill/>
          </a:ln>
        </p:spPr>
        <p:txBody>
          <a:bodyPr wrap="square">
            <a:spAutoFit/>
          </a:bodyPr>
          <a:lstStyle/>
          <a:p>
            <a:r>
              <a:rPr lang="zh-CN" altLang="en-US" sz="2400" smtClean="0">
                <a:solidFill>
                  <a:srgbClr val="FF0000"/>
                </a:solidFill>
              </a:rPr>
              <a:t>答案：　</a:t>
            </a:r>
            <a:r>
              <a:rPr lang="en-US" sz="2400" smtClean="0">
                <a:solidFill>
                  <a:srgbClr val="FF0000"/>
                </a:solidFill>
              </a:rPr>
              <a:t>(1)</a:t>
            </a:r>
            <a:r>
              <a:rPr lang="zh-CN" altLang="en-US" sz="2400" smtClean="0">
                <a:solidFill>
                  <a:srgbClr val="FF0000"/>
                </a:solidFill>
              </a:rPr>
              <a:t>极高　一定</a:t>
            </a:r>
            <a:r>
              <a:rPr lang="en-US" sz="2400" smtClean="0">
                <a:solidFill>
                  <a:srgbClr val="FF0000"/>
                </a:solidFill>
              </a:rPr>
              <a:t>(</a:t>
            </a:r>
            <a:r>
              <a:rPr lang="zh-CN" altLang="en-US" sz="2400" smtClean="0">
                <a:solidFill>
                  <a:srgbClr val="FF0000"/>
                </a:solidFill>
              </a:rPr>
              <a:t>或务必</a:t>
            </a:r>
            <a:r>
              <a:rPr lang="en-US" sz="2400" smtClean="0">
                <a:solidFill>
                  <a:srgbClr val="FF0000"/>
                </a:solidFill>
              </a:rPr>
              <a:t>)</a:t>
            </a:r>
            <a:r>
              <a:rPr lang="zh-CN" altLang="en-US" sz="2400" smtClean="0">
                <a:solidFill>
                  <a:srgbClr val="FF0000"/>
                </a:solidFill>
              </a:rPr>
              <a:t>　</a:t>
            </a:r>
            <a:r>
              <a:rPr lang="en-US" sz="2400" smtClean="0">
                <a:solidFill>
                  <a:srgbClr val="FF0000"/>
                </a:solidFill>
              </a:rPr>
              <a:t>(2)</a:t>
            </a:r>
            <a:r>
              <a:rPr lang="zh-CN" altLang="en-US" sz="2400" smtClean="0">
                <a:solidFill>
                  <a:srgbClr val="FF0000"/>
                </a:solidFill>
              </a:rPr>
              <a:t>奉送　拨冗</a:t>
            </a:r>
            <a:endParaRPr lang="zh-CN" altLang="en-US" sz="24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6483"/>
                                        </p:tgtEl>
                                        <p:attrNameLst>
                                          <p:attrName>style.visibility</p:attrName>
                                        </p:attrNameLst>
                                      </p:cBhvr>
                                      <p:to>
                                        <p:strVal val="visible"/>
                                      </p:to>
                                    </p:set>
                                    <p:animEffect transition="in" filter="diamond(in)">
                                      <p:cBhvr>
                                        <p:cTn id="7" dur="2000"/>
                                        <p:tgtEl>
                                          <p:spTgt spid="27648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p:bldP spid="3" grpId="1"/>
      <p:bldP spid="4" grpId="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文本框 276482"/>
          <p:cNvSpPr txBox="1"/>
          <p:nvPr/>
        </p:nvSpPr>
        <p:spPr>
          <a:xfrm>
            <a:off x="760377" y="668319"/>
            <a:ext cx="10644262" cy="3415030"/>
          </a:xfrm>
          <a:prstGeom prst="rect">
            <a:avLst/>
          </a:prstGeom>
          <a:noFill/>
          <a:ln w="9525">
            <a:noFill/>
          </a:ln>
        </p:spPr>
        <p:txBody>
          <a:bodyPr wrap="square">
            <a:spAutoFit/>
          </a:bodyPr>
          <a:lstStyle/>
          <a:p>
            <a:r>
              <a:rPr lang="en-US" altLang="zh-CN" sz="2400" smtClean="0">
                <a:solidFill>
                  <a:srgbClr val="0000FF"/>
                </a:solidFill>
                <a:latin typeface="+mn-ea"/>
              </a:rPr>
              <a:t>2.</a:t>
            </a:r>
            <a:r>
              <a:rPr lang="zh-CN" altLang="en-US" sz="2400" smtClean="0">
                <a:solidFill>
                  <a:srgbClr val="0000FF"/>
                </a:solidFill>
                <a:latin typeface="+mn-ea"/>
              </a:rPr>
              <a:t>阅读下面语段，按要求回答问题。</a:t>
            </a:r>
            <a:r>
              <a:rPr lang="en-US" sz="2400" smtClean="0">
                <a:solidFill>
                  <a:srgbClr val="0000FF"/>
                </a:solidFill>
                <a:latin typeface="+mn-ea"/>
              </a:rPr>
              <a:t>(</a:t>
            </a:r>
            <a:r>
              <a:rPr lang="zh-CN" altLang="en-US" sz="2400" smtClean="0">
                <a:solidFill>
                  <a:srgbClr val="0000FF"/>
                </a:solidFill>
                <a:latin typeface="+mn-ea"/>
              </a:rPr>
              <a:t>只填序号</a:t>
            </a:r>
            <a:r>
              <a:rPr lang="en-US" sz="2400" smtClean="0">
                <a:solidFill>
                  <a:srgbClr val="0000FF"/>
                </a:solidFill>
                <a:latin typeface="+mn-ea"/>
              </a:rPr>
              <a:t>)</a:t>
            </a:r>
            <a:endParaRPr lang="zh-CN" altLang="en-US" sz="2400" smtClean="0">
              <a:solidFill>
                <a:srgbClr val="0000FF"/>
              </a:solidFill>
              <a:latin typeface="+mn-ea"/>
            </a:endParaRPr>
          </a:p>
          <a:p>
            <a:r>
              <a:rPr lang="zh-CN" altLang="en-US" sz="2400" smtClean="0">
                <a:solidFill>
                  <a:srgbClr val="0000FF"/>
                </a:solidFill>
                <a:latin typeface="+mn-ea"/>
              </a:rPr>
              <a:t>看到</a:t>
            </a:r>
            <a:r>
              <a:rPr lang="en-US" sz="2400" u="sng" smtClean="0">
                <a:solidFill>
                  <a:srgbClr val="0000FF"/>
                </a:solidFill>
                <a:latin typeface="+mn-ea"/>
              </a:rPr>
              <a:t>“</a:t>
            </a:r>
            <a:r>
              <a:rPr lang="zh-CN" altLang="en-US" sz="2400" u="sng" smtClean="0">
                <a:solidFill>
                  <a:srgbClr val="0000FF"/>
                </a:solidFill>
                <a:latin typeface="+mn-ea"/>
              </a:rPr>
              <a:t>好朋友</a:t>
            </a:r>
            <a:r>
              <a:rPr lang="en-US" sz="2400" u="sng" smtClean="0">
                <a:solidFill>
                  <a:srgbClr val="0000FF"/>
                </a:solidFill>
                <a:latin typeface="+mn-ea"/>
              </a:rPr>
              <a:t>”</a:t>
            </a:r>
            <a:r>
              <a:rPr lang="en-US" sz="2400" smtClean="0">
                <a:solidFill>
                  <a:srgbClr val="0000FF"/>
                </a:solidFill>
                <a:latin typeface="+mn-ea"/>
              </a:rPr>
              <a:t>①</a:t>
            </a:r>
            <a:r>
              <a:rPr lang="zh-CN" altLang="en-US" sz="2400" smtClean="0">
                <a:solidFill>
                  <a:srgbClr val="0000FF"/>
                </a:solidFill>
                <a:latin typeface="+mn-ea"/>
              </a:rPr>
              <a:t>三个字，我第一个想到的就是</a:t>
            </a:r>
            <a:r>
              <a:rPr lang="en-US" sz="2400" u="sng" smtClean="0">
                <a:solidFill>
                  <a:srgbClr val="0000FF"/>
                </a:solidFill>
                <a:latin typeface="+mn-ea"/>
              </a:rPr>
              <a:t>——</a:t>
            </a:r>
            <a:r>
              <a:rPr lang="en-US" sz="2400" smtClean="0">
                <a:solidFill>
                  <a:srgbClr val="0000FF"/>
                </a:solidFill>
                <a:latin typeface="+mn-ea"/>
              </a:rPr>
              <a:t>②</a:t>
            </a:r>
            <a:r>
              <a:rPr lang="zh-CN" altLang="en-US" sz="2400" smtClean="0">
                <a:solidFill>
                  <a:srgbClr val="0000FF"/>
                </a:solidFill>
                <a:latin typeface="+mn-ea"/>
              </a:rPr>
              <a:t>小朵。忘记了我们</a:t>
            </a:r>
            <a:r>
              <a:rPr lang="zh-CN" altLang="en-US" sz="2400" u="sng" smtClean="0">
                <a:solidFill>
                  <a:srgbClr val="0000FF"/>
                </a:solidFill>
                <a:latin typeface="+mn-ea"/>
              </a:rPr>
              <a:t>是</a:t>
            </a:r>
            <a:r>
              <a:rPr lang="en-US" sz="2400" smtClean="0">
                <a:solidFill>
                  <a:srgbClr val="0000FF"/>
                </a:solidFill>
                <a:latin typeface="+mn-ea"/>
              </a:rPr>
              <a:t>③</a:t>
            </a:r>
            <a:r>
              <a:rPr lang="zh-CN" altLang="en-US" sz="2400" smtClean="0">
                <a:solidFill>
                  <a:srgbClr val="0000FF"/>
                </a:solidFill>
                <a:latin typeface="+mn-ea"/>
              </a:rPr>
              <a:t>什么时候认识的了，可能</a:t>
            </a:r>
            <a:r>
              <a:rPr lang="zh-CN" altLang="en-US" sz="2400" u="sng" smtClean="0">
                <a:solidFill>
                  <a:srgbClr val="0000FF"/>
                </a:solidFill>
                <a:latin typeface="+mn-ea"/>
              </a:rPr>
              <a:t>大概</a:t>
            </a:r>
            <a:r>
              <a:rPr lang="en-US" sz="2400" smtClean="0">
                <a:solidFill>
                  <a:srgbClr val="0000FF"/>
                </a:solidFill>
                <a:latin typeface="+mn-ea"/>
              </a:rPr>
              <a:t>④</a:t>
            </a:r>
            <a:r>
              <a:rPr lang="zh-CN" altLang="en-US" sz="2400" smtClean="0">
                <a:solidFill>
                  <a:srgbClr val="0000FF"/>
                </a:solidFill>
                <a:latin typeface="+mn-ea"/>
              </a:rPr>
              <a:t>是一个天空飘着朵朵白云的日子吧。</a:t>
            </a:r>
            <a:r>
              <a:rPr lang="en-US" sz="2400" u="sng" smtClean="0">
                <a:solidFill>
                  <a:srgbClr val="0000FF"/>
                </a:solidFill>
                <a:latin typeface="+mn-ea"/>
              </a:rPr>
              <a:t>“</a:t>
            </a:r>
            <a:r>
              <a:rPr lang="zh-CN" altLang="en-US" sz="2400" u="sng" smtClean="0">
                <a:solidFill>
                  <a:srgbClr val="0000FF"/>
                </a:solidFill>
                <a:latin typeface="+mn-ea"/>
              </a:rPr>
              <a:t>物以类聚</a:t>
            </a:r>
            <a:r>
              <a:rPr lang="en-US" sz="2400" u="sng" smtClean="0">
                <a:solidFill>
                  <a:srgbClr val="0000FF"/>
                </a:solidFill>
                <a:latin typeface="+mn-ea"/>
              </a:rPr>
              <a:t>”</a:t>
            </a:r>
            <a:r>
              <a:rPr lang="en-US" sz="2400" smtClean="0">
                <a:solidFill>
                  <a:srgbClr val="0000FF"/>
                </a:solidFill>
                <a:latin typeface="+mn-ea"/>
              </a:rPr>
              <a:t>⑤</a:t>
            </a:r>
            <a:r>
              <a:rPr lang="zh-CN" altLang="en-US" sz="2400" smtClean="0">
                <a:solidFill>
                  <a:srgbClr val="0000FF"/>
                </a:solidFill>
                <a:latin typeface="+mn-ea"/>
              </a:rPr>
              <a:t>一语似乎是为我们</a:t>
            </a:r>
            <a:r>
              <a:rPr lang="zh-CN" altLang="en-US" sz="2400" u="sng" smtClean="0">
                <a:solidFill>
                  <a:srgbClr val="0000FF"/>
                </a:solidFill>
                <a:latin typeface="+mn-ea"/>
              </a:rPr>
              <a:t>两人</a:t>
            </a:r>
            <a:r>
              <a:rPr lang="en-US" sz="2400" smtClean="0">
                <a:solidFill>
                  <a:srgbClr val="0000FF"/>
                </a:solidFill>
                <a:latin typeface="+mn-ea"/>
              </a:rPr>
              <a:t>⑥</a:t>
            </a:r>
            <a:r>
              <a:rPr lang="zh-CN" altLang="en-US" sz="2400" smtClean="0">
                <a:solidFill>
                  <a:srgbClr val="0000FF"/>
                </a:solidFill>
                <a:latin typeface="+mn-ea"/>
              </a:rPr>
              <a:t>诞生的，</a:t>
            </a:r>
            <a:r>
              <a:rPr lang="zh-CN" altLang="en-US" sz="2400" u="sng" smtClean="0">
                <a:solidFill>
                  <a:srgbClr val="0000FF"/>
                </a:solidFill>
                <a:latin typeface="+mn-ea"/>
              </a:rPr>
              <a:t>因为</a:t>
            </a:r>
            <a:r>
              <a:rPr lang="en-US" sz="2400" smtClean="0">
                <a:solidFill>
                  <a:srgbClr val="0000FF"/>
                </a:solidFill>
                <a:latin typeface="+mn-ea"/>
              </a:rPr>
              <a:t>⑦</a:t>
            </a:r>
            <a:r>
              <a:rPr lang="zh-CN" altLang="en-US" sz="2400" smtClean="0">
                <a:solidFill>
                  <a:srgbClr val="0000FF"/>
                </a:solidFill>
                <a:latin typeface="+mn-ea"/>
              </a:rPr>
              <a:t>我们都是</a:t>
            </a:r>
            <a:r>
              <a:rPr lang="zh-CN" altLang="en-US" sz="2400" u="sng" smtClean="0">
                <a:solidFill>
                  <a:srgbClr val="0000FF"/>
                </a:solidFill>
                <a:latin typeface="+mn-ea"/>
              </a:rPr>
              <a:t>属于</a:t>
            </a:r>
            <a:r>
              <a:rPr lang="en-US" sz="2400" smtClean="0">
                <a:solidFill>
                  <a:srgbClr val="0000FF"/>
                </a:solidFill>
                <a:latin typeface="+mn-ea"/>
              </a:rPr>
              <a:t>⑧</a:t>
            </a:r>
            <a:r>
              <a:rPr lang="zh-CN" altLang="en-US" sz="2400" smtClean="0">
                <a:solidFill>
                  <a:srgbClr val="0000FF"/>
                </a:solidFill>
                <a:latin typeface="+mn-ea"/>
              </a:rPr>
              <a:t>排骨级的人物。唯一不同的是她比我更瘦</a:t>
            </a:r>
            <a:r>
              <a:rPr lang="en-US" sz="2400" u="sng" smtClean="0">
                <a:solidFill>
                  <a:srgbClr val="0000FF"/>
                </a:solidFill>
                <a:latin typeface="+mn-ea"/>
              </a:rPr>
              <a:t>——</a:t>
            </a:r>
            <a:r>
              <a:rPr lang="en-US" sz="2400" smtClean="0">
                <a:solidFill>
                  <a:srgbClr val="0000FF"/>
                </a:solidFill>
                <a:latin typeface="+mn-ea"/>
              </a:rPr>
              <a:t>⑨</a:t>
            </a:r>
            <a:r>
              <a:rPr lang="zh-CN" altLang="en-US" sz="2400" smtClean="0">
                <a:solidFill>
                  <a:srgbClr val="0000FF"/>
                </a:solidFill>
                <a:latin typeface="+mn-ea"/>
              </a:rPr>
              <a:t>我充其量算是一个肉排，</a:t>
            </a:r>
            <a:r>
              <a:rPr lang="zh-CN" altLang="en-US" sz="2400" u="sng" smtClean="0">
                <a:solidFill>
                  <a:srgbClr val="0000FF"/>
                </a:solidFill>
                <a:latin typeface="+mn-ea"/>
              </a:rPr>
              <a:t>因此</a:t>
            </a:r>
            <a:r>
              <a:rPr lang="en-US" sz="2400" smtClean="0">
                <a:solidFill>
                  <a:srgbClr val="0000FF"/>
                </a:solidFill>
                <a:latin typeface="+mn-ea"/>
              </a:rPr>
              <a:t>⑩</a:t>
            </a:r>
            <a:r>
              <a:rPr lang="zh-CN" altLang="en-US" sz="2400" smtClean="0">
                <a:solidFill>
                  <a:srgbClr val="0000FF"/>
                </a:solidFill>
                <a:latin typeface="+mn-ea"/>
              </a:rPr>
              <a:t>，小朵别号</a:t>
            </a:r>
            <a:r>
              <a:rPr lang="en-US" sz="2400" u="sng" smtClean="0">
                <a:solidFill>
                  <a:srgbClr val="0000FF"/>
                </a:solidFill>
                <a:latin typeface="+mn-ea"/>
              </a:rPr>
              <a:t>“</a:t>
            </a:r>
            <a:r>
              <a:rPr lang="zh-CN" altLang="en-US" sz="2400" u="sng" smtClean="0">
                <a:solidFill>
                  <a:srgbClr val="0000FF"/>
                </a:solidFill>
                <a:latin typeface="+mn-ea"/>
              </a:rPr>
              <a:t>金箍棒</a:t>
            </a:r>
            <a:r>
              <a:rPr lang="en-US" sz="2400" u="sng" smtClean="0">
                <a:solidFill>
                  <a:srgbClr val="0000FF"/>
                </a:solidFill>
                <a:latin typeface="+mn-ea"/>
              </a:rPr>
              <a:t>”</a:t>
            </a:r>
            <a:r>
              <a:rPr lang="zh-CN" altLang="en-US" sz="2400" smtClean="0">
                <a:solidFill>
                  <a:srgbClr val="0000FF"/>
                </a:solidFill>
                <a:latin typeface="+mn-ea"/>
              </a:rPr>
              <a:t>⑪，大家都亲切地叫她</a:t>
            </a:r>
            <a:r>
              <a:rPr lang="en-US" sz="2400" u="sng" smtClean="0">
                <a:solidFill>
                  <a:srgbClr val="0000FF"/>
                </a:solidFill>
                <a:latin typeface="+mn-ea"/>
              </a:rPr>
              <a:t>——</a:t>
            </a:r>
            <a:r>
              <a:rPr lang="zh-CN" altLang="en-US" sz="2400" smtClean="0">
                <a:solidFill>
                  <a:srgbClr val="0000FF"/>
                </a:solidFill>
                <a:latin typeface="+mn-ea"/>
              </a:rPr>
              <a:t>⑫棒妹儿。</a:t>
            </a:r>
          </a:p>
          <a:p>
            <a:r>
              <a:rPr lang="en-US" sz="2400" smtClean="0">
                <a:solidFill>
                  <a:srgbClr val="0000FF"/>
                </a:solidFill>
                <a:latin typeface="+mn-ea"/>
              </a:rPr>
              <a:t>(1)</a:t>
            </a:r>
            <a:r>
              <a:rPr lang="zh-CN" altLang="en-US" sz="2400" smtClean="0">
                <a:solidFill>
                  <a:srgbClr val="0000FF"/>
                </a:solidFill>
                <a:latin typeface="+mn-ea"/>
              </a:rPr>
              <a:t>语段中</a:t>
            </a:r>
            <a:r>
              <a:rPr lang="en-US" sz="2400" smtClean="0">
                <a:solidFill>
                  <a:srgbClr val="0000FF"/>
                </a:solidFill>
                <a:latin typeface="+mn-ea"/>
              </a:rPr>
              <a:t>③④⑥⑦⑧⑩</a:t>
            </a:r>
            <a:r>
              <a:rPr lang="zh-CN" altLang="en-US" sz="2400" smtClean="0">
                <a:solidFill>
                  <a:srgbClr val="0000FF"/>
                </a:solidFill>
                <a:latin typeface="+mn-ea"/>
              </a:rPr>
              <a:t>处，必须删去的一处是</a:t>
            </a:r>
            <a:r>
              <a:rPr lang="en-US" sz="2400" smtClean="0">
                <a:solidFill>
                  <a:srgbClr val="0000FF"/>
                </a:solidFill>
                <a:latin typeface="+mn-ea"/>
              </a:rPr>
              <a:t>___</a:t>
            </a:r>
            <a:r>
              <a:rPr lang="zh-CN" altLang="en-US" sz="2400" smtClean="0">
                <a:solidFill>
                  <a:srgbClr val="0000FF"/>
                </a:solidFill>
                <a:latin typeface="+mn-ea"/>
              </a:rPr>
              <a:t>；不能删去的一处是</a:t>
            </a:r>
            <a:r>
              <a:rPr lang="en-US" sz="2400" smtClean="0">
                <a:solidFill>
                  <a:srgbClr val="0000FF"/>
                </a:solidFill>
                <a:latin typeface="+mn-ea"/>
              </a:rPr>
              <a:t>_____</a:t>
            </a:r>
            <a:r>
              <a:rPr lang="zh-CN" altLang="en-US" sz="2400" smtClean="0">
                <a:solidFill>
                  <a:srgbClr val="0000FF"/>
                </a:solidFill>
                <a:latin typeface="+mn-ea"/>
              </a:rPr>
              <a:t>。</a:t>
            </a:r>
          </a:p>
          <a:p>
            <a:r>
              <a:rPr lang="en-US" sz="2400" smtClean="0">
                <a:solidFill>
                  <a:srgbClr val="0000FF"/>
                </a:solidFill>
                <a:latin typeface="+mn-ea"/>
              </a:rPr>
              <a:t>(2)</a:t>
            </a:r>
            <a:r>
              <a:rPr lang="zh-CN" altLang="en-US" sz="2400" smtClean="0">
                <a:solidFill>
                  <a:srgbClr val="0000FF"/>
                </a:solidFill>
                <a:latin typeface="+mn-ea"/>
              </a:rPr>
              <a:t>语段中</a:t>
            </a:r>
            <a:r>
              <a:rPr lang="en-US" sz="2400" smtClean="0">
                <a:solidFill>
                  <a:srgbClr val="0000FF"/>
                </a:solidFill>
                <a:latin typeface="+mn-ea"/>
              </a:rPr>
              <a:t>①⑤</a:t>
            </a:r>
            <a:r>
              <a:rPr lang="zh-CN" altLang="en-US" sz="2400" smtClean="0">
                <a:solidFill>
                  <a:srgbClr val="0000FF"/>
                </a:solidFill>
                <a:latin typeface="+mn-ea"/>
              </a:rPr>
              <a:t>⑪三处引号，用法不同的一处是</a:t>
            </a:r>
            <a:r>
              <a:rPr lang="en-US" sz="2400" smtClean="0">
                <a:solidFill>
                  <a:srgbClr val="0000FF"/>
                </a:solidFill>
                <a:latin typeface="+mn-ea"/>
              </a:rPr>
              <a:t>____</a:t>
            </a:r>
            <a:r>
              <a:rPr lang="zh-CN" altLang="en-US" sz="2400" smtClean="0">
                <a:solidFill>
                  <a:srgbClr val="0000FF"/>
                </a:solidFill>
                <a:latin typeface="+mn-ea"/>
              </a:rPr>
              <a:t>；</a:t>
            </a:r>
            <a:r>
              <a:rPr lang="en-US" sz="2400" smtClean="0">
                <a:solidFill>
                  <a:srgbClr val="0000FF"/>
                </a:solidFill>
                <a:latin typeface="+mn-ea"/>
              </a:rPr>
              <a:t>②⑨</a:t>
            </a:r>
            <a:r>
              <a:rPr lang="zh-CN" altLang="en-US" sz="2400" smtClean="0">
                <a:solidFill>
                  <a:srgbClr val="0000FF"/>
                </a:solidFill>
                <a:latin typeface="+mn-ea"/>
              </a:rPr>
              <a:t>⑫三处破折号，用法不同的一处是</a:t>
            </a:r>
            <a:r>
              <a:rPr lang="en-US" sz="2400" smtClean="0">
                <a:solidFill>
                  <a:srgbClr val="0000FF"/>
                </a:solidFill>
                <a:latin typeface="+mn-ea"/>
              </a:rPr>
              <a:t>_____</a:t>
            </a:r>
            <a:r>
              <a:rPr lang="zh-CN" altLang="en-US" sz="2400" smtClean="0">
                <a:solidFill>
                  <a:srgbClr val="0000FF"/>
                </a:solidFill>
                <a:latin typeface="+mn-ea"/>
              </a:rPr>
              <a:t>。</a:t>
            </a:r>
            <a:endParaRPr lang="zh-CN" altLang="en-US" sz="2400">
              <a:solidFill>
                <a:srgbClr val="0000FF"/>
              </a:solidFill>
              <a:latin typeface="+mn-ea"/>
            </a:endParaRPr>
          </a:p>
        </p:txBody>
      </p:sp>
      <p:sp>
        <p:nvSpPr>
          <p:cNvPr id="3" name="文本框 315393"/>
          <p:cNvSpPr txBox="1"/>
          <p:nvPr/>
        </p:nvSpPr>
        <p:spPr>
          <a:xfrm>
            <a:off x="760377" y="4168781"/>
            <a:ext cx="10358510" cy="1322070"/>
          </a:xfrm>
          <a:prstGeom prst="rect">
            <a:avLst/>
          </a:prstGeom>
          <a:noFill/>
          <a:ln w="9525">
            <a:noFill/>
          </a:ln>
        </p:spPr>
        <p:txBody>
          <a:bodyPr wrap="square">
            <a:spAutoFit/>
          </a:bodyPr>
          <a:lstStyle/>
          <a:p>
            <a:r>
              <a:rPr lang="zh-CN" altLang="en-US" sz="2000" smtClean="0">
                <a:solidFill>
                  <a:schemeClr val="accent6">
                    <a:lumMod val="50000"/>
                  </a:schemeClr>
                </a:solidFill>
                <a:latin typeface="+mn-ea"/>
              </a:rPr>
              <a:t>解析： 　</a:t>
            </a:r>
            <a:r>
              <a:rPr lang="en-US" altLang="en-US" sz="2000" smtClean="0">
                <a:solidFill>
                  <a:schemeClr val="accent6">
                    <a:lumMod val="50000"/>
                  </a:schemeClr>
                </a:solidFill>
                <a:latin typeface="+mn-ea"/>
              </a:rPr>
              <a:t>(1) “</a:t>
            </a:r>
            <a:r>
              <a:rPr lang="zh-CN" altLang="en-US" sz="2000" smtClean="0">
                <a:solidFill>
                  <a:schemeClr val="accent6">
                    <a:lumMod val="50000"/>
                  </a:schemeClr>
                </a:solidFill>
                <a:latin typeface="+mn-ea"/>
              </a:rPr>
              <a:t>可能</a:t>
            </a:r>
            <a:r>
              <a:rPr lang="en-US" altLang="en-US" sz="2000" smtClean="0">
                <a:solidFill>
                  <a:schemeClr val="accent6">
                    <a:lumMod val="50000"/>
                  </a:schemeClr>
                </a:solidFill>
                <a:latin typeface="+mn-ea"/>
              </a:rPr>
              <a:t>”</a:t>
            </a:r>
            <a:r>
              <a:rPr lang="zh-CN" altLang="en-US" sz="2000" smtClean="0">
                <a:solidFill>
                  <a:schemeClr val="accent6">
                    <a:lumMod val="50000"/>
                  </a:schemeClr>
                </a:solidFill>
                <a:latin typeface="+mn-ea"/>
              </a:rPr>
              <a:t>与</a:t>
            </a:r>
            <a:r>
              <a:rPr lang="en-US" altLang="en-US" sz="2000" smtClean="0">
                <a:solidFill>
                  <a:schemeClr val="accent6">
                    <a:lumMod val="50000"/>
                  </a:schemeClr>
                </a:solidFill>
                <a:latin typeface="+mn-ea"/>
              </a:rPr>
              <a:t>“</a:t>
            </a:r>
            <a:r>
              <a:rPr lang="zh-CN" altLang="en-US" sz="2000" smtClean="0">
                <a:solidFill>
                  <a:schemeClr val="accent6">
                    <a:lumMod val="50000"/>
                  </a:schemeClr>
                </a:solidFill>
                <a:latin typeface="+mn-ea"/>
              </a:rPr>
              <a:t>大概</a:t>
            </a:r>
            <a:r>
              <a:rPr lang="en-US" altLang="en-US" sz="2000" smtClean="0">
                <a:solidFill>
                  <a:schemeClr val="accent6">
                    <a:lumMod val="50000"/>
                  </a:schemeClr>
                </a:solidFill>
                <a:latin typeface="+mn-ea"/>
              </a:rPr>
              <a:t>”</a:t>
            </a:r>
            <a:r>
              <a:rPr lang="zh-CN" altLang="en-US" sz="2000" smtClean="0">
                <a:solidFill>
                  <a:schemeClr val="accent6">
                    <a:lumMod val="50000"/>
                  </a:schemeClr>
                </a:solidFill>
                <a:latin typeface="+mn-ea"/>
              </a:rPr>
              <a:t>重复，所以必须删去。如果在此处不要</a:t>
            </a:r>
            <a:r>
              <a:rPr lang="en-US" altLang="en-US" sz="2000" smtClean="0">
                <a:solidFill>
                  <a:schemeClr val="accent6">
                    <a:lumMod val="50000"/>
                  </a:schemeClr>
                </a:solidFill>
                <a:latin typeface="+mn-ea"/>
              </a:rPr>
              <a:t>“</a:t>
            </a:r>
            <a:r>
              <a:rPr lang="zh-CN" altLang="en-US" sz="2000" smtClean="0">
                <a:solidFill>
                  <a:schemeClr val="accent6">
                    <a:lumMod val="50000"/>
                  </a:schemeClr>
                </a:solidFill>
                <a:latin typeface="+mn-ea"/>
              </a:rPr>
              <a:t>因此</a:t>
            </a:r>
            <a:r>
              <a:rPr lang="en-US" altLang="en-US" sz="2000" smtClean="0">
                <a:solidFill>
                  <a:schemeClr val="accent6">
                    <a:lumMod val="50000"/>
                  </a:schemeClr>
                </a:solidFill>
                <a:latin typeface="+mn-ea"/>
              </a:rPr>
              <a:t>”</a:t>
            </a:r>
            <a:r>
              <a:rPr lang="zh-CN" altLang="en-US" sz="2000" smtClean="0">
                <a:solidFill>
                  <a:schemeClr val="accent6">
                    <a:lumMod val="50000"/>
                  </a:schemeClr>
                </a:solidFill>
                <a:latin typeface="+mn-ea"/>
              </a:rPr>
              <a:t>，容易将后面的内容与破折号后的内容相连接，如此就会误解句意。其余的词语属于可有可无，意思是即使删除，但不会对理解句意明显影响。</a:t>
            </a:r>
            <a:r>
              <a:rPr lang="en-US" altLang="en-US" sz="2000" smtClean="0">
                <a:solidFill>
                  <a:schemeClr val="accent6">
                    <a:lumMod val="50000"/>
                  </a:schemeClr>
                </a:solidFill>
                <a:latin typeface="+mn-ea"/>
              </a:rPr>
              <a:t> (2)①⑤</a:t>
            </a:r>
            <a:r>
              <a:rPr lang="zh-CN" altLang="en-US" sz="2000" smtClean="0">
                <a:solidFill>
                  <a:schemeClr val="accent6">
                    <a:lumMod val="50000"/>
                  </a:schemeClr>
                </a:solidFill>
                <a:latin typeface="+mn-ea"/>
              </a:rPr>
              <a:t>的引号的作用是引用，⑪的引号则表明词语的特殊用法； </a:t>
            </a:r>
            <a:r>
              <a:rPr lang="en-US" altLang="en-US" sz="2000" smtClean="0">
                <a:solidFill>
                  <a:schemeClr val="accent6">
                    <a:lumMod val="50000"/>
                  </a:schemeClr>
                </a:solidFill>
                <a:latin typeface="+mn-ea"/>
              </a:rPr>
              <a:t>②</a:t>
            </a:r>
            <a:r>
              <a:rPr lang="zh-CN" altLang="en-US" sz="2000" smtClean="0">
                <a:solidFill>
                  <a:schemeClr val="accent6">
                    <a:lumMod val="50000"/>
                  </a:schemeClr>
                </a:solidFill>
                <a:latin typeface="+mn-ea"/>
              </a:rPr>
              <a:t>⑫的破折号作用是强调突出，</a:t>
            </a:r>
            <a:r>
              <a:rPr lang="en-US" altLang="en-US" sz="2000" smtClean="0">
                <a:solidFill>
                  <a:schemeClr val="accent6">
                    <a:lumMod val="50000"/>
                  </a:schemeClr>
                </a:solidFill>
                <a:latin typeface="+mn-ea"/>
              </a:rPr>
              <a:t>⑨</a:t>
            </a:r>
            <a:r>
              <a:rPr lang="zh-CN" altLang="en-US" sz="2000" smtClean="0">
                <a:solidFill>
                  <a:schemeClr val="accent6">
                    <a:lumMod val="50000"/>
                  </a:schemeClr>
                </a:solidFill>
                <a:latin typeface="+mn-ea"/>
              </a:rPr>
              <a:t>的作用是解释说明。</a:t>
            </a:r>
            <a:endParaRPr lang="zh-CN" altLang="en-US" sz="2000" smtClean="0">
              <a:solidFill>
                <a:schemeClr val="accent6">
                  <a:lumMod val="50000"/>
                </a:schemeClr>
              </a:solidFill>
            </a:endParaRPr>
          </a:p>
        </p:txBody>
      </p:sp>
      <p:sp>
        <p:nvSpPr>
          <p:cNvPr id="4" name="文本框 315393"/>
          <p:cNvSpPr txBox="1"/>
          <p:nvPr/>
        </p:nvSpPr>
        <p:spPr>
          <a:xfrm>
            <a:off x="903253" y="5526103"/>
            <a:ext cx="10358510" cy="460375"/>
          </a:xfrm>
          <a:prstGeom prst="rect">
            <a:avLst/>
          </a:prstGeom>
          <a:noFill/>
          <a:ln w="9525">
            <a:noFill/>
          </a:ln>
        </p:spPr>
        <p:txBody>
          <a:bodyPr wrap="square">
            <a:spAutoFit/>
          </a:bodyPr>
          <a:lstStyle/>
          <a:p>
            <a:r>
              <a:rPr lang="zh-CN" altLang="en-US" sz="2400" smtClean="0">
                <a:solidFill>
                  <a:srgbClr val="FF0000"/>
                </a:solidFill>
                <a:latin typeface="+mn-ea"/>
              </a:rPr>
              <a:t>答案：　</a:t>
            </a:r>
            <a:r>
              <a:rPr lang="zh-CN" altLang="en-US" sz="2400" smtClean="0">
                <a:latin typeface="+mn-ea"/>
              </a:rPr>
              <a:t> </a:t>
            </a:r>
            <a:r>
              <a:rPr lang="zh-CN" altLang="en-US" sz="2400" smtClean="0">
                <a:solidFill>
                  <a:srgbClr val="FF0000"/>
                </a:solidFill>
                <a:latin typeface="+mn-ea"/>
              </a:rPr>
              <a:t>　</a:t>
            </a:r>
            <a:r>
              <a:rPr lang="en-US" altLang="en-US" sz="2400" smtClean="0">
                <a:solidFill>
                  <a:srgbClr val="FF0000"/>
                </a:solidFill>
                <a:latin typeface="+mn-ea"/>
              </a:rPr>
              <a:t>(1)④⑩</a:t>
            </a:r>
            <a:r>
              <a:rPr lang="zh-CN" altLang="en-US" sz="2400" smtClean="0">
                <a:solidFill>
                  <a:srgbClr val="FF0000"/>
                </a:solidFill>
                <a:latin typeface="+mn-ea"/>
              </a:rPr>
              <a:t>　</a:t>
            </a:r>
            <a:r>
              <a:rPr lang="en-US" altLang="en-US" sz="2400" smtClean="0">
                <a:solidFill>
                  <a:srgbClr val="FF0000"/>
                </a:solidFill>
                <a:latin typeface="+mn-ea"/>
              </a:rPr>
              <a:t>(2)</a:t>
            </a:r>
            <a:r>
              <a:rPr lang="zh-CN" altLang="en-US" sz="2400" smtClean="0">
                <a:solidFill>
                  <a:srgbClr val="FF0000"/>
                </a:solidFill>
                <a:latin typeface="+mn-ea"/>
              </a:rPr>
              <a:t>⑪</a:t>
            </a:r>
            <a:r>
              <a:rPr lang="en-US" altLang="en-US" sz="2400" smtClean="0">
                <a:solidFill>
                  <a:srgbClr val="FF0000"/>
                </a:solidFill>
                <a:latin typeface="+mn-ea"/>
              </a:rPr>
              <a:t>⑨</a:t>
            </a:r>
            <a:endParaRPr lang="zh-CN" altLang="en-US" sz="2400" smtClean="0">
              <a:solidFill>
                <a:srgbClr val="FF000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6483"/>
                                        </p:tgtEl>
                                        <p:attrNameLst>
                                          <p:attrName>style.visibility</p:attrName>
                                        </p:attrNameLst>
                                      </p:cBhvr>
                                      <p:to>
                                        <p:strVal val="visible"/>
                                      </p:to>
                                    </p:set>
                                    <p:animEffect transition="in" filter="diamond(in)">
                                      <p:cBhvr>
                                        <p:cTn id="7" dur="2000"/>
                                        <p:tgtEl>
                                          <p:spTgt spid="27648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p:bldP spid="3" grpId="1"/>
      <p:bldP spid="4"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文本框 315393"/>
          <p:cNvSpPr txBox="1"/>
          <p:nvPr/>
        </p:nvSpPr>
        <p:spPr>
          <a:xfrm>
            <a:off x="588645" y="621665"/>
            <a:ext cx="10789285" cy="5262245"/>
          </a:xfrm>
          <a:prstGeom prst="rect">
            <a:avLst/>
          </a:prstGeom>
          <a:noFill/>
          <a:ln w="9525">
            <a:noFill/>
          </a:ln>
        </p:spPr>
        <p:txBody>
          <a:bodyPr wrap="square">
            <a:spAutoFit/>
          </a:bodyPr>
          <a:lstStyle/>
          <a:p>
            <a:pPr algn="ctr"/>
            <a:r>
              <a:rPr lang="zh-CN" altLang="en-US" sz="2800" b="1" smtClean="0">
                <a:solidFill>
                  <a:srgbClr val="FF0000"/>
                </a:solidFill>
                <a:latin typeface="+mn-ea"/>
                <a:cs typeface="+mn-ea"/>
              </a:rPr>
              <a:t>语言表达简明的方法</a:t>
            </a:r>
          </a:p>
          <a:p>
            <a:endParaRPr lang="en-US" altLang="zh-CN" sz="2000" smtClean="0">
              <a:solidFill>
                <a:schemeClr val="accent6">
                  <a:lumMod val="50000"/>
                </a:schemeClr>
              </a:solidFill>
              <a:latin typeface="+mn-ea"/>
              <a:cs typeface="+mn-ea"/>
            </a:endParaRPr>
          </a:p>
          <a:p>
            <a:r>
              <a:rPr lang="en-US" altLang="zh-CN" sz="2000" smtClean="0">
                <a:solidFill>
                  <a:schemeClr val="accent6">
                    <a:lumMod val="50000"/>
                  </a:schemeClr>
                </a:solidFill>
                <a:latin typeface="+mn-ea"/>
                <a:cs typeface="+mn-ea"/>
              </a:rPr>
              <a:t>     </a:t>
            </a:r>
            <a:r>
              <a:rPr lang="zh-CN" altLang="en-US" sz="2400" smtClean="0">
                <a:solidFill>
                  <a:schemeClr val="accent6">
                    <a:lumMod val="50000"/>
                  </a:schemeClr>
                </a:solidFill>
                <a:latin typeface="+mn-ea"/>
                <a:cs typeface="+mn-ea"/>
              </a:rPr>
              <a:t>指能够删掉赘余的语句，消除歧义，做到简要明晰。</a:t>
            </a:r>
            <a:r>
              <a:rPr lang="en-US" altLang="en-US" sz="2400" smtClean="0">
                <a:solidFill>
                  <a:schemeClr val="accent6">
                    <a:lumMod val="50000"/>
                  </a:schemeClr>
                </a:solidFill>
                <a:latin typeface="+mn-ea"/>
                <a:cs typeface="+mn-ea"/>
              </a:rPr>
              <a:t>“</a:t>
            </a:r>
            <a:r>
              <a:rPr lang="zh-CN" altLang="en-US" sz="2400" smtClean="0">
                <a:solidFill>
                  <a:schemeClr val="accent6">
                    <a:lumMod val="50000"/>
                  </a:schemeClr>
                </a:solidFill>
                <a:latin typeface="+mn-ea"/>
                <a:cs typeface="+mn-ea"/>
              </a:rPr>
              <a:t>简</a:t>
            </a:r>
            <a:r>
              <a:rPr lang="en-US" altLang="en-US" sz="2400" smtClean="0">
                <a:solidFill>
                  <a:schemeClr val="accent6">
                    <a:lumMod val="50000"/>
                  </a:schemeClr>
                </a:solidFill>
                <a:latin typeface="+mn-ea"/>
                <a:cs typeface="+mn-ea"/>
              </a:rPr>
              <a:t>”</a:t>
            </a:r>
            <a:r>
              <a:rPr lang="zh-CN" altLang="en-US" sz="2400" smtClean="0">
                <a:solidFill>
                  <a:schemeClr val="accent6">
                    <a:lumMod val="50000"/>
                  </a:schemeClr>
                </a:solidFill>
                <a:latin typeface="+mn-ea"/>
                <a:cs typeface="+mn-ea"/>
              </a:rPr>
              <a:t>反映了量的要求，就是表达尽可能简洁；</a:t>
            </a:r>
            <a:r>
              <a:rPr lang="en-US" altLang="en-US" sz="2400" smtClean="0">
                <a:solidFill>
                  <a:schemeClr val="accent6">
                    <a:lumMod val="50000"/>
                  </a:schemeClr>
                </a:solidFill>
                <a:latin typeface="+mn-ea"/>
                <a:cs typeface="+mn-ea"/>
              </a:rPr>
              <a:t>“</a:t>
            </a:r>
            <a:r>
              <a:rPr lang="zh-CN" altLang="en-US" sz="2400" smtClean="0">
                <a:solidFill>
                  <a:schemeClr val="accent6">
                    <a:lumMod val="50000"/>
                  </a:schemeClr>
                </a:solidFill>
                <a:latin typeface="+mn-ea"/>
                <a:cs typeface="+mn-ea"/>
              </a:rPr>
              <a:t>明</a:t>
            </a:r>
            <a:r>
              <a:rPr lang="en-US" altLang="en-US" sz="2400" smtClean="0">
                <a:solidFill>
                  <a:schemeClr val="accent6">
                    <a:lumMod val="50000"/>
                  </a:schemeClr>
                </a:solidFill>
                <a:latin typeface="+mn-ea"/>
                <a:cs typeface="+mn-ea"/>
              </a:rPr>
              <a:t>”</a:t>
            </a:r>
            <a:r>
              <a:rPr lang="zh-CN" altLang="en-US" sz="2400" smtClean="0">
                <a:solidFill>
                  <a:schemeClr val="accent6">
                    <a:lumMod val="50000"/>
                  </a:schemeClr>
                </a:solidFill>
                <a:latin typeface="+mn-ea"/>
                <a:cs typeface="+mn-ea"/>
              </a:rPr>
              <a:t>是对表达效果的要求。</a:t>
            </a:r>
            <a:r>
              <a:rPr lang="en-US" altLang="en-US" sz="2400" smtClean="0">
                <a:solidFill>
                  <a:schemeClr val="accent6">
                    <a:lumMod val="50000"/>
                  </a:schemeClr>
                </a:solidFill>
                <a:latin typeface="+mn-ea"/>
                <a:cs typeface="+mn-ea"/>
              </a:rPr>
              <a:t>“</a:t>
            </a:r>
            <a:r>
              <a:rPr lang="zh-CN" altLang="en-US" sz="2400" smtClean="0">
                <a:solidFill>
                  <a:schemeClr val="accent6">
                    <a:lumMod val="50000"/>
                  </a:schemeClr>
                </a:solidFill>
                <a:latin typeface="+mn-ea"/>
                <a:cs typeface="+mn-ea"/>
              </a:rPr>
              <a:t>简明</a:t>
            </a:r>
            <a:r>
              <a:rPr lang="en-US" altLang="en-US" sz="2400" smtClean="0">
                <a:solidFill>
                  <a:schemeClr val="accent6">
                    <a:lumMod val="50000"/>
                  </a:schemeClr>
                </a:solidFill>
                <a:latin typeface="+mn-ea"/>
                <a:cs typeface="+mn-ea"/>
              </a:rPr>
              <a:t>”</a:t>
            </a:r>
            <a:r>
              <a:rPr lang="zh-CN" altLang="en-US" sz="2400" smtClean="0">
                <a:solidFill>
                  <a:schemeClr val="accent6">
                    <a:lumMod val="50000"/>
                  </a:schemeClr>
                </a:solidFill>
                <a:latin typeface="+mn-ea"/>
                <a:cs typeface="+mn-ea"/>
              </a:rPr>
              <a:t>的考查主要有删改所提供的材料中有重复的文字和无关的信息、变换原语言材料的语体和辨析有歧义的语句，常结合语病的辨析以客观选择题的形式考查。具体操作中要避免晦涩、歧义、啰嗦，做到井井有条，表达清晰。具体要求是：</a:t>
            </a:r>
          </a:p>
          <a:p>
            <a:r>
              <a:rPr lang="en-US" altLang="en-US" sz="2400" smtClean="0">
                <a:solidFill>
                  <a:schemeClr val="accent6">
                    <a:lumMod val="50000"/>
                  </a:schemeClr>
                </a:solidFill>
                <a:latin typeface="+mn-ea"/>
                <a:cs typeface="+mn-ea"/>
              </a:rPr>
              <a:t>        (1)</a:t>
            </a:r>
            <a:r>
              <a:rPr lang="zh-CN" altLang="en-US" sz="2400" smtClean="0">
                <a:solidFill>
                  <a:schemeClr val="accent6">
                    <a:lumMod val="50000"/>
                  </a:schemeClr>
                </a:solidFill>
                <a:latin typeface="+mn-ea"/>
                <a:cs typeface="+mn-ea"/>
              </a:rPr>
              <a:t>去次留主：此法常要求考生用简明的语言表达原文的意思。考生要善于找到所给语段的中心句、关键句，以此作为答案的核心内容，删除无关的语句。</a:t>
            </a:r>
          </a:p>
          <a:p>
            <a:r>
              <a:rPr lang="en-US" altLang="en-US" sz="2400" smtClean="0">
                <a:solidFill>
                  <a:schemeClr val="accent6">
                    <a:lumMod val="50000"/>
                  </a:schemeClr>
                </a:solidFill>
                <a:latin typeface="+mn-ea"/>
                <a:cs typeface="+mn-ea"/>
              </a:rPr>
              <a:t>        (2)</a:t>
            </a:r>
            <a:r>
              <a:rPr lang="zh-CN" altLang="en-US" sz="2400" smtClean="0">
                <a:solidFill>
                  <a:schemeClr val="accent6">
                    <a:lumMod val="50000"/>
                  </a:schemeClr>
                </a:solidFill>
                <a:latin typeface="+mn-ea"/>
                <a:cs typeface="+mn-ea"/>
              </a:rPr>
              <a:t>辨识歧义：要注意表达时不出现歧义，使意思表达得简要明白，避免误解，实际上强调的是语言的清晰性，解答简明题时要本着</a:t>
            </a:r>
            <a:r>
              <a:rPr lang="en-US" altLang="en-US" sz="2400" smtClean="0">
                <a:solidFill>
                  <a:schemeClr val="accent6">
                    <a:lumMod val="50000"/>
                  </a:schemeClr>
                </a:solidFill>
                <a:latin typeface="+mn-ea"/>
                <a:cs typeface="+mn-ea"/>
              </a:rPr>
              <a:t>“</a:t>
            </a:r>
            <a:r>
              <a:rPr lang="zh-CN" altLang="en-US" sz="2400" smtClean="0">
                <a:solidFill>
                  <a:schemeClr val="accent6">
                    <a:lumMod val="50000"/>
                  </a:schemeClr>
                </a:solidFill>
                <a:latin typeface="+mn-ea"/>
                <a:cs typeface="+mn-ea"/>
              </a:rPr>
              <a:t>必须保留</a:t>
            </a:r>
            <a:r>
              <a:rPr lang="en-US" altLang="en-US" sz="2400" smtClean="0">
                <a:solidFill>
                  <a:schemeClr val="accent6">
                    <a:lumMod val="50000"/>
                  </a:schemeClr>
                </a:solidFill>
                <a:latin typeface="+mn-ea"/>
                <a:cs typeface="+mn-ea"/>
              </a:rPr>
              <a:t>”</a:t>
            </a:r>
            <a:r>
              <a:rPr lang="zh-CN" altLang="en-US" sz="2400" smtClean="0">
                <a:solidFill>
                  <a:schemeClr val="accent6">
                    <a:lumMod val="50000"/>
                  </a:schemeClr>
                </a:solidFill>
                <a:latin typeface="+mn-ea"/>
                <a:cs typeface="+mn-ea"/>
              </a:rPr>
              <a:t>原则，可有可无的就无。答题时可从句中有多义词、指代不明、重音不明、切分不明、关系不清等角度辨识。</a:t>
            </a:r>
          </a:p>
          <a:p>
            <a:r>
              <a:rPr lang="en-US" altLang="en-US" sz="2400" smtClean="0">
                <a:solidFill>
                  <a:schemeClr val="accent6">
                    <a:lumMod val="50000"/>
                  </a:schemeClr>
                </a:solidFill>
                <a:latin typeface="+mn-ea"/>
                <a:cs typeface="+mn-ea"/>
              </a:rPr>
              <a:t>       (3)</a:t>
            </a:r>
            <a:r>
              <a:rPr lang="zh-CN" altLang="en-US" sz="2400" smtClean="0">
                <a:solidFill>
                  <a:schemeClr val="accent6">
                    <a:lumMod val="50000"/>
                  </a:schemeClr>
                </a:solidFill>
                <a:latin typeface="+mn-ea"/>
                <a:cs typeface="+mn-ea"/>
              </a:rPr>
              <a:t>删除繁冗：多出现改错题。找到题目中的重复、繁冗的词语并删除掉。</a:t>
            </a:r>
            <a:endParaRPr lang="zh-CN" altLang="en-US" sz="2400">
              <a:solidFill>
                <a:schemeClr val="accent6">
                  <a:lumMod val="50000"/>
                </a:schemeClr>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5394"/>
                                        </p:tgtEl>
                                        <p:attrNameLst>
                                          <p:attrName>style.visibility</p:attrName>
                                        </p:attrNameLst>
                                      </p:cBhvr>
                                      <p:to>
                                        <p:strVal val="visible"/>
                                      </p:to>
                                    </p:set>
                                    <p:animEffect transition="in" filter="dissolve">
                                      <p:cBhvr>
                                        <p:cTn id="7" dur="500"/>
                                        <p:tgtEl>
                                          <p:spTgt spid="315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文本框 276482"/>
          <p:cNvSpPr txBox="1"/>
          <p:nvPr/>
        </p:nvSpPr>
        <p:spPr>
          <a:xfrm>
            <a:off x="760377" y="2168517"/>
            <a:ext cx="9858444" cy="2675255"/>
          </a:xfrm>
          <a:prstGeom prst="rect">
            <a:avLst/>
          </a:prstGeom>
          <a:noFill/>
          <a:ln w="9525">
            <a:noFill/>
          </a:ln>
        </p:spPr>
        <p:txBody>
          <a:bodyPr wrap="square">
            <a:spAutoFit/>
          </a:bodyPr>
          <a:lstStyle/>
          <a:p>
            <a:pPr>
              <a:lnSpc>
                <a:spcPct val="140000"/>
              </a:lnSpc>
            </a:pPr>
            <a:r>
              <a:rPr lang="en-US" sz="2400" b="1" smtClean="0">
                <a:solidFill>
                  <a:schemeClr val="accent6">
                    <a:lumMod val="50000"/>
                  </a:schemeClr>
                </a:solidFill>
                <a:latin typeface="楷体_GB2312" charset="0"/>
                <a:ea typeface="楷体_GB2312" charset="-122"/>
              </a:rPr>
              <a:t>        “</a:t>
            </a:r>
            <a:r>
              <a:rPr lang="zh-CN" altLang="en-US" sz="2400" b="1" smtClean="0">
                <a:solidFill>
                  <a:schemeClr val="accent6">
                    <a:lumMod val="50000"/>
                  </a:schemeClr>
                </a:solidFill>
                <a:latin typeface="楷体_GB2312" charset="0"/>
                <a:ea typeface="楷体_GB2312" charset="-122"/>
              </a:rPr>
              <a:t>得体</a:t>
            </a:r>
            <a:r>
              <a:rPr lang="en-US" sz="2400" b="1" smtClean="0">
                <a:solidFill>
                  <a:schemeClr val="accent6">
                    <a:lumMod val="50000"/>
                  </a:schemeClr>
                </a:solidFill>
                <a:latin typeface="楷体_GB2312" charset="0"/>
                <a:ea typeface="楷体_GB2312" charset="-122"/>
              </a:rPr>
              <a:t>”</a:t>
            </a:r>
            <a:r>
              <a:rPr lang="zh-CN" altLang="en-US" sz="2400" b="1" smtClean="0">
                <a:solidFill>
                  <a:schemeClr val="accent6">
                    <a:lumMod val="50000"/>
                  </a:schemeClr>
                </a:solidFill>
                <a:latin typeface="楷体_GB2312" charset="0"/>
                <a:ea typeface="楷体_GB2312" charset="-122"/>
              </a:rPr>
              <a:t>是说语言的运用要注意并适用于各种情境条件。即主要符合</a:t>
            </a:r>
            <a:r>
              <a:rPr lang="en-US" sz="2400" b="1" smtClean="0">
                <a:solidFill>
                  <a:schemeClr val="accent6">
                    <a:lumMod val="50000"/>
                  </a:schemeClr>
                </a:solidFill>
                <a:latin typeface="楷体_GB2312" charset="0"/>
                <a:ea typeface="楷体_GB2312" charset="-122"/>
              </a:rPr>
              <a:t>“</a:t>
            </a:r>
            <a:r>
              <a:rPr lang="zh-CN" altLang="en-US" sz="2400" b="1" smtClean="0">
                <a:solidFill>
                  <a:schemeClr val="accent6">
                    <a:lumMod val="50000"/>
                  </a:schemeClr>
                </a:solidFill>
                <a:latin typeface="楷体_GB2312" charset="0"/>
                <a:ea typeface="楷体_GB2312" charset="-122"/>
              </a:rPr>
              <a:t>外部语境</a:t>
            </a:r>
            <a:r>
              <a:rPr lang="en-US" sz="2400" b="1" smtClean="0">
                <a:solidFill>
                  <a:schemeClr val="accent6">
                    <a:lumMod val="50000"/>
                  </a:schemeClr>
                </a:solidFill>
                <a:latin typeface="楷体_GB2312" charset="0"/>
                <a:ea typeface="楷体_GB2312" charset="-122"/>
              </a:rPr>
              <a:t>”</a:t>
            </a:r>
            <a:r>
              <a:rPr lang="zh-CN" altLang="en-US" sz="2400" b="1" smtClean="0">
                <a:solidFill>
                  <a:schemeClr val="accent6">
                    <a:lumMod val="50000"/>
                  </a:schemeClr>
                </a:solidFill>
                <a:latin typeface="楷体_GB2312" charset="0"/>
                <a:ea typeface="楷体_GB2312" charset="-122"/>
              </a:rPr>
              <a:t>的各种要求，注意掌握语言使用的分寸。要能正确使用谦敬语，恰当地选用褒义词、贬义词、中性词，要正确使用口语、书面语，根据场合、对象准确性地遣词造句，要学会面陈和转述。这是比</a:t>
            </a:r>
            <a:r>
              <a:rPr lang="en-US" sz="2400" b="1" smtClean="0">
                <a:solidFill>
                  <a:schemeClr val="accent6">
                    <a:lumMod val="50000"/>
                  </a:schemeClr>
                </a:solidFill>
                <a:latin typeface="楷体_GB2312" charset="0"/>
                <a:ea typeface="楷体_GB2312" charset="-122"/>
              </a:rPr>
              <a:t>“</a:t>
            </a:r>
            <a:r>
              <a:rPr lang="zh-CN" altLang="en-US" sz="2400" b="1" smtClean="0">
                <a:solidFill>
                  <a:schemeClr val="accent6">
                    <a:lumMod val="50000"/>
                  </a:schemeClr>
                </a:solidFill>
                <a:latin typeface="楷体_GB2312" charset="0"/>
                <a:ea typeface="楷体_GB2312" charset="-122"/>
              </a:rPr>
              <a:t>简明、连贯</a:t>
            </a:r>
            <a:r>
              <a:rPr lang="en-US" sz="2400" b="1" smtClean="0">
                <a:solidFill>
                  <a:schemeClr val="accent6">
                    <a:lumMod val="50000"/>
                  </a:schemeClr>
                </a:solidFill>
                <a:latin typeface="楷体_GB2312" charset="0"/>
                <a:ea typeface="楷体_GB2312" charset="-122"/>
              </a:rPr>
              <a:t>”</a:t>
            </a:r>
            <a:r>
              <a:rPr lang="zh-CN" altLang="en-US" sz="2400" b="1" smtClean="0">
                <a:solidFill>
                  <a:schemeClr val="accent6">
                    <a:lumMod val="50000"/>
                  </a:schemeClr>
                </a:solidFill>
                <a:latin typeface="楷体_GB2312" charset="0"/>
                <a:ea typeface="楷体_GB2312" charset="-122"/>
              </a:rPr>
              <a:t>更高一层的要求。</a:t>
            </a:r>
            <a:endParaRPr sz="2400" b="1">
              <a:solidFill>
                <a:schemeClr val="accent6">
                  <a:lumMod val="50000"/>
                </a:schemeClr>
              </a:solidFill>
              <a:latin typeface="楷体_GB2312" charset="0"/>
              <a:ea typeface="楷体_GB2312" charset="-122"/>
            </a:endParaRPr>
          </a:p>
        </p:txBody>
      </p:sp>
      <p:sp>
        <p:nvSpPr>
          <p:cNvPr id="3" name="文本框 315395"/>
          <p:cNvSpPr txBox="1"/>
          <p:nvPr/>
        </p:nvSpPr>
        <p:spPr>
          <a:xfrm>
            <a:off x="3617897" y="1239823"/>
            <a:ext cx="4549775" cy="521970"/>
          </a:xfrm>
          <a:prstGeom prst="rect">
            <a:avLst/>
          </a:prstGeom>
          <a:solidFill>
            <a:schemeClr val="bg2"/>
          </a:solidFill>
          <a:ln w="9525">
            <a:noFill/>
          </a:ln>
        </p:spPr>
        <p:txBody>
          <a:bodyPr wrap="square">
            <a:spAutoFit/>
          </a:bodyPr>
          <a:lstStyle/>
          <a:p>
            <a:pPr algn="ctr">
              <a:spcBef>
                <a:spcPct val="50000"/>
              </a:spcBef>
            </a:pPr>
            <a:r>
              <a:rPr lang="zh-CN" altLang="en-US" sz="2800" b="1" smtClean="0">
                <a:latin typeface="Arial" pitchFamily="34" charset="0"/>
                <a:ea typeface="宋体" pitchFamily="2" charset="-122"/>
              </a:rPr>
              <a:t>二、</a:t>
            </a:r>
            <a:r>
              <a:rPr lang="zh-CN" altLang="en-US" sz="2800" b="1">
                <a:latin typeface="Arial" pitchFamily="34" charset="0"/>
                <a:ea typeface="宋体" pitchFamily="2" charset="-122"/>
              </a:rPr>
              <a:t>语言</a:t>
            </a:r>
            <a:r>
              <a:rPr lang="zh-CN" altLang="en-US" sz="2800" b="1" smtClean="0">
                <a:latin typeface="Arial" pitchFamily="34" charset="0"/>
                <a:ea typeface="宋体" pitchFamily="2" charset="-122"/>
              </a:rPr>
              <a:t>表达得体</a:t>
            </a:r>
            <a:endParaRPr lang="zh-CN" altLang="en-US" sz="2800" b="1">
              <a:latin typeface="Arial" pitchFamily="34" charset="0"/>
              <a:ea typeface="宋体" pitchFamily="2" charset="-122"/>
            </a:endParaRPr>
          </a:p>
        </p:txBody>
      </p:sp>
      <p:sp>
        <p:nvSpPr>
          <p:cNvPr id="4"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5"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表达得体</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6483"/>
                                        </p:tgtEl>
                                        <p:attrNameLst>
                                          <p:attrName>style.visibility</p:attrName>
                                        </p:attrNameLst>
                                      </p:cBhvr>
                                      <p:to>
                                        <p:strVal val="visible"/>
                                      </p:to>
                                    </p:set>
                                    <p:animEffect transition="in" filter="diamond(in)">
                                      <p:cBhvr>
                                        <p:cTn id="7" dur="2000"/>
                                        <p:tgtEl>
                                          <p:spTgt spid="27648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p:bldP spid="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ext Box 2"/>
          <p:cNvSpPr txBox="1">
            <a:spLocks noChangeArrowheads="1"/>
          </p:cNvSpPr>
          <p:nvPr/>
        </p:nvSpPr>
        <p:spPr bwMode="auto">
          <a:xfrm>
            <a:off x="3038475" y="857250"/>
            <a:ext cx="309880" cy="521970"/>
          </a:xfrm>
          <a:prstGeom prst="rect">
            <a:avLst/>
          </a:prstGeom>
          <a:noFill/>
          <a:ln w="9525">
            <a:noFill/>
            <a:miter lim="800000"/>
          </a:ln>
          <a:effectLst/>
        </p:spPr>
        <p:txBody>
          <a:bodyPr wrap="none">
            <a:spAutoFit/>
          </a:bodyPr>
          <a:lstStyle/>
          <a:p>
            <a:endParaRPr lang="zh-CN" altLang="en-US" sz="2800">
              <a:solidFill>
                <a:schemeClr val="hlink"/>
              </a:solidFill>
              <a:ea typeface="黑体" pitchFamily="2" charset="-122"/>
            </a:endParaRPr>
          </a:p>
        </p:txBody>
      </p:sp>
      <p:sp>
        <p:nvSpPr>
          <p:cNvPr id="232451" name="Text Box 3"/>
          <p:cNvSpPr txBox="1">
            <a:spLocks noChangeArrowheads="1"/>
          </p:cNvSpPr>
          <p:nvPr/>
        </p:nvSpPr>
        <p:spPr bwMode="auto">
          <a:xfrm>
            <a:off x="3376613" y="2428875"/>
            <a:ext cx="309880" cy="368300"/>
          </a:xfrm>
          <a:prstGeom prst="rect">
            <a:avLst/>
          </a:prstGeom>
          <a:noFill/>
          <a:ln w="9525">
            <a:noFill/>
            <a:miter lim="800000"/>
          </a:ln>
          <a:effectLst/>
        </p:spPr>
        <p:txBody>
          <a:bodyPr wrap="none">
            <a:spAutoFit/>
          </a:bodyPr>
          <a:lstStyle/>
          <a:p>
            <a:endParaRPr lang="zh-CN" altLang="en-US"/>
          </a:p>
        </p:txBody>
      </p:sp>
      <p:sp>
        <p:nvSpPr>
          <p:cNvPr id="232452" name="Rectangle 4"/>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3" name="Rectangle 5"/>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a:latin typeface=".PhonepadTwo"/>
              <a:ea typeface="方正兰亭黑简体"/>
            </a:endParaRPr>
          </a:p>
        </p:txBody>
      </p:sp>
      <p:sp>
        <p:nvSpPr>
          <p:cNvPr id="232454" name="Text Box 6"/>
          <p:cNvSpPr txBox="1">
            <a:spLocks noChangeArrowheads="1"/>
          </p:cNvSpPr>
          <p:nvPr/>
        </p:nvSpPr>
        <p:spPr bwMode="auto">
          <a:xfrm>
            <a:off x="622300" y="711200"/>
            <a:ext cx="7091680" cy="5408295"/>
          </a:xfrm>
          <a:prstGeom prst="rect">
            <a:avLst/>
          </a:prstGeom>
          <a:noFill/>
          <a:ln w="9525">
            <a:noFill/>
            <a:miter lim="800000"/>
          </a:ln>
          <a:effectLst/>
        </p:spPr>
        <p:txBody>
          <a:bodyPr wrap="square">
            <a:spAutoFit/>
          </a:bodyPr>
          <a:lstStyle/>
          <a:p>
            <a:pPr>
              <a:lnSpc>
                <a:spcPct val="120000"/>
              </a:lnSpc>
            </a:pPr>
            <a:r>
              <a:rPr lang="en-US" sz="2400" smtClean="0">
                <a:solidFill>
                  <a:srgbClr val="006600"/>
                </a:solidFill>
                <a:latin typeface="+mn-ea"/>
                <a:cs typeface="+mn-ea"/>
              </a:rPr>
              <a:t>3.(2017·</a:t>
            </a:r>
            <a:r>
              <a:rPr lang="zh-CN" altLang="en-US" sz="2400" smtClean="0">
                <a:solidFill>
                  <a:srgbClr val="006600"/>
                </a:solidFill>
                <a:latin typeface="+mn-ea"/>
                <a:cs typeface="+mn-ea"/>
              </a:rPr>
              <a:t>全国卷</a:t>
            </a:r>
            <a:r>
              <a:rPr lang="en-US" sz="2400" smtClean="0">
                <a:solidFill>
                  <a:srgbClr val="006600"/>
                </a:solidFill>
                <a:latin typeface="+mn-ea"/>
                <a:cs typeface="+mn-ea"/>
              </a:rPr>
              <a:t>Ⅰ)</a:t>
            </a:r>
            <a:r>
              <a:rPr lang="zh-CN" altLang="en-US" sz="2400" smtClean="0">
                <a:solidFill>
                  <a:srgbClr val="006600"/>
                </a:solidFill>
                <a:latin typeface="+mn-ea"/>
                <a:cs typeface="+mn-ea"/>
              </a:rPr>
              <a:t>下列各句中表达得体的一句是</a:t>
            </a:r>
          </a:p>
          <a:p>
            <a:pPr>
              <a:lnSpc>
                <a:spcPct val="120000"/>
              </a:lnSpc>
            </a:pPr>
            <a:r>
              <a:rPr lang="en-US" sz="2400" smtClean="0">
                <a:solidFill>
                  <a:srgbClr val="006600"/>
                </a:solidFill>
                <a:latin typeface="+mn-ea"/>
                <a:cs typeface="+mn-ea"/>
              </a:rPr>
              <a:t>(</a:t>
            </a:r>
            <a:r>
              <a:rPr lang="zh-CN" altLang="en-US" sz="2400" smtClean="0">
                <a:solidFill>
                  <a:srgbClr val="006600"/>
                </a:solidFill>
                <a:latin typeface="+mn-ea"/>
                <a:cs typeface="+mn-ea"/>
              </a:rPr>
              <a:t>　　</a:t>
            </a:r>
            <a:r>
              <a:rPr lang="en-US" sz="2400" smtClean="0">
                <a:solidFill>
                  <a:srgbClr val="006600"/>
                </a:solidFill>
                <a:latin typeface="+mn-ea"/>
                <a:cs typeface="+mn-ea"/>
              </a:rPr>
              <a:t>)</a:t>
            </a:r>
            <a:endParaRPr lang="zh-CN" altLang="en-US" sz="2400" smtClean="0">
              <a:solidFill>
                <a:srgbClr val="006600"/>
              </a:solidFill>
              <a:latin typeface="+mn-ea"/>
              <a:cs typeface="+mn-ea"/>
            </a:endParaRPr>
          </a:p>
          <a:p>
            <a:pPr>
              <a:lnSpc>
                <a:spcPct val="120000"/>
              </a:lnSpc>
            </a:pPr>
            <a:r>
              <a:rPr lang="en-US" sz="2400" smtClean="0">
                <a:solidFill>
                  <a:srgbClr val="006600"/>
                </a:solidFill>
                <a:latin typeface="+mn-ea"/>
                <a:cs typeface="+mn-ea"/>
              </a:rPr>
              <a:t>A</a:t>
            </a:r>
            <a:r>
              <a:rPr lang="zh-CN" altLang="en-US" sz="2400" smtClean="0">
                <a:solidFill>
                  <a:srgbClr val="006600"/>
                </a:solidFill>
                <a:latin typeface="+mn-ea"/>
                <a:cs typeface="+mn-ea"/>
              </a:rPr>
              <a:t>．真是事出意外！舍弟太过顽皮，碰碎了您家这么贵重的花瓶，敬请原谅，我们一定照价赔偿。</a:t>
            </a:r>
          </a:p>
          <a:p>
            <a:pPr>
              <a:lnSpc>
                <a:spcPct val="120000"/>
              </a:lnSpc>
            </a:pPr>
            <a:r>
              <a:rPr lang="en-US" sz="2400" smtClean="0">
                <a:solidFill>
                  <a:srgbClr val="006600"/>
                </a:solidFill>
                <a:latin typeface="+mn-ea"/>
                <a:cs typeface="+mn-ea"/>
              </a:rPr>
              <a:t>B</a:t>
            </a:r>
            <a:r>
              <a:rPr lang="zh-CN" altLang="en-US" sz="2400" smtClean="0">
                <a:solidFill>
                  <a:srgbClr val="006600"/>
                </a:solidFill>
                <a:latin typeface="+mn-ea"/>
                <a:cs typeface="+mn-ea"/>
              </a:rPr>
              <a:t>．他的书法龙飞凤舞，引来一片赞叹，但落款却出了差错，一时又无法弥补，只好连声道歉：</a:t>
            </a:r>
            <a:r>
              <a:rPr lang="en-US" sz="2400" smtClean="0">
                <a:solidFill>
                  <a:srgbClr val="006600"/>
                </a:solidFill>
                <a:latin typeface="+mn-ea"/>
                <a:cs typeface="+mn-ea"/>
              </a:rPr>
              <a:t>“</a:t>
            </a:r>
            <a:r>
              <a:rPr lang="zh-CN" altLang="en-US" sz="2400" smtClean="0">
                <a:solidFill>
                  <a:srgbClr val="006600"/>
                </a:solidFill>
                <a:latin typeface="+mn-ea"/>
                <a:cs typeface="+mn-ea"/>
              </a:rPr>
              <a:t>献丑，献丑！</a:t>
            </a:r>
            <a:r>
              <a:rPr lang="en-US" sz="2400" smtClean="0">
                <a:solidFill>
                  <a:srgbClr val="006600"/>
                </a:solidFill>
                <a:latin typeface="+mn-ea"/>
                <a:cs typeface="+mn-ea"/>
              </a:rPr>
              <a:t>”</a:t>
            </a:r>
            <a:endParaRPr lang="zh-CN" altLang="en-US" sz="2400" smtClean="0">
              <a:solidFill>
                <a:srgbClr val="006600"/>
              </a:solidFill>
              <a:latin typeface="+mn-ea"/>
              <a:cs typeface="+mn-ea"/>
            </a:endParaRPr>
          </a:p>
          <a:p>
            <a:pPr>
              <a:lnSpc>
                <a:spcPct val="120000"/>
              </a:lnSpc>
            </a:pPr>
            <a:r>
              <a:rPr lang="en-US" sz="2400" smtClean="0">
                <a:solidFill>
                  <a:srgbClr val="006600"/>
                </a:solidFill>
                <a:latin typeface="+mn-ea"/>
                <a:cs typeface="+mn-ea"/>
              </a:rPr>
              <a:t>C</a:t>
            </a:r>
            <a:r>
              <a:rPr lang="zh-CN" altLang="en-US" sz="2400" smtClean="0">
                <a:solidFill>
                  <a:srgbClr val="006600"/>
                </a:solidFill>
                <a:latin typeface="+mn-ea"/>
                <a:cs typeface="+mn-ea"/>
              </a:rPr>
              <a:t>．他是我最信任的朋友，头脑灵活，处事周到，每次我遇到难题写信垂询，都能得到很有启发的回复。</a:t>
            </a:r>
          </a:p>
          <a:p>
            <a:pPr>
              <a:lnSpc>
                <a:spcPct val="120000"/>
              </a:lnSpc>
            </a:pPr>
            <a:r>
              <a:rPr lang="en-US" sz="2400" smtClean="0">
                <a:solidFill>
                  <a:srgbClr val="006600"/>
                </a:solidFill>
                <a:latin typeface="+mn-ea"/>
                <a:cs typeface="+mn-ea"/>
              </a:rPr>
              <a:t>D</a:t>
            </a:r>
            <a:r>
              <a:rPr lang="zh-CN" altLang="en-US" sz="2400" smtClean="0">
                <a:solidFill>
                  <a:srgbClr val="006600"/>
                </a:solidFill>
                <a:latin typeface="+mn-ea"/>
                <a:cs typeface="+mn-ea"/>
              </a:rPr>
              <a:t>．我妻子和郭教授的内人是多年的闺蜜，她俩经常一起逛街、一起旅游，话多得似乎永远都说不完。</a:t>
            </a:r>
            <a:endParaRPr lang="zh-CN" altLang="en-US" sz="2400">
              <a:solidFill>
                <a:srgbClr val="006600"/>
              </a:solidFill>
              <a:latin typeface="+mn-ea"/>
              <a:cs typeface="+mn-ea"/>
            </a:endParaRPr>
          </a:p>
        </p:txBody>
      </p:sp>
      <p:sp>
        <p:nvSpPr>
          <p:cNvPr id="8" name="Text Box 6"/>
          <p:cNvSpPr txBox="1">
            <a:spLocks noChangeArrowheads="1"/>
          </p:cNvSpPr>
          <p:nvPr/>
        </p:nvSpPr>
        <p:spPr bwMode="auto">
          <a:xfrm>
            <a:off x="7832725" y="857250"/>
            <a:ext cx="3520440" cy="5631180"/>
          </a:xfrm>
          <a:prstGeom prst="rect">
            <a:avLst/>
          </a:prstGeom>
          <a:noFill/>
          <a:ln w="9525">
            <a:noFill/>
            <a:miter lim="800000"/>
          </a:ln>
          <a:effectLst/>
        </p:spPr>
        <p:txBody>
          <a:bodyPr wrap="square">
            <a:spAutoFit/>
          </a:bodyPr>
          <a:lstStyle/>
          <a:p>
            <a:r>
              <a:rPr lang="zh-CN" altLang="en-US" sz="2400" smtClean="0">
                <a:solidFill>
                  <a:srgbClr val="0000FF"/>
                </a:solidFill>
                <a:latin typeface="+mn-ea"/>
              </a:rPr>
              <a:t>解析：</a:t>
            </a:r>
            <a:r>
              <a:rPr lang="en-US" sz="2400" smtClean="0">
                <a:solidFill>
                  <a:srgbClr val="0000FF"/>
                </a:solidFill>
                <a:latin typeface="+mn-ea"/>
              </a:rPr>
              <a:t>B</a:t>
            </a:r>
            <a:r>
              <a:rPr lang="zh-CN" altLang="en-US" sz="2400" smtClean="0">
                <a:solidFill>
                  <a:srgbClr val="0000FF"/>
                </a:solidFill>
                <a:latin typeface="+mn-ea"/>
              </a:rPr>
              <a:t>项，根据前文</a:t>
            </a:r>
            <a:r>
              <a:rPr lang="en-US" sz="2400" smtClean="0">
                <a:solidFill>
                  <a:srgbClr val="0000FF"/>
                </a:solidFill>
                <a:latin typeface="+mn-ea"/>
              </a:rPr>
              <a:t>“</a:t>
            </a:r>
            <a:r>
              <a:rPr lang="zh-CN" altLang="en-US" sz="2400" smtClean="0">
                <a:solidFill>
                  <a:srgbClr val="0000FF"/>
                </a:solidFill>
                <a:latin typeface="+mn-ea"/>
              </a:rPr>
              <a:t>落款出错，一时又无法弥补</a:t>
            </a:r>
            <a:r>
              <a:rPr lang="en-US" sz="2400" smtClean="0">
                <a:solidFill>
                  <a:srgbClr val="0000FF"/>
                </a:solidFill>
                <a:latin typeface="+mn-ea"/>
              </a:rPr>
              <a:t>”“</a:t>
            </a:r>
            <a:r>
              <a:rPr lang="zh-CN" altLang="en-US" sz="2400" smtClean="0">
                <a:solidFill>
                  <a:srgbClr val="0000FF"/>
                </a:solidFill>
                <a:latin typeface="+mn-ea"/>
              </a:rPr>
              <a:t>连声道歉</a:t>
            </a:r>
            <a:r>
              <a:rPr lang="en-US" sz="2400" smtClean="0">
                <a:solidFill>
                  <a:srgbClr val="0000FF"/>
                </a:solidFill>
                <a:latin typeface="+mn-ea"/>
              </a:rPr>
              <a:t>”</a:t>
            </a:r>
            <a:r>
              <a:rPr lang="zh-CN" altLang="en-US" sz="2400" smtClean="0">
                <a:solidFill>
                  <a:srgbClr val="0000FF"/>
                </a:solidFill>
                <a:latin typeface="+mn-ea"/>
              </a:rPr>
              <a:t>这个语境，</a:t>
            </a:r>
            <a:r>
              <a:rPr lang="en-US" sz="2400" smtClean="0">
                <a:solidFill>
                  <a:srgbClr val="0000FF"/>
                </a:solidFill>
                <a:latin typeface="+mn-ea"/>
              </a:rPr>
              <a:t>“</a:t>
            </a:r>
            <a:r>
              <a:rPr lang="zh-CN" altLang="en-US" sz="2400" smtClean="0">
                <a:solidFill>
                  <a:srgbClr val="0000FF"/>
                </a:solidFill>
                <a:latin typeface="+mn-ea"/>
              </a:rPr>
              <a:t>献丑</a:t>
            </a:r>
            <a:r>
              <a:rPr lang="en-US" sz="2400" smtClean="0">
                <a:solidFill>
                  <a:srgbClr val="0000FF"/>
                </a:solidFill>
                <a:latin typeface="+mn-ea"/>
              </a:rPr>
              <a:t>”</a:t>
            </a:r>
            <a:r>
              <a:rPr lang="zh-CN" altLang="en-US" sz="2400" smtClean="0">
                <a:solidFill>
                  <a:srgbClr val="0000FF"/>
                </a:solidFill>
                <a:latin typeface="+mn-ea"/>
              </a:rPr>
              <a:t>不符合语境，</a:t>
            </a:r>
            <a:r>
              <a:rPr lang="en-US" sz="2400" smtClean="0">
                <a:solidFill>
                  <a:srgbClr val="0000FF"/>
                </a:solidFill>
                <a:latin typeface="+mn-ea"/>
              </a:rPr>
              <a:t>“</a:t>
            </a:r>
            <a:r>
              <a:rPr lang="zh-CN" altLang="en-US" sz="2400" smtClean="0">
                <a:solidFill>
                  <a:srgbClr val="0000FF"/>
                </a:solidFill>
                <a:latin typeface="+mn-ea"/>
              </a:rPr>
              <a:t>献丑</a:t>
            </a:r>
            <a:r>
              <a:rPr lang="en-US" sz="2400" smtClean="0">
                <a:solidFill>
                  <a:srgbClr val="0000FF"/>
                </a:solidFill>
                <a:latin typeface="+mn-ea"/>
              </a:rPr>
              <a:t>”</a:t>
            </a:r>
            <a:r>
              <a:rPr lang="zh-CN" altLang="en-US" sz="2400" smtClean="0">
                <a:solidFill>
                  <a:srgbClr val="0000FF"/>
                </a:solidFill>
                <a:latin typeface="+mn-ea"/>
              </a:rPr>
              <a:t>是谦辞，在展示作品或演出时，表示自己技能很差。不是道歉语。</a:t>
            </a:r>
            <a:r>
              <a:rPr lang="en-US" sz="2400" smtClean="0">
                <a:solidFill>
                  <a:srgbClr val="0000FF"/>
                </a:solidFill>
                <a:latin typeface="+mn-ea"/>
              </a:rPr>
              <a:t>C</a:t>
            </a:r>
            <a:r>
              <a:rPr lang="zh-CN" altLang="en-US" sz="2400" smtClean="0">
                <a:solidFill>
                  <a:srgbClr val="0000FF"/>
                </a:solidFill>
                <a:latin typeface="+mn-ea"/>
              </a:rPr>
              <a:t>项中的</a:t>
            </a:r>
            <a:r>
              <a:rPr lang="en-US" sz="2400" smtClean="0">
                <a:solidFill>
                  <a:srgbClr val="0000FF"/>
                </a:solidFill>
                <a:latin typeface="+mn-ea"/>
              </a:rPr>
              <a:t>“</a:t>
            </a:r>
            <a:r>
              <a:rPr lang="zh-CN" altLang="en-US" sz="2400" smtClean="0">
                <a:solidFill>
                  <a:srgbClr val="0000FF"/>
                </a:solidFill>
                <a:latin typeface="+mn-ea"/>
              </a:rPr>
              <a:t>垂询</a:t>
            </a:r>
            <a:r>
              <a:rPr lang="en-US" sz="2400" smtClean="0">
                <a:solidFill>
                  <a:srgbClr val="0000FF"/>
                </a:solidFill>
                <a:latin typeface="+mn-ea"/>
              </a:rPr>
              <a:t>”</a:t>
            </a:r>
            <a:r>
              <a:rPr lang="zh-CN" altLang="en-US" sz="2400" smtClean="0">
                <a:solidFill>
                  <a:srgbClr val="0000FF"/>
                </a:solidFill>
                <a:latin typeface="+mn-ea"/>
              </a:rPr>
              <a:t>是敬语，多用于尊称长辈、上级对自己的行动。用于此处不得体。</a:t>
            </a:r>
            <a:r>
              <a:rPr lang="en-US" sz="2400" smtClean="0">
                <a:solidFill>
                  <a:srgbClr val="0000FF"/>
                </a:solidFill>
                <a:latin typeface="+mn-ea"/>
              </a:rPr>
              <a:t>D</a:t>
            </a:r>
            <a:r>
              <a:rPr lang="zh-CN" altLang="en-US" sz="2400" smtClean="0">
                <a:solidFill>
                  <a:srgbClr val="0000FF"/>
                </a:solidFill>
                <a:latin typeface="+mn-ea"/>
              </a:rPr>
              <a:t>项中的</a:t>
            </a:r>
            <a:r>
              <a:rPr lang="en-US" sz="2400" smtClean="0">
                <a:solidFill>
                  <a:srgbClr val="0000FF"/>
                </a:solidFill>
                <a:latin typeface="+mn-ea"/>
              </a:rPr>
              <a:t>“</a:t>
            </a:r>
            <a:r>
              <a:rPr lang="zh-CN" altLang="en-US" sz="2400" smtClean="0">
                <a:solidFill>
                  <a:srgbClr val="0000FF"/>
                </a:solidFill>
                <a:latin typeface="+mn-ea"/>
              </a:rPr>
              <a:t>内人</a:t>
            </a:r>
            <a:r>
              <a:rPr lang="en-US" sz="2400" smtClean="0">
                <a:solidFill>
                  <a:srgbClr val="0000FF"/>
                </a:solidFill>
                <a:latin typeface="+mn-ea"/>
              </a:rPr>
              <a:t>”</a:t>
            </a:r>
            <a:r>
              <a:rPr lang="zh-CN" altLang="en-US" sz="2400" smtClean="0">
                <a:solidFill>
                  <a:srgbClr val="0000FF"/>
                </a:solidFill>
                <a:latin typeface="+mn-ea"/>
              </a:rPr>
              <a:t>用以称自己的妻子。此句是说郭教授的妻子，不得体。</a:t>
            </a:r>
            <a:endParaRPr lang="zh-CN" altLang="en-US" sz="2400">
              <a:solidFill>
                <a:srgbClr val="0000FF"/>
              </a:solidFill>
              <a:latin typeface="+mn-ea"/>
            </a:endParaRPr>
          </a:p>
        </p:txBody>
      </p:sp>
      <p:sp>
        <p:nvSpPr>
          <p:cNvPr id="9" name="Text Box 3"/>
          <p:cNvSpPr txBox="1">
            <a:spLocks noChangeArrowheads="1"/>
          </p:cNvSpPr>
          <p:nvPr/>
        </p:nvSpPr>
        <p:spPr bwMode="auto">
          <a:xfrm>
            <a:off x="903253" y="1168385"/>
            <a:ext cx="628667" cy="583565"/>
          </a:xfrm>
          <a:prstGeom prst="rect">
            <a:avLst/>
          </a:prstGeom>
          <a:noFill/>
          <a:ln w="28575">
            <a:noFill/>
            <a:miter lim="800000"/>
          </a:ln>
          <a:effectLst/>
        </p:spPr>
        <p:txBody>
          <a:bodyPr wrap="square">
            <a:spAutoFit/>
          </a:bodyPr>
          <a:lstStyle/>
          <a:p>
            <a:pPr>
              <a:spcBef>
                <a:spcPct val="50000"/>
              </a:spcBef>
            </a:pPr>
            <a:r>
              <a:rPr lang="en-US" altLang="zh-CN" sz="3200" b="1" smtClean="0">
                <a:solidFill>
                  <a:srgbClr val="FF0000"/>
                </a:solidFill>
                <a:latin typeface="仿宋_GB2312" pitchFamily="49" charset="-122"/>
                <a:ea typeface="仿宋_GB2312" pitchFamily="49" charset="-122"/>
              </a:rPr>
              <a:t>A</a:t>
            </a:r>
            <a:endParaRPr lang="en-US" altLang="zh-CN" sz="3200" b="1">
              <a:solidFill>
                <a:srgbClr val="FF0000"/>
              </a:solidFill>
              <a:latin typeface="仿宋_GB2312" pitchFamily="49" charset="-122"/>
              <a:ea typeface="仿宋_GB2312" pitchFamily="49"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2454"/>
                                        </p:tgtEl>
                                        <p:attrNameLst>
                                          <p:attrName>style.visibility</p:attrName>
                                        </p:attrNameLst>
                                      </p:cBhvr>
                                      <p:to>
                                        <p:strVal val="visible"/>
                                      </p:to>
                                    </p:set>
                                    <p:animEffect transition="in" filter="checkerboard(across)">
                                      <p:cBhvr>
                                        <p:cTn id="7" dur="500"/>
                                        <p:tgtEl>
                                          <p:spTgt spid="23245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7" presetClass="entr" presetSubtype="1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4" grpId="0"/>
      <p:bldP spid="8" grpId="1"/>
      <p:bldP spid="9" grpId="2"/>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1480</Words>
  <Application>Microsoft Office PowerPoint</Application>
  <PresentationFormat>自定义</PresentationFormat>
  <Paragraphs>126</Paragraphs>
  <Slides>24</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24</vt:i4>
      </vt:variant>
    </vt:vector>
  </HeadingPairs>
  <TitlesOfParts>
    <vt:vector size="27"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2020-10-21T18:02:53Z</cp:lastPrinted>
  <dcterms:created xsi:type="dcterms:W3CDTF">2020-10-21T18:02:53Z</dcterms:created>
  <dcterms:modified xsi:type="dcterms:W3CDTF">2020-11-26T08:17:58Z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