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2"/>
    <p:sldId id="256" r:id="rId3"/>
    <p:sldId id="285" r:id="rId4"/>
    <p:sldId id="257" r:id="rId5"/>
    <p:sldId id="258" r:id="rId6"/>
    <p:sldId id="259" r:id="rId7"/>
    <p:sldId id="305" r:id="rId8"/>
    <p:sldId id="304" r:id="rId9"/>
    <p:sldId id="260" r:id="rId10"/>
    <p:sldId id="268" r:id="rId11"/>
    <p:sldId id="261" r:id="rId12"/>
    <p:sldId id="303" r:id="rId13"/>
    <p:sldId id="262" r:id="rId14"/>
    <p:sldId id="287" r:id="rId15"/>
    <p:sldId id="286" r:id="rId16"/>
    <p:sldId id="269" r:id="rId17"/>
    <p:sldId id="271" r:id="rId18"/>
    <p:sldId id="288" r:id="rId19"/>
    <p:sldId id="275" r:id="rId20"/>
    <p:sldId id="272" r:id="rId21"/>
    <p:sldId id="274" r:id="rId22"/>
  </p:sldIdLst>
  <p:sldSz cx="9144000" cy="6858000" type="screen4x3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华文行楷" panose="020108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隶书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Gautami" panose="020B0502040204020203" pitchFamily="34" charset="0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椭圆 7169"/>
          <p:cNvSpPr/>
          <p:nvPr/>
        </p:nvSpPr>
        <p:spPr>
          <a:xfrm>
            <a:off x="1350645" y="311785"/>
            <a:ext cx="6096000" cy="1600200"/>
          </a:xfrm>
          <a:prstGeom prst="ellipse">
            <a:avLst/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4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猜猜看，下面的对联写谁？</a:t>
            </a:r>
          </a:p>
        </p:txBody>
      </p:sp>
      <p:sp>
        <p:nvSpPr>
          <p:cNvPr id="7171" name="文本框 7170"/>
          <p:cNvSpPr txBox="1"/>
          <p:nvPr/>
        </p:nvSpPr>
        <p:spPr>
          <a:xfrm>
            <a:off x="1447800" y="2286000"/>
            <a:ext cx="694055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草堂传后世，诗圣著千秋。”             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------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（朱德）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600200" y="3733800"/>
            <a:ext cx="61722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世上疮痍，诗中圣哲；</a:t>
            </a: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民间疾苦，笔底波澜。”</a:t>
            </a: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-------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（郭沫若）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5651500" y="5445125"/>
            <a:ext cx="2743200" cy="923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72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  甫</a:t>
            </a:r>
          </a:p>
        </p:txBody>
      </p:sp>
      <p:sp>
        <p:nvSpPr>
          <p:cNvPr id="12295" name="灯片编号占位符 2"/>
          <p:cNvSpPr/>
          <p:nvPr/>
        </p:nvSpPr>
        <p:spPr>
          <a:xfrm>
            <a:off x="6588125" y="66198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>
              <a:spcBef>
                <a:spcPct val="0"/>
              </a:spcBef>
            </a:pPr>
            <a:fld id="{9A0DB2DC-4C9A-4742-B13C-FB6460FD3503}" type="slidenum">
              <a:rPr lang="en-US" altLang="en-US" sz="1400">
                <a:latin typeface="Arial" panose="020B0604020202020204" pitchFamily="34" charset="0"/>
                <a:ea typeface="宋体" panose="02010600030101010101" pitchFamily="2" charset="-122"/>
              </a:rPr>
              <a:t>1</a:t>
            </a:fld>
            <a:endParaRPr lang="en-US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115" y="311785"/>
            <a:ext cx="798195" cy="7524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r>
              <a:rPr lang="zh-CN" altLang="en-US" sz="4000" b="1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r>
              <a:rPr lang="zh-CN" altLang="en-US" sz="2800" b="1" dirty="0">
                <a:solidFill>
                  <a:schemeClr val="accent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1" grpId="0" bldLvl="0"/>
      <p:bldP spid="7172" grpId="0" bldLvl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0235" y="1804035"/>
            <a:ext cx="82511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《登高》一诗，阅罢尤觉“悲愁”铺天盖地，无一景不如此，无一语不如此，顿觉无处遁逃之感！                             </a:t>
            </a:r>
            <a:r>
              <a:rPr 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                           -                ----—</a:t>
            </a:r>
            <a:r>
              <a:rPr 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国学大师·王国维  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35" y="52070"/>
            <a:ext cx="921385" cy="82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20750" y="965200"/>
            <a:ext cx="7684770" cy="3354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王国维他说这首诗“无一景”不显示出悲愁的，请同学们把一二两联中的景物都找出来？</a:t>
            </a:r>
            <a:endParaRPr 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</a:p>
          <a:p>
            <a:pPr indent="0"/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明确：风、天、猿、渚、沙、鸟、落木、长江</a:t>
            </a:r>
            <a:r>
              <a:rPr 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332" y="0"/>
            <a:ext cx="8395335" cy="5755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两个黄鹂鸣翠柳，一行白鹭上青天。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温暖和煦、喜悦高兴</a:t>
            </a:r>
            <a:endParaRPr 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枯藤老树昏鸦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小桥流水人家，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古道西风瘦马。 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凋零衰老、忧愁悲伤</a:t>
            </a:r>
            <a:endParaRPr 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endParaRPr 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诗人给这些景物添加了一些修饰和描述的词语，景物就赋予了作者主观情感，就产生不一样的感受。这种赋予了作者主观情感的景物就叫做意象。</a:t>
            </a:r>
            <a:r>
              <a:rPr lang="en-US" sz="36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12215" y="275590"/>
            <a:ext cx="75101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再来看这首诗的意象，它们体现出诗人怎样的“悲愁”？可以从这些意象中选一两个进行分析。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590" y="2642235"/>
            <a:ext cx="85617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比如说这个“天”本身是没有主观色彩的，但和“高”结合就不一样了，再和诗人的处境结合起来，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天高阔远，在茫茫天地之间，诗人更觉自己的渺小，无限悲凉之情涌上诗人的心头。</a:t>
            </a:r>
            <a:r>
              <a:rPr 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高：应重读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2215" y="1917065"/>
            <a:ext cx="63760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/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风、天、猿、渚、沙、鸟、落木、长江</a:t>
            </a:r>
            <a:r>
              <a:rPr 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3995" y="908050"/>
            <a:ext cx="8829040" cy="5755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风急天高猿啸哀，渚清沙白鸟飞回。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r>
              <a:rPr 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急风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使人感到非常冷。 急风凛冽，不仅吹在诗人身上，更是吹在诗人的心里。 既有身体的，又有心灵的。但更主要是心灵的悲凉。</a:t>
            </a:r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急：应重读，并且短促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r>
              <a:rPr 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猿啸哀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，使人听到它的叫声非常悲凉。  “巴东三峡巫峡长，猿鸣三声泪沾裳。”---郦道元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啸：应重读重读并且尽量延长余韵，哀：应低沉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 algn="l"/>
            <a:r>
              <a:rPr 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清渚和白沙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，从色调上看，清和白是冷色调，更显环境的冷清和凄凉。诗人触景生情，自然内心也倍感凄凉。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 algn="l"/>
            <a:r>
              <a:rPr 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鸟飞回，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一只与鸟群失散的鸟，到处盘旋，形单影只，从而表现出作者很孤独。</a:t>
            </a:r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清、白：应重读</a:t>
            </a:r>
            <a:r>
              <a:rPr 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回：应低沉并延长，显示出徘徊之意</a:t>
            </a:r>
            <a:endParaRPr lang="zh-CN" altLang="en-US" sz="28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4485" y="240030"/>
            <a:ext cx="703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首联意象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它们体现出诗人怎样的“悲愁”？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010" y="763874"/>
            <a:ext cx="9061990" cy="60941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无边落木萧萧下，不尽长江滚滚来。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萧萧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树叶纷纷落下，落在林间，落在山涧，落在路边，落在诗人脚下，更落到诗人心里。自然界已进入了秋天，诗人也是年事已高，也进入了人生的秋天。“无边落木萧萧下”中，感受到了诗人对时光流逝的一种悲愁。借哀景写悲愁。</a:t>
            </a:r>
          </a:p>
          <a:p>
            <a:pPr indent="15240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滚滚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：长江滚滚显示出历史和时间越悠久，人的生命就越显得短暂，表现出诗人年暮沧老，理想难以实现的悲愁。</a:t>
            </a:r>
          </a:p>
          <a:p>
            <a:pPr indent="152400"/>
            <a:r>
              <a:rPr lang="zh-CN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萧萧，滚滚：重读并且尽量拉长余韵，显示出落叶缤纷的样子和波澜壮阔的景象。</a:t>
            </a:r>
            <a:r>
              <a:rPr 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152400"/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这样的分析后，我们再把这四句读一读，加深对意象的理解，注意重读和延长。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66605" y="94615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颔联意象</a:t>
            </a: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它们体现出诗人怎样的“悲愁”？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92555" y="673735"/>
            <a:ext cx="7524750" cy="16927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请同学们从三四两联中找出直接体现诗人“悲愁”的词语？ </a:t>
            </a: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7900" y="2992120"/>
            <a:ext cx="736409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悲</a:t>
            </a:r>
            <a:r>
              <a:rPr 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</a:t>
            </a:r>
            <a:r>
              <a:rPr 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艰难</a:t>
            </a:r>
            <a:r>
              <a:rPr 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苦恨</a:t>
            </a:r>
            <a:r>
              <a:rPr 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潦倒</a:t>
            </a:r>
            <a:r>
              <a:rPr lang="en-US" sz="40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4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7664" y="98108"/>
            <a:ext cx="648072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sz="3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颈联哪些词表现诗人什么悲？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1527" y="765534"/>
            <a:ext cx="8397240" cy="61863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万里悲秋常作客，百年多病独登台。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万里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：浊酒一杯加万里，浓重的思乡之情；</a:t>
            </a: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悲秋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：悲凉的秋天，惨凄的时节，内心悲；</a:t>
            </a: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作客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：是客居他乡的，杜甫这里是漂泊他乡、流浪他乡的意思</a:t>
            </a: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：作客是长久的，不断的。杜甫从事从事４８岁开始，一直到点５８岁去世为止，十一年中，一直在外漂零。写这首诗时已是第八个年头了；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百年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：杜甫是登台的年纪，就是老年；</a:t>
            </a: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多病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：疾病缠身，拖着多病的身体；</a:t>
            </a:r>
          </a:p>
          <a:p>
            <a:pPr indent="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登台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：茕茕孑立，形影相吊，孤苦无依；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而登台都是全家一起去，可杜甫独自一人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>
            <a:spLocks noChangeArrowheads="1"/>
          </p:cNvSpPr>
          <p:nvPr/>
        </p:nvSpPr>
        <p:spPr>
          <a:xfrm>
            <a:off x="1187624" y="527701"/>
            <a:ext cx="6984776" cy="585362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宋代的罗大经曾这样评说这两句话：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“万里，地之远也；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秋，时之凄惨也；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作客，羁旅也；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常作客，久旅也；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百年，齿暮也；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多病，衰疾也；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台，高迥处也；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独登台，无亲朋也。”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4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4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4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4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56515" y="94615"/>
            <a:ext cx="921385" cy="8134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5965" y="94615"/>
            <a:ext cx="54908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/>
            <a:r>
              <a:rPr lang="zh-CN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尾联哪些词表现诗人什么悲？</a:t>
            </a:r>
            <a:endParaRPr lang="zh-CN" altLang="en-US" sz="3200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15" y="795020"/>
            <a:ext cx="8961120" cy="5386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7340"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艰难苦恨繁霜鬓，潦倒新停浊酒杯。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0734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艰难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：一是指个人的艰难，诗人远离家乡，常年在外飘泊，贫病交加，茕茕孑立，形影相吊，生活困顿、壮志难酬：诗人遭受物质上和精神上双重打击。</a:t>
            </a:r>
          </a:p>
          <a:p>
            <a:pPr indent="30734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二是国事艰难，连年的战争，国事艰难，诗人自身处境艰难，还处处为国为民忧心，让我们看到了诗人忧国忧民的崇高品质</a:t>
            </a:r>
          </a:p>
          <a:p>
            <a:pPr indent="30734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苦恨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是指极度的悔恨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，悔恨自己年事已高，无法挽救国家危难。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7340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新停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：深重的悲愁，想要借酒消愁，却因疾病不能喝酒，这愁闷可怎么了却、怎么疏解呢？只能郁结在诗的结尾，郁结在杜甫老人的心头。</a:t>
            </a: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9687" y="311491"/>
            <a:ext cx="613410" cy="27795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古今七律之第一</a:t>
            </a:r>
            <a:r>
              <a:rPr lang="zh-CN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0DD"/>
              </a:clrFrom>
              <a:clrTo>
                <a:srgbClr val="F3F0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653" y="2228994"/>
            <a:ext cx="6636086" cy="43938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67744" y="545483"/>
            <a:ext cx="2520280" cy="1015663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登高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33213" y="1644079"/>
            <a:ext cx="18002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杜甫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56515" y="94615"/>
            <a:ext cx="921385" cy="13677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9867" y="1124744"/>
            <a:ext cx="776859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战乱频繁的的年代，一个秋风萧瑟的日子，一位两鬓斑白的老人，孤零零地站在高山之巅，回望自己四处飘泊、穷困潦倒的一生。面对祖国山河，黎民苍生，老人百感交集，让我们伴着这低沉的音乐用诵读去感怀这位老人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56515" y="94615"/>
            <a:ext cx="921385" cy="1681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9592" y="1555750"/>
            <a:ext cx="771989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3200"/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1、收集杜甫诗歌中的名句，试着吟诵并体会诗歌的感情。 </a:t>
            </a:r>
          </a:p>
          <a:p>
            <a:pPr indent="203200"/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2、结合意象，用散文化的语言表述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登高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一文</a:t>
            </a:r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，要求不少于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</a:t>
            </a:r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203200"/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、背诵《登高》</a:t>
            </a:r>
            <a:endParaRPr lang="en-US" sz="3600" b="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203200"/>
            <a:r>
              <a:rPr lang="en-US" sz="1200" b="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6980" y="1583055"/>
            <a:ext cx="7456805" cy="2931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 algn="l" fontAlgn="auto">
              <a:lnSpc>
                <a:spcPct val="150000"/>
              </a:lnSpc>
            </a:pP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把握诗歌的意象和意境。</a:t>
            </a:r>
            <a:endParaRPr 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66700" indent="-266700" algn="l" fontAlgn="auto">
              <a:lnSpc>
                <a:spcPct val="150000"/>
              </a:lnSpc>
            </a:pP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诵读诗歌感受诗人深沉苦痛和忧思。</a:t>
            </a:r>
          </a:p>
          <a:p>
            <a:pPr marL="266700" indent="-266700" algn="l" fontAlgn="auto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重难点：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鉴赏诗歌的表现手法，领悟作者的思想感情。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250" y="146685"/>
            <a:ext cx="798195" cy="2303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605" y="146685"/>
            <a:ext cx="921385" cy="15582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杜甫</a:t>
            </a:r>
          </a:p>
        </p:txBody>
      </p:sp>
      <p:sp>
        <p:nvSpPr>
          <p:cNvPr id="3" name="矩形 2"/>
          <p:cNvSpPr/>
          <p:nvPr/>
        </p:nvSpPr>
        <p:spPr>
          <a:xfrm>
            <a:off x="1347470" y="146685"/>
            <a:ext cx="626173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杜甫，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en-US" altLang="zh-CN" sz="3200" dirty="0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____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，被称为</a:t>
            </a:r>
            <a:r>
              <a:rPr lang="en-US" altLang="zh-CN" sz="3200" dirty="0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___</a:t>
            </a:r>
            <a:r>
              <a:rPr lang="zh-CN" altLang="en-US" sz="3200" dirty="0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曾居长安城南少陵以西，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自称少陵野老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，世称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杜少陵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杜工部集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。作品被称为</a:t>
            </a:r>
            <a:r>
              <a:rPr lang="en-US" altLang="zh-CN" sz="3200" dirty="0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____</a:t>
            </a:r>
            <a:r>
              <a:rPr lang="zh-CN" altLang="en-US" sz="3200" dirty="0"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1255" y="2628900"/>
            <a:ext cx="655764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1、读书与壮游时期（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35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岁之前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b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2、长安十年时期 （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35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44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b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3、战乱流离时期 （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45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48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b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4、漂泊西南时期（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49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59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b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</a:br>
            <a:b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</a:b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3405" y="146685"/>
            <a:ext cx="994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9525" y="668655"/>
            <a:ext cx="1141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82210" y="1585595"/>
            <a:ext cx="1002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" y="80645"/>
            <a:ext cx="921385" cy="26346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zh-CN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487025"/>
            <a:ext cx="80086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杜甫身逢战乱，从4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岁开始，一直到5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岁去世为止， 11年中，一直在外漂零，写这首诗时已是第八个年头了，3年后病死出蜀途中。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（漂泊西南）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这首诗是大历二年（公元767年）作者寄寓夔州（重庆奉接）时写的。此时“安史之乱”已结束4年，但地方军阀乘机争夺地盘，国家仍是一片混乱。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（时局不安）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再加上好友李白、高适、严武相继辞世。            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（朋友远逝）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——所有这些，像浓云一样压在杜甫心头，他是为排遣抑郁而抱病登台的。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44" y="4437112"/>
            <a:ext cx="1549356" cy="24208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58321" y="332656"/>
            <a:ext cx="921385" cy="15536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autami" panose="020B0802040204020203" charset="0"/>
                <a:ea typeface="楷体" panose="02010609060101010101" pitchFamily="49" charset="-122"/>
              </a:rPr>
              <a:t>朗诵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9308" y="601657"/>
            <a:ext cx="2531176" cy="1015663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隶书" panose="02010600030101010101" charset="-122"/>
                <a:ea typeface="隶书" panose="02010600030101010101" charset="-122"/>
              </a:rPr>
              <a:t>登 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4208" y="1556624"/>
            <a:ext cx="1302053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6402" y="2328233"/>
            <a:ext cx="738664" cy="3477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风急天高猿啸哀</a:t>
            </a:r>
          </a:p>
        </p:txBody>
      </p:sp>
      <p:sp>
        <p:nvSpPr>
          <p:cNvPr id="8" name="矩形 7"/>
          <p:cNvSpPr/>
          <p:nvPr/>
        </p:nvSpPr>
        <p:spPr>
          <a:xfrm>
            <a:off x="5944896" y="2348880"/>
            <a:ext cx="736600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uFillTx/>
                <a:latin typeface="隶书" panose="02010509060101010101" charset="0"/>
                <a:ea typeface="隶书" panose="02010509060101010101" pitchFamily="49" charset="-122"/>
              </a:rPr>
              <a:t>渚清沙白</a:t>
            </a:r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鸟飞回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0952" y="2348880"/>
            <a:ext cx="736600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uFillTx/>
                <a:latin typeface="隶书" panose="02010509060101010101" charset="0"/>
                <a:ea typeface="隶书" panose="02010509060101010101" pitchFamily="49" charset="-122"/>
              </a:rPr>
              <a:t>无边落</a:t>
            </a:r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木萧萧下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1368" y="2348880"/>
            <a:ext cx="738664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不尽长江滚滚来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8522" y="2348880"/>
            <a:ext cx="738664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万里悲秋常作客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2348880"/>
            <a:ext cx="738664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百年多病独登台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2348880"/>
            <a:ext cx="738664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艰难苦恨繁霜鬓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2348880"/>
            <a:ext cx="738664" cy="34574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潦倒新停浊酒杯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5" name="1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879706" y="6565086"/>
            <a:ext cx="223500" cy="22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7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 bldLvl="0" animBg="1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44" y="4437112"/>
            <a:ext cx="1549356" cy="2420888"/>
          </a:xfrm>
          <a:prstGeom prst="rect">
            <a:avLst/>
          </a:prstGeom>
        </p:spPr>
      </p:pic>
      <p:pic>
        <p:nvPicPr>
          <p:cNvPr id="15" name="1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879706" y="6565086"/>
            <a:ext cx="223500" cy="2235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115F268-37F2-467E-B353-7FC7AED67D42}"/>
              </a:ext>
            </a:extLst>
          </p:cNvPr>
          <p:cNvSpPr txBox="1"/>
          <p:nvPr/>
        </p:nvSpPr>
        <p:spPr>
          <a:xfrm>
            <a:off x="107504" y="1412776"/>
            <a:ext cx="9139932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</a:t>
            </a:r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《登高》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杜甫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风急＼天高＼猿＼啸哀，渚清＼沙白＼鸟＼飞回。</a:t>
            </a: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无边＼落木＼萧萧下，不尽＼长江＼滚滚来。</a:t>
            </a: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indent="0"/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万里＼悲秋＼常＼作客，百年＼多病＼独＼登台。</a:t>
            </a:r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indent="0"/>
            <a:r>
              <a:rPr 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indent="0"/>
            <a:r>
              <a:rPr 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艰难＼苦恨＼繁霜鬓，潦倒＼新停＼浊酒杯。</a:t>
            </a:r>
            <a:r>
              <a:rPr lang="en-US" sz="12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6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C95159-8E55-4BCD-AC4D-E2C6D9BC2704}"/>
              </a:ext>
            </a:extLst>
          </p:cNvPr>
          <p:cNvSpPr txBox="1"/>
          <p:nvPr/>
        </p:nvSpPr>
        <p:spPr>
          <a:xfrm>
            <a:off x="0" y="0"/>
            <a:ext cx="91440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/>
              <a:t>                登高      杜甫   唐</a:t>
            </a:r>
          </a:p>
          <a:p>
            <a:endParaRPr lang="zh-CN" altLang="en-US" dirty="0"/>
          </a:p>
          <a:p>
            <a:pPr algn="ctr"/>
            <a:r>
              <a:rPr lang="zh-CN" altLang="en-US" sz="3200" dirty="0"/>
              <a:t>风急天高猿啸哀，渚清沙白鸟飞回。</a:t>
            </a:r>
          </a:p>
          <a:p>
            <a:endParaRPr lang="zh-CN" altLang="en-US" sz="4400" dirty="0"/>
          </a:p>
          <a:p>
            <a:pPr algn="ctr"/>
            <a:r>
              <a:rPr lang="zh-CN" altLang="en-US" sz="3200" dirty="0"/>
              <a:t>无边落木萧萧下，不尽长江滚滚来。</a:t>
            </a:r>
          </a:p>
          <a:p>
            <a:endParaRPr lang="zh-CN" altLang="en-US" sz="3200" dirty="0"/>
          </a:p>
          <a:p>
            <a:endParaRPr lang="en-US" altLang="zh-CN" sz="3200" dirty="0"/>
          </a:p>
          <a:p>
            <a:pPr algn="ctr"/>
            <a:r>
              <a:rPr lang="zh-CN" altLang="en-US" sz="3200" dirty="0"/>
              <a:t>万里悲秋常作客，百年多病独登台。</a:t>
            </a:r>
          </a:p>
          <a:p>
            <a:endParaRPr lang="zh-CN" altLang="en-US" sz="3200" dirty="0"/>
          </a:p>
          <a:p>
            <a:pPr algn="ctr"/>
            <a:endParaRPr lang="en-US" altLang="zh-CN" sz="3200" dirty="0"/>
          </a:p>
          <a:p>
            <a:pPr algn="ctr"/>
            <a:r>
              <a:rPr lang="zh-CN" altLang="en-US" sz="3200" dirty="0"/>
              <a:t>艰难苦恨繁霜鬓，潦倒新停浊酒杯。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E578BA-1D3C-43CF-91DC-3C4C8DAC43DE}"/>
              </a:ext>
            </a:extLst>
          </p:cNvPr>
          <p:cNvSpPr txBox="1"/>
          <p:nvPr/>
        </p:nvSpPr>
        <p:spPr>
          <a:xfrm>
            <a:off x="143508" y="1374624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</a:rPr>
              <a:t>风急天高猿猴啼叫显得十分悲哀，水清沙白的河洲上有鸟儿在盘旋。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855E92-E04A-479F-A442-7D7AAC4BEADD}"/>
              </a:ext>
            </a:extLst>
          </p:cNvPr>
          <p:cNvSpPr txBox="1"/>
          <p:nvPr/>
        </p:nvSpPr>
        <p:spPr>
          <a:xfrm>
            <a:off x="220684" y="2636912"/>
            <a:ext cx="84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</a:rPr>
              <a:t>无边无际的树木萧萧地飘下落叶，长江滚滚涌来奔腾不息。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663B15-C701-4D00-855B-3EA4A7972A09}"/>
              </a:ext>
            </a:extLst>
          </p:cNvPr>
          <p:cNvSpPr txBox="1"/>
          <p:nvPr/>
        </p:nvSpPr>
        <p:spPr>
          <a:xfrm>
            <a:off x="208103" y="4092620"/>
            <a:ext cx="84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</a:rPr>
              <a:t>悲对秋景感慨万里漂泊常年为客，一生当中疾病缠身今日独上高台。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21B083-6B06-49BC-80C0-EF31E94AE5B4}"/>
              </a:ext>
            </a:extLst>
          </p:cNvPr>
          <p:cNvSpPr txBox="1"/>
          <p:nvPr/>
        </p:nvSpPr>
        <p:spPr>
          <a:xfrm>
            <a:off x="77176" y="5663089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</a:rPr>
              <a:t>历尽了艰难苦恨白发长满了双鬓，衰颓满心偏又暂停了浇愁的酒杯。</a:t>
            </a:r>
          </a:p>
        </p:txBody>
      </p:sp>
    </p:spTree>
    <p:extLst>
      <p:ext uri="{BB962C8B-B14F-4D97-AF65-F5344CB8AC3E}">
        <p14:creationId xmlns:p14="http://schemas.microsoft.com/office/powerpoint/2010/main" val="77303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2324" y="686083"/>
            <a:ext cx="6048672" cy="156845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如果请你用一个词来表达你读完这首诗的感觉，你想到的是哪个词语?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63888" y="3204265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凄楚、悲伤、悲愤</a:t>
            </a:r>
          </a:p>
        </p:txBody>
      </p:sp>
      <p:sp>
        <p:nvSpPr>
          <p:cNvPr id="5" name="矩形 4"/>
          <p:cNvSpPr/>
          <p:nvPr/>
        </p:nvSpPr>
        <p:spPr>
          <a:xfrm>
            <a:off x="1115616" y="4149080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孤独、沉郁、顿挫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4271" y="507182"/>
            <a:ext cx="921385" cy="15536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1733</Words>
  <Application>Microsoft Office PowerPoint</Application>
  <PresentationFormat>全屏显示(4:3)</PresentationFormat>
  <Paragraphs>135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楷体</vt:lpstr>
      <vt:lpstr>Wingdings</vt:lpstr>
      <vt:lpstr>Arial</vt:lpstr>
      <vt:lpstr>隶书</vt:lpstr>
      <vt:lpstr>宋体</vt:lpstr>
      <vt:lpstr>Times New Roman</vt:lpstr>
      <vt:lpstr>Calibri</vt:lpstr>
      <vt:lpstr>华文楷体</vt:lpstr>
      <vt:lpstr>华文行楷</vt:lpstr>
      <vt:lpstr>Gautami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茕茕白兔 G</cp:lastModifiedBy>
  <cp:revision>51</cp:revision>
  <dcterms:created xsi:type="dcterms:W3CDTF">2014-02-21T06:47:00Z</dcterms:created>
  <dcterms:modified xsi:type="dcterms:W3CDTF">2021-10-09T06:29:13Z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