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handoutMasterIdLst>
    <p:handoutMasterId r:id="rId4"/>
  </p:handoutMasterIdLst>
  <p:sldIdLst>
    <p:sldId id="409" r:id="rId5"/>
    <p:sldId id="419" r:id="rId6"/>
    <p:sldId id="420" r:id="rId7"/>
    <p:sldId id="438" r:id="rId8"/>
    <p:sldId id="440" r:id="rId9"/>
    <p:sldId id="417" r:id="rId10"/>
    <p:sldId id="442" r:id="rId11"/>
    <p:sldId id="443" r:id="rId12"/>
    <p:sldId id="444" r:id="rId13"/>
    <p:sldId id="446" r:id="rId14"/>
    <p:sldId id="447" r:id="rId15"/>
    <p:sldId id="453" r:id="rId16"/>
    <p:sldId id="448" r:id="rId17"/>
    <p:sldId id="450" r:id="rId18"/>
    <p:sldId id="441" r:id="rId19"/>
    <p:sldId id="458" r:id="rId20"/>
    <p:sldId id="459" r:id="rId21"/>
    <p:sldId id="460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68" r:id="rId30"/>
    <p:sldId id="469" r:id="rId31"/>
    <p:sldId id="470" r:id="rId32"/>
    <p:sldId id="471" r:id="rId33"/>
    <p:sldId id="472" r:id="rId34"/>
    <p:sldId id="473" r:id="rId35"/>
    <p:sldId id="474" r:id="rId36"/>
    <p:sldId id="475" r:id="rId37"/>
    <p:sldId id="476" r:id="rId38"/>
    <p:sldId id="477" r:id="rId39"/>
    <p:sldId id="478" r:id="rId40"/>
    <p:sldId id="479" r:id="rId41"/>
    <p:sldId id="480" r:id="rId42"/>
    <p:sldId id="481" r:id="rId43"/>
    <p:sldId id="482" r:id="rId44"/>
    <p:sldId id="483" r:id="rId45"/>
    <p:sldId id="484" r:id="rId46"/>
    <p:sldId id="485" r:id="rId47"/>
    <p:sldId id="486" r:id="rId48"/>
    <p:sldId id="487" r:id="rId49"/>
    <p:sldId id="488" r:id="rId50"/>
    <p:sldId id="489" r:id="rId51"/>
    <p:sldId id="490" r:id="rId52"/>
    <p:sldId id="491" r:id="rId53"/>
    <p:sldId id="492" r:id="rId54"/>
    <p:sldId id="493" r:id="rId55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0">
          <p15:clr>
            <a:srgbClr val="A4A3A4"/>
          </p15:clr>
        </p15:guide>
        <p15:guide id="2" pos="383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2" d="100"/>
          <a:sy n="72" d="100"/>
        </p:scale>
        <p:origin x="108" y="192"/>
      </p:cViewPr>
      <p:guideLst>
        <p:guide orient="horz" pos="2200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slide" Target="slides/slide21.xml" /><Relationship Id="rId26" Type="http://schemas.openxmlformats.org/officeDocument/2006/relationships/slide" Target="slides/slide22.xml" /><Relationship Id="rId27" Type="http://schemas.openxmlformats.org/officeDocument/2006/relationships/slide" Target="slides/slide23.xml" /><Relationship Id="rId28" Type="http://schemas.openxmlformats.org/officeDocument/2006/relationships/slide" Target="slides/slide24.xml" /><Relationship Id="rId29" Type="http://schemas.openxmlformats.org/officeDocument/2006/relationships/slide" Target="slides/slide25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6.xml" /><Relationship Id="rId31" Type="http://schemas.openxmlformats.org/officeDocument/2006/relationships/slide" Target="slides/slide27.xml" /><Relationship Id="rId32" Type="http://schemas.openxmlformats.org/officeDocument/2006/relationships/slide" Target="slides/slide28.xml" /><Relationship Id="rId33" Type="http://schemas.openxmlformats.org/officeDocument/2006/relationships/slide" Target="slides/slide29.xml" /><Relationship Id="rId34" Type="http://schemas.openxmlformats.org/officeDocument/2006/relationships/slide" Target="slides/slide30.xml" /><Relationship Id="rId35" Type="http://schemas.openxmlformats.org/officeDocument/2006/relationships/slide" Target="slides/slide31.xml" /><Relationship Id="rId36" Type="http://schemas.openxmlformats.org/officeDocument/2006/relationships/slide" Target="slides/slide32.xml" /><Relationship Id="rId37" Type="http://schemas.openxmlformats.org/officeDocument/2006/relationships/slide" Target="slides/slide33.xml" /><Relationship Id="rId38" Type="http://schemas.openxmlformats.org/officeDocument/2006/relationships/slide" Target="slides/slide34.xml" /><Relationship Id="rId39" Type="http://schemas.openxmlformats.org/officeDocument/2006/relationships/slide" Target="slides/slide35.xml" /><Relationship Id="rId4" Type="http://schemas.openxmlformats.org/officeDocument/2006/relationships/handoutMaster" Target="handoutMasters/handoutMaster1.xml" /><Relationship Id="rId40" Type="http://schemas.openxmlformats.org/officeDocument/2006/relationships/slide" Target="slides/slide36.xml" /><Relationship Id="rId41" Type="http://schemas.openxmlformats.org/officeDocument/2006/relationships/slide" Target="slides/slide37.xml" /><Relationship Id="rId42" Type="http://schemas.openxmlformats.org/officeDocument/2006/relationships/slide" Target="slides/slide38.xml" /><Relationship Id="rId43" Type="http://schemas.openxmlformats.org/officeDocument/2006/relationships/slide" Target="slides/slide39.xml" /><Relationship Id="rId44" Type="http://schemas.openxmlformats.org/officeDocument/2006/relationships/slide" Target="slides/slide40.xml" /><Relationship Id="rId45" Type="http://schemas.openxmlformats.org/officeDocument/2006/relationships/slide" Target="slides/slide41.xml" /><Relationship Id="rId46" Type="http://schemas.openxmlformats.org/officeDocument/2006/relationships/slide" Target="slides/slide42.xml" /><Relationship Id="rId47" Type="http://schemas.openxmlformats.org/officeDocument/2006/relationships/slide" Target="slides/slide43.xml" /><Relationship Id="rId48" Type="http://schemas.openxmlformats.org/officeDocument/2006/relationships/slide" Target="slides/slide44.xml" /><Relationship Id="rId49" Type="http://schemas.openxmlformats.org/officeDocument/2006/relationships/slide" Target="slides/slide45.xml" /><Relationship Id="rId5" Type="http://schemas.openxmlformats.org/officeDocument/2006/relationships/slide" Target="slides/slide1.xml" /><Relationship Id="rId50" Type="http://schemas.openxmlformats.org/officeDocument/2006/relationships/slide" Target="slides/slide46.xml" /><Relationship Id="rId51" Type="http://schemas.openxmlformats.org/officeDocument/2006/relationships/slide" Target="slides/slide47.xml" /><Relationship Id="rId52" Type="http://schemas.openxmlformats.org/officeDocument/2006/relationships/slide" Target="slides/slide48.xml" /><Relationship Id="rId53" Type="http://schemas.openxmlformats.org/officeDocument/2006/relationships/slide" Target="slides/slide49.xml" /><Relationship Id="rId54" Type="http://schemas.openxmlformats.org/officeDocument/2006/relationships/slide" Target="slides/slide50.xml" /><Relationship Id="rId55" Type="http://schemas.openxmlformats.org/officeDocument/2006/relationships/slide" Target="slides/slide51.xml" /><Relationship Id="rId56" Type="http://schemas.openxmlformats.org/officeDocument/2006/relationships/tags" Target="tags/tag240.xml" /><Relationship Id="rId57" Type="http://schemas.openxmlformats.org/officeDocument/2006/relationships/presProps" Target="presProps.xml" /><Relationship Id="rId58" Type="http://schemas.openxmlformats.org/officeDocument/2006/relationships/viewProps" Target="viewProps.xml" /><Relationship Id="rId59" Type="http://schemas.openxmlformats.org/officeDocument/2006/relationships/theme" Target="theme/theme1.xml" /><Relationship Id="rId6" Type="http://schemas.openxmlformats.org/officeDocument/2006/relationships/slide" Target="slides/slide2.xml" /><Relationship Id="rId60" Type="http://schemas.openxmlformats.org/officeDocument/2006/relationships/tableStyles" Target="tableStyles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2021/4/2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76708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51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862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7515402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4.xml" /><Relationship Id="rId3" Type="http://schemas.openxmlformats.org/officeDocument/2006/relationships/tags" Target="../tags/tag55.xml" /><Relationship Id="rId4" Type="http://schemas.openxmlformats.org/officeDocument/2006/relationships/tags" Target="../tags/tag56.xml" /><Relationship Id="rId5" Type="http://schemas.openxmlformats.org/officeDocument/2006/relationships/tags" Target="../tags/tag57.xml" /><Relationship Id="rId6" Type="http://schemas.openxmlformats.org/officeDocument/2006/relationships/tags" Target="../tags/tag58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image" Target="../media/image1.png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4.xml" /><Relationship Id="rId3" Type="http://schemas.openxmlformats.org/officeDocument/2006/relationships/tags" Target="../tags/tag65.xml" /><Relationship Id="rId4" Type="http://schemas.openxmlformats.org/officeDocument/2006/relationships/tags" Target="../tags/tag66.xml" /><Relationship Id="rId5" Type="http://schemas.openxmlformats.org/officeDocument/2006/relationships/tags" Target="../tags/tag67.xml" /><Relationship Id="rId6" Type="http://schemas.openxmlformats.org/officeDocument/2006/relationships/tags" Target="../tags/tag68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.xml" /><Relationship Id="rId2" Type="http://schemas.openxmlformats.org/officeDocument/2006/relationships/image" Target="../media/image2.png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tags" Target="../tags/tag73.xml" /><Relationship Id="rId7" Type="http://schemas.openxmlformats.org/officeDocument/2006/relationships/tags" Target="../tags/tag74.xml" /><Relationship Id="rId8" Type="http://schemas.openxmlformats.org/officeDocument/2006/relationships/tags" Target="../tags/tag75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77.xml" /><Relationship Id="rId4" Type="http://schemas.openxmlformats.org/officeDocument/2006/relationships/tags" Target="../tags/tag78.xml" /><Relationship Id="rId5" Type="http://schemas.openxmlformats.org/officeDocument/2006/relationships/tags" Target="../tags/tag79.xml" /><Relationship Id="rId6" Type="http://schemas.openxmlformats.org/officeDocument/2006/relationships/tags" Target="../tags/tag80.xml" /><Relationship Id="rId7" Type="http://schemas.openxmlformats.org/officeDocument/2006/relationships/tags" Target="../tags/tag81.xml" /><Relationship Id="rId8" Type="http://schemas.openxmlformats.org/officeDocument/2006/relationships/tags" Target="../tags/tag82.xml" /><Relationship Id="rId9" Type="http://schemas.openxmlformats.org/officeDocument/2006/relationships/tags" Target="../tags/tag83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tags" Target="../tags/tag90.xml" /><Relationship Id="rId9" Type="http://schemas.openxmlformats.org/officeDocument/2006/relationships/tags" Target="../tags/tag9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08.xml" /><Relationship Id="rId11" Type="http://schemas.openxmlformats.org/officeDocument/2006/relationships/tags" Target="../tags/tag109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00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Relationship Id="rId7" Type="http://schemas.openxmlformats.org/officeDocument/2006/relationships/tags" Target="../tags/tag105.xml" /><Relationship Id="rId8" Type="http://schemas.openxmlformats.org/officeDocument/2006/relationships/tags" Target="../tags/tag106.xml" /><Relationship Id="rId9" Type="http://schemas.openxmlformats.org/officeDocument/2006/relationships/tags" Target="../tags/tag10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0.xml" /><Relationship Id="rId10" Type="http://schemas.openxmlformats.org/officeDocument/2006/relationships/tags" Target="../tags/tag117.xml" /><Relationship Id="rId11" Type="http://schemas.openxmlformats.org/officeDocument/2006/relationships/tags" Target="../tags/tag118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11.xml" /><Relationship Id="rId3" Type="http://schemas.openxmlformats.org/officeDocument/2006/relationships/image" Target="../media/image4.png" /><Relationship Id="rId4" Type="http://schemas.openxmlformats.org/officeDocument/2006/relationships/tags" Target="../tags/tag112.xml" /><Relationship Id="rId5" Type="http://schemas.openxmlformats.org/officeDocument/2006/relationships/image" Target="../media/image5.png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tags" Target="../tags/tag12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image" Target="../media/image1.png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3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image" Target="../media/image1.png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tags" Target="../tags/tag47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image" Target="../media/image2.png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5715" y="-4445"/>
            <a:ext cx="12185650" cy="68567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3"/>
            </p:custDataLst>
          </p:nvPr>
        </p:nvSpPr>
        <p:spPr>
          <a:xfrm>
            <a:off x="892175" y="2260600"/>
            <a:ext cx="6136005" cy="1231900"/>
          </a:xfrm>
        </p:spPr>
        <p:txBody>
          <a:bodyPr lIns="90000" tIns="46800" rIns="90000" bIns="46800" anchor="b" anchorCtr="0">
            <a:normAutofit/>
          </a:bodyPr>
          <a:lstStyle>
            <a:lvl1pPr algn="l">
              <a:defRPr sz="66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106605" y="3571240"/>
            <a:ext cx="5921575" cy="670560"/>
          </a:xfrm>
        </p:spPr>
        <p:txBody>
          <a:bodyPr lIns="90000" tIns="46800" rIns="90000" bIns="4680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214755" y="2136775"/>
            <a:ext cx="5566410" cy="1744345"/>
          </a:xfrm>
        </p:spPr>
        <p:txBody>
          <a:bodyPr vert="horz" lIns="90170" tIns="46990" rIns="9017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88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1329055" y="3914140"/>
            <a:ext cx="5452110" cy="596900"/>
          </a:xfrm>
        </p:spPr>
        <p:txBody>
          <a:bodyPr lIns="90170" tIns="0" rIns="90170" bIns="4699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buNone/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287973" y="273050"/>
            <a:ext cx="11616055" cy="63119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" y="-4128"/>
            <a:ext cx="4831976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3969" y="5452732"/>
            <a:ext cx="1113015" cy="140907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grpSp>
        <p:nvGrpSpPr>
          <p:cNvPr id="9" name="组合 8"/>
          <p:cNvGrpSpPr/>
          <p:nvPr>
            <p:custDataLst>
              <p:tags r:id="rId2"/>
            </p:custDataLst>
          </p:nvPr>
        </p:nvGrpSpPr>
        <p:grpSpPr>
          <a:xfrm>
            <a:off x="-6985" y="1242695"/>
            <a:ext cx="12192000" cy="3286760"/>
            <a:chOff x="-6985" y="818974"/>
            <a:chExt cx="12192000" cy="3286760"/>
          </a:xfrm>
        </p:grpSpPr>
        <p:pic>
          <p:nvPicPr>
            <p:cNvPr id="36" name="图片 35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flipH="1">
              <a:off x="11074400" y="818974"/>
              <a:ext cx="1110615" cy="328676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6985" y="818974"/>
              <a:ext cx="1122045" cy="328676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634490" y="2692400"/>
            <a:ext cx="5490845" cy="910590"/>
          </a:xfrm>
        </p:spPr>
        <p:txBody>
          <a:bodyPr lIns="90000" tIns="46800" rIns="90000" bIns="0" anchor="b" anchorCtr="1">
            <a:normAutofit/>
          </a:bodyPr>
          <a:lstStyle>
            <a:lvl1pPr algn="l">
              <a:defRPr sz="48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776730" y="3653155"/>
            <a:ext cx="5348605" cy="1377950"/>
          </a:xfrm>
        </p:spPr>
        <p:txBody>
          <a:bodyPr lIns="90000" tIns="0" rIns="90000" bIns="4680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blipFill dpi="0" rotWithShape="1">
          <a:blip r:embed="rId5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flipH="1">
            <a:off x="11150503" y="5746376"/>
            <a:ext cx="934816" cy="118305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02473" y="5746376"/>
            <a:ext cx="934816" cy="11830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20.xml" /><Relationship Id="rId21" Type="http://schemas.openxmlformats.org/officeDocument/2006/relationships/tags" Target="../tags/tag121.xml" /><Relationship Id="rId22" Type="http://schemas.openxmlformats.org/officeDocument/2006/relationships/tags" Target="../tags/tag122.xml" /><Relationship Id="rId23" Type="http://schemas.openxmlformats.org/officeDocument/2006/relationships/tags" Target="../tags/tag123.xml" /><Relationship Id="rId24" Type="http://schemas.openxmlformats.org/officeDocument/2006/relationships/tags" Target="../tags/tag12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9.xml" /><Relationship Id="rId3" Type="http://schemas.openxmlformats.org/officeDocument/2006/relationships/tags" Target="../tags/tag14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5.xml" /><Relationship Id="rId11" Type="http://schemas.openxmlformats.org/officeDocument/2006/relationships/tags" Target="../tags/tag146.xml" /><Relationship Id="rId12" Type="http://schemas.openxmlformats.org/officeDocument/2006/relationships/tags" Target="../tags/tag147.xml" /><Relationship Id="rId2" Type="http://schemas.openxmlformats.org/officeDocument/2006/relationships/tags" Target="../tags/tag141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42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8.xml" /><Relationship Id="rId4" Type="http://schemas.openxmlformats.org/officeDocument/2006/relationships/image" Target="../media/image6.png" /><Relationship Id="rId5" Type="http://schemas.openxmlformats.org/officeDocument/2006/relationships/hyperlink" Target="&#21776;&#22826;&#23447;&#19982;&#39759;&#24449;.asf" TargetMode="External" /><Relationship Id="rId6" Type="http://schemas.openxmlformats.org/officeDocument/2006/relationships/tags" Target="../tags/tag12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52.xml" /><Relationship Id="rId11" Type="http://schemas.openxmlformats.org/officeDocument/2006/relationships/tags" Target="../tags/tag153.xml" /><Relationship Id="rId2" Type="http://schemas.openxmlformats.org/officeDocument/2006/relationships/tags" Target="../tags/tag148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49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50.xml" /><Relationship Id="rId9" Type="http://schemas.openxmlformats.org/officeDocument/2006/relationships/tags" Target="../tags/tag15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58.xml" /><Relationship Id="rId11" Type="http://schemas.openxmlformats.org/officeDocument/2006/relationships/tags" Target="../tags/tag159.xml" /><Relationship Id="rId2" Type="http://schemas.openxmlformats.org/officeDocument/2006/relationships/tags" Target="../tags/tag154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55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56.xml" /><Relationship Id="rId9" Type="http://schemas.openxmlformats.org/officeDocument/2006/relationships/tags" Target="../tags/tag15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4.xml" /><Relationship Id="rId11" Type="http://schemas.openxmlformats.org/officeDocument/2006/relationships/tags" Target="../tags/tag165.xml" /><Relationship Id="rId2" Type="http://schemas.openxmlformats.org/officeDocument/2006/relationships/tags" Target="../tags/tag160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61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62.xml" /><Relationship Id="rId9" Type="http://schemas.openxmlformats.org/officeDocument/2006/relationships/tags" Target="../tags/tag16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0.xml" /><Relationship Id="rId11" Type="http://schemas.openxmlformats.org/officeDocument/2006/relationships/tags" Target="../tags/tag171.xml" /><Relationship Id="rId2" Type="http://schemas.openxmlformats.org/officeDocument/2006/relationships/tags" Target="../tags/tag166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67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6.xml" /><Relationship Id="rId11" Type="http://schemas.openxmlformats.org/officeDocument/2006/relationships/tags" Target="../tags/tag177.xml" /><Relationship Id="rId2" Type="http://schemas.openxmlformats.org/officeDocument/2006/relationships/tags" Target="../tags/tag172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73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74.xml" /><Relationship Id="rId9" Type="http://schemas.openxmlformats.org/officeDocument/2006/relationships/tags" Target="../tags/tag17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2.xml" /><Relationship Id="rId11" Type="http://schemas.openxmlformats.org/officeDocument/2006/relationships/tags" Target="../tags/tag183.xml" /><Relationship Id="rId12" Type="http://schemas.openxmlformats.org/officeDocument/2006/relationships/tags" Target="../tags/tag184.xml" /><Relationship Id="rId2" Type="http://schemas.openxmlformats.org/officeDocument/2006/relationships/tags" Target="../tags/tag178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79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80.xml" /><Relationship Id="rId9" Type="http://schemas.openxmlformats.org/officeDocument/2006/relationships/tags" Target="../tags/tag18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89.xml" /><Relationship Id="rId11" Type="http://schemas.openxmlformats.org/officeDocument/2006/relationships/tags" Target="../tags/tag190.xml" /><Relationship Id="rId12" Type="http://schemas.openxmlformats.org/officeDocument/2006/relationships/tags" Target="../tags/tag191.xml" /><Relationship Id="rId2" Type="http://schemas.openxmlformats.org/officeDocument/2006/relationships/tags" Target="../tags/tag185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8.png" /><Relationship Id="rId5" Type="http://schemas.openxmlformats.org/officeDocument/2006/relationships/tags" Target="../tags/tag186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9.png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92.xml" /><Relationship Id="rId3" Type="http://schemas.openxmlformats.org/officeDocument/2006/relationships/tags" Target="../tags/tag193.xml" /><Relationship Id="rId4" Type="http://schemas.openxmlformats.org/officeDocument/2006/relationships/tags" Target="../tags/tag19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30.xml" /><Relationship Id="rId3" Type="http://schemas.openxmlformats.org/officeDocument/2006/relationships/tags" Target="../tags/tag131.xml" /><Relationship Id="rId4" Type="http://schemas.openxmlformats.org/officeDocument/2006/relationships/image" Target="../media/image7.png" /><Relationship Id="rId5" Type="http://schemas.openxmlformats.org/officeDocument/2006/relationships/tags" Target="../tags/tag132.xml" /><Relationship Id="rId6" Type="http://schemas.openxmlformats.org/officeDocument/2006/relationships/tags" Target="../tags/tag13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95.xml" /><Relationship Id="rId3" Type="http://schemas.openxmlformats.org/officeDocument/2006/relationships/tags" Target="../tags/tag196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0.png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07.xml" /><Relationship Id="rId5" Type="http://schemas.openxmlformats.org/officeDocument/2006/relationships/tags" Target="../tags/tag208.xml" /><Relationship Id="rId6" Type="http://schemas.openxmlformats.org/officeDocument/2006/relationships/tags" Target="../tags/tag209.xml" /><Relationship Id="rId7" Type="http://schemas.openxmlformats.org/officeDocument/2006/relationships/tags" Target="../tags/tag210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16.xml" /><Relationship Id="rId11" Type="http://schemas.openxmlformats.org/officeDocument/2006/relationships/tags" Target="../tags/tag21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11.xml" /><Relationship Id="rId5" Type="http://schemas.openxmlformats.org/officeDocument/2006/relationships/image" Target="../media/image12.jpeg" /><Relationship Id="rId6" Type="http://schemas.openxmlformats.org/officeDocument/2006/relationships/tags" Target="../tags/tag212.xml" /><Relationship Id="rId7" Type="http://schemas.openxmlformats.org/officeDocument/2006/relationships/tags" Target="../tags/tag213.xml" /><Relationship Id="rId8" Type="http://schemas.openxmlformats.org/officeDocument/2006/relationships/tags" Target="../tags/tag214.xml" /><Relationship Id="rId9" Type="http://schemas.openxmlformats.org/officeDocument/2006/relationships/tags" Target="../tags/tag215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tags" Target="../tags/tag220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file:///C:\Users\1V994W2\PycharmProjects\PPT_Background_Generation/pic_temp/0_pic_quater_right_down.png" TargetMode="External" /><Relationship Id="rId3" Type="http://schemas.openxmlformats.org/officeDocument/2006/relationships/image" Target="../media/image11.png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31.xml" /><Relationship Id="rId11" Type="http://schemas.openxmlformats.org/officeDocument/2006/relationships/tags" Target="../tags/tag232.xml" /><Relationship Id="rId2" Type="http://schemas.openxmlformats.org/officeDocument/2006/relationships/tags" Target="../tags/tag227.xml" /><Relationship Id="rId3" Type="http://schemas.openxmlformats.org/officeDocument/2006/relationships/image" Target="file:///C:\Users\1V994W2\PycharmProjects\PPT_Background_Generation/pic_temp/0_pic_quater_right_up.png" TargetMode="External" /><Relationship Id="rId4" Type="http://schemas.openxmlformats.org/officeDocument/2006/relationships/image" Target="../media/image13.png" /><Relationship Id="rId5" Type="http://schemas.openxmlformats.org/officeDocument/2006/relationships/tags" Target="../tags/tag228.xml" /><Relationship Id="rId6" Type="http://schemas.openxmlformats.org/officeDocument/2006/relationships/image" Target="file:///C:\Users\1V994W2\PycharmProjects\PPT_Background_Generation/pic_temp/1_pic_quater_right_up.png" TargetMode="External" /><Relationship Id="rId7" Type="http://schemas.openxmlformats.org/officeDocument/2006/relationships/image" Target="../media/image14.png" /><Relationship Id="rId8" Type="http://schemas.openxmlformats.org/officeDocument/2006/relationships/tags" Target="../tags/tag229.xml" /><Relationship Id="rId9" Type="http://schemas.openxmlformats.org/officeDocument/2006/relationships/tags" Target="../tags/tag230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3.xml" /><Relationship Id="rId3" Type="http://schemas.openxmlformats.org/officeDocument/2006/relationships/tags" Target="../tags/tag23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5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7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238.xml" /><Relationship Id="rId4" Type="http://schemas.openxmlformats.org/officeDocument/2006/relationships/image" Target="../media/image15.png" /><Relationship Id="rId5" Type="http://schemas.openxmlformats.org/officeDocument/2006/relationships/tags" Target="../tags/tag23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4.xml" /><Relationship Id="rId3" Type="http://schemas.openxmlformats.org/officeDocument/2006/relationships/tags" Target="../tags/tag13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436880" y="2292985"/>
            <a:ext cx="8002905" cy="1595755"/>
          </a:xfrm>
        </p:spPr>
        <p:txBody>
          <a:bodyPr>
            <a:noAutofit/>
          </a:bodyPr>
          <a:lstStyle/>
          <a:p>
            <a:r>
              <a:rPr lang="zh-CN" altLang="en-US" sz="9600">
                <a:solidFill>
                  <a:schemeClr val="tx1"/>
                </a:solidFill>
              </a:rPr>
              <a:t>谏太宗十思疏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719705" y="3888740"/>
            <a:ext cx="5921375" cy="889635"/>
          </a:xfrm>
        </p:spPr>
        <p:txBody>
          <a:bodyPr>
            <a:noAutofit/>
          </a:bodyPr>
          <a:lstStyle/>
          <a:p>
            <a:pPr algn="r"/>
            <a:r>
              <a:rPr lang="en-US" altLang="zh-CN" sz="4400">
                <a:solidFill>
                  <a:schemeClr val="tx1"/>
                </a:solidFill>
              </a:rPr>
              <a:t>——  </a:t>
            </a:r>
            <a:r>
              <a:rPr lang="zh-CN" altLang="en-US" sz="4400">
                <a:solidFill>
                  <a:schemeClr val="tx1"/>
                </a:solidFill>
              </a:rPr>
              <a:t>魏征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Text Box 5"/>
          <p:cNvSpPr>
            <a:spLocks noGrp="1"/>
          </p:cNvSpPr>
          <p:nvPr>
            <p:ph idx="1"/>
          </p:nvPr>
        </p:nvSpPr>
        <p:spPr>
          <a:xfrm>
            <a:off x="793750" y="421640"/>
            <a:ext cx="10604500" cy="5920740"/>
          </a:xfrm>
        </p:spPr>
        <p:txBody>
          <a:bodyPr vert="horz" wrap="square" lIns="121920" tIns="60960" rIns="121920" bIns="60960" anchor="t"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赏析：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</a:pPr>
            <a:r>
              <a:rPr lang="zh-CN" altLang="en-US" sz="44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本句继续运用比喻论证手法，从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反面推理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，加强了对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“积其德义”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的肯定。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“不可”既是自己的判断，也是代人君作出的判断。  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600"/>
              </a:spcAft>
              <a:buClrTx/>
              <a:buSzTx/>
              <a:buFontTx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“虽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……(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犹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)……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而况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……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乎！”的表达方式，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巧妙地把人君拉到作者的立场上来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，使人君不能有别的观点选择。先肯定人君“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明哲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”，必能分辨是非，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既是对人君的尊重，也促其乐于从谏，而且使谏诤不显得突兀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Text Box 2"/>
          <p:cNvSpPr txBox="1"/>
          <p:nvPr/>
        </p:nvSpPr>
        <p:spPr>
          <a:xfrm>
            <a:off x="186055" y="181610"/>
            <a:ext cx="118192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latin typeface="Arial" panose="020b0604020202020204" pitchFamily="34" charset="0"/>
              </a:rPr>
              <a:t>          </a:t>
            </a:r>
            <a:r>
              <a:rPr lang="zh-CN" altLang="en-US" sz="3600" b="1">
                <a:latin typeface="Arial" panose="020b0604020202020204" pitchFamily="34" charset="0"/>
              </a:rPr>
              <a:t>原文：人君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当神器</a:t>
            </a:r>
            <a:r>
              <a:rPr lang="zh-CN" altLang="en-US" sz="3600" b="1">
                <a:latin typeface="Arial" panose="020b0604020202020204" pitchFamily="34" charset="0"/>
              </a:rPr>
              <a:t>之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重</a:t>
            </a:r>
            <a:r>
              <a:rPr lang="zh-CN" altLang="en-US" sz="3600" b="1">
                <a:latin typeface="Arial" panose="020b0604020202020204" pitchFamily="34" charset="0"/>
              </a:rPr>
              <a:t>，居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域中</a:t>
            </a:r>
            <a:r>
              <a:rPr lang="zh-CN" altLang="en-US" sz="3600" b="1">
                <a:latin typeface="Arial" panose="020b0604020202020204" pitchFamily="34" charset="0"/>
              </a:rPr>
              <a:t>之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大</a:t>
            </a:r>
            <a:r>
              <a:rPr lang="zh-CN" altLang="en-US" sz="3600" b="1">
                <a:latin typeface="Arial" panose="020b0604020202020204" pitchFamily="34" charset="0"/>
              </a:rPr>
              <a:t>，将崇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极天</a:t>
            </a:r>
            <a:r>
              <a:rPr lang="zh-CN" altLang="en-US" sz="3600" b="1">
                <a:latin typeface="Arial" panose="020b0604020202020204" pitchFamily="34" charset="0"/>
              </a:rPr>
              <a:t>之峻，永保无疆之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休</a:t>
            </a:r>
            <a:r>
              <a:rPr lang="zh-CN" altLang="en-US" sz="3600" b="1">
                <a:latin typeface="Arial" panose="020b0604020202020204" pitchFamily="34" charset="0"/>
              </a:rPr>
              <a:t>。不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念</a:t>
            </a:r>
            <a:r>
              <a:rPr lang="zh-CN" altLang="en-US" sz="3600" b="1">
                <a:latin typeface="Arial" panose="020b0604020202020204" pitchFamily="34" charset="0"/>
              </a:rPr>
              <a:t>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安</a:t>
            </a:r>
            <a:r>
              <a:rPr lang="zh-CN" altLang="en-US" sz="3600" b="1">
                <a:latin typeface="Arial" panose="020b0604020202020204" pitchFamily="34" charset="0"/>
              </a:rPr>
              <a:t>思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危</a:t>
            </a:r>
            <a:r>
              <a:rPr lang="zh-CN" altLang="en-US" sz="3600" b="1">
                <a:latin typeface="Arial" panose="020b0604020202020204" pitchFamily="34" charset="0"/>
              </a:rPr>
              <a:t>，戒奢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以</a:t>
            </a:r>
            <a:r>
              <a:rPr lang="zh-CN" altLang="en-US" sz="3600" b="1">
                <a:latin typeface="Arial" panose="020b0604020202020204" pitchFamily="34" charset="0"/>
              </a:rPr>
              <a:t>俭，德不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处</a:t>
            </a:r>
            <a:r>
              <a:rPr lang="zh-CN" altLang="en-US" sz="3600" b="1">
                <a:latin typeface="Arial" panose="020b0604020202020204" pitchFamily="34" charset="0"/>
              </a:rPr>
              <a:t>其厚，情不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胜</a:t>
            </a:r>
            <a:r>
              <a:rPr lang="zh-CN" altLang="en-US" sz="3600" b="1">
                <a:latin typeface="Arial" panose="020b0604020202020204" pitchFamily="34" charset="0"/>
              </a:rPr>
              <a:t>其欲，</a:t>
            </a:r>
            <a:r>
              <a:rPr lang="zh-CN" altLang="en-US" sz="3600" b="1" u="sng">
                <a:latin typeface="Arial" panose="020b0604020202020204" pitchFamily="34" charset="0"/>
              </a:rPr>
              <a:t>斯亦伐根</a:t>
            </a:r>
            <a:r>
              <a:rPr lang="zh-CN" altLang="en-US" sz="3600" b="1" u="sng">
                <a:solidFill>
                  <a:srgbClr val="FF0000"/>
                </a:solidFill>
                <a:latin typeface="Arial" panose="020b0604020202020204" pitchFamily="34" charset="0"/>
              </a:rPr>
              <a:t>以</a:t>
            </a:r>
            <a:r>
              <a:rPr lang="zh-CN" altLang="en-US" sz="3600" b="1" u="sng">
                <a:latin typeface="Arial" panose="020b0604020202020204" pitchFamily="34" charset="0"/>
              </a:rPr>
              <a:t>求木茂，塞源而欲流长者也。</a:t>
            </a:r>
            <a:endParaRPr lang="zh-CN" altLang="en-US" sz="2400" b="1" u="sng">
              <a:latin typeface="Arial" panose="020b0604020202020204" pitchFamily="34" charset="0"/>
            </a:endParaRPr>
          </a:p>
        </p:txBody>
      </p:sp>
      <p:sp>
        <p:nvSpPr>
          <p:cNvPr id="53251" name="Text Box 3"/>
          <p:cNvSpPr txBox="1"/>
          <p:nvPr/>
        </p:nvSpPr>
        <p:spPr>
          <a:xfrm>
            <a:off x="291465" y="2214245"/>
            <a:ext cx="5053330" cy="445135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当：主持，掌管。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神器：帝位。</a:t>
            </a:r>
            <a:endParaRPr lang="en-US" altLang="zh-CN" sz="2665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重：形容词作名词，重权。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域中：天地间。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大：形容词作名词，重位。</a:t>
            </a: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极天：至高无上的皇权。</a:t>
            </a: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休：美好，福禄。</a:t>
            </a:r>
            <a:endParaRPr lang="en-US" altLang="zh-CN" sz="2665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fontAlgn="auto">
              <a:spcAft>
                <a:spcPts val="12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念：考虑。</a:t>
            </a:r>
            <a:endParaRPr lang="en-US" altLang="zh-CN" sz="2665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3" name="Text Box 12"/>
          <p:cNvSpPr txBox="1"/>
          <p:nvPr/>
        </p:nvSpPr>
        <p:spPr>
          <a:xfrm>
            <a:off x="5517515" y="2214245"/>
            <a:ext cx="6137910" cy="4194810"/>
          </a:xfrm>
          <a:prstGeom prst="rect">
            <a:avLst/>
          </a:prstGeom>
          <a:solidFill>
            <a:schemeClr val="bg1"/>
          </a:solidFill>
          <a:ln w="5715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 fontAlgn="auto">
              <a:spcAft>
                <a:spcPts val="2400"/>
              </a:spcAft>
            </a:pP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安、危：形作动，安定的生活，危险的境地。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</a:p>
          <a:p>
            <a:pPr algn="l" fontAlgn="auto">
              <a:spcAft>
                <a:spcPts val="24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以：第一个是动词，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</a:rPr>
              <a:t>实行</a:t>
            </a:r>
            <a:r>
              <a:rPr lang="en-US" altLang="zh-CN" sz="2665" b="1">
                <a:solidFill>
                  <a:srgbClr val="FF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</a:rPr>
              <a:t>。</a:t>
            </a: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第二个是转折连词。同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而</a:t>
            </a:r>
            <a:r>
              <a:rPr lang="en-US" altLang="zh-CN" sz="2665" b="1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</a:p>
          <a:p>
            <a:pPr algn="l" fontAlgn="auto">
              <a:spcAft>
                <a:spcPts val="24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处：保持。</a:t>
            </a:r>
          </a:p>
          <a:p>
            <a:pPr algn="l" fontAlgn="auto">
              <a:spcAft>
                <a:spcPts val="24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胜：战胜，克服。</a:t>
            </a:r>
            <a:endParaRPr lang="en-US" altLang="zh-CN" sz="2665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l" fontAlgn="auto">
              <a:spcAft>
                <a:spcPts val="2400"/>
              </a:spcAft>
            </a:pPr>
            <a:r>
              <a:rPr lang="zh-CN" altLang="en-US" sz="2665" b="1">
                <a:solidFill>
                  <a:srgbClr val="FF0000"/>
                </a:solidFill>
                <a:latin typeface="Arial" panose="020b0604020202020204" pitchFamily="34" charset="0"/>
              </a:rPr>
              <a:t>塞（</a:t>
            </a:r>
            <a:r>
              <a:rPr lang="en-US" altLang="zh-CN" sz="2665" b="1">
                <a:solidFill>
                  <a:schemeClr val="tx1"/>
                </a:solidFill>
                <a:latin typeface="Arial" panose="020b0604020202020204" pitchFamily="34" charset="0"/>
              </a:rPr>
              <a:t>s</a:t>
            </a:r>
            <a:r>
              <a:rPr lang="zh-CN" altLang="zh-CN" sz="2665" b="1">
                <a:solidFill>
                  <a:schemeClr val="tx1"/>
                </a:solidFill>
                <a:latin typeface="Times New Roman" panose="02020603050405020304" pitchFamily="18" charset="0"/>
              </a:rPr>
              <a:t>è</a:t>
            </a:r>
            <a:r>
              <a:rPr lang="zh-CN" altLang="zh-CN" sz="2665" b="1">
                <a:solidFill>
                  <a:srgbClr val="FF0000"/>
                </a:solidFill>
                <a:latin typeface="Times New Roman" panose="02020603050405020304" pitchFamily="18" charset="0"/>
              </a:rPr>
              <a:t>）</a:t>
            </a:r>
            <a:r>
              <a:rPr lang="zh-CN" altLang="en-US" sz="2665" b="1">
                <a:solidFill>
                  <a:srgbClr val="FF0000"/>
                </a:solidFill>
                <a:latin typeface="Times New Roman" panose="02020603050405020304" pitchFamily="18" charset="0"/>
              </a:rPr>
              <a:t>流：水流，名词。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2" name="Text Box 8"/>
          <p:cNvSpPr txBox="1"/>
          <p:nvPr/>
        </p:nvSpPr>
        <p:spPr>
          <a:xfrm>
            <a:off x="892175" y="1311275"/>
            <a:ext cx="1040765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spcBef>
                <a:spcPct val="0"/>
              </a:spcBef>
              <a:spcAft>
                <a:spcPts val="1800"/>
              </a:spcAft>
            </a:pPr>
            <a:r>
              <a:rPr lang="en-US" altLang="zh-CN" sz="2665" b="1">
                <a:latin typeface="Times New Roman" panose="02020603050405020304" pitchFamily="18" charset="0"/>
              </a:rPr>
              <a:t>         </a:t>
            </a: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</a:rPr>
              <a:t>翻译：</a:t>
            </a:r>
            <a:r>
              <a:rPr lang="zh-CN" altLang="en-US" sz="3200" b="1">
                <a:latin typeface="Arial" panose="020b0604020202020204" pitchFamily="34" charset="0"/>
              </a:rPr>
              <a:t>国君掌握着国家的重要职权，据有天地间重大的地位，应当推崇皇权的高峻，永远保持永无止境的美好。不考虑在安逸的环境中想着危难，戒奢侈，行节俭，道德不能保持敦厚，性情不能克服欲望，这也（如同）是砍断树根来求得树木茂盛，堵住源泉而想要泉水流远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4" name="Text Box 4"/>
          <p:cNvSpPr>
            <a:spLocks noGrp="1"/>
          </p:cNvSpPr>
          <p:nvPr>
            <p:ph idx="1"/>
          </p:nvPr>
        </p:nvSpPr>
        <p:spPr>
          <a:xfrm>
            <a:off x="720725" y="1968500"/>
            <a:ext cx="10373360" cy="4114800"/>
          </a:xfrm>
        </p:spPr>
        <p:txBody>
          <a:bodyPr vert="horz" wrap="square" lIns="121920" tIns="60960" rIns="121920" bIns="60960" anchor="t"/>
          <a:lstStyle/>
          <a:p>
            <a:pPr marL="0" algn="l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/>
              <a:t>                         </a:t>
            </a:r>
            <a:r>
              <a:rPr sz="4800" b="1" spc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答:</a:t>
            </a:r>
            <a:r>
              <a:rPr lang="zh-CN" altLang="en-US" sz="3600" b="1" spc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由人君地位说起，结合开头的两组比喻，从反面提出自己的观点</a:t>
            </a:r>
            <a:r>
              <a:rPr lang="en-US" altLang="zh-CN" sz="3600" b="1" spc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spc="0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居安思危，戒奢以简。</a:t>
            </a:r>
            <a:endParaRPr sz="3600" b="1" spc="0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ClrTx/>
              <a:buSzTx/>
              <a:buFontTx/>
              <a:buNone/>
            </a:pPr>
            <a:endParaRPr lang="en-US" altLang="zh-CN" sz="3200" b="1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720725" y="835025"/>
            <a:ext cx="9313545" cy="713105"/>
          </a:xfrm>
          <a:prstGeom prst="rect">
            <a:avLst/>
          </a:prstGeom>
          <a:noFill/>
          <a:ln w="19050">
            <a:noFill/>
            <a:miter lim="800000"/>
          </a:ln>
          <a:effectLst>
            <a:outerShdw dist="35921" dir="2700000" algn="ctr" rotWithShape="0">
              <a:srgbClr val="990000"/>
            </a:outerShdw>
          </a:effectLst>
        </p:spPr>
        <p:txBody>
          <a:bodyPr wrap="none" anchor="ctr"/>
          <a:lstStyle/>
          <a:p>
            <a:pPr marL="0" marR="0" lvl="0" algn="l" defTabSz="914400" rtl="0" eaLnBrk="1" latinLnBrk="0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800" b="1" i="0" u="none" strike="noStrike" kern="1200" cap="none" spc="0" normalizeH="0" baseline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思考二：作者认为，人君应当怎么做？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2"/>
          <p:cNvSpPr/>
          <p:nvPr/>
        </p:nvSpPr>
        <p:spPr>
          <a:xfrm>
            <a:off x="239184" y="127000"/>
            <a:ext cx="11785600" cy="6226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 algn="l" fontAlgn="auto">
              <a:spcBef>
                <a:spcPct val="0"/>
              </a:spcBef>
              <a:spcAft>
                <a:spcPts val="2400"/>
              </a:spcAft>
            </a:pPr>
            <a:r>
              <a:rPr lang="zh-CN" altLang="en-US" sz="4265" b="1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理清思路</a:t>
            </a:r>
            <a:endParaRPr lang="zh-CN" altLang="en-US" sz="4265" b="1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457200" indent="-457200" algn="l">
              <a:spcBef>
                <a:spcPct val="50000"/>
              </a:spcBef>
              <a:buAutoNum type="arabicPlain"/>
            </a:pP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、正面阐述：三个排比句，两个作比喻，引出观点：</a:t>
            </a:r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治国必积德。</a:t>
            </a:r>
          </a:p>
          <a:p>
            <a:pPr marL="457200" indent="-457200" algn="l">
              <a:spcBef>
                <a:spcPct val="50000"/>
              </a:spcBef>
              <a:buAutoNum type="arabicPlain"/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、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反面申述：紧扣上层三个排比来申述，加上一个反问，简洁有力。</a:t>
            </a:r>
          </a:p>
          <a:p>
            <a:pPr marL="457200" indent="-457200" algn="l">
              <a:spcBef>
                <a:spcPct val="50000"/>
              </a:spcBef>
            </a:pP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3 、 </a:t>
            </a:r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提出结论：由人君地位说起，结合开头的比喻，从反面提出自己的观点。</a:t>
            </a:r>
          </a:p>
          <a:p>
            <a:pPr marL="457200" indent="-457200"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论证方法：比喻论证、正反论证。</a:t>
            </a:r>
          </a:p>
          <a:p>
            <a:pPr marL="457200" indent="-457200" algn="ctr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中心论点：居安思危</a:t>
            </a:r>
            <a:r>
              <a:rPr lang="en-US" altLang="zh-CN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, </a:t>
            </a:r>
            <a:r>
              <a:rPr lang="zh-CN" altLang="en-US" sz="3200" b="1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戒奢行俭。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7170"/>
          <p:cNvSpPr>
            <a:spLocks noGrp="1" noChangeArrowheads="1"/>
          </p:cNvSpPr>
          <p:nvPr>
            <p:ph type="body" idx="1"/>
          </p:nvPr>
        </p:nvSpPr>
        <p:spPr>
          <a:xfrm>
            <a:off x="82550" y="1403985"/>
            <a:ext cx="11687810" cy="435229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smtClean="0"/>
              <a:t>       </a:t>
            </a:r>
            <a:r>
              <a:rPr lang="en-US" altLang="zh-CN" sz="3200" b="1" smtClean="0"/>
              <a:t> 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臣闻求木之长者，必固其根本；欲流之远者，必浚其泉源；思国之安者，必积其德义。源不深而望流之远，根不固而求木之长，德不厚而望国之治，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虽在下愚，知其不可，而况于明哲乎！人君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当神器之重，居域中之大，将崇极天之峻，永保无疆之休，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不念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居安思危，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戒奢以俭，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德不处其厚，情不胜其欲，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斯亦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伐根以求木茂，塞源而欲流长者也。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0" y="0"/>
            <a:ext cx="4760595" cy="650240"/>
          </a:xfrm>
          <a:prstGeom prst="rect">
            <a:avLst/>
          </a:prstGeom>
          <a:solidFill>
            <a:srgbClr val="FFFF00"/>
          </a:solidFill>
        </p:spPr>
        <p:txBody>
          <a:bodyPr vert="horz" lIns="0" rIns="0" bIns="0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en-US" altLang="zh-CN" sz="3600" b="1">
                <a:solidFill>
                  <a:schemeClr val="tx1"/>
                </a:solidFill>
              </a:rPr>
              <a:t>  </a:t>
            </a:r>
            <a:r>
              <a:rPr lang="zh-CN" altLang="en-US" sz="3600" b="1">
                <a:solidFill>
                  <a:srgbClr val="FF0000"/>
                </a:solidFill>
              </a:rPr>
              <a:t>再读文本，细细体会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94230" y="2038350"/>
            <a:ext cx="8002905" cy="159575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0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r>
              <a:rPr lang="zh-CN" altLang="en-US" sz="9600">
                <a:solidFill>
                  <a:schemeClr val="tx1"/>
                </a:solidFill>
              </a:rPr>
              <a:t>谏太宗十思疏</a:t>
            </a:r>
          </a:p>
        </p:txBody>
      </p:sp>
      <p:sp>
        <p:nvSpPr>
          <p:cNvPr id="10" name="副标题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79695" y="3989070"/>
            <a:ext cx="1831340" cy="88963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>
                <a:solidFill>
                  <a:schemeClr val="tx1"/>
                </a:solidFill>
              </a:rPr>
              <a:t> </a:t>
            </a:r>
            <a:r>
              <a:rPr lang="zh-CN" altLang="en-US" sz="4400">
                <a:solidFill>
                  <a:schemeClr val="tx1"/>
                </a:solidFill>
              </a:rPr>
              <a:t>魏征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19955" y="5407660"/>
            <a:ext cx="2752090" cy="4603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第二课时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7170"/>
          <p:cNvSpPr>
            <a:spLocks noGrp="1" noChangeArrowheads="1"/>
          </p:cNvSpPr>
          <p:nvPr>
            <p:ph type="body" idx="1"/>
          </p:nvPr>
        </p:nvSpPr>
        <p:spPr>
          <a:xfrm>
            <a:off x="54610" y="1167130"/>
            <a:ext cx="11687810" cy="435229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smtClean="0"/>
              <a:t>       </a:t>
            </a:r>
            <a:r>
              <a:rPr lang="en-US" altLang="zh-CN" sz="3200" b="1" smtClean="0"/>
              <a:t>  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臣闻求木之长者，必固其根本；欲流之远者，必浚其泉源；思国之安者，必积其德义。源不深而望流之远，根不固而求木之长，德不厚而望国之治，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虽在下愚，知其不可，而况于明哲乎？人君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当神器之重，居域中之大，将崇极天之峻，永保无疆之休。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不念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居安思危，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戒奢以俭，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德不处其厚，情不胜其欲，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斯亦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伐根以求木茂，塞源而欲流长者也。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0" y="0"/>
            <a:ext cx="3313430" cy="650240"/>
          </a:xfrm>
          <a:prstGeom prst="rect">
            <a:avLst/>
          </a:prstGeom>
          <a:solidFill>
            <a:srgbClr val="FFFF00"/>
          </a:solidFill>
        </p:spPr>
        <p:txBody>
          <a:bodyPr vert="horz" lIns="0" rIns="0" bIns="0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en-US" altLang="zh-CN" sz="3600" b="1">
                <a:solidFill>
                  <a:schemeClr val="tx1"/>
                </a:solidFill>
              </a:rPr>
              <a:t>  </a:t>
            </a:r>
            <a:r>
              <a:rPr lang="zh-CN" altLang="en-US" sz="3600" b="1">
                <a:solidFill>
                  <a:schemeClr val="tx1"/>
                </a:solidFill>
              </a:rPr>
              <a:t>回顾第一段落</a:t>
            </a:r>
          </a:p>
        </p:txBody>
      </p:sp>
      <p:sp>
        <p:nvSpPr>
          <p:cNvPr id="80898" name="Text Box 2"/>
          <p:cNvSpPr txBox="1"/>
          <p:nvPr/>
        </p:nvSpPr>
        <p:spPr>
          <a:xfrm>
            <a:off x="708660" y="5519420"/>
            <a:ext cx="11138535" cy="73723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第一段落总结：君王要居安思危，戒奢行俭，厚积德义，情胜其欲。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952750" y="2298065"/>
            <a:ext cx="6656070" cy="18091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研读第二段落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201295" y="2534920"/>
            <a:ext cx="7399020" cy="35058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、元首：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古义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泛指所有帝王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，今义为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国家最高领导人。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、景：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重大的。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、殷忧：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深切忧虑。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、著：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显著。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、而：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却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，表示转折。</a:t>
            </a: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201295" y="422275"/>
            <a:ext cx="11270615" cy="183197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       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凡百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元首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，承天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景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命，莫不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殷忧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而道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著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，功成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而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德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衰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。有善始者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实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繁，能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克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终者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盖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寡，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岂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取之易而守之难乎？</a:t>
            </a:r>
          </a:p>
        </p:txBody>
      </p:sp>
      <p:sp>
        <p:nvSpPr>
          <p:cNvPr id="6" name="矩形 5"/>
          <p:cNvSpPr/>
          <p:nvPr>
            <p:custDataLst>
              <p:tags r:id="rId11"/>
            </p:custDataLst>
          </p:nvPr>
        </p:nvSpPr>
        <p:spPr>
          <a:xfrm>
            <a:off x="7600315" y="2535555"/>
            <a:ext cx="3871595" cy="35058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、实：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的确。</a:t>
            </a:r>
          </a:p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7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、克：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能够。</a:t>
            </a:r>
          </a:p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8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、盖：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表示推断的语气词。</a:t>
            </a:r>
          </a:p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9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、岂：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难道。</a:t>
            </a:r>
          </a:p>
          <a:p>
            <a: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10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、之：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代词，代指天下。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553085" y="1106170"/>
            <a:ext cx="6576060" cy="4446270"/>
          </a:xfrm>
        </p:spPr>
        <p:txBody>
          <a:bodyPr>
            <a:normAutofit/>
          </a:bodyPr>
          <a:lstStyle/>
          <a:p>
            <a:pPr marL="0" indent="0">
              <a:spcAft>
                <a:spcPts val="2200"/>
              </a:spcAft>
              <a:buNone/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唐太宗李世民曾说过：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人以铜为镜，可以正衣冠；以古为镜，可以见兴替；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以人为镜，可以知得失。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  <a:p>
            <a:pPr marL="0" indent="0">
              <a:buNone/>
            </a:pPr>
            <a:r>
              <a:rPr lang="en-US" altLang="zh-CN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那么你知道他以谁为镜吗?</a:t>
            </a:r>
          </a:p>
        </p:txBody>
      </p:sp>
      <p:pic>
        <p:nvPicPr>
          <p:cNvPr id="10242" name="图片 102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2510" y="904240"/>
            <a:ext cx="3277870" cy="524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10242"/>
          <p:cNvSpPr/>
          <p:nvPr/>
        </p:nvSpPr>
        <p:spPr>
          <a:xfrm>
            <a:off x="10587355" y="613410"/>
            <a:ext cx="86995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唐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太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宗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李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世</a:t>
            </a:r>
          </a:p>
          <a:p>
            <a:r>
              <a:rPr lang="zh-CN" altLang="en-US" sz="60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hlinkClick r:id="rId5" action="ppaction://hlinkfile"/>
              </a:rPr>
              <a:t>民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75335" y="1407795"/>
            <a:ext cx="10751185" cy="334010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有的帝王，都承担着上天赋予的重大使命，没有谁不（因为）深切地忧虑而治国之道显著的，功业建成后却德行衰减。开头做得好的确实很多，能够坚持到底的大概就很少了，难道取得天下容易而守住天下困难吗？</a:t>
            </a: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1254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翻译：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585595" y="2877185"/>
            <a:ext cx="8738235" cy="34423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、以：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连词，表修饰。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、纵情：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古义指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放纵情感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，今义为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尽情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、以：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连词，表并列。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、傲物：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轻视别人，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物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在此处指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除自己以外的人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、胡越：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指北方与南方。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、行路：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古义指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陌路人，陌生人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，今义为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走路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47700" y="267335"/>
            <a:ext cx="10923270" cy="239585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        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昔取之而有余，今守之而不足，何也？夫在殷忧必竭诚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以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待下，既得志则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纵情以傲物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。竭诚则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胡越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为一体，傲物则骨肉为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行路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75335" y="1407795"/>
            <a:ext cx="10751185" cy="3340100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有的帝王，都承担着上天赋予的重大使命，没有谁不（因为）深切地忧虑而治国之道显著的，功业建成后却德行衰减。开头做得好的确实很多，能够坚持到底的大概就很少了，难道取得天下容易而守住天下困难吗？</a:t>
            </a: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1254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翻译：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1585595" y="2877185"/>
            <a:ext cx="8738235" cy="344233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、以：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连词，表修饰。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、纵情：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古义指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放纵情感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，今义为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尽情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、以：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连词，表并列。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、傲物：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轻视别人，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物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在此处指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除自己以外的人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、胡越：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指北方与南方。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、行路：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古义指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陌路人，陌生人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，今义为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走路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47700" y="267335"/>
            <a:ext cx="10923270" cy="239585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        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昔取之而有余，今守之而不足，何也？夫在殷忧必竭诚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以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待下，既得志则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纵情以傲物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。竭诚则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胡越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为一体，傲物则骨肉为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行路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75335" y="1407795"/>
            <a:ext cx="10751185" cy="3340100"/>
          </a:xfrm>
          <a:prstGeom prst="rect">
            <a:avLst/>
          </a:prstGeom>
          <a:noFill/>
        </p:spPr>
        <p:txBody>
          <a:bodyPr wrap="square" rtlCol="0">
            <a:normAutofit fontScale="90000" lnSpcReduction="20000"/>
          </a:bodyPr>
          <a:lstStyle/>
          <a:p>
            <a:pPr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初攻取天下时绰绰有余，如今守卫天下却力不从心，这是为什么呢？处在深切的忧虑之中，一定能竭尽诚心对待臣民；已经成功，就放纵自己的性情来轻视别人。（如果）竭尽诚心，即便南北方也能成为一体；（如果）傲视别人，就算亲骨肉也会变成陌生人。</a:t>
            </a:r>
          </a:p>
        </p:txBody>
      </p:sp>
      <p:sp>
        <p:nvSpPr>
          <p:cNvPr id="8" name="Title 6"/>
          <p:cNvSpPr txBox="1"/>
          <p:nvPr>
            <p:custDataLst>
              <p:tags r:id="rId10"/>
            </p:custDataLst>
          </p:nvPr>
        </p:nvSpPr>
        <p:spPr>
          <a:xfrm>
            <a:off x="608330" y="153035"/>
            <a:ext cx="10974705" cy="12547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>
              <a:lnSpc>
                <a:spcPct val="100000"/>
              </a:lnSpc>
              <a:defRPr/>
            </a:pPr>
            <a:r>
              <a:rPr lang="zh-CN" altLang="en-US" sz="4000" b="1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翻译：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647700" y="2149475"/>
            <a:ext cx="4558665" cy="41700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、董：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督责。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、之：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代词，代指百姓。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、以：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介词，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用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  <a:endParaRPr kumimoji="1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、振：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通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震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  <a:endParaRPr kumimoji="1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、而：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连词，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却</a:t>
            </a: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，表转折。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、怀：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感念，感激。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7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、貌、心：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名词用作状语。</a:t>
            </a:r>
          </a:p>
        </p:txBody>
      </p:sp>
      <p:sp>
        <p:nvSpPr>
          <p:cNvPr id="5" name="Title 6"/>
          <p:cNvSpPr txBox="1"/>
          <p:nvPr>
            <p:custDataLst>
              <p:tags r:id="rId10"/>
            </p:custDataLst>
          </p:nvPr>
        </p:nvSpPr>
        <p:spPr>
          <a:xfrm>
            <a:off x="647700" y="267335"/>
            <a:ext cx="10923270" cy="1786255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        </a:t>
            </a:r>
            <a:r>
              <a:rPr lang="zh-CN" altLang="en-US" sz="3200" b="1" u="sng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虽</a:t>
            </a:r>
            <a:r>
              <a:rPr lang="zh-CN" altLang="en-US" sz="3200" b="1" u="sng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董之以</a:t>
            </a:r>
            <a:r>
              <a:rPr lang="zh-CN" altLang="en-US" sz="3200" b="1" u="sng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严刑，</a:t>
            </a:r>
            <a:r>
              <a:rPr lang="zh-CN" altLang="en-US" sz="3200" b="1" u="sng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振之以</a:t>
            </a:r>
            <a:r>
              <a:rPr lang="zh-CN" altLang="en-US" sz="3200" b="1" u="sng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威怒，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终苟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免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而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不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怀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仁，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貌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恭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而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不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心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服。</a:t>
            </a:r>
          </a:p>
        </p:txBody>
      </p:sp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5407025" y="2149475"/>
            <a:ext cx="6134100" cy="4169410"/>
          </a:xfrm>
          <a:prstGeom prst="rect">
            <a:avLst/>
          </a:prstGeom>
          <a:noFill/>
        </p:spPr>
        <p:txBody>
          <a:bodyPr wrap="square" rtlCol="0">
            <a:normAutofit fontScale="90000" lnSpcReduction="20000"/>
          </a:bodyPr>
          <a:lstStyle/>
          <a:p>
            <a:pPr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即使用严酷的刑罚来督责（</a:t>
            </a:r>
            <a:r>
              <a:rPr 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百姓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），用威风怒气来吓唬（</a:t>
            </a:r>
            <a:r>
              <a:rPr 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百姓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），最终</a:t>
            </a:r>
            <a:r>
              <a:rPr 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（百姓）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苟且免于刑罚，</a:t>
            </a:r>
            <a:r>
              <a:rPr 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并不会感念（皇上的）仁德，表面上恭敬但在内心里却不服气。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11471910" y="6319526"/>
            <a:ext cx="720090" cy="538474"/>
          </a:xfrm>
          <a:prstGeom prst="rect">
            <a:avLst/>
          </a:prstGeom>
        </p:spPr>
      </p:pic>
      <p:pic>
        <p:nvPicPr>
          <p:cNvPr id="11" name="图片 10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6321147"/>
            <a:ext cx="720090" cy="5368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74980" y="2149475"/>
            <a:ext cx="4713605" cy="417004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、大：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译为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“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大小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”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、人：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百姓。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3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、深慎：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深切警惕。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、奔车：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疾驶的车辆。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5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、其：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难道。</a:t>
            </a:r>
          </a:p>
          <a:p>
            <a:pPr marL="0" marR="0" lvl="0" indent="0" algn="l" defTabSz="914400" rtl="0" fontAlgn="auto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6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、忽：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rPr>
              <a:t>轻视。</a:t>
            </a:r>
          </a:p>
        </p:txBody>
      </p:sp>
      <p:sp>
        <p:nvSpPr>
          <p:cNvPr id="4" name="文本框 3"/>
          <p:cNvSpPr txBox="1"/>
          <p:nvPr>
            <p:custDataLst>
              <p:tags r:id="rId10"/>
            </p:custDataLst>
          </p:nvPr>
        </p:nvSpPr>
        <p:spPr>
          <a:xfrm>
            <a:off x="5187950" y="2076450"/>
            <a:ext cx="6529070" cy="4242435"/>
          </a:xfrm>
          <a:prstGeom prst="rect">
            <a:avLst/>
          </a:prstGeom>
          <a:noFill/>
        </p:spPr>
        <p:txBody>
          <a:bodyPr wrap="square" rtlCol="0"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ct val="0"/>
              </a:spcAft>
            </a:pPr>
            <a:r>
              <a:rPr lang="en-US" alt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翻译：</a:t>
            </a:r>
            <a:r>
              <a:rPr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怨恨不在大小，可怕的只是民众；人民能拥戴皇帝，也能推翻他的统治，这是应当深切警惕的事情。</a:t>
            </a:r>
            <a:r>
              <a:rPr lang="zh-CN" sz="3600" b="1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飞速前进的车驾却用着腐朽的绳索，难道可以轻视吗？</a:t>
            </a:r>
          </a:p>
        </p:txBody>
      </p:sp>
      <p:sp>
        <p:nvSpPr>
          <p:cNvPr id="3" name="Title 6"/>
          <p:cNvSpPr txBox="1"/>
          <p:nvPr>
            <p:custDataLst>
              <p:tags r:id="rId11"/>
            </p:custDataLst>
          </p:nvPr>
        </p:nvSpPr>
        <p:spPr>
          <a:xfrm>
            <a:off x="474980" y="285115"/>
            <a:ext cx="11242040" cy="1791970"/>
          </a:xfrm>
          <a:prstGeom prst="rect">
            <a:avLst/>
          </a:prstGeom>
          <a:noFill/>
          <a:ln w="9525">
            <a:solidFill>
              <a:schemeClr val="tx1"/>
            </a:solidFill>
            <a:prstDash val="solid"/>
          </a:ln>
        </p:spPr>
        <p:txBody>
          <a:bodyPr wrap="square" lIns="72000" tIns="0" rIns="72000" bIns="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indent="0">
              <a:lnSpc>
                <a:spcPct val="150000"/>
              </a:lnSpc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pitchFamily="2" charset="2"/>
            </a:pPr>
            <a:r>
              <a:rPr altLang="zh-CN" sz="32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       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怨不在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大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，可畏唯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人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；载舟覆舟，所宜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深慎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。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奔车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朽索，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其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可</a:t>
            </a:r>
            <a:r>
              <a:rPr lang="zh-CN" altLang="en-US" sz="32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忽</a:t>
            </a:r>
            <a:r>
              <a:rPr lang="zh-CN" altLang="en-US" sz="3200" b="1" spc="50">
                <a:ln w="3175">
                  <a:noFill/>
                  <a:prstDash val="dash"/>
                </a:ln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乎？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ext Box 2"/>
          <p:cNvSpPr txBox="1"/>
          <p:nvPr/>
        </p:nvSpPr>
        <p:spPr>
          <a:xfrm>
            <a:off x="854710" y="678815"/>
            <a:ext cx="10483215" cy="49390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注意：</a:t>
            </a:r>
          </a:p>
          <a:p>
            <a:pPr algn="l" fontAlgn="auto"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1、概括历代君主能创业不能守业的普遍规律：</a:t>
            </a:r>
            <a:r>
              <a:rPr lang="zh-CN" altLang="en-US" sz="32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善始者实繁,克终者盖寡。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2、以</a:t>
            </a:r>
            <a:r>
              <a:rPr lang="zh-CN" altLang="en-US" sz="32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设问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引出分析论证，用“殷忧”和“得志”的不同心态说明：</a:t>
            </a:r>
            <a:r>
              <a:rPr lang="zh-CN" altLang="en-US" sz="32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能否竭诚待人是事业成败的关键。</a:t>
            </a:r>
            <a:endParaRPr lang="zh-CN" altLang="en-US" sz="3200" b="1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 fontAlgn="auto">
              <a:spcBef>
                <a:spcPct val="0"/>
              </a:spcBef>
              <a:spcAft>
                <a:spcPts val="3000"/>
              </a:spcAft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3、以</a:t>
            </a:r>
            <a:r>
              <a:rPr lang="zh-CN" altLang="en-US" sz="32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水和舟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的关系比对</a:t>
            </a:r>
            <a:r>
              <a:rPr lang="zh-CN" altLang="en-US" sz="3200" b="1" u="sng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民和君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的关系，切中要害，令人警觉。</a:t>
            </a:r>
            <a:endParaRPr lang="zh-CN" altLang="en-US" sz="3200" b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7170"/>
          <p:cNvSpPr>
            <a:spLocks noGrp="1" noChangeArrowheads="1"/>
          </p:cNvSpPr>
          <p:nvPr>
            <p:ph type="body" idx="1"/>
          </p:nvPr>
        </p:nvSpPr>
        <p:spPr>
          <a:xfrm>
            <a:off x="73025" y="908685"/>
            <a:ext cx="11687810" cy="4352290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smtClean="0"/>
              <a:t>       </a:t>
            </a:r>
            <a:r>
              <a:rPr lang="en-US" altLang="zh-CN" sz="3200" b="1" smtClean="0"/>
              <a:t>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凡百元首，承天景命，莫不殷忧而道著，功成而德衰。有善始者实繁，能克终者盖寡，岂取之易而守之难乎？昔取之而有余，今守之而不足，何也？夫在殷忧必竭诚以待下，既得志则纵情以傲物。竭诚则胡越为一体，傲物则骨肉为行路。虽董之以严刑，振之以威怒，终苟免而不怀仁，貌恭而不心服。怨不在大，可畏唯人；载舟覆舟，所宜深慎。奔车朽索，其可忽乎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0" y="0"/>
            <a:ext cx="4655185" cy="650240"/>
          </a:xfrm>
          <a:prstGeom prst="rect">
            <a:avLst/>
          </a:prstGeom>
          <a:solidFill>
            <a:srgbClr val="FFFF00"/>
          </a:solidFill>
        </p:spPr>
        <p:txBody>
          <a:bodyPr vert="horz" lIns="0" rIns="0" bIns="0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en-US" altLang="zh-CN" sz="3600" b="1">
                <a:solidFill>
                  <a:schemeClr val="tx1"/>
                </a:solidFill>
              </a:rPr>
              <a:t>  </a:t>
            </a:r>
            <a:r>
              <a:rPr lang="zh-CN" altLang="en-US" sz="3600" b="1">
                <a:solidFill>
                  <a:schemeClr val="tx1"/>
                </a:solidFill>
              </a:rPr>
              <a:t>再读文本，细细体会</a:t>
            </a:r>
          </a:p>
        </p:txBody>
      </p:sp>
      <p:sp>
        <p:nvSpPr>
          <p:cNvPr id="80898" name="Text Box 2"/>
          <p:cNvSpPr txBox="1"/>
          <p:nvPr/>
        </p:nvSpPr>
        <p:spPr>
          <a:xfrm>
            <a:off x="398780" y="5260975"/>
            <a:ext cx="11274425" cy="1383665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第二段落：总结历史经验，并从创业守成、人心向背等方面进一步论述君王居安思危、厚积德义的重要性。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76805" y="2102485"/>
            <a:ext cx="7438390" cy="159575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0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r>
              <a:rPr lang="zh-CN" altLang="en-US" sz="8800">
                <a:solidFill>
                  <a:srgbClr val="FF0000"/>
                </a:solidFill>
              </a:rPr>
              <a:t>谏太宗十思疏</a:t>
            </a:r>
          </a:p>
        </p:txBody>
      </p:sp>
      <p:sp>
        <p:nvSpPr>
          <p:cNvPr id="10" name="副标题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80330" y="3852545"/>
            <a:ext cx="1831340" cy="88963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>
                <a:solidFill>
                  <a:schemeClr val="tx1"/>
                </a:solidFill>
              </a:rPr>
              <a:t>魏征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19955" y="4988560"/>
            <a:ext cx="2752090" cy="46037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/>
              <a:t>第三课时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993515" y="177165"/>
            <a:ext cx="3258185" cy="882015"/>
          </a:xfrm>
        </p:spPr>
        <p:txBody>
          <a:bodyPr>
            <a:noAutofit/>
          </a:bodyPr>
          <a:lstStyle/>
          <a:p>
            <a:r>
              <a:rPr lang="zh-CN" altLang="en-US" sz="5400">
                <a:solidFill>
                  <a:schemeClr val="tx1"/>
                </a:solidFill>
              </a:rPr>
              <a:t>作者简介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3793490" y="1191260"/>
            <a:ext cx="7854950" cy="52044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r>
              <a:rPr lang="en-US" altLang="zh-CN" sz="24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魏征，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字玄成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。唐初政治家、史学家、文学家。巨鹿（今属河北）人。少孤贫，曾出家为道人，六易其主，后封郑国公，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谥号文贞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。以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直言敢谏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著称，曾提出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“兼听则明，偏信则暗”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等名言。</a:t>
            </a:r>
          </a:p>
          <a:p>
            <a:pPr marL="0" indent="0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魏征与李世民是封建社会中罕见的一对君臣：魏征敢于直谏，多次拂太宗之意，而太宗竟能容忍魏征“犯上”，所言多被采纳。因此，他们常被称作理想的君臣。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4"/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1705" y="1519555"/>
            <a:ext cx="274320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5" name="文本框 10244"/>
          <p:cNvSpPr txBox="1"/>
          <p:nvPr/>
        </p:nvSpPr>
        <p:spPr>
          <a:xfrm>
            <a:off x="83185" y="1437640"/>
            <a:ext cx="1013460" cy="478599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诤臣 </a:t>
            </a:r>
            <a:r>
              <a:rPr lang="en-US" altLang="zh-CN" sz="5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— </a:t>
            </a:r>
            <a:r>
              <a:rPr lang="zh-CN" altLang="en-US" sz="5400" b="1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魏征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7170"/>
          <p:cNvSpPr>
            <a:spLocks noGrp="1" noChangeArrowheads="1"/>
          </p:cNvSpPr>
          <p:nvPr>
            <p:ph type="body" idx="1"/>
          </p:nvPr>
        </p:nvSpPr>
        <p:spPr>
          <a:xfrm>
            <a:off x="0" y="981710"/>
            <a:ext cx="11687810" cy="4352290"/>
          </a:xfrm>
        </p:spPr>
        <p:txBody>
          <a:bodyPr>
            <a:normAutofit lnSpcReduction="10000"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 smtClean="0"/>
              <a:t>       </a:t>
            </a:r>
            <a:r>
              <a:rPr lang="en-US" altLang="zh-CN" sz="3200" b="1" smtClean="0"/>
              <a:t>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凡百元首，承天景命，莫不殷忧而道著，功成而德衰。有善始者实繁，能克终者盖寡，岂取之易而守之难乎？昔取之而有余，今守之而不足，何也？夫在殷忧必竭诚以待下，既得志则纵情以傲物。竭诚则胡越为一体，傲物则骨肉为行路。虽董之以严刑，振之以威怒，终苟免而不怀仁，貌恭而不心服。</a:t>
            </a:r>
            <a:r>
              <a:rPr lang="zh-CN" altLang="en-US" sz="3200" b="1" u="sng">
                <a:latin typeface="黑体" panose="02010609060101010101" pitchFamily="49" charset="-122"/>
                <a:ea typeface="黑体" panose="02010609060101010101" pitchFamily="49" charset="-122"/>
              </a:rPr>
              <a:t>怨不在大，可畏唯人；载舟覆舟，所宜深慎。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奔车朽索，其可忽乎？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0" y="0"/>
            <a:ext cx="3361690" cy="650240"/>
          </a:xfrm>
          <a:prstGeom prst="rect">
            <a:avLst/>
          </a:prstGeom>
          <a:solidFill>
            <a:srgbClr val="FFFF00"/>
          </a:solidFill>
        </p:spPr>
        <p:txBody>
          <a:bodyPr vert="horz" lIns="0" rIns="0" bIns="0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en-US" altLang="zh-CN" sz="3600" b="1">
                <a:solidFill>
                  <a:schemeClr val="tx1"/>
                </a:solidFill>
              </a:rPr>
              <a:t>  </a:t>
            </a:r>
            <a:r>
              <a:rPr lang="zh-CN" altLang="en-US" sz="3600" b="1">
                <a:solidFill>
                  <a:schemeClr val="tx1"/>
                </a:solidFill>
              </a:rPr>
              <a:t>回顾第二段落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844165" y="2042160"/>
            <a:ext cx="6503670" cy="21126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 anchorCtr="0">
            <a:no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研读第三段落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65405" y="90805"/>
            <a:ext cx="11921490" cy="66763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君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人者，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诚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能     见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可欲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，则思知足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自戒；将有所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作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，则思知止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安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人；念高危，则思谦冲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而自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牧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   惧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满溢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，则思江海而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百川；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乐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盘游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则思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三驱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以为度；  忧懈怠，则思慎始而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敬终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虑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壅 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，则思虚心以纳下；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想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谗邪，则思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正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身以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黜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恶；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恩所加，则思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因喜以谬赏；罚所及，则思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因怒而滥刑。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65405" y="90805"/>
            <a:ext cx="11921490" cy="66763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君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人者，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诚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能     见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可欲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，则思知足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自戒；将有所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作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，则思知止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安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人；念高危，则思谦冲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而自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牧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   惧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满溢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，则思江海而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百川；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乐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盘游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则思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三驱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以为度；  忧懈怠，则思慎始而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敬终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虑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壅 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，则思虚心以纳下；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想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谗邪，则思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正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身以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黜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恶；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恩所加，则思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因喜以谬赏；罚所及，则思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因怒而滥刑。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184150" y="939165"/>
            <a:ext cx="2021205" cy="445135"/>
          </a:xfrm>
          <a:prstGeom prst="wedgeRectCallout">
            <a:avLst>
              <a:gd name="adj1" fmla="val -6110"/>
              <a:gd name="adj2" fmla="val -9893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名作动，统治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3560445" y="939165"/>
            <a:ext cx="2159635" cy="445770"/>
          </a:xfrm>
          <a:prstGeom prst="wedgeRectCallout">
            <a:avLst>
              <a:gd name="adj1" fmla="val 6659"/>
              <a:gd name="adj2" fmla="val -10726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感兴趣的东西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2424430" y="939800"/>
            <a:ext cx="810895" cy="445135"/>
          </a:xfrm>
          <a:prstGeom prst="wedgeRectCallout">
            <a:avLst>
              <a:gd name="adj1" fmla="val -39036"/>
              <a:gd name="adj2" fmla="val -10106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如果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8853805" y="939800"/>
            <a:ext cx="1593850" cy="445135"/>
          </a:xfrm>
          <a:prstGeom prst="wedgeRectCallout">
            <a:avLst>
              <a:gd name="adj1" fmla="val -23067"/>
              <a:gd name="adj2" fmla="val -10905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兴作建筑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6748780" y="939800"/>
            <a:ext cx="1184275" cy="445135"/>
          </a:xfrm>
          <a:prstGeom prst="wedgeRectCallout">
            <a:avLst>
              <a:gd name="adj1" fmla="val -45603"/>
              <a:gd name="adj2" fmla="val -10506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表目的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4709795" y="2284730"/>
            <a:ext cx="947420" cy="445135"/>
          </a:xfrm>
          <a:prstGeom prst="wedgeRectCallout">
            <a:avLst>
              <a:gd name="adj1" fmla="val 51206"/>
              <a:gd name="adj2" fmla="val -10920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约束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184150" y="2221230"/>
            <a:ext cx="1447800" cy="445135"/>
          </a:xfrm>
          <a:prstGeom prst="wedgeRectCallout">
            <a:avLst>
              <a:gd name="adj1" fmla="val -5570"/>
              <a:gd name="adj2" fmla="val -9693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使</a:t>
            </a:r>
            <a:r>
              <a:rPr lang="en-US" altLang="zh-CN" sz="2400" b="1">
                <a:solidFill>
                  <a:srgbClr val="FF0000"/>
                </a:solidFill>
              </a:rPr>
              <a:t>…</a:t>
            </a:r>
            <a:r>
              <a:rPr lang="zh-CN" altLang="en-US" sz="2400" b="1">
                <a:solidFill>
                  <a:srgbClr val="FF0000"/>
                </a:solidFill>
              </a:rPr>
              <a:t>安宁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2077720" y="3552825"/>
            <a:ext cx="1157605" cy="445135"/>
          </a:xfrm>
          <a:prstGeom prst="wedgeRectCallout">
            <a:avLst>
              <a:gd name="adj1" fmla="val -58118"/>
              <a:gd name="adj2" fmla="val -1030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打猎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8525510" y="2221230"/>
            <a:ext cx="3098165" cy="445135"/>
          </a:xfrm>
          <a:prstGeom prst="wedgeRectCallout">
            <a:avLst>
              <a:gd name="adj1" fmla="val -8536"/>
              <a:gd name="adj2" fmla="val -9479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名作动，居于</a:t>
            </a:r>
            <a:r>
              <a:rPr lang="en-US" altLang="zh-CN" sz="2400" b="1">
                <a:solidFill>
                  <a:srgbClr val="FF0000"/>
                </a:solidFill>
              </a:rPr>
              <a:t>…</a:t>
            </a:r>
            <a:r>
              <a:rPr lang="zh-CN" altLang="en-US" sz="2400" b="1">
                <a:solidFill>
                  <a:srgbClr val="FF0000"/>
                </a:solidFill>
              </a:rPr>
              <a:t>之下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6374130" y="2284730"/>
            <a:ext cx="1558925" cy="445135"/>
          </a:xfrm>
          <a:prstGeom prst="wedgeRectCallout">
            <a:avLst>
              <a:gd name="adj1" fmla="val -4663"/>
              <a:gd name="adj2" fmla="val -11319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骄傲自满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184150" y="3552825"/>
            <a:ext cx="1532890" cy="445135"/>
          </a:xfrm>
          <a:prstGeom prst="wedgeRectCallout">
            <a:avLst>
              <a:gd name="adj1" fmla="val -12634"/>
              <a:gd name="adj2" fmla="val -10492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以</a:t>
            </a:r>
            <a:r>
              <a:rPr lang="en-US" altLang="zh-CN" sz="2400" b="1">
                <a:solidFill>
                  <a:srgbClr val="FF0000"/>
                </a:solidFill>
              </a:rPr>
              <a:t>…</a:t>
            </a:r>
            <a:r>
              <a:rPr lang="zh-CN" altLang="en-US" sz="2400" b="1">
                <a:solidFill>
                  <a:srgbClr val="FF0000"/>
                </a:solidFill>
              </a:rPr>
              <a:t>为乐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4061460" y="4843780"/>
            <a:ext cx="1157605" cy="445135"/>
          </a:xfrm>
          <a:prstGeom prst="wedgeRectCallout">
            <a:avLst>
              <a:gd name="adj1" fmla="val 32391"/>
              <a:gd name="adj2" fmla="val -1030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考虑到</a:t>
            </a:r>
          </a:p>
        </p:txBody>
      </p:sp>
      <p:sp>
        <p:nvSpPr>
          <p:cNvPr id="17" name="矩形标注 16"/>
          <p:cNvSpPr/>
          <p:nvPr/>
        </p:nvSpPr>
        <p:spPr>
          <a:xfrm>
            <a:off x="262890" y="4843780"/>
            <a:ext cx="1038860" cy="445135"/>
          </a:xfrm>
          <a:prstGeom prst="wedgeRectCallout">
            <a:avLst>
              <a:gd name="adj1" fmla="val 14303"/>
              <a:gd name="adj2" fmla="val -12146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堵塞</a:t>
            </a:r>
          </a:p>
        </p:txBody>
      </p:sp>
      <p:sp>
        <p:nvSpPr>
          <p:cNvPr id="18" name="矩形标注 17"/>
          <p:cNvSpPr/>
          <p:nvPr/>
        </p:nvSpPr>
        <p:spPr>
          <a:xfrm>
            <a:off x="3990975" y="3552825"/>
            <a:ext cx="2149475" cy="445135"/>
          </a:xfrm>
          <a:prstGeom prst="wedgeRectCallout">
            <a:avLst>
              <a:gd name="adj1" fmla="val -48109"/>
              <a:gd name="adj2" fmla="val -10520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猎网只布三面</a:t>
            </a:r>
          </a:p>
        </p:txBody>
      </p:sp>
      <p:sp>
        <p:nvSpPr>
          <p:cNvPr id="19" name="矩形标注 18"/>
          <p:cNvSpPr/>
          <p:nvPr/>
        </p:nvSpPr>
        <p:spPr>
          <a:xfrm>
            <a:off x="7529195" y="3552825"/>
            <a:ext cx="2759075" cy="445135"/>
          </a:xfrm>
          <a:prstGeom prst="wedgeRectCallout">
            <a:avLst>
              <a:gd name="adj1" fmla="val 37917"/>
              <a:gd name="adj2" fmla="val -10520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谨慎地把事情做完</a:t>
            </a:r>
          </a:p>
        </p:txBody>
      </p:sp>
      <p:sp>
        <p:nvSpPr>
          <p:cNvPr id="20" name="矩形标注 19"/>
          <p:cNvSpPr/>
          <p:nvPr/>
        </p:nvSpPr>
        <p:spPr>
          <a:xfrm>
            <a:off x="1717040" y="4843780"/>
            <a:ext cx="1157605" cy="445135"/>
          </a:xfrm>
          <a:prstGeom prst="wedgeRectCallout">
            <a:avLst>
              <a:gd name="adj1" fmla="val -73861"/>
              <a:gd name="adj2" fmla="val -11119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蒙蔽</a:t>
            </a:r>
          </a:p>
        </p:txBody>
      </p:sp>
      <p:sp>
        <p:nvSpPr>
          <p:cNvPr id="21" name="矩形标注 20"/>
          <p:cNvSpPr/>
          <p:nvPr/>
        </p:nvSpPr>
        <p:spPr>
          <a:xfrm>
            <a:off x="1088390" y="6137910"/>
            <a:ext cx="1786255" cy="445135"/>
          </a:xfrm>
          <a:prstGeom prst="wedgeRectCallout">
            <a:avLst>
              <a:gd name="adj1" fmla="val 32391"/>
              <a:gd name="adj2" fmla="val -10306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通</a:t>
            </a:r>
            <a:r>
              <a:rPr lang="en-US" altLang="zh-CN" sz="2400" b="1">
                <a:solidFill>
                  <a:srgbClr val="FF0000"/>
                </a:solidFill>
              </a:rPr>
              <a:t>“</a:t>
            </a:r>
            <a:r>
              <a:rPr lang="zh-CN" altLang="en-US" sz="2400" b="1">
                <a:solidFill>
                  <a:srgbClr val="FF0000"/>
                </a:solidFill>
              </a:rPr>
              <a:t>毋</a:t>
            </a:r>
            <a:r>
              <a:rPr lang="en-US" altLang="zh-CN" sz="2400" b="1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22" name="矩形标注 21"/>
          <p:cNvSpPr/>
          <p:nvPr/>
        </p:nvSpPr>
        <p:spPr>
          <a:xfrm>
            <a:off x="8334375" y="4843780"/>
            <a:ext cx="2487295" cy="445135"/>
          </a:xfrm>
          <a:prstGeom prst="wedgeRectCallout">
            <a:avLst>
              <a:gd name="adj1" fmla="val -58348"/>
              <a:gd name="adj2" fmla="val -11519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排斥、罢免</a:t>
            </a:r>
          </a:p>
        </p:txBody>
      </p:sp>
      <p:sp>
        <p:nvSpPr>
          <p:cNvPr id="23" name="矩形标注 22"/>
          <p:cNvSpPr/>
          <p:nvPr/>
        </p:nvSpPr>
        <p:spPr>
          <a:xfrm>
            <a:off x="5720080" y="4843780"/>
            <a:ext cx="1566545" cy="445135"/>
          </a:xfrm>
          <a:prstGeom prst="wedgeRectCallout">
            <a:avLst>
              <a:gd name="adj1" fmla="val 34150"/>
              <a:gd name="adj2" fmla="val -10920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使</a:t>
            </a:r>
            <a:r>
              <a:rPr lang="en-US" altLang="zh-CN" sz="2400" b="1">
                <a:solidFill>
                  <a:srgbClr val="FF0000"/>
                </a:solidFill>
              </a:rPr>
              <a:t>…</a:t>
            </a:r>
            <a:r>
              <a:rPr lang="zh-CN" altLang="en-US" sz="2400" b="1">
                <a:solidFill>
                  <a:srgbClr val="FF0000"/>
                </a:solidFill>
              </a:rPr>
              <a:t>端正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165100" y="337185"/>
            <a:ext cx="5895340" cy="6265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、见可欲，则思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知足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以自戒；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、将有所作，则思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知止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以安人；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、念高危，则思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谦冲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而自牧；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、惧满溢，则思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江海而下百川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5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、乐盘游，则思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三驱</a:t>
            </a:r>
            <a:r>
              <a:rPr lang="zh-CN" altLang="en-US"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以为度；</a:t>
            </a:r>
          </a:p>
        </p:txBody>
      </p:sp>
      <p:sp>
        <p:nvSpPr>
          <p:cNvPr id="3" name="文本占位符 3"/>
          <p:cNvSpPr txBox="1"/>
          <p:nvPr>
            <p:custDataLst>
              <p:tags r:id="rId6"/>
            </p:custDataLst>
          </p:nvPr>
        </p:nvSpPr>
        <p:spPr>
          <a:xfrm>
            <a:off x="6060440" y="362585"/>
            <a:ext cx="5879465" cy="6239510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、看见很想得到的东西，就想到知足以警戒自己；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2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、将要大兴土木，就想到要适可而止以使百姓安宁；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3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、考虑到帝位高危，就想到要保持谦虚，约束自己；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4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、害怕骄傲自满，就想到江海居于百川的下游；</a:t>
            </a:r>
            <a:endParaRPr lang="zh-CN" altLang="en-US" sz="2400" b="1">
              <a:solidFill>
                <a:schemeClr val="bg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5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+mn-ea"/>
              </a:rPr>
              <a:t>、喜欢打猎游乐，就想到网开一面，以此作为限度；</a:t>
            </a:r>
            <a:endParaRPr lang="zh-CN" altLang="en-US" sz="2400" b="1">
              <a:solidFill>
                <a:schemeClr val="bg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165100" y="182245"/>
            <a:ext cx="5895340" cy="64744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6、忧懈怠，则思</a:t>
            </a:r>
            <a:r>
              <a:rPr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慎始而敬终</a:t>
            </a: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7、虑壅蔽，则思</a:t>
            </a:r>
            <a:r>
              <a:rPr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虚心</a:t>
            </a: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以纳下；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8、想谗邪，则思</a:t>
            </a:r>
            <a:r>
              <a:rPr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正身</a:t>
            </a: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以黜恶；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9、恩所加，则思无因</a:t>
            </a:r>
            <a:r>
              <a:rPr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喜</a:t>
            </a: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以谬赏；</a:t>
            </a:r>
          </a:p>
          <a:p>
            <a:pPr marL="0" indent="0" algn="l">
              <a:lnSpc>
                <a:spcPct val="200000"/>
              </a:lnSpc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10、罚所及，则思无因</a:t>
            </a:r>
            <a:r>
              <a:rPr sz="32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怒</a:t>
            </a:r>
            <a:r>
              <a:rPr sz="32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而滥刑。</a:t>
            </a:r>
          </a:p>
        </p:txBody>
      </p:sp>
      <p:sp>
        <p:nvSpPr>
          <p:cNvPr id="3" name="文本占位符 3"/>
          <p:cNvSpPr txBox="1"/>
          <p:nvPr>
            <p:custDataLst>
              <p:tags r:id="rId6"/>
            </p:custDataLst>
          </p:nvPr>
        </p:nvSpPr>
        <p:spPr>
          <a:xfrm>
            <a:off x="5978525" y="182245"/>
            <a:ext cx="5961380" cy="6419850"/>
          </a:xfrm>
          <a:prstGeom prst="rect">
            <a:avLst/>
          </a:prstGeom>
          <a:solidFill>
            <a:srgbClr val="002060"/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担心意志懈怠，就想到做事</a:t>
            </a:r>
            <a:r>
              <a:rPr lang="zh-CN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情自始至终都要谨慎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7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忧虑会受蒙蔽，就想到虚心接纳下属的意见；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8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害怕谗佞奸邪，就想到端正自身以斥退邪恶小人；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9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加恩于人时，就想到不要因为一时高兴而赏赐不当；</a:t>
            </a:r>
          </a:p>
          <a:p>
            <a:pPr marL="0" indent="0" algn="l">
              <a:spcAft>
                <a:spcPts val="120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10</a:t>
            </a:r>
            <a:r>
              <a:rPr lang="zh-CN" altLang="en-US"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、</a:t>
            </a:r>
            <a:r>
              <a:rPr sz="2400" b="1">
                <a:solidFill>
                  <a:schemeClr val="bg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施行刑罚时，就想到不要因为正在发怒而滥施刑罚。</a:t>
            </a: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0245" y="1165860"/>
            <a:ext cx="5069840" cy="342265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610940" y="389325"/>
            <a:ext cx="10970823" cy="70675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概括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十思</a:t>
            </a:r>
            <a:r>
              <a:rPr lang="en-US" altLang="zh-CN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”</a:t>
            </a:r>
            <a:r>
              <a:rPr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的几个角度</a:t>
            </a: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：</a:t>
            </a:r>
          </a:p>
        </p:txBody>
      </p:sp>
      <p:sp>
        <p:nvSpPr>
          <p:cNvPr id="4" name="文本占位符 5"/>
          <p:cNvSpPr txBox="1"/>
          <p:nvPr>
            <p:custDataLst>
              <p:tags r:id="rId8"/>
            </p:custDataLst>
          </p:nvPr>
        </p:nvSpPr>
        <p:spPr>
          <a:xfrm>
            <a:off x="5934075" y="265430"/>
            <a:ext cx="4632960" cy="432308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rgbClr val="595959"/>
              </a:buClr>
              <a:buFont typeface="+mj-lt"/>
              <a:buAutoNum type="arabicPeriod"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戒奢侈 (第1、2条）</a:t>
            </a:r>
          </a:p>
          <a:p>
            <a:pPr marL="342900" indent="-342900">
              <a:buClr>
                <a:srgbClr val="595959"/>
              </a:buClr>
              <a:buFont typeface="+mj-lt"/>
              <a:buAutoNum type="arabicPeriod"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戒骄傲（第3、4条）</a:t>
            </a:r>
          </a:p>
          <a:p>
            <a:pPr marL="342900" indent="-342900">
              <a:buClr>
                <a:srgbClr val="595959"/>
              </a:buClr>
              <a:buFont typeface="+mj-lt"/>
              <a:buAutoNum type="arabicPeriod"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戒纵欲（第5、6条）</a:t>
            </a:r>
          </a:p>
          <a:p>
            <a:pPr marL="342900" indent="-342900">
              <a:buClr>
                <a:srgbClr val="595959"/>
              </a:buClr>
              <a:buFont typeface="+mj-lt"/>
              <a:buAutoNum type="arabicPeriod"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戒蒙蔽（第7、8条）</a:t>
            </a:r>
          </a:p>
          <a:p>
            <a:pPr marL="342900" indent="-342900">
              <a:buClr>
                <a:srgbClr val="595959"/>
              </a:buClr>
              <a:buFont typeface="+mj-lt"/>
              <a:buAutoNum type="arabicPeriod"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戒不公（第9、10条）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610940" y="4899095"/>
            <a:ext cx="10970823" cy="70675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/>
                <a:cs typeface="+mj-cs"/>
                <a:sym typeface="+mn-ea"/>
              </a:defRPr>
            </a:lvl1pPr>
          </a:lstStyle>
          <a:p>
            <a:r>
              <a:rPr lang="zh-CN" altLang="en-US">
                <a:solidFill>
                  <a:srgbClr val="0070C0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rPr>
              <a:t>思考：“十思”与第一段的观点有何联系？</a:t>
            </a:r>
          </a:p>
        </p:txBody>
      </p:sp>
      <p:sp>
        <p:nvSpPr>
          <p:cNvPr id="9" name="文本占位符 5"/>
          <p:cNvSpPr txBox="1"/>
          <p:nvPr>
            <p:custDataLst>
              <p:tags r:id="rId10"/>
            </p:custDataLst>
          </p:nvPr>
        </p:nvSpPr>
        <p:spPr>
          <a:xfrm>
            <a:off x="690245" y="5605780"/>
            <a:ext cx="6553200" cy="90678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srgbClr val="595959"/>
              </a:buClr>
              <a:buFont typeface="+mj-lt"/>
              <a:buNone/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答：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十思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是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积德义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的具体内容。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6260" name="矩形 96259"/>
          <p:cNvSpPr/>
          <p:nvPr/>
        </p:nvSpPr>
        <p:spPr>
          <a:xfrm>
            <a:off x="358563" y="210185"/>
            <a:ext cx="4607984" cy="692151"/>
          </a:xfrm>
          <a:prstGeom prst="rect">
            <a:avLst/>
          </a:prstGeom>
          <a:solidFill>
            <a:srgbClr val="FF9900">
              <a:alpha val="89999"/>
            </a:srgbClr>
          </a:solidFill>
          <a:ln w="76200" cap="flat" cmpd="tri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Tx/>
              <a:buNone/>
              <a:defRPr/>
            </a:pPr>
            <a:r>
              <a:rPr kumimoji="1" lang="zh-CN" altLang="en-US" sz="4265" b="0" i="0" u="none" strike="noStrike" kern="1200" cap="none" spc="0" normalizeH="0" baseline="0" noProof="1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莫谓谏臣空议论</a:t>
            </a:r>
            <a:r>
              <a:rPr kumimoji="1" lang="zh-CN" altLang="en-US" sz="4800" b="0" i="0" u="none" strike="noStrike" kern="1200" cap="none" spc="0" normalizeH="0" baseline="0" noProof="1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ea"/>
              </a:rPr>
              <a:t> </a:t>
            </a:r>
            <a:endParaRPr kumimoji="1" lang="zh-CN" altLang="en-US" sz="4800" b="0" i="0" u="none" strike="noStrike" kern="1200" cap="none" spc="0" normalizeH="0" baseline="0" noProof="1">
              <a:ln>
                <a:noFill/>
              </a:ln>
              <a:solidFill>
                <a:schemeClr val="bg2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67587" name="矩形 96260"/>
          <p:cNvSpPr/>
          <p:nvPr/>
        </p:nvSpPr>
        <p:spPr>
          <a:xfrm>
            <a:off x="239184" y="1123951"/>
            <a:ext cx="11952816" cy="55079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王珪谏太宗出美人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见可欲，则思知足以自戒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张玄素谏修乾阳殿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将有作，则思知止以安人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孔颖达谏太宗“其容若虚”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念高危，则思谦冲以自牧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魏征谏太宗止泰山封禅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惧满溢，则思江海下百川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虞世南谏太宗勿纵情畋猎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乐盘游，则思三驱以为度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⑥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魏征谏太宗纳谏“慎始”而难“敬终”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忧懈怠，则思慎始而敬终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⑦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魏征劾小人权万纪、李仁发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虑壅蔽，则思虚心以纳下</a:t>
            </a:r>
          </a:p>
          <a:p>
            <a:pPr algn="l"/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⑧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太宗不识宇文士及谀谄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想谗邪，则思正身以黜恶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⑨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魏征谏太宗勿宠长乐公主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恩所加，则思无因喜以谬赏</a:t>
            </a:r>
          </a:p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⑩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太宗自悔误杀张蕴古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罚所及，则思无因怒而滥刑</a:t>
            </a: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434975" y="507366"/>
            <a:ext cx="11176000" cy="5339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ts val="1800"/>
              </a:spcAft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想谗邪，则思正身以黜恶</a:t>
            </a:r>
            <a:endParaRPr lang="zh-CN" altLang="en-US" sz="4000" b="1">
              <a:solidFill>
                <a:srgbClr val="0070C0"/>
              </a:solidFill>
              <a:latin typeface="Times New Roman" panose="02020603050405020304" pitchFamily="18" charset="0"/>
            </a:endParaRPr>
          </a:p>
          <a:p>
            <a:pPr algn="l">
              <a:spcBef>
                <a:spcPct val="50000"/>
              </a:spcBef>
            </a:pPr>
            <a:r>
              <a:rPr lang="zh-CN" altLang="en-US" sz="4000" b="1">
                <a:solidFill>
                  <a:srgbClr val="0070C0"/>
                </a:solidFill>
                <a:latin typeface="Times New Roman" panose="02020603050405020304" pitchFamily="18" charset="0"/>
              </a:rPr>
              <a:t>典型史实：太宗不识宇文士及谀谄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　　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太宗尝止一树下，曰：“此嘉树。”宇文士及从而美之不容口。帝正色曰：“魏公常劝我远佞人，我不悟佞人为谁，意常疑汝而未明也。今日果然。”士及叩头谢曰：“南衙群官面折廷争，陛下尝不得举首，今臣幸左右，若不少有顺从，陛下虽贵为天子，复何聊乎？”帝意复解。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标题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376805" y="2102485"/>
            <a:ext cx="7438390" cy="1595755"/>
          </a:xfrm>
          <a:prstGeom prst="rect">
            <a:avLst/>
          </a:prstGeom>
        </p:spPr>
        <p:txBody>
          <a:bodyPr vert="horz" lIns="90000" tIns="46800" rIns="90000" bIns="4680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600" b="0" u="none" strike="noStrike" kern="1200" cap="none" spc="6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</a:defRPr>
            </a:lvl1pPr>
          </a:lstStyle>
          <a:p>
            <a:r>
              <a:rPr lang="zh-CN" altLang="en-US" sz="8800">
                <a:solidFill>
                  <a:srgbClr val="FF0000"/>
                </a:solidFill>
              </a:rPr>
              <a:t>谏太宗十思疏</a:t>
            </a:r>
          </a:p>
        </p:txBody>
      </p:sp>
      <p:sp>
        <p:nvSpPr>
          <p:cNvPr id="10" name="副标题 7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180330" y="3852545"/>
            <a:ext cx="1831340" cy="88963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32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400">
                <a:solidFill>
                  <a:schemeClr val="tx1"/>
                </a:solidFill>
              </a:rPr>
              <a:t>魏征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19955" y="5024755"/>
            <a:ext cx="2752090" cy="52197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/>
              <a:t>第四课时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22" name="矩形 34821"/>
          <p:cNvSpPr>
            <a:spLocks noChangeArrowheads="1"/>
          </p:cNvSpPr>
          <p:nvPr/>
        </p:nvSpPr>
        <p:spPr bwMode="auto">
          <a:xfrm>
            <a:off x="431801" y="1671078"/>
            <a:ext cx="10945284" cy="403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太宗登基之初，励精图治，国内出现了百姓富足、社会安定、国力渐强的“贞观之治”的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局面。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后来，太宗日渐骄奢，大修庙宇宫殿，四处巡游，</a:t>
            </a:r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劳民伤财。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魏征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在这一年的</a:t>
            </a:r>
            <a:r>
              <a:rPr lang="en-US" altLang="zh-CN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3-7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月，“频上四疏，以陈</a:t>
            </a:r>
            <a:r>
              <a:rPr lang="zh-CN" altLang="en-US" sz="3200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得失。”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（此为第二疏）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0" hangingPunct="0">
              <a:spcBef>
                <a:spcPct val="50000"/>
              </a:spcBef>
              <a:buFont typeface="Wingdings" panose="05000000000000000000" pitchFamily="2" charset="2"/>
              <a:buChar char="n"/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据说太宗看了这些奏疏，感到很惭愧，写了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答魏征手诏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称赞他“诚极忠款，言穷切至”，并表示将从谏改过。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标题 5121"/>
          <p:cNvSpPr txBox="1">
            <a:spLocks noChangeArrowheads="1"/>
          </p:cNvSpPr>
          <p:nvPr/>
        </p:nvSpPr>
        <p:spPr>
          <a:xfrm>
            <a:off x="538756" y="427319"/>
            <a:ext cx="10972800" cy="1143000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zh-CN" altLang="en-US" smtClean="0">
                <a:solidFill>
                  <a:srgbClr val="FF0000"/>
                </a:solidFill>
                <a:ea typeface="黑体" panose="02010609060101010101" pitchFamily="49" charset="-122"/>
              </a:rPr>
              <a:t>写作背景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327660" y="572135"/>
            <a:ext cx="11645265" cy="53657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总此十思，弘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兹     九德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       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简能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而任之，    择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而从之。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则智者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勇者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竭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力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，仁者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播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，信者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效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。文武争驰，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君臣无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，可以尽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豫游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之乐，可以养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松乔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之寿，鸣琴垂拱，不言而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何必劳神苦思，代下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职，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役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聪明之耳目，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亏   无为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之大道哉！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3" r:link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文本占位符 3"/>
          <p:cNvSpPr txBox="1"/>
          <p:nvPr>
            <p:custDataLst>
              <p:tags r:id="rId5"/>
            </p:custDataLst>
          </p:nvPr>
        </p:nvSpPr>
        <p:spPr>
          <a:xfrm>
            <a:off x="327660" y="572135"/>
            <a:ext cx="11645265" cy="5565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en-US" altLang="zh-CN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总此十思，弘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兹     九德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           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简能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而任之，    择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善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而从之。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则智者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尽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 勇者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竭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力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，仁者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播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，信者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效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其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忠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。文武争驰，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君臣无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事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，可以尽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豫游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之乐，可以养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松乔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之寿，鸣琴垂拱，不言而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化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。</a:t>
            </a: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endParaRPr lang="zh-CN" altLang="en-US" sz="2800" b="1">
              <a:solidFill>
                <a:schemeClr val="tx1"/>
              </a:solidFill>
              <a:uFillTx/>
              <a:latin typeface="微软雅黑" panose="020b0503020204020204" charset="-122"/>
              <a:ea typeface="微软雅黑"/>
              <a:cs typeface="微软雅黑" panose="020b0503020204020204" charset="-122"/>
              <a:sym typeface="+mn-ea"/>
            </a:endParaRPr>
          </a:p>
          <a:p>
            <a:pPr marL="0" indent="0" algn="l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Wingdings" panose="05000000000000000000" charset="0"/>
              <a:buNone/>
            </a:pP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何必劳神苦思，代下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司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职，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役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聪明之耳目，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亏   无为   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之大道哉！</a:t>
            </a:r>
          </a:p>
        </p:txBody>
      </p:sp>
      <p:sp>
        <p:nvSpPr>
          <p:cNvPr id="5" name="矩形标注 4"/>
          <p:cNvSpPr/>
          <p:nvPr/>
        </p:nvSpPr>
        <p:spPr>
          <a:xfrm>
            <a:off x="4243705" y="4081145"/>
            <a:ext cx="5774055" cy="445135"/>
          </a:xfrm>
          <a:prstGeom prst="wedgeRectCallout">
            <a:avLst>
              <a:gd name="adj1" fmla="val -6592"/>
              <a:gd name="adj2" fmla="val -11519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据说是上古两位仙人：赤松子、王子乔</a:t>
            </a:r>
          </a:p>
        </p:txBody>
      </p:sp>
      <p:sp>
        <p:nvSpPr>
          <p:cNvPr id="3" name="矩形标注 2"/>
          <p:cNvSpPr/>
          <p:nvPr/>
        </p:nvSpPr>
        <p:spPr>
          <a:xfrm>
            <a:off x="327660" y="4081145"/>
            <a:ext cx="2021205" cy="445135"/>
          </a:xfrm>
          <a:prstGeom prst="wedgeRectCallout">
            <a:avLst>
              <a:gd name="adj1" fmla="val 36239"/>
              <a:gd name="adj2" fmla="val -11533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忧烦的事情</a:t>
            </a:r>
          </a:p>
        </p:txBody>
      </p:sp>
      <p:sp>
        <p:nvSpPr>
          <p:cNvPr id="4" name="矩形标注 3"/>
          <p:cNvSpPr/>
          <p:nvPr/>
        </p:nvSpPr>
        <p:spPr>
          <a:xfrm>
            <a:off x="10347325" y="4081145"/>
            <a:ext cx="1020445" cy="445135"/>
          </a:xfrm>
          <a:prstGeom prst="wedgeRectCallout">
            <a:avLst>
              <a:gd name="adj1" fmla="val 36745"/>
              <a:gd name="adj2" fmla="val -115335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教化</a:t>
            </a:r>
          </a:p>
        </p:txBody>
      </p:sp>
      <p:sp>
        <p:nvSpPr>
          <p:cNvPr id="6" name="矩形标注 5"/>
          <p:cNvSpPr/>
          <p:nvPr/>
        </p:nvSpPr>
        <p:spPr>
          <a:xfrm>
            <a:off x="3559175" y="2821940"/>
            <a:ext cx="948055" cy="445135"/>
          </a:xfrm>
          <a:prstGeom prst="wedgeRectCallout">
            <a:avLst>
              <a:gd name="adj1" fmla="val 20797"/>
              <a:gd name="adj2" fmla="val -12346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竭尽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1208405" y="2821940"/>
            <a:ext cx="956945" cy="445135"/>
          </a:xfrm>
          <a:prstGeom prst="wedgeRectCallout">
            <a:avLst>
              <a:gd name="adj1" fmla="val 35733"/>
              <a:gd name="adj2" fmla="val -11119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用尽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7995920" y="2821940"/>
            <a:ext cx="920750" cy="445135"/>
          </a:xfrm>
          <a:prstGeom prst="wedgeRectCallout">
            <a:avLst>
              <a:gd name="adj1" fmla="val 2758"/>
              <a:gd name="adj2" fmla="val -12560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献出</a:t>
            </a:r>
          </a:p>
        </p:txBody>
      </p:sp>
      <p:sp>
        <p:nvSpPr>
          <p:cNvPr id="10" name="矩形标注 9"/>
          <p:cNvSpPr/>
          <p:nvPr/>
        </p:nvSpPr>
        <p:spPr>
          <a:xfrm>
            <a:off x="6062980" y="1529080"/>
            <a:ext cx="846455" cy="445135"/>
          </a:xfrm>
          <a:prstGeom prst="wedgeRectCallout">
            <a:avLst>
              <a:gd name="adj1" fmla="val 72205"/>
              <a:gd name="adj2" fmla="val -12146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选拔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3745865" y="1529080"/>
            <a:ext cx="1877695" cy="445135"/>
          </a:xfrm>
          <a:prstGeom prst="wedgeRectCallout">
            <a:avLst>
              <a:gd name="adj1" fmla="val 23385"/>
              <a:gd name="adj2" fmla="val -12560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九种德行</a:t>
            </a:r>
          </a:p>
        </p:txBody>
      </p:sp>
      <p:sp>
        <p:nvSpPr>
          <p:cNvPr id="12" name="矩形标注 11"/>
          <p:cNvSpPr/>
          <p:nvPr/>
        </p:nvSpPr>
        <p:spPr>
          <a:xfrm>
            <a:off x="2014855" y="1529080"/>
            <a:ext cx="1190625" cy="445135"/>
          </a:xfrm>
          <a:prstGeom prst="wedgeRectCallout">
            <a:avLst>
              <a:gd name="adj1" fmla="val 109040"/>
              <a:gd name="adj2" fmla="val -11932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这，此</a:t>
            </a:r>
          </a:p>
        </p:txBody>
      </p:sp>
      <p:sp>
        <p:nvSpPr>
          <p:cNvPr id="14" name="矩形标注 13"/>
          <p:cNvSpPr/>
          <p:nvPr/>
        </p:nvSpPr>
        <p:spPr>
          <a:xfrm>
            <a:off x="7405370" y="1529080"/>
            <a:ext cx="1784985" cy="445135"/>
          </a:xfrm>
          <a:prstGeom prst="wedgeRectCallout">
            <a:avLst>
              <a:gd name="adj1" fmla="val -44592"/>
              <a:gd name="adj2" fmla="val -12161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有能力的人</a:t>
            </a:r>
          </a:p>
        </p:txBody>
      </p:sp>
      <p:sp>
        <p:nvSpPr>
          <p:cNvPr id="15" name="矩形标注 14"/>
          <p:cNvSpPr/>
          <p:nvPr/>
        </p:nvSpPr>
        <p:spPr>
          <a:xfrm>
            <a:off x="9686925" y="1529080"/>
            <a:ext cx="1612265" cy="445135"/>
          </a:xfrm>
          <a:prstGeom prst="wedgeRectCallout">
            <a:avLst>
              <a:gd name="adj1" fmla="val -28731"/>
              <a:gd name="adj2" fmla="val -11119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好的建议</a:t>
            </a:r>
          </a:p>
        </p:txBody>
      </p:sp>
      <p:sp>
        <p:nvSpPr>
          <p:cNvPr id="16" name="矩形标注 15"/>
          <p:cNvSpPr/>
          <p:nvPr/>
        </p:nvSpPr>
        <p:spPr>
          <a:xfrm>
            <a:off x="5293360" y="2821940"/>
            <a:ext cx="2112010" cy="445135"/>
          </a:xfrm>
          <a:prstGeom prst="wedgeRectCallout">
            <a:avLst>
              <a:gd name="adj1" fmla="val 2675"/>
              <a:gd name="adj2" fmla="val -123466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散播、扩大</a:t>
            </a:r>
          </a:p>
        </p:txBody>
      </p:sp>
      <p:sp>
        <p:nvSpPr>
          <p:cNvPr id="18" name="矩形标注 17"/>
          <p:cNvSpPr/>
          <p:nvPr/>
        </p:nvSpPr>
        <p:spPr>
          <a:xfrm>
            <a:off x="3559175" y="5492750"/>
            <a:ext cx="1045210" cy="445135"/>
          </a:xfrm>
          <a:prstGeom prst="wedgeRectCallout">
            <a:avLst>
              <a:gd name="adj1" fmla="val 6925"/>
              <a:gd name="adj2" fmla="val -156134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管理</a:t>
            </a:r>
          </a:p>
        </p:txBody>
      </p:sp>
      <p:sp>
        <p:nvSpPr>
          <p:cNvPr id="19" name="矩形标注 18"/>
          <p:cNvSpPr/>
          <p:nvPr/>
        </p:nvSpPr>
        <p:spPr>
          <a:xfrm>
            <a:off x="2959100" y="4081145"/>
            <a:ext cx="1045210" cy="445135"/>
          </a:xfrm>
          <a:prstGeom prst="wedgeRectCallout">
            <a:avLst>
              <a:gd name="adj1" fmla="val 41008"/>
              <a:gd name="adj2" fmla="val -11947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出游</a:t>
            </a:r>
          </a:p>
        </p:txBody>
      </p:sp>
      <p:sp>
        <p:nvSpPr>
          <p:cNvPr id="20" name="矩形标注 19"/>
          <p:cNvSpPr/>
          <p:nvPr/>
        </p:nvSpPr>
        <p:spPr>
          <a:xfrm>
            <a:off x="8432800" y="5492750"/>
            <a:ext cx="3039110" cy="445135"/>
          </a:xfrm>
          <a:prstGeom prst="wedgeRectCallout">
            <a:avLst>
              <a:gd name="adj1" fmla="val -41767"/>
              <a:gd name="adj2" fmla="val -152139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道家主张，顺其自然</a:t>
            </a:r>
          </a:p>
        </p:txBody>
      </p:sp>
      <p:sp>
        <p:nvSpPr>
          <p:cNvPr id="21" name="矩形标注 20"/>
          <p:cNvSpPr/>
          <p:nvPr/>
        </p:nvSpPr>
        <p:spPr>
          <a:xfrm>
            <a:off x="6757035" y="5492750"/>
            <a:ext cx="1045210" cy="445135"/>
          </a:xfrm>
          <a:prstGeom prst="wedgeRectCallout">
            <a:avLst>
              <a:gd name="adj1" fmla="val 33961"/>
              <a:gd name="adj2" fmla="val -14186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损毁</a:t>
            </a:r>
          </a:p>
        </p:txBody>
      </p:sp>
      <p:sp>
        <p:nvSpPr>
          <p:cNvPr id="13" name="矩形标注 12"/>
          <p:cNvSpPr/>
          <p:nvPr/>
        </p:nvSpPr>
        <p:spPr>
          <a:xfrm>
            <a:off x="4779010" y="5492750"/>
            <a:ext cx="1045210" cy="445135"/>
          </a:xfrm>
          <a:prstGeom prst="wedgeRectCallout">
            <a:avLst>
              <a:gd name="adj1" fmla="val -7897"/>
              <a:gd name="adj2" fmla="val -150000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奴役</a:t>
            </a:r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5"/>
            </p:custDataLst>
          </p:nvPr>
        </p:nvPicPr>
        <p:blipFill>
          <a:blip r:embed="rId4" r:link="rId3"/>
          <a:stretch>
            <a:fillRect/>
          </a:stretch>
        </p:blipFill>
        <p:spPr>
          <a:xfrm>
            <a:off x="0" y="0"/>
            <a:ext cx="720090" cy="535633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861373"/>
          </a:xfrm>
          <a:prstGeom prst="rect">
            <a:avLst/>
          </a:prstGeom>
        </p:spPr>
      </p:pic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605155" y="535940"/>
            <a:ext cx="10976610" cy="9696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>
              <a:lnSpc>
                <a:spcPct val="100000"/>
              </a:lnSpc>
              <a:spcAft>
                <a:spcPts val="800"/>
              </a:spcAft>
              <a:defRPr/>
            </a:pPr>
            <a:r>
              <a:rPr lang="zh-CN" altLang="en-US" sz="4400" b="1" spc="300">
                <a:ln w="3175">
                  <a:noFill/>
                  <a:prstDash val="dash"/>
                </a:ln>
                <a:solidFill>
                  <a:srgbClr val="FF0000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微软雅黑" panose="020b0503020204020204" charset="-122"/>
              </a:rPr>
              <a:t>翻译：</a:t>
            </a:r>
          </a:p>
        </p:txBody>
      </p:sp>
      <p:sp>
        <p:nvSpPr>
          <p:cNvPr id="7" name="Title 6"/>
          <p:cNvSpPr txBox="1"/>
          <p:nvPr>
            <p:custDataLst>
              <p:tags r:id="rId10"/>
            </p:custDataLst>
          </p:nvPr>
        </p:nvSpPr>
        <p:spPr>
          <a:xfrm>
            <a:off x="605155" y="1270000"/>
            <a:ext cx="10976610" cy="50577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>
              <a:lnSpc>
                <a:spcPct val="130000"/>
              </a:lnSpc>
              <a:spcAft>
                <a:spcPts val="800"/>
              </a:spcAft>
            </a:pPr>
            <a:r>
              <a:rPr altLang="zh-CN" sz="2800" b="1" spc="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 spc="5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面地做到这十件应该深思的事，发扬光大“九德”的修养。选拔有才能的人而任用他，选择好的意见而采纳它，那么有智慧的人就能充分献出他们的谋略；勇敢的人就能完全尽到他的力量；仁爱的人就能洒播他的恩惠，诚信的就能献出他的忠诚，文臣武将争着做好自己的事情，君臣就没有多少烦扰的事，国君就可以尽情享受出巡游玩的快乐，享有神仙一样的长寿。或演奏琴瑟，或垂衣拱手，不必多说，百姓就可得到教化。为什么一定自己劳神费思，代替百官管理职事，劳损自己的耳目，毁坏无为而治的最高境界呢？</a:t>
            </a: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12156" y="1344583"/>
            <a:ext cx="9168544" cy="4351338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ts val="2200"/>
              </a:spcAft>
              <a:buNone/>
            </a:pPr>
            <a:r>
              <a:rPr lang="zh-CN" altLang="en-US" sz="54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总结第</a:t>
            </a:r>
            <a:r>
              <a:rPr sz="540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三段落：</a:t>
            </a:r>
            <a:endParaRPr lang="en-US" altLang="zh-CN" sz="4000" smtClean="0">
              <a:solidFill>
                <a:srgbClr val="FF0000"/>
              </a:solidFill>
              <a:latin typeface="+mn-ea"/>
            </a:endParaRPr>
          </a:p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 smtClean="0">
                <a:solidFill>
                  <a:srgbClr val="0000FF"/>
                </a:solidFill>
                <a:latin typeface="+mn-ea"/>
              </a:rPr>
              <a:t>      </a:t>
            </a:r>
            <a:r>
              <a:rPr lang="zh-CN" altLang="en-US" sz="3600" smtClean="0">
                <a:solidFill>
                  <a:srgbClr val="0000FF"/>
                </a:solidFill>
                <a:latin typeface="+mn-ea"/>
              </a:rPr>
              <a:t>提出“十思”的具体内容，并指出做到“十思”的结果。</a:t>
            </a:r>
            <a:endParaRPr lang="en-US" altLang="zh-CN" sz="3600" smtClean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1388110" y="1278890"/>
            <a:ext cx="9704070" cy="84772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 anchorCtr="0">
            <a:no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6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</a:t>
            </a:r>
            <a:r>
              <a:rPr lang="zh-CN" altLang="en-US" sz="36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思考：君王做到“十思”，会有怎样的结果？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1388110" y="2308225"/>
            <a:ext cx="94164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360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49" charset="-122"/>
              </a:rPr>
              <a:t>       </a:t>
            </a:r>
            <a:r>
              <a:rPr lang="zh-CN" altLang="en-US" sz="3600">
                <a:solidFill>
                  <a:srgbClr val="FF0000"/>
                </a:solidFill>
                <a:latin typeface="华文行楷" panose="02010800040101010101" pitchFamily="2" charset="-122"/>
                <a:ea typeface="黑体" panose="02010609060101010101" pitchFamily="49" charset="-122"/>
              </a:rPr>
              <a:t>答：智者尽其谋，勇者竭其力，仁者播其惠，信者效其忠；文武争驰，垂衣拱手而治。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文本占位符 7170"/>
          <p:cNvSpPr>
            <a:spLocks noGrp="1" noChangeArrowheads="1"/>
          </p:cNvSpPr>
          <p:nvPr>
            <p:ph type="body" idx="1"/>
          </p:nvPr>
        </p:nvSpPr>
        <p:spPr>
          <a:xfrm>
            <a:off x="163830" y="972820"/>
            <a:ext cx="11634470" cy="5443855"/>
          </a:xfrm>
        </p:spPr>
        <p:txBody>
          <a:bodyPr>
            <a:normAutofit fontScale="80000"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500" b="1" smtClean="0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</a:t>
            </a:r>
            <a:r>
              <a:rPr lang="zh-CN" altLang="en-US" sz="3500" b="1"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君人者，诚能：见可欲，则思知足以自戒；将有所作，则思知止以安人；念高危，则思谦冲以自牧；惧满溢，则思江海而下百川；乐盘游，则思三驱以为度；忧懈怠，则思慎始而敬终；虑壅蔽，则思虚心以纳下；惧谗邪，则思正身以黜恶；恩所加，则思无因喜以谬赏；罚所及，则思无因怒而滥刑。     总此十思，宏兹九德。简能而任之，择善而从之，则智者尽其谋，勇者竭其力，仁者播其惠，信者效其忠。文武争驰，君臣无事，可以尽豫游之乐，可以养松乔之寿，鸣琴垂拱，不言而化。何必劳神苦思，代下司职，役聪明之耳目，亏无为之大道哉！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0" y="0"/>
            <a:ext cx="3361690" cy="650240"/>
          </a:xfrm>
          <a:prstGeom prst="rect">
            <a:avLst/>
          </a:prstGeom>
          <a:solidFill>
            <a:srgbClr val="FFFF00"/>
          </a:solidFill>
        </p:spPr>
        <p:txBody>
          <a:bodyPr vert="horz" lIns="0" rIns="0" bIns="0" rtlCol="0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charset="-122"/>
                <a:ea typeface="微软雅黑"/>
                <a:cs typeface="+mj-cs"/>
              </a:defRPr>
            </a:lvl1pPr>
          </a:lstStyle>
          <a:p>
            <a:r>
              <a:rPr lang="en-US" altLang="zh-CN" sz="3600" b="1">
                <a:solidFill>
                  <a:schemeClr val="tx1"/>
                </a:solidFill>
              </a:rPr>
              <a:t>  </a:t>
            </a:r>
            <a:r>
              <a:rPr lang="zh-CN" altLang="en-US" sz="3600" b="1">
                <a:solidFill>
                  <a:schemeClr val="tx1"/>
                </a:solidFill>
              </a:rPr>
              <a:t>再读第三段落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矩形 18433"/>
          <p:cNvSpPr>
            <a:spLocks noChangeArrowheads="1"/>
          </p:cNvSpPr>
          <p:nvPr/>
        </p:nvSpPr>
        <p:spPr bwMode="auto">
          <a:xfrm>
            <a:off x="614680" y="369570"/>
            <a:ext cx="375285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ea typeface="黑体" panose="02010609060101010101" pitchFamily="49" charset="-122"/>
              </a:rPr>
              <a:t>求木之长者，必固其根本</a:t>
            </a:r>
          </a:p>
          <a:p>
            <a:r>
              <a:rPr lang="zh-CN" altLang="en-US" sz="2400" b="1">
                <a:ea typeface="黑体" panose="02010609060101010101" pitchFamily="49" charset="-122"/>
              </a:rPr>
              <a:t>欲流之远者，必浚其泉源</a:t>
            </a:r>
          </a:p>
          <a:p>
            <a:r>
              <a:rPr lang="zh-CN" altLang="en-US" sz="2400" b="1">
                <a:ea typeface="黑体" panose="02010609060101010101" pitchFamily="49" charset="-122"/>
              </a:rPr>
              <a:t>思国之安者，必积其德义</a:t>
            </a:r>
          </a:p>
        </p:txBody>
      </p:sp>
      <p:sp>
        <p:nvSpPr>
          <p:cNvPr id="15362" name="矩形 18434"/>
          <p:cNvSpPr>
            <a:spLocks noChangeArrowheads="1"/>
          </p:cNvSpPr>
          <p:nvPr/>
        </p:nvSpPr>
        <p:spPr bwMode="auto">
          <a:xfrm>
            <a:off x="7832725" y="394335"/>
            <a:ext cx="32670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>
                <a:ea typeface="黑体" panose="02010609060101010101" pitchFamily="49" charset="-122"/>
              </a:rPr>
              <a:t>源不深而望流之远</a:t>
            </a:r>
          </a:p>
          <a:p>
            <a:r>
              <a:rPr lang="zh-CN" altLang="en-US" sz="2400" b="1">
                <a:ea typeface="黑体" panose="02010609060101010101" pitchFamily="49" charset="-122"/>
              </a:rPr>
              <a:t>根不固而求木之长</a:t>
            </a:r>
          </a:p>
          <a:p>
            <a:r>
              <a:rPr lang="zh-CN" altLang="en-US" sz="2400" b="1">
                <a:ea typeface="黑体" panose="02010609060101010101" pitchFamily="49" charset="-122"/>
              </a:rPr>
              <a:t>德不厚而思国之安</a:t>
            </a:r>
          </a:p>
        </p:txBody>
      </p:sp>
      <p:sp>
        <p:nvSpPr>
          <p:cNvPr id="15363" name="矩形 18435"/>
          <p:cNvSpPr>
            <a:spLocks noChangeArrowheads="1"/>
          </p:cNvSpPr>
          <p:nvPr/>
        </p:nvSpPr>
        <p:spPr bwMode="auto">
          <a:xfrm>
            <a:off x="3600451" y="2247900"/>
            <a:ext cx="492887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中心论点：居安思危，戒奢以俭</a:t>
            </a:r>
          </a:p>
        </p:txBody>
      </p:sp>
      <p:sp>
        <p:nvSpPr>
          <p:cNvPr id="15364" name="矩形 18436"/>
          <p:cNvSpPr>
            <a:spLocks noChangeArrowheads="1"/>
          </p:cNvSpPr>
          <p:nvPr/>
        </p:nvSpPr>
        <p:spPr bwMode="auto">
          <a:xfrm>
            <a:off x="1871133" y="3606801"/>
            <a:ext cx="4224867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在殷忧，必竭诚以待人</a:t>
            </a:r>
            <a:r>
              <a:rPr lang="zh-CN" altLang="en-US" b="1"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</a:t>
            </a:r>
          </a:p>
        </p:txBody>
      </p:sp>
      <p:sp>
        <p:nvSpPr>
          <p:cNvPr id="15365" name="矩形 18437"/>
          <p:cNvSpPr>
            <a:spLocks noChangeArrowheads="1"/>
          </p:cNvSpPr>
          <p:nvPr/>
        </p:nvSpPr>
        <p:spPr bwMode="auto">
          <a:xfrm>
            <a:off x="7535334" y="3606801"/>
            <a:ext cx="27355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华文楷体" panose="02010600040101010101" pitchFamily="2" charset="-122"/>
                <a:ea typeface="华文楷体" panose="02010600040101010101" pitchFamily="2" charset="-122"/>
              </a:rPr>
              <a:t>既得志，则纵情以傲物</a:t>
            </a:r>
          </a:p>
        </p:txBody>
      </p:sp>
      <p:sp>
        <p:nvSpPr>
          <p:cNvPr id="15366" name="文本框 18438"/>
          <p:cNvSpPr txBox="1">
            <a:spLocks noChangeArrowheads="1"/>
          </p:cNvSpPr>
          <p:nvPr/>
        </p:nvSpPr>
        <p:spPr bwMode="auto">
          <a:xfrm>
            <a:off x="3503085" y="4114801"/>
            <a:ext cx="604943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800" b="1">
                <a:ea typeface="幼圆" panose="02010509060101010101" pitchFamily="49" charset="-122"/>
              </a:rPr>
              <a:t>提出“十思“的具体建议</a:t>
            </a:r>
          </a:p>
        </p:txBody>
      </p:sp>
      <p:grpSp>
        <p:nvGrpSpPr>
          <p:cNvPr id="15367" name="组合 18439"/>
          <p:cNvGrpSpPr/>
          <p:nvPr/>
        </p:nvGrpSpPr>
        <p:grpSpPr>
          <a:xfrm>
            <a:off x="2197313" y="4648201"/>
            <a:ext cx="7950200" cy="2449513"/>
            <a:chOff x="865" y="3248"/>
            <a:chExt cx="3756" cy="999"/>
          </a:xfrm>
        </p:grpSpPr>
        <p:sp>
          <p:nvSpPr>
            <p:cNvPr id="15368" name="文本框 18440"/>
            <p:cNvSpPr txBox="1">
              <a:spLocks noChangeArrowheads="1"/>
            </p:cNvSpPr>
            <p:nvPr/>
          </p:nvSpPr>
          <p:spPr bwMode="auto">
            <a:xfrm>
              <a:off x="865" y="3249"/>
              <a:ext cx="291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见可欲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69" name="文本框 18441"/>
            <p:cNvSpPr txBox="1">
              <a:spLocks noChangeArrowheads="1"/>
            </p:cNvSpPr>
            <p:nvPr/>
          </p:nvSpPr>
          <p:spPr bwMode="auto">
            <a:xfrm>
              <a:off x="1274" y="3249"/>
              <a:ext cx="291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将有作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0" name="文本框 18442"/>
            <p:cNvSpPr txBox="1">
              <a:spLocks noChangeArrowheads="1"/>
            </p:cNvSpPr>
            <p:nvPr/>
          </p:nvSpPr>
          <p:spPr bwMode="auto">
            <a:xfrm>
              <a:off x="1636" y="3249"/>
              <a:ext cx="291" cy="8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念高危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1" name="文本框 18443"/>
            <p:cNvSpPr txBox="1">
              <a:spLocks noChangeArrowheads="1"/>
            </p:cNvSpPr>
            <p:nvPr/>
          </p:nvSpPr>
          <p:spPr bwMode="auto">
            <a:xfrm>
              <a:off x="2016" y="3248"/>
              <a:ext cx="291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惧满盈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2" name="文本框 18444"/>
            <p:cNvSpPr txBox="1">
              <a:spLocks noChangeArrowheads="1"/>
            </p:cNvSpPr>
            <p:nvPr/>
          </p:nvSpPr>
          <p:spPr bwMode="auto">
            <a:xfrm>
              <a:off x="2379" y="3250"/>
              <a:ext cx="291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乐盘游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3" name="文本框 18445"/>
            <p:cNvSpPr txBox="1">
              <a:spLocks noChangeArrowheads="1"/>
            </p:cNvSpPr>
            <p:nvPr/>
          </p:nvSpPr>
          <p:spPr bwMode="auto">
            <a:xfrm>
              <a:off x="2742" y="3249"/>
              <a:ext cx="291" cy="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忧懈怠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4" name="文本框 18446"/>
            <p:cNvSpPr txBox="1">
              <a:spLocks noChangeArrowheads="1"/>
            </p:cNvSpPr>
            <p:nvPr/>
          </p:nvSpPr>
          <p:spPr bwMode="auto">
            <a:xfrm>
              <a:off x="3150" y="3249"/>
              <a:ext cx="291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虑壅蔽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5" name="文本框 18447"/>
            <p:cNvSpPr txBox="1">
              <a:spLocks noChangeArrowheads="1"/>
            </p:cNvSpPr>
            <p:nvPr/>
          </p:nvSpPr>
          <p:spPr bwMode="auto">
            <a:xfrm>
              <a:off x="3604" y="3249"/>
              <a:ext cx="291" cy="9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惧谗邪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6" name="文本框 18448"/>
            <p:cNvSpPr txBox="1">
              <a:spLocks noChangeArrowheads="1"/>
            </p:cNvSpPr>
            <p:nvPr/>
          </p:nvSpPr>
          <p:spPr bwMode="auto">
            <a:xfrm>
              <a:off x="3967" y="3249"/>
              <a:ext cx="291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恩所加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  <p:sp>
          <p:nvSpPr>
            <p:cNvPr id="15377" name="文本框 18449"/>
            <p:cNvSpPr txBox="1">
              <a:spLocks noChangeArrowheads="1"/>
            </p:cNvSpPr>
            <p:nvPr/>
          </p:nvSpPr>
          <p:spPr bwMode="auto">
            <a:xfrm>
              <a:off x="4330" y="3249"/>
              <a:ext cx="291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800" b="1">
                  <a:ea typeface="黑体" panose="02010609060101010101" pitchFamily="49" charset="-122"/>
                </a:rPr>
                <a:t>罚所及</a:t>
              </a:r>
              <a:r>
                <a:rPr lang="en-US" altLang="zh-CN" sz="2800" b="1">
                  <a:ea typeface="黑体" panose="02010609060101010101" pitchFamily="49" charset="-122"/>
                </a:rPr>
                <a:t>……</a:t>
              </a:r>
            </a:p>
          </p:txBody>
        </p:sp>
      </p:grpSp>
      <p:sp>
        <p:nvSpPr>
          <p:cNvPr id="15378" name="右中括号 18450"/>
          <p:cNvSpPr/>
          <p:nvPr/>
        </p:nvSpPr>
        <p:spPr bwMode="auto">
          <a:xfrm>
            <a:off x="4326044" y="369253"/>
            <a:ext cx="190500" cy="1223962"/>
          </a:xfrm>
          <a:prstGeom prst="rightBracket">
            <a:avLst>
              <a:gd name="adj" fmla="val 71349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左中括号 18451"/>
          <p:cNvSpPr/>
          <p:nvPr/>
        </p:nvSpPr>
        <p:spPr bwMode="auto">
          <a:xfrm>
            <a:off x="7535545" y="369253"/>
            <a:ext cx="95251" cy="1223962"/>
          </a:xfrm>
          <a:prstGeom prst="leftBracket">
            <a:avLst>
              <a:gd name="adj" fmla="val 142697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0" name="文本框 18452"/>
          <p:cNvSpPr txBox="1">
            <a:spLocks noChangeArrowheads="1"/>
          </p:cNvSpPr>
          <p:nvPr/>
        </p:nvSpPr>
        <p:spPr bwMode="auto">
          <a:xfrm>
            <a:off x="4516544" y="797878"/>
            <a:ext cx="172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黑体" panose="02010609060101010101" pitchFamily="49" charset="-122"/>
              </a:rPr>
              <a:t>（正）</a:t>
            </a:r>
          </a:p>
        </p:txBody>
      </p:sp>
      <p:sp>
        <p:nvSpPr>
          <p:cNvPr id="15381" name="文本框 18453"/>
          <p:cNvSpPr txBox="1">
            <a:spLocks noChangeArrowheads="1"/>
          </p:cNvSpPr>
          <p:nvPr/>
        </p:nvSpPr>
        <p:spPr bwMode="auto">
          <a:xfrm>
            <a:off x="6458163" y="810578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chemeClr val="folHlink"/>
                </a:solidFill>
                <a:ea typeface="黑体" panose="02010609060101010101" pitchFamily="49" charset="-122"/>
              </a:rPr>
              <a:t>（反）</a:t>
            </a:r>
          </a:p>
        </p:txBody>
      </p:sp>
      <p:sp>
        <p:nvSpPr>
          <p:cNvPr id="15382" name="直接连接符 18454"/>
          <p:cNvSpPr>
            <a:spLocks noChangeShapeType="1"/>
          </p:cNvSpPr>
          <p:nvPr/>
        </p:nvSpPr>
        <p:spPr bwMode="auto">
          <a:xfrm>
            <a:off x="4806950" y="1268095"/>
            <a:ext cx="1288415" cy="5289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直接连接符 18455"/>
          <p:cNvSpPr>
            <a:spLocks noChangeShapeType="1"/>
          </p:cNvSpPr>
          <p:nvPr/>
        </p:nvSpPr>
        <p:spPr bwMode="auto">
          <a:xfrm flipV="1">
            <a:off x="6096000" y="1255395"/>
            <a:ext cx="1344295" cy="5416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4" name="直接连接符 18456"/>
          <p:cNvSpPr>
            <a:spLocks noChangeShapeType="1"/>
          </p:cNvSpPr>
          <p:nvPr/>
        </p:nvSpPr>
        <p:spPr bwMode="auto">
          <a:xfrm>
            <a:off x="6094730" y="1797050"/>
            <a:ext cx="635" cy="4140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5" name="直接连接符 18457"/>
          <p:cNvSpPr>
            <a:spLocks noChangeShapeType="1"/>
          </p:cNvSpPr>
          <p:nvPr/>
        </p:nvSpPr>
        <p:spPr bwMode="auto">
          <a:xfrm flipH="1">
            <a:off x="9072033" y="2852738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6" name="直接连接符 18458"/>
          <p:cNvSpPr>
            <a:spLocks noChangeShapeType="1"/>
          </p:cNvSpPr>
          <p:nvPr/>
        </p:nvSpPr>
        <p:spPr bwMode="auto">
          <a:xfrm flipH="1">
            <a:off x="3695700" y="2851150"/>
            <a:ext cx="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7" name="直接连接符 18459"/>
          <p:cNvSpPr>
            <a:spLocks noChangeShapeType="1"/>
          </p:cNvSpPr>
          <p:nvPr/>
        </p:nvSpPr>
        <p:spPr bwMode="auto">
          <a:xfrm>
            <a:off x="3695700" y="2684463"/>
            <a:ext cx="537633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8" name="文本框 18460"/>
          <p:cNvSpPr txBox="1">
            <a:spLocks noChangeArrowheads="1"/>
          </p:cNvSpPr>
          <p:nvPr/>
        </p:nvSpPr>
        <p:spPr bwMode="auto">
          <a:xfrm>
            <a:off x="2927353" y="2924176"/>
            <a:ext cx="1214342" cy="466725"/>
          </a:xfrm>
          <a:prstGeom prst="rect">
            <a:avLst/>
          </a:prstGeom>
          <a:solidFill>
            <a:srgbClr val="B2B2B2"/>
          </a:solidFill>
          <a:ln w="9525">
            <a:solidFill>
              <a:schemeClr val="bg1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/>
              <a:t>取江山</a:t>
            </a:r>
          </a:p>
        </p:txBody>
      </p:sp>
      <p:sp>
        <p:nvSpPr>
          <p:cNvPr id="15389" name="文本框 18461"/>
          <p:cNvSpPr txBox="1">
            <a:spLocks noChangeArrowheads="1"/>
          </p:cNvSpPr>
          <p:nvPr/>
        </p:nvSpPr>
        <p:spPr bwMode="auto">
          <a:xfrm>
            <a:off x="8208435" y="2924176"/>
            <a:ext cx="1344084" cy="466725"/>
          </a:xfrm>
          <a:prstGeom prst="rect">
            <a:avLst/>
          </a:prstGeom>
          <a:solidFill>
            <a:srgbClr val="B2B2B2"/>
          </a:solidFill>
          <a:ln w="9525">
            <a:solidFill>
              <a:schemeClr val="bg1"/>
            </a:solidFill>
            <a:miter lim="800000"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b="1"/>
              <a:t>守江山</a:t>
            </a:r>
          </a:p>
        </p:txBody>
      </p:sp>
      <p:sp>
        <p:nvSpPr>
          <p:cNvPr id="15390" name="直接连接符 18462"/>
          <p:cNvSpPr>
            <a:spLocks noChangeShapeType="1"/>
          </p:cNvSpPr>
          <p:nvPr/>
        </p:nvSpPr>
        <p:spPr bwMode="auto">
          <a:xfrm flipH="1">
            <a:off x="6096212" y="3863976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1" name="文本框 18463"/>
          <p:cNvSpPr txBox="1">
            <a:spLocks noChangeArrowheads="1"/>
          </p:cNvSpPr>
          <p:nvPr/>
        </p:nvSpPr>
        <p:spPr bwMode="auto">
          <a:xfrm>
            <a:off x="614680" y="2247900"/>
            <a:ext cx="752475" cy="30460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黑体" panose="02010609060101010101" pitchFamily="49" charset="-122"/>
              </a:rPr>
              <a:t>全文结构</a:t>
            </a:r>
          </a:p>
        </p:txBody>
      </p:sp>
      <p:sp>
        <p:nvSpPr>
          <p:cNvPr id="15392" name="直接连接符 18464"/>
          <p:cNvSpPr>
            <a:spLocks noChangeShapeType="1"/>
          </p:cNvSpPr>
          <p:nvPr/>
        </p:nvSpPr>
        <p:spPr bwMode="auto">
          <a:xfrm flipH="1">
            <a:off x="2438401" y="4724400"/>
            <a:ext cx="105833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3" name="直接连接符 18465"/>
          <p:cNvSpPr>
            <a:spLocks noChangeShapeType="1"/>
          </p:cNvSpPr>
          <p:nvPr/>
        </p:nvSpPr>
        <p:spPr bwMode="auto">
          <a:xfrm>
            <a:off x="2544234" y="4648200"/>
            <a:ext cx="74887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4" name="直接连接符 18466"/>
          <p:cNvSpPr>
            <a:spLocks noChangeShapeType="1"/>
          </p:cNvSpPr>
          <p:nvPr/>
        </p:nvSpPr>
        <p:spPr bwMode="auto">
          <a:xfrm flipH="1">
            <a:off x="10033000" y="4648201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直接连接符 18454"/>
          <p:cNvSpPr>
            <a:spLocks noChangeShapeType="1"/>
          </p:cNvSpPr>
          <p:nvPr/>
        </p:nvSpPr>
        <p:spPr bwMode="auto">
          <a:xfrm>
            <a:off x="4633595" y="3322955"/>
            <a:ext cx="1460500" cy="54102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直接连接符 18455"/>
          <p:cNvSpPr>
            <a:spLocks noChangeShapeType="1"/>
          </p:cNvSpPr>
          <p:nvPr/>
        </p:nvSpPr>
        <p:spPr bwMode="auto">
          <a:xfrm flipV="1">
            <a:off x="6096000" y="3322320"/>
            <a:ext cx="1344295" cy="54165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20481"/>
          <p:cNvSpPr txBox="1"/>
          <p:nvPr/>
        </p:nvSpPr>
        <p:spPr>
          <a:xfrm>
            <a:off x="5562600" y="914400"/>
            <a:ext cx="6858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Times New Roman" panose="02020603050405020304" pitchFamily="18" charset="0"/>
                <a:ea typeface="黑体" panose="02010609060101010101" pitchFamily="49" charset="-122"/>
              </a:rPr>
              <a:t>思</a:t>
            </a:r>
          </a:p>
        </p:txBody>
      </p:sp>
      <p:sp>
        <p:nvSpPr>
          <p:cNvPr id="20483" name="文本框 20482"/>
          <p:cNvSpPr txBox="1"/>
          <p:nvPr/>
        </p:nvSpPr>
        <p:spPr>
          <a:xfrm>
            <a:off x="2209800" y="21336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人君当思</a:t>
            </a:r>
          </a:p>
        </p:txBody>
      </p:sp>
      <p:sp>
        <p:nvSpPr>
          <p:cNvPr id="20484" name="文本框 20483"/>
          <p:cNvSpPr txBox="1"/>
          <p:nvPr/>
        </p:nvSpPr>
        <p:spPr>
          <a:xfrm>
            <a:off x="2209800" y="327660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为什么思</a:t>
            </a:r>
          </a:p>
        </p:txBody>
      </p:sp>
      <p:sp>
        <p:nvSpPr>
          <p:cNvPr id="20485" name="文本框 20484"/>
          <p:cNvSpPr txBox="1"/>
          <p:nvPr/>
        </p:nvSpPr>
        <p:spPr>
          <a:xfrm>
            <a:off x="2286000" y="44196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</a:rPr>
              <a:t>思些什么</a:t>
            </a:r>
          </a:p>
        </p:txBody>
      </p:sp>
      <p:sp>
        <p:nvSpPr>
          <p:cNvPr id="20486" name="文本框 20485"/>
          <p:cNvSpPr txBox="1"/>
          <p:nvPr/>
        </p:nvSpPr>
        <p:spPr>
          <a:xfrm>
            <a:off x="8305800" y="2133600"/>
            <a:ext cx="1892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提出问题</a:t>
            </a:r>
          </a:p>
        </p:txBody>
      </p:sp>
      <p:sp>
        <p:nvSpPr>
          <p:cNvPr id="20487" name="文本框 20486"/>
          <p:cNvSpPr txBox="1"/>
          <p:nvPr/>
        </p:nvSpPr>
        <p:spPr>
          <a:xfrm>
            <a:off x="8305800" y="3276600"/>
            <a:ext cx="18923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分析问题</a:t>
            </a:r>
          </a:p>
        </p:txBody>
      </p:sp>
      <p:sp>
        <p:nvSpPr>
          <p:cNvPr id="20488" name="文本框 20487"/>
          <p:cNvSpPr txBox="1"/>
          <p:nvPr/>
        </p:nvSpPr>
        <p:spPr>
          <a:xfrm>
            <a:off x="8382000" y="4419600"/>
            <a:ext cx="181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解决问题</a:t>
            </a:r>
            <a:endParaRPr lang="zh-CN" altLang="en-US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489" name="文本框 20488"/>
          <p:cNvSpPr txBox="1"/>
          <p:nvPr/>
        </p:nvSpPr>
        <p:spPr>
          <a:xfrm>
            <a:off x="4343400" y="2133600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居安思危，戒奢以俭</a:t>
            </a:r>
          </a:p>
        </p:txBody>
      </p:sp>
      <p:sp>
        <p:nvSpPr>
          <p:cNvPr id="20490" name="文本框 20489"/>
          <p:cNvSpPr txBox="1"/>
          <p:nvPr/>
        </p:nvSpPr>
        <p:spPr>
          <a:xfrm>
            <a:off x="4343400" y="3276600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载舟覆舟，所宜深慎</a:t>
            </a:r>
          </a:p>
        </p:txBody>
      </p:sp>
      <p:sp>
        <p:nvSpPr>
          <p:cNvPr id="20491" name="文本框 20490"/>
          <p:cNvSpPr txBox="1"/>
          <p:nvPr/>
        </p:nvSpPr>
        <p:spPr>
          <a:xfrm>
            <a:off x="4419600" y="4419600"/>
            <a:ext cx="350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</a:rPr>
              <a:t>诚能十思，垂拱而治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4885" y="1640840"/>
            <a:ext cx="10221595" cy="4561840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500" b="1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5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魏征以政治家特有的敏锐眼力，抓住了唐太宗“忘本”“忘危”等根本问题，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、修养、用人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执法</a:t>
            </a:r>
            <a:r>
              <a:rPr lang="zh-CN" altLang="en-US" sz="35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四个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方面提出了“十思”，意在以“思”治“忘”。奏议</a:t>
            </a:r>
            <a:r>
              <a:rPr lang="zh-CN" altLang="en-US" sz="35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用“思”</a:t>
            </a:r>
            <a:r>
              <a:rPr lang="zh-CN" altLang="en-US" sz="35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字贯穿始终</a:t>
            </a:r>
            <a:r>
              <a:rPr lang="zh-CN" altLang="en-US" sz="35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阐明了国君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要“积其德义”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“居安思危”“戒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奢以俭”的</a:t>
            </a:r>
            <a:r>
              <a:rPr lang="zh-CN" altLang="en-US" sz="3500" b="1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道理。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036820" y="321945"/>
            <a:ext cx="2390775" cy="112077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 anchorCtr="0">
            <a:noAutofit/>
          </a:bodyPr>
          <a:lstStyle/>
          <a:p>
            <a:pPr algn="ctr">
              <a:spcBef>
                <a:spcPct val="50000"/>
              </a:spcBef>
            </a:pPr>
            <a:r>
              <a:rPr lang="zh-CN" sz="40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整体</a:t>
            </a:r>
            <a:r>
              <a:rPr sz="40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感悟</a:t>
            </a:r>
          </a:p>
        </p:txBody>
      </p:sp>
    </p:spTree>
  </p:cSld>
  <p:clrMapOvr>
    <a:masterClrMapping/>
  </p:clrMapOvr>
  <p:transition/>
  <p:timing/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9350" y="1609090"/>
            <a:ext cx="8317865" cy="363918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⑴ 比喻论证，生动形象。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⑵ 正反对比论证，加强说服力。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⑶ 语言朴实雄健。</a:t>
            </a: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⑷富有强大的逻辑力量。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027930" y="185420"/>
            <a:ext cx="2390775" cy="88455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 anchorCtr="0">
            <a:noAutofit/>
          </a:bodyPr>
          <a:lstStyle/>
          <a:p>
            <a:pPr algn="ctr">
              <a:spcBef>
                <a:spcPct val="50000"/>
              </a:spcBef>
            </a:pPr>
            <a:r>
              <a:rPr sz="40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写作特点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567305" y="1133998"/>
            <a:ext cx="11233149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疏：</a:t>
            </a:r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疏通事理，分条</a:t>
            </a:r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陈述。作为</a:t>
            </a:r>
            <a:r>
              <a:rPr lang="zh-CN" altLang="en-US" sz="4000">
                <a:latin typeface="华文新魏" panose="02010800040101010101" pitchFamily="2" charset="-122"/>
                <a:ea typeface="华文新魏" panose="02010800040101010101" pitchFamily="2" charset="-122"/>
              </a:rPr>
              <a:t>一种文体，属古文体的奏议类，专指</a:t>
            </a:r>
            <a:r>
              <a:rPr lang="zh-CN" altLang="en-US" sz="400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臣下向国君陈述意见的</a:t>
            </a:r>
            <a:r>
              <a:rPr lang="zh-CN" altLang="en-US" sz="400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奏疏</a:t>
            </a:r>
            <a:r>
              <a:rPr lang="zh-CN" altLang="en-US" sz="400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4" name="文本框 11269"/>
          <p:cNvSpPr txBox="1">
            <a:spLocks noChangeArrowheads="1"/>
          </p:cNvSpPr>
          <p:nvPr/>
        </p:nvSpPr>
        <p:spPr bwMode="auto">
          <a:xfrm>
            <a:off x="567305" y="249350"/>
            <a:ext cx="3841749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800" b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黑体" panose="02010609060101010101" pitchFamily="49" charset="-122"/>
                <a:cs typeface="+mj-cs"/>
              </a:rPr>
              <a:t>解题：</a:t>
            </a: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567055" y="3433445"/>
            <a:ext cx="10735945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algn="l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讽</a:t>
            </a: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用委婉的言语暗示或劝告</a:t>
            </a:r>
          </a:p>
          <a:p>
            <a:pPr marR="0" algn="l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谏</a:t>
            </a: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直言规劝，使改正错误。</a:t>
            </a:r>
          </a:p>
          <a:p>
            <a:pPr marR="0" algn="l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谤</a:t>
            </a: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公开指责别人的过失。</a:t>
            </a:r>
          </a:p>
          <a:p>
            <a:pPr marR="0" algn="l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讥</a:t>
            </a:r>
            <a:r>
              <a:rPr kumimoji="1" lang="en-US" altLang="zh-CN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指责别人的过失。“谤”是公开指责，“诽”是背地里议论，“讥”是微言讽刺。</a:t>
            </a:r>
            <a:endParaRPr kumimoji="1" lang="zh-CN" altLang="en-US" sz="2800" b="1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  <a:p>
            <a:pPr marR="0" algn="l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说</a:t>
            </a:r>
            <a:r>
              <a:rPr kumimoji="1" lang="en-US" altLang="zh-CN" sz="28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——</a:t>
            </a: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用话语劝说别人，使之听从自己的意见。</a:t>
            </a:r>
            <a:endParaRPr kumimoji="1" lang="zh-CN" altLang="en-US" sz="2800" b="1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" name="文本框 11269"/>
          <p:cNvSpPr txBox="1">
            <a:spLocks noChangeArrowheads="1"/>
          </p:cNvSpPr>
          <p:nvPr/>
        </p:nvSpPr>
        <p:spPr bwMode="auto">
          <a:xfrm>
            <a:off x="567305" y="2572815"/>
            <a:ext cx="3841749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zh-CN" altLang="en-US" sz="4400" b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黑体" panose="02010609060101010101" pitchFamily="49" charset="-122"/>
                <a:cs typeface="+mj-cs"/>
              </a:rPr>
              <a:t>注意区分：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9875" name="文本占位符 79874"/>
          <p:cNvSpPr>
            <a:spLocks noGrp="1" noRot="1"/>
          </p:cNvSpPr>
          <p:nvPr>
            <p:ph type="body" idx="1"/>
          </p:nvPr>
        </p:nvSpPr>
        <p:spPr>
          <a:xfrm>
            <a:off x="669925" y="2153920"/>
            <a:ext cx="10852150" cy="305816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十思疏”是一篇骈文。唐代奏疏都习惯用骈文写作，但此文与当时流行的骈文不同。在形式上它利用骈文的排比、对偶、表达真情实感，但又不拘于形式，既有骈文的华美，整齐，又有散文的自然流畅，易于诵读。</a:t>
            </a: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2066290" y="977900"/>
            <a:ext cx="8059420" cy="847725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 anchorCtr="0">
            <a:no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语言特点：骈散结合，语言华美流畅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汉仪尚巍手书W" panose="00020600040101010101" pitchFamily="18" charset="-122"/>
            </a:endParaRPr>
          </a:p>
        </p:txBody>
      </p:sp>
    </p:spTree>
  </p:cSld>
  <p:clrMapOvr>
    <a:masterClrMapping/>
  </p:clrMapOvr>
  <p:transition/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3873500" y="1819275"/>
            <a:ext cx="4445000" cy="192976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l"/>
            <a:r>
              <a:rPr lang="zh-CN" altLang="en-US" sz="9600">
                <a:solidFill>
                  <a:srgbClr val="FF0000"/>
                </a:solidFill>
              </a:rPr>
              <a:t>下课咯！</a:t>
            </a:r>
          </a:p>
        </p:txBody>
      </p:sp>
      <p:pic>
        <p:nvPicPr>
          <p:cNvPr id="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490200" y="10769600"/>
            <a:ext cx="3429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868045" y="2343785"/>
            <a:ext cx="7165975" cy="180911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zh-CN" altLang="en-US" sz="8000">
                <a:solidFill>
                  <a:srgbClr val="FF0000"/>
                </a:solidFill>
                <a:latin typeface="Arial" panose="020b0604020202020204" pitchFamily="34" charset="0"/>
                <a:ea typeface="汉仪尚巍手书W" panose="00020600040101010101" pitchFamily="18" charset="-122"/>
              </a:rPr>
              <a:t>研读第一段落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Text Box 3"/>
          <p:cNvSpPr txBox="1"/>
          <p:nvPr/>
        </p:nvSpPr>
        <p:spPr>
          <a:xfrm>
            <a:off x="555625" y="142875"/>
            <a:ext cx="110813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latin typeface="Arial" panose="020b0604020202020204" pitchFamily="34" charset="0"/>
              </a:rPr>
              <a:t>         </a:t>
            </a:r>
            <a:r>
              <a:rPr lang="zh-CN" altLang="en-US" sz="3600" b="1">
                <a:latin typeface="Arial" panose="020b0604020202020204" pitchFamily="34" charset="0"/>
              </a:rPr>
              <a:t>原文：臣闻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求</a:t>
            </a:r>
            <a:r>
              <a:rPr lang="zh-CN" altLang="en-US" sz="3600" b="1">
                <a:latin typeface="Arial" panose="020b0604020202020204" pitchFamily="34" charset="0"/>
              </a:rPr>
              <a:t>木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之长</a:t>
            </a:r>
            <a:r>
              <a:rPr lang="zh-CN" altLang="en-US" sz="3600" b="1">
                <a:latin typeface="Arial" panose="020b0604020202020204" pitchFamily="34" charset="0"/>
              </a:rPr>
              <a:t>者，必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固</a:t>
            </a:r>
            <a:r>
              <a:rPr lang="zh-CN" altLang="en-US" sz="3600" b="1">
                <a:latin typeface="Arial" panose="020b0604020202020204" pitchFamily="34" charset="0"/>
              </a:rPr>
              <a:t>其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根本</a:t>
            </a:r>
            <a:r>
              <a:rPr lang="zh-CN" altLang="en-US" sz="3600" b="1">
                <a:latin typeface="Arial" panose="020b0604020202020204" pitchFamily="34" charset="0"/>
              </a:rPr>
              <a:t>；欲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流之远</a:t>
            </a:r>
            <a:r>
              <a:rPr lang="zh-CN" altLang="en-US" sz="3600" b="1">
                <a:latin typeface="Arial" panose="020b0604020202020204" pitchFamily="34" charset="0"/>
              </a:rPr>
              <a:t>者，必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浚</a:t>
            </a:r>
            <a:r>
              <a:rPr lang="zh-CN" altLang="en-US" sz="3600" b="1">
                <a:solidFill>
                  <a:schemeClr val="tx1"/>
                </a:solidFill>
                <a:latin typeface="Arial" panose="020b0604020202020204" pitchFamily="34" charset="0"/>
              </a:rPr>
              <a:t>其</a:t>
            </a:r>
            <a:r>
              <a:rPr lang="zh-CN" altLang="en-US" sz="3600" b="1">
                <a:latin typeface="Arial" panose="020b0604020202020204" pitchFamily="34" charset="0"/>
              </a:rPr>
              <a:t>泉源；思国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之</a:t>
            </a:r>
            <a:r>
              <a:rPr lang="zh-CN" altLang="en-US" sz="3600" b="1">
                <a:latin typeface="Arial" panose="020b0604020202020204" pitchFamily="34" charset="0"/>
              </a:rPr>
              <a:t>安者，必积其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德义</a:t>
            </a:r>
            <a:r>
              <a:rPr lang="zh-CN" altLang="en-US" sz="3600" b="1">
                <a:latin typeface="Arial" panose="020b0604020202020204" pitchFamily="34" charset="0"/>
              </a:rPr>
              <a:t>。</a:t>
            </a:r>
            <a:r>
              <a:rPr lang="zh-CN" altLang="en-US" sz="24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328084" y="1341544"/>
            <a:ext cx="5808133" cy="35794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求：要求，追求。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之：结构助词，取消句子独立性。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长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</a:t>
            </a:r>
            <a:r>
              <a:rPr kumimoji="1" lang="en-US" altLang="zh-CN" sz="2665" b="0" i="0" u="none" strike="noStrike" kern="1200" cap="none" spc="0" normalizeH="0" baseline="0" noProof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zhǎng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：生长。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固：形容词的使动，使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…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牢固。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根本：古义是树根。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1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今义是</a:t>
            </a:r>
            <a:r>
              <a:rPr kumimoji="1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6600CC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事物的根源或最重要的部分，或说（事物的本质 ）。</a:t>
            </a:r>
          </a:p>
        </p:txBody>
      </p:sp>
      <p:sp>
        <p:nvSpPr>
          <p:cNvPr id="48133" name="Text Box 6"/>
          <p:cNvSpPr txBox="1"/>
          <p:nvPr/>
        </p:nvSpPr>
        <p:spPr>
          <a:xfrm>
            <a:off x="635" y="4921250"/>
            <a:ext cx="12192000" cy="9118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latin typeface="Arial" panose="020b0604020202020204" pitchFamily="34" charset="0"/>
              </a:rPr>
              <a:t>            </a:t>
            </a:r>
            <a:r>
              <a:rPr lang="zh-CN" altLang="en-US" sz="2665" b="1">
                <a:latin typeface="Arial" panose="020b0604020202020204" pitchFamily="34" charset="0"/>
              </a:rPr>
              <a:t>翻译：</a:t>
            </a:r>
            <a:r>
              <a:rPr lang="zh-CN" altLang="en-US" sz="2665" b="1">
                <a:latin typeface="Times New Roman" panose="02020603050405020304" pitchFamily="18" charset="0"/>
              </a:rPr>
              <a:t>我听说想要树木生长得高大，一定要使它的根基牢固；想要泉水流得远，一定要疏通它的源泉；想要国家安定，一定要厚积道德仁义。</a:t>
            </a:r>
          </a:p>
        </p:txBody>
      </p:sp>
      <p:sp>
        <p:nvSpPr>
          <p:cNvPr id="48134" name="Text Box 7"/>
          <p:cNvSpPr txBox="1"/>
          <p:nvPr/>
        </p:nvSpPr>
        <p:spPr>
          <a:xfrm>
            <a:off x="0" y="6060440"/>
            <a:ext cx="12191365" cy="521970"/>
          </a:xfrm>
          <a:prstGeom prst="rect">
            <a:avLst/>
          </a:prstGeom>
          <a:gradFill>
            <a:gsLst>
              <a:gs pos="0">
                <a:srgbClr val="012D86"/>
              </a:gs>
              <a:gs pos="100000">
                <a:srgbClr val="0E2557"/>
              </a:gs>
            </a:gsLst>
            <a:lin scaled="0"/>
          </a:gradFill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赏析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: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用排比句和比喻</a:t>
            </a:r>
            <a:r>
              <a:rPr lang="en-US" altLang="zh-CN" sz="2800" b="1">
                <a:solidFill>
                  <a:schemeClr val="bg1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从正面说明”积德义”的重要性。</a:t>
            </a:r>
          </a:p>
        </p:txBody>
      </p:sp>
      <p:sp>
        <p:nvSpPr>
          <p:cNvPr id="48135" name="Text Box 14"/>
          <p:cNvSpPr txBox="1">
            <a:spLocks noChangeArrowheads="1"/>
          </p:cNvSpPr>
          <p:nvPr/>
        </p:nvSpPr>
        <p:spPr bwMode="auto">
          <a:xfrm>
            <a:off x="6200775" y="1505585"/>
            <a:ext cx="5663565" cy="30664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1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流：泉流，名词。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1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远：形作动，流得长远，达到远方 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浚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</a:t>
            </a:r>
            <a:r>
              <a:rPr kumimoji="0" lang="zh-CN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ù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)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：疏通。</a:t>
            </a:r>
            <a:endParaRPr kumimoji="0" lang="en-US" altLang="zh-CN" sz="2665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1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其：代词。</a:t>
            </a:r>
          </a:p>
          <a:p>
            <a:pPr marL="0" marR="0" lvl="0" indent="0" algn="l" defTabSz="914400" rtl="0" fontAlgn="base">
              <a:lnSpc>
                <a:spcPct val="10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德义</a:t>
            </a:r>
            <a:r>
              <a:rPr kumimoji="0" lang="en-US" altLang="zh-CN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</a:t>
            </a:r>
            <a:r>
              <a:rPr kumimoji="0" lang="zh-CN" altLang="en-US" sz="2665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恩德，恩义。</a:t>
            </a:r>
            <a:endParaRPr kumimoji="0" lang="en-US" altLang="zh-CN" sz="2665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  <p:bldP spid="48134" grpId="0"/>
      <p:bldP spid="481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3" name="Rectangle 4"/>
          <p:cNvSpPr/>
          <p:nvPr/>
        </p:nvSpPr>
        <p:spPr>
          <a:xfrm>
            <a:off x="531495" y="760095"/>
            <a:ext cx="1118425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思考一：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本段开头用了什么论证方法？证明了什么观点？</a:t>
            </a:r>
          </a:p>
        </p:txBody>
      </p:sp>
      <p:sp>
        <p:nvSpPr>
          <p:cNvPr id="25604" name="Text Box 5"/>
          <p:cNvSpPr txBox="1"/>
          <p:nvPr/>
        </p:nvSpPr>
        <p:spPr>
          <a:xfrm>
            <a:off x="1211580" y="2736850"/>
            <a:ext cx="986028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答：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比喻论证。连用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三个排比句，两个作比喻，引出观点：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治国必积德</a:t>
            </a:r>
            <a:r>
              <a:rPr lang="zh-CN" altLang="en-US" sz="3600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600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Text Box 2"/>
          <p:cNvSpPr txBox="1"/>
          <p:nvPr/>
        </p:nvSpPr>
        <p:spPr>
          <a:xfrm>
            <a:off x="203200" y="152400"/>
            <a:ext cx="116243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3600" b="1">
                <a:latin typeface="Arial" panose="020b0604020202020204" pitchFamily="34" charset="0"/>
              </a:rPr>
              <a:t>       </a:t>
            </a:r>
            <a:r>
              <a:rPr lang="zh-CN" altLang="en-US" sz="3600" b="1">
                <a:latin typeface="Arial" panose="020b0604020202020204" pitchFamily="34" charset="0"/>
              </a:rPr>
              <a:t>原文：源不深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而望</a:t>
            </a:r>
            <a:r>
              <a:rPr lang="zh-CN" altLang="en-US" sz="3600" b="1">
                <a:latin typeface="Arial" panose="020b0604020202020204" pitchFamily="34" charset="0"/>
              </a:rPr>
              <a:t>流之远，根不固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而求</a:t>
            </a:r>
            <a:r>
              <a:rPr lang="zh-CN" altLang="en-US" sz="3600" b="1">
                <a:latin typeface="Arial" panose="020b0604020202020204" pitchFamily="34" charset="0"/>
              </a:rPr>
              <a:t>木之长，德不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厚而思</a:t>
            </a:r>
            <a:r>
              <a:rPr lang="zh-CN" altLang="en-US" sz="3600" b="1">
                <a:latin typeface="Arial" panose="020b0604020202020204" pitchFamily="34" charset="0"/>
              </a:rPr>
              <a:t>国之安，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虽</a:t>
            </a:r>
            <a:r>
              <a:rPr lang="zh-CN" altLang="en-US" sz="3600" b="1">
                <a:latin typeface="Arial" panose="020b0604020202020204" pitchFamily="34" charset="0"/>
              </a:rPr>
              <a:t>在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下愚</a:t>
            </a:r>
            <a:r>
              <a:rPr lang="zh-CN" altLang="en-US" sz="3600" b="1">
                <a:latin typeface="Arial" panose="020b0604020202020204" pitchFamily="34" charset="0"/>
              </a:rPr>
              <a:t>，知其不可，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而</a:t>
            </a:r>
            <a:r>
              <a:rPr lang="zh-CN" altLang="en-US" sz="3600" b="1">
                <a:latin typeface="Arial" panose="020b0604020202020204" pitchFamily="34" charset="0"/>
              </a:rPr>
              <a:t>况于明哲乎！</a:t>
            </a:r>
            <a:r>
              <a:rPr lang="zh-CN" altLang="en-US" sz="2400" b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1203" name="Text Box 3"/>
          <p:cNvSpPr txBox="1"/>
          <p:nvPr/>
        </p:nvSpPr>
        <p:spPr>
          <a:xfrm>
            <a:off x="1684655" y="1552575"/>
            <a:ext cx="8662035" cy="33743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前三个是转折连词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，第四个是递进连词。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望、求、思：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指望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厚：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丰厚。</a:t>
            </a:r>
            <a:endParaRPr lang="en-US" altLang="zh-CN" sz="2665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虽然（不能讲成“即使”，此句自谦）。</a:t>
            </a: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下愚：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最愚笨无知的人。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况：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何况。</a:t>
            </a:r>
            <a:endParaRPr lang="en-US" altLang="zh-CN" sz="2665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介词，对。</a:t>
            </a:r>
            <a:r>
              <a:rPr lang="en-US" altLang="zh-CN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algn="l"/>
            <a:r>
              <a:rPr lang="zh-CN" altLang="en-US" sz="266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明哲：</a:t>
            </a:r>
            <a:r>
              <a:rPr lang="zh-CN" altLang="en-US" sz="2665" b="1">
                <a:solidFill>
                  <a:srgbClr val="33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明智，有才能的人。</a:t>
            </a:r>
            <a:endParaRPr lang="en-US" altLang="zh-CN" sz="2665" b="1">
              <a:solidFill>
                <a:srgbClr val="33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4" name="Text Box 4"/>
          <p:cNvSpPr txBox="1"/>
          <p:nvPr/>
        </p:nvSpPr>
        <p:spPr>
          <a:xfrm>
            <a:off x="326390" y="5046980"/>
            <a:ext cx="1166495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 b="1">
                <a:latin typeface="Arial" panose="020b0604020202020204" pitchFamily="34" charset="0"/>
              </a:rPr>
              <a:t>          </a:t>
            </a:r>
            <a:r>
              <a:rPr lang="zh-CN" altLang="en-US" sz="3200" b="1">
                <a:latin typeface="Arial" panose="020b0604020202020204" pitchFamily="34" charset="0"/>
              </a:rPr>
              <a:t>翻译:源泉不深，却希望泉水流得远；根系不稳固，却要树木生长得高大；道德不深厚，却想要国家安定。我虽然最愚昧无知，（也）知道这是不可能的，何况（你这）明智的人呢！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4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0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1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27.xml><?xml version="1.0" encoding="utf-8"?>
<p:tagLst xmlns:p="http://schemas.openxmlformats.org/presentationml/2006/main">
  <p:tag name="KSO_WM_BEAUTIFY_FLAG" val="#wm#"/>
  <p:tag name="KSO_WM_SLIDE_ID" val="custom20202805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"/>
  <p:tag name="KSO_WM_TEMPLATE_COLOR_TYPE" val="1"/>
  <p:tag name="KSO_WM_TEMPLATE_INDEX" val="20202805"/>
  <p:tag name="KSO_WM_TEMPLATE_MASTER_THUMB_INDEX" val="12"/>
  <p:tag name="KSO_WM_TEMPLATE_MASTER_TYPE" val="1"/>
  <p:tag name="KSO_WM_TEMPLATE_SUBCATEGORY" val="0"/>
  <p:tag name="KSO_WM_TEMPLATE_THUMBS_INDEX" val="1、4、7、8、9、10、11、12、13、14、15"/>
  <p:tag name="KSO_WM_UNIT_SHOW_EDIT_AREA_INDICATION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9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460"/>
</p:tagLst>
</file>

<file path=ppt/tags/tag129.xml><?xml version="1.0" encoding="utf-8"?>
<p:tagLst xmlns:p="http://schemas.openxmlformats.org/presentationml/2006/main">
  <p:tag name="KSO_WM_BEAUTIFY_FLAG" val="#wm#"/>
  <p:tag name="KSO_WM_SLIDE_ID" val="custom20202805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0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10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0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132.xml><?xml version="1.0" encoding="utf-8"?>
<p:tagLst xmlns:p="http://schemas.openxmlformats.org/presentationml/2006/main">
  <p:tag name="KSO_WM_UNIT_PLACING_PICTURE_USER_VIEWPORT" val="{&quot;height&quot;:4335,&quot;width&quot;:3255}"/>
  <p:tag name="REFSHAPE" val="301622812"/>
</p:tagLst>
</file>

<file path=ppt/tags/tag133.xml><?xml version="1.0" encoding="utf-8"?>
<p:tagLst xmlns:p="http://schemas.openxmlformats.org/presentationml/2006/main">
  <p:tag name="KSO_WM_BEAUTIFY_FLAG" val="#wm#"/>
  <p:tag name="KSO_WM_SLIDE_ID" val="custom20202805_10"/>
  <p:tag name="KSO_WM_SLIDE_INDEX" val="10"/>
  <p:tag name="KSO_WM_SLIDE_ITEM_CNT" val="0"/>
  <p:tag name="KSO_WM_SLIDE_LAYOUT" val="a_d_f"/>
  <p:tag name="KSO_WM_SLIDE_LAYOUT_CNT" val="1_1_1"/>
  <p:tag name="KSO_WM_SLIDE_POSITION" val="45*60"/>
  <p:tag name="KSO_WM_SLIDE_SIZE" val="845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35.xml><?xml version="1.0" encoding="utf-8"?>
<p:tagLst xmlns:p="http://schemas.openxmlformats.org/presentationml/2006/main">
  <p:tag name="KSO_WM_BEAUTIFY_FLAG" val="#wm#"/>
  <p:tag name="KSO_WM_SLIDE_ID" val="custom2020280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38.xml><?xml version="1.0" encoding="utf-8"?>
<p:tagLst xmlns:p="http://schemas.openxmlformats.org/presentationml/2006/main">
  <p:tag name="KSO_WM_BEAUTIFY_FLAG" val="#wm#"/>
  <p:tag name="KSO_WM_SLIDE_ID" val="custom20204226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226"/>
  <p:tag name="KSO_WM_TEMPLATE_MASTER_THUMB_INDEX" val="12"/>
  <p:tag name="KSO_WM_TEMPLATE_MASTER_TYPE" val="1"/>
  <p:tag name="KSO_WM_TEMPLATE_SUBCATEGORY" val="0"/>
  <p:tag name="KSO_WM_TEMPLATE_THUMBS_INDEX" val="1、4、7、9、12、13、18、21、22、24、25"/>
  <p:tag name="KSO_WM_UNIT_SHOW_EDIT_AREA_INDICATION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ID" val="custom2020280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1"/>
  <p:tag name="KSO_WM_UNIT_INDEX" val="1"/>
  <p:tag name="KSO_WM_UNIT_LAYERLEVEL" val="1"/>
  <p:tag name="KSO_WM_UNIT_SUBTYPE" val="h"/>
  <p:tag name="KSO_WM_UNIT_TYPE" val="i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2"/>
  <p:tag name="KSO_WM_UNIT_INDEX" val="2"/>
  <p:tag name="KSO_WM_UNIT_LAYERLEVEL" val="1"/>
  <p:tag name="KSO_WM_UNIT_TYPE" val="i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3"/>
  <p:tag name="KSO_WM_UNIT_INDEX" val="3"/>
  <p:tag name="KSO_WM_UNIT_LAYERLEVEL" val="1"/>
  <p:tag name="KSO_WM_UNIT_TYPE" val="i"/>
</p:tagLst>
</file>

<file path=ppt/tags/tag1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custom20204226_9*h_f*1_1"/>
  <p:tag name="KSO_WM_UNIT_INDEX" val="1_1"/>
  <p:tag name="KSO_WM_UNIT_LAYERLEVEL" val="1_1"/>
  <p:tag name="KSO_WM_UNIT_NOCLEAR" val="0"/>
  <p:tag name="KSO_WM_UNIT_PRESET_TEXT" val="单击此处输入你的正文，文字是您思想的提炼;&#10;为了最终演示发布的良好效果，请尽量言简意赅的阐述观点；根据需要可酌情增减文字……"/>
  <p:tag name="KSO_WM_UNIT_TYPE" val="h_f"/>
  <p:tag name="KSO_WM_UNIT_VALUE" val="85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47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1"/>
  <p:tag name="KSO_WM_UNIT_INDEX" val="1"/>
  <p:tag name="KSO_WM_UNIT_LAYERLEVEL" val="1"/>
  <p:tag name="KSO_WM_UNIT_SUBTYPE" val="h"/>
  <p:tag name="KSO_WM_UNIT_TYPE" val="i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2"/>
  <p:tag name="KSO_WM_UNIT_INDEX" val="2"/>
  <p:tag name="KSO_WM_UNIT_LAYERLEVEL" val="1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3"/>
  <p:tag name="KSO_WM_UNIT_INDEX" val="3"/>
  <p:tag name="KSO_WM_UNIT_LAYERLEVEL" val="1"/>
  <p:tag name="KSO_WM_UNIT_TYPE" val="i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226_10*h_a*1_1"/>
  <p:tag name="KSO_WM_UNIT_INDEX" val="1_1"/>
  <p:tag name="KSO_WM_UNIT_IS_LAYOUT_DIAGRAM" val="1"/>
  <p:tag name="KSO_WM_UNIT_ISCONTENTSTITLE" val="0"/>
  <p:tag name="KSO_WM_UNIT_LAYERLEVEL" val="1_1"/>
  <p:tag name="KSO_WM_UNIT_NOCLEAR" val="0"/>
  <p:tag name="KSO_WM_UNIT_PRESET_TEXT" val="单击此处添加小标题"/>
  <p:tag name="KSO_WM_UNIT_TYPE" val="h_a"/>
  <p:tag name="KSO_WM_UNIT_VALUE" val="18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226_10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53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10"/>
  <p:tag name="KSO_WM_SLIDE_INDEX" val="10"/>
  <p:tag name="KSO_WM_SLIDE_ITEM_CNT" val="0"/>
  <p:tag name="KSO_WM_SLIDE_LAYOUT" val="a_i_z_h"/>
  <p:tag name="KSO_WM_SLIDE_LAYOUT_CNT" val="1_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3},&quot;minSize&quot;:{&quot;size1&quot;:13.3},&quot;maxSize&quot;:{&quot;size1&quot;:13.3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edge&quot;:{&quot;left&quot;:true,&quot;top&quot;:true,&quot;right&quot;:true,&quot;bottom&quot;:false}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edge&quot;:{&quot;left&quot;:true,&quot;top&quot;:false,&quot;right&quot;:true,&quot;bottom&quot;:true}}]}"/>
  <p:tag name="KSO_WM_SLIDE_POSITION" val="47.9488*170.627"/>
  <p:tag name="KSO_WM_SLIDE_RATIO" val="1.777778"/>
  <p:tag name="KSO_WM_SLIDE_SIZE" val="864.102*298.54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1"/>
  <p:tag name="KSO_WM_UNIT_INDEX" val="1"/>
  <p:tag name="KSO_WM_UNIT_LAYERLEVEL" val="1"/>
  <p:tag name="KSO_WM_UNIT_SUBTYPE" val="h"/>
  <p:tag name="KSO_WM_UNIT_TYPE" val="i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2"/>
  <p:tag name="KSO_WM_UNIT_INDEX" val="2"/>
  <p:tag name="KSO_WM_UNIT_LAYERLEVEL" val="1"/>
  <p:tag name="KSO_WM_UNIT_TYPE" val="i"/>
</p:tagLst>
</file>

<file path=ppt/tags/tag1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3"/>
  <p:tag name="KSO_WM_UNIT_INDEX" val="3"/>
  <p:tag name="KSO_WM_UNIT_LAYERLEVEL" val="1"/>
  <p:tag name="KSO_WM_UNIT_TYPE" val="i"/>
</p:tagLst>
</file>

<file path=ppt/tags/tag1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custom20204226_9*h_f*1_1"/>
  <p:tag name="KSO_WM_UNIT_INDEX" val="1_1"/>
  <p:tag name="KSO_WM_UNIT_LAYERLEVEL" val="1_1"/>
  <p:tag name="KSO_WM_UNIT_NOCLEAR" val="0"/>
  <p:tag name="KSO_WM_UNIT_PRESET_TEXT" val="单击此处输入你的正文，文字是您思想的提炼;&#10;为了最终演示发布的良好效果，请尽量言简意赅的阐述观点；根据需要可酌情增减文字……"/>
  <p:tag name="KSO_WM_UNIT_TYPE" val="h_f"/>
  <p:tag name="KSO_WM_UNIT_VALUE" val="85"/>
</p:tagLst>
</file>

<file path=ppt/tags/tag159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1"/>
  <p:tag name="KSO_WM_UNIT_INDEX" val="1"/>
  <p:tag name="KSO_WM_UNIT_LAYERLEVEL" val="1"/>
  <p:tag name="KSO_WM_UNIT_SUBTYPE" val="h"/>
  <p:tag name="KSO_WM_UNIT_TYPE" val="i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2"/>
  <p:tag name="KSO_WM_UNIT_INDEX" val="2"/>
  <p:tag name="KSO_WM_UNIT_LAYERLEVEL" val="1"/>
  <p:tag name="KSO_WM_UNIT_TYPE" val="i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3"/>
  <p:tag name="KSO_WM_UNIT_INDEX" val="3"/>
  <p:tag name="KSO_WM_UNIT_LAYERLEVEL" val="1"/>
  <p:tag name="KSO_WM_UNIT_TYPE" val="i"/>
</p:tagLst>
</file>

<file path=ppt/tags/tag16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226_10*h_a*1_1"/>
  <p:tag name="KSO_WM_UNIT_INDEX" val="1_1"/>
  <p:tag name="KSO_WM_UNIT_IS_LAYOUT_DIAGRAM" val="1"/>
  <p:tag name="KSO_WM_UNIT_ISCONTENTSTITLE" val="0"/>
  <p:tag name="KSO_WM_UNIT_LAYERLEVEL" val="1_1"/>
  <p:tag name="KSO_WM_UNIT_NOCLEAR" val="0"/>
  <p:tag name="KSO_WM_UNIT_PRESET_TEXT" val="单击此处添加小标题"/>
  <p:tag name="KSO_WM_UNIT_TYPE" val="h_a"/>
  <p:tag name="KSO_WM_UNIT_VALUE" val="18"/>
</p:tagLst>
</file>

<file path=ppt/tags/tag1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226_10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65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10"/>
  <p:tag name="KSO_WM_SLIDE_INDEX" val="10"/>
  <p:tag name="KSO_WM_SLIDE_ITEM_CNT" val="0"/>
  <p:tag name="KSO_WM_SLIDE_LAYOUT" val="a_i_z_h"/>
  <p:tag name="KSO_WM_SLIDE_LAYOUT_CNT" val="1_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3},&quot;minSize&quot;:{&quot;size1&quot;:13.3},&quot;maxSize&quot;:{&quot;size1&quot;:13.3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edge&quot;:{&quot;left&quot;:true,&quot;top&quot;:true,&quot;right&quot;:true,&quot;bottom&quot;:false}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edge&quot;:{&quot;left&quot;:true,&quot;top&quot;:false,&quot;right&quot;:true,&quot;bottom&quot;:true}}]}"/>
  <p:tag name="KSO_WM_SLIDE_POSITION" val="47.9488*170.627"/>
  <p:tag name="KSO_WM_SLIDE_RATIO" val="1.777778"/>
  <p:tag name="KSO_WM_SLIDE_SIZE" val="864.102*298.54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1"/>
  <p:tag name="KSO_WM_UNIT_INDEX" val="1"/>
  <p:tag name="KSO_WM_UNIT_LAYERLEVEL" val="1"/>
  <p:tag name="KSO_WM_UNIT_SUBTYPE" val="h"/>
  <p:tag name="KSO_WM_UNIT_TYPE" val="i"/>
</p:tagLst>
</file>

<file path=ppt/tags/tag1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2"/>
  <p:tag name="KSO_WM_UNIT_INDEX" val="2"/>
  <p:tag name="KSO_WM_UNIT_LAYERLEVEL" val="1"/>
  <p:tag name="KSO_WM_UNIT_TYPE" val="i"/>
</p:tagLst>
</file>

<file path=ppt/tags/tag1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3"/>
  <p:tag name="KSO_WM_UNIT_INDEX" val="3"/>
  <p:tag name="KSO_WM_UNIT_LAYERLEVEL" val="1"/>
  <p:tag name="KSO_WM_UNIT_TYPE" val="i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custom20204226_9*h_f*1_1"/>
  <p:tag name="KSO_WM_UNIT_INDEX" val="1_1"/>
  <p:tag name="KSO_WM_UNIT_LAYERLEVEL" val="1_1"/>
  <p:tag name="KSO_WM_UNIT_NOCLEAR" val="0"/>
  <p:tag name="KSO_WM_UNIT_PRESET_TEXT" val="单击此处输入你的正文，文字是您思想的提炼;&#10;为了最终演示发布的良好效果，请尽量言简意赅的阐述观点；根据需要可酌情增减文字……"/>
  <p:tag name="KSO_WM_UNIT_TYPE" val="h_f"/>
  <p:tag name="KSO_WM_UNIT_VALUE" val="85"/>
</p:tagLst>
</file>

<file path=ppt/tags/tag171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1"/>
  <p:tag name="KSO_WM_UNIT_INDEX" val="1"/>
  <p:tag name="KSO_WM_UNIT_LAYERLEVEL" val="1"/>
  <p:tag name="KSO_WM_UNIT_SUBTYPE" val="h"/>
  <p:tag name="KSO_WM_UNIT_TYPE" val="i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2"/>
  <p:tag name="KSO_WM_UNIT_INDEX" val="2"/>
  <p:tag name="KSO_WM_UNIT_LAYERLEVEL" val="1"/>
  <p:tag name="KSO_WM_UNIT_TYPE" val="i"/>
</p:tagLst>
</file>

<file path=ppt/tags/tag1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10*i*3"/>
  <p:tag name="KSO_WM_UNIT_INDEX" val="3"/>
  <p:tag name="KSO_WM_UNIT_LAYERLEVEL" val="1"/>
  <p:tag name="KSO_WM_UNIT_TYPE" val="i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226_10*h_a*1_1"/>
  <p:tag name="KSO_WM_UNIT_INDEX" val="1_1"/>
  <p:tag name="KSO_WM_UNIT_IS_LAYOUT_DIAGRAM" val="1"/>
  <p:tag name="KSO_WM_UNIT_ISCONTENTSTITLE" val="0"/>
  <p:tag name="KSO_WM_UNIT_LAYERLEVEL" val="1_1"/>
  <p:tag name="KSO_WM_UNIT_NOCLEAR" val="0"/>
  <p:tag name="KSO_WM_UNIT_PRESET_TEXT" val="单击此处添加小标题"/>
  <p:tag name="KSO_WM_UNIT_TYPE" val="h_a"/>
  <p:tag name="KSO_WM_UNIT_VALUE" val="18"/>
</p:tagLst>
</file>

<file path=ppt/tags/tag17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4226_10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YPE" val="a"/>
  <p:tag name="KSO_WM_UNIT_VALUE" val="30"/>
</p:tagLst>
</file>

<file path=ppt/tags/tag177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10"/>
  <p:tag name="KSO_WM_SLIDE_INDEX" val="10"/>
  <p:tag name="KSO_WM_SLIDE_ITEM_CNT" val="0"/>
  <p:tag name="KSO_WM_SLIDE_LAYOUT" val="a_i_z_h"/>
  <p:tag name="KSO_WM_SLIDE_LAYOUT_CNT" val="1_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3},&quot;minSize&quot;:{&quot;size1&quot;:13.3},&quot;maxSize&quot;:{&quot;size1&quot;:13.3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25,&quot;right&quot;:1.692,&quot;bottom&quot;:0.425},&quot;edge&quot;:{&quot;left&quot;:true,&quot;top&quot;:true,&quot;right&quot;:true,&quot;bottom&quot;:false}},{&quot;direction&quot;:0,&quot;horizontalAlign&quot;:-1,&quot;verticalAlign&quot;:-1,&quot;type&quot;:0,&quot;diagramDirection&quot;:0,&quot;canSetOverLayout&quot;:0,&quot;isOverLayout&quot;:0,&quot;margin&quot;:{&quot;left&quot;:1.69,&quot;top&quot;:1.27,&quot;right&quot;:1.69,&quot;bottom&quot;:2.54},&quot;edge&quot;:{&quot;left&quot;:true,&quot;top&quot;:false,&quot;right&quot;:true,&quot;bottom&quot;:true}}]}"/>
  <p:tag name="KSO_WM_SLIDE_POSITION" val="47.9488*170.627"/>
  <p:tag name="KSO_WM_SLIDE_RATIO" val="1.777778"/>
  <p:tag name="KSO_WM_SLIDE_SIZE" val="864.102*298.548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7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1"/>
  <p:tag name="KSO_WM_UNIT_INDEX" val="1"/>
  <p:tag name="KSO_WM_UNIT_LAYERLEVEL" val="1"/>
  <p:tag name="KSO_WM_UNIT_SUBTYPE" val="h"/>
  <p:tag name="KSO_WM_UNIT_TYPE" val="i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2"/>
  <p:tag name="KSO_WM_UNIT_INDEX" val="2"/>
  <p:tag name="KSO_WM_UNIT_LAYERLEVEL" val="1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3"/>
  <p:tag name="KSO_WM_UNIT_INDEX" val="3"/>
  <p:tag name="KSO_WM_UNIT_LAYERLEVEL" val="1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8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custom20204226_9*h_f*1_1"/>
  <p:tag name="KSO_WM_UNIT_INDEX" val="1_1"/>
  <p:tag name="KSO_WM_UNIT_LAYERLEVEL" val="1_1"/>
  <p:tag name="KSO_WM_UNIT_NOCLEAR" val="0"/>
  <p:tag name="KSO_WM_UNIT_PRESET_TEXT" val="单击此处输入你的正文，文字是您思想的提炼;&#10;为了最终演示发布的良好效果，请尽量言简意赅的阐述观点；根据需要可酌情增减文字……"/>
  <p:tag name="KSO_WM_UNIT_TYPE" val="h_f"/>
  <p:tag name="KSO_WM_UNIT_VALUE" val="85"/>
</p:tagLst>
</file>

<file path=ppt/tags/tag18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226_10*h_a*1_1"/>
  <p:tag name="KSO_WM_UNIT_INDEX" val="1_1"/>
  <p:tag name="KSO_WM_UNIT_IS_LAYOUT_DIAGRAM" val="1"/>
  <p:tag name="KSO_WM_UNIT_ISCONTENTSTITLE" val="0"/>
  <p:tag name="KSO_WM_UNIT_LAYERLEVEL" val="1_1"/>
  <p:tag name="KSO_WM_UNIT_NOCLEAR" val="0"/>
  <p:tag name="KSO_WM_UNIT_PRESET_TEXT" val="单击此处添加小标题"/>
  <p:tag name="KSO_WM_UNIT_TYPE" val="h_a"/>
  <p:tag name="KSO_WM_UNIT_VALUE" val="18"/>
</p:tagLst>
</file>

<file path=ppt/tags/tag184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1"/>
  <p:tag name="KSO_WM_UNIT_INDEX" val="1"/>
  <p:tag name="KSO_WM_UNIT_LAYERLEVEL" val="1"/>
  <p:tag name="KSO_WM_UNIT_SUBTYPE" val="h"/>
  <p:tag name="KSO_WM_UNIT_TYPE" val="i"/>
</p:tagLst>
</file>

<file path=ppt/tags/tag18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2"/>
  <p:tag name="KSO_WM_UNIT_INDEX" val="2"/>
  <p:tag name="KSO_WM_UNIT_LAYERLEVEL" val="1"/>
  <p:tag name="KSO_WM_UNIT_TYPE" val="i"/>
</p:tagLst>
</file>

<file path=ppt/tags/tag18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COMPATIBLE" val="0"/>
  <p:tag name="KSO_WM_UNIT_DIAGRAM_ISNUMVISUAL" val="0"/>
  <p:tag name="KSO_WM_UNIT_DIAGRAM_ISREFERUNIT" val="0"/>
  <p:tag name="KSO_WM_UNIT_HIGHLIGHT" val="0"/>
  <p:tag name="KSO_WM_UNIT_ID" val="custom20204226_9*i*3"/>
  <p:tag name="KSO_WM_UNIT_INDEX" val="3"/>
  <p:tag name="KSO_WM_UNIT_LAYERLEVEL" val="1"/>
  <p:tag name="KSO_WM_UNIT_TYPE" val="i"/>
</p:tagLst>
</file>

<file path=ppt/tags/tag18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HIGHLIGHT" val="0"/>
  <p:tag name="KSO_WM_UNIT_ID" val="custom20204226_9*h_i*2_1"/>
  <p:tag name="KSO_WM_UNIT_INDEX" val="2_1"/>
  <p:tag name="KSO_WM_UNIT_LAYERLEVEL" val="1_1"/>
  <p:tag name="KSO_WM_UNIT_SM_LIMIT_TYPE" val="2"/>
  <p:tag name="KSO_WM_UNIT_TYPE" val="h_i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226_10*h_a*1_1"/>
  <p:tag name="KSO_WM_UNIT_INDEX" val="1_1"/>
  <p:tag name="KSO_WM_UNIT_IS_LAYOUT_DIAGRAM" val="1"/>
  <p:tag name="KSO_WM_UNIT_ISCONTENTSTITLE" val="0"/>
  <p:tag name="KSO_WM_UNIT_LAYERLEVEL" val="1_1"/>
  <p:tag name="KSO_WM_UNIT_NOCLEAR" val="0"/>
  <p:tag name="KSO_WM_UNIT_PRESET_TEXT" val="单击此处添加小标题"/>
  <p:tag name="KSO_WM_UNIT_TYPE" val="h_a"/>
  <p:tag name="KSO_WM_UNIT_VALUE" val="18"/>
</p:tagLst>
</file>

<file path=ppt/tags/tag1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226"/>
  <p:tag name="KSO_WM_UNIT_BLOCK" val="0"/>
  <p:tag name="KSO_WM_UNIT_COMPATIBLE" val="0"/>
  <p:tag name="KSO_WM_UNIT_DEFAULT_FONT" val="16;20;2"/>
  <p:tag name="KSO_WM_UNIT_DIAGRAM_ISNUMVISUAL" val="0"/>
  <p:tag name="KSO_WM_UNIT_DIAGRAM_ISREFERUNIT" val="0"/>
  <p:tag name="KSO_WM_UNIT_HIGHLIGHT" val="0"/>
  <p:tag name="KSO_WM_UNIT_ID" val="custom20204226_9*h_f*1_1"/>
  <p:tag name="KSO_WM_UNIT_INDEX" val="1_1"/>
  <p:tag name="KSO_WM_UNIT_LAYERLEVEL" val="1_1"/>
  <p:tag name="KSO_WM_UNIT_NOCLEAR" val="0"/>
  <p:tag name="KSO_WM_UNIT_PRESET_TEXT" val="单击此处输入你的正文，文字是您思想的提炼;&#10;为了最终演示发布的良好效果，请尽量言简意赅的阐述观点；根据需要可酌情增减文字……"/>
  <p:tag name="KSO_WM_UNIT_TYPE" val="h_f"/>
  <p:tag name="KSO_WM_UNIT_VALUE" val="85"/>
</p:tagLst>
</file>

<file path=ppt/tags/tag191.xml><?xml version="1.0" encoding="utf-8"?>
<p:tagLst xmlns:p="http://schemas.openxmlformats.org/presentationml/2006/main">
  <p:tag name="KSO_WM_BEAUTIFY_FLAG" val="#wm#"/>
  <p:tag name="KSO_WM_SLIDE_BACKGROUND" val="[&quot;navigation&quot;]"/>
  <p:tag name="KSO_WM_SLIDE_ID" val="custom20204226_9"/>
  <p:tag name="KSO_WM_SLIDE_INDEX" val="9"/>
  <p:tag name="KSO_WM_SLIDE_ITEM_CNT" val="0"/>
  <p:tag name="KSO_WM_SLIDE_LAYOUT" val="a_i_h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13.5},&quot;minSize&quot;:{&quot;size1&quot;:13.5},&quot;maxSize&quot;:{&quot;size1&quot;:13.5},&quot;edge&quot;:{&quot;left&quot;:true,&quot;top&quot;:true,&quot;right&quot;:true,&quot;bottom&quot;:true},&quot;backgroundInfo&quot;:[{&quot;type&quot;:&quot;navigation&quot;,&quot;left&quot;:0.0,&quot;top&quot;:0.0,&quot;right&quot;:0.0,&quot;bottom&quot;:0.0,&quot;leftAbs&quot;:false,&quot;topAbs&quot;:false,&quot;rightAbs&quot;:false,&quot;bottomAbs&quot;:false}],&quot;subLayout&quot;:[{&quot;direction&quot;:0,&quot;horizontalAlign&quot;:-1,&quot;verticalAlign&quot;:-1,&quot;type&quot;:0,&quot;diagramDirection&quot;:0,&quot;canSetOverLayout&quot;:0,&quot;isOverLayout&quot;:0,&quot;margin&quot;:{&quot;left&quot;:1.69,&quot;top&quot;:0.43,&quot;right&quot;:1.69,&quot;bottom&quot;:0.43},&quot;edge&quot;:{&quot;left&quot;:true,&quot;top&quot;:true,&quot;right&quot;:true,&quot;bottom&quot;:false}},{&quot;direction&quot;:1,&quot;horizontalAlign&quot;:-1,&quot;verticalAlign&quot;:-1,&quot;type&quot;:0,&quot;diagramDirection&quot;:0,&quot;canSetOverLayout&quot;:0,&quot;isOverLayout&quot;:0,&quot;normalSize&quot;:{&quot;size1&quot;:53.6},&quot;minSize&quot;:{&quot;size1&quot;:40.3},&quot;maxSize&quot;:{&quot;size1&quot;:71.0},&quot;edge&quot;:{&quot;left&quot;:true,&quot;top&quot;:false,&quot;right&quot;:true,&quot;bottom&quot;:true},&quot;subLayout&quot;:[{&quot;direction&quot;:0,&quot;horizontalAlign&quot;:-1,&quot;verticalAlign&quot;:-1,&quot;type&quot;:0,&quot;diagramDirection&quot;:0,&quot;canSetOverLayout&quot;:0,&quot;isOverLayout&quot;:0,&quot;margin&quot;:{&quot;left&quot;:2.55,&quot;top&quot;:4.11,&quot;right&quot;:2.96,&quot;bottom&quot;:5.86},&quot;edge&quot;:{&quot;left&quot;:true,&quot;top&quot;:false,&quot;right&quot;:false,&quot;bottom&quot;:true}},{&quot;direction&quot;:0,&quot;horizontalAlign&quot;:-1,&quot;verticalAlign&quot;:-1,&quot;type&quot;:0,&quot;diagramDirection&quot;:0,&quot;canSetOverLayout&quot;:0,&quot;isOverLayout&quot;:0,&quot;margin&quot;:{&quot;left&quot;:0.026,&quot;top&quot;:2.269,&quot;right&quot;:2.13,&quot;bottom&quot;:4.04},&quot;edge&quot;:{&quot;left&quot;:false,&quot;top&quot;:false,&quot;right&quot;:true,&quot;bottom&quot;:true}}]}]}"/>
  <p:tag name="KSO_WM_SLIDE_POSITION" val="47.9556*125.305"/>
  <p:tag name="KSO_WM_SLIDE_RATIO" val="1.777778"/>
  <p:tag name="KSO_WM_SLIDE_SIZE" val="864.095*311.886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1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19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194.xml><?xml version="1.0" encoding="utf-8"?>
<p:tagLst xmlns:p="http://schemas.openxmlformats.org/presentationml/2006/main">
  <p:tag name="KSO_WM_BEAUTIFY_FLAG" val="#wm#"/>
  <p:tag name="KSO_WM_SLIDE_ID" val="custom20204226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226"/>
  <p:tag name="KSO_WM_TEMPLATE_MASTER_THUMB_INDEX" val="12"/>
  <p:tag name="KSO_WM_TEMPLATE_MASTER_TYPE" val="1"/>
  <p:tag name="KSO_WM_TEMPLATE_SUBCATEGORY" val="0"/>
  <p:tag name="KSO_WM_TEMPLATE_THUMBS_INDEX" val="1、4、7、9、12、13、18、21、22、24、25"/>
  <p:tag name="KSO_WM_UNIT_SHOW_EDIT_AREA_INDICATION" val="1"/>
</p:tagLst>
</file>

<file path=ppt/tags/tag19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96.xml><?xml version="1.0" encoding="utf-8"?>
<p:tagLst xmlns:p="http://schemas.openxmlformats.org/presentationml/2006/main">
  <p:tag name="KSO_WM_BEAUTIFY_FLAG" val="#wm#"/>
  <p:tag name="KSO_WM_SLIDE_ID" val="custom2020280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1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19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199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20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02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0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0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0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0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20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0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9*i*1"/>
  <p:tag name="KSO_WM_UNIT_INDEX" val="1"/>
  <p:tag name="KSO_WM_UNIT_LAYERLEVEL" val="1"/>
  <p:tag name="KSO_WM_UNIT_TYPE" val="i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9*d*1"/>
  <p:tag name="KSO_WM_UNIT_INDEX" val="1"/>
  <p:tag name="KSO_WM_UNIT_LAYERLEVEL" val="1"/>
  <p:tag name="KSO_WM_UNIT_SUPPORT_UNIT_TYPE" val="[&quot;d&quot;]"/>
  <p:tag name="KSO_WM_UNIT_TYPE" val="d"/>
  <p:tag name="KSO_WM_UNIT_VALUE" val="1283*1460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26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9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"/>
  <p:tag name="KSO_WM_UNIT_TYPE" val="f"/>
  <p:tag name="KSO_WM_UNIT_VALUE" val="288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26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9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"/>
  <p:tag name="KSO_WM_UNIT_TYPE" val="f"/>
  <p:tag name="KSO_WM_UNIT_VALUE" val="288"/>
</p:tagLst>
</file>

<file path=ppt/tags/tag217.xml><?xml version="1.0" encoding="utf-8"?>
<p:tagLst xmlns:p="http://schemas.openxmlformats.org/presentationml/2006/main">
  <p:tag name="KSO_WM_BEAUTIFY_FLAG" val="#wm#"/>
  <p:tag name="KSO_WM_SLIDE_BACKGROUND" val="[&quot;general&quot;]"/>
  <p:tag name="KSO_WM_SLIDE_ID" val="custom20204121_9"/>
  <p:tag name="KSO_WM_SLIDE_INDEX" val="9"/>
  <p:tag name="KSO_WM_SLIDE_ITEM_CNT" val="0"/>
  <p:tag name="KSO_WM_SLIDE_LAYOUT" val="a_d_f"/>
  <p:tag name="KSO_WM_SLIDE_LAYOUT_CNT" val="1_1_2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POSITION" val="47*47"/>
  <p:tag name="KSO_WM_SLIDE_RATIO" val="1.777778"/>
  <p:tag name="KSO_WM_SLIDE_SIZE" val="912*492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1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a*1"/>
  <p:tag name="KSO_WM_UNIT_INDEX" val="1"/>
  <p:tag name="KSO_WM_UNIT_ISCONTENTSTITLE" val="0"/>
  <p:tag name="KSO_WM_UNIT_LAYERLEVEL" val="1"/>
  <p:tag name="KSO_WM_UNIT_NOCLEAR" val="0"/>
  <p:tag name="KSO_WM_UNIT_PRESET_TEXT" val="古典雅致国风"/>
  <p:tag name="KSO_WM_UNIT_TYPE" val="a"/>
  <p:tag name="KSO_WM_UNIT_VALUE" val="7"/>
</p:tagLst>
</file>

<file path=ppt/tags/tag2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16"/>
</p:tagLst>
</file>

<file path=ppt/tags/tag2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SLIDE_ID" val="custom20204226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226"/>
  <p:tag name="KSO_WM_TEMPLATE_MASTER_THUMB_INDEX" val="12"/>
  <p:tag name="KSO_WM_TEMPLATE_MASTER_TYPE" val="1"/>
  <p:tag name="KSO_WM_TEMPLATE_SUBCATEGORY" val="0"/>
  <p:tag name="KSO_WM_TEMPLATE_THUMBS_INDEX" val="1、4、7、9、12、13、18、21、22、24、25"/>
  <p:tag name="KSO_WM_UNIT_SHOW_EDIT_AREA_INDICATION" val="1"/>
</p:tagLst>
</file>

<file path=ppt/tags/tag22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2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23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2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COMPATIBLE" val="0"/>
  <p:tag name="KSO_WM_UNIT_DIAGRAM_ISNUMVISUAL" val="0"/>
  <p:tag name="KSO_WM_UNIT_DIAGRAM_ISREFERUNIT" val="0"/>
  <p:tag name="KSO_WM_UNIT_HIGHLIGHT" val="0"/>
  <p:tag name="KSO_WM_UNIT_ID" val="custom20204121_15*i*2"/>
  <p:tag name="KSO_WM_UNIT_INDEX" val="2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2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4121_15*f*2"/>
  <p:tag name="KSO_WM_UNIT_INDEX" val="2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TYPE" val="f"/>
  <p:tag name="KSO_WM_UNIT_VALUE" val="288"/>
</p:tagLst>
</file>

<file path=ppt/tags/tag226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4121_15"/>
  <p:tag name="KSO_WM_SLIDE_INDEX" val="15"/>
  <p:tag name="KSO_WM_SLIDE_ITEM_CNT" val="0"/>
  <p:tag name="KSO_WM_SLIDE_LAYOUT" val="a_f_i"/>
  <p:tag name="KSO_WM_SLIDE_LAYOUT_CNT" val="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22*23"/>
  <p:tag name="KSO_WM_SLIDE_RATIO" val="1.777778"/>
  <p:tag name="KSO_WM_SLIDE_SIZE" val="937*516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4121"/>
  <p:tag name="KSO_WM_TEMPLATE_MASTER_TYPE" val="1"/>
  <p:tag name="KSO_WM_TEMPLATE_SUBCATEGORY" val="0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1*i*1"/>
  <p:tag name="KSO_WM_UNIT_INDEX" val="1"/>
  <p:tag name="KSO_WM_UNIT_LAYERLEVEL" val="1"/>
  <p:tag name="KSO_WM_UNIT_SUBTYPE" val="h"/>
  <p:tag name="KSO_WM_UNIT_TYPE" val="i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1*i*2"/>
  <p:tag name="KSO_WM_UNIT_INDEX" val="2"/>
  <p:tag name="KSO_WM_UNIT_LAYERLEVEL" val="1"/>
  <p:tag name="KSO_WM_UNIT_TYPE" val="i"/>
</p:tagLst>
</file>

<file path=ppt/tags/tag2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COMPATIBLE" val="0"/>
  <p:tag name="KSO_WM_UNIT_DIAGRAM_ISNUMVISUAL" val="0"/>
  <p:tag name="KSO_WM_UNIT_DIAGRAM_ISREFERUNIT" val="0"/>
  <p:tag name="KSO_WM_UNIT_HIGHLIGHT" val="0"/>
  <p:tag name="KSO_WM_UNIT_ID" val="custom20204191_21*i*3"/>
  <p:tag name="KSO_WM_UNIT_INDEX" val="3"/>
  <p:tag name="KSO_WM_UNIT_LAYERLEVEL" val="1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BLOCK" val="1"/>
  <p:tag name="KSO_WM_UNIT_COMPATIBLE" val="0"/>
  <p:tag name="KSO_WM_UNIT_DEFAULT_FONT" val="32;44;4"/>
  <p:tag name="KSO_WM_UNIT_DIAGRAM_ISNUMVISUAL" val="0"/>
  <p:tag name="KSO_WM_UNIT_DIAGRAM_ISREFERUNIT" val="0"/>
  <p:tag name="KSO_WM_UNIT_HIGHLIGHT" val="0"/>
  <p:tag name="KSO_WM_UNIT_ID" val="custom20204191_2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YPE" val="a"/>
  <p:tag name="KSO_WM_UNIT_VALUE" val="26"/>
</p:tagLst>
</file>

<file path=ppt/tags/tag2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91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custom20204191_2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字字珠玑，但信息却错综复杂，需要用更多的文字来表述；但请您尽可能提炼思想的精髓，否则容易造成观者的阅读压力，适得其反。"/>
  <p:tag name="KSO_WM_UNIT_TYPE" val="f"/>
  <p:tag name="KSO_WM_UNIT_VALUE" val="141"/>
</p:tagLst>
</file>

<file path=ppt/tags/tag232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custom20204191_21"/>
  <p:tag name="KSO_WM_SLIDE_INDEX" val="21"/>
  <p:tag name="KSO_WM_SLIDE_ITEM_CNT" val="0"/>
  <p:tag name="KSO_WM_SLIDE_LAYOUT" val="a_d_f_i"/>
  <p:tag name="KSO_WM_SLIDE_LAYOUT_CNT" val="1_4_1_1"/>
  <p:tag name="KSO_WM_SLIDE_LAYOUT_INFO" val="{&quot;direction&quot;:0,&quot;horizontalAlign&quot;:0,&quot;verticalAlign&quot;:0,&quot;type&quot;:1,&quot;diagramDirection&quot;:0,&quot;canSetOverLayout&quot;:0,&quot;isOverLayout&quot;:0,&quot;normalSize&quot;:{&quot;size1&quot;:53.5},&quot;minSize&quot;:{&quot;size1&quot;:40.8},&quot;maxSize&quot;:{&quot;size1&quot;:67.1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,&quot;subLayout&quot;:[{&quot;direction&quot;:0,&quot;horizontalAlign&quot;:1,&quot;verticalAlign&quot;:1,&quot;type&quot;:1,&quot;diagramDirection&quot;:0,&quot;canSetOverLayout&quot;:1,&quot;isOverLayout&quot;:0,&quot;margin&quot;:{&quot;left&quot;:1.688,&quot;top&quot;:1.679,&quot;right&quot;:1.688,&quot;bottom&quot;:1.358},&quot;marginOverLayout&quot;:{&quot;left&quot;:0.0,&quot;top&quot;:0.0,&quot;right&quot;:0.0,&quot;bottom&quot;:1.358},&quot;edge&quot;:{&quot;left&quot;:true,&quot;top&quot;:true,&quot;right&quot;:true,&quot;bottom&quot;:false}},{&quot;direction&quot;:0,&quot;horizontalAlign&quot;:0,&quot;verticalAlign&quot;:0,&quot;type&quot;:0,&quot;diagramDirection&quot;:0,&quot;canSetOverLayout&quot;:0,&quot;isOverLayout&quot;:0,&quot;margin&quot;:{&quot;left&quot;:1.681,&quot;top&quot;:0.026,&quot;right&quot;:1.695,&quot;bottom&quot;:2.688},&quot;edge&quot;:{&quot;left&quot;:true,&quot;top&quot;:false,&quot;right&quot;:true,&quot;bottom&quot;:true}}]}"/>
  <p:tag name="KSO_WM_SLIDE_POSITION" val="0*0"/>
  <p:tag name="KSO_WM_SLIDE_RATIO" val="1.777778"/>
  <p:tag name="KSO_WM_SLIDE_SIZE" val="959*515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4191"/>
  <p:tag name="KSO_WM_TEMPLATE_MASTER_TYPE" val="1"/>
  <p:tag name="KSO_WM_TEMPLATE_SUBCATEGORY" val="0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234.xml><?xml version="1.0" encoding="utf-8"?>
<p:tagLst xmlns:p="http://schemas.openxmlformats.org/presentationml/2006/main">
  <p:tag name="KSO_WM_BEAUTIFY_FLAG" val="#wm#"/>
  <p:tag name="KSO_WM_SLIDE_ID" val="custom20202805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5"/>
  <p:tag name="KSO_WM_TEMPLATE_MASTER_TYPE" val="1"/>
  <p:tag name="KSO_WM_TEMPLATE_SUBCATEGORY" val="0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23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1"/>
  <p:tag name="KSO_WM_UNIT_DIAGRAM_ISNUMVISUAL" val="0"/>
  <p:tag name="KSO_WM_UNIT_DIAGRAM_ISREFERUNIT" val="0"/>
  <p:tag name="KSO_WM_UNIT_HIGHLIGHT" val="0"/>
  <p:tag name="KSO_WM_UNIT_ID" val="custom20202805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2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5"/>
  <p:tag name="KSO_WM_UNIT_COMPATIBLE" val="0"/>
  <p:tag name="KSO_WM_UNIT_DIAGRAM_ISNUMVISUAL" val="0"/>
  <p:tag name="KSO_WM_UNIT_DIAGRAM_ISREFERUNIT" val="0"/>
  <p:tag name="KSO_WM_UNIT_HIGHLIGHT" val="0"/>
  <p:tag name="KSO_WM_UNIT_ID" val="custom20202805_15*a*1"/>
  <p:tag name="KSO_WM_UNIT_INDEX" val="1"/>
  <p:tag name="KSO_WM_UNIT_ISCONTENTSTITLE" val="0"/>
  <p:tag name="KSO_WM_UNIT_LAYERLEVEL" val="1"/>
  <p:tag name="KSO_WM_UNIT_NOCLEAR" val="1"/>
  <p:tag name="KSO_WM_UNIT_PRESET_TEXT" val="感谢聆听"/>
  <p:tag name="KSO_WM_UNIT_TYPE" val="a"/>
</p:tagLst>
</file>

<file path=ppt/tags/tag239.xml><?xml version="1.0" encoding="utf-8"?>
<p:tagLst xmlns:p="http://schemas.openxmlformats.org/presentationml/2006/main">
  <p:tag name="KSO_WM_BEAUTIFY_FLAG" val="#wm#"/>
  <p:tag name="KSO_WM_SLIDE_ID" val="custom20204226_25"/>
  <p:tag name="KSO_WM_SLIDE_INDEX" val="25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4226"/>
  <p:tag name="KSO_WM_TEMPLATE_MASTER_TYPE" val="1"/>
  <p:tag name="KSO_WM_TEMPLATE_SUBCATEGORY" val="0"/>
</p:tagLst>
</file>

<file path=ppt/tags/tag2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8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9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404">
      <a:dk1>
        <a:srgbClr val="000000"/>
      </a:dk1>
      <a:lt1>
        <a:srgbClr val="FFFFFF"/>
      </a:lt1>
      <a:dk2>
        <a:srgbClr val="E5EBEA"/>
      </a:dk2>
      <a:lt2>
        <a:srgbClr val="FFFFFF"/>
      </a:lt2>
      <a:accent1>
        <a:srgbClr val="93ABAA"/>
      </a:accent1>
      <a:accent2>
        <a:srgbClr val="92AAA6"/>
      </a:accent2>
      <a:accent3>
        <a:srgbClr val="93ABA0"/>
      </a:accent3>
      <a:accent4>
        <a:srgbClr val="94A99B"/>
      </a:accent4>
      <a:accent5>
        <a:srgbClr val="9CAD9A"/>
      </a:accent5>
      <a:accent6>
        <a:srgbClr val="A0AB93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301</Paragraphs>
  <Slides>51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baseType="lpstr" size="70">
      <vt:lpstr>Arial</vt:lpstr>
      <vt:lpstr>微软雅黑</vt:lpstr>
      <vt:lpstr>隶书</vt:lpstr>
      <vt:lpstr>汉仪尚巍手书W</vt:lpstr>
      <vt:lpstr>等线 Light</vt:lpstr>
      <vt:lpstr>等线</vt:lpstr>
      <vt:lpstr>Calibri Light</vt:lpstr>
      <vt:lpstr>Calibri</vt:lpstr>
      <vt:lpstr>楷体</vt:lpstr>
      <vt:lpstr>黑体</vt:lpstr>
      <vt:lpstr>Wingdings</vt:lpstr>
      <vt:lpstr>Times New Roman</vt:lpstr>
      <vt:lpstr>宋体</vt:lpstr>
      <vt:lpstr>华文新魏</vt:lpstr>
      <vt:lpstr>华文行楷</vt:lpstr>
      <vt:lpstr>Segoe UI</vt:lpstr>
      <vt:lpstr>华文楷体</vt:lpstr>
      <vt:lpstr>幼圆</vt:lpstr>
      <vt:lpstr>Office 主题​​</vt:lpstr>
      <vt:lpstr>谏太宗十思疏</vt:lpstr>
      <vt:lpstr>PowerPoint Presentation</vt:lpstr>
      <vt:lpstr>作者简介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下课咯！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2021-04-02T09:46:25.372</cp:lastPrinted>
  <dcterms:created xsi:type="dcterms:W3CDTF">2021-04-02T09:46:25Z</dcterms:created>
  <dcterms:modified xsi:type="dcterms:W3CDTF">2021-04-02T01:46:33Z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