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6" r:id="rId31"/>
    <p:sldId id="437" r:id="rId32"/>
    <p:sldId id="438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60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353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60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09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317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97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74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624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24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333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043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288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73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02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1787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55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087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843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092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503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74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640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34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01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012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01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713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63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64.xml" /><Relationship Id="rId21" Type="http://schemas.openxmlformats.org/officeDocument/2006/relationships/tags" Target="../tags/tag165.xml" /><Relationship Id="rId22" Type="http://schemas.openxmlformats.org/officeDocument/2006/relationships/tags" Target="../tags/tag166.xml" /><Relationship Id="rId23" Type="http://schemas.openxmlformats.org/officeDocument/2006/relationships/tags" Target="../tags/tag167.xml" /><Relationship Id="rId24" Type="http://schemas.openxmlformats.org/officeDocument/2006/relationships/tags" Target="../tags/tag168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36.xml" /><Relationship Id="rId11" Type="http://schemas.openxmlformats.org/officeDocument/2006/relationships/tags" Target="../tags/tag237.xml" /><Relationship Id="rId12" Type="http://schemas.openxmlformats.org/officeDocument/2006/relationships/tags" Target="../tags/tag238.xml" /><Relationship Id="rId13" Type="http://schemas.openxmlformats.org/officeDocument/2006/relationships/tags" Target="../tags/tag239.xml" /><Relationship Id="rId14" Type="http://schemas.openxmlformats.org/officeDocument/2006/relationships/tags" Target="../tags/tag240.xml" /><Relationship Id="rId15" Type="http://schemas.openxmlformats.org/officeDocument/2006/relationships/tags" Target="../tags/tag241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image" Target="../media/image1.jpeg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14" Type="http://schemas.openxmlformats.org/officeDocument/2006/relationships/tags" Target="../tags/tag265.xml" /><Relationship Id="rId15" Type="http://schemas.openxmlformats.org/officeDocument/2006/relationships/tags" Target="../tags/tag266.xml" /><Relationship Id="rId16" Type="http://schemas.openxmlformats.org/officeDocument/2006/relationships/tags" Target="../tags/tag267.xml" /><Relationship Id="rId17" Type="http://schemas.openxmlformats.org/officeDocument/2006/relationships/tags" Target="../tags/tag268.xml" /><Relationship Id="rId18" Type="http://schemas.openxmlformats.org/officeDocument/2006/relationships/tags" Target="../tags/tag269.xml" /><Relationship Id="rId19" Type="http://schemas.openxmlformats.org/officeDocument/2006/relationships/tags" Target="../tags/tag270.xml" /><Relationship Id="rId2" Type="http://schemas.openxmlformats.org/officeDocument/2006/relationships/tags" Target="../tags/tag253.xml" /><Relationship Id="rId20" Type="http://schemas.openxmlformats.org/officeDocument/2006/relationships/tags" Target="../tags/tag271.xml" /><Relationship Id="rId21" Type="http://schemas.openxmlformats.org/officeDocument/2006/relationships/tags" Target="../tags/tag272.xml" /><Relationship Id="rId22" Type="http://schemas.openxmlformats.org/officeDocument/2006/relationships/image" Target="../media/image2.png" /><Relationship Id="rId23" Type="http://schemas.openxmlformats.org/officeDocument/2006/relationships/tags" Target="../tags/tag273.xml" /><Relationship Id="rId24" Type="http://schemas.openxmlformats.org/officeDocument/2006/relationships/tags" Target="../tags/tag274.xml" /><Relationship Id="rId25" Type="http://schemas.openxmlformats.org/officeDocument/2006/relationships/tags" Target="../tags/tag275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tags" Target="../tags/tag290.xml" /><Relationship Id="rId13" Type="http://schemas.openxmlformats.org/officeDocument/2006/relationships/tags" Target="../tags/tag291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92.xml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3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image" Target="../media/image1.jpeg" /><Relationship Id="rId9" Type="http://schemas.openxmlformats.org/officeDocument/2006/relationships/tags" Target="../tags/tag30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09.xml" /><Relationship Id="rId3" Type="http://schemas.openxmlformats.org/officeDocument/2006/relationships/image" Target="../media/image1.jpeg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14" Type="http://schemas.openxmlformats.org/officeDocument/2006/relationships/tags" Target="../tags/tag329.xml" /><Relationship Id="rId15" Type="http://schemas.openxmlformats.org/officeDocument/2006/relationships/image" Target="../media/image3.jpeg" /><Relationship Id="rId16" Type="http://schemas.openxmlformats.org/officeDocument/2006/relationships/tags" Target="../tags/tag330.xml" /><Relationship Id="rId17" Type="http://schemas.openxmlformats.org/officeDocument/2006/relationships/tags" Target="../tags/tag331.xml" /><Relationship Id="rId18" Type="http://schemas.openxmlformats.org/officeDocument/2006/relationships/tags" Target="../tags/tag33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jpeg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47.xml" /><Relationship Id="rId4" Type="http://schemas.openxmlformats.org/officeDocument/2006/relationships/image" Target="../media/image1.jpe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51.xml" /><Relationship Id="rId4" Type="http://schemas.openxmlformats.org/officeDocument/2006/relationships/image" Target="../media/image4.png" /><Relationship Id="rId5" Type="http://schemas.openxmlformats.org/officeDocument/2006/relationships/tags" Target="../tags/tag35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image" Target="../media/image1.jpeg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image" Target="../media/image1.jpeg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第二单元 7.1 包身工</a:t>
            </a:r>
          </a:p>
        </p:txBody>
      </p:sp>
      <p:sp>
        <p:nvSpPr>
          <p:cNvPr id="6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5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2021-04-02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753573" y="1066800"/>
            <a:ext cx="914400" cy="4724400"/>
          </a:xfrm>
          <a:prstGeom prst="rect">
            <a:avLst/>
          </a:prstGeom>
          <a:noFill/>
        </p:spPr>
        <p:txBody>
          <a:bodyPr vert="eaVert" wrap="square" lIns="63500" tIns="25400" rIns="63500" bIns="25400" rtlCol="0" anchor="b" anchorCtr="0">
            <a:normAutofit/>
          </a:bodyPr>
          <a:lstStyle/>
          <a:p>
            <a:pPr algn="l" fontAlgn="auto"/>
            <a:r>
              <a:rPr lang="zh-CN" altLang="en-US" sz="4400" b="1" spc="30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524027" y="1066800"/>
            <a:ext cx="7924686" cy="472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包身工是旧社会一种变相贩卖“奴隶”的形式。被卖的基本都是青少年，由包工头骗到工厂、矿山做工。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层次结构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全文可分为四个部分：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：（1-11）写包身工起床的情景，兼议包身工制度的产生。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：（12-22）描写包身工早餐的情景，介绍包身工制度的发展。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：（23-47）介绍包身工劳动的情景，对工人阶级的残酷剥削。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：（48-50）总结全文。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2157731" y="2001520"/>
            <a:ext cx="304165" cy="3041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35000" lnSpcReduction="20000"/>
          </a:bodyPr>
          <a:lstStyle/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朋友圈_001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2225164" y="2068953"/>
            <a:ext cx="169299" cy="169299"/>
          </a:xfrm>
          <a:custGeom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2477771" y="2263140"/>
            <a:ext cx="7555230" cy="9556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讲究的穿着，暗示了男子的身份和地位，与衣衫褴褛的包身工形成鲜明对比。</a:t>
            </a:r>
          </a:p>
        </p:txBody>
      </p:sp>
      <p:sp>
        <p:nvSpPr>
          <p:cNvPr id="52" name="文本框 51"/>
          <p:cNvSpPr txBox="1"/>
          <p:nvPr>
            <p:custDataLst>
              <p:tags r:id="rId6"/>
            </p:custDataLst>
          </p:nvPr>
        </p:nvSpPr>
        <p:spPr>
          <a:xfrm>
            <a:off x="2477771" y="1967230"/>
            <a:ext cx="7555230" cy="3651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/>
            <a:r>
              <a:rPr lang="zh-CN" altLang="en-US" sz="1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第2段中写男子穿着“拷绸衫裤”的目的是什么？</a:t>
            </a:r>
          </a:p>
        </p:txBody>
      </p:sp>
      <p:sp>
        <p:nvSpPr>
          <p:cNvPr id="45" name="椭圆 44"/>
          <p:cNvSpPr/>
          <p:nvPr>
            <p:custDataLst>
              <p:tags r:id="rId7"/>
            </p:custDataLst>
          </p:nvPr>
        </p:nvSpPr>
        <p:spPr>
          <a:xfrm>
            <a:off x="2157731" y="3371215"/>
            <a:ext cx="304165" cy="3041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35000" lnSpcReduction="20000"/>
          </a:bodyPr>
          <a:lstStyle/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签_00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2232338" y="3439006"/>
            <a:ext cx="154952" cy="168941"/>
          </a:xfrm>
          <a:custGeom>
            <a:gdLst>
              <a:gd name="T0" fmla="*/ 399 w 409"/>
              <a:gd name="T1" fmla="*/ 57 h 446"/>
              <a:gd name="T2" fmla="*/ 241 w 409"/>
              <a:gd name="T3" fmla="*/ 47 h 446"/>
              <a:gd name="T4" fmla="*/ 10 w 409"/>
              <a:gd name="T5" fmla="*/ 278 h 446"/>
              <a:gd name="T6" fmla="*/ 178 w 409"/>
              <a:gd name="T7" fmla="*/ 446 h 446"/>
              <a:gd name="T8" fmla="*/ 409 w 409"/>
              <a:gd name="T9" fmla="*/ 214 h 446"/>
              <a:gd name="T10" fmla="*/ 399 w 409"/>
              <a:gd name="T11" fmla="*/ 57 h 446"/>
              <a:gd name="T12" fmla="*/ 365 w 409"/>
              <a:gd name="T13" fmla="*/ 149 h 446"/>
              <a:gd name="T14" fmla="*/ 307 w 409"/>
              <a:gd name="T15" fmla="*/ 149 h 446"/>
              <a:gd name="T16" fmla="*/ 307 w 409"/>
              <a:gd name="T17" fmla="*/ 91 h 446"/>
              <a:gd name="T18" fmla="*/ 365 w 409"/>
              <a:gd name="T19" fmla="*/ 91 h 446"/>
              <a:gd name="T20" fmla="*/ 365 w 409"/>
              <a:gd name="T21" fmla="*/ 149 h 446"/>
              <a:gd name="T22" fmla="*/ 17 w 409"/>
              <a:gd name="T23" fmla="*/ 248 h 446"/>
              <a:gd name="T24" fmla="*/ 0 w 409"/>
              <a:gd name="T25" fmla="*/ 231 h 446"/>
              <a:gd name="T26" fmla="*/ 231 w 409"/>
              <a:gd name="T27" fmla="*/ 0 h 446"/>
              <a:gd name="T28" fmla="*/ 389 w 409"/>
              <a:gd name="T29" fmla="*/ 10 h 446"/>
              <a:gd name="T30" fmla="*/ 391 w 409"/>
              <a:gd name="T31" fmla="*/ 33 h 446"/>
              <a:gd name="T32" fmla="*/ 241 w 409"/>
              <a:gd name="T33" fmla="*/ 23 h 446"/>
              <a:gd name="T34" fmla="*/ 17 w 409"/>
              <a:gd name="T35" fmla="*/ 248 h 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446">
                <a:moveTo>
                  <a:pt x="399" y="57"/>
                </a:moveTo>
                <a:lnTo>
                  <a:pt x="241" y="47"/>
                </a:lnTo>
                <a:lnTo>
                  <a:pt x="10" y="278"/>
                </a:lnTo>
                <a:lnTo>
                  <a:pt x="178" y="446"/>
                </a:lnTo>
                <a:lnTo>
                  <a:pt x="409" y="214"/>
                </a:lnTo>
                <a:lnTo>
                  <a:pt x="399" y="57"/>
                </a:lnTo>
                <a:close/>
                <a:moveTo>
                  <a:pt x="365" y="149"/>
                </a:moveTo>
                <a:cubicBezTo>
                  <a:pt x="349" y="165"/>
                  <a:pt x="323" y="165"/>
                  <a:pt x="307" y="149"/>
                </a:cubicBezTo>
                <a:cubicBezTo>
                  <a:pt x="291" y="133"/>
                  <a:pt x="291" y="107"/>
                  <a:pt x="307" y="91"/>
                </a:cubicBezTo>
                <a:cubicBezTo>
                  <a:pt x="323" y="75"/>
                  <a:pt x="349" y="75"/>
                  <a:pt x="365" y="91"/>
                </a:cubicBezTo>
                <a:cubicBezTo>
                  <a:pt x="381" y="107"/>
                  <a:pt x="381" y="133"/>
                  <a:pt x="365" y="149"/>
                </a:cubicBezTo>
                <a:close/>
                <a:moveTo>
                  <a:pt x="17" y="248"/>
                </a:moveTo>
                <a:lnTo>
                  <a:pt x="0" y="231"/>
                </a:lnTo>
                <a:lnTo>
                  <a:pt x="231" y="0"/>
                </a:lnTo>
                <a:lnTo>
                  <a:pt x="389" y="10"/>
                </a:lnTo>
                <a:lnTo>
                  <a:pt x="391" y="33"/>
                </a:lnTo>
                <a:lnTo>
                  <a:pt x="241" y="23"/>
                </a:lnTo>
                <a:lnTo>
                  <a:pt x="17" y="24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478406" y="3632835"/>
            <a:ext cx="7555230" cy="9556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身工是指二三十年代（时间），在上海东洋纱厂里（地点），为外国人工作的女工（工作性质）。因为这些女工在进厂时已经签订了卖身契，失去了人身的自由权，所以被称为＂包身工＂（读出语言信息，进行整体归纳）。</a:t>
            </a: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478406" y="3336925"/>
            <a:ext cx="7555230" cy="3651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/>
            <a:r>
              <a:rPr lang="zh-CN" altLang="en-US" sz="1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根据课文内容，理解包身工的含义是什么？</a:t>
            </a:r>
          </a:p>
        </p:txBody>
      </p:sp>
      <p:sp>
        <p:nvSpPr>
          <p:cNvPr id="10" name="椭圆 9"/>
          <p:cNvSpPr/>
          <p:nvPr>
            <p:custDataLst>
              <p:tags r:id="rId11"/>
            </p:custDataLst>
          </p:nvPr>
        </p:nvSpPr>
        <p:spPr>
          <a:xfrm>
            <a:off x="2157731" y="4740910"/>
            <a:ext cx="304165" cy="3041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35000" lnSpcReduction="20000"/>
          </a:bodyPr>
          <a:lstStyle/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发票_001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2237718" y="4808701"/>
            <a:ext cx="144550" cy="168941"/>
          </a:xfrm>
          <a:custGeom>
            <a:gdLst>
              <a:gd name="T0" fmla="*/ 2388 w 2494"/>
              <a:gd name="T1" fmla="*/ 0 h 2920"/>
              <a:gd name="T2" fmla="*/ 2194 w 2494"/>
              <a:gd name="T3" fmla="*/ 121 h 2920"/>
              <a:gd name="T4" fmla="*/ 2103 w 2494"/>
              <a:gd name="T5" fmla="*/ 210 h 2920"/>
              <a:gd name="T6" fmla="*/ 2044 w 2494"/>
              <a:gd name="T7" fmla="*/ 233 h 2920"/>
              <a:gd name="T8" fmla="*/ 1985 w 2494"/>
              <a:gd name="T9" fmla="*/ 210 h 2920"/>
              <a:gd name="T10" fmla="*/ 1893 w 2494"/>
              <a:gd name="T11" fmla="*/ 121 h 2920"/>
              <a:gd name="T12" fmla="*/ 1651 w 2494"/>
              <a:gd name="T13" fmla="*/ 0 h 2920"/>
              <a:gd name="T14" fmla="*/ 1410 w 2494"/>
              <a:gd name="T15" fmla="*/ 121 h 2920"/>
              <a:gd name="T16" fmla="*/ 1317 w 2494"/>
              <a:gd name="T17" fmla="*/ 210 h 2920"/>
              <a:gd name="T18" fmla="*/ 1258 w 2494"/>
              <a:gd name="T19" fmla="*/ 233 h 2920"/>
              <a:gd name="T20" fmla="*/ 1199 w 2494"/>
              <a:gd name="T21" fmla="*/ 210 h 2920"/>
              <a:gd name="T22" fmla="*/ 1106 w 2494"/>
              <a:gd name="T23" fmla="*/ 121 h 2920"/>
              <a:gd name="T24" fmla="*/ 865 w 2494"/>
              <a:gd name="T25" fmla="*/ 0 h 2920"/>
              <a:gd name="T26" fmla="*/ 623 w 2494"/>
              <a:gd name="T27" fmla="*/ 121 h 2920"/>
              <a:gd name="T28" fmla="*/ 531 w 2494"/>
              <a:gd name="T29" fmla="*/ 210 h 2920"/>
              <a:gd name="T30" fmla="*/ 471 w 2494"/>
              <a:gd name="T31" fmla="*/ 233 h 2920"/>
              <a:gd name="T32" fmla="*/ 412 w 2494"/>
              <a:gd name="T33" fmla="*/ 210 h 2920"/>
              <a:gd name="T34" fmla="*/ 320 w 2494"/>
              <a:gd name="T35" fmla="*/ 121 h 2920"/>
              <a:gd name="T36" fmla="*/ 117 w 2494"/>
              <a:gd name="T37" fmla="*/ 0 h 2920"/>
              <a:gd name="T38" fmla="*/ 0 w 2494"/>
              <a:gd name="T39" fmla="*/ 213 h 2920"/>
              <a:gd name="T40" fmla="*/ 0 w 2494"/>
              <a:gd name="T41" fmla="*/ 2707 h 2920"/>
              <a:gd name="T42" fmla="*/ 117 w 2494"/>
              <a:gd name="T43" fmla="*/ 2920 h 2920"/>
              <a:gd name="T44" fmla="*/ 317 w 2494"/>
              <a:gd name="T45" fmla="*/ 2800 h 2920"/>
              <a:gd name="T46" fmla="*/ 411 w 2494"/>
              <a:gd name="T47" fmla="*/ 2710 h 2920"/>
              <a:gd name="T48" fmla="*/ 471 w 2494"/>
              <a:gd name="T49" fmla="*/ 2687 h 2920"/>
              <a:gd name="T50" fmla="*/ 530 w 2494"/>
              <a:gd name="T51" fmla="*/ 2710 h 2920"/>
              <a:gd name="T52" fmla="*/ 623 w 2494"/>
              <a:gd name="T53" fmla="*/ 2799 h 2920"/>
              <a:gd name="T54" fmla="*/ 865 w 2494"/>
              <a:gd name="T55" fmla="*/ 2920 h 2920"/>
              <a:gd name="T56" fmla="*/ 1106 w 2494"/>
              <a:gd name="T57" fmla="*/ 2799 h 2920"/>
              <a:gd name="T58" fmla="*/ 1199 w 2494"/>
              <a:gd name="T59" fmla="*/ 2710 h 2920"/>
              <a:gd name="T60" fmla="*/ 1258 w 2494"/>
              <a:gd name="T61" fmla="*/ 2687 h 2920"/>
              <a:gd name="T62" fmla="*/ 1317 w 2494"/>
              <a:gd name="T63" fmla="*/ 2710 h 2920"/>
              <a:gd name="T64" fmla="*/ 1410 w 2494"/>
              <a:gd name="T65" fmla="*/ 2799 h 2920"/>
              <a:gd name="T66" fmla="*/ 1651 w 2494"/>
              <a:gd name="T67" fmla="*/ 2920 h 2920"/>
              <a:gd name="T68" fmla="*/ 1893 w 2494"/>
              <a:gd name="T69" fmla="*/ 2799 h 2920"/>
              <a:gd name="T70" fmla="*/ 1986 w 2494"/>
              <a:gd name="T71" fmla="*/ 2710 h 2920"/>
              <a:gd name="T72" fmla="*/ 2045 w 2494"/>
              <a:gd name="T73" fmla="*/ 2687 h 2920"/>
              <a:gd name="T74" fmla="*/ 2104 w 2494"/>
              <a:gd name="T75" fmla="*/ 2710 h 2920"/>
              <a:gd name="T76" fmla="*/ 2197 w 2494"/>
              <a:gd name="T77" fmla="*/ 2799 h 2920"/>
              <a:gd name="T78" fmla="*/ 2388 w 2494"/>
              <a:gd name="T79" fmla="*/ 2920 h 2920"/>
              <a:gd name="T80" fmla="*/ 2494 w 2494"/>
              <a:gd name="T81" fmla="*/ 2707 h 2920"/>
              <a:gd name="T82" fmla="*/ 2494 w 2494"/>
              <a:gd name="T83" fmla="*/ 213 h 2920"/>
              <a:gd name="T84" fmla="*/ 2388 w 2494"/>
              <a:gd name="T85" fmla="*/ 0 h 2920"/>
              <a:gd name="T86" fmla="*/ 1947 w 2494"/>
              <a:gd name="T87" fmla="*/ 2193 h 2920"/>
              <a:gd name="T88" fmla="*/ 1334 w 2494"/>
              <a:gd name="T89" fmla="*/ 2193 h 2920"/>
              <a:gd name="T90" fmla="*/ 1334 w 2494"/>
              <a:gd name="T91" fmla="*/ 1940 h 2920"/>
              <a:gd name="T92" fmla="*/ 1947 w 2494"/>
              <a:gd name="T93" fmla="*/ 1940 h 2920"/>
              <a:gd name="T94" fmla="*/ 1947 w 2494"/>
              <a:gd name="T95" fmla="*/ 2193 h 2920"/>
              <a:gd name="T96" fmla="*/ 1947 w 2494"/>
              <a:gd name="T97" fmla="*/ 1580 h 2920"/>
              <a:gd name="T98" fmla="*/ 560 w 2494"/>
              <a:gd name="T99" fmla="*/ 1580 h 2920"/>
              <a:gd name="T100" fmla="*/ 560 w 2494"/>
              <a:gd name="T101" fmla="*/ 1340 h 2920"/>
              <a:gd name="T102" fmla="*/ 1947 w 2494"/>
              <a:gd name="T103" fmla="*/ 1340 h 2920"/>
              <a:gd name="T104" fmla="*/ 1947 w 2494"/>
              <a:gd name="T105" fmla="*/ 1580 h 2920"/>
              <a:gd name="T106" fmla="*/ 1947 w 2494"/>
              <a:gd name="T107" fmla="*/ 980 h 2920"/>
              <a:gd name="T108" fmla="*/ 560 w 2494"/>
              <a:gd name="T109" fmla="*/ 980 h 2920"/>
              <a:gd name="T110" fmla="*/ 560 w 2494"/>
              <a:gd name="T111" fmla="*/ 727 h 2920"/>
              <a:gd name="T112" fmla="*/ 1947 w 2494"/>
              <a:gd name="T113" fmla="*/ 727 h 2920"/>
              <a:gd name="T114" fmla="*/ 1947 w 2494"/>
              <a:gd name="T115" fmla="*/ 980 h 29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94" h="2920">
                <a:moveTo>
                  <a:pt x="2388" y="0"/>
                </a:moveTo>
                <a:cubicBezTo>
                  <a:pt x="2324" y="0"/>
                  <a:pt x="2231" y="84"/>
                  <a:pt x="2194" y="121"/>
                </a:cubicBezTo>
                <a:lnTo>
                  <a:pt x="2103" y="210"/>
                </a:lnTo>
                <a:cubicBezTo>
                  <a:pt x="2087" y="225"/>
                  <a:pt x="2066" y="233"/>
                  <a:pt x="2044" y="233"/>
                </a:cubicBezTo>
                <a:cubicBezTo>
                  <a:pt x="2021" y="233"/>
                  <a:pt x="2001" y="225"/>
                  <a:pt x="1985" y="210"/>
                </a:cubicBezTo>
                <a:lnTo>
                  <a:pt x="1893" y="121"/>
                </a:lnTo>
                <a:cubicBezTo>
                  <a:pt x="1831" y="61"/>
                  <a:pt x="1728" y="0"/>
                  <a:pt x="1651" y="0"/>
                </a:cubicBezTo>
                <a:cubicBezTo>
                  <a:pt x="1575" y="0"/>
                  <a:pt x="1472" y="61"/>
                  <a:pt x="1410" y="121"/>
                </a:cubicBezTo>
                <a:lnTo>
                  <a:pt x="1317" y="210"/>
                </a:lnTo>
                <a:cubicBezTo>
                  <a:pt x="1302" y="225"/>
                  <a:pt x="1281" y="233"/>
                  <a:pt x="1258" y="233"/>
                </a:cubicBezTo>
                <a:cubicBezTo>
                  <a:pt x="1236" y="233"/>
                  <a:pt x="1215" y="225"/>
                  <a:pt x="1199" y="210"/>
                </a:cubicBezTo>
                <a:lnTo>
                  <a:pt x="1106" y="121"/>
                </a:lnTo>
                <a:cubicBezTo>
                  <a:pt x="1046" y="62"/>
                  <a:pt x="941" y="0"/>
                  <a:pt x="865" y="0"/>
                </a:cubicBezTo>
                <a:cubicBezTo>
                  <a:pt x="789" y="0"/>
                  <a:pt x="684" y="62"/>
                  <a:pt x="623" y="121"/>
                </a:cubicBezTo>
                <a:lnTo>
                  <a:pt x="531" y="210"/>
                </a:lnTo>
                <a:cubicBezTo>
                  <a:pt x="515" y="225"/>
                  <a:pt x="494" y="233"/>
                  <a:pt x="471" y="233"/>
                </a:cubicBezTo>
                <a:cubicBezTo>
                  <a:pt x="449" y="233"/>
                  <a:pt x="428" y="225"/>
                  <a:pt x="412" y="210"/>
                </a:cubicBezTo>
                <a:lnTo>
                  <a:pt x="320" y="121"/>
                </a:lnTo>
                <a:cubicBezTo>
                  <a:pt x="315" y="116"/>
                  <a:pt x="192" y="0"/>
                  <a:pt x="117" y="0"/>
                </a:cubicBezTo>
                <a:cubicBezTo>
                  <a:pt x="33" y="0"/>
                  <a:pt x="0" y="115"/>
                  <a:pt x="0" y="213"/>
                </a:cubicBezTo>
                <a:lnTo>
                  <a:pt x="0" y="2707"/>
                </a:lnTo>
                <a:cubicBezTo>
                  <a:pt x="0" y="2805"/>
                  <a:pt x="33" y="2920"/>
                  <a:pt x="117" y="2920"/>
                </a:cubicBezTo>
                <a:cubicBezTo>
                  <a:pt x="189" y="2920"/>
                  <a:pt x="304" y="2812"/>
                  <a:pt x="317" y="2800"/>
                </a:cubicBezTo>
                <a:lnTo>
                  <a:pt x="411" y="2710"/>
                </a:lnTo>
                <a:cubicBezTo>
                  <a:pt x="426" y="2695"/>
                  <a:pt x="448" y="2687"/>
                  <a:pt x="471" y="2687"/>
                </a:cubicBezTo>
                <a:cubicBezTo>
                  <a:pt x="493" y="2687"/>
                  <a:pt x="514" y="2695"/>
                  <a:pt x="530" y="2710"/>
                </a:cubicBezTo>
                <a:lnTo>
                  <a:pt x="623" y="2799"/>
                </a:lnTo>
                <a:cubicBezTo>
                  <a:pt x="683" y="2858"/>
                  <a:pt x="789" y="2920"/>
                  <a:pt x="865" y="2920"/>
                </a:cubicBezTo>
                <a:cubicBezTo>
                  <a:pt x="940" y="2920"/>
                  <a:pt x="1046" y="2858"/>
                  <a:pt x="1106" y="2799"/>
                </a:cubicBezTo>
                <a:lnTo>
                  <a:pt x="1199" y="2710"/>
                </a:lnTo>
                <a:cubicBezTo>
                  <a:pt x="1214" y="2695"/>
                  <a:pt x="1236" y="2687"/>
                  <a:pt x="1258" y="2687"/>
                </a:cubicBezTo>
                <a:cubicBezTo>
                  <a:pt x="1281" y="2687"/>
                  <a:pt x="1302" y="2695"/>
                  <a:pt x="1317" y="2710"/>
                </a:cubicBezTo>
                <a:lnTo>
                  <a:pt x="1410" y="2799"/>
                </a:lnTo>
                <a:cubicBezTo>
                  <a:pt x="1470" y="2858"/>
                  <a:pt x="1576" y="2920"/>
                  <a:pt x="1651" y="2920"/>
                </a:cubicBezTo>
                <a:cubicBezTo>
                  <a:pt x="1727" y="2920"/>
                  <a:pt x="1832" y="2858"/>
                  <a:pt x="1893" y="2799"/>
                </a:cubicBezTo>
                <a:lnTo>
                  <a:pt x="1986" y="2710"/>
                </a:lnTo>
                <a:cubicBezTo>
                  <a:pt x="2001" y="2695"/>
                  <a:pt x="2022" y="2687"/>
                  <a:pt x="2045" y="2687"/>
                </a:cubicBezTo>
                <a:cubicBezTo>
                  <a:pt x="2067" y="2687"/>
                  <a:pt x="2088" y="2695"/>
                  <a:pt x="2104" y="2710"/>
                </a:cubicBezTo>
                <a:lnTo>
                  <a:pt x="2197" y="2799"/>
                </a:lnTo>
                <a:cubicBezTo>
                  <a:pt x="2243" y="2844"/>
                  <a:pt x="2328" y="2920"/>
                  <a:pt x="2388" y="2920"/>
                </a:cubicBezTo>
                <a:cubicBezTo>
                  <a:pt x="2457" y="2920"/>
                  <a:pt x="2494" y="2844"/>
                  <a:pt x="2494" y="2707"/>
                </a:cubicBezTo>
                <a:lnTo>
                  <a:pt x="2494" y="213"/>
                </a:lnTo>
                <a:cubicBezTo>
                  <a:pt x="2494" y="76"/>
                  <a:pt x="2457" y="0"/>
                  <a:pt x="2388" y="0"/>
                </a:cubicBezTo>
                <a:close/>
                <a:moveTo>
                  <a:pt x="1947" y="2193"/>
                </a:moveTo>
                <a:lnTo>
                  <a:pt x="1334" y="2193"/>
                </a:lnTo>
                <a:lnTo>
                  <a:pt x="1334" y="1940"/>
                </a:lnTo>
                <a:lnTo>
                  <a:pt x="1947" y="1940"/>
                </a:lnTo>
                <a:lnTo>
                  <a:pt x="1947" y="2193"/>
                </a:lnTo>
                <a:close/>
                <a:moveTo>
                  <a:pt x="1947" y="1580"/>
                </a:moveTo>
                <a:lnTo>
                  <a:pt x="560" y="1580"/>
                </a:lnTo>
                <a:lnTo>
                  <a:pt x="560" y="1340"/>
                </a:lnTo>
                <a:lnTo>
                  <a:pt x="1947" y="1340"/>
                </a:lnTo>
                <a:lnTo>
                  <a:pt x="1947" y="1580"/>
                </a:lnTo>
                <a:close/>
                <a:moveTo>
                  <a:pt x="1947" y="980"/>
                </a:moveTo>
                <a:lnTo>
                  <a:pt x="560" y="980"/>
                </a:lnTo>
                <a:lnTo>
                  <a:pt x="560" y="727"/>
                </a:lnTo>
                <a:lnTo>
                  <a:pt x="1947" y="727"/>
                </a:lnTo>
                <a:lnTo>
                  <a:pt x="1947" y="98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2478406" y="5002530"/>
            <a:ext cx="7555230" cy="9556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社会背景恶劣：家庭生活困难，被迫卖身给带工老板，带到上海的日本纱厂工作。＂一二 八＂战争以后，日本在中国的纱厂需要大量的廉价劳工，于是＂大量用这种没有结合力的包身工来代替普通的劳动者＂。</a:t>
            </a:r>
          </a:p>
          <a:p>
            <a:pPr>
              <a:lnSpc>
                <a:spcPct val="130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10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工作性质恶劣： 纱厂工人的三大威协就是音响，尘埃和湿气。没有人关心他们的劳动条件，这大概是自然现象吧，人在这三种威协下面工作，更加容易疲劳。＂</a:t>
            </a: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2478406" y="4706620"/>
            <a:ext cx="7555230" cy="3651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/>
            <a:r>
              <a:rPr lang="zh-CN" altLang="en-US" sz="1400" b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从课文中，我们看到包身工的遭遇有哪些？社会背景，工作情况，等等。</a:t>
            </a:r>
          </a:p>
        </p:txBody>
      </p:sp>
    </p:spTree>
    <p:custDataLst>
      <p:tags r:id="rId1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东洋婆对小福子的惩罚为什么说是文明的惩罚？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运用的是反语。文中小福子虽然没有遭受毒打，看起来好像很好，但头上顶着皮带盘心子，靠墙站着本身就是一种严厉的惩罚。从另一方面我们也可以看出，对包身工的打骂，东洋婆早已用腻了，对小福子的这种惩罚只不过是她用的另一种惩罚的办法，绝不是她心中存有文明的想法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板书结构：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" name="矩形 60"/>
          <p:cNvSpPr/>
          <p:nvPr>
            <p:custDataLst>
              <p:tags r:id="rId2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lt1"/>
          </a:solidFill>
          <a:ln w="508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23" name="组合 22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" name="矩形 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7" name="直接连接符 6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3" name="直接连接符 32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>
            <p:custDataLst>
              <p:tags r:id="rId13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42" name="组合 41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44" name="矩形 43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矩形 44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46" name="直接连接符 45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任意多边形: 形状 4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/>
              <p:cNvSpPr/>
              <p:nvPr>
                <p:custDataLst>
                  <p:tags r:id="rId2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43" name="直接连接符 42"/>
            <p:cNvCxnSpPr/>
            <p:nvPr>
              <p:custDataLst>
                <p:tags r:id="rId2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35" y="463013"/>
            <a:ext cx="10953512" cy="598247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24"/>
            </p:custDataLst>
          </p:nvPr>
        </p:nvSpPr>
        <p:spPr>
          <a:xfrm>
            <a:off x="3399479" y="2705496"/>
            <a:ext cx="6429487" cy="14465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8780" b="1" spc="130">
                <a:solidFill>
                  <a:schemeClr val="accent1">
                    <a:lumMod val="7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板书结构：</a:t>
            </a:r>
          </a:p>
        </p:txBody>
      </p:sp>
    </p:spTree>
    <p:custDataLst>
      <p:tags r:id="rId2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生活困难 包 工作时间长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10423525" y="4718001"/>
            <a:ext cx="664108" cy="383540"/>
            <a:chOff x="7246094" y="594777"/>
            <a:chExt cx="974314" cy="56269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10800000">
              <a:off x="7759995" y="594777"/>
              <a:ext cx="460413" cy="56269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5"/>
              </p:custDataLst>
            </p:nvPr>
          </p:nvSpPr>
          <p:spPr>
            <a:xfrm rot="10800000">
              <a:off x="7246094" y="594777"/>
              <a:ext cx="460413" cy="56269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 rot="10800000">
            <a:off x="1113620" y="949213"/>
            <a:ext cx="664108" cy="383540"/>
            <a:chOff x="7246094" y="594777"/>
            <a:chExt cx="974314" cy="56269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任意多边形: 形状 14"/>
            <p:cNvSpPr/>
            <p:nvPr>
              <p:custDataLst>
                <p:tags r:id="rId7"/>
              </p:custDataLst>
            </p:nvPr>
          </p:nvSpPr>
          <p:spPr>
            <a:xfrm rot="10800000">
              <a:off x="7759995" y="594777"/>
              <a:ext cx="460413" cy="56269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15"/>
            <p:cNvSpPr/>
            <p:nvPr>
              <p:custDataLst>
                <p:tags r:id="rId8"/>
              </p:custDataLst>
            </p:nvPr>
          </p:nvSpPr>
          <p:spPr>
            <a:xfrm rot="10800000">
              <a:off x="7246094" y="594777"/>
              <a:ext cx="460413" cy="562692"/>
            </a:xfrm>
            <a:custGeom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直角三角形 14"/>
          <p:cNvSpPr/>
          <p:nvPr>
            <p:custDataLst>
              <p:tags r:id="rId9"/>
            </p:custDataLst>
          </p:nvPr>
        </p:nvSpPr>
        <p:spPr>
          <a:xfrm rot="10800000" flipH="1" flipV="1">
            <a:off x="0" y="4792345"/>
            <a:ext cx="12193270" cy="2075815"/>
          </a:xfrm>
          <a:prstGeom prst="rtTriangle">
            <a:avLst/>
          </a:prstGeom>
          <a:pattFill prst="dkUpDiag">
            <a:fgClr>
              <a:schemeClr val="dk2">
                <a:lumMod val="50000"/>
                <a:lumOff val="5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任意多边形: 形状 37"/>
          <p:cNvSpPr/>
          <p:nvPr>
            <p:custDataLst>
              <p:tags r:id="rId10"/>
            </p:custDataLst>
          </p:nvPr>
        </p:nvSpPr>
        <p:spPr>
          <a:xfrm rot="10800000" flipH="1" flipV="1">
            <a:off x="0" y="4451350"/>
            <a:ext cx="12192000" cy="2242820"/>
          </a:xfrm>
          <a:custGeom>
            <a:gdLst>
              <a:gd name="connsiteX0" fmla="*/ 0 w 12192000"/>
              <a:gd name="connsiteY0" fmla="*/ 0 h 1562973"/>
              <a:gd name="connsiteX1" fmla="*/ 0 w 12192000"/>
              <a:gd name="connsiteY1" fmla="*/ 450445 h 1562973"/>
              <a:gd name="connsiteX2" fmla="*/ 10111327 w 12192000"/>
              <a:gd name="connsiteY2" fmla="*/ 1562973 h 1562973"/>
              <a:gd name="connsiteX3" fmla="*/ 12192000 w 12192000"/>
              <a:gd name="connsiteY3" fmla="*/ 1562973 h 1562973"/>
              <a:gd name="connsiteX4" fmla="*/ 12192000 w 12192000"/>
              <a:gd name="connsiteY4" fmla="*/ 1341460 h 156297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562973">
                <a:moveTo>
                  <a:pt x="0" y="0"/>
                </a:moveTo>
                <a:lnTo>
                  <a:pt x="0" y="450445"/>
                </a:lnTo>
                <a:lnTo>
                  <a:pt x="10111327" y="1562973"/>
                </a:lnTo>
                <a:lnTo>
                  <a:pt x="12192000" y="1562973"/>
                </a:lnTo>
                <a:lnTo>
                  <a:pt x="12192000" y="1341460"/>
                </a:lnTo>
                <a:close/>
              </a:path>
            </a:pathLst>
          </a:custGeom>
          <a:solidFill>
            <a:schemeClr val="dk2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直角三角形 38"/>
          <p:cNvSpPr/>
          <p:nvPr>
            <p:custDataLst>
              <p:tags r:id="rId11"/>
            </p:custDataLst>
          </p:nvPr>
        </p:nvSpPr>
        <p:spPr>
          <a:xfrm rot="10800000" flipV="1">
            <a:off x="6900545" y="5101590"/>
            <a:ext cx="5292725" cy="1766570"/>
          </a:xfrm>
          <a:prstGeom prst="rtTriangle">
            <a:avLst/>
          </a:prstGeom>
          <a:solidFill>
            <a:schemeClr val="dk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2800350" y="1229946"/>
            <a:ext cx="6591300" cy="348805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 sz="6000" b="1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生活困难 包 工作时间长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5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纺 背 被迫卖身 身 工作环境差 日本纱厂托着中国冤魂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/>
          <p:cNvSpPr/>
          <p:nvPr>
            <p:custDataLst>
              <p:tags r:id="rId3"/>
            </p:custDataLst>
          </p:nvPr>
        </p:nvSpPr>
        <p:spPr>
          <a:xfrm>
            <a:off x="914359" y="1371584"/>
            <a:ext cx="10363283" cy="4114833"/>
          </a:xfrm>
          <a:custGeom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5"/>
          <p:cNvSpPr/>
          <p:nvPr>
            <p:custDataLst>
              <p:tags r:id="rId4"/>
            </p:custDataLst>
          </p:nvPr>
        </p:nvSpPr>
        <p:spPr>
          <a:xfrm>
            <a:off x="1935480" y="5181600"/>
            <a:ext cx="633095" cy="633095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lt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935480" y="5344795"/>
            <a:ext cx="632460" cy="30670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algn="ctr"/>
            <a:r>
              <a:rPr lang="en-US" altLang="zh-CN" sz="140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</a:p>
        </p:txBody>
      </p:sp>
      <p:sp>
        <p:nvSpPr>
          <p:cNvPr id="7" name="衬底"/>
          <p:cNvSpPr/>
          <p:nvPr>
            <p:custDataLst>
              <p:tags r:id="rId6"/>
            </p:custDataLst>
          </p:nvPr>
        </p:nvSpPr>
        <p:spPr>
          <a:xfrm>
            <a:off x="5791835" y="915035"/>
            <a:ext cx="5028565" cy="50279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1676413" y="2895600"/>
            <a:ext cx="3200425" cy="1066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纺 背 被迫卖身 身 工作环境差 日本纱厂托着中国冤魂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6096300" y="1219182"/>
            <a:ext cx="4419625" cy="44196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6960">
                <a:moveTo>
                  <a:pt x="0" y="0"/>
                </a:moveTo>
                <a:lnTo>
                  <a:pt x="6960" y="0"/>
                </a:lnTo>
                <a:lnTo>
                  <a:pt x="696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0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5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纱 日本纱厂 工 劳动强度大 一点温情已经不存在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装饰 1"/>
          <p:cNvSpPr/>
          <p:nvPr>
            <p:custDataLst>
              <p:tags r:id="rId2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609605" y="1066809"/>
            <a:ext cx="4572000" cy="45720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5791247" y="3048024"/>
            <a:ext cx="5181638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纱 日本纱厂 工 劳动强度大 一点温情已经不存在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5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女 需要劳工 的 劳动报酬低 黎明的到来不可抗拒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" name="直角三角形 76"/>
          <p:cNvSpPr/>
          <p:nvPr>
            <p:custDataLst>
              <p:tags r:id="rId3"/>
            </p:custDataLst>
          </p:nvPr>
        </p:nvSpPr>
        <p:spPr>
          <a:xfrm rot="10556773">
            <a:off x="8080427" y="293839"/>
            <a:ext cx="1121087" cy="1014043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直角三角形 77"/>
          <p:cNvSpPr/>
          <p:nvPr>
            <p:custDataLst>
              <p:tags r:id="rId4"/>
            </p:custDataLst>
          </p:nvPr>
        </p:nvSpPr>
        <p:spPr>
          <a:xfrm rot="7372940">
            <a:off x="6093271" y="2241755"/>
            <a:ext cx="2144432" cy="1939676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直角三角形 62"/>
          <p:cNvSpPr/>
          <p:nvPr>
            <p:custDataLst>
              <p:tags r:id="rId5"/>
            </p:custDataLst>
          </p:nvPr>
        </p:nvSpPr>
        <p:spPr>
          <a:xfrm>
            <a:off x="0" y="0"/>
            <a:ext cx="6858000" cy="6858000"/>
          </a:xfrm>
          <a:prstGeom prst="rtTriangle">
            <a:avLst/>
          </a:prstGeom>
          <a:pattFill prst="dashUpDiag">
            <a:fgClr>
              <a:schemeClr val="lt1">
                <a:lumMod val="8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>
            <p:custDataLst>
              <p:tags r:id="rId6"/>
            </p:custDataLst>
          </p:nvPr>
        </p:nvSpPr>
        <p:spPr>
          <a:xfrm>
            <a:off x="870857" y="684664"/>
            <a:ext cx="10755086" cy="5844268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>
            <p:custDataLst>
              <p:tags r:id="rId7"/>
            </p:custDataLst>
          </p:nvPr>
        </p:nvSpPr>
        <p:spPr>
          <a:xfrm>
            <a:off x="718457" y="532264"/>
            <a:ext cx="10755086" cy="5844268"/>
          </a:xfrm>
          <a:prstGeom prst="rect">
            <a:avLst/>
          </a:prstGeom>
          <a:noFill/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>
            <p:custDataLst>
              <p:tags r:id="rId8"/>
            </p:custDataLst>
          </p:nvPr>
        </p:nvSpPr>
        <p:spPr>
          <a:xfrm>
            <a:off x="1571499" y="1229573"/>
            <a:ext cx="3511554" cy="4811007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 rot="10800000">
            <a:off x="10154735" y="1458599"/>
            <a:ext cx="747240" cy="652043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12"/>
            </p:custDataLst>
          </p:nvPr>
        </p:nvGrpSpPr>
        <p:grpSpPr>
          <a:xfrm rot="10800000">
            <a:off x="9981129" y="1284993"/>
            <a:ext cx="747240" cy="652043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219200" y="1833245"/>
            <a:ext cx="3657600" cy="36576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5760">
                <a:moveTo>
                  <a:pt x="0" y="0"/>
                </a:moveTo>
                <a:lnTo>
                  <a:pt x="5760" y="0"/>
                </a:lnTo>
                <a:lnTo>
                  <a:pt x="576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7"/>
            </p:custDataLst>
          </p:nvPr>
        </p:nvSpPr>
        <p:spPr>
          <a:xfrm>
            <a:off x="5638845" y="3200426"/>
            <a:ext cx="5181638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女 需要劳工 的 劳动报酬低 黎明的到来不可抗拒</a:t>
            </a:r>
          </a:p>
        </p:txBody>
      </p:sp>
    </p:spTree>
    <p:custDataLst>
      <p:tags r:id="rId18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工 景 中外势力 遭 人身缺自由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-5" y="-3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矩形 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4190985" y="1523985"/>
            <a:ext cx="3810031" cy="3810031"/>
          </a:xfrm>
          <a:prstGeom prst="ellipse">
            <a:avLst/>
          </a:prstGeom>
          <a:solidFill>
            <a:schemeClr val="l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988" y="2971796"/>
            <a:ext cx="3048013" cy="91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 景 中外势力 遭 人身缺自由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相互勾结 遇 其他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8680704" y="609600"/>
            <a:ext cx="3511296" cy="5638800"/>
          </a:xfrm>
          <a:prstGeom prst="rect">
            <a:avLst/>
          </a:prstGeom>
          <a:solidFill>
            <a:schemeClr val="lt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0" y="609581"/>
            <a:ext cx="8686863" cy="56388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8880">
                <a:moveTo>
                  <a:pt x="0" y="0"/>
                </a:moveTo>
                <a:lnTo>
                  <a:pt x="12720" y="0"/>
                </a:lnTo>
                <a:lnTo>
                  <a:pt x="1272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448871" y="2209794"/>
            <a:ext cx="1981213" cy="24384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相互勾结 遇 其他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感谢聆听</a:t>
            </a:r>
          </a:p>
        </p:txBody>
      </p:sp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39400" y="12039600"/>
            <a:ext cx="3175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0" y="0"/>
            <a:ext cx="8077200" cy="6858000"/>
          </a:xfrm>
          <a:custGeom>
            <a:gdLst>
              <a:gd name="connsiteX0" fmla="*/ 1736336 w 7714968"/>
              <a:gd name="connsiteY0" fmla="*/ 0 h 6858000"/>
              <a:gd name="connsiteX1" fmla="*/ 5645816 w 7714968"/>
              <a:gd name="connsiteY1" fmla="*/ 0 h 6858000"/>
              <a:gd name="connsiteX2" fmla="*/ 5839302 w 7714968"/>
              <a:gd name="connsiteY2" fmla="*/ 113594 h 6858000"/>
              <a:gd name="connsiteX3" fmla="*/ 7714968 w 7714968"/>
              <a:gd name="connsiteY3" fmla="*/ 3516874 h 6858000"/>
              <a:gd name="connsiteX4" fmla="*/ 5940720 w 7714968"/>
              <a:gd name="connsiteY4" fmla="*/ 6853836 h 6858000"/>
              <a:gd name="connsiteX5" fmla="*/ 5934226 w 7714968"/>
              <a:gd name="connsiteY5" fmla="*/ 6858000 h 6858000"/>
              <a:gd name="connsiteX6" fmla="*/ 1447412 w 7714968"/>
              <a:gd name="connsiteY6" fmla="*/ 6858000 h 6858000"/>
              <a:gd name="connsiteX7" fmla="*/ 1440740 w 7714968"/>
              <a:gd name="connsiteY7" fmla="*/ 6853836 h 6858000"/>
              <a:gd name="connsiteX8" fmla="*/ 106742 w 7714968"/>
              <a:gd name="connsiteY8" fmla="*/ 5348915 h 6858000"/>
              <a:gd name="connsiteX9" fmla="*/ 0 w 7714968"/>
              <a:gd name="connsiteY9" fmla="*/ 5120268 h 6858000"/>
              <a:gd name="connsiteX10" fmla="*/ 0 w 7714968"/>
              <a:gd name="connsiteY10" fmla="*/ 1910728 h 6858000"/>
              <a:gd name="connsiteX11" fmla="*/ 2094 w 7714968"/>
              <a:gd name="connsiteY11" fmla="*/ 1905464 h 6858000"/>
              <a:gd name="connsiteX12" fmla="*/ 1486117 w 7714968"/>
              <a:gd name="connsiteY12" fmla="*/ 149702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14968" h="6858000">
                <a:moveTo>
                  <a:pt x="1736336" y="0"/>
                </a:moveTo>
                <a:lnTo>
                  <a:pt x="5645816" y="0"/>
                </a:lnTo>
                <a:lnTo>
                  <a:pt x="5839302" y="113594"/>
                </a:lnTo>
                <a:cubicBezTo>
                  <a:pt x="6966500" y="826715"/>
                  <a:pt x="7714968" y="2084387"/>
                  <a:pt x="7714968" y="3516874"/>
                </a:cubicBezTo>
                <a:cubicBezTo>
                  <a:pt x="7714968" y="4905952"/>
                  <a:pt x="7011174" y="6130651"/>
                  <a:pt x="5940720" y="6853836"/>
                </a:cubicBezTo>
                <a:lnTo>
                  <a:pt x="5934226" y="6858000"/>
                </a:lnTo>
                <a:lnTo>
                  <a:pt x="1447412" y="6858000"/>
                </a:lnTo>
                <a:lnTo>
                  <a:pt x="1440740" y="6853836"/>
                </a:lnTo>
                <a:cubicBezTo>
                  <a:pt x="878752" y="6474164"/>
                  <a:pt x="417824" y="5956262"/>
                  <a:pt x="106742" y="5348915"/>
                </a:cubicBezTo>
                <a:lnTo>
                  <a:pt x="0" y="5120268"/>
                </a:lnTo>
                <a:lnTo>
                  <a:pt x="0" y="1910728"/>
                </a:lnTo>
                <a:lnTo>
                  <a:pt x="2094" y="1905464"/>
                </a:lnTo>
                <a:cubicBezTo>
                  <a:pt x="316870" y="1185936"/>
                  <a:pt x="836008" y="576218"/>
                  <a:pt x="1486117" y="14970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4"/>
            </p:custDataLst>
          </p:nvPr>
        </p:nvSpPr>
        <p:spPr>
          <a:xfrm>
            <a:off x="205541" y="0"/>
            <a:ext cx="7313692" cy="6858000"/>
          </a:xfrm>
          <a:custGeom>
            <a:gdLst>
              <a:gd name="connsiteX0" fmla="*/ 2390577 w 7313692"/>
              <a:gd name="connsiteY0" fmla="*/ 0 h 6858000"/>
              <a:gd name="connsiteX1" fmla="*/ 4923117 w 7313692"/>
              <a:gd name="connsiteY1" fmla="*/ 0 h 6858000"/>
              <a:gd name="connsiteX2" fmla="*/ 5141490 w 7313692"/>
              <a:gd name="connsiteY2" fmla="*/ 86476 h 6858000"/>
              <a:gd name="connsiteX3" fmla="*/ 7313692 w 7313692"/>
              <a:gd name="connsiteY3" fmla="*/ 3429383 h 6858000"/>
              <a:gd name="connsiteX4" fmla="*/ 5141490 w 7313692"/>
              <a:gd name="connsiteY4" fmla="*/ 6772292 h 6858000"/>
              <a:gd name="connsiteX5" fmla="*/ 4925055 w 7313692"/>
              <a:gd name="connsiteY5" fmla="*/ 6858000 h 6858000"/>
              <a:gd name="connsiteX6" fmla="*/ 2388638 w 7313692"/>
              <a:gd name="connsiteY6" fmla="*/ 6858000 h 6858000"/>
              <a:gd name="connsiteX7" fmla="*/ 2172202 w 7313692"/>
              <a:gd name="connsiteY7" fmla="*/ 6772292 h 6858000"/>
              <a:gd name="connsiteX8" fmla="*/ 0 w 7313692"/>
              <a:gd name="connsiteY8" fmla="*/ 3429383 h 6858000"/>
              <a:gd name="connsiteX9" fmla="*/ 2172202 w 7313692"/>
              <a:gd name="connsiteY9" fmla="*/ 86476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3692" h="6858000">
                <a:moveTo>
                  <a:pt x="2390577" y="0"/>
                </a:moveTo>
                <a:lnTo>
                  <a:pt x="4923117" y="0"/>
                </a:lnTo>
                <a:lnTo>
                  <a:pt x="5141490" y="86476"/>
                </a:lnTo>
                <a:cubicBezTo>
                  <a:pt x="6421307" y="655715"/>
                  <a:pt x="7313692" y="1938335"/>
                  <a:pt x="7313692" y="3429383"/>
                </a:cubicBezTo>
                <a:cubicBezTo>
                  <a:pt x="7313692" y="4920432"/>
                  <a:pt x="6421308" y="6203052"/>
                  <a:pt x="5141490" y="6772292"/>
                </a:cubicBezTo>
                <a:lnTo>
                  <a:pt x="4925055" y="6858000"/>
                </a:lnTo>
                <a:lnTo>
                  <a:pt x="2388638" y="6858000"/>
                </a:lnTo>
                <a:lnTo>
                  <a:pt x="2172202" y="6772292"/>
                </a:lnTo>
                <a:cubicBezTo>
                  <a:pt x="892385" y="6203052"/>
                  <a:pt x="0" y="4920432"/>
                  <a:pt x="0" y="3429383"/>
                </a:cubicBezTo>
                <a:cubicBezTo>
                  <a:pt x="0" y="1938335"/>
                  <a:pt x="892385" y="655715"/>
                  <a:pt x="2172202" y="8647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>
          <a:xfrm>
            <a:off x="8883565" y="5421536"/>
            <a:ext cx="3308435" cy="1436465"/>
          </a:xfrm>
          <a:custGeom>
            <a:gdLst>
              <a:gd name="connsiteX0" fmla="*/ 2072311 w 3308435"/>
              <a:gd name="connsiteY0" fmla="*/ 0 h 1436465"/>
              <a:gd name="connsiteX1" fmla="*/ 3175387 w 3308435"/>
              <a:gd name="connsiteY1" fmla="*/ 293607 h 1436465"/>
              <a:gd name="connsiteX2" fmla="*/ 3308435 w 3308435"/>
              <a:gd name="connsiteY2" fmla="*/ 376655 h 1436465"/>
              <a:gd name="connsiteX3" fmla="*/ 3308435 w 3308435"/>
              <a:gd name="connsiteY3" fmla="*/ 1436465 h 1436465"/>
              <a:gd name="connsiteX4" fmla="*/ 0 w 3308435"/>
              <a:gd name="connsiteY4" fmla="*/ 1436465 h 1436465"/>
              <a:gd name="connsiteX5" fmla="*/ 30369 w 3308435"/>
              <a:gd name="connsiteY5" fmla="*/ 1353490 h 1436465"/>
              <a:gd name="connsiteX6" fmla="*/ 2072311 w 3308435"/>
              <a:gd name="connsiteY6" fmla="*/ 0 h 14364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08435" h="1436465">
                <a:moveTo>
                  <a:pt x="2072311" y="0"/>
                </a:moveTo>
                <a:cubicBezTo>
                  <a:pt x="2473908" y="0"/>
                  <a:pt x="2850555" y="106824"/>
                  <a:pt x="3175387" y="293607"/>
                </a:cubicBezTo>
                <a:lnTo>
                  <a:pt x="3308435" y="376655"/>
                </a:lnTo>
                <a:lnTo>
                  <a:pt x="3308435" y="1436465"/>
                </a:lnTo>
                <a:lnTo>
                  <a:pt x="0" y="1436465"/>
                </a:lnTo>
                <a:lnTo>
                  <a:pt x="30369" y="1353490"/>
                </a:lnTo>
                <a:cubicBezTo>
                  <a:pt x="366790" y="558101"/>
                  <a:pt x="1154375" y="0"/>
                  <a:pt x="207231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66750" y="276225"/>
            <a:ext cx="6391275" cy="6305550"/>
          </a:xfrm>
          <a:prstGeom prst="ellipse">
            <a:avLst/>
          </a:prstGeom>
          <a:solidFill>
            <a:schemeClr val="lt1"/>
          </a:solidFill>
          <a:ln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158574" y="2833910"/>
            <a:ext cx="2851150" cy="25876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理清文章脉络，概括课文的内容要点</a:t>
            </a:r>
          </a:p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理解文中有关语句的概括作用</a:t>
            </a:r>
          </a:p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认识包身工制度的残酷野蛮的反人道本质，接受情感教育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158574" y="1777092"/>
            <a:ext cx="363220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0000"/>
          </a:bodyPr>
          <a:lstStyle/>
          <a:p>
            <a:r>
              <a:rPr lang="zh-CN" altLang="en-US" sz="3555" b="1" spc="3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核心素养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语言建构与运用：认识作品的写作背景，初步了解报告文学的写作常识。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思维发展与提升：体察文章主题与夏衍情感。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教学重难点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重点：了解报告文学文学性和新闻性相结合的写作特点。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导入新课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包身工在旧社会处在社会最底层，受尽剥削、压榨，丧失了自由，丧失做人的尊严。夏衍曾冒着危险深入她们工厂，在她们上下班时观察了两个多月，才较全面地了解了她们的情况。时隔70年，我们仍能感受到深深的震撼，这是为什么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关于《包身工》 《包身工》是夏衍的重要作品之一，1936年6 发表。全文记叙了二三十年代几个纺织女工的艰难生活，反映了国民党统治之下人民经受的苦难，揭露了帝国主义的封建势力相互勾结，压榨中国人民的罪行。它是我国现代文学史上著名的一篇报告文学作品。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夏衍，原名沈端先（1900——1995），优秀剧作家，戏剧运动的组织者、领导者，杰出的新闻记者、政论家，主要进行话剧和电影创作，长期而多方面从事创作实践。著名的电影剧作有《上海屋檐下》、《法西斯细菌》，并改编鲁迅《祝福》、茅盾的《林家铺子》为电影剧本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2.xml><?xml version="1.0" encoding="utf-8"?>
<p:tagLst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1946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1946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1946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FOIL_COLOR" val="1"/>
  <p:tag name="KSO_WM_UNIT_HIGHLIGHT" val="0"/>
  <p:tag name="KSO_WM_UNIT_ID" val="diagram2019460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05_1*f*1"/>
  <p:tag name="KSO_WM_UNIT_INDEX" val="1"/>
  <p:tag name="KSO_WM_UNIT_LAYERLEVEL" val="1"/>
  <p:tag name="KSO_WM_UNIT_NOCLEAR" val="1"/>
  <p:tag name="KSO_WM_UNIT_PRESET_TEXT" val="添加小标题：&#10;点击此处加正文您思想&#10;添加小标题：&#10;言简意赅阐述观点&#10;添加小标题：&#10;恰如其分表达您的观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1-2"/>
  <p:tag name="KSO_WM_UNIT_TYPE" val="f"/>
  <p:tag name="KSO_WM_UNIT_VALUE" val="104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6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_V2" val="a-1-2"/>
  <p:tag name="KSO_WM_UNIT_TYPE" val="a"/>
  <p:tag name="KSO_WM_UNIT_VALUE" val="8"/>
</p:tagLst>
</file>

<file path=ppt/tags/tag1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605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05"/>
  <p:tag name="KSO_WM_TEMPLATE_MASTER_TYPE" val="0"/>
  <p:tag name="KSO_WM_TEMPLATE_SUBCATEGORY" val="0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92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93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94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195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202.xml><?xml version="1.0" encoding="utf-8"?>
<p:tagLst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20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11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12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13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14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ASSEMBLE_CHIP_INDEX" val="2524fddbf7574b038bb35bdccf34322b"/>
  <p:tag name="KSO_WM_BEAUTIFY_FLAG" val="#wm#"/>
  <p:tag name="KSO_WM_CHIP_FILLAREA_FILL_RULE" val="{&quot;fill_align&quot;:&quot;lt&quot;,&quot;fill_mode&quot;:&quot;full&quot;,&quot;sacle_strategy&quot;:&quot;smart&quot;}"/>
  <p:tag name="KSO_WM_CHIP_GROUPID" val="5ed9b8b3eee88846f39f355c"/>
  <p:tag name="KSO_WM_CHIP_XID" val="5ed9b8b3eee88846f39f355d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INDEX" val="20212162"/>
  <p:tag name="KSO_WM_UNIT_BLOCK" val="0"/>
  <p:tag name="KSO_WM_UNIT_COMPATIBLE" val="0"/>
  <p:tag name="KSO_WM_UNIT_DEC_AREA_ID" val="6a62630cd9bf439fbd1d8e5ee90a36ab"/>
  <p:tag name="KSO_WM_UNIT_DEFAULT_FONT" val="24;44;4"/>
  <p:tag name="KSO_WM_UNIT_DIAGRAM_ISNUMVISUAL" val="0"/>
  <p:tag name="KSO_WM_UNIT_DIAGRAM_ISREFERUNIT" val="0"/>
  <p:tag name="KSO_WM_UNIT_HIGHLIGHT" val="0"/>
  <p:tag name="KSO_WM_UNIT_ID" val="diagram202121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221.xml><?xml version="1.0" encoding="utf-8"?>
<p:tagLst xmlns:p="http://schemas.openxmlformats.org/presentationml/2006/main">
  <p:tag name="KSO_WM_ASSEMBLE_CHIP_INDEX" val="7250db782b0042f7b4b129267c71d4ec"/>
  <p:tag name="KSO_WM_BEAUTIFY_FLAG" val="#wm#"/>
  <p:tag name="KSO_WM_CHIP_FILLAREA_FILL_RULE" val="{&quot;fill_align&quot;:&quot;rt&quot;,&quot;fill_mode&quot;:&quot;full&quot;,&quot;sacle_strategy&quot;:&quot;smart&quot;}"/>
  <p:tag name="KSO_WM_CHIP_GROUPID" val="5ee1fca6bcc9cc2c3920eefa"/>
  <p:tag name="KSO_WM_CHIP_XID" val="5ee1fca6bcc9cc2c3920eefb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INDEX" val="20212162"/>
  <p:tag name="KSO_WM_UNIT_BLOCK" val="0"/>
  <p:tag name="KSO_WM_UNIT_COMPATIBLE" val="0"/>
  <p:tag name="KSO_WM_UNIT_DEC_AREA_ID" val="dc1897596f2b4924b3622b796bc4e22d"/>
  <p:tag name="KSO_WM_UNIT_DEFAULT_FONT" val="14;20;2"/>
  <p:tag name="KSO_WM_UNIT_DIAGRAM_ISNUMVISUAL" val="0"/>
  <p:tag name="KSO_WM_UNIT_DIAGRAM_ISREFERUNIT" val="0"/>
  <p:tag name="KSO_WM_UNIT_HIGHLIGHT" val="0"/>
  <p:tag name="KSO_WM_UNIT_ID" val="diagram20212162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。"/>
  <p:tag name="KSO_WM_UNIT_SHOW_EDIT_AREA_INDICATION" val="1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64"/>
</p:tagLst>
</file>

<file path=ppt/tags/tag22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vertical&quot;,&quot;support_big_font&quot;:false,&quot;fill_id&quot;:&quot;b28d2db6e2a9419f97b4dc33244df8b6&quot;,&quot;fill_align&quot;:&quot;lt&quot;,&quot;chip_types&quot;:[&quot;header&quot;]},{&quot;text_align&quot;:&quot;rt&quot;,&quot;text_direction&quot;:&quot;vertical&quot;,&quot;support_big_font&quot;:false,&quot;fill_id&quot;:&quot;9b03db969aed4ded91547ba31b5adbe7&quot;,&quot;fill_align&quot;:&quot;rt&quot;,&quot;chip_types&quot;:[&quot;text&quot;,&quot;picture&quot;]}]]"/>
  <p:tag name="KSO_WM_CHIP_GROUPID" val="5e7f2e0e24b822ad86e02045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17653688f7a6c7bea544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162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0:20&quot;,&quot;maxSize&quot;:{&quot;size1&quot;:84.999157985051468},&quot;minSize&quot;:{&quot;size1&quot;:74.999157985051468},&quot;normalSize&quot;:{&quot;size1&quot;:79.899157985051474},&quot;subLayout&quot;:[{&quot;id&quot;:&quot;2020-12-09T21:30:20&quot;,&quot;margin&quot;:{&quot;bottom&quot;:2.9630000591278076,&quot;left&quot;:3.3870000839233398,&quot;right&quot;:0.81999999284744263,&quot;top&quot;:2.9630000591278076},&quot;type&quot;:0},{&quot;id&quot;:&quot;2020-12-09T21:30:20&quot;,&quot;margin&quot;:{&quot;bottom&quot;:2.9630000591278076,&quot;left&quot;:0.026000002399086952,&quot;right&quot;:3.4219999313354492,&quot;top&quot;:2.9630000591278076},&quot;type&quot;:0}],&quot;type&quot;:0}"/>
  <p:tag name="KSO_WM_SLIDE_POSITION" val="144*84"/>
  <p:tag name="KSO_WM_SLIDE_RATIO" val="1.777778"/>
  <p:tag name="KSO_WM_SLIDE_SIZE" val="672*372"/>
  <p:tag name="KSO_WM_SLIDE_SUBTYPE" val="pureTxt"/>
  <p:tag name="KSO_WM_SLIDE_SUPPORT_FEATURE_TYPE" val="0"/>
  <p:tag name="KSO_WM_SLIDE_TYPE" val="text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COLOR_TYPE" val="1"/>
  <p:tag name="KSO_WM_TEMPLATE_INDEX" val="20212162"/>
  <p:tag name="KSO_WM_TEMPLATE_MASTER_TYPE" val="0"/>
  <p:tag name="KSO_WM_TEMPLATE_SUBCATEGORY" val="2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8.xml><?xml version="1.0" encoding="utf-8"?>
<p:tagLst xmlns:p="http://schemas.openxmlformats.org/presentationml/2006/main">
  <p:tag name="KSO_WM_ASSEMBLE_CHIP_INDEX" val="8a07cbdab320434fb0267f170ea65714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INDEX" val="20212890"/>
  <p:tag name="KSO_WM_UNIT_BLOCK" val="0"/>
  <p:tag name="KSO_WM_UNIT_COMPATIBLE" val="0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43_2*l_h_i*1_1_2"/>
  <p:tag name="KSO_WM_UNIT_INDEX" val="1_1_2"/>
  <p:tag name="KSO_WM_UNIT_LAYERLEVEL" val="1_1_1"/>
  <p:tag name="KSO_WM_UNIT_TEXT_FILL_FORE_SCHEMECOLOR_INDEX" val="13"/>
  <p:tag name="KSO_WM_UNIT_TEXT_FILL_FORE_SCHEMECOLOR_INDEX_BRIGHTNESS" val="0.15"/>
  <p:tag name="KSO_WM_UNIT_TEXT_FILL_TYPE" val="1"/>
  <p:tag name="KSO_WM_UNIT_TYPE" val="l_h_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CON_FILEID" val="3100597"/>
  <p:tag name="KSO_WM_UNIT_ICON_STYLE" val="1"/>
  <p:tag name="KSO_WM_UNIT_ID" val="diagram20202343_2*l_h_x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VALUE" val="47*47"/>
</p:tagLst>
</file>

<file path=ppt/tags/tag2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f*1_1_1"/>
  <p:tag name="KSO_WM_UNIT_INDEX" val="1_1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0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2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a*1_1_1"/>
  <p:tag name="KSO_WM_UNIT_INDEX" val="1_1_1"/>
  <p:tag name="KSO_WM_UNIT_ISCONTENTSTITLE" val="0"/>
  <p:tag name="KSO_WM_UNIT_LAYERLEVEL" val="1_1_1"/>
  <p:tag name="KSO_WM_UNIT_NOCLEAR" val="0"/>
  <p:tag name="KSO_WM_UNIT_PRESET_TEXT" val="点击添加标题"/>
  <p:tag name="KSO_WM_UNIT_TEXT_FILL_FORE_SCHEMECOLOR_INDEX" val="13"/>
  <p:tag name="KSO_WM_UNIT_TEXT_FILL_FORE_SCHEMECOLOR_INDEX_BRIGHTNESS" val="0.15"/>
  <p:tag name="KSO_WM_UNIT_TEXT_FILL_TYPE" val="1"/>
  <p:tag name="KSO_WM_UNIT_TYPE" val="l_h_a"/>
</p:tagLst>
</file>

<file path=ppt/tags/tag2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43_2*l_h_i*1_2_2"/>
  <p:tag name="KSO_WM_UNIT_INDEX" val="1_2_2"/>
  <p:tag name="KSO_WM_UNIT_LAYERLEVEL" val="1_1_1"/>
  <p:tag name="KSO_WM_UNIT_TEXT_FILL_FORE_SCHEMECOLOR_INDEX" val="13"/>
  <p:tag name="KSO_WM_UNIT_TEXT_FILL_FORE_SCHEMECOLOR_INDEX_BRIGHTNESS" val="0.15"/>
  <p:tag name="KSO_WM_UNIT_TEXT_FILL_TYPE" val="1"/>
  <p:tag name="KSO_WM_UNIT_TYPE" val="l_h_i"/>
</p:tagLst>
</file>

<file path=ppt/tags/tag2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CON_FILEID" val="3101137"/>
  <p:tag name="KSO_WM_UNIT_ICON_STYLE" val="1"/>
  <p:tag name="KSO_WM_UNIT_ID" val="diagram20202343_2*l_h_x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VALUE" val="47*43"/>
</p:tagLst>
</file>

<file path=ppt/tags/tag2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f*1_2_1"/>
  <p:tag name="KSO_WM_UNIT_INDEX" val="1_2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0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2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a*1_2_1"/>
  <p:tag name="KSO_WM_UNIT_INDEX" val="1_2_1"/>
  <p:tag name="KSO_WM_UNIT_ISCONTENTSTITLE" val="0"/>
  <p:tag name="KSO_WM_UNIT_LAYERLEVEL" val="1_1_1"/>
  <p:tag name="KSO_WM_UNIT_NOCLEAR" val="0"/>
  <p:tag name="KSO_WM_UNIT_PRESET_TEXT" val="点击添加标题"/>
  <p:tag name="KSO_WM_UNIT_TEXT_FILL_FORE_SCHEMECOLOR_INDEX" val="13"/>
  <p:tag name="KSO_WM_UNIT_TEXT_FILL_FORE_SCHEMECOLOR_INDEX_BRIGHTNESS" val="0.15"/>
  <p:tag name="KSO_WM_UNIT_TEXT_FILL_TYPE" val="1"/>
  <p:tag name="KSO_WM_UNIT_TYPE" val="l_h_a"/>
</p:tagLst>
</file>

<file path=ppt/tags/tag2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43_2*l_h_i*1_3_2"/>
  <p:tag name="KSO_WM_UNIT_INDEX" val="1_3_2"/>
  <p:tag name="KSO_WM_UNIT_LAYERLEVEL" val="1_1_1"/>
  <p:tag name="KSO_WM_UNIT_TEXT_FILL_FORE_SCHEMECOLOR_INDEX" val="13"/>
  <p:tag name="KSO_WM_UNIT_TEXT_FILL_FORE_SCHEMECOLOR_INDEX_BRIGHTNESS" val="0.15"/>
  <p:tag name="KSO_WM_UNIT_TEXT_FILL_TYPE" val="1"/>
  <p:tag name="KSO_WM_UNIT_TYPE" val="l_h_i"/>
</p:tagLst>
</file>

<file path=ppt/tags/tag2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CON_FILEID" val="3101052"/>
  <p:tag name="KSO_WM_UNIT_ICON_STYLE" val="1"/>
  <p:tag name="KSO_WM_UNIT_ID" val="diagram20202343_2*l_h_x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VALUE" val="47*40"/>
</p:tagLst>
</file>

<file path=ppt/tags/tag2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f*1_3_1"/>
  <p:tag name="KSO_WM_UNIT_INDEX" val="1_3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0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2343"/>
  <p:tag name="KSO_WM_UNIT_COMPATIBLE" val="0"/>
  <p:tag name="KSO_WM_UNIT_DIAGRAM_ISNUMVISUAL" val="0"/>
  <p:tag name="KSO_WM_UNIT_DIAGRAM_ISREFERUNIT" val="0"/>
  <p:tag name="KSO_WM_UNIT_HIGHLIGHT" val="0"/>
  <p:tag name="KSO_WM_UNIT_ID" val="diagram20202343_2*l_h_a*1_3_1"/>
  <p:tag name="KSO_WM_UNIT_INDEX" val="1_3_1"/>
  <p:tag name="KSO_WM_UNIT_ISCONTENTSTITLE" val="0"/>
  <p:tag name="KSO_WM_UNIT_LAYERLEVEL" val="1_1_1"/>
  <p:tag name="KSO_WM_UNIT_NOCLEAR" val="0"/>
  <p:tag name="KSO_WM_UNIT_PRESET_TEXT" val="点击添加标题"/>
  <p:tag name="KSO_WM_UNIT_TEXT_FILL_FORE_SCHEMECOLOR_INDEX" val="13"/>
  <p:tag name="KSO_WM_UNIT_TEXT_FILL_FORE_SCHEMECOLOR_INDEX_BRIGHTNESS" val="0.15"/>
  <p:tag name="KSO_WM_UNIT_TEXT_FILL_TYPE" val="1"/>
  <p:tag name="KSO_WM_UNIT_TYPE" val="l_h_a"/>
</p:tagLst>
</file>

<file path=ppt/tags/tag24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COLOR_TYPE" val="1"/>
  <p:tag name="KSO_WM_TEMPLATE_INDEX" val="20212890"/>
  <p:tag name="KSO_WM_TEMPLATE_MASTER_TYPE" val="0"/>
  <p:tag name="KSO_WM_TEMPLATE_SUBCATEGORY" val="21"/>
</p:tagLst>
</file>

<file path=ppt/tags/tag2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44.xml><?xml version="1.0" encoding="utf-8"?>
<p:tagLst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45.xml><?xml version="1.0" encoding="utf-8"?>
<p:tagLst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46.xml><?xml version="1.0" encoding="utf-8"?>
<p:tagLst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47.xml><?xml version="1.0" encoding="utf-8"?>
<p:tagLst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218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2182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7"/>
  <p:tag name="KSO_WM_UNIT_INDEX" val="7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1"/>
  <p:tag name="KSO_WM_UNIT_INDEX" val="1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3"/>
  <p:tag name="KSO_WM_UNIT_INDEX" val="13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4"/>
  <p:tag name="KSO_WM_UNIT_INDEX" val="14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7"/>
  <p:tag name="KSO_WM_UNIT_INDEX" val="17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2"/>
  <p:tag name="KSO_WM_UNIT_INDEX" val="1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5"/>
  <p:tag name="KSO_WM_UNIT_INDEX" val="15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16"/>
  <p:tag name="KSO_WM_UNIT_INDEX" val="16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182_1*i*18"/>
  <p:tag name="KSO_WM_UNIT_INDEX" val="18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19"/>
  <p:tag name="KSO_WM_UNIT_INDEX" val="19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0"/>
  <p:tag name="KSO_WM_UNIT_INDEX" val="20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1"/>
  <p:tag name="KSO_WM_UNIT_INDEX" val="2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i*6"/>
  <p:tag name="KSO_WM_UNIT_INDEX" val="6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2182"/>
  <p:tag name="KSO_WM_UNIT_COMPATIBLE" val="0"/>
  <p:tag name="KSO_WM_UNIT_DIAGRAM_ISNUMVISUAL" val="0"/>
  <p:tag name="KSO_WM_UNIT_DIAGRAM_ISREFERUNIT" val="0"/>
  <p:tag name="KSO_WM_UNIT_HIGHLIGHT" val="0"/>
  <p:tag name="KSO_WM_UNIT_ID" val="diagram20202182_1*f*1"/>
  <p:tag name="KSO_WM_UNIT_INDEX" val="1"/>
  <p:tag name="KSO_WM_UNIT_LAYERLEVEL" val="1"/>
  <p:tag name="KSO_WM_UNIT_NOCLEAR" val="0"/>
  <p:tag name="KSO_WM_UNIT_PRESET_TEXT" val="宝贝，加油！"/>
  <p:tag name="KSO_WM_UNIT_SUBTYPE" val="a"/>
  <p:tag name="KSO_WM_UNIT_TEXT_FILL_FORE_SCHEMECOLOR_INDEX" val="5"/>
  <p:tag name="KSO_WM_UNIT_TEXT_FILL_FORE_SCHEMECOLOR_INDEX_BRIGHTNESS" val="0"/>
  <p:tag name="KSO_WM_UNIT_TEXT_FILL_TYPE" val="1"/>
  <p:tag name="KSO_WM_UNIT_TYPE" val="f"/>
  <p:tag name="KSO_WM_UNIT_VALUE" val="6"/>
</p:tagLst>
</file>

<file path=ppt/tags/tag2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182_1"/>
  <p:tag name="KSO_WM_SLIDE_INDEX" val="1"/>
  <p:tag name="KSO_WM_SLIDE_ITEM_CNT" val="0"/>
  <p:tag name="KSO_WM_SLIDE_LAYOUT" val="f"/>
  <p:tag name="KSO_WM_SLIDE_LAYOUT_CNT" val="1"/>
  <p:tag name="KSO_WM_SLIDE_POSITION" val="41*0"/>
  <p:tag name="KSO_WM_SLIDE_SIZE" val="877*50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182"/>
  <p:tag name="KSO_WM_TEMPLATE_MASTER_TYPE" val="0"/>
  <p:tag name="KSO_WM_TEMPLATE_SUBCATEGORY" val="0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HIGHLIGHT" val="0"/>
  <p:tag name="KSO_WM_UNIT_ID" val="diagram20203751_1*i*1"/>
  <p:tag name="KSO_WM_UNIT_INDEX" val="1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HIGHLIGHT" val="0"/>
  <p:tag name="KSO_WM_UNIT_ID" val="diagram20203751_1*i*4"/>
  <p:tag name="KSO_WM_UNIT_INDEX" val="4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5"/>
  <p:tag name="KSO_WM_UNIT_FILL_FORE_SCHEMECOLOR_INDEX_BRIGHTNESS" val="0.6"/>
  <p:tag name="KSO_WM_UNIT_FILL_TYPE" val="2"/>
  <p:tag name="KSO_WM_UNIT_HIGHLIGHT" val="0"/>
  <p:tag name="KSO_WM_UNIT_ID" val="diagram20203751_1*i*7"/>
  <p:tag name="KSO_WM_UNIT_INDEX" val="7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8"/>
  <p:tag name="KSO_WM_UNIT_INDEX" val="8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1_1*i*9"/>
  <p:tag name="KSO_WM_UNIT_INDEX" val="9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51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TYPE" val="f"/>
  <p:tag name="KSO_WM_UNIT_VALUE" val="32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51_1"/>
  <p:tag name="KSO_WM_SLIDE_INDEX" val="1"/>
  <p:tag name="KSO_WM_SLIDE_ITEM_CNT" val="0"/>
  <p:tag name="KSO_WM_SLIDE_LAYOUT" val="f"/>
  <p:tag name="KSO_WM_SLIDE_LAYOUT_CNT" val="1"/>
  <p:tag name="KSO_WM_SLIDE_POSITION" val="0*74"/>
  <p:tag name="KSO_WM_SLIDE_SIZE" val="960*466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51"/>
  <p:tag name="KSO_WM_TEMPLATE_MASTER_TYPE" val="0"/>
  <p:tag name="KSO_WM_TEMPLATE_SUBCATEGORY" val="0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97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544e3ac726024a87a4e983faf016091e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75"/>
</p:tagLst>
</file>

<file path=ppt/tags/tag298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2164_1*i*2"/>
  <p:tag name="KSO_WM_UNIT_INDEX" val="2"/>
  <p:tag name="KSO_WM_UNIT_LAYERLEVEL" val="1"/>
  <p:tag name="KSO_WM_UNIT_SM_LIMIT_TYPE" val="2"/>
  <p:tag name="KSO_WM_UNIT_TYPE" val="i"/>
  <p:tag name="KSO_WM_UNIT_VALUE" val="20"/>
</p:tagLst>
</file>

<file path=ppt/tags/tag299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i*3"/>
  <p:tag name="KSO_WM_UNIT_INDEX" val="3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eedbca6fa6683b8872baa7d"/>
  <p:tag name="KSO_WM_CHIP_XID" val="5eedbca6fa6683b8872baa7e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049c89fd24a6455087215169f499d30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7ee35f566e48d493a5662b5c04b9b6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2164_1*i*4"/>
  <p:tag name="KSO_WM_UNIT_INDEX" val="4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80"/>
</p:tagLst>
</file>

<file path=ppt/tags/tag301.xml><?xml version="1.0" encoding="utf-8"?>
<p:tagLst xmlns:p="http://schemas.openxmlformats.org/presentationml/2006/main">
  <p:tag name="KSO_WM_ASSEMBLE_CHIP_INDEX" val="7cc7cd6eb2c648219431381d3fcb5f7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BLOCK" val="0"/>
  <p:tag name="KSO_WM_UNIT_COMPATIBLE" val="0"/>
  <p:tag name="KSO_WM_UNIT_DEC_AREA_ID" val="649ba3ba17274205bc736d6f510183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164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2"/>
</p:tagLst>
</file>

<file path=ppt/tags/tag302.xml><?xml version="1.0" encoding="utf-8"?>
<p:tagLst xmlns:p="http://schemas.openxmlformats.org/presentationml/2006/main">
  <p:tag name="KSO_WM_ASSEMBLE_CHIP_INDEX" val="306a3f69607342789567931f7d5baca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INDEX" val="20212164"/>
  <p:tag name="KSO_WM_UNIT_COMPATIBLE" val="1"/>
  <p:tag name="KSO_WM_UNIT_DEC_AREA_ID" val="4c7ee35f566e48d493a5662b5c04b9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4_1*d*1"/>
  <p:tag name="KSO_WM_UNIT_INDEX" val="1"/>
  <p:tag name="KSO_WM_UNIT_LAYERLEVEL" val="1"/>
  <p:tag name="KSO_WM_UNIT_PLACING_PICTURE" val="306a3f69607342789567931f7d5baca7"/>
  <p:tag name="KSO_WM_UNIT_SM_LIMIT_TYPE" val="2"/>
  <p:tag name="KSO_WM_UNIT_SUPPORT_BIG_FONT" val="1"/>
  <p:tag name="KSO_WM_UNIT_SUPPORT_UNIT_TYPE" val="[&quot;d&quot;,&quot;α&quot;,&quot;β&quot;,&quot;θ&quot;]"/>
  <p:tag name="KSO_WM_UNIT_TYPE" val="d"/>
  <p:tag name="KSO_WM_UNIT_VALUE" val="1227*1227"/>
</p:tagLst>
</file>

<file path=ppt/tags/tag30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,[{&quot;text_align&quot;:&quot;cm&quot;,&quot;text_direction&quot;:&quot;horizontal&quot;,&quot;support_big_font&quot;:true,&quot;fill_id&quot;:&quot;9d7e0772fe1b40ea8322166792423364&quot;,&quot;fill_align&quot;:&quot;cm&quot;,&quot;chip_types&quot;:[&quot;text&quot;,&quot;header&quot;]},{&quot;text_align&quot;:&quot;lm&quot;,&quot;text_direction&quot;:&quot;horizontal&quot;,&quot;support_features&quot;:[&quot;carousel&quot;],&quot;support_big_font&quot;:true,&quot;fill_id&quot;:&quot;813a440e5afc4a72b00f4c036d03f93b&quot;,&quot;fill_align&quot;:&quot;cm&quot;,&quot;chip_types&quot;:[&quot;text&quot;,&quot;picture&quot;,&quot;chart&quot;,&quot;table&quot;,&quot;video&quot;]}]]"/>
  <p:tag name="KSO_WM_CHIP_GROUPID" val="5eedbca6fa6683b8872baa7d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ca6fa6683b8872baa7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164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1:13&quot;,&quot;maxSize&quot;:{&quot;size1&quot;:43.799999999999997},&quot;minSize&quot;:{&quot;size1&quot;:43.799999999999997},&quot;normalSize&quot;:{&quot;size1&quot;:43.799999999999997},&quot;subLayout&quot;:[{&quot;id&quot;:&quot;2020-12-09T21:31:13&quot;,&quot;margin&quot;:{&quot;bottom&quot;:5.9270000457763672,&quot;left&quot;:3.809999942779541,&quot;right&quot;:-2.0053094215266142e-15,&quot;top&quot;:5.0799999237060547},&quot;type&quot;:0},{&quot;id&quot;:&quot;2020-12-09T21:31:13&quot;,&quot;margin&quot;:{&quot;bottom&quot;:2.5399999618530273,&quot;left&quot;:1.2699999809265137,&quot;right&quot;:4.2329998016357422,&quot;top&quot;:2.5399999618530273},&quot;type&quot;:0}],&quot;type&quot;:0}"/>
  <p:tag name="KSO_WM_SLIDE_POSITION" val="71*72"/>
  <p:tag name="KSO_WM_SLIDE_RATIO" val="1.777778"/>
  <p:tag name="KSO_WM_SLIDE_SIZE" val="816*395"/>
  <p:tag name="KSO_WM_SLIDE_SUBTYPE" val="picTxt"/>
  <p:tag name="KSO_WM_SLIDE_SUPPORT_FEATURE_TYPE" val="2"/>
  <p:tag name="KSO_WM_SLIDE_TYPE" val="text"/>
  <p:tag name="KSO_WM_TAG_VERSION" val="1.0"/>
  <p:tag name="KSO_WM_TEMPLATE_ASSEMBLE_GROUPID" val="5fd0d1a11fa9d42129dd7d8d"/>
  <p:tag name="KSO_WM_TEMPLATE_ASSEMBLE_XID" val="5fd0d1a11fa9d42129dd7d8d"/>
  <p:tag name="KSO_WM_TEMPLATE_CATEGORY" val="diagram"/>
  <p:tag name="KSO_WM_TEMPLATE_COLOR_TYPE" val="1"/>
  <p:tag name="KSO_WM_TEMPLATE_INDEX" val="20212164"/>
  <p:tag name="KSO_WM_TEMPLATE_MASTER_TYPE" val="0"/>
  <p:tag name="KSO_WM_TEMPLATE_SUBCATEGORY" val="2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09.xml><?xml version="1.0" encoding="utf-8"?>
<p:tagLst xmlns:p="http://schemas.openxmlformats.org/presentationml/2006/main">
  <p:tag name="KSO_WM_BEAUTIFY_FLAG" val="#wm#"/>
  <p:tag name="KSO_WM_CHIP_GROUPID" val="5eedbea4fa6683b8872baaba"/>
  <p:tag name="KSO_WM_CHIP_XID" val="5eedbea4fa6683b8872baabb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ADJUSTLAYOUT_ID" val="25"/>
  <p:tag name="KSO_WM_UNIT_BLOCK" val="0"/>
  <p:tag name="KSO_WM_UNIT_COLOR_SCHEME_PARENT_PAGE" val="0_1"/>
  <p:tag name="KSO_WM_UNIT_COLOR_SCHEME_SHAPE_ID" val="25"/>
  <p:tag name="KSO_WM_UNIT_COMPATIBLE" val="0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11908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89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ASSEMBLE_CHIP_INDEX" val="4a1549f3b0f643fab159345bdb011a2b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COMPATIBLE" val="1"/>
  <p:tag name="KSO_WM_UNIT_DEC_AREA_ID" val="19704b10c01a43e7b851a9ea422f22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08_1*d*1"/>
  <p:tag name="KSO_WM_UNIT_INDEX" val="1"/>
  <p:tag name="KSO_WM_UNIT_LAYERLEVEL" val="1"/>
  <p:tag name="KSO_WM_UNIT_PLACING_PICTURE" val="4a1549f3b0f643fab159345bdb011a2b"/>
  <p:tag name="KSO_WM_UNIT_SM_LIMIT_TYPE" val="2"/>
  <p:tag name="KSO_WM_UNIT_TYPE" val="d"/>
  <p:tag name="KSO_WM_UNIT_VALUE" val="1269*1269"/>
</p:tagLst>
</file>

<file path=ppt/tags/tag311.xml><?xml version="1.0" encoding="utf-8"?>
<p:tagLst xmlns:p="http://schemas.openxmlformats.org/presentationml/2006/main">
  <p:tag name="KSO_WM_ASSEMBLE_CHIP_INDEX" val="88c69d83bec4487fb8682365bf180b40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INDEX" val="20211908"/>
  <p:tag name="KSO_WM_UNIT_BLOCK" val="0"/>
  <p:tag name="KSO_WM_UNIT_COMPATIBLE" val="0"/>
  <p:tag name="KSO_WM_UNIT_DEC_AREA_ID" val="945d6cca84ae49c1b74d9a26a83769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0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31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CHIP_GROUPID" val="5eedbea4fa6683b8872baaba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ea4fa6683b8872baabb"/>
  <p:tag name="KSO_WM_SLIDE_BACKGROUND_TYPE" val="general"/>
  <p:tag name="KSO_WM_SLIDE_BK_DARK_LIGHT" val="2"/>
  <p:tag name="KSO_WM_SLIDE_CAN_ADD_NAVIGATION" val="1"/>
  <p:tag name="KSO_WM_SLIDE_ID" val="diagram20211908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09T20:56:26&quot;,&quot;maxSize&quot;:{&quot;size1&quot;:51.299999999999997},&quot;minSize&quot;:{&quot;size1&quot;:42.600000000000001},&quot;normalSize&quot;:{&quot;size1&quot;:42.600000000000001},&quot;subLayout&quot;:[{&quot;id&quot;:&quot;2020-12-09T20:56:26&quot;,&quot;margin&quot;:{&quot;bottom&quot;:1.6929999589920044,&quot;left&quot;:1.6929999589920044,&quot;right&quot;:0.026000002399086952,&quot;top&quot;:1.6929999589920044},&quot;type&quot;:0},{&quot;id&quot;:&quot;2020-12-09T20:56:26&quot;,&quot;margin&quot;:{&quot;bottom&quot;:5.0799999237060547,&quot;left&quot;:1.7130000591278076,&quot;right&quot;:3.3410000801086426,&quot;top&quot;:5.0799999237060547},&quot;type&quot;:0}],&quot;type&quot;:0}"/>
  <p:tag name="KSO_WM_SLIDE_POSITION" val="48*84"/>
  <p:tag name="KSO_WM_SLIDE_RATIO" val="1.777778"/>
  <p:tag name="KSO_WM_SLIDE_SIZE" val="864*360"/>
  <p:tag name="KSO_WM_SLIDE_SUBTYPE" val="picTxt"/>
  <p:tag name="KSO_WM_SLIDE_SUPPORT_FEATURE_TYPE" val="0"/>
  <p:tag name="KSO_WM_SLIDE_TYPE" val="text"/>
  <p:tag name="KSO_WM_TAG_VERSION" val="1.0"/>
  <p:tag name="KSO_WM_TEMPLATE_ASSEMBLE_GROUPID" val="5fd0c97a1fa9d42129dd7581"/>
  <p:tag name="KSO_WM_TEMPLATE_ASSEMBLE_XID" val="5fd0c97a1fa9d42129dd7581"/>
  <p:tag name="KSO_WM_TEMPLATE_CATEGORY" val="diagram"/>
  <p:tag name="KSO_WM_TEMPLATE_COLOR_TYPE" val="1"/>
  <p:tag name="KSO_WM_TEMPLATE_INDEX" val="20211908"/>
  <p:tag name="KSO_WM_TEMPLATE_MASTER_TYPE" val="0"/>
  <p:tag name="KSO_WM_TEMPLATE_SUBCATEGORY" val="2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18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7"/>
  <p:tag name="KSO_WM_UNIT_BLOCK" val="0"/>
  <p:tag name="KSO_WM_UNIT_COLOR_SCHEME_PARENT_PAGE" val="0_1"/>
  <p:tag name="KSO_WM_UNIT_COLOR_SCHEME_SHAPE_ID" val="77"/>
  <p:tag name="KSO_WM_UNIT_COMPATIBLE" val="0"/>
  <p:tag name="KSO_WM_UNIT_DEC_AREA_ID" val="26f667020e184cfcb5fdc8f0ef51eae4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19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8"/>
  <p:tag name="KSO_WM_UNIT_BLOCK" val="0"/>
  <p:tag name="KSO_WM_UNIT_COLOR_SCHEME_PARENT_PAGE" val="0_1"/>
  <p:tag name="KSO_WM_UNIT_COLOR_SCHEME_SHAPE_ID" val="78"/>
  <p:tag name="KSO_WM_UNIT_COMPATIBLE" val="0"/>
  <p:tag name="KSO_WM_UNIT_DEC_AREA_ID" val="7dc30cdb887247c48f6ce60dbda0bf9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3"/>
  <p:tag name="KSO_WM_UNIT_BLOCK" val="0"/>
  <p:tag name="KSO_WM_UNIT_COLOR_SCHEME_PARENT_PAGE" val="0_1"/>
  <p:tag name="KSO_WM_UNIT_COLOR_SCHEME_SHAPE_ID" val="63"/>
  <p:tag name="KSO_WM_UNIT_COMPATIBLE" val="0"/>
  <p:tag name="KSO_WM_UNIT_DEC_AREA_ID" val="fd79299ae80242808b6b38814397d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21363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321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4"/>
  <p:tag name="KSO_WM_UNIT_BLOCK" val="0"/>
  <p:tag name="KSO_WM_UNIT_COLOR_SCHEME_PARENT_PAGE" val="0_1"/>
  <p:tag name="KSO_WM_UNIT_COLOR_SCHEME_SHAPE_ID" val="64"/>
  <p:tag name="KSO_WM_UNIT_COMPATIBLE" val="0"/>
  <p:tag name="KSO_WM_UNIT_DEC_AREA_ID" val="60990a4491a046b0998955ad9d9fad09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322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5"/>
  <p:tag name="KSO_WM_UNIT_BLOCK" val="0"/>
  <p:tag name="KSO_WM_UNIT_COLOR_SCHEME_PARENT_PAGE" val="0_1"/>
  <p:tag name="KSO_WM_UNIT_COLOR_SCHEME_SHAPE_ID" val="65"/>
  <p:tag name="KSO_WM_UNIT_COMPATIBLE" val="0"/>
  <p:tag name="KSO_WM_UNIT_DEC_AREA_ID" val="64f98742acdb40a2bf23a4620074bd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323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8"/>
  <p:tag name="KSO_WM_UNIT_BLOCK" val="0"/>
  <p:tag name="KSO_WM_UNIT_COLOR_SCHEME_PARENT_PAGE" val="0_1"/>
  <p:tag name="KSO_WM_UNIT_COLOR_SCHEME_SHAPE_ID" val="68"/>
  <p:tag name="KSO_WM_UNIT_COMPATIBLE" val="0"/>
  <p:tag name="KSO_WM_UNIT_DEC_AREA_ID" val="094935a61e8a4176ae5df096d2c04d84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324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1"/>
  <p:tag name="KSO_WM_UNIT_BLOCK" val="0"/>
  <p:tag name="KSO_WM_UNIT_COLOR_SCHEME_PARENT_PAGE" val="0_1"/>
  <p:tag name="KSO_WM_UNIT_COLOR_SCHEME_SHAPE_ID" val="71"/>
  <p:tag name="KSO_WM_UNIT_COMPATIBLE" val="0"/>
  <p:tag name="KSO_WM_UNIT_DEC_AREA_ID" val="6f74c30187c54981af0610fc807a3d68"/>
  <p:tag name="KSO_WM_UNIT_DECOLORIZATION" val="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7"/>
  <p:tag name="KSO_WM_UNIT_INDEX" val="7"/>
  <p:tag name="KSO_WM_UNIT_LAYERLEVEL" val="1"/>
  <p:tag name="KSO_WM_UNIT_SM_LIMIT_TYPE" val="2"/>
  <p:tag name="KSO_WM_UNIT_TYPE" val="i"/>
</p:tagLst>
</file>

<file path=ppt/tags/tag325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6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9"/>
  <p:tag name="KSO_WM_UNIT_INDEX" val="9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7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2"/>
  <p:tag name="KSO_WM_UNIT_BLOCK" val="0"/>
  <p:tag name="KSO_WM_UNIT_COLOR_SCHEME_PARENT_PAGE" val="0_1"/>
  <p:tag name="KSO_WM_UNIT_COLOR_SCHEME_SHAPE_ID" val="72"/>
  <p:tag name="KSO_WM_UNIT_COMPATIBLE" val="0"/>
  <p:tag name="KSO_WM_UNIT_DEC_AREA_ID" val="e630323a977c44c78b283d41e994cc2a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10"/>
  <p:tag name="KSO_WM_UNIT_INDEX" val="10"/>
  <p:tag name="KSO_WM_UNIT_LAYERLEVEL" val="1"/>
  <p:tag name="KSO_WM_UNIT_SM_LIMIT_TYPE" val="2"/>
  <p:tag name="KSO_WM_UNIT_TYPE" val="i"/>
</p:tagLst>
</file>

<file path=ppt/tags/tag328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213638_1*i*11"/>
  <p:tag name="KSO_WM_UNIT_INDEX" val="1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9.xml><?xml version="1.0" encoding="utf-8"?>
<p:tagLst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213638_1*i*12"/>
  <p:tag name="KSO_WM_UNIT_INDEX" val="12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ASSEMBLE_CHIP_INDEX" val="4f73e84d3a1a42aabe2f45b963dd5ce2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COMPATIBLE" val="1"/>
  <p:tag name="KSO_WM_UNIT_DEC_AREA_ID" val="d7eb410fb16a4aa2a24520237feaad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38_1*d*1"/>
  <p:tag name="KSO_WM_UNIT_INDEX" val="1"/>
  <p:tag name="KSO_WM_UNIT_LAYERLEVEL" val="1"/>
  <p:tag name="KSO_WM_UNIT_PLACING_PICTURE" val="4f73e84d3a1a42aabe2f45b963dd5ce2"/>
  <p:tag name="KSO_WM_UNIT_SM_LIMIT_TYPE" val="2"/>
  <p:tag name="KSO_WM_UNIT_TYPE" val="d"/>
  <p:tag name="KSO_WM_UNIT_VALUE" val="1015*1015"/>
</p:tagLst>
</file>

<file path=ppt/tags/tag331.xml><?xml version="1.0" encoding="utf-8"?>
<p:tagLst xmlns:p="http://schemas.openxmlformats.org/presentationml/2006/main">
  <p:tag name="KSO_WM_ASSEMBLE_CHIP_INDEX" val="c2790f81aa7b46699ccdf849101afcb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BLOCK" val="0"/>
  <p:tag name="KSO_WM_UNIT_COMPATIBLE" val="0"/>
  <p:tag name="KSO_WM_UNIT_DEC_AREA_ID" val="d753ccba224a4c29b7aab923a8ebfe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3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33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cm&quot;,&quot;text_direction&quot;:&quot;horizontal&quot;,&quot;support_big_font&quot;:true,&quot;fill_id&quot;:&quot;438c312198694d7e90d6eeedb9ae7024&quot;,&quot;fill_align&quot;:&quot;cm&quot;,&quot;chip_types&quot;:[&quot;header&quot;]}],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lm&quot;,&quot;text_direction&quot;:&quot;horizontal&quot;,&quot;support_big_font&quot;:true,&quot;fill_id&quot;:&quot;438c312198694d7e90d6eeedb9ae7024&quot;,&quot;fill_align&quot;:&quot;cm&quot;,&quot;chip_types&quot;:[&quot;text&quot;]}]]"/>
  <p:tag name="KSO_WM_CHIP_GROUPID" val="5efd8d2c81ee359a788b1dc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8d2c81ee359a788b1dc1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21363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34:33&quot;,&quot;maxSize&quot;:{&quot;size1&quot;:41.200000000000003},&quot;minSize&quot;:{&quot;size1&quot;:41.200000000000003},&quot;normalSize&quot;:{&quot;size1&quot;:41.200000000000003},&quot;subLayout&quot;:[{&quot;id&quot;:&quot;2020-12-09T22:34:33&quot;,&quot;margin&quot;:{&quot;bottom&quot;:2.5399999618530273,&quot;left&quot;:3.3870000839233398,&quot;right&quot;:0.42300000786781311,&quot;top&quot;:2.9630000591278076},&quot;type&quot;:0},{&quot;id&quot;:&quot;2020-12-09T22:34:33&quot;,&quot;margin&quot;:{&quot;bottom&quot;:6.7729997634887695,&quot;left&quot;:1.7020000219345093,&quot;right&quot;:3.809999942779541,&quot;top&quot;:8.0430002212524414},&quot;type&quot;:0}],&quot;type&quot;:0}"/>
  <p:tag name="KSO_WM_SLIDE_POSITION" val="0*0"/>
  <p:tag name="KSO_WM_SLIDE_RATIO" val="1.777778"/>
  <p:tag name="KSO_WM_SLIDE_SIZE" val="914*540"/>
  <p:tag name="KSO_WM_SLIDE_SUBTYPE" val="picTxt"/>
  <p:tag name="KSO_WM_SLIDE_SUPPORT_FEATURE_TYPE" val="0"/>
  <p:tag name="KSO_WM_SLIDE_TYPE" val="text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COLOR_TYPE" val="1"/>
  <p:tag name="KSO_WM_TEMPLATE_INDEX" val="20213638"/>
  <p:tag name="KSO_WM_TEMPLATE_MASTER_TYPE" val="0"/>
  <p:tag name="KSO_WM_TEMPLATE_SUBCATEGORY" val="2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38.xml><?xml version="1.0" encoding="utf-8"?>
<p:tagLst xmlns:p="http://schemas.openxmlformats.org/presentationml/2006/main">
  <p:tag name="KSO_WM_ASSEMBLE_CHIP_INDEX" val="8dd7a69c352e4c15b903574fea2b6f66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ec71fa9d42129dd9310"/>
  <p:tag name="KSO_WM_TEMPLATE_ASSEMBLE_XID" val="5fd0dec71fa9d42129dd9310"/>
  <p:tag name="KSO_WM_TEMPLATE_CATEGORY" val="diagram"/>
  <p:tag name="KSO_WM_TEMPLATE_INDEX" val="20212694"/>
  <p:tag name="KSO_WM_UNIT_COMPATIBLE" val="1"/>
  <p:tag name="KSO_WM_UNIT_DEC_AREA_ID" val="02e257cab4ee44e0b981be9fa78b0f6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694_1*d*1"/>
  <p:tag name="KSO_WM_UNIT_INDEX" val="1"/>
  <p:tag name="KSO_WM_UNIT_LAYERLEVEL" val="1"/>
  <p:tag name="KSO_WM_UNIT_PLACING_PICTURE" val="8dd7a69c352e4c15b903574fea2b6f66"/>
  <p:tag name="KSO_WM_UNIT_SM_LIMIT_TYPE" val="2"/>
  <p:tag name="KSO_WM_UNIT_TYPE" val="d"/>
  <p:tag name="KSO_WM_UNIT_VALUE" val="1904*3384"/>
</p:tagLst>
</file>

<file path=ppt/tags/tag339.xml><?xml version="1.0" encoding="utf-8"?>
<p:tagLst xmlns:p="http://schemas.openxmlformats.org/presentationml/2006/main">
  <p:tag name="KSO_WM_BEAUTIFY_FLAG" val="#wm#"/>
  <p:tag name="KSO_WM_CHIP_GROUPID" val="5f70a3c0747e3ea6e292a84b"/>
  <p:tag name="KSO_WM_CHIP_XID" val="5f70a3c0747e3ea6e292a84c"/>
  <p:tag name="KSO_WM_TAG_VERSION" val="1.0"/>
  <p:tag name="KSO_WM_TEMPLATE_ASSEMBLE_GROUPID" val="5fd0dec71fa9d42129dd9310"/>
  <p:tag name="KSO_WM_TEMPLATE_ASSEMBLE_XID" val="5fd0dec71fa9d42129dd9310"/>
  <p:tag name="KSO_WM_TEMPLATE_CATEGORY" val="diagram"/>
  <p:tag name="KSO_WM_TEMPLATE_INDEX" val="20212694"/>
  <p:tag name="KSO_WM_UNIT_BLOCK" val="0"/>
  <p:tag name="KSO_WM_UNIT_COMPATIBLE" val="0"/>
  <p:tag name="KSO_WM_UNIT_DEC_AREA_ID" val="bd7e8c79921c43b9b5aa47b581bfb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694_1*i*1"/>
  <p:tag name="KSO_WM_UNIT_INDEX" val="1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224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ASSEMBLE_CHIP_INDEX" val="133534043ef94c1ab05cc30470364a56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c71fa9d42129dd9310"/>
  <p:tag name="KSO_WM_TEMPLATE_ASSEMBLE_XID" val="5fd0dec71fa9d42129dd9310"/>
  <p:tag name="KSO_WM_TEMPLATE_CATEGORY" val="diagram"/>
  <p:tag name="KSO_WM_TEMPLATE_INDEX" val="20212694"/>
  <p:tag name="KSO_WM_UNIT_BLOCK" val="0"/>
  <p:tag name="KSO_WM_UNIT_COMPATIBLE" val="0"/>
  <p:tag name="KSO_WM_UNIT_DEC_AREA_ID" val="3de64187bdfc44e9b61c13c822f8f2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694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9"/>
</p:tagLst>
</file>

<file path=ppt/tags/tag34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ollage&quot;],&quot;support_big_font&quot;:false,&quot;fill_id&quot;:&quot;0043880b284041d295670ec5c3cd977c&quot;,&quot;fill_align&quot;:&quot;cm&quot;,&quot;chip_types&quot;:[&quot;picture&quot;]},{&quot;text_align&quot;:&quot;lm&quot;,&quot;text_direction&quot;:&quot;horizontal&quot;,&quot;support_big_font&quot;:false,&quot;fill_id&quot;:&quot;5c243c3688ac4108b66c4d235678d1e4&quot;,&quot;fill_align&quot;:&quot;lm&quot;,&quot;chip_types&quot;:[&quot;text&quot;]}],[{&quot;text_align&quot;:&quot;cm&quot;,&quot;text_direction&quot;:&quot;horizontal&quot;,&quot;support_features&quot;:[&quot;collage&quot;],&quot;support_big_font&quot;:false,&quot;fill_id&quot;:&quot;0043880b284041d295670ec5c3cd977c&quot;,&quot;fill_align&quot;:&quot;cm&quot;,&quot;chip_types&quot;:[&quot;picture&quot;]},{&quot;text_align&quot;:&quot;cm&quot;,&quot;text_direction&quot;:&quot;horizontal&quot;,&quot;support_big_font&quot;:false,&quot;fill_id&quot;:&quot;5c243c3688ac4108b66c4d235678d1e4&quot;,&quot;fill_align&quot;:&quot;cm&quot;,&quot;chip_types&quot;:[&quot;text&quot;,&quot;header&quot;]}]]"/>
  <p:tag name="KSO_WM_CHIP_GROUPID" val="5f70a3c0747e3ea6e292a84b"/>
  <p:tag name="KSO_WM_CHIP_INFOS" val="{&quot;type&quot;:0,&quot;layout_type&quot;:&quot;full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a3c0747e3ea6e292a84c"/>
  <p:tag name="KSO_WM_SLIDE_BACKGROUND_TYPE" val="general"/>
  <p:tag name="KSO_WM_SLIDE_BK_DARK_LIGHT" val="2"/>
  <p:tag name="KSO_WM_SLIDE_CAN_ADD_NAVIGATION" val="1"/>
  <p:tag name="KSO_WM_SLIDE_ID" val="diagram20212694_1"/>
  <p:tag name="KSO_WM_SLIDE_INDEX" val="1"/>
  <p:tag name="KSO_WM_SLIDE_ITEM_CNT" val="0"/>
  <p:tag name="KSO_WM_SLIDE_LAYOUT" val="d_f"/>
  <p:tag name="KSO_WM_SLIDE_LAYOUT_CNT" val="1_1"/>
  <p:tag name="KSO_WM_SLIDE_LAYOUT_INFO" val="{&quot;id&quot;:&quot;2020-12-09T22:27:20&quot;,&quot;maxSize&quot;:{&quot;size1&quot;:2.2000000000000002},&quot;minSize&quot;:{&quot;size1&quot;:2.2000000000000002},&quot;normalSize&quot;:{&quot;size1&quot;:2.2000000000000002},&quot;subLayout&quot;:[{&quot;id&quot;:&quot;2020-12-09T22:27:20&quot;,&quot;type&quot;:0},{&quot;id&quot;:&quot;2020-12-09T22:27:20&quot;,&quot;margin&quot;:{&quot;bottom&quot;:6.9850001335144043,&quot;left&quot;:12.699999809265137,&quot;right&quot;:12.699999809265137,&quot;top&quot;:6.5619997978210449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5fd0dec71fa9d42129dd9310"/>
  <p:tag name="KSO_WM_TEMPLATE_ASSEMBLE_XID" val="5fd0dec71fa9d42129dd9310"/>
  <p:tag name="KSO_WM_TEMPLATE_CATEGORY" val="diagram"/>
  <p:tag name="KSO_WM_TEMPLATE_COLOR_TYPE" val="1"/>
  <p:tag name="KSO_WM_TEMPLATE_INDEX" val="20212694"/>
  <p:tag name="KSO_WM_TEMPLATE_MASTER_TYPE" val="0"/>
  <p:tag name="KSO_WM_TEMPLATE_SUBCATEGORY" val="2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48.xml><?xml version="1.0" encoding="utf-8"?>
<p:tagLst xmlns:p="http://schemas.openxmlformats.org/presentationml/2006/main">
  <p:tag name="KSO_WM_ASSEMBLE_CHIP_INDEX" val="fc8a4406bf8245e19535d3cef91ed3d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bea1fa9d42129ddb9ee"/>
  <p:tag name="KSO_WM_TEMPLATE_ASSEMBLE_XID" val="5fd0ebea1fa9d42129ddb9ee"/>
  <p:tag name="KSO_WM_TEMPLATE_CATEGORY" val="diagram"/>
  <p:tag name="KSO_WM_TEMPLATE_INDEX" val="20214750"/>
  <p:tag name="KSO_WM_UNIT_COMPATIBLE" val="1"/>
  <p:tag name="KSO_WM_UNIT_DEC_AREA_ID" val="b097fb5c41fc481fb1a875cf08a3f8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4750_1*d*1"/>
  <p:tag name="KSO_WM_UNIT_INDEX" val="1"/>
  <p:tag name="KSO_WM_UNIT_LAYERLEVEL" val="1"/>
  <p:tag name="KSO_WM_UNIT_PLACING_PICTURE" val="fc8a4406bf8245e19535d3cef91ed3d2"/>
  <p:tag name="KSO_WM_UNIT_SM_LIMIT_TYPE" val="2"/>
  <p:tag name="KSO_WM_UNIT_SUPPORT_UNIT_TYPE" val="[&quot;d&quot;,&quot;θ&quot;]"/>
  <p:tag name="KSO_WM_UNIT_TYPE" val="d"/>
  <p:tag name="KSO_WM_UNIT_VALUE" val="1565*2242"/>
</p:tagLst>
</file>

<file path=ppt/tags/tag349.xml><?xml version="1.0" encoding="utf-8"?>
<p:tagLst xmlns:p="http://schemas.openxmlformats.org/presentationml/2006/main">
  <p:tag name="KSO_WM_ASSEMBLE_CHIP_INDEX" val="76d885a5e7854003a5120dd07057331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bea1fa9d42129ddb9ee"/>
  <p:tag name="KSO_WM_TEMPLATE_ASSEMBLE_XID" val="5fd0ebea1fa9d42129ddb9ee"/>
  <p:tag name="KSO_WM_TEMPLATE_CATEGORY" val="diagram"/>
  <p:tag name="KSO_WM_TEMPLATE_INDEX" val="20214750"/>
  <p:tag name="KSO_WM_UNIT_BLOCK" val="0"/>
  <p:tag name="KSO_WM_UNIT_COMPATIBLE" val="0"/>
  <p:tag name="KSO_WM_UNIT_DEC_AREA_ID" val="5f144ef9a8d34f85a1bb44ba2e9c0806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475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7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CHIP_FILLPROP" val="[[{&quot;fill_id&quot;:&quot;228de5d0be814b7dab6b7fa42ac8fb9a&quot;,&quot;fill_align&quot;:&quot;cm&quot;,&quot;text_align&quot;:&quot;cm&quot;,&quot;text_direction&quot;:&quot;horizontal&quot;,&quot;chip_types&quot;:[&quot;picture&quot;,&quot;video&quot;]},{&quot;fill_id&quot;:&quot;baae42b0cee947bcb1eb86d88f12a62a&quot;,&quot;fill_align&quot;:&quot;cm&quot;,&quot;text_align&quot;:&quot;lm&quot;,&quot;text_direction&quot;:&quot;horizontal&quot;,&quot;chip_types&quot;:[&quot;text&quot;,&quot;header&quot;]}]]"/>
  <p:tag name="KSO_WM_CHIP_GROUPID" val="5ea0ffd1660c33b3b8e66be3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a0ffd1660c33b3b8e66be4"/>
  <p:tag name="KSO_WM_SLIDE_BACKGROUND" val="[&quot;general&quot;,&quot;leftRight&quot;]"/>
  <p:tag name="KSO_WM_SLIDE_BACKGROUND_TYPE" val="leftRight"/>
  <p:tag name="KSO_WM_SLIDE_BK_DARK_LIGHT" val="2"/>
  <p:tag name="KSO_WM_SLIDE_CAN_ADD_NAVIGATION" val="1"/>
  <p:tag name="KSO_WM_SLIDE_ID" val="diagram20214750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3:23:22&quot;,&quot;maxSize&quot;:{&quot;size1&quot;:71.200000000000003},&quot;minSize&quot;:{&quot;size1&quot;:60},&quot;normalSize&quot;:{&quot;size1&quot;:71.200000000000003},&quot;subLayout&quot;:[{&quot;id&quot;:&quot;2020-12-09T23:23:22&quot;,&quot;margin&quot;:{&quot;bottom&quot;:1.6929999589920044,&quot;left&quot;:0,&quot;right&quot;:0,&quot;top&quot;:1.6929999589920044},&quot;type&quot;:0},{&quot;backgroundInfo&quot;:[{&quot;bottom&quot;:0.088888889999999998,&quot;bottomAbs&quot;:false,&quot;left&quot;:0,&quot;leftAbs&quot;:false,&quot;right&quot;:0,&quot;rightAbs&quot;:false,&quot;top&quot;:0.088888889999999998,&quot;topAbs&quot;:false,&quot;type&quot;:&quot;leftRight&quot;}],&quot;id&quot;:&quot;2020-12-09T23:23:22&quot;,&quot;margin&quot;:{&quot;bottom&quot;:3.809999942779541,&quot;left&quot;:2.1170001029968262,&quot;right&quot;:2.1170001029968262,&quot;top&quot;:3.809999942779541},&quot;type&quot;:0}],&quot;type&quot;:0}"/>
  <p:tag name="KSO_WM_SLIDE_POSITION" val="0*47"/>
  <p:tag name="KSO_WM_SLIDE_RATIO" val="1.777778"/>
  <p:tag name="KSO_WM_SLIDE_SIZE" val="959*444"/>
  <p:tag name="KSO_WM_SLIDE_SUBTYPE" val="picTxt"/>
  <p:tag name="KSO_WM_SLIDE_SUPPORT_FEATURE_TYPE" val="0"/>
  <p:tag name="KSO_WM_SLIDE_TYPE" val="text"/>
  <p:tag name="KSO_WM_TAG_VERSION" val="1.0"/>
  <p:tag name="KSO_WM_TEMPLATE_ASSEMBLE_GROUPID" val="5fd0ebea1fa9d42129ddb9ee"/>
  <p:tag name="KSO_WM_TEMPLATE_ASSEMBLE_XID" val="5fd0ebea1fa9d42129ddb9ee"/>
  <p:tag name="KSO_WM_TEMPLATE_CATEGORY" val="diagram"/>
  <p:tag name="KSO_WM_TEMPLATE_COLOR_TYPE" val="1"/>
  <p:tag name="KSO_WM_TEMPLATE_INDEX" val="20214750"/>
  <p:tag name="KSO_WM_TEMPLATE_MASTER_TYPE" val="0"/>
  <p:tag name="KSO_WM_TEMPLATE_SUBCATEGORY" val="2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5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聆听"/>
  <p:tag name="KSO_WM_UNIT_TEXT_FILL_FORE_SCHEMECOLOR_INDEX" val="13"/>
  <p:tag name="KSO_WM_UNIT_TEXT_FILL_FORE_SCHEMECOLOR_INDEX_BRIGHTNESS" val="0"/>
  <p:tag name="KSO_WM_UNIT_TEXT_FILL_TYPE" val="1"/>
  <p:tag name="KSO_WM_UNIT_TYPE" val="a"/>
</p:tagLst>
</file>

<file path=ppt/tags/tag352.xml><?xml version="1.0" encoding="utf-8"?>
<p:tagLst xmlns:p="http://schemas.openxmlformats.org/presentationml/2006/main">
  <p:tag name="KSO_WM_BEAUTIFY_FLAG" val="#wm#"/>
  <p:tag name="KSO_WM_SLIDE_ID" val="custom20202990_51"/>
  <p:tag name="KSO_WM_SLIDE_INDEX" val="51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5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78</Paragraphs>
  <Slides>29</Slides>
  <Notes>24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微软雅黑</vt:lpstr>
      <vt:lpstr>Wingdings</vt:lpstr>
      <vt:lpstr>隶书</vt:lpstr>
      <vt:lpstr>Viner Hand ITC</vt:lpstr>
      <vt:lpstr>Calibri Light</vt:lpstr>
      <vt:lpstr>Calibri</vt:lpstr>
      <vt:lpstr>WPS-Bullets</vt:lpstr>
      <vt:lpstr>Segoe UI</vt:lpstr>
      <vt:lpstr>Office 主题​​</vt:lpstr>
      <vt:lpstr>第二单元 7.1 包身工</vt:lpstr>
      <vt:lpstr>教学目标</vt:lpstr>
      <vt:lpstr>PowerPoint Presentation</vt:lpstr>
      <vt:lpstr>核心素养</vt:lpstr>
      <vt:lpstr>PowerPoint Presentation</vt:lpstr>
      <vt:lpstr>导入新课</vt:lpstr>
      <vt:lpstr>PowerPoint Presentation</vt:lpstr>
      <vt:lpstr>作者介绍</vt:lpstr>
      <vt:lpstr>PowerPoint Presentation</vt:lpstr>
      <vt:lpstr>题目解说</vt:lpstr>
      <vt:lpstr>PowerPoint Presentation</vt:lpstr>
      <vt:lpstr>全文分析</vt:lpstr>
      <vt:lpstr>PowerPoint Presentation</vt:lpstr>
      <vt:lpstr>PowerPoint Presentation</vt:lpstr>
      <vt:lpstr>板书结构：</vt:lpstr>
      <vt:lpstr>PowerPoint Presentation</vt:lpstr>
      <vt:lpstr>生活困难 包 工作时间长</vt:lpstr>
      <vt:lpstr>PowerPoint Presentation</vt:lpstr>
      <vt:lpstr>纺 背 被迫卖身 身 工作环境差 日本纱厂托着中国冤魂</vt:lpstr>
      <vt:lpstr>PowerPoint Presentation</vt:lpstr>
      <vt:lpstr>纱 日本纱厂 工 劳动强度大 一点温情已经不存在</vt:lpstr>
      <vt:lpstr>PowerPoint Presentation</vt:lpstr>
      <vt:lpstr>女 需要劳工 的 劳动报酬低 黎明的到来不可抗拒</vt:lpstr>
      <vt:lpstr>PowerPoint Presentation</vt:lpstr>
      <vt:lpstr>工 景 中外势力 遭 人身缺自由</vt:lpstr>
      <vt:lpstr>PowerPoint Presentation</vt:lpstr>
      <vt:lpstr>相互勾结 遇 其他</vt:lpstr>
      <vt:lpstr>PowerPoint Presentation</vt:lpstr>
      <vt:lpstr>感谢聆听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2021-04-02T21:29:38.225</cp:lastPrinted>
  <dcterms:created xsi:type="dcterms:W3CDTF">2021-04-02T21:29:38Z</dcterms:created>
  <dcterms:modified xsi:type="dcterms:W3CDTF">2021-04-02T13:29:44Z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