
<file path=[Content_Types].xml><?xml version="1.0" encoding="utf-8"?>
<Types xmlns="http://schemas.openxmlformats.org/package/2006/content-types">
  <Default Extension="png" ContentType="image/png"/>
  <Default Extension="svg" ContentType="image/sv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98"/>
  </p:notesMasterIdLst>
  <p:sldIdLst>
    <p:sldId id="683" r:id="rId2"/>
    <p:sldId id="876" r:id="rId3"/>
    <p:sldId id="665" r:id="rId4"/>
    <p:sldId id="261" r:id="rId5"/>
    <p:sldId id="687" r:id="rId6"/>
    <p:sldId id="787" r:id="rId7"/>
    <p:sldId id="684" r:id="rId8"/>
    <p:sldId id="688" r:id="rId9"/>
    <p:sldId id="692" r:id="rId10"/>
    <p:sldId id="788" r:id="rId11"/>
    <p:sldId id="789" r:id="rId12"/>
    <p:sldId id="792" r:id="rId13"/>
    <p:sldId id="790" r:id="rId14"/>
    <p:sldId id="793" r:id="rId15"/>
    <p:sldId id="794" r:id="rId16"/>
    <p:sldId id="795" r:id="rId17"/>
    <p:sldId id="796" r:id="rId18"/>
    <p:sldId id="797" r:id="rId19"/>
    <p:sldId id="860" r:id="rId20"/>
    <p:sldId id="798" r:id="rId21"/>
    <p:sldId id="799" r:id="rId22"/>
    <p:sldId id="800" r:id="rId23"/>
    <p:sldId id="801" r:id="rId24"/>
    <p:sldId id="865" r:id="rId25"/>
    <p:sldId id="866" r:id="rId26"/>
    <p:sldId id="802" r:id="rId27"/>
    <p:sldId id="803" r:id="rId28"/>
    <p:sldId id="861" r:id="rId29"/>
    <p:sldId id="805" r:id="rId30"/>
    <p:sldId id="806" r:id="rId31"/>
    <p:sldId id="807" r:id="rId32"/>
    <p:sldId id="808" r:id="rId33"/>
    <p:sldId id="809" r:id="rId34"/>
    <p:sldId id="810" r:id="rId35"/>
    <p:sldId id="811" r:id="rId36"/>
    <p:sldId id="812" r:id="rId37"/>
    <p:sldId id="813" r:id="rId38"/>
    <p:sldId id="877" r:id="rId39"/>
    <p:sldId id="815" r:id="rId40"/>
    <p:sldId id="816" r:id="rId41"/>
    <p:sldId id="817" r:id="rId42"/>
    <p:sldId id="878" r:id="rId43"/>
    <p:sldId id="819" r:id="rId44"/>
    <p:sldId id="820" r:id="rId45"/>
    <p:sldId id="821" r:id="rId46"/>
    <p:sldId id="822" r:id="rId47"/>
    <p:sldId id="879" r:id="rId48"/>
    <p:sldId id="824" r:id="rId49"/>
    <p:sldId id="825" r:id="rId50"/>
    <p:sldId id="826" r:id="rId51"/>
    <p:sldId id="827" r:id="rId52"/>
    <p:sldId id="828" r:id="rId53"/>
    <p:sldId id="685" r:id="rId54"/>
    <p:sldId id="694" r:id="rId55"/>
    <p:sldId id="869" r:id="rId56"/>
    <p:sldId id="870" r:id="rId57"/>
    <p:sldId id="871" r:id="rId58"/>
    <p:sldId id="867" r:id="rId59"/>
    <p:sldId id="868" r:id="rId60"/>
    <p:sldId id="872" r:id="rId61"/>
    <p:sldId id="698" r:id="rId62"/>
    <p:sldId id="873" r:id="rId63"/>
    <p:sldId id="686" r:id="rId64"/>
    <p:sldId id="669" r:id="rId65"/>
    <p:sldId id="874" r:id="rId66"/>
    <p:sldId id="699" r:id="rId67"/>
    <p:sldId id="700" r:id="rId68"/>
    <p:sldId id="703" r:id="rId69"/>
    <p:sldId id="704" r:id="rId70"/>
    <p:sldId id="733" r:id="rId71"/>
    <p:sldId id="705" r:id="rId72"/>
    <p:sldId id="734" r:id="rId73"/>
    <p:sldId id="706" r:id="rId74"/>
    <p:sldId id="707" r:id="rId75"/>
    <p:sldId id="708" r:id="rId76"/>
    <p:sldId id="735" r:id="rId77"/>
    <p:sldId id="710" r:id="rId78"/>
    <p:sldId id="736" r:id="rId79"/>
    <p:sldId id="712" r:id="rId80"/>
    <p:sldId id="737" r:id="rId81"/>
    <p:sldId id="713" r:id="rId82"/>
    <p:sldId id="738" r:id="rId83"/>
    <p:sldId id="715" r:id="rId84"/>
    <p:sldId id="739" r:id="rId85"/>
    <p:sldId id="716" r:id="rId86"/>
    <p:sldId id="740" r:id="rId87"/>
    <p:sldId id="717" r:id="rId88"/>
    <p:sldId id="741" r:id="rId89"/>
    <p:sldId id="718" r:id="rId90"/>
    <p:sldId id="743" r:id="rId91"/>
    <p:sldId id="719" r:id="rId92"/>
    <p:sldId id="720" r:id="rId93"/>
    <p:sldId id="721" r:id="rId94"/>
    <p:sldId id="745" r:id="rId95"/>
    <p:sldId id="722" r:id="rId96"/>
    <p:sldId id="724" r:id="rId97"/>
  </p:sldIdLst>
  <p:sldSz cx="12192000" cy="6858000"/>
  <p:notesSz cx="6858000" cy="9144000"/>
  <p:custDataLst>
    <p:tags r:id="rId9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ang Yan" initials="JY"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3826" autoAdjust="0"/>
  </p:normalViewPr>
  <p:slideViewPr>
    <p:cSldViewPr snapToGrid="0">
      <p:cViewPr varScale="1">
        <p:scale>
          <a:sx n="61" d="100"/>
          <a:sy n="61" d="100"/>
        </p:scale>
        <p:origin x="-72" y="-450"/>
      </p:cViewPr>
      <p:guideLst>
        <p:guide orient="horz" pos="2160"/>
        <p:guide pos="3840"/>
      </p:guideLst>
    </p:cSldViewPr>
  </p:slideViewPr>
  <p:outlineViewPr>
    <p:cViewPr>
      <p:scale>
        <a:sx n="33" d="100"/>
        <a:sy n="33" d="100"/>
      </p:scale>
      <p:origin x="0" y="-88684"/>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gs" Target="tags/tag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2020-11-27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extLst>
      <p:ext uri="{BB962C8B-B14F-4D97-AF65-F5344CB8AC3E}">
        <p14:creationId xmlns:p14="http://schemas.microsoft.com/office/powerpoint/2010/main" val="3534945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63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66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Click="0">
        <p:wip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5"/>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sv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ctrTitle"/>
          </p:nvPr>
        </p:nvSpPr>
        <p:spPr>
          <a:xfrm>
            <a:off x="1524000" y="1833563"/>
            <a:ext cx="9144000" cy="1937159"/>
          </a:xfrm>
        </p:spPr>
        <p:txBody>
          <a:bodyPr>
            <a:normAutofit/>
          </a:bodyPr>
          <a:lstStyle/>
          <a:p>
            <a:pPr>
              <a:lnSpc>
                <a:spcPct val="150000"/>
              </a:lnSpc>
            </a:pPr>
            <a:r>
              <a:rPr lang="zh-CN" altLang="en-US">
                <a:solidFill>
                  <a:srgbClr val="B79F47"/>
                </a:solidFill>
              </a:rPr>
              <a:t>专题</a:t>
            </a:r>
            <a:r>
              <a:rPr lang="en-US" altLang="zh-CN">
                <a:solidFill>
                  <a:srgbClr val="B79F47"/>
                </a:solidFill>
              </a:rPr>
              <a:t>02 </a:t>
            </a:r>
            <a:r>
              <a:rPr lang="zh-CN" altLang="en-US">
                <a:solidFill>
                  <a:srgbClr val="B79F47"/>
                </a:solidFill>
              </a:rPr>
              <a:t>辨析并修改病句</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一</a:t>
            </a:r>
            <a:r>
              <a:rPr lang="en-US" altLang="zh-CN" spc="500">
                <a:solidFill>
                  <a:srgbClr val="B79F47"/>
                </a:solidFill>
              </a:rPr>
              <a:t>) </a:t>
            </a:r>
            <a:r>
              <a:rPr lang="zh-CN" altLang="en-US" spc="500">
                <a:solidFill>
                  <a:srgbClr val="B79F47"/>
                </a:solidFill>
              </a:rPr>
              <a:t>基本语法知识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947420" y="2042671"/>
            <a:ext cx="10198635" cy="3702296"/>
          </a:xfrm>
          <a:prstGeom prst="rect">
            <a:avLst/>
          </a:prstGeom>
          <a:noFill/>
        </p:spPr>
        <p:txBody>
          <a:bodyPr wrap="square">
            <a:spAutoFit/>
          </a:bodyPr>
          <a:lstStyle/>
          <a:p>
            <a:pPr marL="266700" algn="just">
              <a:lnSpc>
                <a:spcPct val="150000"/>
              </a:lnSpc>
            </a:pPr>
            <a:r>
              <a:rPr lang="zh-CN" altLang="zh-CN" sz="3200" b="1" kern="100">
                <a:solidFill>
                  <a:srgbClr val="B79F47"/>
                </a:solidFill>
                <a:effectLst/>
                <a:latin typeface="仿宋" panose="02010609060101010101" pitchFamily="49" charset="-122"/>
                <a:ea typeface="仿宋" panose="02010609060101010101" pitchFamily="49" charset="-122"/>
                <a:cs typeface="Times New Roman" pitchFamily="18" charset="0"/>
              </a:rPr>
              <a:t>记忆口诀</a:t>
            </a:r>
          </a:p>
          <a:p>
            <a:pPr marL="266700" algn="l">
              <a:lnSpc>
                <a:spcPct val="150000"/>
              </a:lnSpc>
            </a:pPr>
            <a:r>
              <a:rPr lang="zh-CN" altLang="zh-CN" sz="3200" kern="100">
                <a:solidFill>
                  <a:srgbClr val="032D49"/>
                </a:solidFill>
                <a:effectLst/>
                <a:latin typeface="仿宋" panose="02010609060101010101" pitchFamily="49" charset="-122"/>
                <a:ea typeface="仿宋" panose="02010609060101010101" pitchFamily="49" charset="-122"/>
                <a:cs typeface="Times New Roman" pitchFamily="18" charset="0"/>
              </a:rPr>
              <a:t>主谓宾，名动名</a:t>
            </a:r>
          </a:p>
          <a:p>
            <a:pPr marL="266700" algn="l">
              <a:lnSpc>
                <a:spcPct val="150000"/>
              </a:lnSpc>
            </a:pPr>
            <a:r>
              <a:rPr lang="zh-CN" altLang="zh-CN" sz="3200" kern="100">
                <a:solidFill>
                  <a:srgbClr val="032D49"/>
                </a:solidFill>
                <a:effectLst/>
                <a:latin typeface="仿宋" panose="02010609060101010101" pitchFamily="49" charset="-122"/>
                <a:ea typeface="仿宋" panose="02010609060101010101" pitchFamily="49" charset="-122"/>
                <a:cs typeface="Times New Roman" pitchFamily="18" charset="0"/>
              </a:rPr>
              <a:t>定语必居主宾</a:t>
            </a:r>
          </a:p>
          <a:p>
            <a:pPr marL="266700" algn="l">
              <a:lnSpc>
                <a:spcPct val="150000"/>
              </a:lnSpc>
            </a:pPr>
            <a:r>
              <a:rPr lang="zh-CN" altLang="zh-CN" sz="3200" kern="100">
                <a:solidFill>
                  <a:srgbClr val="032D49"/>
                </a:solidFill>
                <a:effectLst/>
                <a:latin typeface="仿宋" panose="02010609060101010101" pitchFamily="49" charset="-122"/>
                <a:ea typeface="仿宋" panose="02010609060101010101" pitchFamily="49" charset="-122"/>
                <a:cs typeface="Times New Roman" pitchFamily="18" charset="0"/>
              </a:rPr>
              <a:t>谓前为状谓后补</a:t>
            </a:r>
          </a:p>
          <a:p>
            <a:pPr marL="266700" algn="l">
              <a:lnSpc>
                <a:spcPct val="150000"/>
              </a:lnSpc>
            </a:pPr>
            <a:r>
              <a:rPr lang="zh-CN" altLang="zh-CN" sz="3200" kern="100">
                <a:solidFill>
                  <a:srgbClr val="032D49"/>
                </a:solidFill>
                <a:effectLst/>
                <a:latin typeface="仿宋" panose="02010609060101010101" pitchFamily="49" charset="-122"/>
                <a:ea typeface="仿宋" panose="02010609060101010101" pitchFamily="49" charset="-122"/>
                <a:cs typeface="Times New Roman" pitchFamily="18" charset="0"/>
              </a:rPr>
              <a:t>状语有时位于主语前</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一</a:t>
            </a:r>
            <a:r>
              <a:rPr lang="en-US" altLang="zh-CN" spc="500">
                <a:solidFill>
                  <a:srgbClr val="B79F47"/>
                </a:solidFill>
              </a:rPr>
              <a:t>) </a:t>
            </a:r>
            <a:r>
              <a:rPr lang="zh-CN" altLang="en-US" spc="500">
                <a:solidFill>
                  <a:srgbClr val="B79F47"/>
                </a:solidFill>
              </a:rPr>
              <a:t>基本语法知识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815468"/>
          </a:xfrm>
          <a:prstGeom prst="rect">
            <a:avLst/>
          </a:prstGeom>
          <a:noFill/>
        </p:spPr>
        <p:txBody>
          <a:bodyPr wrap="square">
            <a:spAutoFit/>
          </a:bodyPr>
          <a:lstStyle/>
          <a:p>
            <a:pPr marL="266700" algn="just">
              <a:lnSpc>
                <a:spcPct val="150000"/>
              </a:lnSpc>
            </a:pPr>
            <a:r>
              <a:rPr lang="zh-CN" altLang="zh-CN" sz="2400" b="1" kern="100">
                <a:solidFill>
                  <a:srgbClr val="B79F47"/>
                </a:solidFill>
                <a:effectLst/>
                <a:latin typeface="仿宋" panose="02010609060101010101" pitchFamily="49" charset="-122"/>
                <a:ea typeface="仿宋" panose="02010609060101010101" pitchFamily="49" charset="-122"/>
                <a:cs typeface="Times New Roman" pitchFamily="18" charset="0"/>
              </a:rPr>
              <a:t>例句讲解</a:t>
            </a:r>
          </a:p>
          <a:p>
            <a:pPr indent="304800" algn="ctr">
              <a:lnSpc>
                <a:spcPct val="125000"/>
              </a:lnSpc>
            </a:pPr>
            <a:r>
              <a:rPr lang="zh-CN" altLang="zh-CN" sz="2400" u="dbl" kern="100">
                <a:solidFill>
                  <a:srgbClr val="032D49"/>
                </a:solidFill>
                <a:effectLst/>
                <a:latin typeface="楷体" panose="02010609060101010101" pitchFamily="49" charset="-122"/>
                <a:ea typeface="楷体" panose="02010609060101010101" pitchFamily="49" charset="-122"/>
                <a:cs typeface="Times New Roman" pitchFamily="18" charset="0"/>
              </a:rPr>
              <a:t>（全体）同学</a:t>
            </a:r>
            <a:r>
              <a:rPr lang="en-US" altLang="zh-CN" sz="2400" u="dbl" kern="100">
                <a:solidFill>
                  <a:srgbClr val="032D49"/>
                </a:solidFill>
                <a:effectLst/>
                <a:latin typeface="楷体" panose="02010609060101010101" pitchFamily="49" charset="-122"/>
                <a:ea typeface="楷体" panose="02010609060101010101" pitchFamily="49" charset="-122"/>
                <a:cs typeface="Times New Roman" pitchFamily="18" charset="0"/>
              </a:rPr>
              <a:t>[</a:t>
            </a:r>
            <a:r>
              <a:rPr lang="zh-CN"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必须</a:t>
            </a:r>
            <a:r>
              <a:rPr lang="en-US"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a:t>
            </a:r>
            <a:r>
              <a:rPr lang="zh-CN"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做</a:t>
            </a:r>
            <a:r>
              <a:rPr lang="en-US"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&lt;</a:t>
            </a:r>
            <a:r>
              <a:rPr lang="zh-CN"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完</a:t>
            </a:r>
            <a:r>
              <a:rPr lang="en-US"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&gt;</a:t>
            </a:r>
            <a:r>
              <a:rPr lang="zh-CN" altLang="zh-CN" sz="2400" u="sng" kern="100">
                <a:solidFill>
                  <a:srgbClr val="032D49"/>
                </a:solidFill>
                <a:effectLst/>
                <a:latin typeface="楷体" panose="02010609060101010101" pitchFamily="49" charset="-122"/>
                <a:ea typeface="楷体" panose="02010609060101010101" pitchFamily="49" charset="-122"/>
                <a:cs typeface="Times New Roman" pitchFamily="18" charset="0"/>
              </a:rPr>
              <a:t>（</a:t>
            </a:r>
            <a:r>
              <a:rPr lang="zh-CN" altLang="zh-CN" sz="2400" u="wavyHeavy" kern="100">
                <a:solidFill>
                  <a:srgbClr val="032D49"/>
                </a:solidFill>
                <a:effectLst/>
                <a:latin typeface="楷体" panose="02010609060101010101" pitchFamily="49" charset="-122"/>
                <a:ea typeface="楷体" panose="02010609060101010101" pitchFamily="49" charset="-122"/>
                <a:cs typeface="Times New Roman" pitchFamily="18" charset="0"/>
              </a:rPr>
              <a:t>语文）作业</a:t>
            </a:r>
            <a:endParaRPr lang="zh-CN" altLang="zh-CN" sz="2400" kern="100">
              <a:solidFill>
                <a:srgbClr val="032D49"/>
              </a:solidFill>
              <a:effectLst/>
              <a:latin typeface="楷体" panose="02010609060101010101" pitchFamily="49" charset="-122"/>
              <a:ea typeface="楷体" panose="02010609060101010101" pitchFamily="49" charset="-122"/>
              <a:cs typeface="Times New Roman" panose="02020603050405020304" pitchFamily="18" charset="0"/>
            </a:endParaRPr>
          </a:p>
          <a:p>
            <a:pPr marL="266700" algn="just">
              <a:lnSpc>
                <a:spcPct val="150000"/>
              </a:lnSpc>
            </a:pPr>
            <a:endParaRPr lang="en-US" altLang="zh-CN" sz="2400" kern="100">
              <a:solidFill>
                <a:srgbClr val="032D49"/>
              </a:solidFill>
              <a:effectLst/>
              <a:latin typeface="仿宋" pitchFamily="49" charset="-122"/>
              <a:ea typeface="仿宋" pitchFamily="49" charset="-122"/>
              <a:cs typeface="Times New Roman" panose="02020603050405020304" pitchFamily="18" charset="0"/>
            </a:endParaRPr>
          </a:p>
          <a:p>
            <a:pPr marL="266700" algn="just">
              <a:lnSpc>
                <a:spcPct val="150000"/>
              </a:lnSpc>
            </a:pPr>
            <a:r>
              <a:rPr lang="zh-CN" altLang="zh-CN" sz="2400" kern="100">
                <a:solidFill>
                  <a:srgbClr val="032D49"/>
                </a:solidFill>
                <a:effectLst/>
                <a:latin typeface="仿宋" panose="02010609060101010101" pitchFamily="49" charset="-122"/>
                <a:ea typeface="仿宋" panose="02010609060101010101" pitchFamily="49" charset="-122"/>
                <a:cs typeface="Times New Roman" pitchFamily="18" charset="0"/>
              </a:rPr>
              <a:t>这一句中，抽取句子的主干成分，主、谓、宾分别是“同学”、“做”、“作业”； “全体”作定语，修饰名词“同学”；“语文”作定语，修饰名词“作业”；“必须”作状语，修饰动词“做”；“完”作补语，对谓语动词“做”起补充说明作用。</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877867"/>
            <a:ext cx="9460832" cy="1338828"/>
          </a:xfrm>
          <a:prstGeom prst="rect">
            <a:avLst/>
          </a:prstGeom>
          <a:noFill/>
        </p:spPr>
        <p:txBody>
          <a:bodyPr wrap="square">
            <a:spAutoFit/>
          </a:bodyPr>
          <a:lstStyle/>
          <a:p>
            <a:pPr marL="342900" lvl="0" indent="-342900" algn="ctr">
              <a:lnSpc>
                <a:spcPct val="150000"/>
              </a:lnSpc>
              <a:buFont typeface="+mj-lt"/>
              <a:buAutoNum type="arabicPeriod"/>
            </a:pPr>
            <a:r>
              <a:rPr lang="zh-CN" altLang="en-US" sz="6400" b="1" kern="100">
                <a:solidFill>
                  <a:srgbClr val="B79F47"/>
                </a:solidFill>
                <a:effectLst/>
                <a:latin typeface="仿宋" panose="02010609060101010101" pitchFamily="49" charset="-122"/>
                <a:ea typeface="仿宋" panose="02010609060101010101" pitchFamily="49" charset="-122"/>
                <a:cs typeface="Times New Roman" pitchFamily="18" charset="0"/>
              </a:rPr>
              <a:t>语序不当</a:t>
            </a:r>
            <a:endParaRPr lang="zh-CN" altLang="zh-CN" sz="6400" kern="100">
              <a:effectLst/>
              <a:latin typeface="仿宋" pitchFamily="49" charset="-122"/>
              <a:ea typeface="仿宋"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(1)</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定语语序不当</a:t>
            </a:r>
          </a:p>
          <a:p>
            <a:pPr lvl="0" algn="just">
              <a:lnSpc>
                <a:spcPct val="150000"/>
              </a:lnSpc>
              <a:buSzPts val="1050"/>
            </a:pPr>
            <a:r>
              <a:rPr lang="zh-CN" altLang="en-US" sz="1800" kern="100">
                <a:solidFill>
                  <a:srgbClr val="032D49"/>
                </a:solidFill>
                <a:effectLst/>
                <a:latin typeface="楷体" panose="02010609060101010101" pitchFamily="49" charset="-122"/>
                <a:ea typeface="楷体" panose="02010609060101010101" pitchFamily="49" charset="-122"/>
                <a:cs typeface="Times New Roman" pitchFamily="18" charset="0"/>
              </a:rPr>
              <a:t>例句：</a:t>
            </a:r>
            <a:r>
              <a:rPr lang="en-US" altLang="zh-CN" sz="1800" kern="100">
                <a:solidFill>
                  <a:srgbClr val="032D49"/>
                </a:solidFill>
                <a:effectLst/>
                <a:latin typeface="楷体" panose="02010609060101010101" pitchFamily="49" charset="-122"/>
                <a:ea typeface="楷体" panose="02010609060101010101" pitchFamily="49" charset="-122"/>
                <a:cs typeface="Times New Roman" pitchFamily="18" charset="0"/>
              </a:rPr>
              <a:t>(2016·</a:t>
            </a:r>
            <a:r>
              <a:rPr lang="zh-CN" altLang="en-US" sz="1800" kern="100">
                <a:solidFill>
                  <a:srgbClr val="032D49"/>
                </a:solidFill>
                <a:effectLst/>
                <a:latin typeface="楷体" panose="02010609060101010101" pitchFamily="49" charset="-122"/>
                <a:ea typeface="楷体" panose="02010609060101010101" pitchFamily="49" charset="-122"/>
                <a:cs typeface="Times New Roman" pitchFamily="18" charset="0"/>
              </a:rPr>
              <a:t>全国卷</a:t>
            </a:r>
            <a:r>
              <a:rPr lang="en-US" altLang="zh-CN" sz="1800" kern="100">
                <a:solidFill>
                  <a:srgbClr val="032D49"/>
                </a:solidFill>
                <a:effectLst/>
                <a:latin typeface="楷体" panose="02010609060101010101" pitchFamily="49" charset="-122"/>
                <a:ea typeface="楷体" panose="02010609060101010101" pitchFamily="49" charset="-122"/>
                <a:cs typeface="Times New Roman" pitchFamily="18" charset="0"/>
              </a:rPr>
              <a:t>Ⅲ)</a:t>
            </a:r>
            <a:r>
              <a:rPr lang="zh-CN" altLang="en-US" sz="1800" kern="100">
                <a:solidFill>
                  <a:srgbClr val="032D49"/>
                </a:solidFill>
                <a:effectLst/>
                <a:latin typeface="楷体" panose="02010609060101010101" pitchFamily="49" charset="-122"/>
                <a:ea typeface="楷体" panose="02010609060101010101" pitchFamily="49" charset="-122"/>
                <a:cs typeface="Times New Roman" pitchFamily="18" charset="0"/>
              </a:rPr>
              <a:t>在第</a:t>
            </a:r>
            <a:r>
              <a:rPr lang="en-US" altLang="zh-CN" sz="1800" kern="100">
                <a:solidFill>
                  <a:srgbClr val="032D49"/>
                </a:solidFill>
                <a:effectLst/>
                <a:latin typeface="楷体" panose="02010609060101010101" pitchFamily="49" charset="-122"/>
                <a:ea typeface="楷体" panose="02010609060101010101" pitchFamily="49" charset="-122"/>
                <a:cs typeface="Times New Roman" pitchFamily="18" charset="0"/>
              </a:rPr>
              <a:t>40</a:t>
            </a:r>
            <a:r>
              <a:rPr lang="zh-CN" altLang="en-US" sz="1800" kern="100">
                <a:solidFill>
                  <a:srgbClr val="032D49"/>
                </a:solidFill>
                <a:effectLst/>
                <a:latin typeface="楷体" panose="02010609060101010101" pitchFamily="49" charset="-122"/>
                <a:ea typeface="楷体" panose="02010609060101010101" pitchFamily="49" charset="-122"/>
                <a:cs typeface="Times New Roman" pitchFamily="18" charset="0"/>
              </a:rPr>
              <a:t>个国际博物馆日到来之际，本市历时三年开展的第一次全国可移动文物普查工作，昨日交出了首份答卷。</a:t>
            </a:r>
          </a:p>
          <a:p>
            <a:pPr lvl="0" algn="just">
              <a:lnSpc>
                <a:spcPct val="150000"/>
              </a:lnSpc>
              <a:buSzPts val="1050"/>
            </a:pP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分析：多项定语次序不当。应将“历时三年”移至“开展的”后面，同时在“历时三年”后加“的”。正常语序：本市开展的</a:t>
            </a:r>
            <a:r>
              <a:rPr lang="en-US" altLang="zh-CN" sz="1800" kern="100">
                <a:solidFill>
                  <a:srgbClr val="032D49"/>
                </a:solidFill>
                <a:effectLst/>
                <a:latin typeface="仿宋" panose="02010609060101010101" pitchFamily="49" charset="-122"/>
                <a:ea typeface="仿宋" panose="02010609060101010101" pitchFamily="49" charset="-122"/>
                <a:cs typeface="Times New Roman" pitchFamily="18" charset="0"/>
              </a:rPr>
              <a:t>(</a:t>
            </a: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表领属</a:t>
            </a:r>
            <a:r>
              <a:rPr lang="en-US" altLang="zh-CN" sz="1800" kern="100">
                <a:solidFill>
                  <a:srgbClr val="032D49"/>
                </a:solidFill>
                <a:effectLst/>
                <a:latin typeface="仿宋" panose="02010609060101010101" pitchFamily="49" charset="-122"/>
                <a:ea typeface="仿宋" panose="02010609060101010101" pitchFamily="49" charset="-122"/>
                <a:cs typeface="Times New Roman" pitchFamily="18" charset="0"/>
              </a:rPr>
              <a:t>)</a:t>
            </a: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历时三年的</a:t>
            </a:r>
            <a:r>
              <a:rPr lang="en-US" altLang="zh-CN" sz="1800" kern="100">
                <a:solidFill>
                  <a:srgbClr val="032D49"/>
                </a:solidFill>
                <a:effectLst/>
                <a:latin typeface="仿宋" panose="02010609060101010101" pitchFamily="49" charset="-122"/>
                <a:ea typeface="仿宋" panose="02010609060101010101" pitchFamily="49" charset="-122"/>
                <a:cs typeface="Times New Roman" pitchFamily="18" charset="0"/>
              </a:rPr>
              <a:t>(</a:t>
            </a: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表时间</a:t>
            </a:r>
            <a:r>
              <a:rPr lang="en-US" altLang="zh-CN" sz="1800" kern="100">
                <a:solidFill>
                  <a:srgbClr val="032D49"/>
                </a:solidFill>
                <a:effectLst/>
                <a:latin typeface="仿宋" panose="02010609060101010101" pitchFamily="49" charset="-122"/>
                <a:ea typeface="仿宋" panose="02010609060101010101" pitchFamily="49" charset="-122"/>
                <a:cs typeface="Times New Roman" pitchFamily="18" charset="0"/>
              </a:rPr>
              <a:t>)</a:t>
            </a: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第一次全国可移动文物</a:t>
            </a:r>
            <a:r>
              <a:rPr lang="en-US" altLang="zh-CN" sz="1800" kern="100">
                <a:solidFill>
                  <a:srgbClr val="032D49"/>
                </a:solidFill>
                <a:effectLst/>
                <a:latin typeface="仿宋" panose="02010609060101010101" pitchFamily="49" charset="-122"/>
                <a:ea typeface="仿宋" panose="02010609060101010101" pitchFamily="49" charset="-122"/>
                <a:cs typeface="Times New Roman" pitchFamily="18" charset="0"/>
              </a:rPr>
              <a:t>(</a:t>
            </a: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名词性短语</a:t>
            </a:r>
            <a:r>
              <a:rPr lang="en-US" altLang="zh-CN" sz="1800" kern="100">
                <a:solidFill>
                  <a:srgbClr val="032D49"/>
                </a:solidFill>
                <a:effectLst/>
                <a:latin typeface="仿宋" panose="02010609060101010101" pitchFamily="49" charset="-122"/>
                <a:ea typeface="仿宋" panose="02010609060101010101" pitchFamily="49" charset="-122"/>
                <a:cs typeface="Times New Roman" pitchFamily="18" charset="0"/>
              </a:rPr>
              <a:t>)</a:t>
            </a:r>
            <a:r>
              <a:rPr lang="zh-CN" altLang="en-US" sz="1800" kern="100">
                <a:solidFill>
                  <a:srgbClr val="032D49"/>
                </a:solidFill>
                <a:effectLst/>
                <a:latin typeface="仿宋" panose="02010609060101010101" pitchFamily="49" charset="-122"/>
                <a:ea typeface="仿宋" panose="02010609060101010101" pitchFamily="49" charset="-122"/>
                <a:cs typeface="Times New Roman" pitchFamily="18" charset="0"/>
              </a:rPr>
              <a:t>普查工作。</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总结：多项定语语序</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领属→时地→指称→数量→动词→形容词→名词</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53950"/>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(2)</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状语语序不当</a:t>
            </a:r>
          </a:p>
          <a:p>
            <a:pPr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Ⅰ)</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为纪念抗日战争暨世界反法西斯战争胜利</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70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周年，从现在起到年底，国家大剧院宣布将承办</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31</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场精心策划的演出。</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分析：语序不当，“从现在起到年底”，应该放到“国家大剧院宣布”之后，修饰限定承办演出的时间段。</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总结：多项状语语序</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目的</a:t>
            </a: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原因→时间→处所→范围→情态→对象</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1273875"/>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(3)</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定语状语错位</a:t>
            </a:r>
          </a:p>
          <a:p>
            <a:pPr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例句：请柬的封套上古色古香地印着青铜器，上面整齐地排列着身披铠甲、手持盾牌的秦军战士。</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分析：定语状语错位。应该改为“请柬的封套上印着古色古香的青铜器”。</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的</a:t>
            </a:r>
            <a:endParaRPr lang="en-US" altLang="zh-CN" b="1" kern="100">
              <a:solidFill>
                <a:srgbClr val="B79F47"/>
              </a:solidFill>
              <a:latin typeface="仿宋" pitchFamily="49" charset="-122"/>
              <a:ea typeface="仿宋" pitchFamily="49" charset="-122"/>
              <a:cs typeface="Times New Roman" panose="02020603050405020304" pitchFamily="18" charset="0"/>
            </a:endParaRPr>
          </a:p>
          <a:p>
            <a:pPr lvl="0" algn="just">
              <a:lnSpc>
                <a:spcPct val="150000"/>
              </a:lnSpc>
              <a:buSzPts val="1050"/>
            </a:pPr>
            <a:endParaRPr lang="en-US" altLang="zh-CN" sz="1800" b="1" kern="100">
              <a:solidFill>
                <a:srgbClr val="B79F47"/>
              </a:solidFill>
              <a:effectLst/>
              <a:latin typeface="仿宋" pitchFamily="49" charset="-122"/>
              <a:ea typeface="仿宋" pitchFamily="49" charset="-122"/>
              <a:cs typeface="Times New Roman" panose="02020603050405020304" pitchFamily="18" charset="0"/>
            </a:endParaRPr>
          </a:p>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(4)</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并列词语语序不当</a:t>
            </a:r>
          </a:p>
          <a:p>
            <a:pPr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江苏高考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一种观念只有被人们普遍接受、理解和掌握并转化为整个社会的群体意识，才能成为人们自觉遵守和奉行的准则。</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分析：语序不当，“接受、理解和掌握”应按先后顺序改为“理解、接受和掌握”。</a:t>
            </a:r>
          </a:p>
          <a:p>
            <a:pPr algn="just">
              <a:lnSpc>
                <a:spcPct val="150000"/>
              </a:lnSpc>
              <a:buSzPts val="1050"/>
            </a:pPr>
            <a:endParaRPr lang="en-US" altLang="zh-CN" kern="100">
              <a:solidFill>
                <a:srgbClr val="032D49"/>
              </a:solidFill>
              <a:latin typeface="仿宋" pitchFamily="49" charset="-122"/>
              <a:ea typeface="仿宋" pitchFamily="49" charset="-122"/>
              <a:cs typeface="Times New Roman" panose="02020603050405020304"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4597862"/>
          </a:xfrm>
          <a:prstGeom prst="rect">
            <a:avLst/>
          </a:prstGeom>
          <a:noFill/>
        </p:spPr>
        <p:txBody>
          <a:bodyPr wrap="square">
            <a:spAutoFit/>
          </a:bodyPr>
          <a:lstStyle/>
          <a:p>
            <a:pPr lvl="0" algn="just">
              <a:lnSpc>
                <a:spcPct val="150000"/>
              </a:lnSpc>
              <a:buSzPts val="1050"/>
            </a:pP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的</a:t>
            </a: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(5)</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虚词位置不当</a:t>
            </a:r>
          </a:p>
          <a:p>
            <a:pPr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(2014·</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湖北高考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随着国家信用体系的建设，公民不仅将拥有统一的社会信用代码，到</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2017</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年，还会有一个集合金融、工商登记、税收缴纳、交通违章等的统一平台建成，实现信息资源共享。</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分析：语序不当，应把关联词语“不仅”移到“公民”之前。</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总结：在复句中，如果两个分句的主语相同，那么主语应置于关联词之前；如果两个分句的主语不同，分句的主语应放在关联词之后。 记忆技巧为主语“同前异后”。</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4182363"/>
          </a:xfrm>
          <a:prstGeom prst="rect">
            <a:avLst/>
          </a:prstGeom>
          <a:noFill/>
        </p:spPr>
        <p:txBody>
          <a:bodyPr wrap="square">
            <a:spAutoFit/>
          </a:bodyPr>
          <a:lstStyle/>
          <a:p>
            <a:pPr lvl="0" algn="just">
              <a:lnSpc>
                <a:spcPct val="150000"/>
              </a:lnSpc>
              <a:buSzPts val="1050"/>
            </a:pP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的</a:t>
            </a: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(6)</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分句位置不当</a:t>
            </a:r>
          </a:p>
          <a:p>
            <a:pPr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(2014·</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Ⅰ)</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由此可见，当时的设计者们不仅希望该过程中艺术活动是富有创造性的，而且技术活动也是富有创造性的。</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分析：“不仅</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而且”属于递进关系，连接的两个分句内容倒置，应改为“希望该过程中不仅技术活动是富有创造性的，而且艺术活动也是富有创造性的”。</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877867"/>
            <a:ext cx="9460832" cy="1338828"/>
          </a:xfrm>
          <a:prstGeom prst="rect">
            <a:avLst/>
          </a:prstGeom>
          <a:noFill/>
        </p:spPr>
        <p:txBody>
          <a:bodyPr wrap="square">
            <a:spAutoFit/>
          </a:bodyPr>
          <a:lstStyle/>
          <a:p>
            <a:pPr lvl="0" algn="ctr">
              <a:lnSpc>
                <a:spcPct val="150000"/>
              </a:lnSpc>
            </a:pPr>
            <a:r>
              <a:rPr lang="en-US" altLang="zh-CN" sz="6400" b="1" kern="100">
                <a:solidFill>
                  <a:srgbClr val="B79F47"/>
                </a:solidFill>
                <a:effectLst/>
                <a:latin typeface="仿宋" panose="02010609060101010101" pitchFamily="49" charset="-122"/>
                <a:ea typeface="仿宋" panose="02010609060101010101" pitchFamily="49" charset="-122"/>
                <a:cs typeface="Times New Roman" pitchFamily="18" charset="0"/>
              </a:rPr>
              <a:t>2. </a:t>
            </a:r>
            <a:r>
              <a:rPr lang="zh-CN" altLang="en-US" sz="6400" b="1" kern="100">
                <a:solidFill>
                  <a:srgbClr val="B79F47"/>
                </a:solidFill>
                <a:effectLst/>
                <a:latin typeface="仿宋" panose="02010609060101010101" pitchFamily="49" charset="-122"/>
                <a:ea typeface="仿宋" panose="02010609060101010101" pitchFamily="49" charset="-122"/>
                <a:cs typeface="Times New Roman" pitchFamily="18" charset="0"/>
              </a:rPr>
              <a:t>搭配不当</a:t>
            </a:r>
            <a:endParaRPr lang="zh-CN" altLang="zh-CN" sz="6400" kern="100">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avLst/>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p:cNvGrpSpPr/>
          <p:nvPr/>
        </p:nvGrpSpPr>
        <p:grpSpPr>
          <a:xfrm>
            <a:off x="6106524" y="2965841"/>
            <a:ext cx="1854200" cy="1345587"/>
            <a:chOff x="9200243" y="3094264"/>
            <a:chExt cx="1854200" cy="1345587"/>
          </a:xfrm>
        </p:grpSpPr>
        <p:sp>
          <p:nvSpPr>
            <p:cNvPr id="30" name="文本框 29"/>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p:cNvGrpSpPr/>
          <p:nvPr/>
        </p:nvGrpSpPr>
        <p:grpSpPr>
          <a:xfrm>
            <a:off x="9841497" y="2965841"/>
            <a:ext cx="1854200" cy="1345587"/>
            <a:chOff x="9200243" y="3094264"/>
            <a:chExt cx="1854200" cy="1345587"/>
          </a:xfrm>
        </p:grpSpPr>
        <p:sp>
          <p:nvSpPr>
            <p:cNvPr id="39" name="文本框 38"/>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p:cNvGrpSpPr/>
          <p:nvPr/>
        </p:nvGrpSpPr>
        <p:grpSpPr>
          <a:xfrm>
            <a:off x="2371552" y="2965841"/>
            <a:ext cx="1854200" cy="1345587"/>
            <a:chOff x="9200243" y="3094264"/>
            <a:chExt cx="1854200" cy="1345587"/>
          </a:xfrm>
        </p:grpSpPr>
        <p:sp>
          <p:nvSpPr>
            <p:cNvPr id="44" name="文本框 43"/>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p:cNvGrpSpPr/>
          <p:nvPr/>
        </p:nvGrpSpPr>
        <p:grpSpPr>
          <a:xfrm>
            <a:off x="504066" y="2965841"/>
            <a:ext cx="1854200" cy="1345587"/>
            <a:chOff x="9200243" y="3094264"/>
            <a:chExt cx="1854200" cy="1345587"/>
          </a:xfrm>
        </p:grpSpPr>
        <p:sp>
          <p:nvSpPr>
            <p:cNvPr id="49" name="文本框 48"/>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p:cNvGrpSpPr/>
          <p:nvPr/>
        </p:nvGrpSpPr>
        <p:grpSpPr>
          <a:xfrm>
            <a:off x="4239038" y="2965841"/>
            <a:ext cx="1854200" cy="1345587"/>
            <a:chOff x="9200243" y="3094264"/>
            <a:chExt cx="1854200" cy="1345587"/>
          </a:xfrm>
        </p:grpSpPr>
        <p:sp>
          <p:nvSpPr>
            <p:cNvPr id="54" name="文本框 53"/>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Click="0">
        <p14:pan dir="r"/>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(1)</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主谓搭配不当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(2016·</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Ⅰ)</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近日刚刚建成的西红门创业大街和青年创新创业大赛同步启动，绿色设计和“互联网＋农业”设计是本次赛事的两大主题。</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分析：主语“创业大街”与谓语“启动”搭配不当。</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(2)</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动宾搭配不当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(2018·</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Ⅰ</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，改编</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这艘船经历了大洋矿产资源研究开发专项的多个远洋调查航次和多个大陆架勘查航次的任务。</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分析：“经历”和“任务”搭配不当，“经历”可改为“执行”。</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(3)</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主宾搭配不当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(2017·</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浙江高考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国产大飞机</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C919</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首飞成功后，各参研参试单位纷纷表示，要发奋努力把大型客机打造成建设创新型国家和制造强国的标志性工程。</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分析：“大型客机”与“工程”不搭配，应将“工程”改成“运输工具”</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(4)</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修饰语与中心语不当</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①定中搭配不当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(2016·</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山东高考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央视</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大国工匠</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系列节目反响巨大，工匠们精益求精、无私奉献的精神引发了人们广泛而热烈的讨论和思考。</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分析：“广泛而热烈”不能修饰“思考”。把“思考”去掉或改为“引发了人们广泛而热烈的讨论和深入的思考”</a:t>
            </a: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(4)</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修饰语与中心语不当</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②状中搭配不当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例句：要掌握走私犯活动的规律，以便稳准狠地识别和打击他们。</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分析：“稳准狠”不能修饰“识别”，应改为“更好”。</a:t>
            </a:r>
          </a:p>
          <a:p>
            <a:pPr algn="just">
              <a:lnSpc>
                <a:spcPct val="150000"/>
              </a:lnSpc>
              <a:buSzPts val="1050"/>
            </a:pPr>
            <a:endParaRPr lang="zh-CN" altLang="en-US"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(4)</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修饰语与中心语不当</a:t>
            </a:r>
          </a:p>
          <a:p>
            <a:pPr lvl="0" algn="just">
              <a:lnSpc>
                <a:spcPct val="150000"/>
              </a:lnSpc>
              <a:buSzPts val="1050"/>
            </a:pP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③中补搭配不当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例句：他的立场站得不牢，界限划得不清。</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分析：补语“牢”与“站”搭配不当，“牢”应改为“稳”。</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(5)</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关联词搭配不当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例句：亚冠联赛半决赛中，广州恒大队以８∶１的总比分横扫日本柏太阳神时，球员们深知：一场球的输赢，不仅仅关系到个人，而是关系到国家。</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分析：关联词搭配不当。“不仅仅”与“而是”搭配不当，“而是”表并列关系，从前后两个句子之间的关系分析，属于递进关系，应将“而是”改为“而且”。</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(6)</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一面与两面搭配不当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(2016·</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Ⅱ)</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面对突然发生的灾难，一个地方抗灾能力的强弱既取决于当地经济实力的雄厚，更取决于政府的应急机制和领导人的智慧。</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分析：一面对两面，可将“的雄厚”去掉，并在“当地”后加“的”</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877867"/>
            <a:ext cx="9460832" cy="1338828"/>
          </a:xfrm>
          <a:prstGeom prst="rect">
            <a:avLst/>
          </a:prstGeom>
          <a:noFill/>
        </p:spPr>
        <p:txBody>
          <a:bodyPr wrap="square">
            <a:spAutoFit/>
          </a:bodyPr>
          <a:lstStyle/>
          <a:p>
            <a:pPr lvl="0" algn="ctr">
              <a:lnSpc>
                <a:spcPct val="150000"/>
              </a:lnSpc>
            </a:pPr>
            <a:r>
              <a:rPr lang="en-US" altLang="zh-CN" sz="6400" b="1" kern="100">
                <a:solidFill>
                  <a:srgbClr val="B79F47"/>
                </a:solidFill>
                <a:effectLst/>
                <a:latin typeface="仿宋" panose="02010609060101010101" pitchFamily="49" charset="-122"/>
                <a:ea typeface="仿宋" panose="02010609060101010101" pitchFamily="49" charset="-122"/>
                <a:cs typeface="Times New Roman" pitchFamily="18" charset="0"/>
              </a:rPr>
              <a:t>3. </a:t>
            </a:r>
            <a:r>
              <a:rPr lang="zh-CN" altLang="en-US" sz="6400" b="1" kern="100">
                <a:solidFill>
                  <a:srgbClr val="B79F47"/>
                </a:solidFill>
                <a:effectLst/>
                <a:latin typeface="仿宋" panose="02010609060101010101" pitchFamily="49" charset="-122"/>
                <a:ea typeface="仿宋" panose="02010609060101010101" pitchFamily="49" charset="-122"/>
                <a:cs typeface="Times New Roman" pitchFamily="18" charset="0"/>
              </a:rPr>
              <a:t>成分残缺或赘余</a:t>
            </a:r>
            <a:endParaRPr lang="zh-CN" altLang="zh-CN" sz="6400" kern="100">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(1)</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主语残缺</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2017·</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Ⅲ)</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在那些父母性格温和、情绪平和的孩子身上，往往笑容更多，幸福感更强，抗挫折能力更突出，看待世界也更加宽容。</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分析：滥用介词导致主语缺失，可以去掉“在”和“身上”，让“孩子”作主语，改为：那些父母性格温和、情绪平和的孩子，往往笑容更多，幸福感更强，抗挫折能力更突出，看待世界也更加宽容。。</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(2)</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谓语残缺</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2019·</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浙江高考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近年来，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战狼</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Ⅱ》《</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流浪地球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等一批精良艺术品质和积极价值取向的文艺作品受到观众广泛认可，这充分证明过硬品质是新时代文艺实现文化引领的基本条件。</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分析：谓语残缺，“精良艺术品质”前应加“具有”。</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(3)</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宾语残缺</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(2016·</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Ⅱ)</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国务院近日发布盐业体制改革方案，提出不再核准新增食盐定点生产批发企业，取消食盐批发企业只能在指定范围内销售，允许它们开展跨区域经营。</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分析：动词“提出”“取消”缺乏对应的宾语，可在“生产批发企业”后加“的要求”，在“指定范围内销售”后加“的规定”。</a:t>
            </a: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(4)</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介词或其他附加成分残缺</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(2019·</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全国卷</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Ⅲ)</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科学家已经大致把月球正面的历史研究清楚了，但最古老的那一段历史却仍藏在月球背面的深坑。</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分析：“在月球背面的深坑”这个介词结构不完整，成分残缺，应补充完整，改为“在月球背面的深坑中”。</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(5)</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主语赘余</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四川高考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我国计划在</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2011</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年向太空发射目标飞行器“天宫一号”的实验，这一消息引起世界各国极大关注，被全球各大媒体争相报道。</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分析：成分赘余，删去“的实验”。</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(6)</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谓语赘余</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(2014</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江西高考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虽然有国家资源做支撑</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但面临重重困难</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国有企业能取得现在这样的成绩</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确实可说堪称不易。</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分析：成分赘余</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堪称”解释为“可以称作</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称得上”</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与“可说”</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重复。</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(7)</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宾语赘余</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浙江高考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据说当年徽州男人大多出外经商，家中皆是妇孺及孩童，为了安全，徽州的古村落老宅子大多为高墙深院、重门窄窗的建筑。</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分析：“妇孺”中的“孺”指小孩子，与“孩童”重复赘余，应删掉“及孩童”。</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(8)</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附加成分赘余</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(2014·</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江西高考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虽然有国家资源作支撑，但面临重重困难，国有企业能取得现在这样的成绩，确实可说堪称不易。</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分析：“堪”具有“可，能”的意思，“堪称”与“可说”语义重复，应删掉“可说”。</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(9)</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数字相关赘余</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(2017·</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天津高考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随着厂商陆续推出新车型，消费者又再次将目光聚焦到新能源车上，不少新能源车的增长在</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15%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到</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30%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左右。</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15%</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到</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30%”</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本身就是约数，后面不能再加“左右”。</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877867"/>
            <a:ext cx="9460832" cy="1338828"/>
          </a:xfrm>
          <a:prstGeom prst="rect">
            <a:avLst/>
          </a:prstGeom>
          <a:noFill/>
        </p:spPr>
        <p:txBody>
          <a:bodyPr wrap="square">
            <a:spAutoFit/>
          </a:bodyPr>
          <a:lstStyle/>
          <a:p>
            <a:pPr lvl="0" algn="ctr">
              <a:lnSpc>
                <a:spcPct val="150000"/>
              </a:lnSpc>
            </a:pPr>
            <a:r>
              <a:rPr lang="en-US" altLang="zh-CN" sz="6400" b="1" kern="100">
                <a:solidFill>
                  <a:srgbClr val="B79F47"/>
                </a:solidFill>
                <a:effectLst/>
                <a:latin typeface="仿宋" panose="02010609060101010101" pitchFamily="49" charset="-122"/>
                <a:ea typeface="仿宋" panose="02010609060101010101" pitchFamily="49" charset="-122"/>
                <a:cs typeface="Times New Roman" pitchFamily="18" charset="0"/>
              </a:rPr>
              <a:t>4. </a:t>
            </a:r>
            <a:r>
              <a:rPr lang="zh-CN" altLang="en-US" sz="6400" b="1" kern="100">
                <a:solidFill>
                  <a:srgbClr val="B79F47"/>
                </a:solidFill>
                <a:effectLst/>
                <a:latin typeface="仿宋" panose="02010609060101010101" pitchFamily="49" charset="-122"/>
                <a:ea typeface="仿宋" panose="02010609060101010101" pitchFamily="49" charset="-122"/>
                <a:cs typeface="Times New Roman" pitchFamily="18" charset="0"/>
              </a:rPr>
              <a:t>结构混乱</a:t>
            </a:r>
            <a:endParaRPr lang="zh-CN" altLang="zh-CN" sz="6400" kern="100">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(1)</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句式杂糅</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(2019·</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浙江高考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当人体免疫力大幅受损的情况下，“超级真菌”会乘虚而入，使病情雪上加霜，加速病人死亡，因此它被贴上了“高致死率”的标签，使人闻之色变。</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分析：句式杂糅，“当</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时”和“在</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情况下”杂糅，可将“的情况下”改为“时”或将“当”改为“在”。</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92500" lnSpcReduction="20000"/>
          </a:bodyPr>
          <a:lstStyle/>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本考点为全国卷必考内容，近两年来一直稳定分布在全国卷第</a:t>
            </a:r>
            <a:r>
              <a:rPr lang="en-US" altLang="zh-CN" sz="3600" spc="300">
                <a:solidFill>
                  <a:srgbClr val="032D49"/>
                </a:solidFill>
                <a:latin typeface="仿宋" panose="02010609060101010101" pitchFamily="49" charset="-122"/>
                <a:ea typeface="仿宋" panose="02010609060101010101" pitchFamily="49" charset="-122"/>
              </a:rPr>
              <a:t>19</a:t>
            </a:r>
            <a:r>
              <a:rPr lang="zh-CN" altLang="en-US" sz="3600" spc="300">
                <a:solidFill>
                  <a:srgbClr val="032D49"/>
                </a:solidFill>
                <a:latin typeface="仿宋" panose="02010609060101010101" pitchFamily="49" charset="-122"/>
                <a:ea typeface="仿宋" panose="02010609060101010101" pitchFamily="49" charset="-122"/>
              </a:rPr>
              <a:t>题和新高考卷第</a:t>
            </a:r>
            <a:r>
              <a:rPr lang="en-US" altLang="zh-CN" sz="3600" spc="300">
                <a:solidFill>
                  <a:srgbClr val="032D49"/>
                </a:solidFill>
                <a:latin typeface="仿宋" panose="02010609060101010101" pitchFamily="49" charset="-122"/>
                <a:ea typeface="仿宋" panose="02010609060101010101" pitchFamily="49" charset="-122"/>
              </a:rPr>
              <a:t>21</a:t>
            </a:r>
            <a:r>
              <a:rPr lang="zh-CN" altLang="en-US" sz="3600" spc="300">
                <a:solidFill>
                  <a:srgbClr val="032D49"/>
                </a:solidFill>
                <a:latin typeface="仿宋" panose="02010609060101010101" pitchFamily="49" charset="-122"/>
                <a:ea typeface="仿宋" panose="02010609060101010101" pitchFamily="49" charset="-122"/>
              </a:rPr>
              <a:t>题，主要考查搭配不当与成分残缺或赘余，偶尔考查语序不当与结构混乱，暂时没考查表意不明与不合逻辑。相关考查情况见下表：</a:t>
            </a:r>
            <a:endParaRPr lang="zh-CN" altLang="en-US" sz="3600" spc="300">
              <a:solidFill>
                <a:srgbClr val="B79F47"/>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(2)</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中途易辙（暗换主语）</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(2019·</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天津高考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全球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2 000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多位科学家经过跨国的联合攻关和数年的不懈努力，人类史上首张清晰的超级黑洞照片终于在今年面世，引起广泛关注。</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分析：“全球</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2 000</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多位科学家经过</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，人类史上首张</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结构混乱，前一句的主语是“科学家”，“经过</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是介宾短语，在句中作状语，由此可见句子中没有谓语，这一句还没有说完，下一句就另起话头，以“照片”为主语，属于结构混乱中的中途易辙。</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(3)</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藕断丝连</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(2018·</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天津高考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尤瓦尔</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赫拉利写作了</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人类简史</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一经上市就登上了以色列畅销书排行榜第一名，蝉联榜首长达</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100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周，</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30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多个国家争相购买版权。</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分析：藕断丝连。“尤瓦尔</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赫拉利写作了</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人类简史</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的主语是“尤瓦尔</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赫拉利”，“一经上市</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长达</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100</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周”的主语是“</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人类简史</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。可以修改为“尤瓦尔</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赫拉利写作的</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人类简史</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，一经上市</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877867"/>
            <a:ext cx="9460832" cy="1338828"/>
          </a:xfrm>
          <a:prstGeom prst="rect">
            <a:avLst/>
          </a:prstGeom>
          <a:noFill/>
        </p:spPr>
        <p:txBody>
          <a:bodyPr wrap="square">
            <a:spAutoFit/>
          </a:bodyPr>
          <a:lstStyle/>
          <a:p>
            <a:pPr lvl="0" algn="ctr">
              <a:lnSpc>
                <a:spcPct val="150000"/>
              </a:lnSpc>
            </a:pPr>
            <a:r>
              <a:rPr lang="en-US" altLang="zh-CN" sz="6400" b="1" kern="100">
                <a:solidFill>
                  <a:srgbClr val="B79F47"/>
                </a:solidFill>
                <a:effectLst/>
                <a:latin typeface="仿宋" panose="02010609060101010101" pitchFamily="49" charset="-122"/>
                <a:ea typeface="仿宋" panose="02010609060101010101" pitchFamily="49" charset="-122"/>
                <a:cs typeface="Times New Roman" pitchFamily="18" charset="0"/>
              </a:rPr>
              <a:t>5. </a:t>
            </a:r>
            <a:r>
              <a:rPr lang="zh-CN" altLang="en-US" sz="6400" b="1" kern="100">
                <a:solidFill>
                  <a:srgbClr val="B79F47"/>
                </a:solidFill>
                <a:effectLst/>
                <a:latin typeface="仿宋" panose="02010609060101010101" pitchFamily="49" charset="-122"/>
                <a:ea typeface="仿宋" panose="02010609060101010101" pitchFamily="49" charset="-122"/>
                <a:cs typeface="Times New Roman" pitchFamily="18" charset="0"/>
              </a:rPr>
              <a:t>表意不明</a:t>
            </a:r>
            <a:endParaRPr lang="zh-CN" altLang="zh-CN" sz="6400" kern="100">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(1)</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指代不明</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(2017·</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山东高考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这位前方记者采访到的专家表示，</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C919</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的试飞成功，标志着我国大型商用飞机的研制已经达到国际先进水平。</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分析：句中“这位”指代不明。可以指代“前方记者”，也可以指代“专家”。可将“这位”移至“专家”前。</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(2)</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停顿不明</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(2012·</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山东高考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日本在野党强烈指责财务大臣“口无遮拦”、公开谈及政府去年入市干预日元具体汇率的行为是极不负责任的。</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分析：停顿位置不明，造成表意不明。“日本在野党强烈指责</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财务大臣</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的行为是极不负责任的”，这种停顿的意思是财务大臣的行为极不负责任，日本在野党对此强烈指责；“日本在野党强烈指责</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的行为</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是极不负责任的”，这种停顿的意思是日本在野党强烈指责的行为极不负责任。</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(3)</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多义词造成歧义</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例句：这个粮店的大米保管没有问题。</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分析：“保管”既可以理解为名词，指仓库粮店的保藏和管理工作；也可以理解成动词，作“完全有把握，担保”解释</a:t>
            </a: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520370"/>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(4)</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多音词造成歧义</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例句：这个人好说话。</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分析：“好”可读成ｈ</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ǎ</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ｏ，也可读成ｈ</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à</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ｏ，读音不同，表意不同</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877867"/>
            <a:ext cx="9460832" cy="1338828"/>
          </a:xfrm>
          <a:prstGeom prst="rect">
            <a:avLst/>
          </a:prstGeom>
          <a:noFill/>
        </p:spPr>
        <p:txBody>
          <a:bodyPr wrap="square">
            <a:spAutoFit/>
          </a:bodyPr>
          <a:lstStyle/>
          <a:p>
            <a:pPr lvl="0" algn="ctr">
              <a:lnSpc>
                <a:spcPct val="150000"/>
              </a:lnSpc>
            </a:pPr>
            <a:r>
              <a:rPr lang="en-US" altLang="zh-CN" sz="6400" b="1" kern="100">
                <a:solidFill>
                  <a:srgbClr val="B79F47"/>
                </a:solidFill>
                <a:effectLst/>
                <a:latin typeface="仿宋" panose="02010609060101010101" pitchFamily="49" charset="-122"/>
                <a:ea typeface="仿宋" panose="02010609060101010101" pitchFamily="49" charset="-122"/>
                <a:cs typeface="Times New Roman" pitchFamily="18" charset="0"/>
              </a:rPr>
              <a:t>6. </a:t>
            </a:r>
            <a:r>
              <a:rPr lang="zh-CN" altLang="en-US" sz="6400" b="1" kern="100">
                <a:solidFill>
                  <a:srgbClr val="B79F47"/>
                </a:solidFill>
                <a:effectLst/>
                <a:latin typeface="仿宋" panose="02010609060101010101" pitchFamily="49" charset="-122"/>
                <a:ea typeface="仿宋" panose="02010609060101010101" pitchFamily="49" charset="-122"/>
                <a:cs typeface="Times New Roman" pitchFamily="18" charset="0"/>
              </a:rPr>
              <a:t>不合逻辑</a:t>
            </a:r>
            <a:endParaRPr lang="zh-CN" altLang="zh-CN" sz="6400" kern="100">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(1)</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并列不当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天津高考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五大道历史体验馆”项目以五大道历史为背景，以洋楼文化为主线，结合历史图片、历史资料、历史物品、历史人物，通过多媒体手段，展现当年的洋楼生活。</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分析：不合逻辑，“历史图片”“历史物品”都是“历史资料”，三者并列不当。</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351367"/>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(2)</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否定不当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(2014·</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浙江高考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一项好的政策照理会带来好的效果，但在现阶段，必须强化阳光操作、民主监督等制约措施，因为好经也要提防不被念歪。</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分析：否定失当，“提防不被念歪”应去掉“不”。</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947420" y="1781666"/>
          <a:ext cx="10515600" cy="4696002"/>
        </p:xfrm>
        <a:graphic>
          <a:graphicData uri="http://schemas.openxmlformats.org/drawingml/2006/table">
            <a:tbl>
              <a:tblPr firstRow="1" firstCol="1" bandRow="1">
                <a:tableStyleId>{2D5ABB26-0587-4C30-8999-92F81FD0307C}</a:tableStyleId>
              </a:tblPr>
              <a:tblGrid>
                <a:gridCol w="1719580"/>
                <a:gridCol w="7112000"/>
                <a:gridCol w="1684020"/>
              </a:tblGrid>
              <a:tr h="482966">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试卷</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考查内容</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所属病句类型</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966">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2020</a:t>
                      </a:r>
                      <a:r>
                        <a:rPr lang="zh-CN" sz="1600" kern="100">
                          <a:solidFill>
                            <a:srgbClr val="032D49"/>
                          </a:solidFill>
                          <a:effectLst/>
                          <a:latin typeface="仿宋" panose="02010609060101010101" pitchFamily="49" charset="-122"/>
                          <a:ea typeface="仿宋" panose="02010609060101010101" pitchFamily="49" charset="-122"/>
                        </a:rPr>
                        <a:t>年全国Ⅰ</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50000"/>
                        </a:lnSpc>
                      </a:pPr>
                      <a:r>
                        <a:rPr lang="zh-CN" sz="1600" kern="100">
                          <a:solidFill>
                            <a:srgbClr val="032D49"/>
                          </a:solidFill>
                          <a:effectLst/>
                          <a:latin typeface="仿宋" panose="02010609060101010101" pitchFamily="49" charset="-122"/>
                          <a:ea typeface="仿宋" panose="02010609060101010101" pitchFamily="49" charset="-122"/>
                        </a:rPr>
                        <a:t>由于文人士大夫参与到印章的创作中，使这门从前主要由工匠承揽的技艺，增加了人文意味。</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成分残缺</a:t>
                      </a:r>
                    </a:p>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搭配不当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832">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2020</a:t>
                      </a:r>
                      <a:r>
                        <a:rPr lang="zh-CN" sz="1600" kern="100">
                          <a:solidFill>
                            <a:srgbClr val="032D49"/>
                          </a:solidFill>
                          <a:effectLst/>
                          <a:latin typeface="仿宋" panose="02010609060101010101" pitchFamily="49" charset="-122"/>
                          <a:ea typeface="仿宋" panose="02010609060101010101" pitchFamily="49" charset="-122"/>
                        </a:rPr>
                        <a:t>年全国Ⅱ</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50000"/>
                        </a:lnSpc>
                      </a:pPr>
                      <a:r>
                        <a:rPr lang="zh-CN" sz="1600" kern="100">
                          <a:solidFill>
                            <a:srgbClr val="032D49"/>
                          </a:solidFill>
                          <a:effectLst/>
                          <a:latin typeface="仿宋" panose="02010609060101010101" pitchFamily="49" charset="-122"/>
                          <a:ea typeface="仿宋" panose="02010609060101010101" pitchFamily="49" charset="-122"/>
                        </a:rPr>
                        <a:t>对于文字本身来说，汉代学者总结的“六书”的方法在甲骨文基本都已出现，已经说明它是成熟的文字。</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成分残缺</a:t>
                      </a:r>
                    </a:p>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语序不当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966">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2020</a:t>
                      </a:r>
                      <a:r>
                        <a:rPr lang="zh-CN" sz="1600" kern="100">
                          <a:solidFill>
                            <a:srgbClr val="032D49"/>
                          </a:solidFill>
                          <a:effectLst/>
                          <a:latin typeface="仿宋" panose="02010609060101010101" pitchFamily="49" charset="-122"/>
                          <a:ea typeface="仿宋" panose="02010609060101010101" pitchFamily="49" charset="-122"/>
                        </a:rPr>
                        <a:t>年全国Ⅲ</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50000"/>
                        </a:lnSpc>
                      </a:pPr>
                      <a:r>
                        <a:rPr lang="zh-CN" sz="1600" kern="100">
                          <a:solidFill>
                            <a:srgbClr val="032D49"/>
                          </a:solidFill>
                          <a:effectLst/>
                          <a:latin typeface="仿宋" panose="02010609060101010101" pitchFamily="49" charset="-122"/>
                          <a:ea typeface="仿宋" panose="02010609060101010101" pitchFamily="49" charset="-122"/>
                        </a:rPr>
                        <a:t>中国人之所以为中国人的特性，不是生理的，而且是文化的、精神的因素</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成分赘余</a:t>
                      </a:r>
                    </a:p>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搭配不当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12164">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2020</a:t>
                      </a:r>
                      <a:r>
                        <a:rPr lang="zh-CN" sz="1600" kern="100">
                          <a:solidFill>
                            <a:srgbClr val="032D49"/>
                          </a:solidFill>
                          <a:effectLst/>
                          <a:latin typeface="仿宋" panose="02010609060101010101" pitchFamily="49" charset="-122"/>
                          <a:ea typeface="仿宋" panose="02010609060101010101" pitchFamily="49" charset="-122"/>
                        </a:rPr>
                        <a:t>年新高考Ⅰ</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50000"/>
                        </a:lnSpc>
                      </a:pPr>
                      <a:r>
                        <a:rPr lang="zh-CN" sz="1600" kern="100">
                          <a:solidFill>
                            <a:srgbClr val="032D49"/>
                          </a:solidFill>
                          <a:effectLst/>
                          <a:latin typeface="仿宋" panose="02010609060101010101" pitchFamily="49" charset="-122"/>
                          <a:ea typeface="仿宋" panose="02010609060101010101" pitchFamily="49" charset="-122"/>
                        </a:rPr>
                        <a:t>①我国的电子书阅读率发生了快速增长，③根据统计数据显示，④</a:t>
                      </a:r>
                      <a:r>
                        <a:rPr lang="en-US" sz="1600" kern="100">
                          <a:solidFill>
                            <a:srgbClr val="032D49"/>
                          </a:solidFill>
                          <a:effectLst/>
                          <a:latin typeface="仿宋" panose="02010609060101010101" pitchFamily="49" charset="-122"/>
                          <a:ea typeface="仿宋" panose="02010609060101010101" pitchFamily="49" charset="-122"/>
                        </a:rPr>
                        <a:t>2000</a:t>
                      </a:r>
                      <a:r>
                        <a:rPr lang="zh-CN" sz="1600" kern="100">
                          <a:solidFill>
                            <a:srgbClr val="032D49"/>
                          </a:solidFill>
                          <a:effectLst/>
                          <a:latin typeface="仿宋" panose="02010609060101010101" pitchFamily="49" charset="-122"/>
                          <a:ea typeface="仿宋" panose="02010609060101010101" pitchFamily="49" charset="-122"/>
                        </a:rPr>
                        <a:t>年国内网上的阅读率仅为</a:t>
                      </a:r>
                      <a:r>
                        <a:rPr lang="en-US" sz="1600" kern="100">
                          <a:solidFill>
                            <a:srgbClr val="032D49"/>
                          </a:solidFill>
                          <a:effectLst/>
                          <a:latin typeface="仿宋" panose="02010609060101010101" pitchFamily="49" charset="-122"/>
                          <a:ea typeface="仿宋" panose="02010609060101010101" pitchFamily="49" charset="-122"/>
                        </a:rPr>
                        <a:t>3.9%</a:t>
                      </a:r>
                      <a:r>
                        <a:rPr lang="zh-CN" sz="1600" kern="100">
                          <a:solidFill>
                            <a:srgbClr val="032D49"/>
                          </a:solidFill>
                          <a:effectLst/>
                          <a:latin typeface="仿宋" panose="02010609060101010101" pitchFamily="49" charset="-122"/>
                          <a:ea typeface="仿宋" panose="02010609060101010101" pitchFamily="49" charset="-122"/>
                        </a:rPr>
                        <a:t>，</a:t>
                      </a:r>
                      <a:r>
                        <a:rPr lang="en-US" sz="1600" kern="100">
                          <a:solidFill>
                            <a:srgbClr val="032D49"/>
                          </a:solidFill>
                          <a:effectLst/>
                          <a:latin typeface="仿宋" panose="02010609060101010101" pitchFamily="49" charset="-122"/>
                          <a:ea typeface="仿宋" panose="02010609060101010101" pitchFamily="49" charset="-122"/>
                        </a:rPr>
                        <a:t>⑤2012</a:t>
                      </a:r>
                      <a:r>
                        <a:rPr lang="zh-CN" sz="1600" kern="100">
                          <a:solidFill>
                            <a:srgbClr val="032D49"/>
                          </a:solidFill>
                          <a:effectLst/>
                          <a:latin typeface="仿宋" panose="02010609060101010101" pitchFamily="49" charset="-122"/>
                          <a:ea typeface="仿宋" panose="02010609060101010101" pitchFamily="49" charset="-122"/>
                        </a:rPr>
                        <a:t>年上升到</a:t>
                      </a:r>
                      <a:r>
                        <a:rPr lang="en-US" sz="1600" kern="100">
                          <a:solidFill>
                            <a:srgbClr val="032D49"/>
                          </a:solidFill>
                          <a:effectLst/>
                          <a:latin typeface="仿宋" panose="02010609060101010101" pitchFamily="49" charset="-122"/>
                          <a:ea typeface="仿宋" panose="02010609060101010101" pitchFamily="49" charset="-122"/>
                        </a:rPr>
                        <a:t>41.7%</a:t>
                      </a:r>
                      <a:r>
                        <a:rPr lang="zh-CN" sz="1600" kern="100">
                          <a:solidFill>
                            <a:srgbClr val="032D49"/>
                          </a:solidFill>
                          <a:effectLst/>
                          <a:latin typeface="仿宋" panose="02010609060101010101" pitchFamily="49" charset="-122"/>
                          <a:ea typeface="仿宋" panose="02010609060101010101" pitchFamily="49" charset="-122"/>
                        </a:rPr>
                        <a:t>，</a:t>
                      </a:r>
                      <a:r>
                        <a:rPr lang="en-US" sz="1600" kern="100">
                          <a:solidFill>
                            <a:srgbClr val="032D49"/>
                          </a:solidFill>
                          <a:effectLst/>
                          <a:latin typeface="仿宋" panose="02010609060101010101" pitchFamily="49" charset="-122"/>
                          <a:ea typeface="仿宋" panose="02010609060101010101" pitchFamily="49" charset="-122"/>
                        </a:rPr>
                        <a:t>⑥</a:t>
                      </a:r>
                      <a:r>
                        <a:rPr lang="zh-CN" sz="1600" kern="100">
                          <a:solidFill>
                            <a:srgbClr val="032D49"/>
                          </a:solidFill>
                          <a:effectLst/>
                          <a:latin typeface="仿宋" panose="02010609060101010101" pitchFamily="49" charset="-122"/>
                          <a:ea typeface="仿宋" panose="02010609060101010101" pitchFamily="49" charset="-122"/>
                        </a:rPr>
                        <a:t>电子书的阅读人数更是达到了</a:t>
                      </a:r>
                      <a:r>
                        <a:rPr lang="en-US" sz="1600" kern="100">
                          <a:solidFill>
                            <a:srgbClr val="032D49"/>
                          </a:solidFill>
                          <a:effectLst/>
                          <a:latin typeface="仿宋" panose="02010609060101010101" pitchFamily="49" charset="-122"/>
                          <a:ea typeface="仿宋" panose="02010609060101010101" pitchFamily="49" charset="-122"/>
                        </a:rPr>
                        <a:t>2.95</a:t>
                      </a:r>
                      <a:r>
                        <a:rPr lang="zh-CN" sz="1600" kern="100">
                          <a:solidFill>
                            <a:srgbClr val="032D49"/>
                          </a:solidFill>
                          <a:effectLst/>
                          <a:latin typeface="仿宋" panose="02010609060101010101" pitchFamily="49" charset="-122"/>
                          <a:ea typeface="仿宋" panose="02010609060101010101" pitchFamily="49" charset="-122"/>
                        </a:rPr>
                        <a:t>亿。</a:t>
                      </a:r>
                      <a:r>
                        <a:rPr lang="en-US" sz="1600" kern="100">
                          <a:solidFill>
                            <a:srgbClr val="032D49"/>
                          </a:solidFill>
                          <a:effectLst/>
                          <a:latin typeface="仿宋" panose="02010609060101010101" pitchFamily="49" charset="-122"/>
                          <a:ea typeface="仿宋" panose="02010609060101010101" pitchFamily="49" charset="-122"/>
                        </a:rPr>
                        <a:t>⑦</a:t>
                      </a:r>
                      <a:r>
                        <a:rPr lang="zh-CN" sz="1600" kern="100">
                          <a:solidFill>
                            <a:srgbClr val="032D49"/>
                          </a:solidFill>
                          <a:effectLst/>
                          <a:latin typeface="仿宋" panose="02010609060101010101" pitchFamily="49" charset="-122"/>
                          <a:ea typeface="仿宋" panose="02010609060101010101" pitchFamily="49" charset="-122"/>
                        </a:rPr>
                        <a:t>截止目前，</a:t>
                      </a:r>
                      <a:r>
                        <a:rPr lang="en-US" sz="1600" kern="100">
                          <a:solidFill>
                            <a:srgbClr val="032D49"/>
                          </a:solidFill>
                          <a:effectLst/>
                          <a:latin typeface="仿宋" panose="02010609060101010101" pitchFamily="49" charset="-122"/>
                          <a:ea typeface="仿宋" panose="02010609060101010101" pitchFamily="49" charset="-122"/>
                        </a:rPr>
                        <a:t>⑧</a:t>
                      </a:r>
                      <a:r>
                        <a:rPr lang="zh-CN" sz="1600" kern="100">
                          <a:solidFill>
                            <a:srgbClr val="032D49"/>
                          </a:solidFill>
                          <a:effectLst/>
                          <a:latin typeface="仿宋" panose="02010609060101010101" pitchFamily="49" charset="-122"/>
                          <a:ea typeface="仿宋" panose="02010609060101010101" pitchFamily="49" charset="-122"/>
                        </a:rPr>
                        <a:t>我国已经有接近</a:t>
                      </a:r>
                      <a:r>
                        <a:rPr lang="en-US" sz="1600" kern="100">
                          <a:solidFill>
                            <a:srgbClr val="032D49"/>
                          </a:solidFill>
                          <a:effectLst/>
                          <a:latin typeface="仿宋" panose="02010609060101010101" pitchFamily="49" charset="-122"/>
                          <a:ea typeface="仿宋" panose="02010609060101010101" pitchFamily="49" charset="-122"/>
                        </a:rPr>
                        <a:t>20%</a:t>
                      </a:r>
                      <a:r>
                        <a:rPr lang="zh-CN" sz="1600" kern="100">
                          <a:solidFill>
                            <a:srgbClr val="032D49"/>
                          </a:solidFill>
                          <a:effectLst/>
                          <a:latin typeface="仿宋" panose="02010609060101010101" pitchFamily="49" charset="-122"/>
                          <a:ea typeface="仿宋" panose="02010609060101010101" pitchFamily="49" charset="-122"/>
                        </a:rPr>
                        <a:t>的网民养成了通过互联网阅读时事新闻的习惯，</a:t>
                      </a:r>
                      <a:r>
                        <a:rPr lang="en-US" sz="1600" kern="100">
                          <a:solidFill>
                            <a:srgbClr val="032D49"/>
                          </a:solidFill>
                          <a:effectLst/>
                          <a:latin typeface="仿宋" panose="02010609060101010101" pitchFamily="49" charset="-122"/>
                          <a:ea typeface="仿宋" panose="02010609060101010101" pitchFamily="49" charset="-122"/>
                        </a:rPr>
                        <a:t>⑨16%</a:t>
                      </a:r>
                      <a:r>
                        <a:rPr lang="zh-CN" sz="1600" kern="100">
                          <a:solidFill>
                            <a:srgbClr val="032D49"/>
                          </a:solidFill>
                          <a:effectLst/>
                          <a:latin typeface="仿宋" panose="02010609060101010101" pitchFamily="49" charset="-122"/>
                          <a:ea typeface="仿宋" panose="02010609060101010101" pitchFamily="49" charset="-122"/>
                        </a:rPr>
                        <a:t>的人群养成了电子阅读的习惯，⑩而且有越来越多的读者开始将注意力转移到电子书上。</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成分赘余</a:t>
                      </a:r>
                    </a:p>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结构混乱</a:t>
                      </a:r>
                    </a:p>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搭配不当</a:t>
                      </a:r>
                      <a:endParaRPr lang="zh-CN" sz="1600" kern="100">
                        <a:solidFill>
                          <a:srgbClr val="032D49"/>
                        </a:solidFill>
                        <a:effectLst/>
                        <a:latin typeface="仿宋" pitchFamily="49" charset="-122"/>
                        <a:ea typeface="仿宋"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(3)</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数量词使用不当</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例句：这些车辆的日交通违法率曾高达</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10%,</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但自今年上半年大力开展“礼让斑马线”活动以后</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其违法率与去年同期相比下降了</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0.5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倍。</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分析：不合逻辑。“下降了</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0.5</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倍”错</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下降不能用倍数。</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3766865"/>
          </a:xfrm>
          <a:prstGeom prst="rect">
            <a:avLst/>
          </a:prstGeom>
          <a:noFill/>
        </p:spPr>
        <p:txBody>
          <a:bodyPr wrap="square">
            <a:spAutoFit/>
          </a:bodyPr>
          <a:lstStyle/>
          <a:p>
            <a:pPr lvl="0" algn="just">
              <a:lnSpc>
                <a:spcPct val="150000"/>
              </a:lnSpc>
              <a:buSzPts val="1050"/>
            </a:pPr>
            <a:r>
              <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rPr>
              <a:t>(4)</a:t>
            </a:r>
            <a:r>
              <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rPr>
              <a:t>自相矛盾</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(2015·</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湖北高考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近年来，生态保护意识渐入人心，所以当社会经济发展与林地保护管理发生冲突时，一些地方在权衡之后往往会选择前者。</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分析：不合逻辑，既然“生态保护意识渐入人心”，“一些地方在权衡之后往往会选择前者”明显与前文语境矛盾，应改为“选择后者”。</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b="1" kern="100">
              <a:solidFill>
                <a:srgbClr val="B79F47"/>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en-US" altLang="zh-CN"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38200" y="2035223"/>
            <a:ext cx="10515600" cy="2935868"/>
          </a:xfrm>
          <a:prstGeom prst="rect">
            <a:avLst/>
          </a:prstGeom>
          <a:noFill/>
        </p:spPr>
        <p:txBody>
          <a:bodyPr wrap="square">
            <a:spAutoFit/>
          </a:bodyPr>
          <a:lstStyle/>
          <a:p>
            <a:pPr lvl="0" algn="just">
              <a:lnSpc>
                <a:spcPct val="150000"/>
              </a:lnSpc>
              <a:buSzPts val="1050"/>
            </a:pPr>
            <a:r>
              <a:rPr lang="en-US" altLang="zh-CN" b="1" kern="100">
                <a:solidFill>
                  <a:srgbClr val="B79F47"/>
                </a:solidFill>
                <a:latin typeface="仿宋" panose="02010609060101010101" pitchFamily="49" charset="-122"/>
                <a:ea typeface="仿宋" panose="02010609060101010101" pitchFamily="49" charset="-122"/>
                <a:cs typeface="Times New Roman" pitchFamily="18" charset="0"/>
              </a:rPr>
              <a:t>(5)</a:t>
            </a:r>
            <a:r>
              <a:rPr lang="zh-CN" altLang="en-US" b="1" kern="100">
                <a:solidFill>
                  <a:srgbClr val="B79F47"/>
                </a:solidFill>
                <a:latin typeface="仿宋" panose="02010609060101010101" pitchFamily="49" charset="-122"/>
                <a:ea typeface="仿宋" panose="02010609060101010101" pitchFamily="49" charset="-122"/>
                <a:cs typeface="Times New Roman" pitchFamily="18" charset="0"/>
              </a:rPr>
              <a:t>不符合事实</a:t>
            </a:r>
          </a:p>
          <a:p>
            <a:pPr lvl="0" algn="just">
              <a:lnSpc>
                <a:spcPct val="150000"/>
              </a:lnSpc>
              <a:buSzPts val="1050"/>
            </a:pP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例句：</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(2016·</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山东高考</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该型飞机在运营成本上是其他同级别机型的</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1.3</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至</a:t>
            </a:r>
            <a:r>
              <a:rPr lang="en-US" altLang="zh-CN" kern="100">
                <a:solidFill>
                  <a:srgbClr val="032D49"/>
                </a:solidFill>
                <a:latin typeface="楷体" panose="02010609060101010101" pitchFamily="49" charset="-122"/>
                <a:ea typeface="楷体" panose="02010609060101010101" pitchFamily="49" charset="-122"/>
                <a:cs typeface="Times New Roman" pitchFamily="18" charset="0"/>
              </a:rPr>
              <a:t>2</a:t>
            </a:r>
            <a:r>
              <a:rPr lang="zh-CN" altLang="en-US" kern="100">
                <a:solidFill>
                  <a:srgbClr val="032D49"/>
                </a:solidFill>
                <a:latin typeface="楷体" panose="02010609060101010101" pitchFamily="49" charset="-122"/>
                <a:ea typeface="楷体" panose="02010609060101010101" pitchFamily="49" charset="-122"/>
                <a:cs typeface="Times New Roman" pitchFamily="18" charset="0"/>
              </a:rPr>
              <a:t>倍，优势明显；在商载、航程、航速等方面也极具竞争力。</a:t>
            </a:r>
          </a:p>
          <a:p>
            <a:pPr algn="just">
              <a:lnSpc>
                <a:spcPct val="150000"/>
              </a:lnSpc>
              <a:buSzPts val="1050"/>
            </a:pP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分析：不符合事实，运营成本是其他同级别机型的</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1.3</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至</a:t>
            </a:r>
            <a:r>
              <a:rPr lang="en-US" altLang="zh-CN" kern="100">
                <a:solidFill>
                  <a:srgbClr val="032D49"/>
                </a:solidFill>
                <a:latin typeface="仿宋" panose="02010609060101010101" pitchFamily="49" charset="-122"/>
                <a:ea typeface="仿宋" panose="02010609060101010101" pitchFamily="49" charset="-122"/>
                <a:cs typeface="Times New Roman" pitchFamily="18" charset="0"/>
              </a:rPr>
              <a:t>2</a:t>
            </a:r>
            <a:r>
              <a:rPr lang="zh-CN" altLang="en-US" kern="100">
                <a:solidFill>
                  <a:srgbClr val="032D49"/>
                </a:solidFill>
                <a:latin typeface="仿宋" panose="02010609060101010101" pitchFamily="49" charset="-122"/>
                <a:ea typeface="仿宋" panose="02010609060101010101" pitchFamily="49" charset="-122"/>
                <a:cs typeface="Times New Roman" pitchFamily="18" charset="0"/>
              </a:rPr>
              <a:t>倍，怎么会“优势明显”？</a:t>
            </a: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algn="just">
              <a:lnSpc>
                <a:spcPct val="150000"/>
              </a:lnSpc>
              <a:buSzPts val="1050"/>
            </a:pPr>
            <a:endParaRPr lang="en-US" altLang="zh-CN" kern="100">
              <a:solidFill>
                <a:srgbClr val="032D49"/>
              </a:solidFill>
              <a:latin typeface="仿宋" panose="02010609060101010101" pitchFamily="49" charset="-122"/>
              <a:ea typeface="仿宋" panose="02010609060101010101" pitchFamily="49" charset="-122"/>
              <a:cs typeface="Times New Roman" pitchFamily="18" charset="0"/>
            </a:endParaRPr>
          </a:p>
          <a:p>
            <a:pPr lvl="0" algn="just">
              <a:lnSpc>
                <a:spcPct val="150000"/>
              </a:lnSpc>
              <a:buSzPts val="1050"/>
            </a:pPr>
            <a:endParaRPr lang="zh-CN" altLang="en-US" sz="1800" b="1" kern="100">
              <a:solidFill>
                <a:srgbClr val="B79F47"/>
              </a:solidFill>
              <a:effectLst/>
              <a:latin typeface="仿宋" panose="02010609060101010101" pitchFamily="49" charset="-122"/>
              <a:ea typeface="仿宋" panose="02010609060101010101" pitchFamily="49"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常见的句式杂糅</a:t>
            </a:r>
          </a:p>
        </p:txBody>
      </p:sp>
      <p:sp>
        <p:nvSpPr>
          <p:cNvPr id="3" name="内容占位符 2"/>
          <p:cNvSpPr>
            <a:spLocks noGrp="1"/>
          </p:cNvSpPr>
          <p:nvPr>
            <p:ph idx="1"/>
          </p:nvPr>
        </p:nvSpPr>
        <p:spPr>
          <a:xfrm>
            <a:off x="762000" y="1825625"/>
            <a:ext cx="10515600" cy="4351338"/>
          </a:xfrm>
        </p:spPr>
        <p:txBody>
          <a:bodyPr>
            <a:normAutofit/>
          </a:bodyPr>
          <a:lstStyle/>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 </a:t>
            </a:r>
            <a:r>
              <a:rPr lang="zh-CN" altLang="en-US" sz="2400">
                <a:solidFill>
                  <a:srgbClr val="032D49"/>
                </a:solidFill>
                <a:latin typeface="仿宋" panose="02010609060101010101" pitchFamily="49" charset="-122"/>
                <a:ea typeface="仿宋" panose="02010609060101010101" pitchFamily="49" charset="-122"/>
              </a:rPr>
              <a:t>本着</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为原则（本着</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的原则；以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为原则）</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2. </a:t>
            </a:r>
            <a:r>
              <a:rPr lang="zh-CN" altLang="en-US" sz="2400">
                <a:solidFill>
                  <a:srgbClr val="032D49"/>
                </a:solidFill>
                <a:latin typeface="仿宋" panose="02010609060101010101" pitchFamily="49" charset="-122"/>
                <a:ea typeface="仿宋" panose="02010609060101010101" pitchFamily="49" charset="-122"/>
              </a:rPr>
              <a:t>是为了</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为目的（是为了</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为目的）</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3. </a:t>
            </a:r>
            <a:r>
              <a:rPr lang="zh-CN" altLang="en-US" sz="2400">
                <a:solidFill>
                  <a:srgbClr val="032D49"/>
                </a:solidFill>
                <a:latin typeface="仿宋" panose="02010609060101010101" pitchFamily="49" charset="-122"/>
                <a:ea typeface="仿宋" panose="02010609060101010101" pitchFamily="49" charset="-122"/>
              </a:rPr>
              <a:t>对于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问题上（对于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问题；在</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问题上）</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4. </a:t>
            </a:r>
            <a:r>
              <a:rPr lang="zh-CN" altLang="en-US" sz="2400">
                <a:solidFill>
                  <a:srgbClr val="032D49"/>
                </a:solidFill>
                <a:latin typeface="仿宋" panose="02010609060101010101" pitchFamily="49" charset="-122"/>
                <a:ea typeface="仿宋" panose="02010609060101010101" pitchFamily="49" charset="-122"/>
              </a:rPr>
              <a:t>由于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下（由于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下；在</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下）</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5. </a:t>
            </a:r>
            <a:r>
              <a:rPr lang="zh-CN" altLang="en-US" sz="2400">
                <a:solidFill>
                  <a:srgbClr val="032D49"/>
                </a:solidFill>
                <a:latin typeface="仿宋" panose="02010609060101010101" pitchFamily="49" charset="-122"/>
                <a:ea typeface="仿宋" panose="02010609060101010101" pitchFamily="49" charset="-122"/>
              </a:rPr>
              <a:t>原因是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造成的（原因是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；是由</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造成的）</a:t>
            </a:r>
            <a:endParaRPr lang="zh-CN" altLang="zh-CN" sz="24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常见的句式杂糅</a:t>
            </a:r>
          </a:p>
        </p:txBody>
      </p:sp>
      <p:sp>
        <p:nvSpPr>
          <p:cNvPr id="3" name="内容占位符 2"/>
          <p:cNvSpPr>
            <a:spLocks noGrp="1"/>
          </p:cNvSpPr>
          <p:nvPr>
            <p:ph idx="1"/>
          </p:nvPr>
        </p:nvSpPr>
        <p:spPr>
          <a:xfrm>
            <a:off x="762000" y="1825625"/>
            <a:ext cx="10515600" cy="4351338"/>
          </a:xfrm>
        </p:spPr>
        <p:txBody>
          <a:bodyPr>
            <a:normAutofit/>
          </a:bodyPr>
          <a:lstStyle/>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6. </a:t>
            </a:r>
            <a:r>
              <a:rPr lang="zh-CN" altLang="en-US" sz="2400">
                <a:solidFill>
                  <a:srgbClr val="032D49"/>
                </a:solidFill>
                <a:latin typeface="仿宋" panose="02010609060101010101" pitchFamily="49" charset="-122"/>
                <a:ea typeface="仿宋" panose="02010609060101010101" pitchFamily="49" charset="-122"/>
              </a:rPr>
              <a:t>经过</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下（经过</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；在</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下）</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7. </a:t>
            </a:r>
            <a:r>
              <a:rPr lang="zh-CN" altLang="en-US" sz="2400">
                <a:solidFill>
                  <a:srgbClr val="032D49"/>
                </a:solidFill>
                <a:latin typeface="仿宋" panose="02010609060101010101" pitchFamily="49" charset="-122"/>
                <a:ea typeface="仿宋" panose="02010609060101010101" pitchFamily="49" charset="-122"/>
              </a:rPr>
              <a:t>借口</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为名（借口是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为名）</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8. </a:t>
            </a:r>
            <a:r>
              <a:rPr lang="zh-CN" altLang="en-US" sz="2400">
                <a:solidFill>
                  <a:srgbClr val="032D49"/>
                </a:solidFill>
                <a:latin typeface="仿宋" panose="02010609060101010101" pitchFamily="49" charset="-122"/>
                <a:ea typeface="仿宋" panose="02010609060101010101" pitchFamily="49" charset="-122"/>
              </a:rPr>
              <a:t>因为</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的原因（因为</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的原因）</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9. </a:t>
            </a:r>
            <a:r>
              <a:rPr lang="zh-CN" altLang="en-US" sz="2400">
                <a:solidFill>
                  <a:srgbClr val="032D49"/>
                </a:solidFill>
                <a:latin typeface="仿宋" panose="02010609060101010101" pitchFamily="49" charset="-122"/>
                <a:ea typeface="仿宋" panose="02010609060101010101" pitchFamily="49" charset="-122"/>
              </a:rPr>
              <a:t>靠的是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取得的（靠的是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；是靠</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取得的）</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10. </a:t>
            </a:r>
            <a:r>
              <a:rPr lang="zh-CN" altLang="en-US" sz="2400">
                <a:solidFill>
                  <a:srgbClr val="032D49"/>
                </a:solidFill>
                <a:latin typeface="仿宋" panose="02010609060101010101" pitchFamily="49" charset="-122"/>
                <a:ea typeface="仿宋" panose="02010609060101010101" pitchFamily="49" charset="-122"/>
              </a:rPr>
              <a:t>大多以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为主（大多是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为主；以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为主）</a:t>
            </a:r>
          </a:p>
          <a:p>
            <a:pPr marL="0" indent="0">
              <a:lnSpc>
                <a:spcPct val="120000"/>
              </a:lnSpc>
              <a:buNone/>
            </a:pPr>
            <a:endParaRPr lang="zh-CN" altLang="zh-CN" sz="24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常见的句式杂糅</a:t>
            </a:r>
          </a:p>
        </p:txBody>
      </p:sp>
      <p:sp>
        <p:nvSpPr>
          <p:cNvPr id="3" name="内容占位符 2"/>
          <p:cNvSpPr>
            <a:spLocks noGrp="1"/>
          </p:cNvSpPr>
          <p:nvPr>
            <p:ph idx="1"/>
          </p:nvPr>
        </p:nvSpPr>
        <p:spPr>
          <a:xfrm>
            <a:off x="762000" y="1825625"/>
            <a:ext cx="10515600" cy="4351338"/>
          </a:xfrm>
        </p:spPr>
        <p:txBody>
          <a:bodyPr>
            <a:normAutofit/>
          </a:bodyPr>
          <a:lstStyle/>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11. </a:t>
            </a:r>
            <a:r>
              <a:rPr lang="zh-CN" altLang="en-US" sz="2400">
                <a:solidFill>
                  <a:srgbClr val="032D49"/>
                </a:solidFill>
                <a:latin typeface="仿宋" panose="02010609060101010101" pitchFamily="49" charset="-122"/>
                <a:ea typeface="仿宋" panose="02010609060101010101" pitchFamily="49" charset="-122"/>
              </a:rPr>
              <a:t>成分是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配置而成的（成分是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；是由</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配置而成的）</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12. </a:t>
            </a:r>
            <a:r>
              <a:rPr lang="zh-CN" altLang="en-US" sz="2400">
                <a:solidFill>
                  <a:srgbClr val="032D49"/>
                </a:solidFill>
                <a:latin typeface="仿宋" panose="02010609060101010101" pitchFamily="49" charset="-122"/>
                <a:ea typeface="仿宋" panose="02010609060101010101" pitchFamily="49" charset="-122"/>
              </a:rPr>
              <a:t>是由于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的结果（是由于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的结果）</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13. </a:t>
            </a:r>
            <a:r>
              <a:rPr lang="zh-CN" altLang="en-US" sz="2400">
                <a:solidFill>
                  <a:srgbClr val="032D49"/>
                </a:solidFill>
                <a:latin typeface="仿宋" panose="02010609060101010101" pitchFamily="49" charset="-122"/>
                <a:ea typeface="仿宋" panose="02010609060101010101" pitchFamily="49" charset="-122"/>
              </a:rPr>
              <a:t>听到</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噩耗传来（听到</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噩耗；</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噩耗传来）</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14. </a:t>
            </a:r>
            <a:r>
              <a:rPr lang="zh-CN" altLang="en-US" sz="2400">
                <a:solidFill>
                  <a:srgbClr val="032D49"/>
                </a:solidFill>
                <a:latin typeface="仿宋" panose="02010609060101010101" pitchFamily="49" charset="-122"/>
                <a:ea typeface="仿宋" panose="02010609060101010101" pitchFamily="49" charset="-122"/>
              </a:rPr>
              <a:t>打着</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为幌子（以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为幌子；打着</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的幌子）</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15. </a:t>
            </a:r>
            <a:r>
              <a:rPr lang="zh-CN" altLang="en-US" sz="2400">
                <a:solidFill>
                  <a:srgbClr val="032D49"/>
                </a:solidFill>
                <a:latin typeface="仿宋" panose="02010609060101010101" pitchFamily="49" charset="-122"/>
                <a:ea typeface="仿宋" panose="02010609060101010101" pitchFamily="49" charset="-122"/>
              </a:rPr>
              <a:t>被</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束缚下（被</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束缚；在</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束缚下）</a:t>
            </a:r>
          </a:p>
          <a:p>
            <a:pPr marL="0" indent="0">
              <a:lnSpc>
                <a:spcPct val="120000"/>
              </a:lnSpc>
              <a:buNone/>
            </a:pPr>
            <a:endParaRPr lang="zh-CN" altLang="zh-CN" sz="24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常见的句式杂糅</a:t>
            </a:r>
          </a:p>
        </p:txBody>
      </p:sp>
      <p:sp>
        <p:nvSpPr>
          <p:cNvPr id="3" name="内容占位符 2"/>
          <p:cNvSpPr>
            <a:spLocks noGrp="1"/>
          </p:cNvSpPr>
          <p:nvPr>
            <p:ph idx="1"/>
          </p:nvPr>
        </p:nvSpPr>
        <p:spPr>
          <a:xfrm>
            <a:off x="762000" y="1825625"/>
            <a:ext cx="10515600" cy="4351338"/>
          </a:xfrm>
        </p:spPr>
        <p:txBody>
          <a:bodyPr>
            <a:normAutofit/>
          </a:bodyPr>
          <a:lstStyle/>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16. </a:t>
            </a:r>
            <a:r>
              <a:rPr lang="zh-CN" altLang="en-US" sz="2400">
                <a:solidFill>
                  <a:srgbClr val="032D49"/>
                </a:solidFill>
                <a:latin typeface="仿宋" panose="02010609060101010101" pitchFamily="49" charset="-122"/>
                <a:ea typeface="仿宋" panose="02010609060101010101" pitchFamily="49" charset="-122"/>
              </a:rPr>
              <a:t>有</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组成（有</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；由</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组成）</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17. </a:t>
            </a:r>
            <a:r>
              <a:rPr lang="zh-CN" altLang="en-US" sz="2400">
                <a:solidFill>
                  <a:srgbClr val="032D49"/>
                </a:solidFill>
                <a:latin typeface="仿宋" panose="02010609060101010101" pitchFamily="49" charset="-122"/>
                <a:ea typeface="仿宋" panose="02010609060101010101" pitchFamily="49" charset="-122"/>
              </a:rPr>
              <a:t>关键在于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是十分重要的（关键在于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是十分重要的）</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18. </a:t>
            </a:r>
            <a:r>
              <a:rPr lang="zh-CN" altLang="en-US" sz="2400">
                <a:solidFill>
                  <a:srgbClr val="032D49"/>
                </a:solidFill>
                <a:latin typeface="仿宋" panose="02010609060101010101" pitchFamily="49" charset="-122"/>
                <a:ea typeface="仿宋" panose="02010609060101010101" pitchFamily="49" charset="-122"/>
              </a:rPr>
              <a:t>围绕以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为中心（围绕</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；以</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为中心）</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19. </a:t>
            </a:r>
            <a:r>
              <a:rPr lang="zh-CN" altLang="en-US" sz="2400">
                <a:solidFill>
                  <a:srgbClr val="032D49"/>
                </a:solidFill>
                <a:latin typeface="仿宋" panose="02010609060101010101" pitchFamily="49" charset="-122"/>
                <a:ea typeface="仿宋" panose="02010609060101010101" pitchFamily="49" charset="-122"/>
              </a:rPr>
              <a:t>是由于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决定的（是由于</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；是由</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决定的）</a:t>
            </a:r>
          </a:p>
          <a:p>
            <a:pPr marL="0" indent="0">
              <a:lnSpc>
                <a:spcPct val="120000"/>
              </a:lnSpc>
              <a:buNone/>
            </a:pPr>
            <a:r>
              <a:rPr lang="en-US" altLang="zh-CN" sz="2400">
                <a:solidFill>
                  <a:srgbClr val="032D49"/>
                </a:solidFill>
                <a:latin typeface="仿宋" panose="02010609060101010101" pitchFamily="49" charset="-122"/>
                <a:ea typeface="仿宋" panose="02010609060101010101" pitchFamily="49" charset="-122"/>
              </a:rPr>
              <a:t>20. </a:t>
            </a:r>
            <a:r>
              <a:rPr lang="zh-CN" altLang="en-US" sz="2400">
                <a:solidFill>
                  <a:srgbClr val="032D49"/>
                </a:solidFill>
                <a:latin typeface="仿宋" panose="02010609060101010101" pitchFamily="49" charset="-122"/>
                <a:ea typeface="仿宋" panose="02010609060101010101" pitchFamily="49" charset="-122"/>
              </a:rPr>
              <a:t>根据</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显示（根据</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a:t>
            </a:r>
            <a:r>
              <a:rPr lang="en-US" altLang="zh-CN" sz="2400">
                <a:solidFill>
                  <a:srgbClr val="032D49"/>
                </a:solidFill>
                <a:latin typeface="仿宋" panose="02010609060101010101" pitchFamily="49" charset="-122"/>
                <a:ea typeface="仿宋" panose="02010609060101010101" pitchFamily="49" charset="-122"/>
              </a:rPr>
              <a:t>……</a:t>
            </a:r>
            <a:r>
              <a:rPr lang="zh-CN" altLang="en-US" sz="2400">
                <a:solidFill>
                  <a:srgbClr val="032D49"/>
                </a:solidFill>
                <a:latin typeface="仿宋" panose="02010609060101010101" pitchFamily="49" charset="-122"/>
                <a:ea typeface="仿宋" panose="02010609060101010101" pitchFamily="49" charset="-122"/>
              </a:rPr>
              <a:t>显示）</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届山东青岛三模</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3200">
                <a:solidFill>
                  <a:srgbClr val="032D49"/>
                </a:solidFill>
                <a:latin typeface="仿宋" panose="02010609060101010101" pitchFamily="49" charset="-122"/>
                <a:ea typeface="仿宋" panose="02010609060101010101" pitchFamily="49" charset="-122"/>
              </a:rPr>
              <a:t>下列句子有三处语病，请找出并修改。</a:t>
            </a:r>
            <a:endParaRPr lang="en-US" altLang="zh-CN" sz="3200">
              <a:solidFill>
                <a:srgbClr val="032D49"/>
              </a:solidFill>
              <a:latin typeface="仿宋" pitchFamily="49" charset="-122"/>
              <a:ea typeface="仿宋" pitchFamily="49" charset="-122"/>
            </a:endParaRPr>
          </a:p>
          <a:p>
            <a:pPr marL="0" indent="0">
              <a:lnSpc>
                <a:spcPct val="150000"/>
              </a:lnSpc>
              <a:buNone/>
            </a:pPr>
            <a:r>
              <a:rPr lang="zh-CN" altLang="en-US" sz="3200">
                <a:solidFill>
                  <a:srgbClr val="032D49"/>
                </a:solidFill>
                <a:latin typeface="楷体" panose="02010609060101010101" pitchFamily="49" charset="-122"/>
                <a:ea typeface="楷体" panose="02010609060101010101" pitchFamily="49" charset="-122"/>
              </a:rPr>
              <a:t>    创作者如果认真学习我们祖先留下的音乐语言，老百姓就能从作品中产生共鸣，甚至喜欢上音乐作品。</a:t>
            </a:r>
            <a:endParaRPr lang="zh-CN" altLang="zh-CN" sz="3200">
              <a:solidFill>
                <a:srgbClr val="032D49"/>
              </a:solidFill>
              <a:latin typeface="楷体" panose="02010609060101010101" pitchFamily="49" charset="-122"/>
              <a:ea typeface="楷体"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a:graphicFrameLocks noGrp="1"/>
          </p:cNvGraphicFramePr>
          <p:nvPr/>
        </p:nvGraphicFramePr>
        <p:xfrm>
          <a:off x="947420" y="1690687"/>
          <a:ext cx="9924143" cy="4802188"/>
        </p:xfrm>
        <a:graphic>
          <a:graphicData uri="http://schemas.openxmlformats.org/drawingml/2006/table">
            <a:tbl>
              <a:tblPr firstRow="1" firstCol="1" bandRow="1">
                <a:tableStyleId>{2D5ABB26-0587-4C30-8999-92F81FD0307C}</a:tableStyleId>
              </a:tblPr>
              <a:tblGrid>
                <a:gridCol w="1894235"/>
                <a:gridCol w="6070440"/>
                <a:gridCol w="1959468"/>
              </a:tblGrid>
              <a:tr h="949909">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试卷</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考查内容</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所属病句类型</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9909">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2019</a:t>
                      </a:r>
                      <a:r>
                        <a:rPr lang="zh-CN" sz="1600" kern="100">
                          <a:solidFill>
                            <a:srgbClr val="032D49"/>
                          </a:solidFill>
                          <a:effectLst/>
                          <a:latin typeface="仿宋" panose="02010609060101010101" pitchFamily="49" charset="-122"/>
                          <a:ea typeface="仿宋" panose="02010609060101010101" pitchFamily="49" charset="-122"/>
                        </a:rPr>
                        <a:t>年全国Ⅰ</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正因为古琴音量小，使得它是直接和你的心进行交流的乐器，是最个人化的乐器。</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搭配不当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51185">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2019</a:t>
                      </a:r>
                      <a:r>
                        <a:rPr lang="zh-CN" sz="1600" kern="100">
                          <a:solidFill>
                            <a:srgbClr val="032D49"/>
                          </a:solidFill>
                          <a:effectLst/>
                          <a:latin typeface="仿宋" panose="02010609060101010101" pitchFamily="49" charset="-122"/>
                          <a:ea typeface="仿宋" panose="02010609060101010101" pitchFamily="49" charset="-122"/>
                        </a:rPr>
                        <a:t>年全国Ⅱ</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画家能否凭借自己的生活积累和艺术感觉，让传统文化内涵及现代人文精神在画面上得到充分体现，是新时代美术创作并行不悖的艺术法则。</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搭配不当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51185">
                <a:tc>
                  <a:txBody>
                    <a:bodyPr/>
                    <a:lstStyle/>
                    <a:p>
                      <a:pPr indent="0" algn="ctr">
                        <a:lnSpc>
                          <a:spcPct val="150000"/>
                        </a:lnSpc>
                      </a:pPr>
                      <a:r>
                        <a:rPr lang="en-US" sz="1600" kern="100">
                          <a:solidFill>
                            <a:srgbClr val="032D49"/>
                          </a:solidFill>
                          <a:effectLst/>
                          <a:latin typeface="仿宋" panose="02010609060101010101" pitchFamily="49" charset="-122"/>
                          <a:ea typeface="仿宋" panose="02010609060101010101" pitchFamily="49" charset="-122"/>
                        </a:rPr>
                        <a:t>2019</a:t>
                      </a:r>
                      <a:r>
                        <a:rPr lang="zh-CN" sz="1600" kern="100">
                          <a:solidFill>
                            <a:srgbClr val="032D49"/>
                          </a:solidFill>
                          <a:effectLst/>
                          <a:latin typeface="仿宋" panose="02010609060101010101" pitchFamily="49" charset="-122"/>
                          <a:ea typeface="仿宋" panose="02010609060101010101" pitchFamily="49" charset="-122"/>
                        </a:rPr>
                        <a:t>年全国Ⅲ</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月球正面的历史，科学家已经大致研究得清楚了，但最古老的那一段历史却是仍藏在月球背面的深坑。</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成分赘余</a:t>
                      </a:r>
                    </a:p>
                    <a:p>
                      <a:pPr indent="0"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成分残缺</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届山东青岛三模</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答案</a:t>
            </a:r>
            <a:r>
              <a:rPr lang="en-US" altLang="zh-CN" sz="2200">
                <a:solidFill>
                  <a:srgbClr val="FF0000"/>
                </a:solidFill>
                <a:latin typeface="仿宋" panose="02010609060101010101" pitchFamily="49" charset="-122"/>
                <a:ea typeface="仿宋" panose="02010609060101010101" pitchFamily="49" charset="-122"/>
              </a:rPr>
              <a:t>】①</a:t>
            </a:r>
            <a:r>
              <a:rPr lang="zh-CN" altLang="en-US" sz="2200">
                <a:solidFill>
                  <a:srgbClr val="FF0000"/>
                </a:solidFill>
                <a:latin typeface="仿宋" panose="02010609060101010101" pitchFamily="49" charset="-122"/>
                <a:ea typeface="仿宋" panose="02010609060101010101" pitchFamily="49" charset="-122"/>
              </a:rPr>
              <a:t>把“如果”放到“创作者”前。②“老百姓</a:t>
            </a: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产生共鸣”改为“找到共鸣”。③“甚至”改为“从而”</a:t>
            </a:r>
          </a:p>
          <a:p>
            <a:pPr marL="0" indent="0">
              <a:lnSpc>
                <a:spcPct val="120000"/>
              </a:lnSpc>
              <a:buNone/>
            </a:pP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解析</a:t>
            </a: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本题考查辨析并修改病句的能力。做病句题时，要先提取句子主干，然后再看内部修饰是否恰当。作出正确的修改。原句语病为：①语序不当，关联词位置不当，第一个分句主语是“创作者”，第二个分句主语是“老百姓”，主语不同，关联词放在主语前，把“如果”放到“创作者”前；②搭配不当，“老百姓</a:t>
            </a: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产生共鸣”搭配不当，应改为“找到共鸣”；③不合逻辑，“产生共鸣”与“喜欢上音乐作品”同样是“创作者认真学习我们祖先留下的音乐语言”的结果，不应在这两个分句之间使用表递进关系的连词“甚至”，应使用表结果的连词“从而”。</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a:t>
            </a:r>
            <a:r>
              <a:rPr lang="zh-CN" altLang="en-US" spc="500">
                <a:solidFill>
                  <a:srgbClr val="B79F47"/>
                </a:solidFill>
              </a:rPr>
              <a:t> </a:t>
            </a:r>
            <a:r>
              <a:rPr lang="en-US" altLang="zh-CN" spc="500">
                <a:solidFill>
                  <a:srgbClr val="B79F47"/>
                </a:solidFill>
              </a:rPr>
              <a:t>2021</a:t>
            </a:r>
            <a:r>
              <a:rPr lang="zh-CN" altLang="en-US" spc="500">
                <a:solidFill>
                  <a:srgbClr val="B79F47"/>
                </a:solidFill>
              </a:rPr>
              <a:t>届湖南教育联合体</a:t>
            </a:r>
            <a:r>
              <a:rPr lang="en-US" altLang="zh-CN" spc="500">
                <a:solidFill>
                  <a:srgbClr val="B79F47"/>
                </a:solidFill>
              </a:rPr>
              <a:t>7</a:t>
            </a:r>
            <a:r>
              <a:rPr lang="zh-CN" altLang="en-US" spc="500">
                <a:solidFill>
                  <a:srgbClr val="B79F47"/>
                </a:solidFill>
              </a:rPr>
              <a:t>月联考</a:t>
            </a:r>
          </a:p>
        </p:txBody>
      </p:sp>
      <p:sp>
        <p:nvSpPr>
          <p:cNvPr id="3" name="内容占位符 2"/>
          <p:cNvSpPr>
            <a:spLocks noGrp="1"/>
          </p:cNvSpPr>
          <p:nvPr>
            <p:ph idx="1"/>
          </p:nvPr>
        </p:nvSpPr>
        <p:spPr>
          <a:xfrm>
            <a:off x="838200" y="1656821"/>
            <a:ext cx="11125200" cy="5167312"/>
          </a:xfrm>
        </p:spPr>
        <p:txBody>
          <a:bodyPr>
            <a:noAutofit/>
          </a:bodyPr>
          <a:lstStyle/>
          <a:p>
            <a:pPr marL="0" indent="0">
              <a:lnSpc>
                <a:spcPct val="120000"/>
              </a:lnSpc>
              <a:buNone/>
            </a:pPr>
            <a:r>
              <a:rPr lang="en-US" altLang="zh-CN" sz="2000">
                <a:latin typeface="楷体" panose="02010609060101010101" pitchFamily="49" charset="-122"/>
                <a:ea typeface="楷体" panose="02010609060101010101" pitchFamily="49" charset="-122"/>
              </a:rPr>
              <a:t>    </a:t>
            </a:r>
            <a:r>
              <a:rPr lang="zh-CN" altLang="zh-CN" sz="2000">
                <a:latin typeface="楷体" panose="02010609060101010101" pitchFamily="49" charset="-122"/>
                <a:ea typeface="楷体" panose="02010609060101010101" pitchFamily="49" charset="-122"/>
              </a:rPr>
              <a:t>改革开放以来，以《平凡的世界》为代表的大量优秀文学作品</a:t>
            </a:r>
            <a:r>
              <a:rPr lang="en-US" altLang="zh-CN" sz="2000">
                <a:latin typeface="楷体" panose="02010609060101010101" pitchFamily="49" charset="-122"/>
                <a:ea typeface="楷体" panose="02010609060101010101" pitchFamily="49" charset="-122"/>
              </a:rPr>
              <a:t>,</a:t>
            </a:r>
            <a:r>
              <a:rPr lang="zh-CN" altLang="zh-CN" sz="2000" u="sng">
                <a:latin typeface="楷体" panose="02010609060101010101" pitchFamily="49" charset="-122"/>
                <a:ea typeface="楷体" panose="02010609060101010101" pitchFamily="49" charset="-122"/>
              </a:rPr>
              <a:t>尽管被改编成电影电视剧等艺术形式</a:t>
            </a:r>
            <a:r>
              <a:rPr lang="en-US" altLang="zh-CN" sz="2000" u="sng">
                <a:latin typeface="楷体" panose="02010609060101010101" pitchFamily="49" charset="-122"/>
                <a:ea typeface="楷体" panose="02010609060101010101" pitchFamily="49" charset="-122"/>
              </a:rPr>
              <a:t>,</a:t>
            </a:r>
            <a:r>
              <a:rPr lang="zh-CN" altLang="zh-CN" sz="2000" u="sng">
                <a:latin typeface="楷体" panose="02010609060101010101" pitchFamily="49" charset="-122"/>
                <a:ea typeface="楷体" panose="02010609060101010101" pitchFamily="49" charset="-122"/>
              </a:rPr>
              <a:t>但是还拥有众多文学读者</a:t>
            </a:r>
            <a:r>
              <a:rPr lang="en-US" altLang="zh-CN" sz="2000" u="sng">
                <a:latin typeface="楷体" panose="02010609060101010101" pitchFamily="49" charset="-122"/>
                <a:ea typeface="楷体" panose="02010609060101010101" pitchFamily="49" charset="-122"/>
              </a:rPr>
              <a:t>,</a:t>
            </a:r>
            <a:r>
              <a:rPr lang="zh-CN" altLang="zh-CN" sz="2000" u="sng">
                <a:latin typeface="楷体" panose="02010609060101010101" pitchFamily="49" charset="-122"/>
                <a:ea typeface="楷体" panose="02010609060101010101" pitchFamily="49" charset="-122"/>
              </a:rPr>
              <a:t>继续发挥着影响人、感染人、塑造人的作用。</a:t>
            </a:r>
            <a:endParaRPr lang="zh-CN" altLang="zh-CN" sz="2000">
              <a:latin typeface="楷体" panose="02010609060101010101" pitchFamily="49" charset="-122"/>
              <a:ea typeface="楷体" panose="02010609060101010101" pitchFamily="49" charset="-122"/>
            </a:endParaRPr>
          </a:p>
          <a:p>
            <a:pPr marL="0" indent="0" fontAlgn="ctr">
              <a:lnSpc>
                <a:spcPct val="120000"/>
              </a:lnSpc>
              <a:buNone/>
            </a:pPr>
            <a:r>
              <a:rPr lang="zh-CN" altLang="zh-CN" sz="2000">
                <a:latin typeface="仿宋" panose="02010609060101010101" pitchFamily="49" charset="-122"/>
                <a:ea typeface="仿宋" panose="02010609060101010101" pitchFamily="49" charset="-122"/>
              </a:rPr>
              <a:t>文中画横线的句子有语病，下列修改最恰当的一项是</a:t>
            </a:r>
          </a:p>
          <a:p>
            <a:pPr marL="457200" indent="-457200">
              <a:lnSpc>
                <a:spcPct val="120000"/>
              </a:lnSpc>
              <a:buFont typeface="+mj-lt"/>
              <a:buAutoNum type="alphaUcPeriod"/>
            </a:pPr>
            <a:r>
              <a:rPr lang="zh-CN" altLang="zh-CN" sz="2000">
                <a:latin typeface="仿宋" panose="02010609060101010101" pitchFamily="49" charset="-122"/>
                <a:ea typeface="仿宋" panose="02010609060101010101" pitchFamily="49" charset="-122"/>
              </a:rPr>
              <a:t>尽管被改编成电影电视剧等艺术形式，还是拥有众多文学读者</a:t>
            </a:r>
            <a:r>
              <a:rPr lang="en-US" altLang="zh-CN" sz="2000">
                <a:latin typeface="仿宋" panose="02010609060101010101" pitchFamily="49" charset="-122"/>
                <a:ea typeface="仿宋" panose="02010609060101010101" pitchFamily="49" charset="-122"/>
              </a:rPr>
              <a:t>,</a:t>
            </a:r>
            <a:r>
              <a:rPr lang="zh-CN" altLang="zh-CN" sz="2000">
                <a:latin typeface="仿宋" panose="02010609060101010101" pitchFamily="49" charset="-122"/>
                <a:ea typeface="仿宋" panose="02010609060101010101" pitchFamily="49" charset="-122"/>
              </a:rPr>
              <a:t>继续发挥着影响人、感染人、塑造人的作用。</a:t>
            </a:r>
          </a:p>
          <a:p>
            <a:pPr marL="457200" indent="-457200">
              <a:lnSpc>
                <a:spcPct val="120000"/>
              </a:lnSpc>
              <a:buFont typeface="+mj-lt"/>
              <a:buAutoNum type="alphaUcPeriod"/>
            </a:pPr>
            <a:r>
              <a:rPr lang="zh-CN" altLang="zh-CN" sz="2000">
                <a:latin typeface="仿宋" panose="02010609060101010101" pitchFamily="49" charset="-122"/>
                <a:ea typeface="仿宋" panose="02010609060101010101" pitchFamily="49" charset="-122"/>
              </a:rPr>
              <a:t>尽管拥有众多文学读者</a:t>
            </a:r>
            <a:r>
              <a:rPr lang="en-US" altLang="zh-CN" sz="2000">
                <a:latin typeface="仿宋" panose="02010609060101010101" pitchFamily="49" charset="-122"/>
                <a:ea typeface="仿宋" panose="02010609060101010101" pitchFamily="49" charset="-122"/>
              </a:rPr>
              <a:t>,</a:t>
            </a:r>
            <a:r>
              <a:rPr lang="zh-CN" altLang="zh-CN" sz="2000">
                <a:latin typeface="仿宋" panose="02010609060101010101" pitchFamily="49" charset="-122"/>
                <a:ea typeface="仿宋" panose="02010609060101010101" pitchFamily="49" charset="-122"/>
              </a:rPr>
              <a:t>还是被改编成电影电视剧等艺术形式，继续发挥着影响人、感染人、塑造人的作用。</a:t>
            </a:r>
          </a:p>
          <a:p>
            <a:pPr marL="457200" indent="-457200">
              <a:lnSpc>
                <a:spcPct val="120000"/>
              </a:lnSpc>
              <a:buFont typeface="+mj-lt"/>
              <a:buAutoNum type="alphaUcPeriod"/>
            </a:pPr>
            <a:r>
              <a:rPr lang="zh-CN" altLang="zh-CN" sz="2000">
                <a:latin typeface="仿宋" panose="02010609060101010101" pitchFamily="49" charset="-122"/>
                <a:ea typeface="仿宋" panose="02010609060101010101" pitchFamily="49" charset="-122"/>
              </a:rPr>
              <a:t>不仅被改编成电影电视剧等艺术形式</a:t>
            </a:r>
            <a:r>
              <a:rPr lang="en-US" altLang="zh-CN" sz="2000">
                <a:latin typeface="仿宋" panose="02010609060101010101" pitchFamily="49" charset="-122"/>
                <a:ea typeface="仿宋" panose="02010609060101010101" pitchFamily="49" charset="-122"/>
              </a:rPr>
              <a:t>,</a:t>
            </a:r>
            <a:r>
              <a:rPr lang="zh-CN" altLang="zh-CN" sz="2000">
                <a:latin typeface="仿宋" panose="02010609060101010101" pitchFamily="49" charset="-122"/>
                <a:ea typeface="仿宋" panose="02010609060101010101" pitchFamily="49" charset="-122"/>
              </a:rPr>
              <a:t>还拥有众多文学读者</a:t>
            </a:r>
            <a:r>
              <a:rPr lang="en-US" altLang="zh-CN" sz="2000">
                <a:latin typeface="仿宋" panose="02010609060101010101" pitchFamily="49" charset="-122"/>
                <a:ea typeface="仿宋" panose="02010609060101010101" pitchFamily="49" charset="-122"/>
              </a:rPr>
              <a:t>,</a:t>
            </a:r>
            <a:r>
              <a:rPr lang="zh-CN" altLang="zh-CN" sz="2000">
                <a:latin typeface="仿宋" panose="02010609060101010101" pitchFamily="49" charset="-122"/>
                <a:ea typeface="仿宋" panose="02010609060101010101" pitchFamily="49" charset="-122"/>
              </a:rPr>
              <a:t>继续发挥着影响人、感染人、塑造人的作用。</a:t>
            </a:r>
          </a:p>
          <a:p>
            <a:pPr marL="457200" indent="-457200">
              <a:lnSpc>
                <a:spcPct val="120000"/>
              </a:lnSpc>
              <a:buFont typeface="+mj-lt"/>
              <a:buAutoNum type="alphaUcPeriod"/>
            </a:pPr>
            <a:r>
              <a:rPr lang="zh-CN" altLang="zh-CN" sz="2000">
                <a:latin typeface="仿宋" panose="02010609060101010101" pitchFamily="49" charset="-122"/>
                <a:ea typeface="仿宋" panose="02010609060101010101" pitchFamily="49" charset="-122"/>
              </a:rPr>
              <a:t>不仅拥有众多文学读者</a:t>
            </a:r>
            <a:r>
              <a:rPr lang="en-US" altLang="zh-CN" sz="2000">
                <a:latin typeface="仿宋" panose="02010609060101010101" pitchFamily="49" charset="-122"/>
                <a:ea typeface="仿宋" panose="02010609060101010101" pitchFamily="49" charset="-122"/>
              </a:rPr>
              <a:t>,</a:t>
            </a:r>
            <a:r>
              <a:rPr lang="zh-CN" altLang="zh-CN" sz="2000">
                <a:latin typeface="仿宋" panose="02010609060101010101" pitchFamily="49" charset="-122"/>
                <a:ea typeface="仿宋" panose="02010609060101010101" pitchFamily="49" charset="-122"/>
              </a:rPr>
              <a:t>还被改编成电影电视剧等艺术形式，继续发挥着影响人、感染人、塑造人的作用。</a:t>
            </a:r>
            <a:endParaRPr lang="zh-CN" altLang="en-US" sz="20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a:t>
            </a:r>
            <a:r>
              <a:rPr lang="zh-CN" altLang="en-US" spc="500">
                <a:solidFill>
                  <a:srgbClr val="B79F47"/>
                </a:solidFill>
              </a:rPr>
              <a:t> </a:t>
            </a:r>
            <a:r>
              <a:rPr lang="en-US" altLang="zh-CN" spc="500">
                <a:solidFill>
                  <a:srgbClr val="B79F47"/>
                </a:solidFill>
              </a:rPr>
              <a:t>2021</a:t>
            </a:r>
            <a:r>
              <a:rPr lang="zh-CN" altLang="en-US" spc="500">
                <a:solidFill>
                  <a:srgbClr val="B79F47"/>
                </a:solidFill>
              </a:rPr>
              <a:t>届湖南教育联合体</a:t>
            </a:r>
            <a:r>
              <a:rPr lang="en-US" altLang="zh-CN" spc="500">
                <a:solidFill>
                  <a:srgbClr val="B79F47"/>
                </a:solidFill>
              </a:rPr>
              <a:t>7</a:t>
            </a:r>
            <a:r>
              <a:rPr lang="zh-CN" altLang="en-US" spc="500">
                <a:solidFill>
                  <a:srgbClr val="B79F47"/>
                </a:solidFill>
              </a:rPr>
              <a:t>月联考</a:t>
            </a:r>
          </a:p>
        </p:txBody>
      </p:sp>
      <p:sp>
        <p:nvSpPr>
          <p:cNvPr id="3" name="内容占位符 2"/>
          <p:cNvSpPr>
            <a:spLocks noGrp="1"/>
          </p:cNvSpPr>
          <p:nvPr>
            <p:ph idx="1"/>
          </p:nvPr>
        </p:nvSpPr>
        <p:spPr>
          <a:xfrm>
            <a:off x="838200" y="1656821"/>
            <a:ext cx="11125200" cy="5167312"/>
          </a:xfrm>
        </p:spPr>
        <p:txBody>
          <a:bodyPr>
            <a:noAutofit/>
          </a:bodyPr>
          <a:lstStyle/>
          <a:p>
            <a:pPr marL="0" indent="0">
              <a:lnSpc>
                <a:spcPct val="120000"/>
              </a:lnSpc>
              <a:buNone/>
            </a:pP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答案</a:t>
            </a:r>
            <a:r>
              <a:rPr lang="en-US" altLang="zh-CN" sz="2000">
                <a:solidFill>
                  <a:srgbClr val="FF0000"/>
                </a:solidFill>
                <a:latin typeface="仿宋" panose="02010609060101010101" pitchFamily="49" charset="-122"/>
                <a:ea typeface="仿宋" panose="02010609060101010101" pitchFamily="49" charset="-122"/>
              </a:rPr>
              <a:t>】D </a:t>
            </a:r>
          </a:p>
          <a:p>
            <a:pPr marL="0" indent="0">
              <a:lnSpc>
                <a:spcPct val="120000"/>
              </a:lnSpc>
              <a:buNone/>
            </a:pP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解析</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本题考查辨析并修改病句的能力。主要考查关联词语的使用及分句的语序。文学作品首先应该是有一定的读者群</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然后才是被改编成影视作品，所以排除</a:t>
            </a:r>
            <a:r>
              <a:rPr lang="en-US" altLang="zh-CN" sz="2000">
                <a:solidFill>
                  <a:srgbClr val="FF0000"/>
                </a:solidFill>
                <a:latin typeface="仿宋" panose="02010609060101010101" pitchFamily="49" charset="-122"/>
                <a:ea typeface="仿宋" panose="02010609060101010101" pitchFamily="49" charset="-122"/>
              </a:rPr>
              <a:t>A</a:t>
            </a:r>
            <a:r>
              <a:rPr lang="zh-CN" altLang="en-US" sz="2000">
                <a:solidFill>
                  <a:srgbClr val="FF0000"/>
                </a:solidFill>
                <a:latin typeface="仿宋" panose="02010609060101010101" pitchFamily="49" charset="-122"/>
                <a:ea typeface="仿宋" panose="02010609060101010101" pitchFamily="49" charset="-122"/>
              </a:rPr>
              <a:t>、</a:t>
            </a:r>
            <a:r>
              <a:rPr lang="en-US" altLang="zh-CN" sz="2000">
                <a:solidFill>
                  <a:srgbClr val="FF0000"/>
                </a:solidFill>
                <a:latin typeface="仿宋" panose="02010609060101010101" pitchFamily="49" charset="-122"/>
                <a:ea typeface="仿宋" panose="02010609060101010101" pitchFamily="49" charset="-122"/>
              </a:rPr>
              <a:t>C</a:t>
            </a:r>
            <a:r>
              <a:rPr lang="zh-CN" altLang="en-US" sz="2000">
                <a:solidFill>
                  <a:srgbClr val="FF0000"/>
                </a:solidFill>
                <a:latin typeface="仿宋" panose="02010609060101010101" pitchFamily="49" charset="-122"/>
                <a:ea typeface="仿宋" panose="02010609060101010101" pitchFamily="49" charset="-122"/>
              </a:rPr>
              <a:t>两项。尽管</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还</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表示转折关系；不仅</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还</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表示递进关系</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据此</a:t>
            </a:r>
            <a:r>
              <a:rPr lang="en-US" altLang="zh-CN" sz="2000">
                <a:solidFill>
                  <a:srgbClr val="FF0000"/>
                </a:solidFill>
                <a:latin typeface="仿宋" panose="02010609060101010101" pitchFamily="49" charset="-122"/>
                <a:ea typeface="仿宋" panose="02010609060101010101" pitchFamily="49" charset="-122"/>
              </a:rPr>
              <a:t>,</a:t>
            </a:r>
            <a:r>
              <a:rPr lang="zh-CN" altLang="en-US" sz="2000">
                <a:solidFill>
                  <a:srgbClr val="FF0000"/>
                </a:solidFill>
                <a:latin typeface="仿宋" panose="02010609060101010101" pitchFamily="49" charset="-122"/>
                <a:ea typeface="仿宋" panose="02010609060101010101" pitchFamily="49" charset="-122"/>
              </a:rPr>
              <a:t>可以排除</a:t>
            </a:r>
            <a:r>
              <a:rPr lang="en-US" altLang="zh-CN" sz="2000">
                <a:solidFill>
                  <a:srgbClr val="FF0000"/>
                </a:solidFill>
                <a:latin typeface="仿宋" panose="02010609060101010101" pitchFamily="49" charset="-122"/>
                <a:ea typeface="仿宋" panose="02010609060101010101" pitchFamily="49" charset="-122"/>
              </a:rPr>
              <a:t>A.B</a:t>
            </a:r>
            <a:r>
              <a:rPr lang="zh-CN" altLang="en-US" sz="2000">
                <a:solidFill>
                  <a:srgbClr val="FF0000"/>
                </a:solidFill>
                <a:latin typeface="仿宋" panose="02010609060101010101" pitchFamily="49" charset="-122"/>
                <a:ea typeface="仿宋" panose="02010609060101010101" pitchFamily="49" charset="-122"/>
              </a:rPr>
              <a:t>两项。</a:t>
            </a:r>
          </a:p>
          <a:p>
            <a:pPr marL="0" indent="0">
              <a:lnSpc>
                <a:spcPct val="120000"/>
              </a:lnSpc>
              <a:buNone/>
            </a:pPr>
            <a:endParaRPr lang="zh-CN" altLang="en-US" sz="2000">
              <a:solidFill>
                <a:srgbClr val="FF0000"/>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r>
              <a:rPr lang="zh-CN" altLang="en-US" spc="500">
                <a:solidFill>
                  <a:srgbClr val="B79F47"/>
                </a:solidFill>
              </a:rPr>
              <a:t>常见语病判断标志</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7" name="内容占位符 6"/>
          <p:cNvGraphicFramePr>
            <a:graphicFrameLocks noGrp="1"/>
          </p:cNvGraphicFramePr>
          <p:nvPr>
            <p:ph idx="1"/>
          </p:nvPr>
        </p:nvGraphicFramePr>
        <p:xfrm>
          <a:off x="1102935" y="1791093"/>
          <a:ext cx="9768628" cy="4261419"/>
        </p:xfrm>
        <a:graphic>
          <a:graphicData uri="http://schemas.openxmlformats.org/drawingml/2006/table">
            <a:tbl>
              <a:tblPr firstRow="1" firstCol="1" bandRow="1">
                <a:tableStyleId>{2D5ABB26-0587-4C30-8999-92F81FD0307C}</a:tableStyleId>
              </a:tblPr>
              <a:tblGrid>
                <a:gridCol w="3139127"/>
                <a:gridCol w="6629501"/>
              </a:tblGrid>
              <a:tr h="688156">
                <a:tc>
                  <a:txBody>
                    <a:bodyPr/>
                    <a:lstStyle/>
                    <a:p>
                      <a:pPr indent="355600" algn="l">
                        <a:lnSpc>
                          <a:spcPct val="150000"/>
                        </a:lnSpc>
                      </a:pPr>
                      <a:r>
                        <a:rPr lang="zh-CN" sz="2400" kern="0">
                          <a:effectLst/>
                          <a:latin typeface="仿宋" panose="02010609060101010101" pitchFamily="49" charset="-122"/>
                          <a:ea typeface="仿宋" panose="02010609060101010101" pitchFamily="49" charset="-122"/>
                        </a:rPr>
                        <a:t>检查标志</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55600" algn="l">
                        <a:lnSpc>
                          <a:spcPct val="150000"/>
                        </a:lnSpc>
                      </a:pPr>
                      <a:r>
                        <a:rPr lang="zh-CN" sz="2400" kern="0">
                          <a:effectLst/>
                          <a:latin typeface="仿宋" panose="02010609060101010101" pitchFamily="49" charset="-122"/>
                          <a:ea typeface="仿宋" panose="02010609060101010101" pitchFamily="49" charset="-122"/>
                        </a:rPr>
                        <a:t>可能存在的语病</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30063">
                <a:tc rowSpan="2">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1. </a:t>
                      </a:r>
                      <a:r>
                        <a:rPr lang="zh-CN" sz="2400" kern="0">
                          <a:effectLst/>
                          <a:latin typeface="仿宋" panose="02010609060101010101" pitchFamily="49" charset="-122"/>
                          <a:ea typeface="仿宋" panose="02010609060101010101" pitchFamily="49" charset="-122"/>
                        </a:rPr>
                        <a:t>并列成分</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(1)</a:t>
                      </a:r>
                      <a:r>
                        <a:rPr lang="zh-CN" sz="2400" kern="0">
                          <a:effectLst/>
                          <a:latin typeface="仿宋" panose="02010609060101010101" pitchFamily="49" charset="-122"/>
                          <a:ea typeface="仿宋" panose="02010609060101010101" pitchFamily="49" charset="-122"/>
                        </a:rPr>
                        <a:t>能否并列（概念间的交叉包含关系）</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9868">
                <a:tc vMerge="1">
                  <a:txBody>
                    <a:bodyPr/>
                    <a:lstStyle/>
                    <a:p>
                      <a:endParaRPr/>
                    </a:p>
                  </a:txBody>
                  <a:tcPr/>
                </a:tc>
                <a:tc>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(2)</a:t>
                      </a:r>
                      <a:r>
                        <a:rPr lang="zh-CN" sz="2400" kern="0">
                          <a:effectLst/>
                          <a:latin typeface="仿宋" panose="02010609060101010101" pitchFamily="49" charset="-122"/>
                          <a:ea typeface="仿宋" panose="02010609060101010101" pitchFamily="49" charset="-122"/>
                        </a:rPr>
                        <a:t>能否都与前后成分搭配</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9868">
                <a:tc rowSpan="2">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2. </a:t>
                      </a:r>
                      <a:r>
                        <a:rPr lang="zh-CN" sz="2400" kern="0">
                          <a:effectLst/>
                          <a:latin typeface="仿宋" panose="02010609060101010101" pitchFamily="49" charset="-122"/>
                          <a:ea typeface="仿宋" panose="02010609060101010101" pitchFamily="49" charset="-122"/>
                        </a:rPr>
                        <a:t>代词</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(1)</a:t>
                      </a:r>
                      <a:r>
                        <a:rPr lang="zh-CN" sz="2400" kern="0">
                          <a:effectLst/>
                          <a:latin typeface="仿宋" panose="02010609060101010101" pitchFamily="49" charset="-122"/>
                          <a:ea typeface="仿宋" panose="02010609060101010101" pitchFamily="49" charset="-122"/>
                        </a:rPr>
                        <a:t>是否指代不明</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9868">
                <a:tc vMerge="1">
                  <a:txBody>
                    <a:bodyPr/>
                    <a:lstStyle/>
                    <a:p>
                      <a:endParaRPr/>
                    </a:p>
                  </a:txBody>
                  <a:tcPr/>
                </a:tc>
                <a:tc>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(2)</a:t>
                      </a:r>
                      <a:r>
                        <a:rPr lang="zh-CN" sz="2400" kern="0">
                          <a:effectLst/>
                          <a:latin typeface="仿宋" panose="02010609060101010101" pitchFamily="49" charset="-122"/>
                          <a:ea typeface="仿宋" panose="02010609060101010101" pitchFamily="49" charset="-122"/>
                        </a:rPr>
                        <a:t>是否滥用代词造成赘余</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9868">
                <a:tc>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3. </a:t>
                      </a:r>
                      <a:r>
                        <a:rPr lang="zh-CN" sz="2400" kern="0">
                          <a:effectLst/>
                          <a:latin typeface="仿宋" panose="02010609060101010101" pitchFamily="49" charset="-122"/>
                          <a:ea typeface="仿宋" panose="02010609060101010101" pitchFamily="49" charset="-122"/>
                        </a:rPr>
                        <a:t>双面词</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55600" algn="l">
                        <a:lnSpc>
                          <a:spcPct val="150000"/>
                        </a:lnSpc>
                      </a:pPr>
                      <a:r>
                        <a:rPr lang="zh-CN" sz="2400" kern="0">
                          <a:effectLst/>
                          <a:latin typeface="仿宋" panose="02010609060101010101" pitchFamily="49" charset="-122"/>
                          <a:ea typeface="仿宋" panose="02010609060101010101" pitchFamily="49" charset="-122"/>
                        </a:rPr>
                        <a:t>一面对两面</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9868">
                <a:tc>
                  <a:txBody>
                    <a:bodyPr/>
                    <a:lstStyle/>
                    <a:p>
                      <a:pPr indent="355600" algn="l">
                        <a:lnSpc>
                          <a:spcPct val="150000"/>
                        </a:lnSpc>
                      </a:pPr>
                      <a:r>
                        <a:rPr lang="en-US" sz="2400" kern="0">
                          <a:effectLst/>
                          <a:latin typeface="仿宋" panose="02010609060101010101" pitchFamily="49" charset="-122"/>
                          <a:ea typeface="仿宋" panose="02010609060101010101" pitchFamily="49" charset="-122"/>
                        </a:rPr>
                        <a:t>4. </a:t>
                      </a:r>
                      <a:r>
                        <a:rPr lang="zh-CN" sz="2400" kern="0">
                          <a:effectLst/>
                          <a:latin typeface="仿宋" panose="02010609060101010101" pitchFamily="49" charset="-122"/>
                          <a:ea typeface="仿宋" panose="02010609060101010101" pitchFamily="49" charset="-122"/>
                        </a:rPr>
                        <a:t>否定词</a:t>
                      </a:r>
                      <a:endParaRPr lang="zh-CN" sz="24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55600" algn="l">
                        <a:lnSpc>
                          <a:spcPct val="150000"/>
                        </a:lnSpc>
                      </a:pPr>
                      <a:r>
                        <a:rPr lang="zh-CN" sz="2400" kern="0">
                          <a:effectLst/>
                          <a:latin typeface="仿宋" panose="02010609060101010101" pitchFamily="49" charset="-122"/>
                          <a:ea typeface="仿宋" panose="02010609060101010101" pitchFamily="49" charset="-122"/>
                        </a:rPr>
                        <a:t>否定失当</a:t>
                      </a:r>
                      <a:endParaRPr lang="zh-CN" sz="2400" kern="100">
                        <a:effectLst/>
                        <a:latin typeface="仿宋" pitchFamily="49" charset="-122"/>
                        <a:ea typeface="仿宋"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83210" y="383979"/>
            <a:ext cx="10515600" cy="1325563"/>
          </a:xfrm>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r>
              <a:rPr lang="zh-CN" altLang="en-US" spc="500">
                <a:solidFill>
                  <a:srgbClr val="B79F47"/>
                </a:solidFill>
              </a:rPr>
              <a:t>常见语病判断标志</a:t>
            </a:r>
          </a:p>
        </p:txBody>
      </p:sp>
      <p:cxnSp>
        <p:nvCxnSpPr>
          <p:cNvPr id="4" name="直接连接符 3"/>
          <p:cNvCxnSpPr/>
          <p:nvPr/>
        </p:nvCxnSpPr>
        <p:spPr>
          <a:xfrm>
            <a:off x="892430" y="1571158"/>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6" name="内容占位符 5"/>
          <p:cNvGraphicFramePr>
            <a:graphicFrameLocks noGrp="1"/>
          </p:cNvGraphicFramePr>
          <p:nvPr>
            <p:ph idx="1"/>
          </p:nvPr>
        </p:nvGraphicFramePr>
        <p:xfrm>
          <a:off x="1981199" y="1709542"/>
          <a:ext cx="5767634" cy="5046805"/>
        </p:xfrm>
        <a:graphic>
          <a:graphicData uri="http://schemas.openxmlformats.org/drawingml/2006/table">
            <a:tbl>
              <a:tblPr firstRow="1" firstCol="1" bandRow="1">
                <a:tableStyleId>{2D5ABB26-0587-4C30-8999-92F81FD0307C}</a:tableStyleId>
              </a:tblPr>
              <a:tblGrid>
                <a:gridCol w="1967690"/>
                <a:gridCol w="3799944"/>
              </a:tblGrid>
              <a:tr h="468050">
                <a:tc>
                  <a:txBody>
                    <a:bodyPr/>
                    <a:lstStyle/>
                    <a:p>
                      <a:pPr indent="0" algn="l">
                        <a:lnSpc>
                          <a:spcPct val="150000"/>
                        </a:lnSpc>
                      </a:pPr>
                      <a:r>
                        <a:rPr lang="zh-CN" sz="1800" kern="0">
                          <a:effectLst/>
                          <a:latin typeface="仿宋" panose="02010609060101010101" pitchFamily="49" charset="-122"/>
                          <a:ea typeface="仿宋" panose="02010609060101010101" pitchFamily="49" charset="-122"/>
                        </a:rPr>
                        <a:t>检查标志</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zh-CN" sz="1800" kern="0">
                          <a:effectLst/>
                          <a:latin typeface="仿宋" panose="02010609060101010101" pitchFamily="49" charset="-122"/>
                          <a:ea typeface="仿宋" panose="02010609060101010101" pitchFamily="49" charset="-122"/>
                        </a:rPr>
                        <a:t>可能存在的语病</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rowSpan="3">
                  <a:txBody>
                    <a:bodyPr/>
                    <a:lstStyle/>
                    <a:p>
                      <a:pPr indent="0" algn="l">
                        <a:lnSpc>
                          <a:spcPct val="150000"/>
                        </a:lnSpc>
                      </a:pPr>
                      <a:r>
                        <a:rPr lang="en-US" sz="1800" kern="0">
                          <a:effectLst/>
                          <a:latin typeface="仿宋" panose="02010609060101010101" pitchFamily="49" charset="-122"/>
                          <a:ea typeface="仿宋" panose="02010609060101010101" pitchFamily="49" charset="-122"/>
                        </a:rPr>
                        <a:t>5. </a:t>
                      </a:r>
                      <a:r>
                        <a:rPr lang="zh-CN" sz="1800" kern="0">
                          <a:effectLst/>
                          <a:latin typeface="仿宋" panose="02010609060101010101" pitchFamily="49" charset="-122"/>
                          <a:ea typeface="仿宋" panose="02010609060101010101" pitchFamily="49" charset="-122"/>
                        </a:rPr>
                        <a:t>数量词</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(1)</a:t>
                      </a:r>
                      <a:r>
                        <a:rPr lang="zh-CN" sz="1800" kern="0">
                          <a:effectLst/>
                          <a:latin typeface="仿宋" panose="02010609060101010101" pitchFamily="49" charset="-122"/>
                          <a:ea typeface="仿宋" panose="02010609060101010101" pitchFamily="49" charset="-122"/>
                        </a:rPr>
                        <a:t>搭配不当</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(2)</a:t>
                      </a:r>
                      <a:r>
                        <a:rPr lang="zh-CN" sz="1800" kern="0">
                          <a:effectLst/>
                          <a:latin typeface="仿宋" panose="02010609060101010101" pitchFamily="49" charset="-122"/>
                          <a:ea typeface="仿宋" panose="02010609060101010101" pitchFamily="49" charset="-122"/>
                        </a:rPr>
                        <a:t>重复赘余</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(3)</a:t>
                      </a:r>
                      <a:r>
                        <a:rPr lang="zh-CN" sz="1800" kern="0">
                          <a:effectLst/>
                          <a:latin typeface="仿宋" panose="02010609060101010101" pitchFamily="49" charset="-122"/>
                          <a:ea typeface="仿宋" panose="02010609060101010101" pitchFamily="49" charset="-122"/>
                        </a:rPr>
                        <a:t>不合逻辑</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rowSpan="3">
                  <a:txBody>
                    <a:bodyPr/>
                    <a:lstStyle/>
                    <a:p>
                      <a:pPr indent="0" algn="l">
                        <a:lnSpc>
                          <a:spcPct val="150000"/>
                        </a:lnSpc>
                      </a:pPr>
                      <a:r>
                        <a:rPr lang="en-US" sz="1800" kern="0">
                          <a:effectLst/>
                          <a:latin typeface="仿宋" panose="02010609060101010101" pitchFamily="49" charset="-122"/>
                          <a:ea typeface="仿宋" panose="02010609060101010101" pitchFamily="49" charset="-122"/>
                        </a:rPr>
                        <a:t>6. </a:t>
                      </a:r>
                      <a:r>
                        <a:rPr lang="zh-CN" sz="1800" kern="0">
                          <a:effectLst/>
                          <a:latin typeface="仿宋" panose="02010609060101010101" pitchFamily="49" charset="-122"/>
                          <a:ea typeface="仿宋" panose="02010609060101010101" pitchFamily="49" charset="-122"/>
                        </a:rPr>
                        <a:t>时态词</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(1)</a:t>
                      </a:r>
                      <a:r>
                        <a:rPr lang="zh-CN" sz="1800" kern="0">
                          <a:effectLst/>
                          <a:latin typeface="仿宋" panose="02010609060101010101" pitchFamily="49" charset="-122"/>
                          <a:ea typeface="仿宋" panose="02010609060101010101" pitchFamily="49" charset="-122"/>
                        </a:rPr>
                        <a:t>重复赘余</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(2)</a:t>
                      </a:r>
                      <a:r>
                        <a:rPr lang="zh-CN" sz="1800" kern="0">
                          <a:effectLst/>
                          <a:latin typeface="仿宋" panose="02010609060101010101" pitchFamily="49" charset="-122"/>
                          <a:ea typeface="仿宋" panose="02010609060101010101" pitchFamily="49" charset="-122"/>
                        </a:rPr>
                        <a:t>语序不当</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(3)</a:t>
                      </a:r>
                      <a:r>
                        <a:rPr lang="zh-CN" sz="1800" kern="0">
                          <a:effectLst/>
                          <a:latin typeface="仿宋" panose="02010609060101010101" pitchFamily="49" charset="-122"/>
                          <a:ea typeface="仿宋" panose="02010609060101010101" pitchFamily="49" charset="-122"/>
                        </a:rPr>
                        <a:t>搭配不当</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rowSpan="2">
                  <a:txBody>
                    <a:bodyPr/>
                    <a:lstStyle/>
                    <a:p>
                      <a:pPr indent="0" algn="l">
                        <a:lnSpc>
                          <a:spcPct val="150000"/>
                        </a:lnSpc>
                      </a:pPr>
                      <a:r>
                        <a:rPr lang="en-US" sz="1800" kern="0">
                          <a:effectLst/>
                          <a:latin typeface="仿宋" panose="02010609060101010101" pitchFamily="49" charset="-122"/>
                          <a:ea typeface="仿宋" panose="02010609060101010101" pitchFamily="49" charset="-122"/>
                        </a:rPr>
                        <a:t>7. </a:t>
                      </a:r>
                      <a:r>
                        <a:rPr lang="zh-CN" sz="1800" kern="0">
                          <a:effectLst/>
                          <a:latin typeface="仿宋" panose="02010609060101010101" pitchFamily="49" charset="-122"/>
                          <a:ea typeface="仿宋" panose="02010609060101010101" pitchFamily="49" charset="-122"/>
                        </a:rPr>
                        <a:t>较长的修饰性结构</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(1)</a:t>
                      </a:r>
                      <a:r>
                        <a:rPr lang="zh-CN" sz="1800" kern="0">
                          <a:effectLst/>
                          <a:latin typeface="仿宋" panose="02010609060101010101" pitchFamily="49" charset="-122"/>
                          <a:ea typeface="仿宋" panose="02010609060101010101" pitchFamily="49" charset="-122"/>
                        </a:rPr>
                        <a:t>语序不当</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3955">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(2)</a:t>
                      </a:r>
                      <a:r>
                        <a:rPr lang="zh-CN" sz="1800" kern="0">
                          <a:effectLst/>
                          <a:latin typeface="仿宋" panose="02010609060101010101" pitchFamily="49" charset="-122"/>
                          <a:ea typeface="仿宋" panose="02010609060101010101" pitchFamily="49" charset="-122"/>
                        </a:rPr>
                        <a:t>缺少中心语</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rowSpan="3">
                  <a:txBody>
                    <a:bodyPr/>
                    <a:lstStyle/>
                    <a:p>
                      <a:pPr indent="0" algn="l">
                        <a:lnSpc>
                          <a:spcPct val="150000"/>
                        </a:lnSpc>
                      </a:pPr>
                      <a:r>
                        <a:rPr lang="en-US" sz="1800" kern="0">
                          <a:effectLst/>
                          <a:latin typeface="仿宋" panose="02010609060101010101" pitchFamily="49" charset="-122"/>
                          <a:ea typeface="仿宋" panose="02010609060101010101" pitchFamily="49" charset="-122"/>
                        </a:rPr>
                        <a:t>8. </a:t>
                      </a:r>
                      <a:r>
                        <a:rPr lang="zh-CN" sz="1800" kern="0">
                          <a:effectLst/>
                          <a:latin typeface="仿宋" panose="02010609060101010101" pitchFamily="49" charset="-122"/>
                          <a:ea typeface="仿宋" panose="02010609060101010101" pitchFamily="49" charset="-122"/>
                        </a:rPr>
                        <a:t>介词</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(1)</a:t>
                      </a:r>
                      <a:r>
                        <a:rPr lang="zh-CN" sz="1800" kern="0">
                          <a:effectLst/>
                          <a:latin typeface="仿宋" panose="02010609060101010101" pitchFamily="49" charset="-122"/>
                          <a:ea typeface="仿宋" panose="02010609060101010101" pitchFamily="49" charset="-122"/>
                        </a:rPr>
                        <a:t>缺主语</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(2)</a:t>
                      </a:r>
                      <a:r>
                        <a:rPr lang="zh-CN" sz="1800" kern="0">
                          <a:effectLst/>
                          <a:latin typeface="仿宋" panose="02010609060101010101" pitchFamily="49" charset="-122"/>
                          <a:ea typeface="仿宋" panose="02010609060101010101" pitchFamily="49" charset="-122"/>
                        </a:rPr>
                        <a:t>杂糅</a:t>
                      </a:r>
                      <a:endParaRPr lang="zh-CN" sz="1800" kern="100">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154">
                <a:tc vMerge="1">
                  <a:txBody>
                    <a:bodyPr/>
                    <a:lstStyle/>
                    <a:p>
                      <a:endParaRPr/>
                    </a:p>
                  </a:txBody>
                  <a:tcPr/>
                </a:tc>
                <a:tc>
                  <a:txBody>
                    <a:bodyPr/>
                    <a:lstStyle/>
                    <a:p>
                      <a:pPr indent="0" algn="l">
                        <a:lnSpc>
                          <a:spcPct val="150000"/>
                        </a:lnSpc>
                      </a:pPr>
                      <a:r>
                        <a:rPr lang="en-US" sz="1800" kern="0">
                          <a:effectLst/>
                          <a:latin typeface="仿宋" panose="02010609060101010101" pitchFamily="49" charset="-122"/>
                          <a:ea typeface="仿宋" panose="02010609060101010101" pitchFamily="49" charset="-122"/>
                        </a:rPr>
                        <a:t>(3)</a:t>
                      </a:r>
                      <a:r>
                        <a:rPr lang="zh-CN" sz="1800" kern="0">
                          <a:effectLst/>
                          <a:latin typeface="仿宋" panose="02010609060101010101" pitchFamily="49" charset="-122"/>
                          <a:ea typeface="仿宋" panose="02010609060101010101" pitchFamily="49" charset="-122"/>
                        </a:rPr>
                        <a:t>搭配不当</a:t>
                      </a:r>
                      <a:endParaRPr lang="zh-CN" sz="1800" kern="100">
                        <a:effectLst/>
                        <a:latin typeface="仿宋" pitchFamily="49" charset="-122"/>
                        <a:ea typeface="仿宋"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spc="500">
                <a:solidFill>
                  <a:srgbClr val="B79F47"/>
                </a:solidFill>
              </a:rPr>
              <a:t>1. 2020</a:t>
            </a:r>
            <a:r>
              <a:rPr lang="zh-CN" altLang="en-US" sz="4000" spc="500">
                <a:solidFill>
                  <a:srgbClr val="B79F47"/>
                </a:solidFill>
              </a:rPr>
              <a:t>届海南省新高考线上诊断性测试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    下面文段有四处语言表达的问题，请指出有问题句子的序号并修改，使语言表达准确流畅。</a:t>
            </a:r>
          </a:p>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①近年来，我国城市化进程的加快，②一些城市为了提高城市美誉度，开启了城市亮化工程。③政府实施景观亮化工程的初衷也许是好的，④但人们的行为在实践中逐渐与指导 思想发生了偏移，⑤存在“你亮，我比你更亮”。⑥一些城市从卫星图像资料看，⑦纽约、巴黎等发达国家的顶尖城市夜空亮度也不如这些城市。⑧如此过度亮化，⑨不仅助长了不良的社会风气，而且造成国家财力和社会资源的浪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spc="500">
                <a:solidFill>
                  <a:srgbClr val="B79F47"/>
                </a:solidFill>
              </a:rPr>
              <a:t>1. 2020</a:t>
            </a:r>
            <a:r>
              <a:rPr lang="zh-CN" altLang="en-US" sz="4000" spc="500">
                <a:solidFill>
                  <a:srgbClr val="B79F47"/>
                </a:solidFill>
              </a:rPr>
              <a:t>届海南省新高考线上诊断性测试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第①句，在“我国”的前面加上“随着”或者去掉“的”；第⑤句，在句号前加上“的现象”；第⑥句，删掉“一些城市”；第⑨句，“不仅”与“而且”后面的内容要互换。</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第①句，介词残缺，在“我国”的前面加上“随着”或者去掉“的”；第⑤句，缺少宾语中心语，在句号前加上“的现象”；第⑥句，中途易辙，删掉“一些城市”；第⑨句，递进关系不当，“不仅”与“而且”后面的内容要互换。</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spc="500">
                <a:solidFill>
                  <a:srgbClr val="B79F47"/>
                </a:solidFill>
              </a:rPr>
              <a:t>2.</a:t>
            </a:r>
            <a:r>
              <a:rPr lang="zh-CN" altLang="en-US" sz="2800" spc="500">
                <a:solidFill>
                  <a:srgbClr val="B79F47"/>
                </a:solidFill>
              </a:rPr>
              <a:t>江苏徐州一中</a:t>
            </a:r>
            <a:r>
              <a:rPr lang="en-US" altLang="zh-CN" sz="2800" spc="500">
                <a:solidFill>
                  <a:srgbClr val="B79F47"/>
                </a:solidFill>
              </a:rPr>
              <a:t>2021</a:t>
            </a:r>
            <a:r>
              <a:rPr lang="zh-CN" altLang="en-US" sz="2800" spc="500">
                <a:solidFill>
                  <a:srgbClr val="B79F47"/>
                </a:solidFill>
              </a:rPr>
              <a:t>届新高考全国卷第一次适应性考试</a:t>
            </a:r>
          </a:p>
        </p:txBody>
      </p:sp>
      <p:sp>
        <p:nvSpPr>
          <p:cNvPr id="3" name="内容占位符 2"/>
          <p:cNvSpPr>
            <a:spLocks noGrp="1"/>
          </p:cNvSpPr>
          <p:nvPr>
            <p:ph idx="1"/>
          </p:nvPr>
        </p:nvSpPr>
        <p:spPr>
          <a:xfrm>
            <a:off x="762000" y="1825625"/>
            <a:ext cx="10515600" cy="4351338"/>
          </a:xfrm>
        </p:spPr>
        <p:txBody>
          <a:bodyPr>
            <a:noAutofit/>
          </a:bodyPr>
          <a:lstStyle/>
          <a:p>
            <a:pPr marL="0" indent="0" fontAlgn="ctr">
              <a:lnSpc>
                <a:spcPct val="120000"/>
              </a:lnSpc>
              <a:buNone/>
            </a:pPr>
            <a:r>
              <a:rPr lang="zh-CN" altLang="en-US" sz="1800">
                <a:solidFill>
                  <a:srgbClr val="032D49"/>
                </a:solidFill>
                <a:latin typeface="仿宋" panose="02010609060101010101" pitchFamily="49" charset="-122"/>
                <a:ea typeface="仿宋" panose="02010609060101010101" pitchFamily="49" charset="-122"/>
              </a:rPr>
              <a:t>    下面文段有三处语言表达有问题，请指出有问题句子的序号并做修改，使语言表达准确流畅。</a:t>
            </a:r>
          </a:p>
          <a:p>
            <a:pPr marL="0" indent="0" fontAlgn="ctr">
              <a:lnSpc>
                <a:spcPct val="120000"/>
              </a:lnSpc>
              <a:buNone/>
            </a:pPr>
            <a:r>
              <a:rPr lang="zh-CN" altLang="en-US" sz="1800">
                <a:solidFill>
                  <a:srgbClr val="032D49"/>
                </a:solidFill>
                <a:latin typeface="楷体" panose="02010609060101010101" pitchFamily="49" charset="-122"/>
                <a:ea typeface="楷体" panose="02010609060101010101" pitchFamily="49" charset="-122"/>
              </a:rPr>
              <a:t>    李子柒的视频作品取材于中国农家的衣食住行，富有田园气息。②通过李子柒的田园生活，使我们可以在繁忙的都市生活中，③欣赏田园风光、古风汉服和传统美食，④在纷杂的世界中找到一处清凉。⑤中国人的生活，本来就是动人的，⑥诗意、浪漫的生活，是全世界都能够欣赏并且理解的。⑦但真实的田园生活并不全是浪漫、诗意，还需要真正懂农活、爱劳动、肯吃苦才行。⑧李子柒成功的背后，是由于她从清晨到深夜不停歇的付出。⑨没有扎实的基础，没有每个视频成百上千次的重复，没有耐得住寂寞的学习，就不会有诗意的、生活味的李子柒。</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江苏徐州一中</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届新高考全国卷第一次适应性考试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第②句：删去“通过”或者删去“使”；第⑥句：“欣赏并且理解”改为“理解并且欣赏”；第⑧句：删去“由于”。</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第②句：滥用介词造成主语残缺，因此要删去“通过”或者删去“使”；第⑥句：动词语序不当，“欣赏并且理解”改为“理解并且欣赏”；第⑧句：“成功的背后是</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与“成功是由于</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句式杂糅。删去“由于”。</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spc="500">
                <a:solidFill>
                  <a:srgbClr val="B79F47"/>
                </a:solidFill>
              </a:rPr>
              <a:t>3.</a:t>
            </a:r>
            <a:r>
              <a:rPr lang="zh-CN" altLang="en-US" sz="4000" spc="500">
                <a:solidFill>
                  <a:srgbClr val="B79F47"/>
                </a:solidFill>
              </a:rPr>
              <a:t> </a:t>
            </a:r>
            <a:r>
              <a:rPr lang="en-US" altLang="zh-CN" sz="4000" spc="500">
                <a:solidFill>
                  <a:srgbClr val="B79F47"/>
                </a:solidFill>
              </a:rPr>
              <a:t>2021</a:t>
            </a:r>
            <a:r>
              <a:rPr lang="zh-CN" altLang="en-US" sz="4000" spc="500">
                <a:solidFill>
                  <a:srgbClr val="B79F47"/>
                </a:solidFill>
              </a:rPr>
              <a:t>届河南省新高三第一次摸底考试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他们深知，躺在功劳簿上止步不前，意味着科学技术的停滞；</a:t>
            </a:r>
            <a:r>
              <a:rPr lang="zh-CN" altLang="en-US" sz="1800" u="sng">
                <a:solidFill>
                  <a:srgbClr val="032D49"/>
                </a:solidFill>
                <a:latin typeface="楷体" panose="02010609060101010101" pitchFamily="49" charset="-122"/>
                <a:ea typeface="楷体" panose="02010609060101010101" pitchFamily="49" charset="-122"/>
              </a:rPr>
              <a:t>只有不断扩大未知世界的疆域才能降低已知世界带来的给人类生 存的危险系数。</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 </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a:t>
            </a:r>
            <a:r>
              <a:rPr lang="zh-CN" altLang="en-US" sz="1800">
                <a:solidFill>
                  <a:srgbClr val="032D49"/>
                </a:solidFill>
                <a:latin typeface="仿宋" panose="02010609060101010101" pitchFamily="49" charset="-122"/>
                <a:ea typeface="仿宋" panose="02010609060101010101" pitchFamily="49" charset="-122"/>
              </a:rPr>
              <a:t>．只有不断扩大未知世界的疆域，才能降低已知世界给人类生存带来的危险系数。</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a:t>
            </a:r>
            <a:r>
              <a:rPr lang="zh-CN" altLang="en-US" sz="1800">
                <a:solidFill>
                  <a:srgbClr val="032D49"/>
                </a:solidFill>
                <a:latin typeface="仿宋" panose="02010609060101010101" pitchFamily="49" charset="-122"/>
                <a:ea typeface="仿宋" panose="02010609060101010101" pitchFamily="49" charset="-122"/>
              </a:rPr>
              <a:t>．只有不断扩大已知世界的疆域，才能降低未知世界给人类生存带来的危险系数。</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a:t>
            </a:r>
            <a:r>
              <a:rPr lang="zh-CN" altLang="en-US" sz="1800">
                <a:solidFill>
                  <a:srgbClr val="032D49"/>
                </a:solidFill>
                <a:latin typeface="仿宋" panose="02010609060101010101" pitchFamily="49" charset="-122"/>
                <a:ea typeface="仿宋" panose="02010609060101010101" pitchFamily="49" charset="-122"/>
              </a:rPr>
              <a:t>．只有不断扩大已知世界的疆场，才能降低未知世界给人类生存带来的危险系数。</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a:t>
            </a:r>
            <a:r>
              <a:rPr lang="zh-CN" altLang="en-US" sz="1800">
                <a:solidFill>
                  <a:srgbClr val="032D49"/>
                </a:solidFill>
                <a:latin typeface="仿宋" panose="02010609060101010101" pitchFamily="49" charset="-122"/>
                <a:ea typeface="仿宋" panose="02010609060101010101" pitchFamily="49" charset="-122"/>
              </a:rPr>
              <a:t>．只有不断扩大未知世界的疆场，才能降低已知世界带给人类的生存危险系数。</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3.</a:t>
            </a:r>
            <a:r>
              <a:rPr kumimoji="0" lang="zh-CN" altLang="en-US"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 </a:t>
            </a:r>
            <a:r>
              <a:rPr kumimoji="0" lang="en-US" altLang="zh-CN"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2021</a:t>
            </a:r>
            <a:r>
              <a:rPr kumimoji="0" lang="zh-CN" altLang="en-US"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届河南省新高三第一次摸底考试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】B</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随着科技的发展，人类已知的东西越来越多。未知世界更能给人类的生存带来危险。所以应该是“扩大已知世界</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两项。疆域，意指领土的范围或面积。疆场，指战场或国界。根据前文谓语动词“扩大”可知后面应选“疆域”，排除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itchFamily="49" charset="-122"/>
              <a:ea typeface="仿宋" pitchFamily="49" charset="-122"/>
            </a:endParaRPr>
          </a:p>
          <a:p>
            <a:pPr marL="0" indent="0">
              <a:lnSpc>
                <a:spcPct val="120000"/>
              </a:lnSpc>
              <a:buNone/>
            </a:pPr>
            <a:endParaRPr lang="zh-CN" altLang="zh-CN" sz="1800">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4.</a:t>
            </a:r>
            <a:r>
              <a:rPr lang="zh-CN" altLang="en-US" spc="500">
                <a:solidFill>
                  <a:srgbClr val="B79F47"/>
                </a:solidFill>
              </a:rPr>
              <a:t>惠州市</a:t>
            </a:r>
            <a:r>
              <a:rPr lang="en-US" altLang="zh-CN" spc="500">
                <a:solidFill>
                  <a:srgbClr val="B79F47"/>
                </a:solidFill>
              </a:rPr>
              <a:t>2021</a:t>
            </a:r>
            <a:r>
              <a:rPr lang="zh-CN" altLang="en-US" spc="500">
                <a:solidFill>
                  <a:srgbClr val="B79F47"/>
                </a:solidFill>
              </a:rPr>
              <a:t>届高三第一次调研考试</a:t>
            </a:r>
          </a:p>
        </p:txBody>
      </p:sp>
      <p:sp>
        <p:nvSpPr>
          <p:cNvPr id="3" name="内容占位符 2"/>
          <p:cNvSpPr>
            <a:spLocks noGrp="1"/>
          </p:cNvSpPr>
          <p:nvPr>
            <p:ph idx="1"/>
          </p:nvPr>
        </p:nvSpPr>
        <p:spPr>
          <a:xfrm>
            <a:off x="750771" y="1552304"/>
            <a:ext cx="11441229" cy="4351338"/>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前童，始建于南宋，是一个历史悠久、文化积淀深厚、地理环境独特的江南古镇。古镇村落至今保留着规模宏大的古民居建筑，童姓祖先按“回”字九宫八封原理，把白溪水引进村庄，溪水挨户环流。近年来，前童镇大力发展旅游业，通过继承和发扬木雕、根雕等传统文化技艺，吸引了众多文创工作室入驻，形成了初具规模的历史文化街区。在古镇村民的热情欢迎中，国际友人们“打卡”了职思其居、明经堂等历史遗迹，品尝了当地赫赫有名的“前童三宝”</a:t>
            </a:r>
            <a:r>
              <a:rPr lang="en-US" altLang="zh-CN" sz="1800">
                <a:solidFill>
                  <a:srgbClr val="032D49"/>
                </a:solidFill>
                <a:latin typeface="楷体" panose="02010609060101010101" pitchFamily="49" charset="-122"/>
                <a:ea typeface="楷体" panose="02010609060101010101" pitchFamily="49" charset="-122"/>
              </a:rPr>
              <a:t>——</a:t>
            </a:r>
            <a:r>
              <a:rPr lang="zh-CN" altLang="en-US" sz="1800">
                <a:solidFill>
                  <a:srgbClr val="032D49"/>
                </a:solidFill>
                <a:latin typeface="楷体" panose="02010609060101010101" pitchFamily="49" charset="-122"/>
                <a:ea typeface="楷体" panose="02010609060101010101" pitchFamily="49" charset="-122"/>
              </a:rPr>
              <a:t>老豆腐、空心豆腐、豆腐干。</a:t>
            </a:r>
            <a:r>
              <a:rPr lang="zh-CN" altLang="en-US" sz="1800" u="sng">
                <a:solidFill>
                  <a:srgbClr val="032D49"/>
                </a:solidFill>
                <a:latin typeface="楷体" panose="02010609060101010101" pitchFamily="49" charset="-122"/>
                <a:ea typeface="楷体" panose="02010609060101010101" pitchFamily="49" charset="-122"/>
              </a:rPr>
              <a:t>美味的特色小吃、明清建筑的古朴对外国友人留下了深刻的印象。</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a:t>
            </a:r>
            <a:r>
              <a:rPr lang="zh-CN" altLang="en-US" sz="1800">
                <a:solidFill>
                  <a:srgbClr val="032D49"/>
                </a:solidFill>
                <a:latin typeface="仿宋" panose="02010609060101010101" pitchFamily="49" charset="-122"/>
                <a:ea typeface="仿宋" panose="02010609060101010101" pitchFamily="49" charset="-122"/>
              </a:rPr>
              <a:t>美味的特色小吃、古朴的明清建筑给外国友人留下了深刻的印象。</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a:t>
            </a:r>
            <a:r>
              <a:rPr lang="zh-CN" altLang="en-US" sz="1800">
                <a:solidFill>
                  <a:srgbClr val="032D49"/>
                </a:solidFill>
                <a:latin typeface="仿宋" panose="02010609060101010101" pitchFamily="49" charset="-122"/>
                <a:ea typeface="仿宋" panose="02010609060101010101" pitchFamily="49" charset="-122"/>
              </a:rPr>
              <a:t>古朴的明清建筑、美味的特色小吃给外国友人留下了深刻的印象。</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a:t>
            </a:r>
            <a:r>
              <a:rPr lang="zh-CN" altLang="en-US" sz="1800">
                <a:solidFill>
                  <a:srgbClr val="032D49"/>
                </a:solidFill>
                <a:latin typeface="仿宋" panose="02010609060101010101" pitchFamily="49" charset="-122"/>
                <a:ea typeface="仿宋" panose="02010609060101010101" pitchFamily="49" charset="-122"/>
              </a:rPr>
              <a:t>美味的特色小吃、古朴的明清建筑对外国友人留下了深刻的印象。</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a:t>
            </a:r>
            <a:r>
              <a:rPr lang="zh-CN" altLang="en-US" sz="1800">
                <a:solidFill>
                  <a:srgbClr val="032D49"/>
                </a:solidFill>
                <a:latin typeface="仿宋" panose="02010609060101010101" pitchFamily="49" charset="-122"/>
                <a:ea typeface="仿宋" panose="02010609060101010101" pitchFamily="49" charset="-122"/>
              </a:rPr>
              <a:t>古朴的明清建筑、美味的特色小吃对外国友人留下了深刻的印象。</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4.</a:t>
            </a:r>
            <a:r>
              <a:rPr lang="zh-CN" altLang="en-US" spc="500">
                <a:solidFill>
                  <a:srgbClr val="B79F47"/>
                </a:solidFill>
              </a:rPr>
              <a:t>惠州市</a:t>
            </a:r>
            <a:r>
              <a:rPr lang="en-US" altLang="zh-CN" spc="500">
                <a:solidFill>
                  <a:srgbClr val="B79F47"/>
                </a:solidFill>
              </a:rPr>
              <a:t>2021</a:t>
            </a:r>
            <a:r>
              <a:rPr lang="zh-CN" altLang="en-US" spc="500">
                <a:solidFill>
                  <a:srgbClr val="B79F47"/>
                </a:solidFill>
              </a:rPr>
              <a:t>届高三第一次调研考试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】B</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两项介词搭配不当，现代汉语中没有“对</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留下深刻的印象”的说法，所以排除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两项。根据前文内容，先介绍建筑，后介绍小吃，因此本句中也应该将建筑放前面，所以排除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spc="500">
                <a:solidFill>
                  <a:srgbClr val="B79F47"/>
                </a:solidFill>
              </a:rPr>
              <a:t>5.</a:t>
            </a:r>
            <a:r>
              <a:rPr lang="zh-CN" altLang="en-US" sz="2400" spc="500">
                <a:solidFill>
                  <a:srgbClr val="B79F47"/>
                </a:solidFill>
              </a:rPr>
              <a:t>成都七中</a:t>
            </a:r>
            <a:r>
              <a:rPr lang="en-US" altLang="zh-CN" sz="2400" spc="500">
                <a:solidFill>
                  <a:srgbClr val="B79F47"/>
                </a:solidFill>
              </a:rPr>
              <a:t>2019-2020</a:t>
            </a:r>
            <a:r>
              <a:rPr lang="zh-CN" altLang="en-US" sz="2400" spc="500">
                <a:solidFill>
                  <a:srgbClr val="B79F47"/>
                </a:solidFill>
              </a:rPr>
              <a:t>学年度下期高</a:t>
            </a:r>
            <a:r>
              <a:rPr lang="en-US" altLang="zh-CN" sz="2400" spc="500">
                <a:solidFill>
                  <a:srgbClr val="B79F47"/>
                </a:solidFill>
              </a:rPr>
              <a:t>2021</a:t>
            </a:r>
            <a:r>
              <a:rPr lang="zh-CN" altLang="en-US" sz="2400" spc="500">
                <a:solidFill>
                  <a:srgbClr val="B79F47"/>
                </a:solidFill>
              </a:rPr>
              <a:t>届零诊质量检测一</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其实，</a:t>
            </a:r>
            <a:r>
              <a:rPr lang="zh-CN" altLang="en-US" sz="1800" u="sng">
                <a:solidFill>
                  <a:srgbClr val="032D49"/>
                </a:solidFill>
                <a:latin typeface="楷体" panose="02010609060101010101" pitchFamily="49" charset="-122"/>
                <a:ea typeface="楷体" panose="02010609060101010101" pitchFamily="49" charset="-122"/>
              </a:rPr>
              <a:t>在</a:t>
            </a:r>
            <a:r>
              <a:rPr lang="en-US" altLang="zh-CN" sz="1800" u="sng">
                <a:solidFill>
                  <a:srgbClr val="032D49"/>
                </a:solidFill>
                <a:latin typeface="楷体" panose="02010609060101010101" pitchFamily="49" charset="-122"/>
                <a:ea typeface="楷体" panose="02010609060101010101" pitchFamily="49" charset="-122"/>
              </a:rPr>
              <a:t>1</a:t>
            </a:r>
            <a:r>
              <a:rPr lang="zh-CN" altLang="en-US" sz="1800" u="sng">
                <a:solidFill>
                  <a:srgbClr val="032D49"/>
                </a:solidFill>
                <a:latin typeface="楷体" panose="02010609060101010101" pitchFamily="49" charset="-122"/>
                <a:ea typeface="楷体" panose="02010609060101010101" pitchFamily="49" charset="-122"/>
              </a:rPr>
              <a:t>月</a:t>
            </a:r>
            <a:r>
              <a:rPr lang="en-US" altLang="zh-CN" sz="1800" u="sng">
                <a:solidFill>
                  <a:srgbClr val="032D49"/>
                </a:solidFill>
                <a:latin typeface="楷体" panose="02010609060101010101" pitchFamily="49" charset="-122"/>
                <a:ea typeface="楷体" panose="02010609060101010101" pitchFamily="49" charset="-122"/>
              </a:rPr>
              <a:t>29</a:t>
            </a:r>
            <a:r>
              <a:rPr lang="zh-CN" altLang="en-US" sz="1800" u="sng">
                <a:solidFill>
                  <a:srgbClr val="032D49"/>
                </a:solidFill>
                <a:latin typeface="楷体" panose="02010609060101010101" pitchFamily="49" charset="-122"/>
                <a:ea typeface="楷体" panose="02010609060101010101" pitchFamily="49" charset="-122"/>
              </a:rPr>
              <a:t>日早就已经公布：日前为止，世界卫生组织还没有专门用于治疗和预防新型冠状病毒的药物。</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a:t>
            </a:r>
            <a:r>
              <a:rPr lang="zh-CN" altLang="en-US" sz="1800">
                <a:solidFill>
                  <a:srgbClr val="032D49"/>
                </a:solidFill>
                <a:latin typeface="仿宋" panose="02010609060101010101" pitchFamily="49" charset="-122"/>
                <a:ea typeface="仿宋" panose="02010609060101010101" pitchFamily="49" charset="-122"/>
              </a:rPr>
              <a:t>早在</a:t>
            </a:r>
            <a:r>
              <a:rPr lang="en-US" altLang="zh-CN" sz="1800">
                <a:solidFill>
                  <a:srgbClr val="032D49"/>
                </a:solidFill>
                <a:latin typeface="仿宋" panose="02010609060101010101" pitchFamily="49" charset="-122"/>
                <a:ea typeface="仿宋" panose="02010609060101010101" pitchFamily="49" charset="-122"/>
              </a:rPr>
              <a:t>1</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日就已经公布：日前为止，世界卫生组织还没有专门用于治疗和预防新型冠状病毒的药物</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a:t>
            </a:r>
            <a:r>
              <a:rPr lang="zh-CN" altLang="en-US" sz="1800">
                <a:solidFill>
                  <a:srgbClr val="032D49"/>
                </a:solidFill>
                <a:latin typeface="仿宋" panose="02010609060101010101" pitchFamily="49" charset="-122"/>
                <a:ea typeface="仿宋" panose="02010609060101010101" pitchFamily="49" charset="-122"/>
              </a:rPr>
              <a:t>世界卫生组织在</a:t>
            </a:r>
            <a:r>
              <a:rPr lang="en-US" altLang="zh-CN" sz="1800">
                <a:solidFill>
                  <a:srgbClr val="032D49"/>
                </a:solidFill>
                <a:latin typeface="仿宋" panose="02010609060101010101" pitchFamily="49" charset="-122"/>
                <a:ea typeface="仿宋" panose="02010609060101010101" pitchFamily="49" charset="-122"/>
              </a:rPr>
              <a:t>1</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日早就已经公布：目前为止，还没有专门用于治疗和预防新型冠状病毒的药物</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a:t>
            </a:r>
            <a:r>
              <a:rPr lang="zh-CN" altLang="en-US" sz="1800">
                <a:solidFill>
                  <a:srgbClr val="032D49"/>
                </a:solidFill>
                <a:latin typeface="仿宋" panose="02010609060101010101" pitchFamily="49" charset="-122"/>
                <a:ea typeface="仿宋" panose="02010609060101010101" pitchFamily="49" charset="-122"/>
              </a:rPr>
              <a:t>世界卫生组织早在</a:t>
            </a:r>
            <a:r>
              <a:rPr lang="en-US" altLang="zh-CN" sz="1800">
                <a:solidFill>
                  <a:srgbClr val="032D49"/>
                </a:solidFill>
                <a:latin typeface="仿宋" panose="02010609060101010101" pitchFamily="49" charset="-122"/>
                <a:ea typeface="仿宋" panose="02010609060101010101" pitchFamily="49" charset="-122"/>
              </a:rPr>
              <a:t>1</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日就已经公布：目前为止，还没有专门用于预防和治疗新塑冠状病毒的药物</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a:t>
            </a:r>
            <a:r>
              <a:rPr lang="zh-CN" altLang="en-US" sz="1800">
                <a:solidFill>
                  <a:srgbClr val="032D49"/>
                </a:solidFill>
                <a:latin typeface="仿宋" panose="02010609060101010101" pitchFamily="49" charset="-122"/>
                <a:ea typeface="仿宋" panose="02010609060101010101" pitchFamily="49" charset="-122"/>
              </a:rPr>
              <a:t>早在</a:t>
            </a:r>
            <a:r>
              <a:rPr lang="en-US" altLang="zh-CN" sz="1800">
                <a:solidFill>
                  <a:srgbClr val="032D49"/>
                </a:solidFill>
                <a:latin typeface="仿宋" panose="02010609060101010101" pitchFamily="49" charset="-122"/>
                <a:ea typeface="仿宋" panose="02010609060101010101" pitchFamily="49" charset="-122"/>
              </a:rPr>
              <a:t>1</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日就已经公布：日前为止，世界卫生组织还没有专门用于预防和治疗新型冠状病毒的药物</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spc="500">
                <a:solidFill>
                  <a:srgbClr val="B79F47"/>
                </a:solidFill>
              </a:rPr>
              <a:t>5.</a:t>
            </a:r>
            <a:r>
              <a:rPr lang="zh-CN" altLang="en-US" sz="2400" spc="500">
                <a:solidFill>
                  <a:srgbClr val="B79F47"/>
                </a:solidFill>
              </a:rPr>
              <a:t>成都七中</a:t>
            </a:r>
            <a:r>
              <a:rPr lang="en-US" altLang="zh-CN" sz="2400" spc="500">
                <a:solidFill>
                  <a:srgbClr val="B79F47"/>
                </a:solidFill>
              </a:rPr>
              <a:t>2019-2020</a:t>
            </a:r>
            <a:r>
              <a:rPr lang="zh-CN" altLang="en-US" sz="2400" spc="500">
                <a:solidFill>
                  <a:srgbClr val="B79F47"/>
                </a:solidFill>
              </a:rPr>
              <a:t>学年度下期高</a:t>
            </a:r>
            <a:r>
              <a:rPr lang="en-US" altLang="zh-CN" sz="2400" spc="500">
                <a:solidFill>
                  <a:srgbClr val="B79F47"/>
                </a:solidFill>
              </a:rPr>
              <a:t>2021</a:t>
            </a:r>
            <a:r>
              <a:rPr lang="zh-CN" altLang="en-US" sz="2400" spc="500">
                <a:solidFill>
                  <a:srgbClr val="B79F47"/>
                </a:solidFill>
              </a:rPr>
              <a:t>届零诊质量检测一</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】C</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在</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月</a:t>
            </a:r>
            <a:r>
              <a:rPr lang="en-US" altLang="zh-CN" sz="1800">
                <a:solidFill>
                  <a:srgbClr val="FF0000"/>
                </a:solidFill>
                <a:latin typeface="仿宋" panose="02010609060101010101" pitchFamily="49" charset="-122"/>
                <a:ea typeface="仿宋" panose="02010609060101010101" pitchFamily="49" charset="-122"/>
              </a:rPr>
              <a:t>29</a:t>
            </a:r>
            <a:r>
              <a:rPr lang="zh-CN" altLang="en-US" sz="1800">
                <a:solidFill>
                  <a:srgbClr val="FF0000"/>
                </a:solidFill>
                <a:latin typeface="仿宋" panose="02010609060101010101" pitchFamily="49" charset="-122"/>
                <a:ea typeface="仿宋" panose="02010609060101010101" pitchFamily="49" charset="-122"/>
              </a:rPr>
              <a:t>日早就已经公布”中定语“早”应在“在</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月</a:t>
            </a:r>
            <a:r>
              <a:rPr lang="en-US" altLang="zh-CN" sz="1800">
                <a:solidFill>
                  <a:srgbClr val="FF0000"/>
                </a:solidFill>
                <a:latin typeface="仿宋" panose="02010609060101010101" pitchFamily="49" charset="-122"/>
                <a:ea typeface="仿宋" panose="02010609060101010101" pitchFamily="49" charset="-122"/>
              </a:rPr>
              <a:t>29</a:t>
            </a:r>
            <a:r>
              <a:rPr lang="zh-CN" altLang="en-US" sz="1800">
                <a:solidFill>
                  <a:srgbClr val="FF0000"/>
                </a:solidFill>
                <a:latin typeface="仿宋" panose="02010609060101010101" pitchFamily="49" charset="-122"/>
                <a:ea typeface="仿宋" panose="02010609060101010101" pitchFamily="49" charset="-122"/>
              </a:rPr>
              <a:t>日”前面，排除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项。“早在</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月</a:t>
            </a:r>
            <a:r>
              <a:rPr lang="en-US" altLang="zh-CN" sz="1800">
                <a:solidFill>
                  <a:srgbClr val="FF0000"/>
                </a:solidFill>
                <a:latin typeface="仿宋" panose="02010609060101010101" pitchFamily="49" charset="-122"/>
                <a:ea typeface="仿宋" panose="02010609060101010101" pitchFamily="49" charset="-122"/>
              </a:rPr>
              <a:t>29</a:t>
            </a:r>
            <a:r>
              <a:rPr lang="zh-CN" altLang="en-US" sz="1800">
                <a:solidFill>
                  <a:srgbClr val="FF0000"/>
                </a:solidFill>
                <a:latin typeface="仿宋" panose="02010609060101010101" pitchFamily="49" charset="-122"/>
                <a:ea typeface="仿宋" panose="02010609060101010101" pitchFamily="49" charset="-122"/>
              </a:rPr>
              <a:t>日就已经公布”缺主语，排除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两项。据此可以选</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项。此外，“日前为止”不符合现代汉语表达习惯。“治疗和预防”语序不当，应该是先“预防”后“治疗”。故选</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spc="500">
                <a:solidFill>
                  <a:srgbClr val="B79F47"/>
                </a:solidFill>
              </a:rPr>
              <a:t>6.</a:t>
            </a:r>
            <a:r>
              <a:rPr lang="zh-CN" altLang="en-US" sz="3600" spc="500">
                <a:solidFill>
                  <a:srgbClr val="B79F47"/>
                </a:solidFill>
              </a:rPr>
              <a:t>合肥市</a:t>
            </a:r>
            <a:r>
              <a:rPr lang="en-US" altLang="zh-CN" sz="3600" spc="500">
                <a:solidFill>
                  <a:srgbClr val="B79F47"/>
                </a:solidFill>
              </a:rPr>
              <a:t>2020</a:t>
            </a:r>
            <a:r>
              <a:rPr lang="zh-CN" altLang="en-US" sz="3600" spc="500">
                <a:solidFill>
                  <a:srgbClr val="B79F47"/>
                </a:solidFill>
              </a:rPr>
              <a:t>年高三第一次教学质量检测</a:t>
            </a:r>
          </a:p>
        </p:txBody>
      </p:sp>
      <p:sp>
        <p:nvSpPr>
          <p:cNvPr id="3" name="内容占位符 2"/>
          <p:cNvSpPr>
            <a:spLocks noGrp="1"/>
          </p:cNvSpPr>
          <p:nvPr>
            <p:ph idx="1"/>
          </p:nvPr>
        </p:nvSpPr>
        <p:spPr>
          <a:xfrm>
            <a:off x="762000" y="1825624"/>
            <a:ext cx="10971196" cy="5306695"/>
          </a:xfrm>
        </p:spPr>
        <p:txBody>
          <a:bodyPr>
            <a:noAutofit/>
          </a:bodyPr>
          <a:lstStyle/>
          <a:p>
            <a:pPr marL="0" indent="0" fontAlgn="ctr">
              <a:lnSpc>
                <a:spcPct val="120000"/>
              </a:lnSpc>
              <a:buNone/>
            </a:pPr>
            <a:r>
              <a:rPr lang="zh-CN" altLang="en-US" sz="1800">
                <a:solidFill>
                  <a:srgbClr val="032D49"/>
                </a:solidFill>
                <a:latin typeface="楷体" panose="02010609060101010101" pitchFamily="49" charset="-122"/>
                <a:ea typeface="楷体" panose="02010609060101010101" pitchFamily="49" charset="-122"/>
              </a:rPr>
              <a:t>    章丘铁锅走红的经历，对于从高速增长阶段转向高质量发展阶段的中国来说，无疑具有启发意义。一口章丘铁锅告诉我们：</a:t>
            </a:r>
            <a:r>
              <a:rPr lang="zh-CN" altLang="en-US" sz="1800" u="sng">
                <a:solidFill>
                  <a:srgbClr val="032D49"/>
                </a:solidFill>
                <a:latin typeface="楷体" panose="02010609060101010101" pitchFamily="49" charset="-122"/>
                <a:ea typeface="楷体" panose="02010609060101010101" pitchFamily="49" charset="-122"/>
              </a:rPr>
              <a:t>消费者真正被打动的，不仅有藏在传统商品背后的情怀，更是传统商品的品质。</a:t>
            </a:r>
          </a:p>
          <a:p>
            <a:pPr marL="0" indent="0" fontAlgn="ctr">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A. </a:t>
            </a:r>
            <a:r>
              <a:rPr lang="zh-CN" altLang="en-US" sz="1800">
                <a:solidFill>
                  <a:srgbClr val="032D49"/>
                </a:solidFill>
                <a:latin typeface="仿宋" panose="02010609060101010101" pitchFamily="49" charset="-122"/>
                <a:ea typeface="仿宋" panose="02010609060101010101" pitchFamily="49" charset="-122"/>
              </a:rPr>
              <a:t>消费者真正被打动，不仅是传统商品的品质，更有藏在传统商品背后的情怀。</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B. </a:t>
            </a:r>
            <a:r>
              <a:rPr lang="zh-CN" altLang="en-US" sz="1800">
                <a:solidFill>
                  <a:srgbClr val="032D49"/>
                </a:solidFill>
                <a:latin typeface="仿宋" panose="02010609060101010101" pitchFamily="49" charset="-122"/>
                <a:ea typeface="仿宋" panose="02010609060101010101" pitchFamily="49" charset="-122"/>
              </a:rPr>
              <a:t>真正打动消费者的，不仅是藏在传统商品背后的情怀，更是传统商品的品质。</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C. </a:t>
            </a:r>
            <a:r>
              <a:rPr lang="zh-CN" altLang="en-US" sz="1800">
                <a:solidFill>
                  <a:srgbClr val="032D49"/>
                </a:solidFill>
                <a:latin typeface="仿宋" panose="02010609060101010101" pitchFamily="49" charset="-122"/>
                <a:ea typeface="仿宋" panose="02010609060101010101" pitchFamily="49" charset="-122"/>
              </a:rPr>
              <a:t>真正打动消费者的，不仅是传统商品的品质，更是藏在传统商品背后的情怀。</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D. </a:t>
            </a:r>
            <a:r>
              <a:rPr lang="zh-CN" altLang="en-US" sz="1800">
                <a:solidFill>
                  <a:srgbClr val="032D49"/>
                </a:solidFill>
                <a:latin typeface="仿宋" panose="02010609060101010101" pitchFamily="49" charset="-122"/>
                <a:ea typeface="仿宋" panose="02010609060101010101" pitchFamily="49" charset="-122"/>
              </a:rPr>
              <a:t>消费者真正打动的，不仅是藏在传统商品背后的情怀，更是传统商品的品质。</a:t>
            </a: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spc="500">
                <a:solidFill>
                  <a:srgbClr val="B79F47"/>
                </a:solidFill>
              </a:rPr>
              <a:t>6.</a:t>
            </a:r>
            <a:r>
              <a:rPr lang="zh-CN" altLang="en-US" sz="3600" spc="500">
                <a:solidFill>
                  <a:srgbClr val="B79F47"/>
                </a:solidFill>
              </a:rPr>
              <a:t>合肥市</a:t>
            </a:r>
            <a:r>
              <a:rPr lang="en-US" altLang="zh-CN" sz="3600" spc="500">
                <a:solidFill>
                  <a:srgbClr val="B79F47"/>
                </a:solidFill>
              </a:rPr>
              <a:t>2020</a:t>
            </a:r>
            <a:r>
              <a:rPr lang="zh-CN" altLang="en-US" sz="3600" spc="500">
                <a:solidFill>
                  <a:srgbClr val="B79F47"/>
                </a:solidFill>
              </a:rPr>
              <a:t>年高三第一次教学质量检测</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】C</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打动消费者的是某一样东西或品质。</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两项不符合现代汉语习惯，予以排除。应该先说“传统商品”，再说“藏在传统商品背后”，排除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7. 2020</a:t>
            </a:r>
            <a:r>
              <a:rPr lang="zh-CN" altLang="en-US" sz="3200" spc="500">
                <a:solidFill>
                  <a:srgbClr val="B79F47"/>
                </a:solidFill>
              </a:rPr>
              <a:t>届福建省福州市高三上学期期末考试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a:t>
            </a:r>
            <a:r>
              <a:rPr lang="zh-CN" altLang="en-US" sz="1800" u="sng">
                <a:solidFill>
                  <a:srgbClr val="032D49"/>
                </a:solidFill>
                <a:latin typeface="楷体" panose="02010609060101010101" pitchFamily="49" charset="-122"/>
                <a:ea typeface="楷体" panose="02010609060101010101" pitchFamily="49" charset="-122"/>
              </a:rPr>
              <a:t>据统计数据显示，</a:t>
            </a:r>
            <a:r>
              <a:rPr lang="en-US" altLang="zh-CN" sz="1800" u="sng">
                <a:solidFill>
                  <a:srgbClr val="032D49"/>
                </a:solidFill>
                <a:latin typeface="楷体" panose="02010609060101010101" pitchFamily="49" charset="-122"/>
                <a:ea typeface="楷体" panose="02010609060101010101" pitchFamily="49" charset="-122"/>
              </a:rPr>
              <a:t>9</a:t>
            </a:r>
            <a:r>
              <a:rPr lang="zh-CN" altLang="en-US" sz="1800" u="sng">
                <a:solidFill>
                  <a:srgbClr val="032D49"/>
                </a:solidFill>
                <a:latin typeface="楷体" panose="02010609060101010101" pitchFamily="49" charset="-122"/>
                <a:ea typeface="楷体" panose="02010609060101010101" pitchFamily="49" charset="-122"/>
              </a:rPr>
              <a:t>月</a:t>
            </a:r>
            <a:r>
              <a:rPr lang="en-US" altLang="zh-CN" sz="1800" u="sng">
                <a:solidFill>
                  <a:srgbClr val="032D49"/>
                </a:solidFill>
                <a:latin typeface="楷体" panose="02010609060101010101" pitchFamily="49" charset="-122"/>
                <a:ea typeface="楷体" panose="02010609060101010101" pitchFamily="49" charset="-122"/>
              </a:rPr>
              <a:t>29</a:t>
            </a:r>
            <a:r>
              <a:rPr lang="zh-CN" altLang="en-US" sz="1800" u="sng">
                <a:solidFill>
                  <a:srgbClr val="032D49"/>
                </a:solidFill>
                <a:latin typeface="楷体" panose="02010609060101010101" pitchFamily="49" charset="-122"/>
                <a:ea typeface="楷体" panose="02010609060101010101" pitchFamily="49" charset="-122"/>
              </a:rPr>
              <a:t>日，在结束的日本</a:t>
            </a:r>
            <a:r>
              <a:rPr lang="en-US" altLang="zh-CN" sz="1800" u="sng">
                <a:solidFill>
                  <a:srgbClr val="032D49"/>
                </a:solidFill>
                <a:latin typeface="楷体" panose="02010609060101010101" pitchFamily="49" charset="-122"/>
                <a:ea typeface="楷体" panose="02010609060101010101" pitchFamily="49" charset="-122"/>
              </a:rPr>
              <a:t>2019</a:t>
            </a:r>
            <a:r>
              <a:rPr lang="zh-CN" altLang="en-US" sz="1800" u="sng">
                <a:solidFill>
                  <a:srgbClr val="032D49"/>
                </a:solidFill>
                <a:latin typeface="楷体" panose="02010609060101010101" pitchFamily="49" charset="-122"/>
                <a:ea typeface="楷体" panose="02010609060101010101" pitchFamily="49" charset="-122"/>
              </a:rPr>
              <a:t>女排世界杯赛上，中国女排已第十次获得“世界三大赛”冠军。</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据统计数据显示，</a:t>
            </a:r>
            <a:r>
              <a:rPr lang="en-US" altLang="zh-CN" sz="1800">
                <a:solidFill>
                  <a:srgbClr val="032D49"/>
                </a:solidFill>
                <a:latin typeface="仿宋" panose="02010609060101010101" pitchFamily="49" charset="-122"/>
                <a:ea typeface="仿宋" panose="02010609060101010101" pitchFamily="49" charset="-122"/>
              </a:rPr>
              <a:t>9</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日，在日本结束的</a:t>
            </a:r>
            <a:r>
              <a:rPr lang="en-US" altLang="zh-CN" sz="1800">
                <a:solidFill>
                  <a:srgbClr val="032D49"/>
                </a:solidFill>
                <a:latin typeface="仿宋" panose="02010609060101010101" pitchFamily="49" charset="-122"/>
                <a:ea typeface="仿宋" panose="02010609060101010101" pitchFamily="49" charset="-122"/>
              </a:rPr>
              <a:t>2019</a:t>
            </a:r>
            <a:r>
              <a:rPr lang="zh-CN" altLang="en-US" sz="1800">
                <a:solidFill>
                  <a:srgbClr val="032D49"/>
                </a:solidFill>
                <a:latin typeface="仿宋" panose="02010609060101010101" pitchFamily="49" charset="-122"/>
                <a:ea typeface="仿宋" panose="02010609060101010101" pitchFamily="49" charset="-122"/>
              </a:rPr>
              <a:t>女排世界杯赛上，中国女排已第十次获得“世界三大赛”冠军。</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据统计数据，</a:t>
            </a:r>
            <a:r>
              <a:rPr lang="en-US" altLang="zh-CN" sz="1800">
                <a:solidFill>
                  <a:srgbClr val="032D49"/>
                </a:solidFill>
                <a:latin typeface="仿宋" panose="02010609060101010101" pitchFamily="49" charset="-122"/>
                <a:ea typeface="仿宋" panose="02010609060101010101" pitchFamily="49" charset="-122"/>
              </a:rPr>
              <a:t>9</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日，在结束的日本</a:t>
            </a:r>
            <a:r>
              <a:rPr lang="en-US" altLang="zh-CN" sz="1800">
                <a:solidFill>
                  <a:srgbClr val="032D49"/>
                </a:solidFill>
                <a:latin typeface="仿宋" panose="02010609060101010101" pitchFamily="49" charset="-122"/>
                <a:ea typeface="仿宋" panose="02010609060101010101" pitchFamily="49" charset="-122"/>
              </a:rPr>
              <a:t>2019</a:t>
            </a:r>
            <a:r>
              <a:rPr lang="zh-CN" altLang="en-US" sz="1800">
                <a:solidFill>
                  <a:srgbClr val="032D49"/>
                </a:solidFill>
                <a:latin typeface="仿宋" panose="02010609060101010101" pitchFamily="49" charset="-122"/>
                <a:ea typeface="仿宋" panose="02010609060101010101" pitchFamily="49" charset="-122"/>
              </a:rPr>
              <a:t>女排世界杯赛上，中国女排已获得第十次“世界三大赛”冠军。</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统计数据显示，</a:t>
            </a:r>
            <a:r>
              <a:rPr lang="en-US" altLang="zh-CN" sz="1800">
                <a:solidFill>
                  <a:srgbClr val="032D49"/>
                </a:solidFill>
                <a:latin typeface="仿宋" panose="02010609060101010101" pitchFamily="49" charset="-122"/>
                <a:ea typeface="仿宋" panose="02010609060101010101" pitchFamily="49" charset="-122"/>
              </a:rPr>
              <a:t>9</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日，在结束的日本</a:t>
            </a:r>
            <a:r>
              <a:rPr lang="en-US" altLang="zh-CN" sz="1800">
                <a:solidFill>
                  <a:srgbClr val="032D49"/>
                </a:solidFill>
                <a:latin typeface="仿宋" panose="02010609060101010101" pitchFamily="49" charset="-122"/>
                <a:ea typeface="仿宋" panose="02010609060101010101" pitchFamily="49" charset="-122"/>
              </a:rPr>
              <a:t>2019</a:t>
            </a:r>
            <a:r>
              <a:rPr lang="zh-CN" altLang="en-US" sz="1800">
                <a:solidFill>
                  <a:srgbClr val="032D49"/>
                </a:solidFill>
                <a:latin typeface="仿宋" panose="02010609060101010101" pitchFamily="49" charset="-122"/>
                <a:ea typeface="仿宋" panose="02010609060101010101" pitchFamily="49" charset="-122"/>
              </a:rPr>
              <a:t>女排世界杯赛上，中国女排已第十次获得“世界三大赛”冠军。</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统计数据显示，</a:t>
            </a:r>
            <a:r>
              <a:rPr lang="en-US" altLang="zh-CN" sz="1800">
                <a:solidFill>
                  <a:srgbClr val="032D49"/>
                </a:solidFill>
                <a:latin typeface="仿宋" panose="02010609060101010101" pitchFamily="49" charset="-122"/>
                <a:ea typeface="仿宋" panose="02010609060101010101" pitchFamily="49" charset="-122"/>
              </a:rPr>
              <a:t>9</a:t>
            </a:r>
            <a:r>
              <a:rPr lang="zh-CN" altLang="en-US" sz="1800">
                <a:solidFill>
                  <a:srgbClr val="032D49"/>
                </a:solidFill>
                <a:latin typeface="仿宋" panose="02010609060101010101" pitchFamily="49" charset="-122"/>
                <a:ea typeface="仿宋" panose="02010609060101010101" pitchFamily="49" charset="-122"/>
              </a:rPr>
              <a:t>月</a:t>
            </a:r>
            <a:r>
              <a:rPr lang="en-US" altLang="zh-CN" sz="1800">
                <a:solidFill>
                  <a:srgbClr val="032D49"/>
                </a:solidFill>
                <a:latin typeface="仿宋" panose="02010609060101010101" pitchFamily="49" charset="-122"/>
                <a:ea typeface="仿宋" panose="02010609060101010101" pitchFamily="49" charset="-122"/>
              </a:rPr>
              <a:t>29</a:t>
            </a:r>
            <a:r>
              <a:rPr lang="zh-CN" altLang="en-US" sz="1800">
                <a:solidFill>
                  <a:srgbClr val="032D49"/>
                </a:solidFill>
                <a:latin typeface="仿宋" panose="02010609060101010101" pitchFamily="49" charset="-122"/>
                <a:ea typeface="仿宋" panose="02010609060101010101" pitchFamily="49" charset="-122"/>
              </a:rPr>
              <a:t>日，在日本结束的</a:t>
            </a:r>
            <a:r>
              <a:rPr lang="en-US" altLang="zh-CN" sz="1800">
                <a:solidFill>
                  <a:srgbClr val="032D49"/>
                </a:solidFill>
                <a:latin typeface="仿宋" panose="02010609060101010101" pitchFamily="49" charset="-122"/>
                <a:ea typeface="仿宋" panose="02010609060101010101" pitchFamily="49" charset="-122"/>
              </a:rPr>
              <a:t>2019</a:t>
            </a:r>
            <a:r>
              <a:rPr lang="zh-CN" altLang="en-US" sz="1800">
                <a:solidFill>
                  <a:srgbClr val="032D49"/>
                </a:solidFill>
                <a:latin typeface="仿宋" panose="02010609060101010101" pitchFamily="49" charset="-122"/>
                <a:ea typeface="仿宋" panose="02010609060101010101" pitchFamily="49" charset="-122"/>
              </a:rPr>
              <a:t>女排世界杯赛上，中国女排已第十次获得“世界三大赛”冠军。</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351338"/>
          </a:xfrm>
        </p:spPr>
        <p:txBody>
          <a:bodyPr>
            <a:normAutofit/>
          </a:bodyPr>
          <a:lstStyle/>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一</a:t>
            </a:r>
            <a:r>
              <a:rPr lang="en-US" altLang="zh-CN" sz="3600" spc="300">
                <a:solidFill>
                  <a:srgbClr val="032D49"/>
                </a:solidFill>
                <a:latin typeface="仿宋" panose="02010609060101010101" pitchFamily="49" charset="-122"/>
                <a:ea typeface="仿宋" panose="02010609060101010101" pitchFamily="49" charset="-122"/>
              </a:rPr>
              <a:t>) </a:t>
            </a:r>
            <a:r>
              <a:rPr lang="zh-CN" altLang="en-US" sz="3600" spc="300">
                <a:solidFill>
                  <a:srgbClr val="032D49"/>
                </a:solidFill>
                <a:latin typeface="仿宋" panose="02010609060101010101" pitchFamily="49" charset="-122"/>
                <a:ea typeface="仿宋" panose="02010609060101010101" pitchFamily="49" charset="-122"/>
              </a:rPr>
              <a:t>基本语法知识</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二</a:t>
            </a:r>
            <a:r>
              <a:rPr lang="en-US" altLang="zh-CN" sz="3600" spc="300">
                <a:solidFill>
                  <a:srgbClr val="032D49"/>
                </a:solidFill>
                <a:latin typeface="仿宋" panose="02010609060101010101" pitchFamily="49" charset="-122"/>
                <a:ea typeface="仿宋" panose="02010609060101010101" pitchFamily="49" charset="-122"/>
              </a:rPr>
              <a:t>) </a:t>
            </a:r>
            <a:r>
              <a:rPr lang="zh-CN" altLang="en-US" sz="3600" spc="300">
                <a:solidFill>
                  <a:srgbClr val="032D49"/>
                </a:solidFill>
                <a:latin typeface="仿宋" panose="02010609060101010101" pitchFamily="49" charset="-122"/>
                <a:ea typeface="仿宋" panose="02010609060101010101" pitchFamily="49" charset="-122"/>
              </a:rPr>
              <a:t>病句类型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7. 2020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届福建省福州市高三上学期期末考试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】D</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 “</a:t>
            </a:r>
            <a:r>
              <a:rPr lang="zh-CN" altLang="en-US" sz="1800">
                <a:solidFill>
                  <a:srgbClr val="FF0000"/>
                </a:solidFill>
                <a:latin typeface="仿宋" panose="02010609060101010101" pitchFamily="49" charset="-122"/>
                <a:ea typeface="仿宋" panose="02010609060101010101" pitchFamily="49" charset="-122"/>
              </a:rPr>
              <a:t>据统计数据显示”句式杂糅，排除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项。“在结束的日本”语序不当，应改为“在日本结束的”，排除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两项。故选</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spc="500">
                <a:solidFill>
                  <a:srgbClr val="B79F47"/>
                </a:solidFill>
              </a:rPr>
              <a:t>8.</a:t>
            </a:r>
            <a:r>
              <a:rPr lang="zh-CN" altLang="en-US" sz="2800" spc="500">
                <a:solidFill>
                  <a:srgbClr val="B79F47"/>
                </a:solidFill>
              </a:rPr>
              <a:t> </a:t>
            </a:r>
            <a:r>
              <a:rPr lang="en-US" altLang="zh-CN" sz="2800" spc="500">
                <a:solidFill>
                  <a:srgbClr val="B79F47"/>
                </a:solidFill>
              </a:rPr>
              <a:t>2020</a:t>
            </a:r>
            <a:r>
              <a:rPr lang="zh-CN" altLang="en-US" sz="2800" spc="500">
                <a:solidFill>
                  <a:srgbClr val="B79F47"/>
                </a:solidFill>
              </a:rPr>
              <a:t>届河北省衡水市高三下学期第七次调研考试</a:t>
            </a:r>
          </a:p>
        </p:txBody>
      </p:sp>
      <p:sp>
        <p:nvSpPr>
          <p:cNvPr id="3" name="内容占位符 2"/>
          <p:cNvSpPr>
            <a:spLocks noGrp="1"/>
          </p:cNvSpPr>
          <p:nvPr>
            <p:ph idx="1"/>
          </p:nvPr>
        </p:nvSpPr>
        <p:spPr>
          <a:xfrm>
            <a:off x="653716" y="1690688"/>
            <a:ext cx="11233484" cy="4728965"/>
          </a:xfrm>
        </p:spPr>
        <p:txBody>
          <a:bodyPr>
            <a:noAutofit/>
          </a:bodyPr>
          <a:lstStyle/>
          <a:p>
            <a:pPr marL="0" indent="0" fontAlgn="ctr">
              <a:lnSpc>
                <a:spcPct val="120000"/>
              </a:lnSpc>
              <a:buNone/>
            </a:pPr>
            <a:r>
              <a:rPr lang="en-US" altLang="zh-CN" sz="1800">
                <a:solidFill>
                  <a:srgbClr val="032D49"/>
                </a:solidFill>
                <a:latin typeface="楷体" panose="02010609060101010101" pitchFamily="49" charset="-122"/>
                <a:ea typeface="楷体" panose="02010609060101010101" pitchFamily="49" charset="-122"/>
              </a:rPr>
              <a:t>    2020 </a:t>
            </a:r>
            <a:r>
              <a:rPr lang="zh-CN" altLang="zh-CN" sz="1800">
                <a:solidFill>
                  <a:srgbClr val="032D49"/>
                </a:solidFill>
                <a:latin typeface="楷体" panose="02010609060101010101" pitchFamily="49" charset="-122"/>
                <a:ea typeface="楷体" panose="02010609060101010101" pitchFamily="49" charset="-122"/>
              </a:rPr>
              <a:t>年注定是不平凡的一年。新年伊始，一场突如其来的新型冠状病毒感染的肺炎疫情从武汉爆发，席卷全国，人民生命健康受到严重威胁。</a:t>
            </a:r>
            <a:r>
              <a:rPr lang="zh-CN" altLang="zh-CN" sz="1800" u="sng">
                <a:solidFill>
                  <a:srgbClr val="032D49"/>
                </a:solidFill>
                <a:latin typeface="楷体" panose="02010609060101010101" pitchFamily="49" charset="-122"/>
                <a:ea typeface="楷体" panose="02010609060101010101" pitchFamily="49" charset="-122"/>
              </a:rPr>
              <a:t>一时间，多地</a:t>
            </a:r>
            <a:r>
              <a:rPr lang="en-US" altLang="zh-CN" sz="1800" u="sng">
                <a:solidFill>
                  <a:srgbClr val="032D49"/>
                </a:solidFill>
                <a:latin typeface="楷体" panose="02010609060101010101" pitchFamily="49" charset="-122"/>
                <a:ea typeface="楷体" panose="02010609060101010101" pitchFamily="49" charset="-122"/>
              </a:rPr>
              <a:t>“</a:t>
            </a:r>
            <a:r>
              <a:rPr lang="zh-CN" altLang="zh-CN" sz="1800" u="sng">
                <a:solidFill>
                  <a:srgbClr val="032D49"/>
                </a:solidFill>
                <a:latin typeface="楷体" panose="02010609060101010101" pitchFamily="49" charset="-122"/>
                <a:ea typeface="楷体" panose="02010609060101010101" pitchFamily="49" charset="-122"/>
              </a:rPr>
              <a:t>封城</a:t>
            </a:r>
            <a:r>
              <a:rPr lang="en-US" altLang="zh-CN" sz="1800" u="sng">
                <a:solidFill>
                  <a:srgbClr val="032D49"/>
                </a:solidFill>
                <a:latin typeface="楷体" panose="02010609060101010101" pitchFamily="49" charset="-122"/>
                <a:ea typeface="楷体" panose="02010609060101010101" pitchFamily="49" charset="-122"/>
              </a:rPr>
              <a:t>”</a:t>
            </a:r>
            <a:r>
              <a:rPr lang="zh-CN" altLang="zh-CN" sz="1800" u="sng">
                <a:solidFill>
                  <a:srgbClr val="032D49"/>
                </a:solidFill>
                <a:latin typeface="楷体" panose="02010609060101010101" pitchFamily="49" charset="-122"/>
                <a:ea typeface="楷体" panose="02010609060101010101" pitchFamily="49" charset="-122"/>
              </a:rPr>
              <a:t>，武汉乃至湖北铁路公路阻断，全国各地的医务工作者奔赴前线，一场抗击疫情的攻坚战和人民生命的保卫战打响了！ </a:t>
            </a:r>
          </a:p>
          <a:p>
            <a:pPr marL="0" indent="0" fontAlgn="ctr">
              <a:lnSpc>
                <a:spcPct val="120000"/>
              </a:lnSpc>
              <a:buNone/>
            </a:pPr>
            <a:r>
              <a:rPr lang="zh-CN" altLang="zh-CN"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342900" indent="-342900" fontAlgn="ctr">
              <a:lnSpc>
                <a:spcPct val="120000"/>
              </a:lnSpc>
              <a:buFont typeface="+mj-lt"/>
              <a:buAutoNum type="alphaUcPeriod"/>
            </a:pPr>
            <a:r>
              <a:rPr lang="zh-CN" altLang="zh-CN" sz="1800">
                <a:solidFill>
                  <a:srgbClr val="032D49"/>
                </a:solidFill>
                <a:latin typeface="仿宋" panose="02010609060101010101" pitchFamily="49" charset="-122"/>
                <a:ea typeface="仿宋" panose="02010609060101010101" pitchFamily="49" charset="-122"/>
              </a:rPr>
              <a:t>一时间，武汉乃至湖北铁路公路阻断，多地</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封城</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，全国各地的医务工作者奔赴前线，一场抗击疫情的 保卫战和人民生命的攻坚战打响了！</a:t>
            </a:r>
          </a:p>
          <a:p>
            <a:pPr marL="342900" indent="-342900" fontAlgn="ctr">
              <a:lnSpc>
                <a:spcPct val="120000"/>
              </a:lnSpc>
              <a:buFont typeface="+mj-lt"/>
              <a:buAutoNum type="alphaUcPeriod"/>
            </a:pPr>
            <a:r>
              <a:rPr lang="zh-CN" altLang="zh-CN" sz="1800">
                <a:solidFill>
                  <a:srgbClr val="032D49"/>
                </a:solidFill>
                <a:latin typeface="仿宋" panose="02010609060101010101" pitchFamily="49" charset="-122"/>
                <a:ea typeface="仿宋" panose="02010609060101010101" pitchFamily="49" charset="-122"/>
              </a:rPr>
              <a:t>一时间，武汉乃至湖北铁路公路阻断，多地</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封城</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，全国各地的医务工作者奔赴前线，一场抗击疫情的 攻坚战和人民生命的保卫战打响了！</a:t>
            </a:r>
          </a:p>
          <a:p>
            <a:pPr marL="342900" indent="-342900" fontAlgn="ctr">
              <a:lnSpc>
                <a:spcPct val="120000"/>
              </a:lnSpc>
              <a:buFont typeface="+mj-lt"/>
              <a:buAutoNum type="alphaUcPeriod"/>
            </a:pPr>
            <a:r>
              <a:rPr lang="zh-CN" altLang="zh-CN" sz="1800">
                <a:solidFill>
                  <a:srgbClr val="032D49"/>
                </a:solidFill>
                <a:latin typeface="仿宋" panose="02010609060101010101" pitchFamily="49" charset="-122"/>
                <a:ea typeface="仿宋" panose="02010609060101010101" pitchFamily="49" charset="-122"/>
              </a:rPr>
              <a:t>一时间，多地</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封城</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，武汉乃至湖北铁路公路阻断，全国各地的医务工作者奔赴前线，一场抗击疫情的 保卫战和人民生命的攻坚战打响了！</a:t>
            </a:r>
          </a:p>
          <a:p>
            <a:pPr marL="342900" indent="-342900" fontAlgn="ctr">
              <a:lnSpc>
                <a:spcPct val="120000"/>
              </a:lnSpc>
              <a:buFont typeface="+mj-lt"/>
              <a:buAutoNum type="alphaUcPeriod"/>
            </a:pPr>
            <a:r>
              <a:rPr lang="zh-CN" altLang="zh-CN" sz="1800">
                <a:solidFill>
                  <a:srgbClr val="032D49"/>
                </a:solidFill>
                <a:latin typeface="仿宋" panose="02010609060101010101" pitchFamily="49" charset="-122"/>
                <a:ea typeface="仿宋" panose="02010609060101010101" pitchFamily="49" charset="-122"/>
              </a:rPr>
              <a:t>一时间，多地</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封城</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，武汉乃至湖北铁路公路阻断，全国各地的医务工作者奔赴前线，一场抗击疫情的 攻坚战和人民生命的保卫战打响了！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8.</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 </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2020</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届河北省衡水市高三下学期第七次调研考试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】B</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多地‘封城’”比“武汉乃至湖北铁路公路阻断”范围更大，程度更深，因此“多地‘封城’”要放在后面，排除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项“抗击疫情的保卫战和人民生命的攻坚战”搭配不当，应改为“抗击疫情的攻坚战和人民生命的保卫战”。故选</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spc="500">
                <a:solidFill>
                  <a:srgbClr val="B79F47"/>
                </a:solidFill>
              </a:rPr>
              <a:t>9.</a:t>
            </a:r>
            <a:r>
              <a:rPr lang="zh-CN" altLang="en-US" sz="4000" spc="500">
                <a:solidFill>
                  <a:srgbClr val="B79F47"/>
                </a:solidFill>
              </a:rPr>
              <a:t>长沙市一中</a:t>
            </a:r>
            <a:r>
              <a:rPr lang="en-US" altLang="zh-CN" sz="4000" spc="500">
                <a:solidFill>
                  <a:srgbClr val="B79F47"/>
                </a:solidFill>
              </a:rPr>
              <a:t>2020</a:t>
            </a:r>
            <a:r>
              <a:rPr lang="zh-CN" altLang="en-US" sz="4000" spc="500">
                <a:solidFill>
                  <a:srgbClr val="B79F47"/>
                </a:solidFill>
              </a:rPr>
              <a:t>届高三月考试卷（四）</a:t>
            </a:r>
          </a:p>
        </p:txBody>
      </p:sp>
      <p:sp>
        <p:nvSpPr>
          <p:cNvPr id="3" name="内容占位符 2"/>
          <p:cNvSpPr>
            <a:spLocks noGrp="1"/>
          </p:cNvSpPr>
          <p:nvPr>
            <p:ph idx="1"/>
          </p:nvPr>
        </p:nvSpPr>
        <p:spPr>
          <a:xfrm>
            <a:off x="762000" y="1825624"/>
            <a:ext cx="10682438" cy="4815807"/>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抑郁症多集中于高学历脑力劳动者，如医生、老师等。</a:t>
            </a:r>
            <a:r>
              <a:rPr lang="zh-CN" altLang="en-US" sz="1800" u="sng">
                <a:solidFill>
                  <a:srgbClr val="032D49"/>
                </a:solidFill>
                <a:latin typeface="楷体" panose="02010609060101010101" pitchFamily="49" charset="-122"/>
                <a:ea typeface="楷体" panose="02010609060101010101" pitchFamily="49" charset="-122"/>
              </a:rPr>
              <a:t>在这些人群中需要尤其留意自己或同事有没有自言自语、砸键盘，甚至健忘、注意力难以集中等症状。</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文中面横线的部分有语病，下列修改最恰当的一项是</a:t>
            </a:r>
            <a:r>
              <a:rPr lang="en-US" altLang="zh-CN" sz="1800">
                <a:solidFill>
                  <a:srgbClr val="032D49"/>
                </a:solidFill>
                <a:latin typeface="仿宋" panose="02010609060101010101" pitchFamily="49" charset="-122"/>
                <a:ea typeface="仿宋" panose="02010609060101010101" pitchFamily="49" charset="-122"/>
              </a:rPr>
              <a:t>(    )</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 </a:t>
            </a:r>
            <a:r>
              <a:rPr lang="zh-CN" altLang="en-US" sz="1800">
                <a:solidFill>
                  <a:srgbClr val="032D49"/>
                </a:solidFill>
                <a:latin typeface="仿宋" panose="02010609060101010101" pitchFamily="49" charset="-122"/>
                <a:ea typeface="仿宋" panose="02010609060101010101" pitchFamily="49" charset="-122"/>
              </a:rPr>
              <a:t>这些人群尤其需要留意自己或同事有没有健忘、注意力难以集中，甚至自言自语、砸键盘等症状。</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 </a:t>
            </a:r>
            <a:r>
              <a:rPr lang="zh-CN" altLang="en-US" sz="1800">
                <a:solidFill>
                  <a:srgbClr val="032D49"/>
                </a:solidFill>
                <a:latin typeface="仿宋" panose="02010609060101010101" pitchFamily="49" charset="-122"/>
                <a:ea typeface="仿宋" panose="02010609060101010101" pitchFamily="49" charset="-122"/>
              </a:rPr>
              <a:t>这些人群需要尤其留意自己或同事有没有自言自语、砸键盘，甚至健忘、注意 力难以集中等症状。</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 </a:t>
            </a:r>
            <a:r>
              <a:rPr lang="zh-CN" altLang="en-US" sz="1800">
                <a:solidFill>
                  <a:srgbClr val="032D49"/>
                </a:solidFill>
                <a:latin typeface="仿宋" panose="02010609060101010101" pitchFamily="49" charset="-122"/>
                <a:ea typeface="仿宋" panose="02010609060101010101" pitchFamily="49" charset="-122"/>
              </a:rPr>
              <a:t>这些人群尤其需要留意自己或同事有没有自言自语、砸键盘，甚至健忘、注意力难以集中等症状。</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 </a:t>
            </a:r>
            <a:r>
              <a:rPr lang="zh-CN" altLang="en-US" sz="1800">
                <a:solidFill>
                  <a:srgbClr val="032D49"/>
                </a:solidFill>
                <a:latin typeface="仿宋" panose="02010609060101010101" pitchFamily="49" charset="-122"/>
                <a:ea typeface="仿宋" panose="02010609060101010101" pitchFamily="49" charset="-122"/>
              </a:rPr>
              <a:t>在这些人群中尤其需要留意自己或同事有没有健忘、注意力难以集中，甚至自言自语、砸键盘等症状。</a:t>
            </a:r>
          </a:p>
          <a:p>
            <a:pPr marL="0" indent="0">
              <a:lnSpc>
                <a:spcPct val="120000"/>
              </a:lnSpc>
              <a:buNone/>
            </a:pPr>
            <a:endParaRPr lang="en-US" altLang="zh-CN" sz="1800">
              <a:solidFill>
                <a:srgbClr val="032D49"/>
              </a:solidFill>
              <a:latin typeface="仿宋" panose="02010609060101010101" pitchFamily="49" charset="-122"/>
              <a:ea typeface="仿宋" panose="02010609060101010101" pitchFamily="49" charset="-122"/>
            </a:endParaRPr>
          </a:p>
          <a:p>
            <a:pPr marL="0" indent="0">
              <a:lnSpc>
                <a:spcPct val="120000"/>
              </a:lnSpc>
              <a:buNone/>
            </a:pPr>
            <a:endParaRPr lang="zh-CN" altLang="zh-CN"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9.</a:t>
            </a:r>
            <a:r>
              <a:rPr kumimoji="0" lang="zh-CN" altLang="en-US"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长沙市一中</a:t>
            </a:r>
            <a:r>
              <a:rPr kumimoji="0" lang="en-US" altLang="zh-CN"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2020</a:t>
            </a:r>
            <a:r>
              <a:rPr kumimoji="0" lang="zh-CN" altLang="en-US" sz="40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届高三月考试卷（四）</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在这些人群中”滥用介词导致缺主语，排除</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项。“这些人群需要尤其留意”状语“尤其”语序错误，应放在“需要”前修饰“需要”，排除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项。“自言自语、砸键盘”要比“健忘、注意力难以集中”要严重，因此应将“自言自语、砸键盘”放在“甚至”之后，排除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10. 2020</a:t>
            </a:r>
            <a:r>
              <a:rPr lang="zh-CN" altLang="en-US" sz="3200" spc="500">
                <a:solidFill>
                  <a:srgbClr val="B79F47"/>
                </a:solidFill>
              </a:rPr>
              <a:t>届吉林省东北师大附中高三上期二模</a:t>
            </a:r>
          </a:p>
        </p:txBody>
      </p:sp>
      <p:sp>
        <p:nvSpPr>
          <p:cNvPr id="3" name="内容占位符 2"/>
          <p:cNvSpPr>
            <a:spLocks noGrp="1"/>
          </p:cNvSpPr>
          <p:nvPr>
            <p:ph idx="1"/>
          </p:nvPr>
        </p:nvSpPr>
        <p:spPr>
          <a:xfrm>
            <a:off x="762000" y="1825625"/>
            <a:ext cx="10515600" cy="4351338"/>
          </a:xfrm>
        </p:spPr>
        <p:txBody>
          <a:bodyPr>
            <a:noAutofit/>
          </a:bodyPr>
          <a:lstStyle/>
          <a:p>
            <a:pPr marL="0" indent="0" fontAlgn="ctr">
              <a:lnSpc>
                <a:spcPct val="100000"/>
              </a:lnSpc>
              <a:buNone/>
            </a:pPr>
            <a:r>
              <a:rPr lang="zh-CN" altLang="en-US" sz="1800">
                <a:solidFill>
                  <a:srgbClr val="032D49"/>
                </a:solidFill>
                <a:latin typeface="楷体" panose="02010609060101010101" pitchFamily="49" charset="-122"/>
                <a:ea typeface="楷体" panose="02010609060101010101" pitchFamily="49" charset="-122"/>
              </a:rPr>
              <a:t>    文字和书写的发明，其重要性在于知识与智慧的薪火相传，从此人类的经验可以超越面对面的授受而广泛传递。于是，</a:t>
            </a:r>
            <a:r>
              <a:rPr lang="zh-CN" altLang="en-US" sz="1800" u="sng">
                <a:solidFill>
                  <a:srgbClr val="032D49"/>
                </a:solidFill>
                <a:latin typeface="楷体" panose="02010609060101010101" pitchFamily="49" charset="-122"/>
                <a:ea typeface="楷体" panose="02010609060101010101" pitchFamily="49" charset="-122"/>
              </a:rPr>
              <a:t>书成为记载人类经验的载体，成为人类经验、知识和智能得以超世代累积、增长、传承的最重要方式。</a:t>
            </a:r>
          </a:p>
          <a:p>
            <a:pPr marL="0" indent="0" fontAlgn="ctr">
              <a:lnSpc>
                <a:spcPct val="10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342900" indent="-342900" fontAlgn="ctr">
              <a:lnSpc>
                <a:spcPct val="10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书成为记载人类经验的载体，成为人类经验、知识和智能得以超世代增长、累积、传承的最重要方式。</a:t>
            </a:r>
          </a:p>
          <a:p>
            <a:pPr marL="342900" indent="-342900" fontAlgn="ctr">
              <a:lnSpc>
                <a:spcPct val="10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书成为记载人类经验的载体，成为人类经验、知识和智能得以超世代累积、传承、增长的最重要方式。</a:t>
            </a:r>
          </a:p>
          <a:p>
            <a:pPr marL="342900" indent="-342900" fontAlgn="ctr">
              <a:lnSpc>
                <a:spcPct val="10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书成为记载人类经验的载体，阅读、书写成为人类经验、知识和智能得以超世代增长、累积、传承的最重要方式。</a:t>
            </a:r>
          </a:p>
          <a:p>
            <a:pPr marL="342900" indent="-342900" fontAlgn="ctr">
              <a:lnSpc>
                <a:spcPct val="10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书成为记载人类经验的载体，阅读、书写成为人类经验、知识和智能得以超世代累积、传承、增长的最重要方式。</a:t>
            </a:r>
            <a:endParaRPr lang="zh-CN" altLang="zh-CN"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10. 2020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届吉林省东北师大附中高三上期二模</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】D</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 “</a:t>
            </a:r>
            <a:r>
              <a:rPr lang="zh-CN" altLang="en-US" sz="1800">
                <a:solidFill>
                  <a:srgbClr val="FF0000"/>
                </a:solidFill>
                <a:latin typeface="仿宋" panose="02010609060101010101" pitchFamily="49" charset="-122"/>
                <a:ea typeface="仿宋" panose="02010609060101010101" pitchFamily="49" charset="-122"/>
              </a:rPr>
              <a:t>书成为</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的最重要方式”错误，“方式”应该由动词来体现。排除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两项；“增长、累积、传承”语序不当，应改为“累积、传承、增长”，排除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spc="500">
                <a:solidFill>
                  <a:srgbClr val="B79F47"/>
                </a:solidFill>
              </a:rPr>
              <a:t>11. 2020</a:t>
            </a:r>
            <a:r>
              <a:rPr lang="zh-CN" altLang="en-US" sz="3600" spc="500">
                <a:solidFill>
                  <a:srgbClr val="B79F47"/>
                </a:solidFill>
              </a:rPr>
              <a:t>届江西省高三下学期调研考试（三）</a:t>
            </a:r>
          </a:p>
        </p:txBody>
      </p:sp>
      <p:sp>
        <p:nvSpPr>
          <p:cNvPr id="3" name="内容占位符 2"/>
          <p:cNvSpPr>
            <a:spLocks noGrp="1"/>
          </p:cNvSpPr>
          <p:nvPr>
            <p:ph idx="1"/>
          </p:nvPr>
        </p:nvSpPr>
        <p:spPr>
          <a:xfrm>
            <a:off x="762000" y="1825624"/>
            <a:ext cx="10591800" cy="4806181"/>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创作的经典性和生命力在于升华，</a:t>
            </a:r>
            <a:r>
              <a:rPr lang="zh-CN" altLang="en-US" sz="1800" u="sng">
                <a:solidFill>
                  <a:srgbClr val="032D49"/>
                </a:solidFill>
                <a:latin typeface="楷体" panose="02010609060101010101" pitchFamily="49" charset="-122"/>
                <a:ea typeface="楷体" panose="02010609060101010101" pitchFamily="49" charset="-122"/>
              </a:rPr>
              <a:t>创作者能够有强度的叙事实现精神的超越，让人们尽可能避免萎靡、封闭。</a:t>
            </a:r>
            <a:r>
              <a:rPr lang="zh-CN" altLang="en-US" sz="1800">
                <a:solidFill>
                  <a:srgbClr val="032D49"/>
                </a:solidFill>
                <a:latin typeface="楷体" panose="02010609060101010101" pitchFamily="49" charset="-122"/>
                <a:ea typeface="楷体" panose="02010609060101010101" pitchFamily="49" charset="-122"/>
              </a:rPr>
              <a:t>鲁迅呼吁疗救人的灵魂，巴金执着地叙说青春力量和信仰的光芒，都是强调文学要升华现实、激励人生、给人以勇气。</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r>
              <a:rPr lang="en-US" altLang="zh-CN" sz="1800">
                <a:solidFill>
                  <a:srgbClr val="032D49"/>
                </a:solidFill>
                <a:latin typeface="仿宋" panose="02010609060101010101" pitchFamily="49" charset="-122"/>
                <a:ea typeface="仿宋" panose="02010609060101010101" pitchFamily="49" charset="-122"/>
              </a:rPr>
              <a:t>(3</a:t>
            </a:r>
            <a:r>
              <a:rPr lang="zh-CN" altLang="en-US" sz="1800">
                <a:solidFill>
                  <a:srgbClr val="032D49"/>
                </a:solidFill>
                <a:latin typeface="仿宋" panose="02010609060101010101" pitchFamily="49" charset="-122"/>
                <a:ea typeface="仿宋" panose="02010609060101010101" pitchFamily="49" charset="-122"/>
              </a:rPr>
              <a:t>分</a:t>
            </a:r>
            <a:r>
              <a:rPr lang="en-US" altLang="zh-CN" sz="1800">
                <a:solidFill>
                  <a:srgbClr val="032D49"/>
                </a:solidFill>
                <a:latin typeface="仿宋" panose="02010609060101010101" pitchFamily="49" charset="-122"/>
                <a:ea typeface="仿宋" panose="02010609060101010101" pitchFamily="49" charset="-122"/>
              </a:rPr>
              <a:t>)</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a:t>
            </a:r>
            <a:r>
              <a:rPr lang="zh-CN" altLang="en-US" sz="1800">
                <a:solidFill>
                  <a:srgbClr val="032D49"/>
                </a:solidFill>
                <a:latin typeface="仿宋" panose="02010609060101010101" pitchFamily="49" charset="-122"/>
                <a:ea typeface="仿宋" panose="02010609060101010101" pitchFamily="49" charset="-122"/>
              </a:rPr>
              <a:t>创作者能够以有强度的叙事实现精神的超越，让人们尽可能避免萎靡、封闭。</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a:t>
            </a:r>
            <a:r>
              <a:rPr lang="zh-CN" altLang="en-US" sz="1800">
                <a:solidFill>
                  <a:srgbClr val="032D49"/>
                </a:solidFill>
                <a:latin typeface="仿宋" panose="02010609060101010101" pitchFamily="49" charset="-122"/>
                <a:ea typeface="仿宋" panose="02010609060101010101" pitchFamily="49" charset="-122"/>
              </a:rPr>
              <a:t>优秀创作者能够有强度的叙事实现精神的超越，让人们尽可能避免萎靡、封闭。</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a:t>
            </a:r>
            <a:r>
              <a:rPr lang="zh-CN" altLang="en-US" sz="1800">
                <a:solidFill>
                  <a:srgbClr val="032D49"/>
                </a:solidFill>
                <a:latin typeface="仿宋" panose="02010609060101010101" pitchFamily="49" charset="-122"/>
                <a:ea typeface="仿宋" panose="02010609060101010101" pitchFamily="49" charset="-122"/>
              </a:rPr>
              <a:t>优秀创作者能够以有强度的叙事实现精神的超越，让人们尽可能避免封闭、萎靡。</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a:t>
            </a:r>
            <a:r>
              <a:rPr lang="zh-CN" altLang="en-US" sz="1800">
                <a:solidFill>
                  <a:srgbClr val="032D49"/>
                </a:solidFill>
                <a:latin typeface="仿宋" panose="02010609060101010101" pitchFamily="49" charset="-122"/>
                <a:ea typeface="仿宋" panose="02010609060101010101" pitchFamily="49" charset="-122"/>
              </a:rPr>
              <a:t>优秀创作者能够以有强度的叙事实现精神的超越，让人们尽可能避免不封闭、萎靡。</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600" b="0" i="0" u="none" strike="noStrike" kern="1200" cap="none" spc="500" normalizeH="0" baseline="0" noProof="0">
                <a:ln>
                  <a:noFill/>
                </a:ln>
                <a:solidFill>
                  <a:srgbClr val="B79F47"/>
                </a:solidFill>
                <a:effectLst/>
                <a:uLnTx/>
                <a:uFillTx/>
                <a:latin typeface="Calibri"/>
                <a:ea typeface="微软雅黑" panose="020B0503020204020204" charset="-122"/>
                <a:cs typeface="+mj-cs"/>
              </a:rPr>
              <a:t>11. 2020</a:t>
            </a:r>
            <a:r>
              <a:rPr kumimoji="0" lang="zh-CN" altLang="en-US" sz="36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届江西省高三下学期调研考试（三）</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】C</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有强度的叙事实现精神的超越”说明创作者起到积极的作用，因此“优秀”两字不能省略，排除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项。“能够有强度的叙事实现精神的超越”缺少介词“以”，排除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项。“让人们尽可能避免不封闭、萎靡”否定失当，排除</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anose="02010609060101010101" pitchFamily="49" charset="-122"/>
              <a:ea typeface="仿宋" panose="02010609060101010101" pitchFamily="49" charset="-122"/>
            </a:endParaRPr>
          </a:p>
          <a:p>
            <a:pPr marL="0" indent="0">
              <a:lnSpc>
                <a:spcPct val="120000"/>
              </a:lnSpc>
              <a:buNone/>
            </a:pPr>
            <a:endParaRPr lang="zh-CN" altLang="zh-CN" sz="1800">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12. 2020</a:t>
            </a:r>
            <a:r>
              <a:rPr lang="zh-CN" altLang="en-US" spc="500">
                <a:solidFill>
                  <a:srgbClr val="B79F47"/>
                </a:solidFill>
              </a:rPr>
              <a:t>届广州市二模</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近年来，不少年轻人喜欢汉服等传统服饰，形成一股复古风潮。在崇尚“古风”的群体中存在着一种倾向：严格遵从传统形制。他们认为，与一般流行文化不同，</a:t>
            </a:r>
            <a:r>
              <a:rPr lang="zh-CN" altLang="en-US" sz="1800" u="sng">
                <a:solidFill>
                  <a:srgbClr val="032D49"/>
                </a:solidFill>
                <a:latin typeface="楷体" panose="02010609060101010101" pitchFamily="49" charset="-122"/>
                <a:ea typeface="楷体" panose="02010609060101010101" pitchFamily="49" charset="-122"/>
              </a:rPr>
              <a:t>古风中使用的文化符号要者虑规范性，穿着汉服要接受传统要求的制约，尽管好不好看都不能随意，</a:t>
            </a:r>
            <a:r>
              <a:rPr lang="zh-CN" altLang="en-US" sz="1800">
                <a:solidFill>
                  <a:srgbClr val="032D49"/>
                </a:solidFill>
                <a:latin typeface="楷体" panose="02010609060101010101" pitchFamily="49" charset="-122"/>
                <a:ea typeface="楷体" panose="02010609060101010101" pitchFamily="49" charset="-122"/>
              </a:rPr>
              <a:t>这就如戏曲表演，穿戏服讲究的是“宁穿破，不穿错”。</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 </a:t>
            </a:r>
            <a:r>
              <a:rPr lang="en-US" altLang="zh-CN" sz="1800">
                <a:solidFill>
                  <a:srgbClr val="032D49"/>
                </a:solidFill>
                <a:latin typeface="仿宋" panose="02010609060101010101" pitchFamily="49" charset="-122"/>
                <a:ea typeface="仿宋" panose="02010609060101010101" pitchFamily="49" charset="-122"/>
              </a:rPr>
              <a:t>(3</a:t>
            </a:r>
            <a:r>
              <a:rPr lang="zh-CN" altLang="en-US" sz="1800">
                <a:solidFill>
                  <a:srgbClr val="032D49"/>
                </a:solidFill>
                <a:latin typeface="仿宋" panose="02010609060101010101" pitchFamily="49" charset="-122"/>
                <a:ea typeface="仿宋" panose="02010609060101010101" pitchFamily="49" charset="-122"/>
              </a:rPr>
              <a:t>分</a:t>
            </a:r>
            <a:r>
              <a:rPr lang="en-US" altLang="zh-CN" sz="1800">
                <a:solidFill>
                  <a:srgbClr val="032D49"/>
                </a:solidFill>
                <a:latin typeface="仿宋" panose="02010609060101010101" pitchFamily="49" charset="-122"/>
                <a:ea typeface="仿宋" panose="02010609060101010101" pitchFamily="49" charset="-122"/>
              </a:rPr>
              <a:t>)</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a:t>
            </a:r>
            <a:r>
              <a:rPr lang="zh-CN" altLang="en-US" sz="1800">
                <a:solidFill>
                  <a:srgbClr val="032D49"/>
                </a:solidFill>
                <a:latin typeface="仿宋" panose="02010609060101010101" pitchFamily="49" charset="-122"/>
                <a:ea typeface="仿宋" panose="02010609060101010101" pitchFamily="49" charset="-122"/>
              </a:rPr>
              <a:t>．古风中使用的文化符号要考虑规范性，汉服穿着要接受传统要求的制约，即使好不好看都不能随意。</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a:t>
            </a:r>
            <a:r>
              <a:rPr lang="zh-CN" altLang="en-US" sz="1800">
                <a:solidFill>
                  <a:srgbClr val="032D49"/>
                </a:solidFill>
                <a:latin typeface="仿宋" panose="02010609060101010101" pitchFamily="49" charset="-122"/>
                <a:ea typeface="仿宋" panose="02010609060101010101" pitchFamily="49" charset="-122"/>
              </a:rPr>
              <a:t>．古风中文化符号的使用要考虑规范性，穿着汉服要接受传统要求的制约，无论好不好看都不能随意。</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a:t>
            </a:r>
            <a:r>
              <a:rPr lang="zh-CN" altLang="en-US" sz="1800">
                <a:solidFill>
                  <a:srgbClr val="032D49"/>
                </a:solidFill>
                <a:latin typeface="仿宋" panose="02010609060101010101" pitchFamily="49" charset="-122"/>
                <a:ea typeface="仿宋" panose="02010609060101010101" pitchFamily="49" charset="-122"/>
              </a:rPr>
              <a:t>．古风中文化符号的使用要考虑规范性，汉服穿着要接受传统要求的制约，即使好不好看都不能随意。</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a:t>
            </a:r>
            <a:r>
              <a:rPr lang="zh-CN" altLang="en-US" sz="1800">
                <a:solidFill>
                  <a:srgbClr val="032D49"/>
                </a:solidFill>
                <a:latin typeface="仿宋" panose="02010609060101010101" pitchFamily="49" charset="-122"/>
                <a:ea typeface="仿宋" panose="02010609060101010101" pitchFamily="49" charset="-122"/>
              </a:rPr>
              <a:t>．古风中使用的文化符号要考虑规范性，穿着汉服要接受传统要求的制约，无论好不好看都不能随意。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一</a:t>
            </a:r>
            <a:r>
              <a:rPr lang="en-US" altLang="zh-CN" spc="500">
                <a:solidFill>
                  <a:srgbClr val="B79F47"/>
                </a:solidFill>
              </a:rPr>
              <a:t>) </a:t>
            </a:r>
            <a:r>
              <a:rPr lang="zh-CN" altLang="en-US" spc="500">
                <a:solidFill>
                  <a:srgbClr val="B79F47"/>
                </a:solidFill>
              </a:rPr>
              <a:t>基本语法知识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nvGraphicFramePr>
        <p:xfrm>
          <a:off x="947420" y="1799122"/>
          <a:ext cx="10515600" cy="5044627"/>
        </p:xfrm>
        <a:graphic>
          <a:graphicData uri="http://schemas.openxmlformats.org/drawingml/2006/table">
            <a:tbl>
              <a:tblPr firstRow="1" firstCol="1" bandRow="1">
                <a:tableStyleId>{2D5ABB26-0587-4C30-8999-92F81FD0307C}</a:tableStyleId>
              </a:tblPr>
              <a:tblGrid>
                <a:gridCol w="1026571"/>
                <a:gridCol w="4014433"/>
                <a:gridCol w="3452521"/>
                <a:gridCol w="2022075"/>
              </a:tblGrid>
              <a:tr h="510478">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句子成分</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定义</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词性</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标记方法</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0478">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主语</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句子陈述或说明的对象，说明是“谁”或“什么”</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由名词、代词、名词性短语充当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双下划线</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9863">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谓语</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用来说明陈述主语。能回答主语“怎么样”或“是什么”等问题</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由动词、形容词充当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单下划线</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9863">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宾语</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表示谓语动词的涉及对象，一般表示谓语“怎么样”或“是什么”</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由名词、代词、名词性短语充当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波浪下划线</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0478">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定语</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用在主语和宾语前面，起修饰和限制作用的语言单位</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由形容词、名词充当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小括号</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0478">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状语</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用在动词、形容词谓语前，起修饰和限制作用的语言单位</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多由副词、形容词以及介宾短语充当</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中括号</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9863">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补语</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谓语后面的附加成分，对谓语起补充说明作用的语言单位</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sz="1600" kern="100">
                          <a:solidFill>
                            <a:srgbClr val="032D49"/>
                          </a:solidFill>
                          <a:effectLst/>
                          <a:latin typeface="仿宋" panose="02010609060101010101" pitchFamily="49" charset="-122"/>
                          <a:ea typeface="仿宋" panose="02010609060101010101" pitchFamily="49" charset="-122"/>
                        </a:rPr>
                        <a:t>经常由动词、形容词副词充当。一般补语与中心词之间有</a:t>
                      </a:r>
                      <a:r>
                        <a:rPr lang="en-US" sz="1600" kern="100">
                          <a:solidFill>
                            <a:srgbClr val="032D49"/>
                          </a:solidFill>
                          <a:effectLst/>
                          <a:latin typeface="仿宋" panose="02010609060101010101" pitchFamily="49" charset="-122"/>
                          <a:ea typeface="仿宋" panose="02010609060101010101" pitchFamily="49" charset="-122"/>
                        </a:rPr>
                        <a:t>“</a:t>
                      </a:r>
                      <a:r>
                        <a:rPr lang="zh-CN" sz="1600" kern="100">
                          <a:solidFill>
                            <a:srgbClr val="032D49"/>
                          </a:solidFill>
                          <a:effectLst/>
                          <a:latin typeface="仿宋" panose="02010609060101010101" pitchFamily="49" charset="-122"/>
                          <a:ea typeface="仿宋" panose="02010609060101010101" pitchFamily="49" charset="-122"/>
                        </a:rPr>
                        <a:t>得</a:t>
                      </a:r>
                      <a:r>
                        <a:rPr lang="en-US" sz="1600" kern="100">
                          <a:solidFill>
                            <a:srgbClr val="032D49"/>
                          </a:solidFill>
                          <a:effectLst/>
                          <a:latin typeface="仿宋" panose="02010609060101010101" pitchFamily="49" charset="-122"/>
                          <a:ea typeface="仿宋" panose="02010609060101010101" pitchFamily="49" charset="-122"/>
                        </a:rPr>
                        <a:t>”</a:t>
                      </a:r>
                      <a:r>
                        <a:rPr lang="zh-CN" sz="1600" kern="100">
                          <a:solidFill>
                            <a:srgbClr val="032D49"/>
                          </a:solidFill>
                          <a:effectLst/>
                          <a:latin typeface="仿宋" panose="02010609060101010101" pitchFamily="49" charset="-122"/>
                          <a:ea typeface="仿宋" panose="02010609060101010101" pitchFamily="49" charset="-122"/>
                        </a:rPr>
                        <a:t>字连接</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1600" kern="100">
                          <a:solidFill>
                            <a:srgbClr val="032D49"/>
                          </a:solidFill>
                          <a:effectLst/>
                          <a:latin typeface="仿宋" panose="02010609060101010101" pitchFamily="49" charset="-122"/>
                          <a:ea typeface="仿宋" panose="02010609060101010101" pitchFamily="49" charset="-122"/>
                        </a:rPr>
                        <a:t>单书名号</a:t>
                      </a:r>
                      <a:endParaRPr lang="zh-CN" sz="1600" kern="100">
                        <a:solidFill>
                          <a:srgbClr val="032D49"/>
                        </a:solidFill>
                        <a:effectLst/>
                        <a:latin typeface="仿宋" panose="02010609060101010101" pitchFamily="49" charset="-122"/>
                        <a:ea typeface="仿宋" panose="02010609060101010101" pitchFamily="49" charset="-122"/>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12. 2020</a:t>
            </a:r>
            <a:r>
              <a:rPr lang="zh-CN" altLang="en-US" spc="500">
                <a:solidFill>
                  <a:srgbClr val="B79F47"/>
                </a:solidFill>
              </a:rPr>
              <a:t>届广州市二模</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】B</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文化符号要考虑规范性”主谓搭配不当，应是“文化符号的使用要考虑规范性”排除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两项。“即使”表示让步假设，不能与“好不好看”两面搭配，应改为“无论”，排除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13. 2020</a:t>
            </a:r>
            <a:r>
              <a:rPr lang="zh-CN" altLang="en-US" sz="3200" spc="500">
                <a:solidFill>
                  <a:srgbClr val="B79F47"/>
                </a:solidFill>
              </a:rPr>
              <a:t>届山西省太原市高三上学期期末考试</a:t>
            </a:r>
          </a:p>
        </p:txBody>
      </p:sp>
      <p:sp>
        <p:nvSpPr>
          <p:cNvPr id="3" name="内容占位符 2"/>
          <p:cNvSpPr>
            <a:spLocks noGrp="1"/>
          </p:cNvSpPr>
          <p:nvPr>
            <p:ph idx="1"/>
          </p:nvPr>
        </p:nvSpPr>
        <p:spPr>
          <a:xfrm>
            <a:off x="743146" y="1690688"/>
            <a:ext cx="11134627" cy="4895686"/>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a:t>
            </a:r>
            <a:r>
              <a:rPr lang="zh-CN" altLang="zh-CN" sz="1800">
                <a:solidFill>
                  <a:srgbClr val="032D49"/>
                </a:solidFill>
                <a:latin typeface="楷体" panose="02010609060101010101" pitchFamily="49" charset="-122"/>
                <a:ea typeface="楷体" panose="02010609060101010101" pitchFamily="49" charset="-122"/>
              </a:rPr>
              <a:t>甲骨文是我国商朝时期使用的一种成熟文字，因其镌刻在龟甲和兽骨上而得名。最早出土于河南省安阳市的殷墟商代遗址，距今约有</a:t>
            </a:r>
            <a:r>
              <a:rPr lang="en-US" altLang="zh-CN" sz="1800">
                <a:solidFill>
                  <a:srgbClr val="032D49"/>
                </a:solidFill>
                <a:latin typeface="楷体" panose="02010609060101010101" pitchFamily="49" charset="-122"/>
                <a:ea typeface="楷体" panose="02010609060101010101" pitchFamily="49" charset="-122"/>
              </a:rPr>
              <a:t>3600</a:t>
            </a:r>
            <a:r>
              <a:rPr lang="zh-CN" altLang="zh-CN" sz="1800">
                <a:solidFill>
                  <a:srgbClr val="032D49"/>
                </a:solidFill>
                <a:latin typeface="楷体" panose="02010609060101010101" pitchFamily="49" charset="-122"/>
                <a:ea typeface="楷体" panose="02010609060101010101" pitchFamily="49" charset="-122"/>
              </a:rPr>
              <a:t>多年的历史。</a:t>
            </a:r>
            <a:r>
              <a:rPr lang="en-US" altLang="zh-CN" sz="1800">
                <a:solidFill>
                  <a:srgbClr val="032D49"/>
                </a:solidFill>
                <a:latin typeface="楷体" panose="02010609060101010101" pitchFamily="49" charset="-122"/>
                <a:ea typeface="楷体" panose="02010609060101010101" pitchFamily="49" charset="-122"/>
              </a:rPr>
              <a:t>1899</a:t>
            </a:r>
            <a:r>
              <a:rPr lang="zh-CN" altLang="zh-CN" sz="1800">
                <a:solidFill>
                  <a:srgbClr val="032D49"/>
                </a:solidFill>
                <a:latin typeface="楷体" panose="02010609060101010101" pitchFamily="49" charset="-122"/>
                <a:ea typeface="楷体" panose="02010609060101010101" pitchFamily="49" charset="-122"/>
              </a:rPr>
              <a:t>年，沉睡三千多年的甲骨文，开始走进人们的视野。此后的</a:t>
            </a:r>
            <a:r>
              <a:rPr lang="en-US" altLang="zh-CN" sz="1800">
                <a:solidFill>
                  <a:srgbClr val="032D49"/>
                </a:solidFill>
                <a:latin typeface="楷体" panose="02010609060101010101" pitchFamily="49" charset="-122"/>
                <a:ea typeface="楷体" panose="02010609060101010101" pitchFamily="49" charset="-122"/>
              </a:rPr>
              <a:t>120</a:t>
            </a:r>
            <a:r>
              <a:rPr lang="zh-CN" altLang="zh-CN" sz="1800">
                <a:solidFill>
                  <a:srgbClr val="032D49"/>
                </a:solidFill>
                <a:latin typeface="楷体" panose="02010609060101010101" pitchFamily="49" charset="-122"/>
                <a:ea typeface="楷体" panose="02010609060101010101" pitchFamily="49" charset="-122"/>
              </a:rPr>
              <a:t>年来，一代又一代的学人，在孤寂、琐碎、艰深、晦涩的甲骨文发掘和研究当中坚持不懈，用他们的成果，去追潮和解读中华文明的内核与源头。</a:t>
            </a:r>
          </a:p>
          <a:p>
            <a:pPr marL="0" indent="0" fontAlgn="ctr">
              <a:lnSpc>
                <a:spcPct val="120000"/>
              </a:lnSpc>
              <a:buNone/>
            </a:pPr>
            <a:r>
              <a:rPr lang="en-US" altLang="zh-CN" sz="1800">
                <a:solidFill>
                  <a:srgbClr val="032D49"/>
                </a:solidFill>
                <a:latin typeface="楷体" panose="02010609060101010101" pitchFamily="49" charset="-122"/>
                <a:ea typeface="楷体" panose="02010609060101010101" pitchFamily="49" charset="-122"/>
              </a:rPr>
              <a:t>    </a:t>
            </a:r>
            <a:r>
              <a:rPr lang="zh-CN" altLang="zh-CN" sz="1800" u="sng">
                <a:solidFill>
                  <a:srgbClr val="032D49"/>
                </a:solidFill>
                <a:latin typeface="楷体" panose="02010609060101010101" pitchFamily="49" charset="-122"/>
                <a:ea typeface="楷体" panose="02010609060101010101" pitchFamily="49" charset="-122"/>
              </a:rPr>
              <a:t>甲骨文研究不再是纯学术的事情，更是增强文化软实力、坚定文化自信、中国文化走出去等紧密相关。</a:t>
            </a:r>
            <a:r>
              <a:rPr lang="zh-CN" altLang="zh-CN" sz="1800">
                <a:solidFill>
                  <a:srgbClr val="032D49"/>
                </a:solidFill>
                <a:latin typeface="楷体" panose="02010609060101010101" pitchFamily="49" charset="-122"/>
                <a:ea typeface="楷体" panose="02010609060101010101" pitchFamily="49" charset="-122"/>
              </a:rPr>
              <a:t>在</a:t>
            </a:r>
            <a:r>
              <a:rPr lang="en-US" altLang="zh-CN" sz="1800">
                <a:solidFill>
                  <a:srgbClr val="032D49"/>
                </a:solidFill>
                <a:latin typeface="楷体" panose="02010609060101010101" pitchFamily="49" charset="-122"/>
                <a:ea typeface="楷体" panose="02010609060101010101" pitchFamily="49" charset="-122"/>
              </a:rPr>
              <a:t>“</a:t>
            </a:r>
            <a:r>
              <a:rPr lang="zh-CN" altLang="zh-CN" sz="1800">
                <a:solidFill>
                  <a:srgbClr val="032D49"/>
                </a:solidFill>
                <a:latin typeface="楷体" panose="02010609060101010101" pitchFamily="49" charset="-122"/>
                <a:ea typeface="楷体" panose="02010609060101010101" pitchFamily="49" charset="-122"/>
              </a:rPr>
              <a:t>弘扬中华优秀传统文化</a:t>
            </a:r>
            <a:r>
              <a:rPr lang="en-US" altLang="zh-CN" sz="1800">
                <a:solidFill>
                  <a:srgbClr val="032D49"/>
                </a:solidFill>
                <a:latin typeface="楷体" panose="02010609060101010101" pitchFamily="49" charset="-122"/>
                <a:ea typeface="楷体" panose="02010609060101010101" pitchFamily="49" charset="-122"/>
              </a:rPr>
              <a:t>”“</a:t>
            </a:r>
            <a:r>
              <a:rPr lang="zh-CN" altLang="zh-CN" sz="1800">
                <a:solidFill>
                  <a:srgbClr val="032D49"/>
                </a:solidFill>
                <a:latin typeface="楷体" panose="02010609060101010101" pitchFamily="49" charset="-122"/>
                <a:ea typeface="楷体" panose="02010609060101010101" pitchFamily="49" charset="-122"/>
              </a:rPr>
              <a:t>构筑中国精神、中国价值、中国力量</a:t>
            </a:r>
            <a:r>
              <a:rPr lang="en-US" altLang="zh-CN" sz="1800">
                <a:solidFill>
                  <a:srgbClr val="032D49"/>
                </a:solidFill>
                <a:latin typeface="楷体" panose="02010609060101010101" pitchFamily="49" charset="-122"/>
                <a:ea typeface="楷体" panose="02010609060101010101" pitchFamily="49" charset="-122"/>
              </a:rPr>
              <a:t>”</a:t>
            </a:r>
            <a:r>
              <a:rPr lang="zh-CN" altLang="zh-CN" sz="1800">
                <a:solidFill>
                  <a:srgbClr val="032D49"/>
                </a:solidFill>
                <a:latin typeface="楷体" panose="02010609060101010101" pitchFamily="49" charset="-122"/>
                <a:ea typeface="楷体" panose="02010609060101010101" pitchFamily="49" charset="-122"/>
              </a:rPr>
              <a:t>的过程中，甲骨文研究可以扮演更重要的角色。</a:t>
            </a:r>
          </a:p>
          <a:p>
            <a:pPr marL="0" indent="0" fontAlgn="ctr">
              <a:lnSpc>
                <a:spcPct val="120000"/>
              </a:lnSpc>
              <a:buNone/>
            </a:pPr>
            <a:r>
              <a:rPr lang="zh-CN" altLang="zh-CN"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A. </a:t>
            </a:r>
            <a:r>
              <a:rPr lang="zh-CN" altLang="zh-CN" sz="1800">
                <a:solidFill>
                  <a:srgbClr val="032D49"/>
                </a:solidFill>
                <a:latin typeface="仿宋" panose="02010609060101010101" pitchFamily="49" charset="-122"/>
                <a:ea typeface="仿宋" panose="02010609060101010101" pitchFamily="49" charset="-122"/>
              </a:rPr>
              <a:t>甲骨文研究不再是纯学术的事情，而是与坚定文化自信、增强文化软实力、中国文化走出去等紧密相关。</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B. </a:t>
            </a:r>
            <a:r>
              <a:rPr lang="zh-CN" altLang="zh-CN" sz="1800">
                <a:solidFill>
                  <a:srgbClr val="032D49"/>
                </a:solidFill>
                <a:latin typeface="仿宋" panose="02010609060101010101" pitchFamily="49" charset="-122"/>
                <a:ea typeface="仿宋" panose="02010609060101010101" pitchFamily="49" charset="-122"/>
              </a:rPr>
              <a:t>甲骨文研究不仅是纯学术的事情，更是与增强文化软实力、坚定文化自信、中国文化走出去等紧密相关。</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C. </a:t>
            </a:r>
            <a:r>
              <a:rPr lang="zh-CN" altLang="zh-CN" sz="1800">
                <a:solidFill>
                  <a:srgbClr val="032D49"/>
                </a:solidFill>
                <a:latin typeface="仿宋" panose="02010609060101010101" pitchFamily="49" charset="-122"/>
                <a:ea typeface="仿宋" panose="02010609060101010101" pitchFamily="49" charset="-122"/>
              </a:rPr>
              <a:t>甲骨文研究不仅能坚定文化自信，增强文化软实力，更是纯学术的事情，与中国文化走出去等紧密相关。</a:t>
            </a:r>
          </a:p>
          <a:p>
            <a:pPr marL="0" indent="0" fontAlgn="ctr">
              <a:lnSpc>
                <a:spcPct val="120000"/>
              </a:lnSpc>
              <a:buNone/>
            </a:pPr>
            <a:r>
              <a:rPr lang="en-US" altLang="zh-CN" sz="1800">
                <a:solidFill>
                  <a:srgbClr val="032D49"/>
                </a:solidFill>
                <a:latin typeface="仿宋" panose="02010609060101010101" pitchFamily="49" charset="-122"/>
                <a:ea typeface="仿宋" panose="02010609060101010101" pitchFamily="49" charset="-122"/>
              </a:rPr>
              <a:t>D. </a:t>
            </a:r>
            <a:r>
              <a:rPr lang="zh-CN" altLang="zh-CN" sz="1800">
                <a:solidFill>
                  <a:srgbClr val="032D49"/>
                </a:solidFill>
                <a:latin typeface="仿宋" panose="02010609060101010101" pitchFamily="49" charset="-122"/>
                <a:ea typeface="仿宋" panose="02010609060101010101" pitchFamily="49" charset="-122"/>
              </a:rPr>
              <a:t>甲骨文研究不仅是纯学术的事情，而且是增强文化软实力、坚定文化自信、中国文化走出去等紧密相关。</a:t>
            </a:r>
          </a:p>
          <a:p>
            <a:pPr marL="0" indent="0">
              <a:lnSpc>
                <a:spcPct val="120000"/>
              </a:lnSpc>
              <a:buNone/>
            </a:pPr>
            <a:endParaRPr lang="zh-CN" altLang="zh-CN"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13. 2020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届山西省太原市高三上学期期末考试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项，“不仅是”与“更是”关联词语搭配不当，应改为“不仅是</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而且是”，排除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项。</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项，“纯学术的事情”承接前一段“一代又一代的学人</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，应放在前面，排除</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项。</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项，分句语序不当，应该是先相信自己，进而增强实力并走出去，排除</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a:t>
            </a:r>
            <a:endParaRPr lang="zh-CN" altLang="zh-CN" sz="1800">
              <a:solidFill>
                <a:srgbClr val="FF0000"/>
              </a:solidFill>
              <a:latin typeface="仿宋" panose="02010609060101010101" pitchFamily="49" charset="-122"/>
              <a:ea typeface="仿宋" panose="02010609060101010101" pitchFamily="49" charset="-122"/>
            </a:endParaRPr>
          </a:p>
          <a:p>
            <a:pPr marL="0" indent="0">
              <a:lnSpc>
                <a:spcPct val="120000"/>
              </a:lnSpc>
              <a:buNone/>
            </a:pPr>
            <a:endParaRPr lang="zh-CN" altLang="zh-CN" sz="1800">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spc="500">
                <a:solidFill>
                  <a:srgbClr val="B79F47"/>
                </a:solidFill>
              </a:rPr>
              <a:t>14.</a:t>
            </a:r>
            <a:r>
              <a:rPr lang="zh-CN" altLang="en-US" sz="3600" spc="500">
                <a:solidFill>
                  <a:srgbClr val="B79F47"/>
                </a:solidFill>
              </a:rPr>
              <a:t> </a:t>
            </a:r>
            <a:r>
              <a:rPr lang="en-US" altLang="zh-CN" sz="3600" spc="500">
                <a:solidFill>
                  <a:srgbClr val="B79F47"/>
                </a:solidFill>
              </a:rPr>
              <a:t>2020</a:t>
            </a:r>
            <a:r>
              <a:rPr lang="zh-CN" altLang="en-US" sz="3600" spc="500">
                <a:solidFill>
                  <a:srgbClr val="B79F47"/>
                </a:solidFill>
              </a:rPr>
              <a:t>届陕西省高三第三次教学质量检测</a:t>
            </a:r>
          </a:p>
        </p:txBody>
      </p:sp>
      <p:sp>
        <p:nvSpPr>
          <p:cNvPr id="3" name="内容占位符 2"/>
          <p:cNvSpPr>
            <a:spLocks noGrp="1"/>
          </p:cNvSpPr>
          <p:nvPr>
            <p:ph idx="1"/>
          </p:nvPr>
        </p:nvSpPr>
        <p:spPr>
          <a:xfrm>
            <a:off x="752574" y="1690687"/>
            <a:ext cx="10515600" cy="4992915"/>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正是因为过去的大拆大建，给城市文脉造成了难以挽回的伤害，所以今天很多城市的更新越来越倾向于采用“微更新”的方式，</a:t>
            </a:r>
            <a:r>
              <a:rPr lang="zh-CN" altLang="en-US" sz="1800" u="sng">
                <a:solidFill>
                  <a:srgbClr val="032D49"/>
                </a:solidFill>
                <a:latin typeface="楷体" panose="02010609060101010101" pitchFamily="49" charset="-122"/>
                <a:ea typeface="楷体" panose="02010609060101010101" pitchFamily="49" charset="-122"/>
              </a:rPr>
              <a:t>即在实现空间活化与地方振兴的基础上，不仅对已有城市空间进行小范围、小规模的局部改造，而且保持城市肌理。</a:t>
            </a:r>
            <a:r>
              <a:rPr lang="zh-CN" altLang="en-US" sz="1800">
                <a:solidFill>
                  <a:srgbClr val="032D49"/>
                </a:solidFill>
                <a:latin typeface="楷体" panose="02010609060101010101" pitchFamily="49" charset="-122"/>
                <a:ea typeface="楷体" panose="02010609060101010101" pitchFamily="49" charset="-122"/>
              </a:rPr>
              <a:t>“微更新”不仅在工业遗产活化方面应用广泛，对历史建筑遗产的活化也有启示意义。</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r>
              <a:rPr lang="en-US" altLang="zh-CN" sz="1800">
                <a:solidFill>
                  <a:srgbClr val="032D49"/>
                </a:solidFill>
                <a:latin typeface="仿宋" panose="02010609060101010101" pitchFamily="49" charset="-122"/>
                <a:ea typeface="仿宋" panose="02010609060101010101" pitchFamily="49" charset="-122"/>
              </a:rPr>
              <a:t>(   )</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即在保持城市肌理的基础上，对已有城市空间进行小范围、小规模的局部改造，从而实现空间活化与地方振兴的目的。</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不仅在保持城市肌理的基础上，对已有城市空间进行小范围、小规模的局部改造，而且实现空间活化与地方振兴。</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不仅在保持城市肌理的基础上，实现空间活化与地方振兴，而且对已有城市空间进行小范围、小规模的局部改造。</a:t>
            </a:r>
          </a:p>
          <a:p>
            <a:pPr marL="342900" indent="-342900">
              <a:lnSpc>
                <a:spcPct val="120000"/>
              </a:lnSpc>
              <a:buFont typeface="+mj-lt"/>
              <a:buAutoNum type="alphaUcPeriod"/>
            </a:pPr>
            <a:r>
              <a:rPr lang="zh-CN" altLang="en-US" sz="1800">
                <a:solidFill>
                  <a:srgbClr val="032D49"/>
                </a:solidFill>
                <a:latin typeface="仿宋" panose="02010609060101010101" pitchFamily="49" charset="-122"/>
                <a:ea typeface="仿宋" panose="02010609060101010101" pitchFamily="49" charset="-122"/>
              </a:rPr>
              <a:t>即在对已有城市空间进行小范围小规模的局部改造的基础上，保持城市肌理，从而实现空间活化与地方振兴的目的。</a:t>
            </a:r>
          </a:p>
          <a:p>
            <a:pPr marL="0" indent="0">
              <a:lnSpc>
                <a:spcPct val="120000"/>
              </a:lnSpc>
              <a:buNone/>
            </a:pPr>
            <a:endParaRPr lang="en-US" altLang="zh-CN" sz="1800">
              <a:solidFill>
                <a:srgbClr val="032D49"/>
              </a:solidFill>
              <a:latin typeface="仿宋" panose="02010609060101010101" pitchFamily="49" charset="-122"/>
              <a:ea typeface="仿宋" panose="02010609060101010101" pitchFamily="49" charset="-122"/>
            </a:endParaRPr>
          </a:p>
          <a:p>
            <a:pPr marL="0" indent="0">
              <a:lnSpc>
                <a:spcPct val="120000"/>
              </a:lnSpc>
              <a:buNone/>
            </a:pPr>
            <a:endParaRPr lang="zh-CN" altLang="zh-CN"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600" b="0" i="0" u="none" strike="noStrike" kern="1200" cap="none" spc="500" normalizeH="0" baseline="0" noProof="0">
                <a:ln>
                  <a:noFill/>
                </a:ln>
                <a:solidFill>
                  <a:srgbClr val="B79F47"/>
                </a:solidFill>
                <a:effectLst/>
                <a:uLnTx/>
                <a:uFillTx/>
                <a:latin typeface="Calibri"/>
                <a:ea typeface="微软雅黑" panose="020B0503020204020204" charset="-122"/>
                <a:cs typeface="+mj-cs"/>
              </a:rPr>
              <a:t>14.</a:t>
            </a:r>
            <a:r>
              <a:rPr kumimoji="0" lang="zh-CN" altLang="en-US" sz="3600" b="0" i="0" u="none" strike="noStrike" kern="1200" cap="none" spc="500" normalizeH="0" baseline="0" noProof="0">
                <a:ln>
                  <a:noFill/>
                </a:ln>
                <a:solidFill>
                  <a:srgbClr val="B79F47"/>
                </a:solidFill>
                <a:effectLst/>
                <a:uLnTx/>
                <a:uFillTx/>
                <a:latin typeface="Calibri"/>
                <a:ea typeface="微软雅黑" panose="020B0503020204020204" charset="-122"/>
                <a:cs typeface="+mj-cs"/>
              </a:rPr>
              <a:t> </a:t>
            </a:r>
            <a:r>
              <a:rPr kumimoji="0" lang="en-US" altLang="zh-CN" sz="36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2020</a:t>
            </a:r>
            <a:r>
              <a:rPr kumimoji="0" lang="zh-CN" altLang="en-US" sz="36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届陕西省高三第三次教学质量检测</a:t>
            </a:r>
            <a:endParaRPr lang="zh-CN" altLang="en-US" sz="4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两项中“不仅</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而且</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关联词使用不当，“不仅</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而且</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引起的应是具有并列或递进关系的内容，而</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两项中内容为时间上的顺承关系，排除</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两项。</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项不符合事物发展客观规律，“保持城市肌理”是成熟改造的基础，排除</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15.</a:t>
            </a:r>
            <a:r>
              <a:rPr lang="zh-CN" altLang="en-US" sz="3200" spc="500">
                <a:solidFill>
                  <a:srgbClr val="B79F47"/>
                </a:solidFill>
              </a:rPr>
              <a:t> </a:t>
            </a:r>
            <a:r>
              <a:rPr lang="en-US" altLang="zh-CN" sz="3200" spc="500">
                <a:solidFill>
                  <a:srgbClr val="B79F47"/>
                </a:solidFill>
              </a:rPr>
              <a:t>2020</a:t>
            </a:r>
            <a:r>
              <a:rPr lang="zh-CN" altLang="en-US" sz="3200" spc="500">
                <a:solidFill>
                  <a:srgbClr val="B79F47"/>
                </a:solidFill>
              </a:rPr>
              <a:t>年重庆一中高</a:t>
            </a:r>
            <a:r>
              <a:rPr lang="en-US" altLang="zh-CN" sz="3200" spc="500">
                <a:solidFill>
                  <a:srgbClr val="B79F47"/>
                </a:solidFill>
              </a:rPr>
              <a:t>2020</a:t>
            </a:r>
            <a:r>
              <a:rPr lang="zh-CN" altLang="en-US" sz="3200" spc="500">
                <a:solidFill>
                  <a:srgbClr val="B79F47"/>
                </a:solidFill>
              </a:rPr>
              <a:t>级高三上期期末考试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zh-CN" altLang="en-US" sz="1800">
                <a:solidFill>
                  <a:srgbClr val="032D49"/>
                </a:solidFill>
                <a:latin typeface="楷体" panose="02010609060101010101" pitchFamily="49" charset="-122"/>
                <a:ea typeface="楷体" panose="02010609060101010101" pitchFamily="49" charset="-122"/>
              </a:rPr>
              <a:t>    白鹤梁上的题刻，包含了年代信息和水文位置，可以被视为当代科学研究的参考和数据库。此外，白鹤梁所承载的还有文化气质和文人趣味。</a:t>
            </a:r>
            <a:r>
              <a:rPr lang="zh-CN" altLang="en-US" sz="1800" u="sng">
                <a:solidFill>
                  <a:srgbClr val="032D49"/>
                </a:solidFill>
                <a:latin typeface="楷体" panose="02010609060101010101" pitchFamily="49" charset="-122"/>
                <a:ea typeface="楷体" panose="02010609060101010101" pitchFamily="49" charset="-122"/>
              </a:rPr>
              <a:t>石梁露出水面，在枯水期时看到，古人引发了古人登石梁以留下吟咏诗文或图案的兴趣。</a:t>
            </a:r>
            <a:r>
              <a:rPr lang="zh-CN" altLang="en-US" sz="1800">
                <a:solidFill>
                  <a:srgbClr val="032D49"/>
                </a:solidFill>
                <a:latin typeface="楷体" panose="02010609060101010101" pitchFamily="49" charset="-122"/>
                <a:ea typeface="楷体" panose="02010609060101010101" pitchFamily="49" charset="-122"/>
              </a:rPr>
              <a:t>水涨之时，这些题刻便随着石梁一并再次淹没水中。白鹤梁题刻中的诗文图案，多出自历代前往观光的名人雅士之手，充分展现了中国古人临水登山的文人趣味。</a:t>
            </a:r>
          </a:p>
          <a:p>
            <a:pPr marL="0" indent="0">
              <a:lnSpc>
                <a:spcPct val="120000"/>
              </a:lnSpc>
              <a:buNone/>
            </a:pPr>
            <a:r>
              <a:rPr lang="zh-CN" altLang="en-US" sz="1800">
                <a:solidFill>
                  <a:srgbClr val="032D49"/>
                </a:solidFill>
                <a:latin typeface="仿宋" panose="02010609060101010101" pitchFamily="49" charset="-122"/>
                <a:ea typeface="仿宋" panose="02010609060101010101" pitchFamily="49" charset="-122"/>
              </a:rPr>
              <a:t>文中画横线的句子有语病，下列修改最恰当的一项是</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A. </a:t>
            </a:r>
            <a:r>
              <a:rPr lang="zh-CN" altLang="en-US" sz="1800">
                <a:solidFill>
                  <a:srgbClr val="032D49"/>
                </a:solidFill>
                <a:latin typeface="仿宋" panose="02010609060101010101" pitchFamily="49" charset="-122"/>
                <a:ea typeface="仿宋" panose="02010609060101010101" pitchFamily="49" charset="-122"/>
              </a:rPr>
              <a:t>石梁露出水面，古人在枯水期时看到，引发了登石梁以留下吟咏诗文或图案的兴趣。</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B. </a:t>
            </a:r>
            <a:r>
              <a:rPr lang="zh-CN" altLang="en-US" sz="1800">
                <a:solidFill>
                  <a:srgbClr val="032D49"/>
                </a:solidFill>
                <a:latin typeface="仿宋" panose="02010609060101010101" pitchFamily="49" charset="-122"/>
                <a:ea typeface="仿宋" panose="02010609060101010101" pitchFamily="49" charset="-122"/>
              </a:rPr>
              <a:t>古人看到石梁在枯水期时便会露出水面，萌发了登石梁以留下吟咏诗文或图案的兴趣。</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C. </a:t>
            </a:r>
            <a:r>
              <a:rPr lang="zh-CN" altLang="en-US" sz="1800">
                <a:solidFill>
                  <a:srgbClr val="032D49"/>
                </a:solidFill>
                <a:latin typeface="仿宋" panose="02010609060101010101" pitchFamily="49" charset="-122"/>
                <a:ea typeface="仿宋" panose="02010609060101010101" pitchFamily="49" charset="-122"/>
              </a:rPr>
              <a:t>石梁露出水面，古人在枯水期时看到，萌发了登石梁以留下吟咏诗文或图案的兴趣。</a:t>
            </a:r>
          </a:p>
          <a:p>
            <a:pPr marL="0" indent="0">
              <a:lnSpc>
                <a:spcPct val="120000"/>
              </a:lnSpc>
              <a:buNone/>
            </a:pPr>
            <a:r>
              <a:rPr lang="en-US" altLang="zh-CN" sz="1800">
                <a:solidFill>
                  <a:srgbClr val="032D49"/>
                </a:solidFill>
                <a:latin typeface="仿宋" panose="02010609060101010101" pitchFamily="49" charset="-122"/>
                <a:ea typeface="仿宋" panose="02010609060101010101" pitchFamily="49" charset="-122"/>
              </a:rPr>
              <a:t>D. </a:t>
            </a:r>
            <a:r>
              <a:rPr lang="zh-CN" altLang="en-US" sz="1800">
                <a:solidFill>
                  <a:srgbClr val="032D49"/>
                </a:solidFill>
                <a:latin typeface="仿宋" panose="02010609060101010101" pitchFamily="49" charset="-122"/>
                <a:ea typeface="仿宋" panose="02010609060101010101" pitchFamily="49" charset="-122"/>
              </a:rPr>
              <a:t>古人看到石梁在枯水期时便会露出水面，引发了登石梁以留下吟咏诗文或图案的兴趣。</a:t>
            </a:r>
          </a:p>
          <a:p>
            <a:pPr marL="0" indent="0">
              <a:lnSpc>
                <a:spcPct val="120000"/>
              </a:lnSpc>
              <a:buNone/>
            </a:pPr>
            <a:endParaRPr lang="zh-CN" altLang="zh-CN"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15.</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 </a:t>
            </a:r>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年重庆一中高</a:t>
            </a:r>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charset="-122"/>
                <a:cs typeface="+mj-cs"/>
              </a:rPr>
              <a:t>级高三上期期末考试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】B</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按事情发展顺序，应该是石梁在枯水期时露出水面，然后被古人看到。所以，“枯水期”应放到“石梁露出水面”之间，用来修饰“露出”，排除</a:t>
            </a:r>
            <a:r>
              <a:rPr lang="en-US" altLang="zh-CN" sz="1800">
                <a:solidFill>
                  <a:srgbClr val="FF0000"/>
                </a:solidFill>
                <a:latin typeface="仿宋" panose="02010609060101010101" pitchFamily="49" charset="-122"/>
                <a:ea typeface="仿宋" panose="02010609060101010101" pitchFamily="49" charset="-122"/>
              </a:rPr>
              <a:t>A</a:t>
            </a:r>
            <a:r>
              <a:rPr lang="zh-CN" altLang="en-US" sz="1800">
                <a:solidFill>
                  <a:srgbClr val="FF0000"/>
                </a:solidFill>
                <a:latin typeface="仿宋" panose="02010609060101010101" pitchFamily="49" charset="-122"/>
                <a:ea typeface="仿宋" panose="02010609060101010101" pitchFamily="49" charset="-122"/>
              </a:rPr>
              <a:t>和</a:t>
            </a:r>
            <a:r>
              <a:rPr lang="en-US" altLang="zh-CN" sz="1800">
                <a:solidFill>
                  <a:srgbClr val="FF0000"/>
                </a:solidFill>
                <a:latin typeface="仿宋" panose="02010609060101010101" pitchFamily="49" charset="-122"/>
                <a:ea typeface="仿宋" panose="02010609060101010101" pitchFamily="49" charset="-122"/>
              </a:rPr>
              <a:t>C</a:t>
            </a:r>
            <a:r>
              <a:rPr lang="zh-CN" altLang="en-US" sz="1800">
                <a:solidFill>
                  <a:srgbClr val="FF0000"/>
                </a:solidFill>
                <a:latin typeface="仿宋" panose="02010609060101010101" pitchFamily="49" charset="-122"/>
                <a:ea typeface="仿宋" panose="02010609060101010101" pitchFamily="49" charset="-122"/>
              </a:rPr>
              <a:t>两项。</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项，压缩主干后是“古人</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引发了兴趣”，属于主谓搭配不当，排除</a:t>
            </a:r>
            <a:r>
              <a:rPr lang="en-US" altLang="zh-CN" sz="1800">
                <a:solidFill>
                  <a:srgbClr val="FF0000"/>
                </a:solidFill>
                <a:latin typeface="仿宋" panose="02010609060101010101" pitchFamily="49" charset="-122"/>
                <a:ea typeface="仿宋" panose="02010609060101010101" pitchFamily="49" charset="-122"/>
              </a:rPr>
              <a:t>D</a:t>
            </a:r>
            <a:r>
              <a:rPr lang="zh-CN" altLang="en-US" sz="1800">
                <a:solidFill>
                  <a:srgbClr val="FF0000"/>
                </a:solidFill>
                <a:latin typeface="仿宋" panose="02010609060101010101" pitchFamily="49" charset="-122"/>
                <a:ea typeface="仿宋" panose="02010609060101010101" pitchFamily="49" charset="-122"/>
              </a:rPr>
              <a:t>项。故选</a:t>
            </a:r>
            <a:r>
              <a:rPr lang="en-US" altLang="zh-CN" sz="1800">
                <a:solidFill>
                  <a:srgbClr val="FF0000"/>
                </a:solidFill>
                <a:latin typeface="仿宋" panose="02010609060101010101" pitchFamily="49" charset="-122"/>
                <a:ea typeface="仿宋" panose="02010609060101010101" pitchFamily="49" charset="-122"/>
              </a:rPr>
              <a:t>B</a:t>
            </a:r>
            <a:r>
              <a:rPr lang="zh-CN" altLang="en-US" sz="1800">
                <a:solidFill>
                  <a:srgbClr val="FF0000"/>
                </a:solidFill>
                <a:latin typeface="仿宋" panose="02010609060101010101" pitchFamily="49" charset="-122"/>
                <a:ea typeface="仿宋" panose="02010609060101010101" pitchFamily="49" charset="-122"/>
              </a:rPr>
              <a:t>。</a:t>
            </a:r>
          </a:p>
          <a:p>
            <a:pPr marL="0" indent="0">
              <a:lnSpc>
                <a:spcPct val="120000"/>
              </a:lnSpc>
              <a:buNone/>
            </a:pPr>
            <a:endParaRPr lang="zh-CN" altLang="zh-CN" sz="1800">
              <a:solidFill>
                <a:srgbClr val="FF0000"/>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2166600" y="12687300"/>
            <a:ext cx="444500" cy="4953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9187</Words>
  <Application>Microsoft Office PowerPoint</Application>
  <PresentationFormat>自定义</PresentationFormat>
  <Paragraphs>542</Paragraphs>
  <Slides>96</Slides>
  <Notes>7</Notes>
  <HiddenSlides>0</HiddenSlides>
  <MMClips>0</MMClips>
  <ScaleCrop>false</ScaleCrop>
  <HeadingPairs>
    <vt:vector size="4" baseType="variant">
      <vt:variant>
        <vt:lpstr>主题</vt:lpstr>
      </vt:variant>
      <vt:variant>
        <vt:i4>1</vt:i4>
      </vt:variant>
      <vt:variant>
        <vt:lpstr>幻灯片标题</vt:lpstr>
      </vt:variant>
      <vt:variant>
        <vt:i4>96</vt:i4>
      </vt:variant>
    </vt:vector>
  </HeadingPairs>
  <TitlesOfParts>
    <vt:vector size="97" baseType="lpstr">
      <vt:lpstr>Office 主题</vt:lpstr>
      <vt:lpstr>专题02 辨析并修改病句</vt:lpstr>
      <vt:lpstr>PowerPoint 演示文稿</vt:lpstr>
      <vt:lpstr>PowerPoint 演示文稿</vt:lpstr>
      <vt:lpstr>考向讲解</vt:lpstr>
      <vt:lpstr>考向讲解</vt:lpstr>
      <vt:lpstr>考向讲解</vt:lpstr>
      <vt:lpstr>PowerPoint 演示文稿</vt:lpstr>
      <vt:lpstr>重点知识</vt:lpstr>
      <vt:lpstr>重点知识——(一) 基本语法知识</vt:lpstr>
      <vt:lpstr>重点知识——(一) 基本语法知识</vt:lpstr>
      <vt:lpstr>重点知识——(一) 基本语法知识</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重点知识——(二) 病句类型</vt:lpstr>
      <vt:lpstr>PowerPoint 演示文稿</vt:lpstr>
      <vt:lpstr>易错易混——常见的句式杂糅</vt:lpstr>
      <vt:lpstr>易错易混——常见的句式杂糅</vt:lpstr>
      <vt:lpstr>易错易混——常见的句式杂糅</vt:lpstr>
      <vt:lpstr>易错易混——常见的句式杂糅</vt:lpstr>
      <vt:lpstr>PowerPoint 演示文稿</vt:lpstr>
      <vt:lpstr>例1. 2020届山东青岛三模</vt:lpstr>
      <vt:lpstr>例1. 2020届山东青岛三模</vt:lpstr>
      <vt:lpstr>例2. 2021届湖南教育联合体7月联考</vt:lpstr>
      <vt:lpstr>例2. 2021届湖南教育联合体7月联考</vt:lpstr>
      <vt:lpstr>PowerPoint 演示文稿</vt:lpstr>
      <vt:lpstr>【课堂总结】——常见语病判断标志</vt:lpstr>
      <vt:lpstr>【课堂总结】——常见语病判断标志</vt:lpstr>
      <vt:lpstr>PowerPoint 演示文稿</vt:lpstr>
      <vt:lpstr>1. 2020届海南省新高考线上诊断性测试</vt:lpstr>
      <vt:lpstr>1. 2020届海南省新高考线上诊断性测试</vt:lpstr>
      <vt:lpstr>2.江苏徐州一中2021届新高考全国卷第一次适应性考试</vt:lpstr>
      <vt:lpstr>2.江苏徐州一中2021届新高考全国卷第一次适应性考试</vt:lpstr>
      <vt:lpstr>3. 2021届河南省新高三第一次摸底考试</vt:lpstr>
      <vt:lpstr>3. 2021届河南省新高三第一次摸底考试</vt:lpstr>
      <vt:lpstr>4.惠州市2021届高三第一次调研考试</vt:lpstr>
      <vt:lpstr>4.惠州市2021届高三第一次调研考试</vt:lpstr>
      <vt:lpstr>5.成都七中2019-2020学年度下期高2021届零诊质量检测一</vt:lpstr>
      <vt:lpstr>5.成都七中2019-2020学年度下期高2021届零诊质量检测一</vt:lpstr>
      <vt:lpstr>6.合肥市2020年高三第一次教学质量检测</vt:lpstr>
      <vt:lpstr>6.合肥市2020年高三第一次教学质量检测</vt:lpstr>
      <vt:lpstr>7. 2020届福建省福州市高三上学期期末考试</vt:lpstr>
      <vt:lpstr>7. 2020届福建省福州市高三上学期期末考试</vt:lpstr>
      <vt:lpstr>8. 2020届河北省衡水市高三下学期第七次调研考试</vt:lpstr>
      <vt:lpstr>8. 2020届河北省衡水市高三下学期第七次调研考试</vt:lpstr>
      <vt:lpstr>9.长沙市一中2020届高三月考试卷（四）</vt:lpstr>
      <vt:lpstr>9.长沙市一中2020届高三月考试卷（四）</vt:lpstr>
      <vt:lpstr>10. 2020届吉林省东北师大附中高三上期二模</vt:lpstr>
      <vt:lpstr>10. 2020届吉林省东北师大附中高三上期二模</vt:lpstr>
      <vt:lpstr>11. 2020届江西省高三下学期调研考试（三）</vt:lpstr>
      <vt:lpstr>11. 2020届江西省高三下学期调研考试（三）</vt:lpstr>
      <vt:lpstr>12. 2020届广州市二模</vt:lpstr>
      <vt:lpstr>12. 2020届广州市二模</vt:lpstr>
      <vt:lpstr>13. 2020届山西省太原市高三上学期期末考试</vt:lpstr>
      <vt:lpstr>13. 2020届山西省太原市高三上学期期末考试</vt:lpstr>
      <vt:lpstr>14. 2020届陕西省高三第三次教学质量检测</vt:lpstr>
      <vt:lpstr>14. 2020届陕西省高三第三次教学质量检测</vt:lpstr>
      <vt:lpstr>15. 2020年重庆一中高2020级高三上期期末考试</vt:lpstr>
      <vt:lpstr>15. 2020年重庆一中高2020级高三上期期末考试</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Jiang Yan</dc:creator>
  <cp:lastModifiedBy>hj</cp:lastModifiedBy>
  <cp:revision>375</cp:revision>
  <dcterms:created xsi:type="dcterms:W3CDTF">2020-05-28T06:01:00Z</dcterms:created>
  <dcterms:modified xsi:type="dcterms:W3CDTF">2020-11-27T03:05:48Z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