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Default Extension="wdp" ContentType="image/vnd.ms-photo"/>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NET 20.5-->
<p:presentation xmlns:r="http://schemas.openxmlformats.org/officeDocument/2006/relationships" xmlns:a="http://schemas.openxmlformats.org/drawingml/2006/main" xmlns:p="http://schemas.openxmlformats.org/presentationml/2006/main">
  <p:sldMasterIdLst>
    <p:sldMasterId id="2147483648" r:id="rId1"/>
  </p:sldMasterIdLst>
  <p:notesMasterIdLst>
    <p:notesMasterId r:id="rId2"/>
  </p:notesMasterIdLst>
  <p:sldIdLst>
    <p:sldId id="952" r:id="rId3"/>
    <p:sldId id="256" r:id="rId4"/>
    <p:sldId id="293" r:id="rId5"/>
    <p:sldId id="257" r:id="rId6"/>
    <p:sldId id="656" r:id="rId7"/>
    <p:sldId id="260" r:id="rId8"/>
    <p:sldId id="655" r:id="rId9"/>
    <p:sldId id="953" r:id="rId10"/>
    <p:sldId id="652" r:id="rId11"/>
    <p:sldId id="268" r:id="rId12"/>
    <p:sldId id="970" r:id="rId13"/>
    <p:sldId id="653" r:id="rId14"/>
    <p:sldId id="957" r:id="rId15"/>
    <p:sldId id="1024" r:id="rId16"/>
    <p:sldId id="1025" r:id="rId17"/>
    <p:sldId id="1026" r:id="rId18"/>
    <p:sldId id="1027" r:id="rId19"/>
    <p:sldId id="1028" r:id="rId20"/>
    <p:sldId id="1029" r:id="rId21"/>
    <p:sldId id="1030" r:id="rId22"/>
    <p:sldId id="1031" r:id="rId23"/>
    <p:sldId id="1032" r:id="rId24"/>
    <p:sldId id="1033" r:id="rId25"/>
    <p:sldId id="1034" r:id="rId26"/>
    <p:sldId id="1035" r:id="rId27"/>
    <p:sldId id="1036" r:id="rId28"/>
    <p:sldId id="1037" r:id="rId29"/>
    <p:sldId id="312" r:id="rId30"/>
    <p:sldId id="654" r:id="rId31"/>
    <p:sldId id="483" r:id="rId32"/>
    <p:sldId id="1003" r:id="rId33"/>
    <p:sldId id="1004" r:id="rId34"/>
    <p:sldId id="783" r:id="rId35"/>
    <p:sldId id="265" r:id="rId36"/>
  </p:sldIdLst>
  <p:sldSz cx="12192000" cy="6858000"/>
  <p:notesSz cx="7104063" cy="10234613"/>
  <p:custDataLst>
    <p:tags r:id="rId3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958" autoAdjust="0"/>
    <p:restoredTop sz="94660"/>
  </p:normalViewPr>
  <p:slideViewPr>
    <p:cSldViewPr snapToGrid="0">
      <p:cViewPr varScale="1">
        <p:scale>
          <a:sx n="78" d="100"/>
          <a:sy n="78" d="100"/>
        </p:scale>
        <p:origin x="348" y="54"/>
      </p:cViewPr>
      <p:guideLst>
        <p:guide orient="horz" pos="2160"/>
        <p:guide pos="3840"/>
      </p:guideLst>
    </p:cSldViewPr>
  </p:slideViewPr>
  <p:notesTextViewPr>
    <p:cViewPr>
      <p:scale>
        <a:sx n="1" d="1"/>
        <a:sy n="1" d="1"/>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notesMaster" Target="notesMasters/notesMaster1.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slide" Target="slides/slide23.xml" /><Relationship Id="rId26" Type="http://schemas.openxmlformats.org/officeDocument/2006/relationships/slide" Target="slides/slide24.xml" /><Relationship Id="rId27" Type="http://schemas.openxmlformats.org/officeDocument/2006/relationships/slide" Target="slides/slide25.xml" /><Relationship Id="rId28" Type="http://schemas.openxmlformats.org/officeDocument/2006/relationships/slide" Target="slides/slide26.xml" /><Relationship Id="rId29" Type="http://schemas.openxmlformats.org/officeDocument/2006/relationships/slide" Target="slides/slide27.xml" /><Relationship Id="rId3" Type="http://schemas.openxmlformats.org/officeDocument/2006/relationships/slide" Target="slides/slide1.xml" /><Relationship Id="rId30" Type="http://schemas.openxmlformats.org/officeDocument/2006/relationships/slide" Target="slides/slide28.xml" /><Relationship Id="rId31" Type="http://schemas.openxmlformats.org/officeDocument/2006/relationships/slide" Target="slides/slide29.xml" /><Relationship Id="rId32" Type="http://schemas.openxmlformats.org/officeDocument/2006/relationships/slide" Target="slides/slide30.xml" /><Relationship Id="rId33" Type="http://schemas.openxmlformats.org/officeDocument/2006/relationships/slide" Target="slides/slide31.xml" /><Relationship Id="rId34" Type="http://schemas.openxmlformats.org/officeDocument/2006/relationships/slide" Target="slides/slide32.xml" /><Relationship Id="rId35" Type="http://schemas.openxmlformats.org/officeDocument/2006/relationships/slide" Target="slides/slide33.xml" /><Relationship Id="rId36" Type="http://schemas.openxmlformats.org/officeDocument/2006/relationships/slide" Target="slides/slide34.xml" /><Relationship Id="rId37" Type="http://schemas.openxmlformats.org/officeDocument/2006/relationships/tags" Target="tags/tag1.xml" /><Relationship Id="rId38" Type="http://schemas.openxmlformats.org/officeDocument/2006/relationships/presProps" Target="presProps.xml" /><Relationship Id="rId39" Type="http://schemas.openxmlformats.org/officeDocument/2006/relationships/viewProps" Target="viewProps.xml" /><Relationship Id="rId4" Type="http://schemas.openxmlformats.org/officeDocument/2006/relationships/slide" Target="slides/slide2.xml" /><Relationship Id="rId40" Type="http://schemas.openxmlformats.org/officeDocument/2006/relationships/theme" Target="theme/theme1.xml" /><Relationship Id="rId41" Type="http://schemas.openxmlformats.org/officeDocument/2006/relationships/tableStyles" Target="tableStyles.xml" /><Relationship Id="rId5" Type="http://schemas.openxmlformats.org/officeDocument/2006/relationships/slide" Target="slides/slide3.xml" /><Relationship Id="rId6" Type="http://schemas.openxmlformats.org/officeDocument/2006/relationships/slide" Target="slides/slide4.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2021/3/19</a:t>
            </a:fld>
            <a:endParaRPr lang="zh-CN" altLang="en-US"/>
          </a:p>
        </p:txBody>
      </p:sp>
      <p:sp>
        <p:nvSpPr>
          <p:cNvPr id="4" name="幻灯片图像占位符 3"/>
          <p:cNvSpPr>
            <a:spLocks noGrp="1" noRot="1" noChangeAspect="1"/>
          </p:cNvSpPr>
          <p:nvPr>
            <p:ph type="sldImg" idx="2"/>
          </p:nvPr>
        </p:nvSpPr>
        <p:spPr>
          <a:xfrm>
            <a:off x="481584" y="1279287"/>
            <a:ext cx="6140577" cy="3454075"/>
          </a:xfrm>
          <a:prstGeom prst="rect">
            <a:avLst/>
          </a:prstGeom>
          <a:noFill/>
          <a:ln w="12700">
            <a:solidFill>
              <a:prstClr val="black"/>
            </a:solidFill>
          </a:ln>
        </p:spPr>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extLst>
      <p:ext uri="{BB962C8B-B14F-4D97-AF65-F5344CB8AC3E}">
        <p14:creationId xmlns:p14="http://schemas.microsoft.com/office/powerpoint/2010/main" val="36411189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2.xml" /><Relationship Id="rId2" Type="http://schemas.openxmlformats.org/officeDocument/2006/relationships/notesMaster" Target="../notesMasters/notesMaster1.xml" /></Relationships>
</file>

<file path=ppt/notesSlides/_rels/notesSlide10.xml.rels>&#65279;<?xml version="1.0" encoding="utf-8" standalone="yes"?><Relationships xmlns="http://schemas.openxmlformats.org/package/2006/relationships"><Relationship Id="rId1" Type="http://schemas.openxmlformats.org/officeDocument/2006/relationships/slide" Target="../slides/slide29.xml" /><Relationship Id="rId2" Type="http://schemas.openxmlformats.org/officeDocument/2006/relationships/notesMaster" Target="../notesMasters/notesMaster1.xml" /></Relationships>
</file>

<file path=ppt/notesSlides/_rels/notesSlide11.xml.rels>&#65279;<?xml version="1.0" encoding="utf-8" standalone="yes"?><Relationships xmlns="http://schemas.openxmlformats.org/package/2006/relationships"><Relationship Id="rId1" Type="http://schemas.openxmlformats.org/officeDocument/2006/relationships/slide" Target="../slides/slide34.xml" /><Relationship Id="rId2" Type="http://schemas.openxmlformats.org/officeDocument/2006/relationships/notesMaster" Target="../notesMasters/notesMaster1.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4.xml" /><Relationship Id="rId2" Type="http://schemas.openxmlformats.org/officeDocument/2006/relationships/notesMaster" Target="../notesMasters/notesMaster1.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6.xml" /><Relationship Id="rId2" Type="http://schemas.openxmlformats.org/officeDocument/2006/relationships/notesMaster" Target="../notesMasters/notesMaster1.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7.xml" /><Relationship Id="rId2" Type="http://schemas.openxmlformats.org/officeDocument/2006/relationships/notesMaster" Target="../notesMasters/notesMaster1.xml" /></Relationships>
</file>

<file path=ppt/notesSlides/_rels/notesSlide5.xml.rels>&#65279;<?xml version="1.0" encoding="utf-8" standalone="yes"?><Relationships xmlns="http://schemas.openxmlformats.org/package/2006/relationships"><Relationship Id="rId1" Type="http://schemas.openxmlformats.org/officeDocument/2006/relationships/slide" Target="../slides/slide8.xml" /><Relationship Id="rId2" Type="http://schemas.openxmlformats.org/officeDocument/2006/relationships/notesMaster" Target="../notesMasters/notesMaster1.xml" /></Relationships>
</file>

<file path=ppt/notesSlides/_rels/notesSlide6.xml.rels>&#65279;<?xml version="1.0" encoding="utf-8" standalone="yes"?><Relationships xmlns="http://schemas.openxmlformats.org/package/2006/relationships"><Relationship Id="rId1" Type="http://schemas.openxmlformats.org/officeDocument/2006/relationships/slide" Target="../slides/slide9.xml" /><Relationship Id="rId2" Type="http://schemas.openxmlformats.org/officeDocument/2006/relationships/notesMaster" Target="../notesMasters/notesMaster1.xml" /></Relationships>
</file>

<file path=ppt/notesSlides/_rels/notesSlide7.xml.rels>&#65279;<?xml version="1.0" encoding="utf-8" standalone="yes"?><Relationships xmlns="http://schemas.openxmlformats.org/package/2006/relationships"><Relationship Id="rId1" Type="http://schemas.openxmlformats.org/officeDocument/2006/relationships/slide" Target="../slides/slide10.xml" /><Relationship Id="rId2" Type="http://schemas.openxmlformats.org/officeDocument/2006/relationships/notesMaster" Target="../notesMasters/notesMaster1.xml" /></Relationships>
</file>

<file path=ppt/notesSlides/_rels/notesSlide8.xml.rels>&#65279;<?xml version="1.0" encoding="utf-8" standalone="yes"?><Relationships xmlns="http://schemas.openxmlformats.org/package/2006/relationships"><Relationship Id="rId1" Type="http://schemas.openxmlformats.org/officeDocument/2006/relationships/slide" Target="../slides/slide11.xml" /><Relationship Id="rId2" Type="http://schemas.openxmlformats.org/officeDocument/2006/relationships/notesMaster" Target="../notesMasters/notesMaster1.xml" /></Relationships>
</file>

<file path=ppt/notesSlides/_rels/notesSlide9.xml.rels>&#65279;<?xml version="1.0" encoding="utf-8" standalone="yes"?><Relationships xmlns="http://schemas.openxmlformats.org/package/2006/relationships"><Relationship Id="rId1" Type="http://schemas.openxmlformats.org/officeDocument/2006/relationships/slide" Target="../slides/slide12.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2</a:t>
            </a:fld>
            <a:endParaRPr lang="zh-CN" altLang="en-US"/>
          </a:p>
        </p:txBody>
      </p:sp>
    </p:spTree>
    <p:extLst>
      <p:ext uri="{BB962C8B-B14F-4D97-AF65-F5344CB8AC3E}">
        <p14:creationId xmlns:p14="http://schemas.microsoft.com/office/powerpoint/2010/main" val="213386633"/>
      </p:ext>
    </p:extLst>
  </p:cSld>
  <p:clrMapOvr>
    <a:masterClrMapping/>
  </p:clrMapOvr>
</p:notes>
</file>

<file path=ppt/notesSlides/notesSlide10.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29</a:t>
            </a:fld>
            <a:endParaRPr lang="zh-CN" altLang="en-US"/>
          </a:p>
        </p:txBody>
      </p:sp>
    </p:spTree>
    <p:extLst>
      <p:ext uri="{BB962C8B-B14F-4D97-AF65-F5344CB8AC3E}">
        <p14:creationId xmlns:p14="http://schemas.microsoft.com/office/powerpoint/2010/main" val="3553743740"/>
      </p:ext>
    </p:extLst>
  </p:cSld>
  <p:clrMapOvr>
    <a:masterClrMapping/>
  </p:clrMapOvr>
</p:notes>
</file>

<file path=ppt/notesSlides/notesSlide11.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2A0C8F4B-CCF0-ED40-BDFF-CC770F26CDDE}" type="slidenum">
              <a:rPr kumimoji="1" lang="zh-CN" altLang="en-US" smtClean="0"/>
              <a:t>34</a:t>
            </a:fld>
            <a:endParaRPr kumimoji="1" lang="zh-CN" altLang="en-US"/>
          </a:p>
        </p:txBody>
      </p:sp>
    </p:spTree>
    <p:extLst>
      <p:ext uri="{BB962C8B-B14F-4D97-AF65-F5344CB8AC3E}">
        <p14:creationId xmlns:p14="http://schemas.microsoft.com/office/powerpoint/2010/main" val="2386907227"/>
      </p:ext>
    </p:extLst>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4</a:t>
            </a:fld>
            <a:endParaRPr lang="zh-CN" altLang="en-US"/>
          </a:p>
        </p:txBody>
      </p:sp>
    </p:spTree>
    <p:extLst>
      <p:ext uri="{BB962C8B-B14F-4D97-AF65-F5344CB8AC3E}">
        <p14:creationId xmlns:p14="http://schemas.microsoft.com/office/powerpoint/2010/main" val="3223136246"/>
      </p:ext>
    </p:extLst>
  </p:cSld>
  <p:clrMapOvr>
    <a:masterClrMapping/>
  </p:clrMapOvr>
</p:notes>
</file>

<file path=ppt/notesSlides/notesSlide3.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6</a:t>
            </a:fld>
            <a:endParaRPr lang="zh-CN" altLang="en-US"/>
          </a:p>
        </p:txBody>
      </p:sp>
    </p:spTree>
    <p:extLst>
      <p:ext uri="{BB962C8B-B14F-4D97-AF65-F5344CB8AC3E}">
        <p14:creationId xmlns:p14="http://schemas.microsoft.com/office/powerpoint/2010/main" val="2684453931"/>
      </p:ext>
    </p:extLst>
  </p:cSld>
  <p:clrMapOvr>
    <a:masterClrMapping/>
  </p:clrMapOvr>
</p:notes>
</file>

<file path=ppt/notesSlides/notesSlide4.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7</a:t>
            </a:fld>
            <a:endParaRPr lang="zh-CN" altLang="en-US"/>
          </a:p>
        </p:txBody>
      </p:sp>
    </p:spTree>
    <p:extLst>
      <p:ext uri="{BB962C8B-B14F-4D97-AF65-F5344CB8AC3E}">
        <p14:creationId xmlns:p14="http://schemas.microsoft.com/office/powerpoint/2010/main" val="1199129434"/>
      </p:ext>
    </p:extLst>
  </p:cSld>
  <p:clrMapOvr>
    <a:masterClrMapping/>
  </p:clrMapOvr>
</p:notes>
</file>

<file path=ppt/notesSlides/notesSlide5.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8</a:t>
            </a:fld>
            <a:endParaRPr lang="zh-CN" altLang="en-US"/>
          </a:p>
        </p:txBody>
      </p:sp>
    </p:spTree>
    <p:extLst>
      <p:ext uri="{BB962C8B-B14F-4D97-AF65-F5344CB8AC3E}">
        <p14:creationId xmlns:p14="http://schemas.microsoft.com/office/powerpoint/2010/main" val="1107586558"/>
      </p:ext>
    </p:extLst>
  </p:cSld>
  <p:clrMapOvr>
    <a:masterClrMapping/>
  </p:clrMapOvr>
</p:notes>
</file>

<file path=ppt/notesSlides/notesSlide6.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9</a:t>
            </a:fld>
            <a:endParaRPr lang="zh-CN" altLang="en-US"/>
          </a:p>
        </p:txBody>
      </p:sp>
    </p:spTree>
    <p:extLst>
      <p:ext uri="{BB962C8B-B14F-4D97-AF65-F5344CB8AC3E}">
        <p14:creationId xmlns:p14="http://schemas.microsoft.com/office/powerpoint/2010/main" val="596914830"/>
      </p:ext>
    </p:extLst>
  </p:cSld>
  <p:clrMapOvr>
    <a:masterClrMapping/>
  </p:clrMapOvr>
</p:notes>
</file>

<file path=ppt/notesSlides/notesSlide7.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10</a:t>
            </a:fld>
            <a:endParaRPr lang="zh-CN" altLang="en-US"/>
          </a:p>
        </p:txBody>
      </p:sp>
    </p:spTree>
    <p:extLst>
      <p:ext uri="{BB962C8B-B14F-4D97-AF65-F5344CB8AC3E}">
        <p14:creationId xmlns:p14="http://schemas.microsoft.com/office/powerpoint/2010/main" val="253167940"/>
      </p:ext>
    </p:extLst>
  </p:cSld>
  <p:clrMapOvr>
    <a:masterClrMapping/>
  </p:clrMapOvr>
</p:notes>
</file>

<file path=ppt/notesSlides/notesSlide8.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11</a:t>
            </a:fld>
            <a:endParaRPr lang="zh-CN" altLang="en-US"/>
          </a:p>
        </p:txBody>
      </p:sp>
    </p:spTree>
    <p:extLst>
      <p:ext uri="{BB962C8B-B14F-4D97-AF65-F5344CB8AC3E}">
        <p14:creationId xmlns:p14="http://schemas.microsoft.com/office/powerpoint/2010/main" val="3506186020"/>
      </p:ext>
    </p:extLst>
  </p:cSld>
  <p:clrMapOvr>
    <a:masterClrMapping/>
  </p:clrMapOvr>
</p:notes>
</file>

<file path=ppt/notesSlides/notesSlide9.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12</a:t>
            </a:fld>
            <a:endParaRPr lang="zh-CN" altLang="en-US"/>
          </a:p>
        </p:txBody>
      </p:sp>
    </p:spTree>
    <p:extLst>
      <p:ext uri="{BB962C8B-B14F-4D97-AF65-F5344CB8AC3E}">
        <p14:creationId xmlns:p14="http://schemas.microsoft.com/office/powerpoint/2010/main" val="947743750"/>
      </p:ext>
    </p:extLst>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2021/3/19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Only" preserve="1">
  <p:cSld name="内容">
    <p:spTree>
      <p:nvGrpSpPr>
        <p:cNvPr id="1" name=""/>
        <p:cNvGrpSpPr/>
        <p:nvPr/>
      </p:nvGrpSpPr>
      <p:grpSpPr>
        <a:xfrm>
          <a:off x="0" y="0"/>
          <a:ext cx="0" cy="0"/>
        </a:xfrm>
      </p:grpSpPr>
      <p:sp>
        <p:nvSpPr>
          <p:cNvPr id="2" name="内容占位符 1"/>
          <p:cNvSpPr>
            <a:spLocks noGrp="1"/>
          </p:cNvSpPr>
          <p:nvPr>
            <p:ph/>
          </p:nvPr>
        </p:nvSpPr>
        <p:spPr>
          <a:xfrm>
            <a:off x="838200" y="365125"/>
            <a:ext cx="10515600" cy="58118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nvPr>
        </p:nvSpPr>
        <p:spPr/>
        <p:txBody>
          <a:bodyPr/>
          <a:lstStyle/>
          <a:p>
            <a:fld id="{82F288E0-7875-42C4-84C8-98DBBD3BF4D2}" type="datetimeFigureOut">
              <a:rPr lang="zh-CN" altLang="en-US" smtClean="0"/>
              <a:t>2021/3/19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2021/3/19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2021/3/19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82F288E0-7875-42C4-84C8-98DBBD3BF4D2}" type="datetimeFigureOut">
              <a:rPr lang="zh-CN" altLang="en-US" smtClean="0"/>
              <a:t>2021/3/19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4" name="内容占位符 3"/>
          <p:cNvSpPr>
            <a:spLocks noGrp="1"/>
          </p:cNvSpPr>
          <p:nvPr>
            <p:ph sz="half" idx="2"/>
          </p:nvPr>
        </p:nvSpPr>
        <p:spPr>
          <a:xfrm>
            <a:off x="1186774" y="2665379"/>
            <a:ext cx="4873574"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6" name="内容占位符 5"/>
          <p:cNvSpPr>
            <a:spLocks noGrp="1"/>
          </p:cNvSpPr>
          <p:nvPr>
            <p:ph sz="quarter" idx="4"/>
          </p:nvPr>
        </p:nvSpPr>
        <p:spPr>
          <a:xfrm>
            <a:off x="6256938" y="2665379"/>
            <a:ext cx="4897576"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82F288E0-7875-42C4-84C8-98DBBD3BF4D2}" type="datetimeFigureOut">
              <a:rPr lang="zh-CN" altLang="en-US" smtClean="0"/>
              <a:t>2021/3/19</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82F288E0-7875-42C4-84C8-98DBBD3BF4D2}" type="datetimeFigureOut">
              <a:rPr lang="zh-CN" altLang="en-US" smtClean="0"/>
              <a:t>2021/3/19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t>2021/3/19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82F288E0-7875-42C4-84C8-98DBBD3BF4D2}" type="datetimeFigureOut">
              <a:rPr lang="zh-CN" altLang="en-US" smtClean="0"/>
              <a:t>2021/3/19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版">
    <p:spTree>
      <p:nvGrpSpPr>
        <p:cNvPr id="1" name=""/>
        <p:cNvGrpSpPr/>
        <p:nvPr/>
      </p:nvGrpSpPr>
      <p:grpSpPr>
        <a:xfrm>
          <a:off x="0" y="0"/>
          <a: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2021/3/19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image" Target="../media/image1.png" /><Relationship Id="rId12"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t>2021/3/19</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t>‹#›</a:t>
            </a:fld>
            <a:endParaRPr lang="zh-CN" altLang="en-US"/>
          </a:p>
        </p:txBody>
      </p:sp>
      <p:pic>
        <p:nvPicPr>
          <p:cNvPr id="8" name="图片 7">
            <a:extLst>
              <a:ext uri="{FF2B5EF4-FFF2-40B4-BE49-F238E27FC236}">
                <a16:creationId xmlns:a16="http://schemas.microsoft.com/office/drawing/2014/main" xmlns="" id="{1C2CE589-E490-DD49-BE09-3BD6421859CD}"/>
              </a:ext>
            </a:extLst>
          </p:cNvPr>
          <p:cNvPicPr>
            <a:picLocks noChangeAspect="1"/>
          </p:cNvPicPr>
          <p:nvPr userDrawn="1"/>
        </p:nvPicPr>
        <p:blipFill>
          <a:blip r:embed="rId11">
            <a:extLst>
              <a:ext uri="{28A0092B-C50C-407E-A947-70E740481C1C}">
                <a14:useLocalDpi xmlns:a14="http://schemas.microsoft.com/office/drawing/2010/main" val="0"/>
              </a:ext>
            </a:extLst>
          </a:blip>
          <a:stretch>
            <a:fillRect/>
          </a:stretch>
        </p:blipFill>
        <p:spPr>
          <a:xfrm>
            <a:off x="10623550" y="66675"/>
            <a:ext cx="1460500" cy="59690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7.xml" /><Relationship Id="rId3" Type="http://schemas.openxmlformats.org/officeDocument/2006/relationships/image" Target="../media/image8.jpeg"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8.xml" /><Relationship Id="rId3" Type="http://schemas.openxmlformats.org/officeDocument/2006/relationships/image" Target="../media/image8.jpeg"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9.xml" /><Relationship Id="rId3" Type="http://schemas.openxmlformats.org/officeDocument/2006/relationships/image" Target="../media/image6.jpeg"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9.jpeg"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9.jpeg"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9.jpeg"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9.jpeg"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9.jpeg"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9.jpeg"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9.jpeg"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xml" /><Relationship Id="rId3" Type="http://schemas.openxmlformats.org/officeDocument/2006/relationships/image" Target="../media/image2.jpeg"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9.jpeg"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9.jpeg"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jpeg"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0.xml" /><Relationship Id="rId3" Type="http://schemas.openxmlformats.org/officeDocument/2006/relationships/image" Target="../media/image6.jpe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jpeg"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1.xml" /><Relationship Id="rId3" Type="http://schemas.openxmlformats.org/officeDocument/2006/relationships/image" Target="../media/image10.png" /><Relationship Id="rId4" Type="http://schemas.openxmlformats.org/officeDocument/2006/relationships/image" Target="../media/image2.jpe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2.xml" /><Relationship Id="rId3" Type="http://schemas.openxmlformats.org/officeDocument/2006/relationships/image" Target="../media/image3.png" /><Relationship Id="rId4" Type="http://schemas.microsoft.com/office/2007/relationships/hdphoto" Target="../media/image4.wdp"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5.jpeg"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3.xml" /><Relationship Id="rId3" Type="http://schemas.openxmlformats.org/officeDocument/2006/relationships/image" Target="../media/image6.jpeg"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4.xml" /><Relationship Id="rId3" Type="http://schemas.openxmlformats.org/officeDocument/2006/relationships/image" Target="../media/image7.jpeg"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5.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6.xml" /><Relationship Id="rId3" Type="http://schemas.openxmlformats.org/officeDocument/2006/relationships/image" Target="../media/image6.jpeg"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p:cNvSpPr/>
          <p:nvPr/>
        </p:nvSpPr>
        <p:spPr>
          <a:xfrm>
            <a:off x="144780" y="160020"/>
            <a:ext cx="11832590" cy="6469380"/>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82" name="文本框 81"/>
          <p:cNvSpPr txBox="1"/>
          <p:nvPr/>
        </p:nvSpPr>
        <p:spPr>
          <a:xfrm>
            <a:off x="1090295" y="1351216"/>
            <a:ext cx="9941560" cy="3351046"/>
          </a:xfrm>
          <a:prstGeom prst="rect">
            <a:avLst/>
          </a:prstGeom>
          <a:noFill/>
          <a:effectLst/>
        </p:spPr>
        <p:txBody>
          <a:bodyPr wrap="square" rtlCol="0">
            <a:spAutoFit/>
          </a:bodyPr>
          <a:lstStyle/>
          <a:p>
            <a:pPr algn="ctr">
              <a:lnSpc>
                <a:spcPct val="150000"/>
              </a:lnSpc>
            </a:pPr>
            <a:r>
              <a:rPr lang="en-US" altLang="zh-CN" sz="2400" b="1">
                <a:solidFill>
                  <a:schemeClr val="bg1"/>
                </a:solidFill>
                <a:latin typeface="Microsoft YaHei" panose="020b0503020204020204" pitchFamily="34" charset="-122"/>
                <a:ea typeface="Microsoft YaHei" panose="020b0503020204020204" pitchFamily="34" charset="-122"/>
              </a:rPr>
              <a:t>【</a:t>
            </a:r>
            <a:r>
              <a:rPr lang="zh-CN" altLang="en-US" sz="2400" b="1">
                <a:solidFill>
                  <a:schemeClr val="bg1"/>
                </a:solidFill>
                <a:latin typeface="Microsoft YaHei" panose="020b0503020204020204" pitchFamily="34" charset="-122"/>
                <a:ea typeface="Microsoft YaHei" panose="020b0503020204020204" pitchFamily="34" charset="-122"/>
              </a:rPr>
              <a:t>文本解读</a:t>
            </a:r>
            <a:r>
              <a:rPr lang="en-US" altLang="zh-CN" sz="2400" b="1">
                <a:solidFill>
                  <a:schemeClr val="bg1"/>
                </a:solidFill>
                <a:latin typeface="Microsoft YaHei" panose="020b0503020204020204" pitchFamily="34" charset="-122"/>
                <a:ea typeface="Microsoft YaHei" panose="020b0503020204020204" pitchFamily="34" charset="-122"/>
              </a:rPr>
              <a:t>】</a:t>
            </a:r>
          </a:p>
          <a:p>
            <a:pPr indent="457200">
              <a:lnSpc>
                <a:spcPct val="150000"/>
              </a:lnSpc>
            </a:pPr>
            <a:r>
              <a:rPr lang="zh-CN" altLang="en-US" sz="2400">
                <a:solidFill>
                  <a:schemeClr val="bg1"/>
                </a:solidFill>
                <a:latin typeface="Microsoft YaHei" panose="020b0503020204020204" pitchFamily="34" charset="-122"/>
                <a:ea typeface="Microsoft YaHei" panose="020b0503020204020204" pitchFamily="34" charset="-122"/>
              </a:rPr>
              <a:t>贾平凹以秦腔为描写对象，笔触广阔深远。</a:t>
            </a:r>
            <a:r>
              <a:rPr lang="en-US" altLang="zh-CN" sz="2400">
                <a:solidFill>
                  <a:schemeClr val="bg1"/>
                </a:solidFill>
                <a:latin typeface="Microsoft YaHei" panose="020b0503020204020204" pitchFamily="34" charset="-122"/>
                <a:ea typeface="Microsoft YaHei" panose="020b0503020204020204" pitchFamily="34" charset="-122"/>
              </a:rPr>
              <a:t>《</a:t>
            </a:r>
            <a:r>
              <a:rPr lang="zh-CN" altLang="en-US" sz="2400">
                <a:solidFill>
                  <a:schemeClr val="bg1"/>
                </a:solidFill>
                <a:latin typeface="Microsoft YaHei" panose="020b0503020204020204" pitchFamily="34" charset="-122"/>
                <a:ea typeface="Microsoft YaHei" panose="020b0503020204020204" pitchFamily="34" charset="-122"/>
              </a:rPr>
              <a:t>秦腔</a:t>
            </a:r>
            <a:r>
              <a:rPr lang="en-US" altLang="zh-CN" sz="2400">
                <a:solidFill>
                  <a:schemeClr val="bg1"/>
                </a:solidFill>
                <a:latin typeface="Microsoft YaHei" panose="020b0503020204020204" pitchFamily="34" charset="-122"/>
                <a:ea typeface="Microsoft YaHei" panose="020b0503020204020204" pitchFamily="34" charset="-122"/>
              </a:rPr>
              <a:t>》</a:t>
            </a:r>
            <a:r>
              <a:rPr lang="zh-CN" altLang="en-US" sz="2400">
                <a:solidFill>
                  <a:schemeClr val="bg1"/>
                </a:solidFill>
                <a:latin typeface="Microsoft YaHei" panose="020b0503020204020204" pitchFamily="34" charset="-122"/>
                <a:ea typeface="Microsoft YaHei" panose="020b0503020204020204" pitchFamily="34" charset="-122"/>
              </a:rPr>
              <a:t>写出了三秦大地的山川风貌和风俗人情，写出了那片土地上人民的性格，写出了秦腔与人民的血肉联系，具有厚重的文化意蕴。欣赏时要关注作品丰富的细节描写，体会作者是如何将秦腔所激发的喜怒哀乐场面表现出来，并且与秦腔艺术的韵味融为一体的。</a:t>
            </a:r>
          </a:p>
        </p:txBody>
      </p:sp>
    </p:spTree>
    <p:extLst>
      <p:ext uri="{BB962C8B-B14F-4D97-AF65-F5344CB8AC3E}">
        <p14:creationId xmlns:p14="http://schemas.microsoft.com/office/powerpoint/2010/main" val="137687284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82"/>
                                        </p:tgtEl>
                                        <p:attrNameLst>
                                          <p:attrName>style.visibility</p:attrName>
                                        </p:attrNameLst>
                                      </p:cBhvr>
                                      <p:to>
                                        <p:strVal val="visible"/>
                                      </p:to>
                                    </p:set>
                                    <p:anim calcmode="lin" valueType="num">
                                      <p:cBhvr additive="base">
                                        <p:cTn id="7" dur="500"/>
                                        <p:tgtEl>
                                          <p:spTgt spid="82"/>
                                        </p:tgtEl>
                                        <p:attrNameLst>
                                          <p:attrName>ppt_y</p:attrName>
                                        </p:attrNameLst>
                                      </p:cBhvr>
                                      <p:tavLst>
                                        <p:tav tm="0">
                                          <p:val>
                                            <p:strVal val="#ppt_y+#ppt_h*1.125000"/>
                                          </p:val>
                                        </p:tav>
                                        <p:tav tm="100000">
                                          <p:val>
                                            <p:strVal val="#ppt_y"/>
                                          </p:val>
                                        </p:tav>
                                      </p:tavLst>
                                    </p:anim>
                                    <p:animEffect transition="in" filter="wipe(up)">
                                      <p:cBhvr>
                                        <p:cTn id="8"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p:bldLs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rcRect t="9419" b="9419"/>
          <a:stretch>
            <a:fillRect/>
          </a:stretch>
        </p:blipFill>
        <p:spPr>
          <a:xfrm>
            <a:off x="546947" y="608623"/>
            <a:ext cx="5210386" cy="5640754"/>
          </a:xfrm>
          <a:prstGeom prst="rect">
            <a:avLst/>
          </a:prstGeom>
          <a:ln w="228600" cap="sq" cmpd="thickThin">
            <a:solidFill>
              <a:srgbClr val="000000"/>
            </a:solidFill>
            <a:prstDash val="solid"/>
            <a:miter lim="800000"/>
          </a:ln>
          <a:effectLst>
            <a:innerShdw blurRad="76200">
              <a:srgbClr val="000000"/>
            </a:innerShdw>
          </a:effectLst>
        </p:spPr>
      </p:pic>
      <p:sp>
        <p:nvSpPr>
          <p:cNvPr id="5" name="矩形 4"/>
          <p:cNvSpPr/>
          <p:nvPr/>
        </p:nvSpPr>
        <p:spPr>
          <a:xfrm>
            <a:off x="1315161" y="1829515"/>
            <a:ext cx="10425487" cy="2532896"/>
          </a:xfrm>
          <a:prstGeom prst="rect">
            <a:avLst/>
          </a:prstGeom>
          <a:solidFill>
            <a:schemeClr val="tx1">
              <a:lumMod val="50000"/>
              <a:lumOff val="50000"/>
            </a:schemeClr>
          </a:solidFill>
          <a:ln w="571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en-US" altLang="zh-CN" sz="2400">
                <a:solidFill>
                  <a:schemeClr val="bg1">
                    <a:lumMod val="95000"/>
                  </a:schemeClr>
                </a:solidFill>
                <a:latin typeface="Microsoft YaHei" panose="020b0503020204020204" pitchFamily="34" charset="-122"/>
                <a:ea typeface="Microsoft YaHei" panose="020b0503020204020204" pitchFamily="34" charset="-122"/>
              </a:rPr>
              <a:t>1.</a:t>
            </a:r>
            <a:r>
              <a:rPr lang="zh-CN" altLang="en-US" sz="2400">
                <a:solidFill>
                  <a:schemeClr val="bg1">
                    <a:lumMod val="95000"/>
                  </a:schemeClr>
                </a:solidFill>
                <a:latin typeface="Microsoft YaHei" panose="020b0503020204020204" pitchFamily="34" charset="-122"/>
                <a:ea typeface="Microsoft YaHei" panose="020b0503020204020204" pitchFamily="34" charset="-122"/>
              </a:rPr>
              <a:t>明确字音</a:t>
            </a:r>
          </a:p>
          <a:p>
            <a:pPr>
              <a:lnSpc>
                <a:spcPct val="150000"/>
              </a:lnSpc>
            </a:pPr>
            <a:r>
              <a:rPr lang="zh-CN" altLang="en-US" sz="2400">
                <a:solidFill>
                  <a:schemeClr val="bg1">
                    <a:lumMod val="95000"/>
                  </a:schemeClr>
                </a:solidFill>
                <a:latin typeface="Microsoft YaHei" panose="020b0503020204020204" pitchFamily="34" charset="-122"/>
                <a:ea typeface="Microsoft YaHei" panose="020b0503020204020204" pitchFamily="34" charset="-122"/>
              </a:rPr>
              <a:t>泾阳（</a:t>
            </a:r>
            <a:r>
              <a:rPr lang="en-US" altLang="zh-CN" sz="2400" b="1" err="1">
                <a:solidFill>
                  <a:schemeClr val="accent1">
                    <a:lumMod val="40000"/>
                    <a:lumOff val="60000"/>
                  </a:schemeClr>
                </a:solidFill>
                <a:latin typeface="Microsoft YaHei" panose="020b0503020204020204" pitchFamily="34" charset="-122"/>
                <a:ea typeface="Microsoft YaHei" panose="020b0503020204020204" pitchFamily="34" charset="-122"/>
              </a:rPr>
              <a:t>jīnɡ</a:t>
            </a:r>
            <a:r>
              <a:rPr lang="zh-CN" altLang="en-US" sz="2400">
                <a:solidFill>
                  <a:schemeClr val="bg1">
                    <a:lumMod val="95000"/>
                  </a:schemeClr>
                </a:solidFill>
                <a:latin typeface="Microsoft YaHei" panose="020b0503020204020204" pitchFamily="34" charset="-122"/>
                <a:ea typeface="Microsoft YaHei" panose="020b0503020204020204" pitchFamily="34" charset="-122"/>
              </a:rPr>
              <a:t>）   田埂（</a:t>
            </a:r>
            <a:r>
              <a:rPr lang="en-US" altLang="zh-CN" sz="2400" b="1" err="1">
                <a:solidFill>
                  <a:schemeClr val="accent1">
                    <a:lumMod val="40000"/>
                    <a:lumOff val="60000"/>
                  </a:schemeClr>
                </a:solidFill>
                <a:latin typeface="Microsoft YaHei" panose="020b0503020204020204" pitchFamily="34" charset="-122"/>
                <a:ea typeface="Microsoft YaHei" panose="020b0503020204020204" pitchFamily="34" charset="-122"/>
              </a:rPr>
              <a:t>ɡěnɡ</a:t>
            </a:r>
            <a:r>
              <a:rPr lang="zh-CN" altLang="en-US" sz="2400">
                <a:solidFill>
                  <a:schemeClr val="bg1">
                    <a:lumMod val="95000"/>
                  </a:schemeClr>
                </a:solidFill>
                <a:latin typeface="Microsoft YaHei" panose="020b0503020204020204" pitchFamily="34" charset="-122"/>
                <a:ea typeface="Microsoft YaHei" panose="020b0503020204020204" pitchFamily="34" charset="-122"/>
              </a:rPr>
              <a:t>）   冗长（</a:t>
            </a:r>
            <a:r>
              <a:rPr lang="en-US" altLang="zh-CN" sz="2400" b="1" err="1">
                <a:solidFill>
                  <a:schemeClr val="accent1">
                    <a:lumMod val="40000"/>
                    <a:lumOff val="60000"/>
                  </a:schemeClr>
                </a:solidFill>
                <a:latin typeface="Microsoft YaHei" panose="020b0503020204020204" pitchFamily="34" charset="-122"/>
                <a:ea typeface="Microsoft YaHei" panose="020b0503020204020204" pitchFamily="34" charset="-122"/>
              </a:rPr>
              <a:t>rǒnɡ</a:t>
            </a:r>
            <a:r>
              <a:rPr lang="zh-CN" altLang="en-US" sz="2400">
                <a:solidFill>
                  <a:schemeClr val="bg1">
                    <a:lumMod val="95000"/>
                  </a:schemeClr>
                </a:solidFill>
                <a:latin typeface="Microsoft YaHei" panose="020b0503020204020204" pitchFamily="34" charset="-122"/>
                <a:ea typeface="Microsoft YaHei" panose="020b0503020204020204" pitchFamily="34" charset="-122"/>
              </a:rPr>
              <a:t>）   煨熟（</a:t>
            </a:r>
            <a:r>
              <a:rPr lang="en-US" altLang="zh-CN" sz="2400" b="1" err="1">
                <a:solidFill>
                  <a:schemeClr val="accent1">
                    <a:lumMod val="40000"/>
                    <a:lumOff val="60000"/>
                  </a:schemeClr>
                </a:solidFill>
                <a:latin typeface="Microsoft YaHei" panose="020b0503020204020204" pitchFamily="34" charset="-122"/>
                <a:ea typeface="Microsoft YaHei" panose="020b0503020204020204" pitchFamily="34" charset="-122"/>
              </a:rPr>
              <a:t>wēi</a:t>
            </a:r>
            <a:r>
              <a:rPr lang="zh-CN" altLang="en-US" sz="2400">
                <a:solidFill>
                  <a:schemeClr val="bg1">
                    <a:lumMod val="95000"/>
                  </a:schemeClr>
                </a:solidFill>
                <a:latin typeface="Microsoft YaHei" panose="020b0503020204020204" pitchFamily="34" charset="-122"/>
                <a:ea typeface="Microsoft YaHei" panose="020b0503020204020204" pitchFamily="34" charset="-122"/>
              </a:rPr>
              <a:t>）</a:t>
            </a:r>
          </a:p>
          <a:p>
            <a:pPr>
              <a:lnSpc>
                <a:spcPct val="150000"/>
              </a:lnSpc>
            </a:pPr>
            <a:r>
              <a:rPr lang="zh-CN" altLang="en-US" sz="2400">
                <a:solidFill>
                  <a:schemeClr val="bg1">
                    <a:lumMod val="95000"/>
                  </a:schemeClr>
                </a:solidFill>
                <a:latin typeface="Microsoft YaHei" panose="020b0503020204020204" pitchFamily="34" charset="-122"/>
                <a:ea typeface="Microsoft YaHei" panose="020b0503020204020204" pitchFamily="34" charset="-122"/>
              </a:rPr>
              <a:t>偌大（</a:t>
            </a:r>
            <a:r>
              <a:rPr lang="en-US" altLang="zh-CN" sz="2400" b="1" err="1">
                <a:solidFill>
                  <a:schemeClr val="accent1">
                    <a:lumMod val="40000"/>
                    <a:lumOff val="60000"/>
                  </a:schemeClr>
                </a:solidFill>
                <a:latin typeface="Microsoft YaHei" panose="020b0503020204020204" pitchFamily="34" charset="-122"/>
                <a:ea typeface="Microsoft YaHei" panose="020b0503020204020204" pitchFamily="34" charset="-122"/>
              </a:rPr>
              <a:t>ruò</a:t>
            </a:r>
            <a:r>
              <a:rPr lang="zh-CN" altLang="en-US" sz="2400">
                <a:solidFill>
                  <a:schemeClr val="bg1">
                    <a:lumMod val="95000"/>
                  </a:schemeClr>
                </a:solidFill>
                <a:latin typeface="Microsoft YaHei" panose="020b0503020204020204" pitchFamily="34" charset="-122"/>
                <a:ea typeface="Microsoft YaHei" panose="020b0503020204020204" pitchFamily="34" charset="-122"/>
              </a:rPr>
              <a:t>）    麦秸（</a:t>
            </a:r>
            <a:r>
              <a:rPr lang="en-US" altLang="zh-CN" sz="2400" b="1" err="1">
                <a:solidFill>
                  <a:schemeClr val="accent1">
                    <a:lumMod val="40000"/>
                    <a:lumOff val="60000"/>
                  </a:schemeClr>
                </a:solidFill>
                <a:latin typeface="Microsoft YaHei" panose="020b0503020204020204" pitchFamily="34" charset="-122"/>
                <a:ea typeface="Microsoft YaHei" panose="020b0503020204020204" pitchFamily="34" charset="-122"/>
              </a:rPr>
              <a:t>jiē</a:t>
            </a:r>
            <a:r>
              <a:rPr lang="zh-CN" altLang="en-US" sz="2400">
                <a:solidFill>
                  <a:schemeClr val="bg1">
                    <a:lumMod val="95000"/>
                  </a:schemeClr>
                </a:solidFill>
                <a:latin typeface="Microsoft YaHei" panose="020b0503020204020204" pitchFamily="34" charset="-122"/>
                <a:ea typeface="Microsoft YaHei" panose="020b0503020204020204" pitchFamily="34" charset="-122"/>
              </a:rPr>
              <a:t>）    嘁嘁喳喳（</a:t>
            </a:r>
            <a:r>
              <a:rPr lang="en-US" altLang="zh-CN" sz="2400" b="1" err="1">
                <a:solidFill>
                  <a:schemeClr val="accent1">
                    <a:lumMod val="40000"/>
                    <a:lumOff val="60000"/>
                  </a:schemeClr>
                </a:solidFill>
                <a:latin typeface="Microsoft YaHei" panose="020b0503020204020204" pitchFamily="34" charset="-122"/>
                <a:ea typeface="Microsoft YaHei" panose="020b0503020204020204" pitchFamily="34" charset="-122"/>
              </a:rPr>
              <a:t>qī</a:t>
            </a:r>
            <a:r>
              <a:rPr lang="en-US" altLang="zh-CN" sz="2400">
                <a:solidFill>
                  <a:schemeClr val="bg1">
                    <a:lumMod val="95000"/>
                  </a:schemeClr>
                </a:solidFill>
                <a:latin typeface="Microsoft YaHei" panose="020b0503020204020204" pitchFamily="34" charset="-122"/>
                <a:ea typeface="Microsoft YaHei" panose="020b0503020204020204" pitchFamily="34" charset="-122"/>
              </a:rPr>
              <a:t> </a:t>
            </a:r>
            <a:r>
              <a:rPr lang="en-US" altLang="zh-CN" sz="2400" b="1" err="1">
                <a:solidFill>
                  <a:schemeClr val="accent1">
                    <a:lumMod val="40000"/>
                    <a:lumOff val="60000"/>
                  </a:schemeClr>
                </a:solidFill>
                <a:latin typeface="Microsoft YaHei" panose="020b0503020204020204" pitchFamily="34" charset="-122"/>
                <a:ea typeface="Microsoft YaHei" panose="020b0503020204020204" pitchFamily="34" charset="-122"/>
              </a:rPr>
              <a:t>chā</a:t>
            </a:r>
            <a:r>
              <a:rPr lang="zh-CN" altLang="en-US" sz="2400">
                <a:solidFill>
                  <a:schemeClr val="bg1">
                    <a:lumMod val="95000"/>
                  </a:schemeClr>
                </a:solidFill>
                <a:latin typeface="Microsoft YaHei" panose="020b0503020204020204" pitchFamily="34" charset="-122"/>
                <a:ea typeface="Microsoft YaHei" panose="020b0503020204020204" pitchFamily="34" charset="-122"/>
              </a:rPr>
              <a:t>）</a:t>
            </a:r>
          </a:p>
        </p:txBody>
      </p:sp>
      <p:sp>
        <p:nvSpPr>
          <p:cNvPr id="6" name="文本框 5"/>
          <p:cNvSpPr txBox="1"/>
          <p:nvPr/>
        </p:nvSpPr>
        <p:spPr>
          <a:xfrm>
            <a:off x="10045382" y="653193"/>
            <a:ext cx="4293235" cy="707053"/>
          </a:xfrm>
          <a:prstGeom prst="rect">
            <a:avLst/>
          </a:prstGeom>
          <a:noFill/>
        </p:spPr>
        <p:txBody>
          <a:bodyPr wrap="square" rtlCol="0">
            <a:spAutoFit/>
          </a:bodyPr>
          <a:lstStyle/>
          <a:p>
            <a:pPr algn="l">
              <a:lnSpc>
                <a:spcPct val="140000"/>
              </a:lnSpc>
            </a:pPr>
            <a:r>
              <a:rPr lang="zh-CN" altLang="en-US" sz="3200" b="1">
                <a:solidFill>
                  <a:schemeClr val="bg1">
                    <a:lumMod val="50000"/>
                  </a:schemeClr>
                </a:solidFill>
                <a:latin typeface="Microsoft YaHei" panose="020b0503020204020204" pitchFamily="34" charset="-122"/>
                <a:ea typeface="Microsoft YaHei" panose="020b0503020204020204" pitchFamily="34" charset="-122"/>
              </a:rPr>
              <a:t>预习检查</a:t>
            </a:r>
            <a:endParaRPr sz="3200" b="1">
              <a:solidFill>
                <a:schemeClr val="bg1">
                  <a:lumMod val="50000"/>
                </a:schemeClr>
              </a:solidFill>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193161460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6"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500"/>
                                        <p:tgtEl>
                                          <p:spTgt spid="2"/>
                                        </p:tgtEl>
                                      </p:cBhvr>
                                    </p:animEffect>
                                  </p:childTnLst>
                                </p:cTn>
                              </p:par>
                            </p:childTnLst>
                          </p:cTn>
                        </p:par>
                        <p:par>
                          <p:cTn id="8" fill="hold" nodeType="afterGroup">
                            <p:stCondLst>
                              <p:cond delay="500"/>
                            </p:stCondLst>
                            <p:childTnLst>
                              <p:par>
                                <p:cTn id="9" presetID="41" presetClass="entr" presetSubtype="0" fill="hold" grpId="1" nodeType="afterEffect">
                                  <p:stCondLst>
                                    <p:cond delay="0"/>
                                  </p:stCondLst>
                                  <p:iterate type="lt">
                                    <p:tmPct val="10000"/>
                                  </p:iterate>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6"/>
                                        </p:tgtEl>
                                        <p:attrNameLst>
                                          <p:attrName>ppt_y</p:attrName>
                                        </p:attrNameLst>
                                      </p:cBhvr>
                                      <p:tavLst>
                                        <p:tav tm="0">
                                          <p:val>
                                            <p:strVal val="#ppt_y"/>
                                          </p:val>
                                        </p:tav>
                                        <p:tav tm="100000">
                                          <p:val>
                                            <p:strVal val="#ppt_y"/>
                                          </p:val>
                                        </p:tav>
                                      </p:tavLst>
                                    </p:anim>
                                    <p:anim calcmode="lin" valueType="num">
                                      <p:cBhvr>
                                        <p:cTn id="13"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6"/>
                                        </p:tgtEl>
                                      </p:cBhvr>
                                    </p:animEffect>
                                  </p:childTnLst>
                                </p:cTn>
                              </p:par>
                            </p:childTnLst>
                          </p:cTn>
                        </p:par>
                        <p:par>
                          <p:cTn id="16" fill="hold" nodeType="afterGroup">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anim calcmode="lin" valueType="num">
                                      <p:cBhvr>
                                        <p:cTn id="20" dur="500" fill="hold"/>
                                        <p:tgtEl>
                                          <p:spTgt spid="5"/>
                                        </p:tgtEl>
                                        <p:attrNameLst>
                                          <p:attrName>ppt_x</p:attrName>
                                        </p:attrNameLst>
                                      </p:cBhvr>
                                      <p:tavLst>
                                        <p:tav tm="0">
                                          <p:val>
                                            <p:strVal val="#ppt_x"/>
                                          </p:val>
                                        </p:tav>
                                        <p:tav tm="100000">
                                          <p:val>
                                            <p:strVal val="#ppt_x"/>
                                          </p:val>
                                        </p:tav>
                                      </p:tavLst>
                                    </p:anim>
                                    <p:anim calcmode="lin" valueType="num">
                                      <p:cBhvr>
                                        <p:cTn id="21" dur="5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1"/>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rcRect t="9419" b="9419"/>
          <a:stretch>
            <a:fillRect/>
          </a:stretch>
        </p:blipFill>
        <p:spPr>
          <a:xfrm>
            <a:off x="546947" y="608623"/>
            <a:ext cx="5210386" cy="5640754"/>
          </a:xfrm>
          <a:prstGeom prst="rect">
            <a:avLst/>
          </a:prstGeom>
          <a:ln w="228600" cap="sq" cmpd="thickThin">
            <a:solidFill>
              <a:srgbClr val="000000"/>
            </a:solidFill>
            <a:prstDash val="solid"/>
            <a:miter lim="800000"/>
          </a:ln>
          <a:effectLst>
            <a:innerShdw blurRad="76200">
              <a:srgbClr val="000000"/>
            </a:innerShdw>
          </a:effectLst>
        </p:spPr>
      </p:pic>
      <p:sp>
        <p:nvSpPr>
          <p:cNvPr id="5" name="矩形 4"/>
          <p:cNvSpPr/>
          <p:nvPr/>
        </p:nvSpPr>
        <p:spPr>
          <a:xfrm>
            <a:off x="1221925" y="1648496"/>
            <a:ext cx="10425487" cy="3215410"/>
          </a:xfrm>
          <a:prstGeom prst="rect">
            <a:avLst/>
          </a:prstGeom>
          <a:solidFill>
            <a:schemeClr val="tx1">
              <a:lumMod val="50000"/>
              <a:lumOff val="50000"/>
            </a:schemeClr>
          </a:solidFill>
          <a:ln w="571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en-US" altLang="zh-CN" sz="2000">
                <a:solidFill>
                  <a:schemeClr val="bg1">
                    <a:lumMod val="95000"/>
                  </a:schemeClr>
                </a:solidFill>
                <a:latin typeface="Microsoft YaHei" panose="020b0503020204020204" pitchFamily="34" charset="-122"/>
                <a:ea typeface="Microsoft YaHei" panose="020b0503020204020204" pitchFamily="34" charset="-122"/>
              </a:rPr>
              <a:t>2.</a:t>
            </a:r>
            <a:r>
              <a:rPr lang="zh-CN" altLang="en-US" sz="2000">
                <a:solidFill>
                  <a:schemeClr val="bg1">
                    <a:lumMod val="95000"/>
                  </a:schemeClr>
                </a:solidFill>
                <a:latin typeface="Microsoft YaHei" panose="020b0503020204020204" pitchFamily="34" charset="-122"/>
                <a:ea typeface="Microsoft YaHei" panose="020b0503020204020204" pitchFamily="34" charset="-122"/>
              </a:rPr>
              <a:t>解释词语</a:t>
            </a:r>
          </a:p>
          <a:p>
            <a:pPr>
              <a:lnSpc>
                <a:spcPct val="150000"/>
              </a:lnSpc>
            </a:pPr>
            <a:r>
              <a:rPr lang="zh-CN" altLang="en-US" sz="2000">
                <a:solidFill>
                  <a:schemeClr val="bg1">
                    <a:lumMod val="95000"/>
                  </a:schemeClr>
                </a:solidFill>
                <a:latin typeface="Microsoft YaHei" panose="020b0503020204020204" pitchFamily="34" charset="-122"/>
                <a:ea typeface="Microsoft YaHei" panose="020b0503020204020204" pitchFamily="34" charset="-122"/>
              </a:rPr>
              <a:t>①喷薄：</a:t>
            </a:r>
            <a:r>
              <a:rPr lang="zh-CN" altLang="en-US" sz="2000" b="1">
                <a:solidFill>
                  <a:schemeClr val="accent1">
                    <a:lumMod val="40000"/>
                    <a:lumOff val="60000"/>
                  </a:schemeClr>
                </a:solidFill>
                <a:latin typeface="Microsoft YaHei" panose="020b0503020204020204" pitchFamily="34" charset="-122"/>
                <a:ea typeface="Microsoft YaHei" panose="020b0503020204020204" pitchFamily="34" charset="-122"/>
              </a:rPr>
              <a:t>形容水涌起或太阳上升的样子。</a:t>
            </a:r>
          </a:p>
          <a:p>
            <a:pPr>
              <a:lnSpc>
                <a:spcPct val="150000"/>
              </a:lnSpc>
            </a:pPr>
            <a:r>
              <a:rPr lang="zh-CN" altLang="en-US" sz="2000">
                <a:solidFill>
                  <a:schemeClr val="bg1">
                    <a:lumMod val="95000"/>
                  </a:schemeClr>
                </a:solidFill>
                <a:latin typeface="Microsoft YaHei" panose="020b0503020204020204" pitchFamily="34" charset="-122"/>
                <a:ea typeface="Microsoft YaHei" panose="020b0503020204020204" pitchFamily="34" charset="-122"/>
              </a:rPr>
              <a:t>②不偏不倚：</a:t>
            </a:r>
            <a:r>
              <a:rPr lang="zh-CN" altLang="en-US" sz="2000" b="1">
                <a:solidFill>
                  <a:schemeClr val="accent1">
                    <a:lumMod val="40000"/>
                    <a:lumOff val="60000"/>
                  </a:schemeClr>
                </a:solidFill>
                <a:latin typeface="Microsoft YaHei" panose="020b0503020204020204" pitchFamily="34" charset="-122"/>
                <a:ea typeface="Microsoft YaHei" panose="020b0503020204020204" pitchFamily="34" charset="-122"/>
              </a:rPr>
              <a:t>指不偏袒任何一方，保持公正或中立。也形容不偏不歪，正中目标。</a:t>
            </a:r>
          </a:p>
          <a:p>
            <a:pPr>
              <a:lnSpc>
                <a:spcPct val="150000"/>
              </a:lnSpc>
            </a:pPr>
            <a:r>
              <a:rPr lang="zh-CN" altLang="en-US" sz="2000">
                <a:solidFill>
                  <a:schemeClr val="bg1">
                    <a:lumMod val="95000"/>
                  </a:schemeClr>
                </a:solidFill>
                <a:latin typeface="Microsoft YaHei" panose="020b0503020204020204" pitchFamily="34" charset="-122"/>
                <a:ea typeface="Microsoft YaHei" panose="020b0503020204020204" pitchFamily="34" charset="-122"/>
              </a:rPr>
              <a:t>③天翻地覆：</a:t>
            </a:r>
            <a:r>
              <a:rPr lang="zh-CN" altLang="en-US" sz="2000" b="1">
                <a:solidFill>
                  <a:schemeClr val="accent1">
                    <a:lumMod val="40000"/>
                    <a:lumOff val="60000"/>
                  </a:schemeClr>
                </a:solidFill>
                <a:latin typeface="Microsoft YaHei" panose="020b0503020204020204" pitchFamily="34" charset="-122"/>
                <a:ea typeface="Microsoft YaHei" panose="020b0503020204020204" pitchFamily="34" charset="-122"/>
              </a:rPr>
              <a:t>形容变化极大或闹得很凶。</a:t>
            </a:r>
          </a:p>
          <a:p>
            <a:pPr>
              <a:lnSpc>
                <a:spcPct val="150000"/>
              </a:lnSpc>
            </a:pPr>
            <a:r>
              <a:rPr lang="zh-CN" altLang="en-US" sz="2000">
                <a:solidFill>
                  <a:schemeClr val="bg1">
                    <a:lumMod val="95000"/>
                  </a:schemeClr>
                </a:solidFill>
                <a:latin typeface="Microsoft YaHei" panose="020b0503020204020204" pitchFamily="34" charset="-122"/>
                <a:ea typeface="Microsoft YaHei" panose="020b0503020204020204" pitchFamily="34" charset="-122"/>
              </a:rPr>
              <a:t>④不计其数：</a:t>
            </a:r>
            <a:r>
              <a:rPr lang="zh-CN" altLang="en-US" sz="2000" b="1">
                <a:solidFill>
                  <a:schemeClr val="accent1">
                    <a:lumMod val="40000"/>
                    <a:lumOff val="60000"/>
                  </a:schemeClr>
                </a:solidFill>
                <a:latin typeface="Microsoft YaHei" panose="020b0503020204020204" pitchFamily="34" charset="-122"/>
                <a:ea typeface="Microsoft YaHei" panose="020b0503020204020204" pitchFamily="34" charset="-122"/>
              </a:rPr>
              <a:t>无法计算数目，形容极多。</a:t>
            </a:r>
          </a:p>
        </p:txBody>
      </p:sp>
      <p:sp>
        <p:nvSpPr>
          <p:cNvPr id="6" name="文本框 5"/>
          <p:cNvSpPr txBox="1"/>
          <p:nvPr/>
        </p:nvSpPr>
        <p:spPr>
          <a:xfrm>
            <a:off x="10045382" y="653193"/>
            <a:ext cx="4293235" cy="707053"/>
          </a:xfrm>
          <a:prstGeom prst="rect">
            <a:avLst/>
          </a:prstGeom>
          <a:noFill/>
        </p:spPr>
        <p:txBody>
          <a:bodyPr wrap="square" rtlCol="0">
            <a:spAutoFit/>
          </a:bodyPr>
          <a:lstStyle/>
          <a:p>
            <a:pPr algn="l">
              <a:lnSpc>
                <a:spcPct val="140000"/>
              </a:lnSpc>
            </a:pPr>
            <a:r>
              <a:rPr lang="zh-CN" altLang="en-US" sz="3200" b="1">
                <a:solidFill>
                  <a:schemeClr val="bg1">
                    <a:lumMod val="50000"/>
                  </a:schemeClr>
                </a:solidFill>
                <a:latin typeface="Microsoft YaHei" panose="020b0503020204020204" pitchFamily="34" charset="-122"/>
                <a:ea typeface="Microsoft YaHei" panose="020b0503020204020204" pitchFamily="34" charset="-122"/>
              </a:rPr>
              <a:t>预习检查</a:t>
            </a:r>
            <a:endParaRPr sz="3200" b="1">
              <a:solidFill>
                <a:schemeClr val="bg1">
                  <a:lumMod val="50000"/>
                </a:schemeClr>
              </a:solidFill>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36752386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6"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500"/>
                                        <p:tgtEl>
                                          <p:spTgt spid="2"/>
                                        </p:tgtEl>
                                      </p:cBhvr>
                                    </p:animEffect>
                                  </p:childTnLst>
                                </p:cTn>
                              </p:par>
                            </p:childTnLst>
                          </p:cTn>
                        </p:par>
                        <p:par>
                          <p:cTn id="8" fill="hold" nodeType="afterGroup">
                            <p:stCondLst>
                              <p:cond delay="500"/>
                            </p:stCondLst>
                            <p:childTnLst>
                              <p:par>
                                <p:cTn id="9" presetID="41" presetClass="entr" presetSubtype="0" fill="hold" grpId="1" nodeType="afterEffect">
                                  <p:stCondLst>
                                    <p:cond delay="0"/>
                                  </p:stCondLst>
                                  <p:iterate type="lt">
                                    <p:tmPct val="10000"/>
                                  </p:iterate>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6"/>
                                        </p:tgtEl>
                                        <p:attrNameLst>
                                          <p:attrName>ppt_y</p:attrName>
                                        </p:attrNameLst>
                                      </p:cBhvr>
                                      <p:tavLst>
                                        <p:tav tm="0">
                                          <p:val>
                                            <p:strVal val="#ppt_y"/>
                                          </p:val>
                                        </p:tav>
                                        <p:tav tm="100000">
                                          <p:val>
                                            <p:strVal val="#ppt_y"/>
                                          </p:val>
                                        </p:tav>
                                      </p:tavLst>
                                    </p:anim>
                                    <p:anim calcmode="lin" valueType="num">
                                      <p:cBhvr>
                                        <p:cTn id="13"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6"/>
                                        </p:tgtEl>
                                      </p:cBhvr>
                                    </p:animEffect>
                                  </p:childTnLst>
                                </p:cTn>
                              </p:par>
                            </p:childTnLst>
                          </p:cTn>
                        </p:par>
                        <p:par>
                          <p:cTn id="16" fill="hold" nodeType="afterGroup">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anim calcmode="lin" valueType="num">
                                      <p:cBhvr>
                                        <p:cTn id="20" dur="500" fill="hold"/>
                                        <p:tgtEl>
                                          <p:spTgt spid="5"/>
                                        </p:tgtEl>
                                        <p:attrNameLst>
                                          <p:attrName>ppt_x</p:attrName>
                                        </p:attrNameLst>
                                      </p:cBhvr>
                                      <p:tavLst>
                                        <p:tav tm="0">
                                          <p:val>
                                            <p:strVal val="#ppt_x"/>
                                          </p:val>
                                        </p:tav>
                                        <p:tav tm="100000">
                                          <p:val>
                                            <p:strVal val="#ppt_x"/>
                                          </p:val>
                                        </p:tav>
                                      </p:tavLst>
                                    </p:anim>
                                    <p:anim calcmode="lin" valueType="num">
                                      <p:cBhvr>
                                        <p:cTn id="21" dur="5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1"/>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6" name="组合 5"/>
          <p:cNvGrpSpPr/>
          <p:nvPr/>
        </p:nvGrpSpPr>
        <p:grpSpPr>
          <a:xfrm>
            <a:off x="213360" y="274780"/>
            <a:ext cx="11765280" cy="6452235"/>
            <a:chOff x="213360" y="202565"/>
            <a:chExt cx="11765280" cy="6452235"/>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rcRect t="1303" b="1303"/>
            <a:stretch>
              <a:fillRect/>
            </a:stretch>
          </p:blipFill>
          <p:spPr>
            <a:xfrm>
              <a:off x="213360" y="202565"/>
              <a:ext cx="11765280" cy="6452235"/>
            </a:xfrm>
            <a:prstGeom prst="rect">
              <a:avLst/>
            </a:prstGeom>
          </p:spPr>
        </p:pic>
        <p:sp>
          <p:nvSpPr>
            <p:cNvPr id="9" name="矩形 8"/>
            <p:cNvSpPr/>
            <p:nvPr/>
          </p:nvSpPr>
          <p:spPr>
            <a:xfrm>
              <a:off x="213360" y="202565"/>
              <a:ext cx="11765280" cy="6452235"/>
            </a:xfrm>
            <a:prstGeom prst="rect">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15" name="Freeform: Shape 14"/>
          <p:cNvSpPr/>
          <p:nvPr/>
        </p:nvSpPr>
        <p:spPr bwMode="auto">
          <a:xfrm>
            <a:off x="958531" y="927099"/>
            <a:ext cx="3634105" cy="4159250"/>
          </a:xfrm>
          <a:custGeom>
            <a:gdLst>
              <a:gd name="connsiteX0" fmla="*/ 0 w 9074052"/>
              <a:gd name="connsiteY0" fmla="*/ 0 h 9074052"/>
              <a:gd name="connsiteX1" fmla="*/ 9074052 w 9074052"/>
              <a:gd name="connsiteY1" fmla="*/ 0 h 9074052"/>
              <a:gd name="connsiteX2" fmla="*/ 9074052 w 9074052"/>
              <a:gd name="connsiteY2" fmla="*/ 6552727 h 9074052"/>
              <a:gd name="connsiteX3" fmla="*/ 6552727 w 9074052"/>
              <a:gd name="connsiteY3" fmla="*/ 9074052 h 9074052"/>
              <a:gd name="connsiteX4" fmla="*/ 0 w 9074052"/>
              <a:gd name="connsiteY4" fmla="*/ 9074052 h 9074052"/>
            </a:gdLst>
            <a:cxnLst>
              <a:cxn ang="0">
                <a:pos x="connsiteX0" y="connsiteY0"/>
              </a:cxn>
              <a:cxn ang="0">
                <a:pos x="connsiteX1" y="connsiteY1"/>
              </a:cxn>
              <a:cxn ang="0">
                <a:pos x="connsiteX2" y="connsiteY2"/>
              </a:cxn>
              <a:cxn ang="0">
                <a:pos x="connsiteX3" y="connsiteY3"/>
              </a:cxn>
              <a:cxn ang="0">
                <a:pos x="connsiteX4" y="connsiteY4"/>
              </a:cxn>
            </a:cxnLst>
            <a:rect l="l" t="t" r="r" b="b"/>
            <a:pathLst>
              <a:path w="9074052" h="9074052">
                <a:moveTo>
                  <a:pt x="0" y="0"/>
                </a:moveTo>
                <a:lnTo>
                  <a:pt x="9074052" y="0"/>
                </a:lnTo>
                <a:lnTo>
                  <a:pt x="9074052" y="6552727"/>
                </a:lnTo>
                <a:lnTo>
                  <a:pt x="6552727" y="9074052"/>
                </a:lnTo>
                <a:lnTo>
                  <a:pt x="0" y="9074052"/>
                </a:lnTo>
                <a:close/>
              </a:path>
            </a:pathLst>
          </a:custGeom>
          <a:solidFill>
            <a:schemeClr val="accent1">
              <a:lumMod val="20000"/>
              <a:lumOff val="80000"/>
              <a:alpha val="32000"/>
            </a:schemeClr>
          </a:solidFill>
          <a:ln w="63500">
            <a:solidFill>
              <a:schemeClr val="bg1"/>
            </a:solidFill>
            <a:miter lim="800000"/>
          </a:ln>
        </p:spPr>
        <p:txBody>
          <a:bodyPr vert="horz" wrap="square" lIns="91440" tIns="45720" rIns="91440" bIns="45720" numCol="1" rtlCol="0" anchor="t" anchorCtr="0" compatLnSpc="1"/>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Microsoft YaHei" panose="020b0503020204020204" pitchFamily="34" charset="-122"/>
              <a:ea typeface="Microsoft YaHei" panose="020b0503020204020204" pitchFamily="34" charset="-122"/>
            </a:endParaRPr>
          </a:p>
        </p:txBody>
      </p:sp>
      <p:sp>
        <p:nvSpPr>
          <p:cNvPr id="16" name="TextBox 15"/>
          <p:cNvSpPr txBox="1"/>
          <p:nvPr/>
        </p:nvSpPr>
        <p:spPr>
          <a:xfrm>
            <a:off x="1255077" y="2512551"/>
            <a:ext cx="3041015" cy="988347"/>
          </a:xfrm>
          <a:prstGeom prst="rect">
            <a:avLst/>
          </a:prstGeom>
          <a:noFill/>
        </p:spPr>
        <p:txBody>
          <a:bodyPr wrap="square" rtlCol="0">
            <a:spAutoFit/>
          </a:bodyPr>
          <a:lstStyle/>
          <a:p>
            <a:pPr marL="571500" marR="0" indent="-571500" algn="l" defTabSz="914400" fontAlgn="auto">
              <a:lnSpc>
                <a:spcPct val="150000"/>
              </a:lnSpc>
              <a:spcBef>
                <a:spcPct val="0"/>
              </a:spcBef>
              <a:spcAft>
                <a:spcPct val="0"/>
              </a:spcAft>
              <a:buClrTx/>
              <a:buSzTx/>
              <a:buFont typeface="Wingdings" pitchFamily="2" charset="2"/>
              <a:buChar char="n"/>
              <a:defRPr/>
            </a:pPr>
            <a:r>
              <a:rPr lang="zh-CN" altLang="en-US" sz="4400" b="1">
                <a:solidFill>
                  <a:schemeClr val="bg1"/>
                </a:solidFill>
                <a:latin typeface="Microsoft YaHei" panose="020b0503020204020204" pitchFamily="34" charset="-122"/>
                <a:ea typeface="Microsoft YaHei" panose="020b0503020204020204" pitchFamily="34" charset="-122"/>
                <a:sym typeface="+mn-ea"/>
              </a:rPr>
              <a:t>文本研读</a:t>
            </a:r>
            <a:endParaRPr kumimoji="0" lang="zh-CN" altLang="en-US" sz="4400" b="1" i="1" kern="0" cap="none" spc="600" normalizeH="0" baseline="0" noProof="0">
              <a:solidFill>
                <a:schemeClr val="bg1"/>
              </a:solidFill>
              <a:latin typeface="Microsoft YaHei" panose="020b0503020204020204" pitchFamily="34" charset="-122"/>
              <a:ea typeface="Microsoft YaHei" panose="020b0503020204020204" pitchFamily="34" charset="-122"/>
              <a:sym typeface="+mn-ea"/>
            </a:endParaRPr>
          </a:p>
        </p:txBody>
      </p:sp>
      <p:sp>
        <p:nvSpPr>
          <p:cNvPr id="7" name="文本框 6"/>
          <p:cNvSpPr txBox="1"/>
          <p:nvPr/>
        </p:nvSpPr>
        <p:spPr>
          <a:xfrm>
            <a:off x="1238250" y="1816735"/>
            <a:ext cx="2738755" cy="584775"/>
          </a:xfrm>
          <a:prstGeom prst="rect">
            <a:avLst/>
          </a:prstGeom>
          <a:noFill/>
        </p:spPr>
        <p:txBody>
          <a:bodyPr wrap="square" rtlCol="0">
            <a:spAutoFit/>
          </a:bodyPr>
          <a:lstStyle/>
          <a:p>
            <a:r>
              <a:rPr lang="zh-CN" altLang="en-US" sz="3200" b="1">
                <a:solidFill>
                  <a:schemeClr val="bg1"/>
                </a:solidFill>
                <a:latin typeface="Microsoft YaHei" panose="020b0503020204020204" pitchFamily="34" charset="-122"/>
                <a:ea typeface="Microsoft YaHei" panose="020b0503020204020204" pitchFamily="34" charset="-122"/>
              </a:rPr>
              <a:t>第三部分</a:t>
            </a:r>
            <a:endParaRPr lang="en-US" altLang="zh-CN" sz="3200" b="1">
              <a:solidFill>
                <a:schemeClr val="bg1"/>
              </a:solidFill>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73063727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nodeType="afterGroup">
                            <p:stCondLst>
                              <p:cond delay="500"/>
                            </p:stCondLst>
                            <p:childTnLst>
                              <p:par>
                                <p:cTn id="11" presetID="21" presetClass="entr" presetSubtype="1" fill="hold" grpId="0" nodeType="after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wheel(1)">
                                      <p:cBhvr>
                                        <p:cTn id="13" dur="500"/>
                                        <p:tgtEl>
                                          <p:spTgt spid="15"/>
                                        </p:tgtEl>
                                      </p:cBhvr>
                                    </p:animEffect>
                                  </p:childTnLst>
                                </p:cTn>
                              </p:par>
                            </p:childTnLst>
                          </p:cTn>
                        </p:par>
                        <p:par>
                          <p:cTn id="14" fill="hold" nodeType="afterGroup">
                            <p:stCondLst>
                              <p:cond delay="1000"/>
                            </p:stCondLst>
                            <p:childTnLst>
                              <p:par>
                                <p:cTn id="15" presetID="29" presetClass="entr" presetSubtype="0"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500" fill="hold"/>
                                        <p:tgtEl>
                                          <p:spTgt spid="7"/>
                                        </p:tgtEl>
                                        <p:attrNameLst>
                                          <p:attrName>ppt_x</p:attrName>
                                        </p:attrNameLst>
                                      </p:cBhvr>
                                      <p:tavLst>
                                        <p:tav tm="0">
                                          <p:val>
                                            <p:strVal val="#ppt_x-.2"/>
                                          </p:val>
                                        </p:tav>
                                        <p:tav tm="100000">
                                          <p:val>
                                            <p:strVal val="#ppt_x"/>
                                          </p:val>
                                        </p:tav>
                                      </p:tavLst>
                                    </p:anim>
                                    <p:anim calcmode="lin" valueType="num">
                                      <p:cBhvr>
                                        <p:cTn id="18" dur="5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19" dur="500"/>
                                        <p:tgtEl>
                                          <p:spTgt spid="7"/>
                                        </p:tgtEl>
                                      </p:cBhvr>
                                    </p:animEffect>
                                  </p:childTnLst>
                                </p:cTn>
                              </p:par>
                            </p:childTnLst>
                          </p:cTn>
                        </p:par>
                        <p:par>
                          <p:cTn id="20" fill="hold" nodeType="afterGroup">
                            <p:stCondLst>
                              <p:cond delay="1500"/>
                            </p:stCondLst>
                            <p:childTnLst>
                              <p:par>
                                <p:cTn id="21" presetID="42" presetClass="entr" presetSubtype="0" fill="hold" grpId="0"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500"/>
                                        <p:tgtEl>
                                          <p:spTgt spid="16"/>
                                        </p:tgtEl>
                                      </p:cBhvr>
                                    </p:animEffect>
                                    <p:anim calcmode="lin" valueType="num">
                                      <p:cBhvr>
                                        <p:cTn id="24" dur="500" fill="hold"/>
                                        <p:tgtEl>
                                          <p:spTgt spid="16"/>
                                        </p:tgtEl>
                                        <p:attrNameLst>
                                          <p:attrName>ppt_x</p:attrName>
                                        </p:attrNameLst>
                                      </p:cBhvr>
                                      <p:tavLst>
                                        <p:tav tm="0">
                                          <p:val>
                                            <p:strVal val="#ppt_x"/>
                                          </p:val>
                                        </p:tav>
                                        <p:tav tm="100000">
                                          <p:val>
                                            <p:strVal val="#ppt_x"/>
                                          </p:val>
                                        </p:tav>
                                      </p:tavLst>
                                    </p:anim>
                                    <p:anim calcmode="lin" valueType="num">
                                      <p:cBhvr>
                                        <p:cTn id="25" dur="5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7" grpId="0"/>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4185633" y="2079885"/>
            <a:ext cx="7287805" cy="1884555"/>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1】</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梳理文章的行文脉络</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明确   文章先交代秦腔生成的土壤，即广阔的秦川和具有粗犷性格的秦人；然后写了秦人对秦腔的喜爱与痴迷；最后，写了秦腔的神圣地位。</a:t>
            </a:r>
          </a:p>
        </p:txBody>
      </p:sp>
      <p:sp>
        <p:nvSpPr>
          <p:cNvPr id="11" name="矩形 10">
            <a:extLst>
              <a:ext uri="{FF2B5EF4-FFF2-40B4-BE49-F238E27FC236}">
                <a16:creationId xmlns:a16="http://schemas.microsoft.com/office/drawing/2014/main" xmlns=""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xmlns="" id="{49746CC3-2C44-1B4E-839B-E7F3CF720494}"/>
              </a:ext>
            </a:extLst>
          </p:cNvPr>
          <p:cNvSpPr txBox="1"/>
          <p:nvPr/>
        </p:nvSpPr>
        <p:spPr>
          <a:xfrm>
            <a:off x="4924906" y="433471"/>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pic>
        <p:nvPicPr>
          <p:cNvPr id="7" name="图片 6">
            <a:extLst>
              <a:ext uri="{FF2B5EF4-FFF2-40B4-BE49-F238E27FC236}">
                <a16:creationId xmlns:a16="http://schemas.microsoft.com/office/drawing/2014/main" xmlns="" id="{7E0139A6-943C-D545-B995-FE1DDDC192D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41005" y="1888501"/>
            <a:ext cx="3496514" cy="2311585"/>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Tree>
    <p:extLst>
      <p:ext uri="{BB962C8B-B14F-4D97-AF65-F5344CB8AC3E}">
        <p14:creationId xmlns:p14="http://schemas.microsoft.com/office/powerpoint/2010/main" val="238677697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1" end="1"/>
                                            </p:txEl>
                                          </p:spTgt>
                                        </p:tgtEl>
                                        <p:attrNameLst>
                                          <p:attrName>style.visibility</p:attrName>
                                        </p:attrNameLst>
                                      </p:cBhvr>
                                      <p:to>
                                        <p:strVal val="visible"/>
                                      </p:to>
                                    </p:set>
                                    <p:animEffect transition="in" filter="dissolve">
                                      <p:cBhvr>
                                        <p:cTn id="14" dur="500"/>
                                        <p:tgtEl>
                                          <p:spTgt spid="3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4185633" y="2079885"/>
            <a:ext cx="7287805" cy="2346220"/>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2】</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品读内容</a:t>
            </a:r>
          </a:p>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1.</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分别概括秦地、秦腔、秦人的特点。</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明确   秦地：辽阔、厚重、生机勃勃</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秦腔：高亢响亮、震撼人心</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秦人：粗犷、朴实、豪放　</a:t>
            </a:r>
          </a:p>
        </p:txBody>
      </p:sp>
      <p:sp>
        <p:nvSpPr>
          <p:cNvPr id="11" name="矩形 10">
            <a:extLst>
              <a:ext uri="{FF2B5EF4-FFF2-40B4-BE49-F238E27FC236}">
                <a16:creationId xmlns:a16="http://schemas.microsoft.com/office/drawing/2014/main" xmlns=""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xmlns="" id="{49746CC3-2C44-1B4E-839B-E7F3CF720494}"/>
              </a:ext>
            </a:extLst>
          </p:cNvPr>
          <p:cNvSpPr txBox="1"/>
          <p:nvPr/>
        </p:nvSpPr>
        <p:spPr>
          <a:xfrm>
            <a:off x="4924906" y="433471"/>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pic>
        <p:nvPicPr>
          <p:cNvPr id="5" name="图片 4">
            <a:extLst>
              <a:ext uri="{FF2B5EF4-FFF2-40B4-BE49-F238E27FC236}">
                <a16:creationId xmlns:a16="http://schemas.microsoft.com/office/drawing/2014/main" xmlns="" id="{E014E7F9-E507-E94F-A34E-31AEF8CA1A4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41005" y="1888501"/>
            <a:ext cx="3496514" cy="2311585"/>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Tree>
    <p:extLst>
      <p:ext uri="{BB962C8B-B14F-4D97-AF65-F5344CB8AC3E}">
        <p14:creationId xmlns:p14="http://schemas.microsoft.com/office/powerpoint/2010/main" val="320404130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2" end="2"/>
                                            </p:txEl>
                                          </p:spTgt>
                                        </p:tgtEl>
                                        <p:attrNameLst>
                                          <p:attrName>style.visibility</p:attrName>
                                        </p:attrNameLst>
                                      </p:cBhvr>
                                      <p:to>
                                        <p:strVal val="visible"/>
                                      </p:to>
                                    </p:set>
                                    <p:animEffect transition="in" filter="dissolve">
                                      <p:cBhvr>
                                        <p:cTn id="14" dur="500"/>
                                        <p:tgtEl>
                                          <p:spTgt spid="36">
                                            <p:txEl>
                                              <p:pRg st="2" end="2"/>
                                            </p:txEl>
                                          </p:spTgt>
                                        </p:tgtEl>
                                      </p:cBhvr>
                                    </p:animEffect>
                                  </p:childTnLst>
                                </p:cTn>
                              </p:par>
                              <p:par>
                                <p:cTn id="15" presetID="9" presetClass="entr" presetSubtype="0" fill="hold" nodeType="withEffect">
                                  <p:stCondLst>
                                    <p:cond delay="0"/>
                                  </p:stCondLst>
                                  <p:childTnLst>
                                    <p:set>
                                      <p:cBhvr>
                                        <p:cTn id="16" dur="1" fill="hold">
                                          <p:stCondLst>
                                            <p:cond delay="0"/>
                                          </p:stCondLst>
                                        </p:cTn>
                                        <p:tgtEl>
                                          <p:spTgt spid="36">
                                            <p:txEl>
                                              <p:pRg st="3" end="3"/>
                                            </p:txEl>
                                          </p:spTgt>
                                        </p:tgtEl>
                                        <p:attrNameLst>
                                          <p:attrName>style.visibility</p:attrName>
                                        </p:attrNameLst>
                                      </p:cBhvr>
                                      <p:to>
                                        <p:strVal val="visible"/>
                                      </p:to>
                                    </p:set>
                                    <p:animEffect transition="in" filter="dissolve">
                                      <p:cBhvr>
                                        <p:cTn id="17" dur="500"/>
                                        <p:tgtEl>
                                          <p:spTgt spid="36">
                                            <p:txEl>
                                              <p:pRg st="3" end="3"/>
                                            </p:txEl>
                                          </p:spTgt>
                                        </p:tgtEl>
                                      </p:cBhvr>
                                    </p:animEffect>
                                  </p:childTnLst>
                                </p:cTn>
                              </p:par>
                              <p:par>
                                <p:cTn id="18" presetID="9" presetClass="entr" presetSubtype="0" fill="hold" nodeType="withEffect">
                                  <p:stCondLst>
                                    <p:cond delay="0"/>
                                  </p:stCondLst>
                                  <p:childTnLst>
                                    <p:set>
                                      <p:cBhvr>
                                        <p:cTn id="19" dur="1" fill="hold">
                                          <p:stCondLst>
                                            <p:cond delay="0"/>
                                          </p:stCondLst>
                                        </p:cTn>
                                        <p:tgtEl>
                                          <p:spTgt spid="36">
                                            <p:txEl>
                                              <p:pRg st="4" end="4"/>
                                            </p:txEl>
                                          </p:spTgt>
                                        </p:tgtEl>
                                        <p:attrNameLst>
                                          <p:attrName>style.visibility</p:attrName>
                                        </p:attrNameLst>
                                      </p:cBhvr>
                                      <p:to>
                                        <p:strVal val="visible"/>
                                      </p:to>
                                    </p:set>
                                    <p:animEffect transition="in" filter="dissolve">
                                      <p:cBhvr>
                                        <p:cTn id="20" dur="500"/>
                                        <p:tgtEl>
                                          <p:spTgt spid="3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4198512" y="1448820"/>
            <a:ext cx="7611415" cy="4192879"/>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2】</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品读内容</a:t>
            </a:r>
          </a:p>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2.</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从文中找出能表现秦腔特点的语句，并加以概括。</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明确  ①外地人</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尤其是自夸于长江流域的纤秀之士</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最害怕秦腔的震撼。</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②评论说得委婉的是：唱得有劲；说得直率的是：大喊大叫。（正面表现）</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③你不渐渐感觉到了南方戏剧的秀而无骨吗？（侧面）</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秦腔：高亢激昂，朴实粗犷。</a:t>
            </a:r>
          </a:p>
          <a:p>
            <a:pPr>
              <a:lnSpc>
                <a:spcPct val="150000"/>
              </a:lnSpc>
            </a:pPr>
            <a:endPar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endParaRPr>
          </a:p>
        </p:txBody>
      </p:sp>
      <p:sp>
        <p:nvSpPr>
          <p:cNvPr id="11" name="矩形 10">
            <a:extLst>
              <a:ext uri="{FF2B5EF4-FFF2-40B4-BE49-F238E27FC236}">
                <a16:creationId xmlns:a16="http://schemas.microsoft.com/office/drawing/2014/main" xmlns=""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xmlns="" id="{49746CC3-2C44-1B4E-839B-E7F3CF720494}"/>
              </a:ext>
            </a:extLst>
          </p:cNvPr>
          <p:cNvSpPr txBox="1"/>
          <p:nvPr/>
        </p:nvSpPr>
        <p:spPr>
          <a:xfrm>
            <a:off x="4924906" y="433471"/>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pic>
        <p:nvPicPr>
          <p:cNvPr id="5" name="图片 4">
            <a:extLst>
              <a:ext uri="{FF2B5EF4-FFF2-40B4-BE49-F238E27FC236}">
                <a16:creationId xmlns:a16="http://schemas.microsoft.com/office/drawing/2014/main" xmlns="" id="{1F526651-5FB1-F640-A2C2-F3CCA82105B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41005" y="1888501"/>
            <a:ext cx="3496514" cy="2311585"/>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Tree>
    <p:extLst>
      <p:ext uri="{BB962C8B-B14F-4D97-AF65-F5344CB8AC3E}">
        <p14:creationId xmlns:p14="http://schemas.microsoft.com/office/powerpoint/2010/main" val="118830680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2" end="2"/>
                                            </p:txEl>
                                          </p:spTgt>
                                        </p:tgtEl>
                                        <p:attrNameLst>
                                          <p:attrName>style.visibility</p:attrName>
                                        </p:attrNameLst>
                                      </p:cBhvr>
                                      <p:to>
                                        <p:strVal val="visible"/>
                                      </p:to>
                                    </p:set>
                                    <p:animEffect transition="in" filter="dissolve">
                                      <p:cBhvr>
                                        <p:cTn id="14" dur="500"/>
                                        <p:tgtEl>
                                          <p:spTgt spid="36">
                                            <p:txEl>
                                              <p:pRg st="2" end="2"/>
                                            </p:txEl>
                                          </p:spTgt>
                                        </p:tgtEl>
                                      </p:cBhvr>
                                    </p:animEffect>
                                  </p:childTnLst>
                                </p:cTn>
                              </p:par>
                              <p:par>
                                <p:cTn id="15" presetID="9" presetClass="entr" presetSubtype="0" fill="hold" nodeType="withEffect">
                                  <p:stCondLst>
                                    <p:cond delay="0"/>
                                  </p:stCondLst>
                                  <p:childTnLst>
                                    <p:set>
                                      <p:cBhvr>
                                        <p:cTn id="16" dur="1" fill="hold">
                                          <p:stCondLst>
                                            <p:cond delay="0"/>
                                          </p:stCondLst>
                                        </p:cTn>
                                        <p:tgtEl>
                                          <p:spTgt spid="36">
                                            <p:txEl>
                                              <p:pRg st="3" end="3"/>
                                            </p:txEl>
                                          </p:spTgt>
                                        </p:tgtEl>
                                        <p:attrNameLst>
                                          <p:attrName>style.visibility</p:attrName>
                                        </p:attrNameLst>
                                      </p:cBhvr>
                                      <p:to>
                                        <p:strVal val="visible"/>
                                      </p:to>
                                    </p:set>
                                    <p:animEffect transition="in" filter="dissolve">
                                      <p:cBhvr>
                                        <p:cTn id="17" dur="500"/>
                                        <p:tgtEl>
                                          <p:spTgt spid="36">
                                            <p:txEl>
                                              <p:pRg st="3" end="3"/>
                                            </p:txEl>
                                          </p:spTgt>
                                        </p:tgtEl>
                                      </p:cBhvr>
                                    </p:animEffect>
                                  </p:childTnLst>
                                </p:cTn>
                              </p:par>
                              <p:par>
                                <p:cTn id="18" presetID="9" presetClass="entr" presetSubtype="0" fill="hold" nodeType="withEffect">
                                  <p:stCondLst>
                                    <p:cond delay="0"/>
                                  </p:stCondLst>
                                  <p:childTnLst>
                                    <p:set>
                                      <p:cBhvr>
                                        <p:cTn id="19" dur="1" fill="hold">
                                          <p:stCondLst>
                                            <p:cond delay="0"/>
                                          </p:stCondLst>
                                        </p:cTn>
                                        <p:tgtEl>
                                          <p:spTgt spid="36">
                                            <p:txEl>
                                              <p:pRg st="4" end="4"/>
                                            </p:txEl>
                                          </p:spTgt>
                                        </p:tgtEl>
                                        <p:attrNameLst>
                                          <p:attrName>style.visibility</p:attrName>
                                        </p:attrNameLst>
                                      </p:cBhvr>
                                      <p:to>
                                        <p:strVal val="visible"/>
                                      </p:to>
                                    </p:set>
                                    <p:animEffect transition="in" filter="dissolve">
                                      <p:cBhvr>
                                        <p:cTn id="20" dur="500"/>
                                        <p:tgtEl>
                                          <p:spTgt spid="36">
                                            <p:txEl>
                                              <p:pRg st="4" end="4"/>
                                            </p:txEl>
                                          </p:spTgt>
                                        </p:tgtEl>
                                      </p:cBhvr>
                                    </p:animEffect>
                                  </p:childTnLst>
                                </p:cTn>
                              </p:par>
                              <p:par>
                                <p:cTn id="21" presetID="9" presetClass="entr" presetSubtype="0" fill="hold" nodeType="withEffect">
                                  <p:stCondLst>
                                    <p:cond delay="0"/>
                                  </p:stCondLst>
                                  <p:childTnLst>
                                    <p:set>
                                      <p:cBhvr>
                                        <p:cTn id="22" dur="1" fill="hold">
                                          <p:stCondLst>
                                            <p:cond delay="0"/>
                                          </p:stCondLst>
                                        </p:cTn>
                                        <p:tgtEl>
                                          <p:spTgt spid="36">
                                            <p:txEl>
                                              <p:pRg st="5" end="5"/>
                                            </p:txEl>
                                          </p:spTgt>
                                        </p:tgtEl>
                                        <p:attrNameLst>
                                          <p:attrName>style.visibility</p:attrName>
                                        </p:attrNameLst>
                                      </p:cBhvr>
                                      <p:to>
                                        <p:strVal val="visible"/>
                                      </p:to>
                                    </p:set>
                                    <p:animEffect transition="in" filter="dissolve">
                                      <p:cBhvr>
                                        <p:cTn id="23" dur="500"/>
                                        <p:tgtEl>
                                          <p:spTgt spid="36">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4198512" y="1448820"/>
            <a:ext cx="7740203" cy="4192879"/>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2】</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品读内容</a:t>
            </a:r>
          </a:p>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3.</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在文中，作者认为秦腔高亢激昂，朴实粗犷的特点是怎样形成的？</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明确   作者认为，秦腔的形成与秦地的风土人情（秦地的地理构造和秦人的特点）密不可分。具体内容有：</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①几百年来，秦腔没有被淘汰</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其解是有的，就在陕西这块土地上。</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②这里的地理构造与秦腔的旋律惟妙惟肖的一统。（秦腔与秦地的关系）</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③这秦腔原来是秦川的天籁、地籁、人籁的共鸣啊！（秦腔与秦人的关系）</a:t>
            </a:r>
          </a:p>
        </p:txBody>
      </p:sp>
      <p:sp>
        <p:nvSpPr>
          <p:cNvPr id="11" name="矩形 10">
            <a:extLst>
              <a:ext uri="{FF2B5EF4-FFF2-40B4-BE49-F238E27FC236}">
                <a16:creationId xmlns:a16="http://schemas.microsoft.com/office/drawing/2014/main" xmlns=""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xmlns="" id="{49746CC3-2C44-1B4E-839B-E7F3CF720494}"/>
              </a:ext>
            </a:extLst>
          </p:cNvPr>
          <p:cNvSpPr txBox="1"/>
          <p:nvPr/>
        </p:nvSpPr>
        <p:spPr>
          <a:xfrm>
            <a:off x="4924906" y="433471"/>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pic>
        <p:nvPicPr>
          <p:cNvPr id="5" name="图片 4">
            <a:extLst>
              <a:ext uri="{FF2B5EF4-FFF2-40B4-BE49-F238E27FC236}">
                <a16:creationId xmlns:a16="http://schemas.microsoft.com/office/drawing/2014/main" xmlns="" id="{442D284E-1AA1-D445-94E3-8658CDBBF6B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41005" y="1888501"/>
            <a:ext cx="3496514" cy="2311585"/>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Tree>
    <p:extLst>
      <p:ext uri="{BB962C8B-B14F-4D97-AF65-F5344CB8AC3E}">
        <p14:creationId xmlns:p14="http://schemas.microsoft.com/office/powerpoint/2010/main" val="252023927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2" end="2"/>
                                            </p:txEl>
                                          </p:spTgt>
                                        </p:tgtEl>
                                        <p:attrNameLst>
                                          <p:attrName>style.visibility</p:attrName>
                                        </p:attrNameLst>
                                      </p:cBhvr>
                                      <p:to>
                                        <p:strVal val="visible"/>
                                      </p:to>
                                    </p:set>
                                    <p:animEffect transition="in" filter="dissolve">
                                      <p:cBhvr>
                                        <p:cTn id="14" dur="500"/>
                                        <p:tgtEl>
                                          <p:spTgt spid="36">
                                            <p:txEl>
                                              <p:pRg st="2" end="2"/>
                                            </p:txEl>
                                          </p:spTgt>
                                        </p:tgtEl>
                                      </p:cBhvr>
                                    </p:animEffect>
                                  </p:childTnLst>
                                </p:cTn>
                              </p:par>
                              <p:par>
                                <p:cTn id="15" presetID="9" presetClass="entr" presetSubtype="0" fill="hold" nodeType="withEffect">
                                  <p:stCondLst>
                                    <p:cond delay="0"/>
                                  </p:stCondLst>
                                  <p:childTnLst>
                                    <p:set>
                                      <p:cBhvr>
                                        <p:cTn id="16" dur="1" fill="hold">
                                          <p:stCondLst>
                                            <p:cond delay="0"/>
                                          </p:stCondLst>
                                        </p:cTn>
                                        <p:tgtEl>
                                          <p:spTgt spid="36">
                                            <p:txEl>
                                              <p:pRg st="3" end="3"/>
                                            </p:txEl>
                                          </p:spTgt>
                                        </p:tgtEl>
                                        <p:attrNameLst>
                                          <p:attrName>style.visibility</p:attrName>
                                        </p:attrNameLst>
                                      </p:cBhvr>
                                      <p:to>
                                        <p:strVal val="visible"/>
                                      </p:to>
                                    </p:set>
                                    <p:animEffect transition="in" filter="dissolve">
                                      <p:cBhvr>
                                        <p:cTn id="17" dur="500"/>
                                        <p:tgtEl>
                                          <p:spTgt spid="36">
                                            <p:txEl>
                                              <p:pRg st="3" end="3"/>
                                            </p:txEl>
                                          </p:spTgt>
                                        </p:tgtEl>
                                      </p:cBhvr>
                                    </p:animEffect>
                                  </p:childTnLst>
                                </p:cTn>
                              </p:par>
                              <p:par>
                                <p:cTn id="18" presetID="9" presetClass="entr" presetSubtype="0" fill="hold" nodeType="withEffect">
                                  <p:stCondLst>
                                    <p:cond delay="0"/>
                                  </p:stCondLst>
                                  <p:childTnLst>
                                    <p:set>
                                      <p:cBhvr>
                                        <p:cTn id="19" dur="1" fill="hold">
                                          <p:stCondLst>
                                            <p:cond delay="0"/>
                                          </p:stCondLst>
                                        </p:cTn>
                                        <p:tgtEl>
                                          <p:spTgt spid="36">
                                            <p:txEl>
                                              <p:pRg st="4" end="4"/>
                                            </p:txEl>
                                          </p:spTgt>
                                        </p:tgtEl>
                                        <p:attrNameLst>
                                          <p:attrName>style.visibility</p:attrName>
                                        </p:attrNameLst>
                                      </p:cBhvr>
                                      <p:to>
                                        <p:strVal val="visible"/>
                                      </p:to>
                                    </p:set>
                                    <p:animEffect transition="in" filter="dissolve">
                                      <p:cBhvr>
                                        <p:cTn id="20" dur="500"/>
                                        <p:tgtEl>
                                          <p:spTgt spid="36">
                                            <p:txEl>
                                              <p:pRg st="4" end="4"/>
                                            </p:txEl>
                                          </p:spTgt>
                                        </p:tgtEl>
                                      </p:cBhvr>
                                    </p:animEffect>
                                  </p:childTnLst>
                                </p:cTn>
                              </p:par>
                              <p:par>
                                <p:cTn id="21" presetID="9" presetClass="entr" presetSubtype="0" fill="hold" nodeType="withEffect">
                                  <p:stCondLst>
                                    <p:cond delay="0"/>
                                  </p:stCondLst>
                                  <p:childTnLst>
                                    <p:set>
                                      <p:cBhvr>
                                        <p:cTn id="22" dur="1" fill="hold">
                                          <p:stCondLst>
                                            <p:cond delay="0"/>
                                          </p:stCondLst>
                                        </p:cTn>
                                        <p:tgtEl>
                                          <p:spTgt spid="36">
                                            <p:txEl>
                                              <p:pRg st="5" end="5"/>
                                            </p:txEl>
                                          </p:spTgt>
                                        </p:tgtEl>
                                        <p:attrNameLst>
                                          <p:attrName>style.visibility</p:attrName>
                                        </p:attrNameLst>
                                      </p:cBhvr>
                                      <p:to>
                                        <p:strVal val="visible"/>
                                      </p:to>
                                    </p:set>
                                    <p:animEffect transition="in" filter="dissolve">
                                      <p:cBhvr>
                                        <p:cTn id="23" dur="500"/>
                                        <p:tgtEl>
                                          <p:spTgt spid="36">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4198512" y="1448820"/>
            <a:ext cx="7740203" cy="3731214"/>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2】</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品读内容</a:t>
            </a:r>
          </a:p>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4.</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文章是通过哪些描写来表现秦人对秦腔的那种痴迷的呢？在描写中运用了哪些表现手法？</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明确  　</a:t>
            </a:r>
            <a:r>
              <a:rPr lang="en-US" altLang="zh-CN" sz="2000">
                <a:solidFill>
                  <a:srgbClr val="C00000"/>
                </a:solidFill>
                <a:latin typeface="Microsoft YaHei" panose="020b0503020204020204" pitchFamily="34" charset="-122"/>
                <a:ea typeface="Microsoft YaHei" panose="020b0503020204020204" pitchFamily="34" charset="-122"/>
              </a:rPr>
              <a:t>(1)</a:t>
            </a:r>
            <a:r>
              <a:rPr lang="zh-CN" altLang="en-US" sz="2000">
                <a:solidFill>
                  <a:srgbClr val="C00000"/>
                </a:solidFill>
                <a:latin typeface="Microsoft YaHei" panose="020b0503020204020204" pitchFamily="34" charset="-122"/>
                <a:ea typeface="Microsoft YaHei" panose="020b0503020204020204" pitchFamily="34" charset="-122"/>
              </a:rPr>
              <a:t>通过对排演的情景、搭建戏台的过程、看戏时的盛况的描写，表现了秦人对秦腔的痴迷。</a:t>
            </a:r>
            <a:r>
              <a:rPr lang="en-US" altLang="zh-CN" sz="2000">
                <a:solidFill>
                  <a:srgbClr val="C00000"/>
                </a:solidFill>
                <a:latin typeface="Microsoft YaHei" panose="020b0503020204020204" pitchFamily="34" charset="-122"/>
                <a:ea typeface="Microsoft YaHei" panose="020b0503020204020204" pitchFamily="34" charset="-122"/>
              </a:rPr>
              <a:t>(2)</a:t>
            </a:r>
            <a:r>
              <a:rPr lang="zh-CN" altLang="en-US" sz="2000">
                <a:solidFill>
                  <a:srgbClr val="C00000"/>
                </a:solidFill>
                <a:latin typeface="Microsoft YaHei" panose="020b0503020204020204" pitchFamily="34" charset="-122"/>
                <a:ea typeface="Microsoft YaHei" panose="020b0503020204020204" pitchFamily="34" charset="-122"/>
              </a:rPr>
              <a:t>在描写中主要运用了以下表现手法：①点面结合，既有对群体的描写，也有对个体的描写；②以言行描写为主，多种描写相结合；③灵活运用比喻、排比、夸张等修辞手法。</a:t>
            </a:r>
          </a:p>
        </p:txBody>
      </p:sp>
      <p:sp>
        <p:nvSpPr>
          <p:cNvPr id="11" name="矩形 10">
            <a:extLst>
              <a:ext uri="{FF2B5EF4-FFF2-40B4-BE49-F238E27FC236}">
                <a16:creationId xmlns:a16="http://schemas.microsoft.com/office/drawing/2014/main" xmlns=""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xmlns="" id="{49746CC3-2C44-1B4E-839B-E7F3CF720494}"/>
              </a:ext>
            </a:extLst>
          </p:cNvPr>
          <p:cNvSpPr txBox="1"/>
          <p:nvPr/>
        </p:nvSpPr>
        <p:spPr>
          <a:xfrm>
            <a:off x="4924906" y="433471"/>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pic>
        <p:nvPicPr>
          <p:cNvPr id="5" name="图片 4">
            <a:extLst>
              <a:ext uri="{FF2B5EF4-FFF2-40B4-BE49-F238E27FC236}">
                <a16:creationId xmlns:a16="http://schemas.microsoft.com/office/drawing/2014/main" xmlns="" id="{5D1B602D-EE04-F041-9F97-38DEF4B74F3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41005" y="1888501"/>
            <a:ext cx="3496514" cy="2311585"/>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Tree>
    <p:extLst>
      <p:ext uri="{BB962C8B-B14F-4D97-AF65-F5344CB8AC3E}">
        <p14:creationId xmlns:p14="http://schemas.microsoft.com/office/powerpoint/2010/main" val="392645407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2" end="2"/>
                                            </p:txEl>
                                          </p:spTgt>
                                        </p:tgtEl>
                                        <p:attrNameLst>
                                          <p:attrName>style.visibility</p:attrName>
                                        </p:attrNameLst>
                                      </p:cBhvr>
                                      <p:to>
                                        <p:strVal val="visible"/>
                                      </p:to>
                                    </p:set>
                                    <p:animEffect transition="in" filter="dissolve">
                                      <p:cBhvr>
                                        <p:cTn id="14" dur="500"/>
                                        <p:tgtEl>
                                          <p:spTgt spid="3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4198512" y="1448820"/>
            <a:ext cx="7740203" cy="2346220"/>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2】</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品读内容</a:t>
            </a:r>
          </a:p>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5.</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作者为什么“发现了自己心胸中一股强硬的气魄随同着胳膊上的肌肉疙瘩一起产生了”</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明确   作者漫游在秦川大地上，联想到它悠久而雄壮的王朝历史，耳闻目睹了秦腔秦人，深深地为此感到骄傲和自豪。</a:t>
            </a:r>
          </a:p>
        </p:txBody>
      </p:sp>
      <p:sp>
        <p:nvSpPr>
          <p:cNvPr id="11" name="矩形 10">
            <a:extLst>
              <a:ext uri="{FF2B5EF4-FFF2-40B4-BE49-F238E27FC236}">
                <a16:creationId xmlns:a16="http://schemas.microsoft.com/office/drawing/2014/main" xmlns=""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xmlns="" id="{49746CC3-2C44-1B4E-839B-E7F3CF720494}"/>
              </a:ext>
            </a:extLst>
          </p:cNvPr>
          <p:cNvSpPr txBox="1"/>
          <p:nvPr/>
        </p:nvSpPr>
        <p:spPr>
          <a:xfrm>
            <a:off x="4924906" y="433471"/>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pic>
        <p:nvPicPr>
          <p:cNvPr id="5" name="图片 4">
            <a:extLst>
              <a:ext uri="{FF2B5EF4-FFF2-40B4-BE49-F238E27FC236}">
                <a16:creationId xmlns:a16="http://schemas.microsoft.com/office/drawing/2014/main" xmlns="" id="{9BEC0D96-D16C-AB40-9FD9-A99A7E1D726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41005" y="1888501"/>
            <a:ext cx="3496514" cy="2311585"/>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Tree>
    <p:extLst>
      <p:ext uri="{BB962C8B-B14F-4D97-AF65-F5344CB8AC3E}">
        <p14:creationId xmlns:p14="http://schemas.microsoft.com/office/powerpoint/2010/main" val="291008348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2" end="2"/>
                                            </p:txEl>
                                          </p:spTgt>
                                        </p:tgtEl>
                                        <p:attrNameLst>
                                          <p:attrName>style.visibility</p:attrName>
                                        </p:attrNameLst>
                                      </p:cBhvr>
                                      <p:to>
                                        <p:strVal val="visible"/>
                                      </p:to>
                                    </p:set>
                                    <p:animEffect transition="in" filter="dissolve">
                                      <p:cBhvr>
                                        <p:cTn id="14" dur="500"/>
                                        <p:tgtEl>
                                          <p:spTgt spid="3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4198512" y="1448820"/>
            <a:ext cx="7740203" cy="1884555"/>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2】</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品读内容</a:t>
            </a:r>
          </a:p>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6.</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结尾一句有何作用</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明确  再次点明秦腔高亢宏大的特点，强调它的生成与风土人情密不可分。呼应了开头，强化了主题。</a:t>
            </a:r>
          </a:p>
        </p:txBody>
      </p:sp>
      <p:sp>
        <p:nvSpPr>
          <p:cNvPr id="11" name="矩形 10">
            <a:extLst>
              <a:ext uri="{FF2B5EF4-FFF2-40B4-BE49-F238E27FC236}">
                <a16:creationId xmlns:a16="http://schemas.microsoft.com/office/drawing/2014/main" xmlns=""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xmlns="" id="{49746CC3-2C44-1B4E-839B-E7F3CF720494}"/>
              </a:ext>
            </a:extLst>
          </p:cNvPr>
          <p:cNvSpPr txBox="1"/>
          <p:nvPr/>
        </p:nvSpPr>
        <p:spPr>
          <a:xfrm>
            <a:off x="4924906" y="433471"/>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pic>
        <p:nvPicPr>
          <p:cNvPr id="5" name="图片 4">
            <a:extLst>
              <a:ext uri="{FF2B5EF4-FFF2-40B4-BE49-F238E27FC236}">
                <a16:creationId xmlns:a16="http://schemas.microsoft.com/office/drawing/2014/main" xmlns="" id="{9650E3F6-159F-694C-85FD-FC0B7D5B3C3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41005" y="1888501"/>
            <a:ext cx="3496514" cy="2311585"/>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Tree>
    <p:extLst>
      <p:ext uri="{BB962C8B-B14F-4D97-AF65-F5344CB8AC3E}">
        <p14:creationId xmlns:p14="http://schemas.microsoft.com/office/powerpoint/2010/main" val="157900199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2" end="2"/>
                                            </p:txEl>
                                          </p:spTgt>
                                        </p:tgtEl>
                                        <p:attrNameLst>
                                          <p:attrName>style.visibility</p:attrName>
                                        </p:attrNameLst>
                                      </p:cBhvr>
                                      <p:to>
                                        <p:strVal val="visible"/>
                                      </p:to>
                                    </p:set>
                                    <p:animEffect transition="in" filter="dissolve">
                                      <p:cBhvr>
                                        <p:cTn id="14" dur="500"/>
                                        <p:tgtEl>
                                          <p:spTgt spid="3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3">
            <a:lum/>
          </a:blip>
          <a:stretch>
            <a:fillRect t="-9000" b="-9000"/>
          </a:stretch>
        </a:blipFill>
        <a:effectLst/>
      </p:bgPr>
    </p:bg>
    <p:spTree>
      <p:nvGrpSpPr>
        <p:cNvPr id="1" name=""/>
        <p:cNvGrpSpPr/>
        <p:nvPr/>
      </p:nvGrpSpPr>
      <p:grpSpPr>
        <a:xfrm>
          <a:off x="0" y="0"/>
          <a:ext cx="0" cy="0"/>
        </a:xfrm>
      </p:grpSpPr>
      <p:grpSp>
        <p:nvGrpSpPr>
          <p:cNvPr id="3" name="组合 2">
            <a:extLst>
              <a:ext uri="{FF2B5EF4-FFF2-40B4-BE49-F238E27FC236}">
                <a16:creationId xmlns:a16="http://schemas.microsoft.com/office/drawing/2014/main" xmlns="" id="{B69586ED-2748-3544-987A-57C59077163F}"/>
              </a:ext>
            </a:extLst>
          </p:cNvPr>
          <p:cNvGrpSpPr/>
          <p:nvPr/>
        </p:nvGrpSpPr>
        <p:grpSpPr>
          <a:xfrm>
            <a:off x="1090411" y="1246505"/>
            <a:ext cx="10011178" cy="4364990"/>
            <a:chOff x="3913505" y="1246505"/>
            <a:chExt cx="4364990" cy="4364990"/>
          </a:xfrm>
        </p:grpSpPr>
        <p:sp>
          <p:nvSpPr>
            <p:cNvPr id="6" name="Rectangle 3"/>
            <p:cNvSpPr/>
            <p:nvPr/>
          </p:nvSpPr>
          <p:spPr bwMode="auto">
            <a:xfrm>
              <a:off x="3913505" y="1246505"/>
              <a:ext cx="4364990" cy="4364990"/>
            </a:xfrm>
            <a:prstGeom prst="rect">
              <a:avLst/>
            </a:prstGeom>
            <a:solidFill>
              <a:schemeClr val="bg1">
                <a:alpha val="85000"/>
              </a:schemeClr>
            </a:solidFill>
            <a:ln>
              <a:noFill/>
            </a:ln>
          </p:spPr>
          <p:txBody>
            <a:bodyPr vert="horz" wrap="square" lIns="91440" tIns="45720" rIns="91440" bIns="45720" numCol="1" rtlCol="0" anchor="t" anchorCtr="0" compatLnSpc="1"/>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mn-lt"/>
                <a:ea typeface="+mn-ea"/>
                <a:cs typeface="+mn-cs"/>
              </a:endParaRPr>
            </a:p>
          </p:txBody>
        </p:sp>
        <p:sp>
          <p:nvSpPr>
            <p:cNvPr id="7" name="Rectangle 4"/>
            <p:cNvSpPr/>
            <p:nvPr/>
          </p:nvSpPr>
          <p:spPr bwMode="auto">
            <a:xfrm>
              <a:off x="4132580" y="1465580"/>
              <a:ext cx="3926840" cy="3926840"/>
            </a:xfrm>
            <a:prstGeom prst="rect">
              <a:avLst/>
            </a:prstGeom>
            <a:noFill/>
            <a:ln w="38100">
              <a:solidFill>
                <a:schemeClr val="bg2">
                  <a:lumMod val="50000"/>
                </a:schemeClr>
              </a:solidFill>
              <a:miter lim="800000"/>
            </a:ln>
          </p:spPr>
          <p:txBody>
            <a:bodyPr vert="horz" wrap="square" lIns="91440" tIns="45720" rIns="91440" bIns="45720" numCol="1" rtlCol="0" anchor="t" anchorCtr="0" compatLnSpc="1"/>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mn-lt"/>
                <a:ea typeface="+mn-ea"/>
                <a:cs typeface="+mn-cs"/>
              </a:endParaRPr>
            </a:p>
          </p:txBody>
        </p:sp>
      </p:grpSp>
      <p:sp>
        <p:nvSpPr>
          <p:cNvPr id="12" name="文本框 11">
            <a:extLst>
              <a:ext uri="{FF2B5EF4-FFF2-40B4-BE49-F238E27FC236}">
                <a16:creationId xmlns:a16="http://schemas.microsoft.com/office/drawing/2014/main" xmlns="" id="{18D36CAA-1B4A-454C-B01D-DB1E2061DC27}"/>
              </a:ext>
            </a:extLst>
          </p:cNvPr>
          <p:cNvSpPr txBox="1"/>
          <p:nvPr/>
        </p:nvSpPr>
        <p:spPr>
          <a:xfrm>
            <a:off x="2111048" y="2474053"/>
            <a:ext cx="5178393" cy="400110"/>
          </a:xfrm>
          <a:prstGeom prst="rect">
            <a:avLst/>
          </a:prstGeom>
          <a:noFill/>
          <a:effectLst>
            <a:outerShdw blurRad="50800" dist="38100" dir="2700000" algn="tl" rotWithShape="0">
              <a:prstClr val="black">
                <a:alpha val="40000"/>
              </a:prstClr>
            </a:outerShdw>
          </a:effectLst>
        </p:spPr>
        <p:txBody>
          <a:bodyPr wrap="square" rtlCol="0">
            <a:spAutoFit/>
          </a:bodyPr>
          <a:lstStyle/>
          <a:p>
            <a:pPr algn="l"/>
            <a:r>
              <a:rPr lang="zh-CN" altLang="en-US" sz="2000">
                <a:ln w="0"/>
                <a:latin typeface="Microsoft YaHei" panose="020b0503020204020204" pitchFamily="34" charset="-122"/>
                <a:ea typeface="Microsoft YaHei" panose="020b0503020204020204" pitchFamily="34" charset="-122"/>
                <a:sym typeface="+mn-ea"/>
              </a:rPr>
              <a:t>部编版高中语文选择性必修下册</a:t>
            </a:r>
            <a:r>
              <a:rPr lang="en-US" altLang="zh-CN" sz="2000">
                <a:ln w="0"/>
                <a:latin typeface="Microsoft YaHei" panose="020b0503020204020204" pitchFamily="34" charset="-122"/>
                <a:ea typeface="Microsoft YaHei" panose="020b0503020204020204" pitchFamily="34" charset="-122"/>
                <a:sym typeface="+mn-ea"/>
              </a:rPr>
              <a:t>—</a:t>
            </a:r>
            <a:r>
              <a:rPr lang="zh-CN" altLang="en-US" sz="2000">
                <a:ln w="0"/>
                <a:latin typeface="Microsoft YaHei" panose="020b0503020204020204" pitchFamily="34" charset="-122"/>
                <a:ea typeface="Microsoft YaHei" panose="020b0503020204020204" pitchFamily="34" charset="-122"/>
                <a:sym typeface="+mn-ea"/>
              </a:rPr>
              <a:t>第二单元</a:t>
            </a:r>
            <a:endParaRPr lang="en-US" altLang="zh-CN" sz="1400">
              <a:ln w="0"/>
              <a:latin typeface="Microsoft YaHei" panose="020b0503020204020204" pitchFamily="34" charset="-122"/>
              <a:ea typeface="Microsoft YaHei" panose="020b0503020204020204" pitchFamily="34" charset="-122"/>
              <a:sym typeface="+mn-ea"/>
            </a:endParaRPr>
          </a:p>
        </p:txBody>
      </p:sp>
      <p:sp>
        <p:nvSpPr>
          <p:cNvPr id="13" name="文本框 12">
            <a:extLst>
              <a:ext uri="{FF2B5EF4-FFF2-40B4-BE49-F238E27FC236}">
                <a16:creationId xmlns:a16="http://schemas.microsoft.com/office/drawing/2014/main" xmlns="" id="{4BCFC07F-9940-EC42-805D-61488C31F6A0}"/>
              </a:ext>
            </a:extLst>
          </p:cNvPr>
          <p:cNvSpPr txBox="1"/>
          <p:nvPr/>
        </p:nvSpPr>
        <p:spPr>
          <a:xfrm>
            <a:off x="3289087" y="3155980"/>
            <a:ext cx="6128979" cy="584775"/>
          </a:xfrm>
          <a:prstGeom prst="rect">
            <a:avLst/>
          </a:prstGeom>
          <a:noFill/>
        </p:spPr>
        <p:txBody>
          <a:bodyPr wrap="square" rtlCol="0">
            <a:spAutoFit/>
          </a:bodyPr>
          <a:lstStyle/>
          <a:p>
            <a:pPr algn="ctr"/>
            <a:r>
              <a:rPr lang="zh-CN" altLang="en-US" sz="3200" b="1">
                <a:latin typeface="Microsoft YaHei" panose="020b0503020204020204" pitchFamily="34" charset="-122"/>
                <a:ea typeface="Microsoft YaHei" panose="020b0503020204020204" pitchFamily="34" charset="-122"/>
              </a:rPr>
              <a:t>第</a:t>
            </a:r>
            <a:r>
              <a:rPr lang="en-US" altLang="zh-CN" sz="3200" b="1">
                <a:latin typeface="Microsoft YaHei" panose="020b0503020204020204" pitchFamily="34" charset="-122"/>
                <a:ea typeface="Microsoft YaHei" panose="020b0503020204020204" pitchFamily="34" charset="-122"/>
              </a:rPr>
              <a:t>7.2</a:t>
            </a:r>
            <a:r>
              <a:rPr lang="zh-CN" altLang="en-US" sz="3200" b="1">
                <a:latin typeface="Microsoft YaHei" panose="020b0503020204020204" pitchFamily="34" charset="-122"/>
                <a:ea typeface="Microsoft YaHei" panose="020b0503020204020204" pitchFamily="34" charset="-122"/>
              </a:rPr>
              <a:t>课 </a:t>
            </a:r>
            <a:r>
              <a:rPr lang="en-US" altLang="zh-CN" sz="3200" b="1">
                <a:latin typeface="Microsoft YaHei" panose="020b0503020204020204" pitchFamily="34" charset="-122"/>
                <a:ea typeface="Microsoft YaHei" panose="020b0503020204020204" pitchFamily="34" charset="-122"/>
              </a:rPr>
              <a:t>《</a:t>
            </a:r>
            <a:r>
              <a:rPr lang="zh-CN" altLang="en-US" sz="3200" b="1">
                <a:latin typeface="Microsoft YaHei" panose="020b0503020204020204" pitchFamily="34" charset="-122"/>
                <a:ea typeface="Microsoft YaHei" panose="020b0503020204020204" pitchFamily="34" charset="-122"/>
              </a:rPr>
              <a:t>秦腔</a:t>
            </a:r>
            <a:r>
              <a:rPr lang="en-US" altLang="zh-CN" sz="3200" b="1">
                <a:latin typeface="Microsoft YaHei" panose="020b0503020204020204" pitchFamily="34" charset="-122"/>
                <a:ea typeface="Microsoft YaHei" panose="020b0503020204020204" pitchFamily="34" charset="-122"/>
              </a:rPr>
              <a:t>》</a:t>
            </a:r>
            <a:endParaRPr lang="en-US" altLang="zh-CN" sz="3200" b="1">
              <a:latin typeface="Microsoft YaHei" panose="020b0503020204020204" pitchFamily="34" charset="-122"/>
              <a:ea typeface="Microsoft YaHei" panose="020b0503020204020204" pitchFamily="34" charset="-122"/>
            </a:endParaRPr>
          </a:p>
        </p:txBody>
      </p:sp>
      <p:cxnSp>
        <p:nvCxnSpPr>
          <p:cNvPr id="14" name="直接连接符 1">
            <a:extLst>
              <a:ext uri="{FF2B5EF4-FFF2-40B4-BE49-F238E27FC236}">
                <a16:creationId xmlns:a16="http://schemas.microsoft.com/office/drawing/2014/main" xmlns="" id="{D2ECB782-AB67-FC44-9358-DEAD67864034}"/>
              </a:ext>
            </a:extLst>
          </p:cNvPr>
          <p:cNvCxnSpPr/>
          <p:nvPr/>
        </p:nvCxnSpPr>
        <p:spPr>
          <a:xfrm>
            <a:off x="2111049" y="3740755"/>
            <a:ext cx="7612500" cy="0"/>
          </a:xfrm>
          <a:prstGeom prst="line">
            <a:avLst/>
          </a:prstGeom>
          <a:ln w="19050">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1000"/>
                                        <p:tgtEl>
                                          <p:spTgt spid="12"/>
                                        </p:tgtEl>
                                        <p:attrNameLst>
                                          <p:attrName>ppt_y</p:attrName>
                                        </p:attrNameLst>
                                      </p:cBhvr>
                                      <p:tavLst>
                                        <p:tav tm="0">
                                          <p:val>
                                            <p:strVal val="#ppt_y+#ppt_h*1.125000"/>
                                          </p:val>
                                        </p:tav>
                                        <p:tav tm="100000">
                                          <p:val>
                                            <p:strVal val="#ppt_y"/>
                                          </p:val>
                                        </p:tav>
                                      </p:tavLst>
                                    </p:anim>
                                    <p:animEffect transition="in" filter="wipe(up)">
                                      <p:cBhvr>
                                        <p:cTn id="8" dur="1000"/>
                                        <p:tgtEl>
                                          <p:spTgt spid="12"/>
                                        </p:tgtEl>
                                      </p:cBhvr>
                                    </p:animEffect>
                                  </p:childTnLst>
                                </p:cTn>
                              </p:par>
                            </p:childTnLst>
                          </p:cTn>
                        </p:par>
                        <p:par>
                          <p:cTn id="9" fill="hold" nodeType="afterGroup">
                            <p:stCondLst>
                              <p:cond delay="1000"/>
                            </p:stCondLst>
                            <p:childTnLst>
                              <p:par>
                                <p:cTn id="10" presetID="29" presetClass="entr" presetSubtype="0" fill="hold" grpId="0" nodeType="after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p:cTn id="12" dur="1000" fill="hold"/>
                                        <p:tgtEl>
                                          <p:spTgt spid="13"/>
                                        </p:tgtEl>
                                        <p:attrNameLst>
                                          <p:attrName>ppt_x</p:attrName>
                                        </p:attrNameLst>
                                      </p:cBhvr>
                                      <p:tavLst>
                                        <p:tav tm="0">
                                          <p:val>
                                            <p:strVal val="#ppt_x-.2"/>
                                          </p:val>
                                        </p:tav>
                                        <p:tav tm="100000">
                                          <p:val>
                                            <p:strVal val="#ppt_x"/>
                                          </p:val>
                                        </p:tav>
                                      </p:tavLst>
                                    </p:anim>
                                    <p:anim calcmode="lin" valueType="num">
                                      <p:cBhvr>
                                        <p:cTn id="13"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14"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4198512" y="1448820"/>
            <a:ext cx="7740203" cy="4654544"/>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3】</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品读情感</a:t>
            </a:r>
          </a:p>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1.</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俗话说：一方水土养育一方人。我们也可以这么说：一方水土养育了一方的文化。那么，作者笔下的秦人对秦腔有怎样的情感？为什么？</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明确  　</a:t>
            </a:r>
            <a:r>
              <a:rPr lang="en-US" altLang="zh-CN" sz="2000">
                <a:solidFill>
                  <a:srgbClr val="C00000"/>
                </a:solidFill>
                <a:latin typeface="Microsoft YaHei" panose="020b0503020204020204" pitchFamily="34" charset="-122"/>
                <a:ea typeface="Microsoft YaHei" panose="020b0503020204020204" pitchFamily="34" charset="-122"/>
              </a:rPr>
              <a:t>(1)①</a:t>
            </a:r>
            <a:r>
              <a:rPr lang="zh-CN" altLang="en-US" sz="2000">
                <a:solidFill>
                  <a:srgbClr val="C00000"/>
                </a:solidFill>
                <a:latin typeface="Microsoft YaHei" panose="020b0503020204020204" pitchFamily="34" charset="-122"/>
                <a:ea typeface="Microsoft YaHei" panose="020b0503020204020204" pitchFamily="34" charset="-122"/>
              </a:rPr>
              <a:t>农民是世上最劳苦的人，秦腔是他们大苦中的大乐。</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②秦腔与他们，要和“西凤”白酒、长线辣子、大叶烟卷、牛肉泡馍一样成为生命的五大要素。</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③有了秦腔，生活便有了乐趣。</a:t>
            </a:r>
          </a:p>
          <a:p>
            <a:pPr>
              <a:lnSpc>
                <a:spcPct val="150000"/>
              </a:lnSpc>
            </a:pPr>
            <a:r>
              <a:rPr lang="en-US" altLang="zh-CN" sz="2000">
                <a:solidFill>
                  <a:srgbClr val="C00000"/>
                </a:solidFill>
                <a:latin typeface="Microsoft YaHei" panose="020b0503020204020204" pitchFamily="34" charset="-122"/>
                <a:ea typeface="Microsoft YaHei" panose="020b0503020204020204" pitchFamily="34" charset="-122"/>
              </a:rPr>
              <a:t>(2)</a:t>
            </a:r>
            <a:r>
              <a:rPr lang="zh-CN" altLang="en-US" sz="2000">
                <a:solidFill>
                  <a:srgbClr val="C00000"/>
                </a:solidFill>
                <a:latin typeface="Microsoft YaHei" panose="020b0503020204020204" pitchFamily="34" charset="-122"/>
                <a:ea typeface="Microsoft YaHei" panose="020b0503020204020204" pitchFamily="34" charset="-122"/>
              </a:rPr>
              <a:t>因为秦腔承载了秦人的喜怒哀乐，所以，秦人对秦腔的热爱已经到了无以复加的地步。因此，我们可以用“痴迷”二字来加以概括。</a:t>
            </a:r>
          </a:p>
        </p:txBody>
      </p:sp>
      <p:sp>
        <p:nvSpPr>
          <p:cNvPr id="11" name="矩形 10">
            <a:extLst>
              <a:ext uri="{FF2B5EF4-FFF2-40B4-BE49-F238E27FC236}">
                <a16:creationId xmlns:a16="http://schemas.microsoft.com/office/drawing/2014/main" xmlns=""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xmlns="" id="{49746CC3-2C44-1B4E-839B-E7F3CF720494}"/>
              </a:ext>
            </a:extLst>
          </p:cNvPr>
          <p:cNvSpPr txBox="1"/>
          <p:nvPr/>
        </p:nvSpPr>
        <p:spPr>
          <a:xfrm>
            <a:off x="4924906" y="433471"/>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pic>
        <p:nvPicPr>
          <p:cNvPr id="5" name="图片 4">
            <a:extLst>
              <a:ext uri="{FF2B5EF4-FFF2-40B4-BE49-F238E27FC236}">
                <a16:creationId xmlns:a16="http://schemas.microsoft.com/office/drawing/2014/main" xmlns="" id="{61DE3FA9-2E2D-8849-98AB-E1C36C72073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41005" y="1888501"/>
            <a:ext cx="3496514" cy="2311585"/>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Tree>
    <p:extLst>
      <p:ext uri="{BB962C8B-B14F-4D97-AF65-F5344CB8AC3E}">
        <p14:creationId xmlns:p14="http://schemas.microsoft.com/office/powerpoint/2010/main" val="101123456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2" end="2"/>
                                            </p:txEl>
                                          </p:spTgt>
                                        </p:tgtEl>
                                        <p:attrNameLst>
                                          <p:attrName>style.visibility</p:attrName>
                                        </p:attrNameLst>
                                      </p:cBhvr>
                                      <p:to>
                                        <p:strVal val="visible"/>
                                      </p:to>
                                    </p:set>
                                    <p:animEffect transition="in" filter="dissolve">
                                      <p:cBhvr>
                                        <p:cTn id="14" dur="500"/>
                                        <p:tgtEl>
                                          <p:spTgt spid="36">
                                            <p:txEl>
                                              <p:pRg st="2" end="2"/>
                                            </p:txEl>
                                          </p:spTgt>
                                        </p:tgtEl>
                                      </p:cBhvr>
                                    </p:animEffect>
                                  </p:childTnLst>
                                </p:cTn>
                              </p:par>
                              <p:par>
                                <p:cTn id="15" presetID="9" presetClass="entr" presetSubtype="0" fill="hold" nodeType="withEffect">
                                  <p:stCondLst>
                                    <p:cond delay="0"/>
                                  </p:stCondLst>
                                  <p:childTnLst>
                                    <p:set>
                                      <p:cBhvr>
                                        <p:cTn id="16" dur="1" fill="hold">
                                          <p:stCondLst>
                                            <p:cond delay="0"/>
                                          </p:stCondLst>
                                        </p:cTn>
                                        <p:tgtEl>
                                          <p:spTgt spid="36">
                                            <p:txEl>
                                              <p:pRg st="3" end="3"/>
                                            </p:txEl>
                                          </p:spTgt>
                                        </p:tgtEl>
                                        <p:attrNameLst>
                                          <p:attrName>style.visibility</p:attrName>
                                        </p:attrNameLst>
                                      </p:cBhvr>
                                      <p:to>
                                        <p:strVal val="visible"/>
                                      </p:to>
                                    </p:set>
                                    <p:animEffect transition="in" filter="dissolve">
                                      <p:cBhvr>
                                        <p:cTn id="17" dur="500"/>
                                        <p:tgtEl>
                                          <p:spTgt spid="36">
                                            <p:txEl>
                                              <p:pRg st="3" end="3"/>
                                            </p:txEl>
                                          </p:spTgt>
                                        </p:tgtEl>
                                      </p:cBhvr>
                                    </p:animEffect>
                                  </p:childTnLst>
                                </p:cTn>
                              </p:par>
                              <p:par>
                                <p:cTn id="18" presetID="9" presetClass="entr" presetSubtype="0" fill="hold" nodeType="withEffect">
                                  <p:stCondLst>
                                    <p:cond delay="0"/>
                                  </p:stCondLst>
                                  <p:childTnLst>
                                    <p:set>
                                      <p:cBhvr>
                                        <p:cTn id="19" dur="1" fill="hold">
                                          <p:stCondLst>
                                            <p:cond delay="0"/>
                                          </p:stCondLst>
                                        </p:cTn>
                                        <p:tgtEl>
                                          <p:spTgt spid="36">
                                            <p:txEl>
                                              <p:pRg st="4" end="4"/>
                                            </p:txEl>
                                          </p:spTgt>
                                        </p:tgtEl>
                                        <p:attrNameLst>
                                          <p:attrName>style.visibility</p:attrName>
                                        </p:attrNameLst>
                                      </p:cBhvr>
                                      <p:to>
                                        <p:strVal val="visible"/>
                                      </p:to>
                                    </p:set>
                                    <p:animEffect transition="in" filter="dissolve">
                                      <p:cBhvr>
                                        <p:cTn id="20" dur="500"/>
                                        <p:tgtEl>
                                          <p:spTgt spid="36">
                                            <p:txEl>
                                              <p:pRg st="4" end="4"/>
                                            </p:txEl>
                                          </p:spTgt>
                                        </p:tgtEl>
                                      </p:cBhvr>
                                    </p:animEffect>
                                  </p:childTnLst>
                                </p:cTn>
                              </p:par>
                              <p:par>
                                <p:cTn id="21" presetID="9" presetClass="entr" presetSubtype="0" fill="hold" nodeType="withEffect">
                                  <p:stCondLst>
                                    <p:cond delay="0"/>
                                  </p:stCondLst>
                                  <p:childTnLst>
                                    <p:set>
                                      <p:cBhvr>
                                        <p:cTn id="22" dur="1" fill="hold">
                                          <p:stCondLst>
                                            <p:cond delay="0"/>
                                          </p:stCondLst>
                                        </p:cTn>
                                        <p:tgtEl>
                                          <p:spTgt spid="36">
                                            <p:txEl>
                                              <p:pRg st="5" end="5"/>
                                            </p:txEl>
                                          </p:spTgt>
                                        </p:tgtEl>
                                        <p:attrNameLst>
                                          <p:attrName>style.visibility</p:attrName>
                                        </p:attrNameLst>
                                      </p:cBhvr>
                                      <p:to>
                                        <p:strVal val="visible"/>
                                      </p:to>
                                    </p:set>
                                    <p:animEffect transition="in" filter="dissolve">
                                      <p:cBhvr>
                                        <p:cTn id="23" dur="500"/>
                                        <p:tgtEl>
                                          <p:spTgt spid="36">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261870" y="895136"/>
            <a:ext cx="11668259" cy="5577874"/>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4】</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分析艺术特色</a:t>
            </a:r>
          </a:p>
          <a:p>
            <a:pPr>
              <a:lnSpc>
                <a:spcPct val="150000"/>
              </a:lnSpc>
            </a:pPr>
            <a:r>
              <a:rPr lang="zh-CN" altLang="en-US" sz="2000" b="1">
                <a:solidFill>
                  <a:srgbClr val="C00000"/>
                </a:solidFill>
                <a:latin typeface="Microsoft YaHei" panose="020b0503020204020204" pitchFamily="34" charset="-122"/>
                <a:ea typeface="Microsoft YaHei" panose="020b0503020204020204" pitchFamily="34" charset="-122"/>
              </a:rPr>
              <a:t>明确   ①侧面烘托。</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写排戏、演戏前的乡村舞台氛围，尤其是戏开演前人们火爆的言辞情绪和行为，生动地传达出关中人特有的粗烈豪放性格，让人有身临其境的真切亲昵之感。作者也借此强调秦腔这种地方戏曲赖以生存而且生命力及其旺盛的根本原因，就在于它扎根于一种独特的生活方式。</a:t>
            </a:r>
          </a:p>
          <a:p>
            <a:pPr>
              <a:lnSpc>
                <a:spcPct val="150000"/>
              </a:lnSpc>
            </a:pPr>
            <a:r>
              <a:rPr lang="zh-CN" altLang="en-US" sz="2000" b="1">
                <a:solidFill>
                  <a:srgbClr val="C00000"/>
                </a:solidFill>
                <a:latin typeface="Microsoft YaHei" panose="020b0503020204020204" pitchFamily="34" charset="-122"/>
                <a:ea typeface="Microsoft YaHei" panose="020b0503020204020204" pitchFamily="34" charset="-122"/>
              </a:rPr>
              <a:t>②巧用环境描写。</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本文最妙处就在于笔墨都在写秦腔的自然地理环境、人文社会环境、准备和演出环境、人们看秦腔的态度和效果、演员的社会地位和声誉等等，就是不写秦腔艺术本身。但我们读完全文，却能对秦腔有极为真切、生动、深刻的印象和认识。</a:t>
            </a:r>
          </a:p>
          <a:p>
            <a:pPr>
              <a:lnSpc>
                <a:spcPct val="150000"/>
              </a:lnSpc>
            </a:pPr>
            <a:r>
              <a:rPr lang="zh-CN" altLang="en-US" sz="2000" b="1">
                <a:solidFill>
                  <a:srgbClr val="C00000"/>
                </a:solidFill>
                <a:latin typeface="Microsoft YaHei" panose="020b0503020204020204" pitchFamily="34" charset="-122"/>
                <a:ea typeface="Microsoft YaHei" panose="020b0503020204020204" pitchFamily="34" charset="-122"/>
              </a:rPr>
              <a:t>③语言极富表现力。</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贾平凹在这篇文章中把自己彻底关中化了，他使自己的文字风格与秦腔的高亢火爆、猛烈粗粝保持一致，给读者的印象，他好像是在用吼秦腔的方式写秦腔。正如文中写道： 几声雄壮的秦腔叫板，如同村头尘土中的叫驴打滚，那么有力，使他‘猛然发现了自己心胸中一股强硬的气魄随同着胳膊上的肌肉疙瘩一起产生了’。恰是这种文字与表达对象在风格上的一致，使本文获得了独特的艺术品格。</a:t>
            </a:r>
          </a:p>
        </p:txBody>
      </p:sp>
      <p:sp>
        <p:nvSpPr>
          <p:cNvPr id="11" name="矩形 10">
            <a:extLst>
              <a:ext uri="{FF2B5EF4-FFF2-40B4-BE49-F238E27FC236}">
                <a16:creationId xmlns:a16="http://schemas.microsoft.com/office/drawing/2014/main" xmlns=""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xmlns="" id="{49746CC3-2C44-1B4E-839B-E7F3CF720494}"/>
              </a:ext>
            </a:extLst>
          </p:cNvPr>
          <p:cNvSpPr txBox="1"/>
          <p:nvPr/>
        </p:nvSpPr>
        <p:spPr>
          <a:xfrm>
            <a:off x="4924906" y="433471"/>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spTree>
    <p:extLst>
      <p:ext uri="{BB962C8B-B14F-4D97-AF65-F5344CB8AC3E}">
        <p14:creationId xmlns:p14="http://schemas.microsoft.com/office/powerpoint/2010/main" val="41871492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1" end="1"/>
                                            </p:txEl>
                                          </p:spTgt>
                                        </p:tgtEl>
                                        <p:attrNameLst>
                                          <p:attrName>style.visibility</p:attrName>
                                        </p:attrNameLst>
                                      </p:cBhvr>
                                      <p:to>
                                        <p:strVal val="visible"/>
                                      </p:to>
                                    </p:set>
                                    <p:animEffect transition="in" filter="dissolve">
                                      <p:cBhvr>
                                        <p:cTn id="14" dur="500"/>
                                        <p:tgtEl>
                                          <p:spTgt spid="36">
                                            <p:txEl>
                                              <p:pRg st="1" end="1"/>
                                            </p:txEl>
                                          </p:spTgt>
                                        </p:tgtEl>
                                      </p:cBhvr>
                                    </p:animEffect>
                                  </p:childTnLst>
                                </p:cTn>
                              </p:par>
                              <p:par>
                                <p:cTn id="15" presetID="9" presetClass="entr" presetSubtype="0" fill="hold" nodeType="withEffect">
                                  <p:stCondLst>
                                    <p:cond delay="0"/>
                                  </p:stCondLst>
                                  <p:childTnLst>
                                    <p:set>
                                      <p:cBhvr>
                                        <p:cTn id="16" dur="1" fill="hold">
                                          <p:stCondLst>
                                            <p:cond delay="0"/>
                                          </p:stCondLst>
                                        </p:cTn>
                                        <p:tgtEl>
                                          <p:spTgt spid="36">
                                            <p:txEl>
                                              <p:pRg st="2" end="2"/>
                                            </p:txEl>
                                          </p:spTgt>
                                        </p:tgtEl>
                                        <p:attrNameLst>
                                          <p:attrName>style.visibility</p:attrName>
                                        </p:attrNameLst>
                                      </p:cBhvr>
                                      <p:to>
                                        <p:strVal val="visible"/>
                                      </p:to>
                                    </p:set>
                                    <p:animEffect transition="in" filter="dissolve">
                                      <p:cBhvr>
                                        <p:cTn id="17" dur="500"/>
                                        <p:tgtEl>
                                          <p:spTgt spid="36">
                                            <p:txEl>
                                              <p:pRg st="2" end="2"/>
                                            </p:txEl>
                                          </p:spTgt>
                                        </p:tgtEl>
                                      </p:cBhvr>
                                    </p:animEffect>
                                  </p:childTnLst>
                                </p:cTn>
                              </p:par>
                              <p:par>
                                <p:cTn id="18" presetID="9" presetClass="entr" presetSubtype="0" fill="hold" nodeType="withEffect">
                                  <p:stCondLst>
                                    <p:cond delay="0"/>
                                  </p:stCondLst>
                                  <p:childTnLst>
                                    <p:set>
                                      <p:cBhvr>
                                        <p:cTn id="19" dur="1" fill="hold">
                                          <p:stCondLst>
                                            <p:cond delay="0"/>
                                          </p:stCondLst>
                                        </p:cTn>
                                        <p:tgtEl>
                                          <p:spTgt spid="36">
                                            <p:txEl>
                                              <p:pRg st="3" end="3"/>
                                            </p:txEl>
                                          </p:spTgt>
                                        </p:tgtEl>
                                        <p:attrNameLst>
                                          <p:attrName>style.visibility</p:attrName>
                                        </p:attrNameLst>
                                      </p:cBhvr>
                                      <p:to>
                                        <p:strVal val="visible"/>
                                      </p:to>
                                    </p:set>
                                    <p:animEffect transition="in" filter="dissolve">
                                      <p:cBhvr>
                                        <p:cTn id="20" dur="500"/>
                                        <p:tgtEl>
                                          <p:spTgt spid="3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4198512" y="1448820"/>
            <a:ext cx="7740203" cy="4654544"/>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5】</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深度探究</a:t>
            </a:r>
          </a:p>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1.《</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秦腔</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这篇文章是不是仅仅给我们介绍了一个地方剧种？还有其他的思想内涵吗？</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明确   </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秦腔</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是一篇浑厚深重的文化散文，其中不仅濡染了秦地的民情风俗，而且传神地展现了秦地百姓的精神风骨。</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秦腔</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不但绘形绘色地写出了一个地方剧种的特点，更重要的是通过对秦川大地上人们的喜怒哀乐等风土人情的描绘，展现了他们热情蓬勃的生命力。作者生于斯长于斯，对故土的热爱使得作者在描述中更多地凸显了黄土地人民的人情美，而滤掉了其中可能存在的愚昧与丑陋。在贾平凹笔下，秦腔是黄土地与老百姓生生不息的命运之声。</a:t>
            </a:r>
          </a:p>
        </p:txBody>
      </p:sp>
      <p:sp>
        <p:nvSpPr>
          <p:cNvPr id="11" name="矩形 10">
            <a:extLst>
              <a:ext uri="{FF2B5EF4-FFF2-40B4-BE49-F238E27FC236}">
                <a16:creationId xmlns:a16="http://schemas.microsoft.com/office/drawing/2014/main" xmlns=""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xmlns="" id="{49746CC3-2C44-1B4E-839B-E7F3CF720494}"/>
              </a:ext>
            </a:extLst>
          </p:cNvPr>
          <p:cNvSpPr txBox="1"/>
          <p:nvPr/>
        </p:nvSpPr>
        <p:spPr>
          <a:xfrm>
            <a:off x="4924906" y="433471"/>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pic>
        <p:nvPicPr>
          <p:cNvPr id="5" name="图片 4">
            <a:extLst>
              <a:ext uri="{FF2B5EF4-FFF2-40B4-BE49-F238E27FC236}">
                <a16:creationId xmlns:a16="http://schemas.microsoft.com/office/drawing/2014/main" xmlns="" id="{108689A0-E453-E74A-9D10-06019B424C2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41005" y="1888501"/>
            <a:ext cx="3496514" cy="2311585"/>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Tree>
    <p:extLst>
      <p:ext uri="{BB962C8B-B14F-4D97-AF65-F5344CB8AC3E}">
        <p14:creationId xmlns:p14="http://schemas.microsoft.com/office/powerpoint/2010/main" val="290773110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2" end="2"/>
                                            </p:txEl>
                                          </p:spTgt>
                                        </p:tgtEl>
                                        <p:attrNameLst>
                                          <p:attrName>style.visibility</p:attrName>
                                        </p:attrNameLst>
                                      </p:cBhvr>
                                      <p:to>
                                        <p:strVal val="visible"/>
                                      </p:to>
                                    </p:set>
                                    <p:animEffect transition="in" filter="dissolve">
                                      <p:cBhvr>
                                        <p:cTn id="14" dur="500"/>
                                        <p:tgtEl>
                                          <p:spTgt spid="3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390659" y="895136"/>
            <a:ext cx="11410681" cy="5116209"/>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6】</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阅读与思考</a:t>
            </a:r>
          </a:p>
          <a:p>
            <a:pPr indent="457200" algn="ctr">
              <a:lnSpc>
                <a:spcPct val="150000"/>
              </a:lnSpc>
            </a:pPr>
            <a:r>
              <a:rPr lang="zh-CN" altLang="en-US" sz="2000">
                <a:solidFill>
                  <a:schemeClr val="tx1">
                    <a:lumMod val="65000"/>
                    <a:lumOff val="35000"/>
                  </a:schemeClr>
                </a:solidFill>
                <a:latin typeface="KaiTi" panose="02010609060101010101" pitchFamily="49" charset="-122"/>
                <a:ea typeface="KaiTi" panose="02010609060101010101" pitchFamily="49" charset="-122"/>
              </a:rPr>
              <a:t>秦腔的苦味</a:t>
            </a:r>
          </a:p>
          <a:p>
            <a:pPr indent="457200" algn="ctr">
              <a:lnSpc>
                <a:spcPct val="150000"/>
              </a:lnSpc>
            </a:pPr>
            <a:r>
              <a:rPr lang="zh-CN" altLang="en-US" sz="2000">
                <a:solidFill>
                  <a:schemeClr val="tx1">
                    <a:lumMod val="65000"/>
                    <a:lumOff val="35000"/>
                  </a:schemeClr>
                </a:solidFill>
                <a:latin typeface="KaiTi" panose="02010609060101010101" pitchFamily="49" charset="-122"/>
                <a:ea typeface="KaiTi" panose="02010609060101010101" pitchFamily="49" charset="-122"/>
              </a:rPr>
              <a:t>安黎</a:t>
            </a:r>
          </a:p>
          <a:p>
            <a:pPr indent="457200">
              <a:lnSpc>
                <a:spcPct val="150000"/>
              </a:lnSpc>
            </a:pPr>
            <a:r>
              <a:rPr lang="zh-CN" altLang="en-US" sz="2000">
                <a:solidFill>
                  <a:schemeClr val="tx1">
                    <a:lumMod val="65000"/>
                    <a:lumOff val="35000"/>
                  </a:schemeClr>
                </a:solidFill>
                <a:latin typeface="KaiTi" panose="02010609060101010101" pitchFamily="49" charset="-122"/>
                <a:ea typeface="KaiTi" panose="02010609060101010101" pitchFamily="49" charset="-122"/>
              </a:rPr>
              <a:t>我不是秦腔戏迷，甚至在年轻时，都谈不上对秦腔有多少好感。那时候一听到那些演唱者，仅为一两句台词，就要在木刀杀公鸡般的二胡的咯吱声中，像拽拉裹脚布那样哼叽个没完没了，难免心生厌烦，觉得那些搔首弄姿唱戏的和仰着脖子看戏的，个个无聊透顶。</a:t>
            </a:r>
          </a:p>
          <a:p>
            <a:pPr indent="457200">
              <a:lnSpc>
                <a:spcPct val="150000"/>
              </a:lnSpc>
            </a:pPr>
            <a:r>
              <a:rPr lang="zh-CN" altLang="en-US" sz="2000">
                <a:solidFill>
                  <a:schemeClr val="tx1">
                    <a:lumMod val="65000"/>
                    <a:lumOff val="35000"/>
                  </a:schemeClr>
                </a:solidFill>
                <a:latin typeface="KaiTi" panose="02010609060101010101" pitchFamily="49" charset="-122"/>
                <a:ea typeface="KaiTi" panose="02010609060101010101" pitchFamily="49" charset="-122"/>
              </a:rPr>
              <a:t>然而伴随年岁的增长，曾对西洋音乐和歌剧无比倾心的我，朝三暮四的目光在收缩，乱飞乱撞的野心在回归，这才开始留意起身旁老古董般的秦腔来。秦腔衍生于八百里秦川，既为秦人所创造，又为秦人所喜爱，算得上地地道道的土特产。在黑灯瞎火的漫长时光里，面朝黄土背朝天的秦域布衣，在汗流浃背的稼穑之余，时常依赖吼上几句秦腔来发泄，也依靠观看秦腔来取乐。生活的贫乏，精神的孤寂，都在为秦腔的畅通无阻，邀集来足够多的戏迷。</a:t>
            </a:r>
          </a:p>
        </p:txBody>
      </p:sp>
      <p:sp>
        <p:nvSpPr>
          <p:cNvPr id="11" name="矩形 10">
            <a:extLst>
              <a:ext uri="{FF2B5EF4-FFF2-40B4-BE49-F238E27FC236}">
                <a16:creationId xmlns:a16="http://schemas.microsoft.com/office/drawing/2014/main" xmlns=""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xmlns="" id="{49746CC3-2C44-1B4E-839B-E7F3CF720494}"/>
              </a:ext>
            </a:extLst>
          </p:cNvPr>
          <p:cNvSpPr txBox="1"/>
          <p:nvPr/>
        </p:nvSpPr>
        <p:spPr>
          <a:xfrm>
            <a:off x="4924906" y="433471"/>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spTree>
    <p:extLst>
      <p:ext uri="{BB962C8B-B14F-4D97-AF65-F5344CB8AC3E}">
        <p14:creationId xmlns:p14="http://schemas.microsoft.com/office/powerpoint/2010/main" val="400992211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390659" y="1197978"/>
            <a:ext cx="11410681" cy="4654544"/>
          </a:xfrm>
          <a:prstGeom prst="rect">
            <a:avLst/>
          </a:prstGeom>
          <a:noFill/>
        </p:spPr>
        <p:txBody>
          <a:bodyPr wrap="square" rtlCol="0">
            <a:spAutoFit/>
          </a:bodyPr>
          <a:lstStyle/>
          <a:p>
            <a:pPr indent="457200">
              <a:lnSpc>
                <a:spcPct val="150000"/>
              </a:lnSpc>
            </a:pPr>
            <a:r>
              <a:rPr lang="zh-CN" altLang="en-US" sz="2000">
                <a:solidFill>
                  <a:schemeClr val="tx1">
                    <a:lumMod val="65000"/>
                    <a:lumOff val="35000"/>
                  </a:schemeClr>
                </a:solidFill>
                <a:latin typeface="KaiTi" panose="02010609060101010101" pitchFamily="49" charset="-122"/>
                <a:ea typeface="KaiTi" panose="02010609060101010101" pitchFamily="49" charset="-122"/>
              </a:rPr>
              <a:t>一方水土养一方人，一方水土也孕育一方的民俗文化。天荒地老的高坡土塬，无遮无拦的漫漫平川，缔造出了秦人生性的耿直与倔强，于是他们的思维就像牛一样地“一根筋”，不撞南墙不回头</a:t>
            </a:r>
            <a:r>
              <a:rPr lang="en-US" altLang="zh-CN" sz="2000">
                <a:solidFill>
                  <a:schemeClr val="tx1">
                    <a:lumMod val="65000"/>
                    <a:lumOff val="35000"/>
                  </a:schemeClr>
                </a:solidFill>
                <a:latin typeface="KaiTi" panose="02010609060101010101" pitchFamily="49" charset="-122"/>
                <a:ea typeface="KaiTi" panose="02010609060101010101" pitchFamily="49" charset="-122"/>
              </a:rPr>
              <a:t>;</a:t>
            </a:r>
            <a:r>
              <a:rPr lang="zh-CN" altLang="en-US" sz="2000">
                <a:solidFill>
                  <a:schemeClr val="tx1">
                    <a:lumMod val="65000"/>
                    <a:lumOff val="35000"/>
                  </a:schemeClr>
                </a:solidFill>
                <a:latin typeface="KaiTi" panose="02010609060101010101" pitchFamily="49" charset="-122"/>
                <a:ea typeface="KaiTi" panose="02010609060101010101" pitchFamily="49" charset="-122"/>
              </a:rPr>
              <a:t>说起话来高喉咙大嗓门，言语像棍子一样地“直戳戳”。脱胎于这等思维模式与说话方式的秦腔，无疑就呈现出秦人的固有特征：粗粝、嘶哑、高亢、铿锵，丁是丁卯是卯地不曲里拐弯，撕心裂肺地直抒胸臆。</a:t>
            </a:r>
          </a:p>
          <a:p>
            <a:pPr indent="457200">
              <a:lnSpc>
                <a:spcPct val="150000"/>
              </a:lnSpc>
            </a:pPr>
            <a:r>
              <a:rPr lang="zh-CN" altLang="en-US" sz="2000">
                <a:solidFill>
                  <a:schemeClr val="tx1">
                    <a:lumMod val="65000"/>
                    <a:lumOff val="35000"/>
                  </a:schemeClr>
                </a:solidFill>
                <a:latin typeface="KaiTi" panose="02010609060101010101" pitchFamily="49" charset="-122"/>
                <a:ea typeface="KaiTi" panose="02010609060101010101" pitchFamily="49" charset="-122"/>
              </a:rPr>
              <a:t>如果把秦腔的经典曲目</a:t>
            </a:r>
            <a:r>
              <a:rPr lang="en-US" altLang="zh-CN" sz="2000">
                <a:solidFill>
                  <a:schemeClr val="tx1">
                    <a:lumMod val="65000"/>
                    <a:lumOff val="35000"/>
                  </a:schemeClr>
                </a:solidFill>
                <a:latin typeface="KaiTi" panose="02010609060101010101" pitchFamily="49" charset="-122"/>
                <a:ea typeface="KaiTi" panose="02010609060101010101" pitchFamily="49" charset="-122"/>
              </a:rPr>
              <a:t>——</a:t>
            </a:r>
            <a:r>
              <a:rPr lang="zh-CN" altLang="en-US" sz="2000">
                <a:solidFill>
                  <a:schemeClr val="tx1">
                    <a:lumMod val="65000"/>
                    <a:lumOff val="35000"/>
                  </a:schemeClr>
                </a:solidFill>
                <a:latin typeface="KaiTi" panose="02010609060101010101" pitchFamily="49" charset="-122"/>
                <a:ea typeface="KaiTi" panose="02010609060101010101" pitchFamily="49" charset="-122"/>
              </a:rPr>
              <a:t>包括传统剧目</a:t>
            </a:r>
            <a:r>
              <a:rPr lang="en-US" altLang="zh-CN" sz="2000">
                <a:solidFill>
                  <a:schemeClr val="tx1">
                    <a:lumMod val="65000"/>
                    <a:lumOff val="35000"/>
                  </a:schemeClr>
                </a:solidFill>
                <a:latin typeface="KaiTi" panose="02010609060101010101" pitchFamily="49" charset="-122"/>
                <a:ea typeface="KaiTi" panose="02010609060101010101" pitchFamily="49" charset="-122"/>
              </a:rPr>
              <a:t>《</a:t>
            </a:r>
            <a:r>
              <a:rPr lang="zh-CN" altLang="en-US" sz="2000">
                <a:solidFill>
                  <a:schemeClr val="tx1">
                    <a:lumMod val="65000"/>
                    <a:lumOff val="35000"/>
                  </a:schemeClr>
                </a:solidFill>
                <a:latin typeface="KaiTi" panose="02010609060101010101" pitchFamily="49" charset="-122"/>
                <a:ea typeface="KaiTi" panose="02010609060101010101" pitchFamily="49" charset="-122"/>
              </a:rPr>
              <a:t>三滴血</a:t>
            </a:r>
            <a:r>
              <a:rPr lang="en-US" altLang="zh-CN" sz="2000">
                <a:solidFill>
                  <a:schemeClr val="tx1">
                    <a:lumMod val="65000"/>
                    <a:lumOff val="35000"/>
                  </a:schemeClr>
                </a:solidFill>
                <a:latin typeface="KaiTi" panose="02010609060101010101" pitchFamily="49" charset="-122"/>
                <a:ea typeface="KaiTi" panose="02010609060101010101" pitchFamily="49" charset="-122"/>
              </a:rPr>
              <a:t>》《</a:t>
            </a:r>
            <a:r>
              <a:rPr lang="zh-CN" altLang="en-US" sz="2000">
                <a:solidFill>
                  <a:schemeClr val="tx1">
                    <a:lumMod val="65000"/>
                    <a:lumOff val="35000"/>
                  </a:schemeClr>
                </a:solidFill>
                <a:latin typeface="KaiTi" panose="02010609060101010101" pitchFamily="49" charset="-122"/>
                <a:ea typeface="KaiTi" panose="02010609060101010101" pitchFamily="49" charset="-122"/>
              </a:rPr>
              <a:t>三娘教子</a:t>
            </a:r>
            <a:r>
              <a:rPr lang="en-US" altLang="zh-CN" sz="2000">
                <a:solidFill>
                  <a:schemeClr val="tx1">
                    <a:lumMod val="65000"/>
                    <a:lumOff val="35000"/>
                  </a:schemeClr>
                </a:solidFill>
                <a:latin typeface="KaiTi" panose="02010609060101010101" pitchFamily="49" charset="-122"/>
                <a:ea typeface="KaiTi" panose="02010609060101010101" pitchFamily="49" charset="-122"/>
              </a:rPr>
              <a:t>》《</a:t>
            </a:r>
            <a:r>
              <a:rPr lang="zh-CN" altLang="en-US" sz="2000">
                <a:solidFill>
                  <a:schemeClr val="tx1">
                    <a:lumMod val="65000"/>
                    <a:lumOff val="35000"/>
                  </a:schemeClr>
                </a:solidFill>
                <a:latin typeface="KaiTi" panose="02010609060101010101" pitchFamily="49" charset="-122"/>
                <a:ea typeface="KaiTi" panose="02010609060101010101" pitchFamily="49" charset="-122"/>
              </a:rPr>
              <a:t>铡美案</a:t>
            </a:r>
            <a:r>
              <a:rPr lang="en-US" altLang="zh-CN" sz="2000">
                <a:solidFill>
                  <a:schemeClr val="tx1">
                    <a:lumMod val="65000"/>
                    <a:lumOff val="35000"/>
                  </a:schemeClr>
                </a:solidFill>
                <a:latin typeface="KaiTi" panose="02010609060101010101" pitchFamily="49" charset="-122"/>
                <a:ea typeface="KaiTi" panose="02010609060101010101" pitchFamily="49" charset="-122"/>
              </a:rPr>
              <a:t>》</a:t>
            </a:r>
            <a:r>
              <a:rPr lang="zh-CN" altLang="en-US" sz="2000">
                <a:solidFill>
                  <a:schemeClr val="tx1">
                    <a:lumMod val="65000"/>
                    <a:lumOff val="35000"/>
                  </a:schemeClr>
                </a:solidFill>
                <a:latin typeface="KaiTi" panose="02010609060101010101" pitchFamily="49" charset="-122"/>
                <a:ea typeface="KaiTi" panose="02010609060101010101" pitchFamily="49" charset="-122"/>
              </a:rPr>
              <a:t>，亦包括现代剧目</a:t>
            </a:r>
            <a:r>
              <a:rPr lang="en-US" altLang="zh-CN" sz="2000">
                <a:solidFill>
                  <a:schemeClr val="tx1">
                    <a:lumMod val="65000"/>
                    <a:lumOff val="35000"/>
                  </a:schemeClr>
                </a:solidFill>
                <a:latin typeface="KaiTi" panose="02010609060101010101" pitchFamily="49" charset="-122"/>
                <a:ea typeface="KaiTi" panose="02010609060101010101" pitchFamily="49" charset="-122"/>
              </a:rPr>
              <a:t>《</a:t>
            </a:r>
            <a:r>
              <a:rPr lang="zh-CN" altLang="en-US" sz="2000">
                <a:solidFill>
                  <a:schemeClr val="tx1">
                    <a:lumMod val="65000"/>
                    <a:lumOff val="35000"/>
                  </a:schemeClr>
                </a:solidFill>
                <a:latin typeface="KaiTi" panose="02010609060101010101" pitchFamily="49" charset="-122"/>
                <a:ea typeface="KaiTi" panose="02010609060101010101" pitchFamily="49" charset="-122"/>
              </a:rPr>
              <a:t>血泪仇</a:t>
            </a:r>
            <a:r>
              <a:rPr lang="en-US" altLang="zh-CN" sz="2000">
                <a:solidFill>
                  <a:schemeClr val="tx1">
                    <a:lumMod val="65000"/>
                    <a:lumOff val="35000"/>
                  </a:schemeClr>
                </a:solidFill>
                <a:latin typeface="KaiTi" panose="02010609060101010101" pitchFamily="49" charset="-122"/>
                <a:ea typeface="KaiTi" panose="02010609060101010101" pitchFamily="49" charset="-122"/>
              </a:rPr>
              <a:t>》《</a:t>
            </a:r>
            <a:r>
              <a:rPr lang="zh-CN" altLang="en-US" sz="2000">
                <a:solidFill>
                  <a:schemeClr val="tx1">
                    <a:lumMod val="65000"/>
                    <a:lumOff val="35000"/>
                  </a:schemeClr>
                </a:solidFill>
                <a:latin typeface="KaiTi" panose="02010609060101010101" pitchFamily="49" charset="-122"/>
                <a:ea typeface="KaiTi" panose="02010609060101010101" pitchFamily="49" charset="-122"/>
              </a:rPr>
              <a:t>穷人恨</a:t>
            </a:r>
            <a:r>
              <a:rPr lang="en-US" altLang="zh-CN" sz="2000">
                <a:solidFill>
                  <a:schemeClr val="tx1">
                    <a:lumMod val="65000"/>
                    <a:lumOff val="35000"/>
                  </a:schemeClr>
                </a:solidFill>
                <a:latin typeface="KaiTi" panose="02010609060101010101" pitchFamily="49" charset="-122"/>
                <a:ea typeface="KaiTi" panose="02010609060101010101" pitchFamily="49" charset="-122"/>
              </a:rPr>
              <a:t>》</a:t>
            </a:r>
            <a:r>
              <a:rPr lang="zh-CN" altLang="en-US" sz="2000">
                <a:solidFill>
                  <a:schemeClr val="tx1">
                    <a:lumMod val="65000"/>
                    <a:lumOff val="35000"/>
                  </a:schemeClr>
                </a:solidFill>
                <a:latin typeface="KaiTi" panose="02010609060101010101" pitchFamily="49" charset="-122"/>
                <a:ea typeface="KaiTi" panose="02010609060101010101" pitchFamily="49" charset="-122"/>
              </a:rPr>
              <a:t>等</a:t>
            </a:r>
            <a:r>
              <a:rPr lang="en-US" altLang="zh-CN" sz="2000">
                <a:solidFill>
                  <a:schemeClr val="tx1">
                    <a:lumMod val="65000"/>
                    <a:lumOff val="35000"/>
                  </a:schemeClr>
                </a:solidFill>
                <a:latin typeface="KaiTi" panose="02010609060101010101" pitchFamily="49" charset="-122"/>
                <a:ea typeface="KaiTi" panose="02010609060101010101" pitchFamily="49" charset="-122"/>
              </a:rPr>
              <a:t>——</a:t>
            </a:r>
            <a:r>
              <a:rPr lang="zh-CN" altLang="en-US" sz="2000">
                <a:solidFill>
                  <a:schemeClr val="tx1">
                    <a:lumMod val="65000"/>
                    <a:lumOff val="35000"/>
                  </a:schemeClr>
                </a:solidFill>
                <a:latin typeface="KaiTi" panose="02010609060101010101" pitchFamily="49" charset="-122"/>
                <a:ea typeface="KaiTi" panose="02010609060101010101" pitchFamily="49" charset="-122"/>
              </a:rPr>
              <a:t>都能仔细聆听并予以咂摸，就会发现尽管它们的故事情节各有千秋，唱词对白也各有意趣，但在唱腔上，却有其共通性，皆无不蕴含悲怆于其中。悲怆的基调仿佛坎儿井那般无孔不入地弥漫，似乎能将每一句唱腔濡湿。尤其是尾音的拖腔，颤栗不止，带有明显的哭腔，像蒙冤者的隐忍啜泣，像不幸者的含泪控诉，像落魄者的无奈哀叹，像绝望者的仰天长啸。</a:t>
            </a:r>
          </a:p>
        </p:txBody>
      </p:sp>
      <p:sp>
        <p:nvSpPr>
          <p:cNvPr id="11" name="矩形 10">
            <a:extLst>
              <a:ext uri="{FF2B5EF4-FFF2-40B4-BE49-F238E27FC236}">
                <a16:creationId xmlns:a16="http://schemas.microsoft.com/office/drawing/2014/main" xmlns=""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xmlns="" id="{49746CC3-2C44-1B4E-839B-E7F3CF720494}"/>
              </a:ext>
            </a:extLst>
          </p:cNvPr>
          <p:cNvSpPr txBox="1"/>
          <p:nvPr/>
        </p:nvSpPr>
        <p:spPr>
          <a:xfrm>
            <a:off x="4924906" y="433471"/>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spTree>
    <p:extLst>
      <p:ext uri="{BB962C8B-B14F-4D97-AF65-F5344CB8AC3E}">
        <p14:creationId xmlns:p14="http://schemas.microsoft.com/office/powerpoint/2010/main" val="89406926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390659" y="1197978"/>
            <a:ext cx="11410681" cy="5560176"/>
          </a:xfrm>
          <a:prstGeom prst="rect">
            <a:avLst/>
          </a:prstGeom>
          <a:noFill/>
        </p:spPr>
        <p:txBody>
          <a:bodyPr wrap="square" rtlCol="0">
            <a:spAutoFit/>
          </a:bodyPr>
          <a:lstStyle/>
          <a:p>
            <a:pPr indent="457200">
              <a:lnSpc>
                <a:spcPct val="150000"/>
              </a:lnSpc>
            </a:pPr>
            <a:r>
              <a:rPr lang="zh-CN" altLang="en-US" sz="2000">
                <a:solidFill>
                  <a:schemeClr val="tx1">
                    <a:lumMod val="65000"/>
                    <a:lumOff val="35000"/>
                  </a:schemeClr>
                </a:solidFill>
                <a:latin typeface="KaiTi" panose="02010609060101010101" pitchFamily="49" charset="-122"/>
                <a:ea typeface="KaiTi" panose="02010609060101010101" pitchFamily="49" charset="-122"/>
              </a:rPr>
              <a:t>也就是说，秦腔从曲调的编排上，更侧重于对悲剧的演绎，对悲情的渲染。何以如此？依我之猜度，一是悲剧比起喜剧来，更具有艺术的感染力，更能调动或煽动起观众潜在的情绪。人皆有恻隐之心，他人之笑，不一定能挑逗出自己的笑</a:t>
            </a:r>
            <a:r>
              <a:rPr lang="en-US" altLang="zh-CN" sz="2000">
                <a:solidFill>
                  <a:schemeClr val="tx1">
                    <a:lumMod val="65000"/>
                    <a:lumOff val="35000"/>
                  </a:schemeClr>
                </a:solidFill>
                <a:latin typeface="KaiTi" panose="02010609060101010101" pitchFamily="49" charset="-122"/>
                <a:ea typeface="KaiTi" panose="02010609060101010101" pitchFamily="49" charset="-122"/>
              </a:rPr>
              <a:t>;</a:t>
            </a:r>
            <a:r>
              <a:rPr lang="zh-CN" altLang="en-US" sz="2000">
                <a:solidFill>
                  <a:schemeClr val="tx1">
                    <a:lumMod val="65000"/>
                    <a:lumOff val="35000"/>
                  </a:schemeClr>
                </a:solidFill>
                <a:latin typeface="KaiTi" panose="02010609060101010101" pitchFamily="49" charset="-122"/>
                <a:ea typeface="KaiTi" panose="02010609060101010101" pitchFamily="49" charset="-122"/>
              </a:rPr>
              <a:t>但他人之哭，却像传染病一样极易诱发自己的哭</a:t>
            </a:r>
            <a:r>
              <a:rPr lang="en-US" altLang="zh-CN" sz="2000">
                <a:solidFill>
                  <a:schemeClr val="tx1">
                    <a:lumMod val="65000"/>
                    <a:lumOff val="35000"/>
                  </a:schemeClr>
                </a:solidFill>
                <a:latin typeface="KaiTi" panose="02010609060101010101" pitchFamily="49" charset="-122"/>
                <a:ea typeface="KaiTi" panose="02010609060101010101" pitchFamily="49" charset="-122"/>
              </a:rPr>
              <a:t>;</a:t>
            </a:r>
            <a:r>
              <a:rPr lang="zh-CN" altLang="en-US" sz="2000">
                <a:solidFill>
                  <a:schemeClr val="tx1">
                    <a:lumMod val="65000"/>
                    <a:lumOff val="35000"/>
                  </a:schemeClr>
                </a:solidFill>
                <a:latin typeface="KaiTi" panose="02010609060101010101" pitchFamily="49" charset="-122"/>
                <a:ea typeface="KaiTi" panose="02010609060101010101" pitchFamily="49" charset="-122"/>
              </a:rPr>
              <a:t>二是依照戏曲源于生活这一原理，可以推测出古代秦域民众的生存和精神，并非眼角含笑，心中藏蜜，其忍辱负重的程度，或许远超今人之想象。尽管在两千多年前，关中就被司马迁描述为“沃野千里”的“天府”之地，但就个体命运而论，大多数人的生活境遇恐怕都难以与“天府”二字相匹配。“秦中自古帝王都”，然而在豪奢宫殿和荒郊野外之间，在锦衣玉食的王公贵族和自食其力的贩夫走卒之间，从来都相互隔绝着，处于云泥有别的两个世界。帝都金银财宝的重峦叠嶂，并不能天然地惠及贫民，甚至还很有可能给他们带来“城楼失火殃及池鱼”的无妄之灾，比如战乱造成的流离失所，再比如苛捐杂税“近水楼台”的严厉盘剥等。建一座大型宫殿，别说钱财的耗损是何等地巨大，仅强制征召苦力一项，就能把多少家庭的青壮男丁，沦为失却人身自由的苦役。在寻夫路上哭泣的，岂止仅有一个孟姜女，而是成千上万个活活守寡的寡妇。</a:t>
            </a:r>
          </a:p>
        </p:txBody>
      </p:sp>
      <p:sp>
        <p:nvSpPr>
          <p:cNvPr id="11" name="矩形 10">
            <a:extLst>
              <a:ext uri="{FF2B5EF4-FFF2-40B4-BE49-F238E27FC236}">
                <a16:creationId xmlns:a16="http://schemas.microsoft.com/office/drawing/2014/main" xmlns=""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xmlns="" id="{49746CC3-2C44-1B4E-839B-E7F3CF720494}"/>
              </a:ext>
            </a:extLst>
          </p:cNvPr>
          <p:cNvSpPr txBox="1"/>
          <p:nvPr/>
        </p:nvSpPr>
        <p:spPr>
          <a:xfrm>
            <a:off x="4924906" y="433471"/>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spTree>
    <p:extLst>
      <p:ext uri="{BB962C8B-B14F-4D97-AF65-F5344CB8AC3E}">
        <p14:creationId xmlns:p14="http://schemas.microsoft.com/office/powerpoint/2010/main" val="362147729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390659" y="1197978"/>
            <a:ext cx="11410681" cy="5098512"/>
          </a:xfrm>
          <a:prstGeom prst="rect">
            <a:avLst/>
          </a:prstGeom>
          <a:noFill/>
        </p:spPr>
        <p:txBody>
          <a:bodyPr wrap="square" rtlCol="0">
            <a:spAutoFit/>
          </a:bodyPr>
          <a:lstStyle/>
          <a:p>
            <a:pPr indent="457200">
              <a:lnSpc>
                <a:spcPct val="150000"/>
              </a:lnSpc>
            </a:pPr>
            <a:r>
              <a:rPr lang="zh-CN" altLang="en-US" sz="2000">
                <a:solidFill>
                  <a:schemeClr val="tx1">
                    <a:lumMod val="65000"/>
                    <a:lumOff val="35000"/>
                  </a:schemeClr>
                </a:solidFill>
                <a:latin typeface="KaiTi" panose="02010609060101010101" pitchFamily="49" charset="-122"/>
                <a:ea typeface="KaiTi" panose="02010609060101010101" pitchFamily="49" charset="-122"/>
              </a:rPr>
              <a:t>秦腔拖得长而又长的哭腔，在相当程度上，既是秦人心灵质地的外化，更是秦域文化风貌的曝光。秦域离海遥远，居四关之内，与外界互通有限，来往稀少，因此其文化的根系既自我生成，亦自我循环。这样的文化既格外地土气，又异常地厚重，并集雅致与蛮荒、自大与自卑、拘谨与彪悍于一身，由此而塑造出“关中愣娃”这等生硬冷倔的别样人格</a:t>
            </a:r>
            <a:r>
              <a:rPr lang="en-US" altLang="zh-CN" sz="2000">
                <a:solidFill>
                  <a:schemeClr val="tx1">
                    <a:lumMod val="65000"/>
                    <a:lumOff val="35000"/>
                  </a:schemeClr>
                </a:solidFill>
                <a:latin typeface="KaiTi" panose="02010609060101010101" pitchFamily="49" charset="-122"/>
                <a:ea typeface="KaiTi" panose="02010609060101010101" pitchFamily="49" charset="-122"/>
              </a:rPr>
              <a:t>——</a:t>
            </a:r>
            <a:r>
              <a:rPr lang="zh-CN" altLang="en-US" sz="2000">
                <a:solidFill>
                  <a:schemeClr val="tx1">
                    <a:lumMod val="65000"/>
                    <a:lumOff val="35000"/>
                  </a:schemeClr>
                </a:solidFill>
                <a:latin typeface="KaiTi" panose="02010609060101010101" pitchFamily="49" charset="-122"/>
                <a:ea typeface="KaiTi" panose="02010609060101010101" pitchFamily="49" charset="-122"/>
              </a:rPr>
              <a:t>春秋时期秦军山呼海啸般地“横扫六合”，抗日时期八百秦川男儿宁死不降地跳入黄河等，都与秦人的精神骨血，有着无法拆解的因果关联性。</a:t>
            </a:r>
          </a:p>
          <a:p>
            <a:pPr indent="457200">
              <a:lnSpc>
                <a:spcPct val="150000"/>
              </a:lnSpc>
            </a:pPr>
            <a:r>
              <a:rPr lang="zh-CN" altLang="en-US" sz="2000">
                <a:solidFill>
                  <a:schemeClr val="tx1">
                    <a:lumMod val="65000"/>
                    <a:lumOff val="35000"/>
                  </a:schemeClr>
                </a:solidFill>
                <a:latin typeface="KaiTi" panose="02010609060101010101" pitchFamily="49" charset="-122"/>
                <a:ea typeface="KaiTi" panose="02010609060101010101" pitchFamily="49" charset="-122"/>
              </a:rPr>
              <a:t>东北的二人转打情骂俏，充斥着热辣辣的暧昧</a:t>
            </a:r>
            <a:r>
              <a:rPr lang="en-US" altLang="zh-CN" sz="2000">
                <a:solidFill>
                  <a:schemeClr val="tx1">
                    <a:lumMod val="65000"/>
                    <a:lumOff val="35000"/>
                  </a:schemeClr>
                </a:solidFill>
                <a:latin typeface="KaiTi" panose="02010609060101010101" pitchFamily="49" charset="-122"/>
                <a:ea typeface="KaiTi" panose="02010609060101010101" pitchFamily="49" charset="-122"/>
              </a:rPr>
              <a:t>;</a:t>
            </a:r>
            <a:r>
              <a:rPr lang="zh-CN" altLang="en-US" sz="2000">
                <a:solidFill>
                  <a:schemeClr val="tx1">
                    <a:lumMod val="65000"/>
                    <a:lumOff val="35000"/>
                  </a:schemeClr>
                </a:solidFill>
                <a:latin typeface="KaiTi" panose="02010609060101010101" pitchFamily="49" charset="-122"/>
                <a:ea typeface="KaiTi" panose="02010609060101010101" pitchFamily="49" charset="-122"/>
              </a:rPr>
              <a:t>安徽的黄梅戏男欢女爱，洋溢着你情我愿的欢喜</a:t>
            </a:r>
            <a:r>
              <a:rPr lang="en-US" altLang="zh-CN" sz="2000">
                <a:solidFill>
                  <a:schemeClr val="tx1">
                    <a:lumMod val="65000"/>
                    <a:lumOff val="35000"/>
                  </a:schemeClr>
                </a:solidFill>
                <a:latin typeface="KaiTi" panose="02010609060101010101" pitchFamily="49" charset="-122"/>
                <a:ea typeface="KaiTi" panose="02010609060101010101" pitchFamily="49" charset="-122"/>
              </a:rPr>
              <a:t>;</a:t>
            </a:r>
            <a:r>
              <a:rPr lang="zh-CN" altLang="en-US" sz="2000">
                <a:solidFill>
                  <a:schemeClr val="tx1">
                    <a:lumMod val="65000"/>
                    <a:lumOff val="35000"/>
                  </a:schemeClr>
                </a:solidFill>
                <a:latin typeface="KaiTi" panose="02010609060101010101" pitchFamily="49" charset="-122"/>
                <a:ea typeface="KaiTi" panose="02010609060101010101" pitchFamily="49" charset="-122"/>
              </a:rPr>
              <a:t>南国的越剧嗲声嗲气，弥漫着欲说还休的撒娇</a:t>
            </a:r>
            <a:r>
              <a:rPr lang="en-US" altLang="zh-CN" sz="2000">
                <a:solidFill>
                  <a:schemeClr val="tx1">
                    <a:lumMod val="65000"/>
                    <a:lumOff val="35000"/>
                  </a:schemeClr>
                </a:solidFill>
                <a:latin typeface="KaiTi" panose="02010609060101010101" pitchFamily="49" charset="-122"/>
                <a:ea typeface="KaiTi" panose="02010609060101010101" pitchFamily="49" charset="-122"/>
              </a:rPr>
              <a:t>……</a:t>
            </a:r>
            <a:r>
              <a:rPr lang="zh-CN" altLang="en-US" sz="2000">
                <a:solidFill>
                  <a:schemeClr val="tx1">
                    <a:lumMod val="65000"/>
                    <a:lumOff val="35000"/>
                  </a:schemeClr>
                </a:solidFill>
                <a:latin typeface="KaiTi" panose="02010609060101010101" pitchFamily="49" charset="-122"/>
                <a:ea typeface="KaiTi" panose="02010609060101010101" pitchFamily="49" charset="-122"/>
              </a:rPr>
              <a:t>唯独的秦腔，像奔丧者拖泥带水的哀嚎，能让听者或痛彻心扉，或闻风丧胆。如果说有的剧种像一杯糖水，那么秦腔就是一碗辣酒</a:t>
            </a:r>
            <a:r>
              <a:rPr lang="en-US" altLang="zh-CN" sz="2000">
                <a:solidFill>
                  <a:schemeClr val="tx1">
                    <a:lumMod val="65000"/>
                    <a:lumOff val="35000"/>
                  </a:schemeClr>
                </a:solidFill>
                <a:latin typeface="KaiTi" panose="02010609060101010101" pitchFamily="49" charset="-122"/>
                <a:ea typeface="KaiTi" panose="02010609060101010101" pitchFamily="49" charset="-122"/>
              </a:rPr>
              <a:t>;</a:t>
            </a:r>
            <a:r>
              <a:rPr lang="zh-CN" altLang="en-US" sz="2000">
                <a:solidFill>
                  <a:schemeClr val="tx1">
                    <a:lumMod val="65000"/>
                    <a:lumOff val="35000"/>
                  </a:schemeClr>
                </a:solidFill>
                <a:latin typeface="KaiTi" panose="02010609060101010101" pitchFamily="49" charset="-122"/>
                <a:ea typeface="KaiTi" panose="02010609060101010101" pitchFamily="49" charset="-122"/>
              </a:rPr>
              <a:t>如果说有的剧种宛若搔痒，让人颇感惬意，那么秦腔则仿佛是在割肉，让人痛不欲生</a:t>
            </a:r>
            <a:r>
              <a:rPr lang="en-US" altLang="zh-CN" sz="2000">
                <a:solidFill>
                  <a:schemeClr val="tx1">
                    <a:lumMod val="65000"/>
                    <a:lumOff val="35000"/>
                  </a:schemeClr>
                </a:solidFill>
                <a:latin typeface="KaiTi" panose="02010609060101010101" pitchFamily="49" charset="-122"/>
                <a:ea typeface="KaiTi" panose="02010609060101010101" pitchFamily="49" charset="-122"/>
              </a:rPr>
              <a:t>——</a:t>
            </a:r>
            <a:r>
              <a:rPr lang="zh-CN" altLang="en-US" sz="2000">
                <a:solidFill>
                  <a:schemeClr val="tx1">
                    <a:lumMod val="65000"/>
                    <a:lumOff val="35000"/>
                  </a:schemeClr>
                </a:solidFill>
                <a:latin typeface="KaiTi" panose="02010609060101010101" pitchFamily="49" charset="-122"/>
                <a:ea typeface="KaiTi" panose="02010609060101010101" pitchFamily="49" charset="-122"/>
              </a:rPr>
              <a:t>秦腔的特殊魅力，大概就在于此。</a:t>
            </a:r>
          </a:p>
          <a:p>
            <a:pPr indent="457200">
              <a:lnSpc>
                <a:spcPct val="150000"/>
              </a:lnSpc>
            </a:pPr>
            <a:r>
              <a:rPr lang="zh-CN" altLang="en-US" sz="2000">
                <a:solidFill>
                  <a:schemeClr val="tx1">
                    <a:lumMod val="65000"/>
                    <a:lumOff val="35000"/>
                  </a:schemeClr>
                </a:solidFill>
                <a:latin typeface="KaiTi" panose="02010609060101010101" pitchFamily="49" charset="-122"/>
                <a:ea typeface="KaiTi" panose="02010609060101010101" pitchFamily="49" charset="-122"/>
              </a:rPr>
              <a:t>（摘自</a:t>
            </a:r>
            <a:r>
              <a:rPr lang="en-US" altLang="zh-CN" sz="2000">
                <a:solidFill>
                  <a:schemeClr val="tx1">
                    <a:lumMod val="65000"/>
                    <a:lumOff val="35000"/>
                  </a:schemeClr>
                </a:solidFill>
                <a:latin typeface="KaiTi" panose="02010609060101010101" pitchFamily="49" charset="-122"/>
                <a:ea typeface="KaiTi" panose="02010609060101010101" pitchFamily="49" charset="-122"/>
              </a:rPr>
              <a:t>《</a:t>
            </a:r>
            <a:r>
              <a:rPr lang="zh-CN" altLang="en-US" sz="2000">
                <a:solidFill>
                  <a:schemeClr val="tx1">
                    <a:lumMod val="65000"/>
                    <a:lumOff val="35000"/>
                  </a:schemeClr>
                </a:solidFill>
                <a:latin typeface="KaiTi" panose="02010609060101010101" pitchFamily="49" charset="-122"/>
                <a:ea typeface="KaiTi" panose="02010609060101010101" pitchFamily="49" charset="-122"/>
              </a:rPr>
              <a:t>美文</a:t>
            </a:r>
            <a:r>
              <a:rPr lang="en-US" altLang="zh-CN" sz="2000">
                <a:solidFill>
                  <a:schemeClr val="tx1">
                    <a:lumMod val="65000"/>
                    <a:lumOff val="35000"/>
                  </a:schemeClr>
                </a:solidFill>
                <a:latin typeface="KaiTi" panose="02010609060101010101" pitchFamily="49" charset="-122"/>
                <a:ea typeface="KaiTi" panose="02010609060101010101" pitchFamily="49" charset="-122"/>
              </a:rPr>
              <a:t>》</a:t>
            </a:r>
            <a:r>
              <a:rPr lang="zh-CN" altLang="en-US" sz="2000">
                <a:solidFill>
                  <a:schemeClr val="tx1">
                    <a:lumMod val="65000"/>
                    <a:lumOff val="35000"/>
                  </a:schemeClr>
                </a:solidFill>
                <a:latin typeface="KaiTi" panose="02010609060101010101" pitchFamily="49" charset="-122"/>
                <a:ea typeface="KaiTi" panose="02010609060101010101" pitchFamily="49" charset="-122"/>
              </a:rPr>
              <a:t>总第</a:t>
            </a:r>
            <a:r>
              <a:rPr lang="en-US" altLang="zh-CN" sz="2000">
                <a:solidFill>
                  <a:schemeClr val="tx1">
                    <a:lumMod val="65000"/>
                    <a:lumOff val="35000"/>
                  </a:schemeClr>
                </a:solidFill>
                <a:latin typeface="KaiTi" panose="02010609060101010101" pitchFamily="49" charset="-122"/>
                <a:ea typeface="KaiTi" panose="02010609060101010101" pitchFamily="49" charset="-122"/>
              </a:rPr>
              <a:t>554</a:t>
            </a:r>
            <a:r>
              <a:rPr lang="zh-CN" altLang="en-US" sz="2000">
                <a:solidFill>
                  <a:schemeClr val="tx1">
                    <a:lumMod val="65000"/>
                    <a:lumOff val="35000"/>
                  </a:schemeClr>
                </a:solidFill>
                <a:latin typeface="KaiTi" panose="02010609060101010101" pitchFamily="49" charset="-122"/>
                <a:ea typeface="KaiTi" panose="02010609060101010101" pitchFamily="49" charset="-122"/>
              </a:rPr>
              <a:t>期）</a:t>
            </a:r>
          </a:p>
        </p:txBody>
      </p:sp>
      <p:sp>
        <p:nvSpPr>
          <p:cNvPr id="11" name="矩形 10">
            <a:extLst>
              <a:ext uri="{FF2B5EF4-FFF2-40B4-BE49-F238E27FC236}">
                <a16:creationId xmlns:a16="http://schemas.microsoft.com/office/drawing/2014/main" xmlns=""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xmlns="" id="{49746CC3-2C44-1B4E-839B-E7F3CF720494}"/>
              </a:ext>
            </a:extLst>
          </p:cNvPr>
          <p:cNvSpPr txBox="1"/>
          <p:nvPr/>
        </p:nvSpPr>
        <p:spPr>
          <a:xfrm>
            <a:off x="4924906" y="433471"/>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spTree>
    <p:extLst>
      <p:ext uri="{BB962C8B-B14F-4D97-AF65-F5344CB8AC3E}">
        <p14:creationId xmlns:p14="http://schemas.microsoft.com/office/powerpoint/2010/main" val="61047065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390659" y="1816164"/>
            <a:ext cx="11410681" cy="2601481"/>
          </a:xfrm>
          <a:prstGeom prst="rect">
            <a:avLst/>
          </a:prstGeom>
          <a:noFill/>
        </p:spPr>
        <p:txBody>
          <a:bodyPr wrap="square" rtlCol="0">
            <a:spAutoFit/>
          </a:bodyPr>
          <a:lstStyle/>
          <a:p>
            <a:pPr indent="457200">
              <a:lnSpc>
                <a:spcPct val="150000"/>
              </a:lnSpc>
            </a:pPr>
            <a:r>
              <a:rPr lang="zh-CN" altLang="en-US" sz="2800" b="1">
                <a:solidFill>
                  <a:schemeClr val="tx1">
                    <a:lumMod val="65000"/>
                    <a:lumOff val="35000"/>
                  </a:schemeClr>
                </a:solidFill>
                <a:latin typeface="Microsoft YaHei" panose="020b0503020204020204" pitchFamily="34" charset="-122"/>
                <a:ea typeface="Microsoft YaHei" panose="020b0503020204020204" pitchFamily="34" charset="-122"/>
              </a:rPr>
              <a:t>问题：作者为什么说秦腔是“苦味”的？</a:t>
            </a:r>
          </a:p>
          <a:p>
            <a:pPr indent="457200">
              <a:lnSpc>
                <a:spcPct val="150000"/>
              </a:lnSpc>
            </a:pPr>
            <a:r>
              <a:rPr lang="zh-CN" altLang="en-US" sz="2800">
                <a:solidFill>
                  <a:srgbClr val="C00000"/>
                </a:solidFill>
                <a:latin typeface="Microsoft YaHei" panose="020b0503020204020204" pitchFamily="34" charset="-122"/>
                <a:ea typeface="Microsoft YaHei" panose="020b0503020204020204" pitchFamily="34" charset="-122"/>
              </a:rPr>
              <a:t>明确   ①秦腔的演唱特点是粗粝、嘶哑、高亢、铿锵，撕心裂肺；②剧情基本都是悲剧，渲染悲怆的情绪；③秦腔表达的是秦人忍辱负重的生活。</a:t>
            </a:r>
          </a:p>
        </p:txBody>
      </p:sp>
      <p:sp>
        <p:nvSpPr>
          <p:cNvPr id="11" name="矩形 10">
            <a:extLst>
              <a:ext uri="{FF2B5EF4-FFF2-40B4-BE49-F238E27FC236}">
                <a16:creationId xmlns:a16="http://schemas.microsoft.com/office/drawing/2014/main" xmlns=""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xmlns="" id="{49746CC3-2C44-1B4E-839B-E7F3CF720494}"/>
              </a:ext>
            </a:extLst>
          </p:cNvPr>
          <p:cNvSpPr txBox="1"/>
          <p:nvPr/>
        </p:nvSpPr>
        <p:spPr>
          <a:xfrm>
            <a:off x="4924906" y="433471"/>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spTree>
    <p:extLst>
      <p:ext uri="{BB962C8B-B14F-4D97-AF65-F5344CB8AC3E}">
        <p14:creationId xmlns:p14="http://schemas.microsoft.com/office/powerpoint/2010/main" val="355275779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2" presetClass="entr" presetSubtype="4" fill="hold" nodeType="clickEffect">
                                  <p:stCondLst>
                                    <p:cond delay="0"/>
                                  </p:stCondLst>
                                  <p:childTnLst>
                                    <p:set>
                                      <p:cBhvr>
                                        <p:cTn id="13" dur="1" fill="hold">
                                          <p:stCondLst>
                                            <p:cond delay="0"/>
                                          </p:stCondLst>
                                        </p:cTn>
                                        <p:tgtEl>
                                          <p:spTgt spid="36">
                                            <p:txEl>
                                              <p:pRg st="1" end="1"/>
                                            </p:txEl>
                                          </p:spTgt>
                                        </p:tgtEl>
                                        <p:attrNameLst>
                                          <p:attrName>style.visibility</p:attrName>
                                        </p:attrNameLst>
                                      </p:cBhvr>
                                      <p:to>
                                        <p:strVal val="visible"/>
                                      </p:to>
                                    </p:set>
                                    <p:anim calcmode="lin" valueType="num">
                                      <p:cBhvr additive="base">
                                        <p:cTn id="14" dur="500" fill="hold"/>
                                        <p:tgtEl>
                                          <p:spTgt spid="36">
                                            <p:txEl>
                                              <p:pRg st="1" end="1"/>
                                            </p:txEl>
                                          </p:spTgt>
                                        </p:tgtEl>
                                        <p:attrNameLst>
                                          <p:attrName>ppt_x</p:attrName>
                                        </p:attrNameLst>
                                      </p:cBhvr>
                                      <p:tavLst>
                                        <p:tav tm="0">
                                          <p:val>
                                            <p:strVal val="#ppt_x"/>
                                          </p:val>
                                        </p:tav>
                                        <p:tav tm="100000">
                                          <p:val>
                                            <p:strVal val="#ppt_x"/>
                                          </p:val>
                                        </p:tav>
                                      </p:tavLst>
                                    </p:anim>
                                    <p:anim calcmode="lin" valueType="num">
                                      <p:cBhvr additive="base">
                                        <p:cTn id="15" dur="500" fill="hold"/>
                                        <p:tgtEl>
                                          <p:spTgt spid="36">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2" name="文本框 21"/>
          <p:cNvSpPr txBox="1"/>
          <p:nvPr/>
        </p:nvSpPr>
        <p:spPr>
          <a:xfrm>
            <a:off x="737845" y="3978930"/>
            <a:ext cx="10684641" cy="1884555"/>
          </a:xfrm>
          <a:prstGeom prst="rect">
            <a:avLst/>
          </a:prstGeom>
          <a:solidFill>
            <a:schemeClr val="bg1"/>
          </a:solidFill>
          <a:effectLst/>
        </p:spPr>
        <p:txBody>
          <a:bodyPr wrap="square" rtlCol="0">
            <a:spAutoFit/>
          </a:bodyPr>
          <a:lstStyle/>
          <a:p>
            <a:pPr indent="457200">
              <a:lnSpc>
                <a:spcPct val="150000"/>
              </a:lnSpc>
            </a:pPr>
            <a:r>
              <a:rPr lang="en-US" altLang="zh-CN" sz="2000">
                <a:latin typeface="Microsoft YaHei" panose="020b0503020204020204" pitchFamily="34" charset="-122"/>
                <a:ea typeface="Microsoft YaHei" panose="020b0503020204020204" pitchFamily="34" charset="-122"/>
                <a:sym typeface="+mn-ea"/>
              </a:rPr>
              <a:t>《</a:t>
            </a:r>
            <a:r>
              <a:rPr lang="zh-CN" altLang="en-US" sz="2000">
                <a:latin typeface="Microsoft YaHei" panose="020b0503020204020204" pitchFamily="34" charset="-122"/>
                <a:ea typeface="Microsoft YaHei" panose="020b0503020204020204" pitchFamily="34" charset="-122"/>
                <a:sym typeface="+mn-ea"/>
              </a:rPr>
              <a:t>秦腔</a:t>
            </a:r>
            <a:r>
              <a:rPr lang="en-US" altLang="zh-CN" sz="2000">
                <a:latin typeface="Microsoft YaHei" panose="020b0503020204020204" pitchFamily="34" charset="-122"/>
                <a:ea typeface="Microsoft YaHei" panose="020b0503020204020204" pitchFamily="34" charset="-122"/>
                <a:sym typeface="+mn-ea"/>
              </a:rPr>
              <a:t>》</a:t>
            </a:r>
            <a:r>
              <a:rPr lang="zh-CN" altLang="en-US" sz="2000">
                <a:latin typeface="Microsoft YaHei" panose="020b0503020204020204" pitchFamily="34" charset="-122"/>
                <a:ea typeface="Microsoft YaHei" panose="020b0503020204020204" pitchFamily="34" charset="-122"/>
                <a:sym typeface="+mn-ea"/>
              </a:rPr>
              <a:t>不但绘形绘色写出了一个地方剧种的生成、变迁的特点，更重要的是通过对秦川大地上人们的喜怒哀乐等风土人情的描绘，展现了他们热情蓬勃的生命力。作者生于斯长于斯，对故土的热爱使得作者在描述中更多地凸显了黄土地人民的人情美，而滤掉了其中可能存在的愚昧与丑陋。在贾平凹笔下，秦腔是黄土地与老百姓生生不息的命运之声。</a:t>
            </a:r>
          </a:p>
        </p:txBody>
      </p:sp>
      <p:sp>
        <p:nvSpPr>
          <p:cNvPr id="19" name="文本框 18">
            <a:extLst>
              <a:ext uri="{FF2B5EF4-FFF2-40B4-BE49-F238E27FC236}">
                <a16:creationId xmlns:a16="http://schemas.microsoft.com/office/drawing/2014/main" xmlns="" id="{1A74FB89-E978-0B40-AEBC-CF9DFBD0B113}"/>
              </a:ext>
            </a:extLst>
          </p:cNvPr>
          <p:cNvSpPr txBox="1"/>
          <p:nvPr/>
        </p:nvSpPr>
        <p:spPr>
          <a:xfrm>
            <a:off x="4940740" y="401627"/>
            <a:ext cx="2310520" cy="461665"/>
          </a:xfrm>
          <a:prstGeom prst="rect">
            <a:avLst/>
          </a:prstGeom>
          <a:noFill/>
          <a:effectLst>
            <a:reflection blurRad="6350" stA="50000" endA="300" endPos="55000" dir="5400000" sy="-100000" algn="bl" rotWithShape="0"/>
          </a:effectLst>
        </p:spPr>
        <p:txBody>
          <a:bodyPr wrap="square" rtlCol="0">
            <a:spAutoFit/>
          </a:bodyPr>
          <a:lstStyle/>
          <a:p>
            <a:pPr algn="dist"/>
            <a:r>
              <a:rPr kumimoji="1" lang="zh-CN" altLang="en-US" sz="2400" b="1">
                <a:latin typeface="Microsoft YaHei" panose="020b0503020204020204" pitchFamily="34" charset="-122"/>
                <a:ea typeface="Microsoft YaHei" panose="020b0503020204020204" pitchFamily="34" charset="-122"/>
              </a:rPr>
              <a:t>明晰主旨</a:t>
            </a:r>
          </a:p>
        </p:txBody>
      </p:sp>
      <p:sp>
        <p:nvSpPr>
          <p:cNvPr id="18" name="矩形 17">
            <a:extLst>
              <a:ext uri="{FF2B5EF4-FFF2-40B4-BE49-F238E27FC236}">
                <a16:creationId xmlns:a16="http://schemas.microsoft.com/office/drawing/2014/main" xmlns="" id="{EF9F86FD-6A7D-1041-9AE0-8D2613087BB5}"/>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3" name="图片 2">
            <a:extLst>
              <a:ext uri="{FF2B5EF4-FFF2-40B4-BE49-F238E27FC236}">
                <a16:creationId xmlns:a16="http://schemas.microsoft.com/office/drawing/2014/main" xmlns="" id="{36B2B58C-6111-D341-8934-D0DE0C98E170}"/>
              </a:ext>
            </a:extLst>
          </p:cNvPr>
          <p:cNvPicPr>
            <a:picLocks noChangeAspect="1"/>
          </p:cNvPicPr>
          <p:nvPr/>
        </p:nvPicPr>
        <p:blipFill>
          <a:blip r:embed="rId2">
            <a:extLst>
              <a:ext uri="{28A0092B-C50C-407E-A947-70E740481C1C}">
                <a14:useLocalDpi xmlns:a14="http://schemas.microsoft.com/office/drawing/2010/main" val="0"/>
              </a:ext>
            </a:extLst>
          </a:blip>
          <a:srcRect t="8931" b="8931"/>
          <a:stretch>
            <a:fillRect/>
          </a:stretch>
        </p:blipFill>
        <p:spPr>
          <a:xfrm>
            <a:off x="3871583" y="1190018"/>
            <a:ext cx="4150254" cy="2271184"/>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Tree>
    <p:extLst>
      <p:ext uri="{BB962C8B-B14F-4D97-AF65-F5344CB8AC3E}">
        <p14:creationId xmlns:p14="http://schemas.microsoft.com/office/powerpoint/2010/main" val="311799274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p:tgtEl>
                                          <p:spTgt spid="22"/>
                                        </p:tgtEl>
                                        <p:attrNameLst>
                                          <p:attrName>ppt_y</p:attrName>
                                        </p:attrNameLst>
                                      </p:cBhvr>
                                      <p:tavLst>
                                        <p:tav tm="0">
                                          <p:val>
                                            <p:strVal val="#ppt_y+#ppt_h*1.125000"/>
                                          </p:val>
                                        </p:tav>
                                        <p:tav tm="100000">
                                          <p:val>
                                            <p:strVal val="#ppt_y"/>
                                          </p:val>
                                        </p:tav>
                                      </p:tavLst>
                                    </p:anim>
                                    <p:animEffect transition="in" filter="wipe(up)">
                                      <p:cBhvr>
                                        <p:cTn id="8"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6" name="组合 5"/>
          <p:cNvGrpSpPr/>
          <p:nvPr/>
        </p:nvGrpSpPr>
        <p:grpSpPr>
          <a:xfrm>
            <a:off x="213360" y="274780"/>
            <a:ext cx="11765280" cy="6452235"/>
            <a:chOff x="213360" y="202565"/>
            <a:chExt cx="11765280" cy="6452235"/>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rcRect t="1303" b="1303"/>
            <a:stretch>
              <a:fillRect/>
            </a:stretch>
          </p:blipFill>
          <p:spPr>
            <a:xfrm>
              <a:off x="213360" y="202565"/>
              <a:ext cx="11765280" cy="6452235"/>
            </a:xfrm>
            <a:prstGeom prst="rect">
              <a:avLst/>
            </a:prstGeom>
          </p:spPr>
        </p:pic>
        <p:sp>
          <p:nvSpPr>
            <p:cNvPr id="9" name="矩形 8"/>
            <p:cNvSpPr/>
            <p:nvPr/>
          </p:nvSpPr>
          <p:spPr>
            <a:xfrm>
              <a:off x="213360" y="202565"/>
              <a:ext cx="11765280" cy="6452235"/>
            </a:xfrm>
            <a:prstGeom prst="rect">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15" name="Freeform: Shape 14"/>
          <p:cNvSpPr/>
          <p:nvPr/>
        </p:nvSpPr>
        <p:spPr bwMode="auto">
          <a:xfrm>
            <a:off x="958531" y="927099"/>
            <a:ext cx="3634105" cy="4159250"/>
          </a:xfrm>
          <a:custGeom>
            <a:gdLst>
              <a:gd name="connsiteX0" fmla="*/ 0 w 9074052"/>
              <a:gd name="connsiteY0" fmla="*/ 0 h 9074052"/>
              <a:gd name="connsiteX1" fmla="*/ 9074052 w 9074052"/>
              <a:gd name="connsiteY1" fmla="*/ 0 h 9074052"/>
              <a:gd name="connsiteX2" fmla="*/ 9074052 w 9074052"/>
              <a:gd name="connsiteY2" fmla="*/ 6552727 h 9074052"/>
              <a:gd name="connsiteX3" fmla="*/ 6552727 w 9074052"/>
              <a:gd name="connsiteY3" fmla="*/ 9074052 h 9074052"/>
              <a:gd name="connsiteX4" fmla="*/ 0 w 9074052"/>
              <a:gd name="connsiteY4" fmla="*/ 9074052 h 9074052"/>
            </a:gdLst>
            <a:cxnLst>
              <a:cxn ang="0">
                <a:pos x="connsiteX0" y="connsiteY0"/>
              </a:cxn>
              <a:cxn ang="0">
                <a:pos x="connsiteX1" y="connsiteY1"/>
              </a:cxn>
              <a:cxn ang="0">
                <a:pos x="connsiteX2" y="connsiteY2"/>
              </a:cxn>
              <a:cxn ang="0">
                <a:pos x="connsiteX3" y="connsiteY3"/>
              </a:cxn>
              <a:cxn ang="0">
                <a:pos x="connsiteX4" y="connsiteY4"/>
              </a:cxn>
            </a:cxnLst>
            <a:rect l="l" t="t" r="r" b="b"/>
            <a:pathLst>
              <a:path w="9074052" h="9074052">
                <a:moveTo>
                  <a:pt x="0" y="0"/>
                </a:moveTo>
                <a:lnTo>
                  <a:pt x="9074052" y="0"/>
                </a:lnTo>
                <a:lnTo>
                  <a:pt x="9074052" y="6552727"/>
                </a:lnTo>
                <a:lnTo>
                  <a:pt x="6552727" y="9074052"/>
                </a:lnTo>
                <a:lnTo>
                  <a:pt x="0" y="9074052"/>
                </a:lnTo>
                <a:close/>
              </a:path>
            </a:pathLst>
          </a:custGeom>
          <a:solidFill>
            <a:schemeClr val="accent1">
              <a:lumMod val="20000"/>
              <a:lumOff val="80000"/>
              <a:alpha val="32000"/>
            </a:schemeClr>
          </a:solidFill>
          <a:ln w="63500">
            <a:solidFill>
              <a:schemeClr val="bg1"/>
            </a:solidFill>
            <a:miter lim="800000"/>
          </a:ln>
        </p:spPr>
        <p:txBody>
          <a:bodyPr vert="horz" wrap="square" lIns="91440" tIns="45720" rIns="91440" bIns="45720" numCol="1" rtlCol="0" anchor="t" anchorCtr="0" compatLnSpc="1"/>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Microsoft YaHei" panose="020b0503020204020204" pitchFamily="34" charset="-122"/>
              <a:ea typeface="Microsoft YaHei" panose="020b0503020204020204" pitchFamily="34" charset="-122"/>
            </a:endParaRPr>
          </a:p>
        </p:txBody>
      </p:sp>
      <p:sp>
        <p:nvSpPr>
          <p:cNvPr id="16" name="TextBox 15"/>
          <p:cNvSpPr txBox="1"/>
          <p:nvPr/>
        </p:nvSpPr>
        <p:spPr>
          <a:xfrm>
            <a:off x="1255077" y="2512551"/>
            <a:ext cx="3041015" cy="988347"/>
          </a:xfrm>
          <a:prstGeom prst="rect">
            <a:avLst/>
          </a:prstGeom>
          <a:noFill/>
        </p:spPr>
        <p:txBody>
          <a:bodyPr wrap="square" rtlCol="0">
            <a:spAutoFit/>
          </a:bodyPr>
          <a:lstStyle/>
          <a:p>
            <a:pPr marL="571500" marR="0" indent="-571500" algn="l" defTabSz="914400" fontAlgn="auto">
              <a:lnSpc>
                <a:spcPct val="150000"/>
              </a:lnSpc>
              <a:spcBef>
                <a:spcPct val="0"/>
              </a:spcBef>
              <a:spcAft>
                <a:spcPct val="0"/>
              </a:spcAft>
              <a:buClrTx/>
              <a:buSzTx/>
              <a:buFont typeface="Wingdings" pitchFamily="2" charset="2"/>
              <a:buChar char="n"/>
              <a:defRPr/>
            </a:pPr>
            <a:r>
              <a:rPr lang="zh-CN" altLang="en-US" sz="4400" b="1">
                <a:solidFill>
                  <a:schemeClr val="bg1"/>
                </a:solidFill>
                <a:latin typeface="Microsoft YaHei" panose="020b0503020204020204" pitchFamily="34" charset="-122"/>
                <a:ea typeface="Microsoft YaHei" panose="020b0503020204020204" pitchFamily="34" charset="-122"/>
                <a:sym typeface="+mn-ea"/>
              </a:rPr>
              <a:t>拓展阅读</a:t>
            </a:r>
            <a:endParaRPr kumimoji="0" lang="zh-CN" altLang="en-US" sz="4400" b="1" i="1" kern="0" cap="none" spc="600" normalizeH="0" baseline="0" noProof="0">
              <a:solidFill>
                <a:schemeClr val="bg1"/>
              </a:solidFill>
              <a:latin typeface="Microsoft YaHei" panose="020b0503020204020204" pitchFamily="34" charset="-122"/>
              <a:ea typeface="Microsoft YaHei" panose="020b0503020204020204" pitchFamily="34" charset="-122"/>
              <a:sym typeface="+mn-ea"/>
            </a:endParaRPr>
          </a:p>
        </p:txBody>
      </p:sp>
      <p:sp>
        <p:nvSpPr>
          <p:cNvPr id="7" name="文本框 6"/>
          <p:cNvSpPr txBox="1"/>
          <p:nvPr/>
        </p:nvSpPr>
        <p:spPr>
          <a:xfrm>
            <a:off x="1238250" y="1816735"/>
            <a:ext cx="2738755" cy="584775"/>
          </a:xfrm>
          <a:prstGeom prst="rect">
            <a:avLst/>
          </a:prstGeom>
          <a:noFill/>
        </p:spPr>
        <p:txBody>
          <a:bodyPr wrap="square" rtlCol="0">
            <a:spAutoFit/>
          </a:bodyPr>
          <a:lstStyle/>
          <a:p>
            <a:r>
              <a:rPr lang="zh-CN" altLang="en-US" sz="3200" b="1">
                <a:solidFill>
                  <a:schemeClr val="bg1"/>
                </a:solidFill>
                <a:latin typeface="Microsoft YaHei" panose="020b0503020204020204" pitchFamily="34" charset="-122"/>
                <a:ea typeface="Microsoft YaHei" panose="020b0503020204020204" pitchFamily="34" charset="-122"/>
              </a:rPr>
              <a:t>第四部分</a:t>
            </a:r>
            <a:endParaRPr lang="en-US" altLang="zh-CN" sz="3200" b="1">
              <a:solidFill>
                <a:schemeClr val="bg1"/>
              </a:solidFill>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351221122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nodeType="afterGroup">
                            <p:stCondLst>
                              <p:cond delay="500"/>
                            </p:stCondLst>
                            <p:childTnLst>
                              <p:par>
                                <p:cTn id="11" presetID="21" presetClass="entr" presetSubtype="1" fill="hold" grpId="0" nodeType="after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wheel(1)">
                                      <p:cBhvr>
                                        <p:cTn id="13" dur="500"/>
                                        <p:tgtEl>
                                          <p:spTgt spid="15"/>
                                        </p:tgtEl>
                                      </p:cBhvr>
                                    </p:animEffect>
                                  </p:childTnLst>
                                </p:cTn>
                              </p:par>
                            </p:childTnLst>
                          </p:cTn>
                        </p:par>
                        <p:par>
                          <p:cTn id="14" fill="hold" nodeType="afterGroup">
                            <p:stCondLst>
                              <p:cond delay="1000"/>
                            </p:stCondLst>
                            <p:childTnLst>
                              <p:par>
                                <p:cTn id="15" presetID="29" presetClass="entr" presetSubtype="0"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500" fill="hold"/>
                                        <p:tgtEl>
                                          <p:spTgt spid="7"/>
                                        </p:tgtEl>
                                        <p:attrNameLst>
                                          <p:attrName>ppt_x</p:attrName>
                                        </p:attrNameLst>
                                      </p:cBhvr>
                                      <p:tavLst>
                                        <p:tav tm="0">
                                          <p:val>
                                            <p:strVal val="#ppt_x-.2"/>
                                          </p:val>
                                        </p:tav>
                                        <p:tav tm="100000">
                                          <p:val>
                                            <p:strVal val="#ppt_x"/>
                                          </p:val>
                                        </p:tav>
                                      </p:tavLst>
                                    </p:anim>
                                    <p:anim calcmode="lin" valueType="num">
                                      <p:cBhvr>
                                        <p:cTn id="18" dur="5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19" dur="500"/>
                                        <p:tgtEl>
                                          <p:spTgt spid="7"/>
                                        </p:tgtEl>
                                      </p:cBhvr>
                                    </p:animEffect>
                                  </p:childTnLst>
                                </p:cTn>
                              </p:par>
                            </p:childTnLst>
                          </p:cTn>
                        </p:par>
                        <p:par>
                          <p:cTn id="20" fill="hold" nodeType="afterGroup">
                            <p:stCondLst>
                              <p:cond delay="1500"/>
                            </p:stCondLst>
                            <p:childTnLst>
                              <p:par>
                                <p:cTn id="21" presetID="42" presetClass="entr" presetSubtype="0" fill="hold" grpId="0"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500"/>
                                        <p:tgtEl>
                                          <p:spTgt spid="16"/>
                                        </p:tgtEl>
                                      </p:cBhvr>
                                    </p:animEffect>
                                    <p:anim calcmode="lin" valueType="num">
                                      <p:cBhvr>
                                        <p:cTn id="24" dur="500" fill="hold"/>
                                        <p:tgtEl>
                                          <p:spTgt spid="16"/>
                                        </p:tgtEl>
                                        <p:attrNameLst>
                                          <p:attrName>ppt_x</p:attrName>
                                        </p:attrNameLst>
                                      </p:cBhvr>
                                      <p:tavLst>
                                        <p:tav tm="0">
                                          <p:val>
                                            <p:strVal val="#ppt_x"/>
                                          </p:val>
                                        </p:tav>
                                        <p:tav tm="100000">
                                          <p:val>
                                            <p:strVal val="#ppt_x"/>
                                          </p:val>
                                        </p:tav>
                                      </p:tavLst>
                                    </p:anim>
                                    <p:anim calcmode="lin" valueType="num">
                                      <p:cBhvr>
                                        <p:cTn id="25" dur="5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7" grpId="0"/>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4831962" y="1750508"/>
            <a:ext cx="6769322" cy="3351046"/>
          </a:xfrm>
          <a:prstGeom prst="rect">
            <a:avLst/>
          </a:prstGeom>
          <a:noFill/>
        </p:spPr>
        <p:txBody>
          <a:bodyPr wrap="square" rtlCol="0">
            <a:spAutoFit/>
          </a:bodyPr>
          <a:lstStyle/>
          <a:p>
            <a:pPr indent="457200">
              <a:lnSpc>
                <a:spcPct val="150000"/>
              </a:lnSpc>
            </a:pPr>
            <a:r>
              <a:rPr lang="zh-CN" altLang="en-US" sz="2400" b="1">
                <a:solidFill>
                  <a:schemeClr val="tx1">
                    <a:lumMod val="65000"/>
                    <a:lumOff val="35000"/>
                  </a:schemeClr>
                </a:solidFill>
                <a:latin typeface="Microsoft YaHei" panose="020b0503020204020204" pitchFamily="34" charset="-122"/>
                <a:ea typeface="Microsoft YaHei" panose="020b0503020204020204" pitchFamily="34" charset="-122"/>
              </a:rPr>
              <a:t>俗话说：五千年地上文明看山西，五千年地下文明看陕西。提起陕西，也许我们每个人都会不由自主地联想到秦始皇兵马俑、黄土高坡、陕北民歌信天游，以及陕西特色风味羊肉泡馍。黄土地不仅养育了中华民族，也养育了灿烂的民族文化，“秦腔”就是灿烂民族文化中的一株常春藤。</a:t>
            </a:r>
          </a:p>
        </p:txBody>
      </p:sp>
      <p:sp>
        <p:nvSpPr>
          <p:cNvPr id="82" name="文本框 81"/>
          <p:cNvSpPr txBox="1"/>
          <p:nvPr/>
        </p:nvSpPr>
        <p:spPr>
          <a:xfrm>
            <a:off x="1891930" y="401960"/>
            <a:ext cx="2055141" cy="523220"/>
          </a:xfrm>
          <a:prstGeom prst="rect">
            <a:avLst/>
          </a:prstGeom>
          <a:noFill/>
          <a:effectLst/>
        </p:spPr>
        <p:txBody>
          <a:bodyPr wrap="square" rtlCol="0">
            <a:spAutoFit/>
          </a:bodyPr>
          <a:lstStyle/>
          <a:p>
            <a:pPr algn="l"/>
            <a:r>
              <a:rPr lang="zh-CN" altLang="en-US" sz="2800" b="1">
                <a:latin typeface="Microsoft YaHei" panose="020b0503020204020204" pitchFamily="34" charset="-122"/>
                <a:ea typeface="Microsoft YaHei" panose="020b0503020204020204" pitchFamily="34" charset="-122"/>
                <a:sym typeface="+mn-ea"/>
              </a:rPr>
              <a:t>激趣导入</a:t>
            </a:r>
            <a:endParaRPr lang="en-US" altLang="zh-CN" sz="2000">
              <a:solidFill>
                <a:schemeClr val="tx1"/>
              </a:solidFill>
              <a:latin typeface="Microsoft YaHei" panose="020b0503020204020204" pitchFamily="34" charset="-122"/>
              <a:ea typeface="Microsoft YaHei" panose="020b0503020204020204" pitchFamily="34" charset="-122"/>
              <a:sym typeface="+mn-ea"/>
            </a:endParaRPr>
          </a:p>
        </p:txBody>
      </p:sp>
      <p:sp>
        <p:nvSpPr>
          <p:cNvPr id="14" name="矩形 13">
            <a:extLst>
              <a:ext uri="{FF2B5EF4-FFF2-40B4-BE49-F238E27FC236}">
                <a16:creationId xmlns:a16="http://schemas.microsoft.com/office/drawing/2014/main" xmlns="" id="{1583E858-858B-B44E-85D1-0714BFD1CCB3}"/>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3" name="图片 2">
            <a:extLst>
              <a:ext uri="{FF2B5EF4-FFF2-40B4-BE49-F238E27FC236}">
                <a16:creationId xmlns:a16="http://schemas.microsoft.com/office/drawing/2014/main" xmlns="" id="{C6EF884E-D6BA-DF46-97B2-EF54C161FC8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69318" y="1750508"/>
            <a:ext cx="2959858" cy="2765508"/>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val="108729609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82"/>
                                        </p:tgtEl>
                                        <p:attrNameLst>
                                          <p:attrName>style.visibility</p:attrName>
                                        </p:attrNameLst>
                                      </p:cBhvr>
                                      <p:to>
                                        <p:strVal val="visible"/>
                                      </p:to>
                                    </p:set>
                                    <p:anim calcmode="lin" valueType="num">
                                      <p:cBhvr additive="base">
                                        <p:cTn id="7" dur="500"/>
                                        <p:tgtEl>
                                          <p:spTgt spid="82"/>
                                        </p:tgtEl>
                                        <p:attrNameLst>
                                          <p:attrName>ppt_y</p:attrName>
                                        </p:attrNameLst>
                                      </p:cBhvr>
                                      <p:tavLst>
                                        <p:tav tm="0">
                                          <p:val>
                                            <p:strVal val="#ppt_y+#ppt_h*1.125000"/>
                                          </p:val>
                                        </p:tav>
                                        <p:tav tm="100000">
                                          <p:val>
                                            <p:strVal val="#ppt_y"/>
                                          </p:val>
                                        </p:tav>
                                      </p:tavLst>
                                    </p:anim>
                                    <p:animEffect transition="in" filter="wipe(up)">
                                      <p:cBhvr>
                                        <p:cTn id="8" dur="500"/>
                                        <p:tgtEl>
                                          <p:spTgt spid="82"/>
                                        </p:tgtEl>
                                      </p:cBhvr>
                                    </p:animEffect>
                                  </p:childTnLst>
                                </p:cTn>
                              </p:par>
                            </p:childTnLst>
                          </p:cTn>
                        </p:par>
                        <p:par>
                          <p:cTn id="9" fill="hold" nodeType="afterGroup">
                            <p:stCondLst>
                              <p:cond delay="500"/>
                            </p:stCondLst>
                            <p:childTnLst>
                              <p:par>
                                <p:cTn id="10" presetID="12" presetClass="entr" presetSubtype="4"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p:tgtEl>
                                          <p:spTgt spid="3"/>
                                        </p:tgtEl>
                                        <p:attrNameLst>
                                          <p:attrName>ppt_y</p:attrName>
                                        </p:attrNameLst>
                                      </p:cBhvr>
                                      <p:tavLst>
                                        <p:tav tm="0">
                                          <p:val>
                                            <p:strVal val="#ppt_y+#ppt_h*1.125000"/>
                                          </p:val>
                                        </p:tav>
                                        <p:tav tm="100000">
                                          <p:val>
                                            <p:strVal val="#ppt_y"/>
                                          </p:val>
                                        </p:tav>
                                      </p:tavLst>
                                    </p:anim>
                                    <p:animEffect transition="in" filter="wipe(up)">
                                      <p:cBhvr>
                                        <p:cTn id="13" dur="500"/>
                                        <p:tgtEl>
                                          <p:spTgt spid="3"/>
                                        </p:tgtEl>
                                      </p:cBhvr>
                                    </p:animEffect>
                                  </p:childTnLst>
                                </p:cTn>
                              </p:par>
                            </p:childTnLst>
                          </p:cTn>
                        </p:par>
                        <p:par>
                          <p:cTn id="14" fill="hold" nodeType="afterGroup">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500"/>
                                        <p:tgtEl>
                                          <p:spTgt spid="12"/>
                                        </p:tgtEl>
                                      </p:cBhvr>
                                    </p:animEffect>
                                    <p:anim calcmode="lin" valueType="num">
                                      <p:cBhvr>
                                        <p:cTn id="18" dur="500" fill="hold"/>
                                        <p:tgtEl>
                                          <p:spTgt spid="12"/>
                                        </p:tgtEl>
                                        <p:attrNameLst>
                                          <p:attrName>ppt_x</p:attrName>
                                        </p:attrNameLst>
                                      </p:cBhvr>
                                      <p:tavLst>
                                        <p:tav tm="0">
                                          <p:val>
                                            <p:strVal val="#ppt_x"/>
                                          </p:val>
                                        </p:tav>
                                        <p:tav tm="100000">
                                          <p:val>
                                            <p:strVal val="#ppt_x"/>
                                          </p:val>
                                        </p:tav>
                                      </p:tavLst>
                                    </p:anim>
                                    <p:anim calcmode="lin" valueType="num">
                                      <p:cBhvr>
                                        <p:cTn id="1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82" grpId="0"/>
    </p:bldLst>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533144" y="869293"/>
            <a:ext cx="11125711" cy="5493812"/>
          </a:xfrm>
          <a:prstGeom prst="rect">
            <a:avLst/>
          </a:prstGeom>
          <a:noFill/>
        </p:spPr>
        <p:txBody>
          <a:bodyPr wrap="square" rtlCol="0">
            <a:spAutoFit/>
          </a:bodyPr>
          <a:lstStyle/>
          <a:p>
            <a:pPr indent="457200" fontAlgn="ctr">
              <a:lnSpc>
                <a:spcPct val="150000"/>
              </a:lnSpc>
            </a:pPr>
            <a:r>
              <a:rPr lang="zh-CN" altLang="en-US">
                <a:latin typeface="KaiTi" panose="02010609060101010101" pitchFamily="49" charset="-122"/>
                <a:ea typeface="KaiTi" panose="02010609060101010101" pitchFamily="49" charset="-122"/>
              </a:rPr>
              <a:t>汉语汉字的生成法则中潜藏着中国叙事传统的根源和奥秘。贾平凹以</a:t>
            </a:r>
            <a:r>
              <a:rPr lang="en-US" altLang="zh-CN">
                <a:latin typeface="KaiTi" panose="02010609060101010101" pitchFamily="49" charset="-122"/>
                <a:ea typeface="KaiTi" panose="02010609060101010101" pitchFamily="49" charset="-122"/>
              </a:rPr>
              <a:t>40</a:t>
            </a:r>
            <a:r>
              <a:rPr lang="zh-CN" altLang="en-US">
                <a:latin typeface="KaiTi" panose="02010609060101010101" pitchFamily="49" charset="-122"/>
                <a:ea typeface="KaiTi" panose="02010609060101010101" pitchFamily="49" charset="-122"/>
              </a:rPr>
              <a:t>多年手书</a:t>
            </a:r>
            <a:r>
              <a:rPr lang="en-US" altLang="zh-CN">
                <a:latin typeface="KaiTi" panose="02010609060101010101" pitchFamily="49" charset="-122"/>
                <a:ea typeface="KaiTi" panose="02010609060101010101" pitchFamily="49" charset="-122"/>
              </a:rPr>
              <a:t>1000</a:t>
            </a:r>
            <a:r>
              <a:rPr lang="zh-CN" altLang="en-US">
                <a:latin typeface="KaiTi" panose="02010609060101010101" pitchFamily="49" charset="-122"/>
                <a:ea typeface="KaiTi" panose="02010609060101010101" pitchFamily="49" charset="-122"/>
              </a:rPr>
              <a:t>多万字的文学作品和书法作品，形成了对汉语汉字的敏感和领悟，并由此触摸到了中国叙事传统的根脉：象。汉字通过象形、指事、会意，直接以事物的表象命名事物的本质，几乎每一个汉字都是一组由“象”组成的故事。如“秋”字， 禾、火组合，禾是庄稼的象形，火是烈焰的象形，两“象”组合，就变成了故事。</a:t>
            </a:r>
          </a:p>
          <a:p>
            <a:pPr indent="457200" fontAlgn="ctr">
              <a:lnSpc>
                <a:spcPct val="150000"/>
              </a:lnSpc>
            </a:pPr>
            <a:r>
              <a:rPr lang="zh-CN" altLang="en-US">
                <a:latin typeface="KaiTi" panose="02010609060101010101" pitchFamily="49" charset="-122"/>
                <a:ea typeface="KaiTi" panose="02010609060101010101" pitchFamily="49" charset="-122"/>
              </a:rPr>
              <a:t>与造字的法则相同，汉语也是用“象”来表情达意的。</a:t>
            </a:r>
            <a:r>
              <a:rPr lang="en-US" altLang="zh-CN">
                <a:latin typeface="KaiTi" panose="02010609060101010101" pitchFamily="49" charset="-122"/>
                <a:ea typeface="KaiTi" panose="02010609060101010101" pitchFamily="49" charset="-122"/>
              </a:rPr>
              <a:t>《</a:t>
            </a:r>
            <a:r>
              <a:rPr lang="zh-CN" altLang="en-US">
                <a:latin typeface="KaiTi" panose="02010609060101010101" pitchFamily="49" charset="-122"/>
                <a:ea typeface="KaiTi" panose="02010609060101010101" pitchFamily="49" charset="-122"/>
              </a:rPr>
              <a:t>易传</a:t>
            </a:r>
            <a:r>
              <a:rPr lang="en-US" altLang="zh-CN">
                <a:latin typeface="KaiTi" panose="02010609060101010101" pitchFamily="49" charset="-122"/>
                <a:ea typeface="KaiTi" panose="02010609060101010101" pitchFamily="49" charset="-122"/>
              </a:rPr>
              <a:t>·</a:t>
            </a:r>
            <a:r>
              <a:rPr lang="zh-CN" altLang="en-US">
                <a:latin typeface="KaiTi" panose="02010609060101010101" pitchFamily="49" charset="-122"/>
                <a:ea typeface="KaiTi" panose="02010609060101010101" pitchFamily="49" charset="-122"/>
              </a:rPr>
              <a:t>系辞上</a:t>
            </a:r>
            <a:r>
              <a:rPr lang="en-US" altLang="zh-CN">
                <a:latin typeface="KaiTi" panose="02010609060101010101" pitchFamily="49" charset="-122"/>
                <a:ea typeface="KaiTi" panose="02010609060101010101" pitchFamily="49" charset="-122"/>
              </a:rPr>
              <a:t>》</a:t>
            </a:r>
            <a:r>
              <a:rPr lang="zh-CN" altLang="en-US">
                <a:latin typeface="KaiTi" panose="02010609060101010101" pitchFamily="49" charset="-122"/>
                <a:ea typeface="KaiTi" panose="02010609060101010101" pitchFamily="49" charset="-122"/>
              </a:rPr>
              <a:t>说：“子曰：书不尽言，言不尽意。然则圣人之意其不可见乎？子曰：圣人立象以尽意</a:t>
            </a:r>
            <a:r>
              <a:rPr lang="en-US" altLang="zh-CN">
                <a:latin typeface="KaiTi" panose="02010609060101010101" pitchFamily="49" charset="-122"/>
                <a:ea typeface="KaiTi" panose="02010609060101010101" pitchFamily="49" charset="-122"/>
              </a:rPr>
              <a:t>……”</a:t>
            </a:r>
            <a:r>
              <a:rPr lang="zh-CN" altLang="en-US">
                <a:latin typeface="KaiTi" panose="02010609060101010101" pitchFamily="49" charset="-122"/>
                <a:ea typeface="KaiTi" panose="02010609060101010101" pitchFamily="49" charset="-122"/>
              </a:rPr>
              <a:t>寄寓了中国人本初宇宙观的</a:t>
            </a:r>
            <a:r>
              <a:rPr lang="en-US" altLang="zh-CN">
                <a:latin typeface="KaiTi" panose="02010609060101010101" pitchFamily="49" charset="-122"/>
                <a:ea typeface="KaiTi" panose="02010609060101010101" pitchFamily="49" charset="-122"/>
              </a:rPr>
              <a:t>《</a:t>
            </a:r>
            <a:r>
              <a:rPr lang="zh-CN" altLang="en-US">
                <a:latin typeface="KaiTi" panose="02010609060101010101" pitchFamily="49" charset="-122"/>
                <a:ea typeface="KaiTi" panose="02010609060101010101" pitchFamily="49" charset="-122"/>
              </a:rPr>
              <a:t>易经</a:t>
            </a:r>
            <a:r>
              <a:rPr lang="en-US" altLang="zh-CN">
                <a:latin typeface="KaiTi" panose="02010609060101010101" pitchFamily="49" charset="-122"/>
                <a:ea typeface="KaiTi" panose="02010609060101010101" pitchFamily="49" charset="-122"/>
              </a:rPr>
              <a:t>》</a:t>
            </a:r>
            <a:r>
              <a:rPr lang="zh-CN" altLang="en-US">
                <a:latin typeface="KaiTi" panose="02010609060101010101" pitchFamily="49" charset="-122"/>
                <a:ea typeface="KaiTi" panose="02010609060101010101" pitchFamily="49" charset="-122"/>
              </a:rPr>
              <a:t>，本身就是以“象”推测天地万物运行规律的象征哲学。于是“象”成了汉语表意的核心元素。以“象”为核心元素也就成了汉语叙事的基本传统。这与西方以史诗为源头的叙事传统大相径庭。著名汉学家、美国人浦安迪在 </a:t>
            </a:r>
            <a:r>
              <a:rPr lang="en-US" altLang="zh-CN">
                <a:latin typeface="KaiTi" panose="02010609060101010101" pitchFamily="49" charset="-122"/>
                <a:ea typeface="KaiTi" panose="02010609060101010101" pitchFamily="49" charset="-122"/>
              </a:rPr>
              <a:t>《</a:t>
            </a:r>
            <a:r>
              <a:rPr lang="zh-CN" altLang="en-US">
                <a:latin typeface="KaiTi" panose="02010609060101010101" pitchFamily="49" charset="-122"/>
                <a:ea typeface="KaiTi" panose="02010609060101010101" pitchFamily="49" charset="-122"/>
              </a:rPr>
              <a:t>中国叙事学</a:t>
            </a:r>
            <a:r>
              <a:rPr lang="en-US" altLang="zh-CN">
                <a:latin typeface="KaiTi" panose="02010609060101010101" pitchFamily="49" charset="-122"/>
                <a:ea typeface="KaiTi" panose="02010609060101010101" pitchFamily="49" charset="-122"/>
              </a:rPr>
              <a:t>》</a:t>
            </a:r>
            <a:r>
              <a:rPr lang="zh-CN" altLang="en-US">
                <a:latin typeface="KaiTi" panose="02010609060101010101" pitchFamily="49" charset="-122"/>
                <a:ea typeface="KaiTi" panose="02010609060101010101" pitchFamily="49" charset="-122"/>
              </a:rPr>
              <a:t>中说，西方学者对中国神话“非叙述、重本体、善图案”非常不解，因为在西方人看来，“神话的定义本来就是‘叙事的艺术’，没有叙事哪里会有什么神话”。显然，西方人不了解汉语、汉字“立象以尽意”的叙事传统。这一传统不仅在文学叙事中是决定性的，即使哲学思想的表达，也没有像西方人那样依靠逻辑推演，而是一个“立象以尽意”的故事化过程。这种以“象”为基本元素构成的造字法则和语言方式， 就是中国特有的象征化叙事的思维基础。</a:t>
            </a:r>
          </a:p>
        </p:txBody>
      </p:sp>
      <p:sp>
        <p:nvSpPr>
          <p:cNvPr id="14" name="矩形 13">
            <a:extLst>
              <a:ext uri="{FF2B5EF4-FFF2-40B4-BE49-F238E27FC236}">
                <a16:creationId xmlns:a16="http://schemas.microsoft.com/office/drawing/2014/main" xmlns="" id="{1583E858-858B-B44E-85D1-0714BFD1CCB3}"/>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 name="文本框 3">
            <a:extLst>
              <a:ext uri="{FF2B5EF4-FFF2-40B4-BE49-F238E27FC236}">
                <a16:creationId xmlns:a16="http://schemas.microsoft.com/office/drawing/2014/main" xmlns="" id="{7088F2C8-37DD-DE4A-BB9A-5D2245885B52}"/>
              </a:ext>
            </a:extLst>
          </p:cNvPr>
          <p:cNvSpPr txBox="1"/>
          <p:nvPr/>
        </p:nvSpPr>
        <p:spPr>
          <a:xfrm>
            <a:off x="398078" y="130629"/>
            <a:ext cx="1944290" cy="738664"/>
          </a:xfrm>
          <a:prstGeom prst="rect">
            <a:avLst/>
          </a:prstGeom>
          <a:noFill/>
        </p:spPr>
        <p:txBody>
          <a:bodyPr wrap="square" rtlCol="0">
            <a:spAutoFit/>
          </a:bodyPr>
          <a:lstStyle/>
          <a:p>
            <a:pPr fontAlgn="ctr">
              <a:lnSpc>
                <a:spcPct val="150000"/>
              </a:lnSpc>
            </a:pPr>
            <a:r>
              <a:rPr lang="zh-CN" altLang="en-US" sz="2800" b="1">
                <a:latin typeface="Microsoft YaHei" panose="020b0503020204020204" pitchFamily="34" charset="-122"/>
                <a:ea typeface="Microsoft YaHei" panose="020b0503020204020204" pitchFamily="34" charset="-122"/>
              </a:rPr>
              <a:t>拓展阅读</a:t>
            </a:r>
            <a:endParaRPr lang="en-US" altLang="zh-CN" sz="2800" b="1">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149925177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500"/>
                                        <p:tgtEl>
                                          <p:spTgt spid="12"/>
                                        </p:tgtEl>
                                      </p:cBhvr>
                                    </p:animEffect>
                                    <p:anim calcmode="lin" valueType="num">
                                      <p:cBhvr>
                                        <p:cTn id="14" dur="500" fill="hold"/>
                                        <p:tgtEl>
                                          <p:spTgt spid="12"/>
                                        </p:tgtEl>
                                        <p:attrNameLst>
                                          <p:attrName>ppt_x</p:attrName>
                                        </p:attrNameLst>
                                      </p:cBhvr>
                                      <p:tavLst>
                                        <p:tav tm="0">
                                          <p:val>
                                            <p:strVal val="#ppt_x"/>
                                          </p:val>
                                        </p:tav>
                                        <p:tav tm="100000">
                                          <p:val>
                                            <p:strVal val="#ppt_x"/>
                                          </p:val>
                                        </p:tav>
                                      </p:tavLst>
                                    </p:anim>
                                    <p:anim calcmode="lin" valueType="num">
                                      <p:cBhvr>
                                        <p:cTn id="15"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4" grpId="0"/>
    </p:bldLst>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517310" y="748376"/>
            <a:ext cx="11125711" cy="6093976"/>
          </a:xfrm>
          <a:prstGeom prst="rect">
            <a:avLst/>
          </a:prstGeom>
          <a:noFill/>
        </p:spPr>
        <p:txBody>
          <a:bodyPr wrap="square" rtlCol="0">
            <a:spAutoFit/>
          </a:bodyPr>
          <a:lstStyle/>
          <a:p>
            <a:pPr indent="457200" fontAlgn="ctr">
              <a:lnSpc>
                <a:spcPct val="150000"/>
              </a:lnSpc>
            </a:pPr>
            <a:r>
              <a:rPr lang="zh-CN" altLang="en-US" sz="2000">
                <a:latin typeface="KaiTi" panose="02010609060101010101" pitchFamily="49" charset="-122"/>
                <a:ea typeface="KaiTi" panose="02010609060101010101" pitchFamily="49" charset="-122"/>
              </a:rPr>
              <a:t>象征化叙事传统在贾平凹小说写作中有充分的表现：</a:t>
            </a:r>
          </a:p>
          <a:p>
            <a:pPr indent="457200" fontAlgn="ctr">
              <a:lnSpc>
                <a:spcPct val="150000"/>
              </a:lnSpc>
            </a:pPr>
            <a:r>
              <a:rPr lang="zh-CN" altLang="en-US" sz="2000">
                <a:latin typeface="KaiTi" panose="02010609060101010101" pitchFamily="49" charset="-122"/>
                <a:ea typeface="KaiTi" panose="02010609060101010101" pitchFamily="49" charset="-122"/>
              </a:rPr>
              <a:t>寻找心灵的对应物，也就是寻求内心世界与自然事象的感应点。即天地征候、四季运行、动物植物、山川河流，这些来自大自然的事象与自我内心相互感应、相互印证。这样的叙事在贾平凹小说中随处即是。</a:t>
            </a:r>
            <a:r>
              <a:rPr lang="en-US" altLang="zh-CN" sz="2000">
                <a:latin typeface="KaiTi" panose="02010609060101010101" pitchFamily="49" charset="-122"/>
                <a:ea typeface="KaiTi" panose="02010609060101010101" pitchFamily="49" charset="-122"/>
              </a:rPr>
              <a:t>《</a:t>
            </a:r>
            <a:r>
              <a:rPr lang="zh-CN" altLang="en-US" sz="2000">
                <a:latin typeface="KaiTi" panose="02010609060101010101" pitchFamily="49" charset="-122"/>
                <a:ea typeface="KaiTi" panose="02010609060101010101" pitchFamily="49" charset="-122"/>
              </a:rPr>
              <a:t>山本</a:t>
            </a:r>
            <a:r>
              <a:rPr lang="en-US" altLang="zh-CN" sz="2000">
                <a:latin typeface="KaiTi" panose="02010609060101010101" pitchFamily="49" charset="-122"/>
                <a:ea typeface="KaiTi" panose="02010609060101010101" pitchFamily="49" charset="-122"/>
              </a:rPr>
              <a:t>》</a:t>
            </a:r>
            <a:r>
              <a:rPr lang="zh-CN" altLang="en-US" sz="2000">
                <a:latin typeface="KaiTi" panose="02010609060101010101" pitchFamily="49" charset="-122"/>
                <a:ea typeface="KaiTi" panose="02010609060101010101" pitchFamily="49" charset="-122"/>
              </a:rPr>
              <a:t>中有一段对陆菊人心理活动的叙述：“低了头又想到刘老庚打碎了碗的事，心里说，早上过来见蔷薇都是骨朵，如果这阵花全开了，那就没事。猛一抬头朝院墙头看去，所有的骨朵全都开放了，红灿灿的耀眼，她就一下子轻松了，高声说，花生，你出来看，花全开了！”用蔷薇是否开放来测定婚事的凶吉和自己的心理走势，此类叙事在贾平凹小说中十分普遍。人的心情转换、事态的凶吉，总会通过四季的变化、草木的枯荣、风雨雷电叙述出来。</a:t>
            </a:r>
          </a:p>
          <a:p>
            <a:pPr indent="457200" fontAlgn="ctr">
              <a:lnSpc>
                <a:spcPct val="150000"/>
              </a:lnSpc>
            </a:pPr>
            <a:r>
              <a:rPr lang="zh-CN" altLang="en-US" sz="2000">
                <a:latin typeface="KaiTi" panose="02010609060101010101" pitchFamily="49" charset="-122"/>
                <a:ea typeface="KaiTi" panose="02010609060101010101" pitchFamily="49" charset="-122"/>
              </a:rPr>
              <a:t>营造作为叙事支点的象征意象。意象的营造是诗歌的主要方法，但在贾平凹小说中被大量使用。这或许正是贾平凹的写作被认为是一种诗意化叙事和具有神秘主义特色的主要原因。意象的营造是贾平凹的自觉追求。</a:t>
            </a:r>
            <a:r>
              <a:rPr lang="en-US" altLang="zh-CN" sz="2000">
                <a:latin typeface="KaiTi" panose="02010609060101010101" pitchFamily="49" charset="-122"/>
                <a:ea typeface="KaiTi" panose="02010609060101010101" pitchFamily="49" charset="-122"/>
              </a:rPr>
              <a:t>《</a:t>
            </a:r>
            <a:r>
              <a:rPr lang="zh-CN" altLang="en-US" sz="2000">
                <a:latin typeface="KaiTi" panose="02010609060101010101" pitchFamily="49" charset="-122"/>
                <a:ea typeface="KaiTi" panose="02010609060101010101" pitchFamily="49" charset="-122"/>
              </a:rPr>
              <a:t>带灯</a:t>
            </a:r>
            <a:r>
              <a:rPr lang="en-US" altLang="zh-CN" sz="2000">
                <a:latin typeface="KaiTi" panose="02010609060101010101" pitchFamily="49" charset="-122"/>
                <a:ea typeface="KaiTi" panose="02010609060101010101" pitchFamily="49" charset="-122"/>
              </a:rPr>
              <a:t>》</a:t>
            </a:r>
            <a:r>
              <a:rPr lang="zh-CN" altLang="en-US" sz="2000">
                <a:latin typeface="KaiTi" panose="02010609060101010101" pitchFamily="49" charset="-122"/>
                <a:ea typeface="KaiTi" panose="02010609060101010101" pitchFamily="49" charset="-122"/>
              </a:rPr>
              <a:t>中，天生自带一盏灯的“萤火虫”被叙述为一个极具批判性的象征意象：作为一点微弱的光，“萤火虫”是对强大无边的黑暗的批判，而小说末尾处“萤火虫”的聚集，以及“萤火虫”将带灯的佛化，又成为聊可寄寓的希望。</a:t>
            </a:r>
          </a:p>
        </p:txBody>
      </p:sp>
      <p:sp>
        <p:nvSpPr>
          <p:cNvPr id="14" name="矩形 13">
            <a:extLst>
              <a:ext uri="{FF2B5EF4-FFF2-40B4-BE49-F238E27FC236}">
                <a16:creationId xmlns:a16="http://schemas.microsoft.com/office/drawing/2014/main" xmlns="" id="{1583E858-858B-B44E-85D1-0714BFD1CCB3}"/>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 name="文本框 3">
            <a:extLst>
              <a:ext uri="{FF2B5EF4-FFF2-40B4-BE49-F238E27FC236}">
                <a16:creationId xmlns:a16="http://schemas.microsoft.com/office/drawing/2014/main" xmlns="" id="{7088F2C8-37DD-DE4A-BB9A-5D2245885B52}"/>
              </a:ext>
            </a:extLst>
          </p:cNvPr>
          <p:cNvSpPr txBox="1"/>
          <p:nvPr/>
        </p:nvSpPr>
        <p:spPr>
          <a:xfrm>
            <a:off x="398078" y="130629"/>
            <a:ext cx="1944290" cy="738664"/>
          </a:xfrm>
          <a:prstGeom prst="rect">
            <a:avLst/>
          </a:prstGeom>
          <a:noFill/>
        </p:spPr>
        <p:txBody>
          <a:bodyPr wrap="square" rtlCol="0">
            <a:spAutoFit/>
          </a:bodyPr>
          <a:lstStyle/>
          <a:p>
            <a:pPr fontAlgn="ctr">
              <a:lnSpc>
                <a:spcPct val="150000"/>
              </a:lnSpc>
            </a:pPr>
            <a:r>
              <a:rPr lang="zh-CN" altLang="en-US" sz="2800" b="1">
                <a:latin typeface="Microsoft YaHei" panose="020b0503020204020204" pitchFamily="34" charset="-122"/>
                <a:ea typeface="Microsoft YaHei" panose="020b0503020204020204" pitchFamily="34" charset="-122"/>
              </a:rPr>
              <a:t>拓展阅读</a:t>
            </a:r>
            <a:endParaRPr lang="en-US" altLang="zh-CN" sz="2800" b="1">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7556461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500"/>
                                        <p:tgtEl>
                                          <p:spTgt spid="12"/>
                                        </p:tgtEl>
                                      </p:cBhvr>
                                    </p:animEffect>
                                    <p:anim calcmode="lin" valueType="num">
                                      <p:cBhvr>
                                        <p:cTn id="14" dur="500" fill="hold"/>
                                        <p:tgtEl>
                                          <p:spTgt spid="12"/>
                                        </p:tgtEl>
                                        <p:attrNameLst>
                                          <p:attrName>ppt_x</p:attrName>
                                        </p:attrNameLst>
                                      </p:cBhvr>
                                      <p:tavLst>
                                        <p:tav tm="0">
                                          <p:val>
                                            <p:strVal val="#ppt_x"/>
                                          </p:val>
                                        </p:tav>
                                        <p:tav tm="100000">
                                          <p:val>
                                            <p:strVal val="#ppt_x"/>
                                          </p:val>
                                        </p:tav>
                                      </p:tavLst>
                                    </p:anim>
                                    <p:anim calcmode="lin" valueType="num">
                                      <p:cBhvr>
                                        <p:cTn id="15"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4" grpId="0"/>
    </p:bldLst>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517310" y="1533205"/>
            <a:ext cx="11125711" cy="4708981"/>
          </a:xfrm>
          <a:prstGeom prst="rect">
            <a:avLst/>
          </a:prstGeom>
          <a:noFill/>
        </p:spPr>
        <p:txBody>
          <a:bodyPr wrap="square" rtlCol="0">
            <a:spAutoFit/>
          </a:bodyPr>
          <a:lstStyle/>
          <a:p>
            <a:pPr indent="457200" fontAlgn="ctr">
              <a:lnSpc>
                <a:spcPct val="150000"/>
              </a:lnSpc>
            </a:pPr>
            <a:r>
              <a:rPr lang="zh-CN" altLang="en-US" sz="2000">
                <a:latin typeface="KaiTi" panose="02010609060101010101" pitchFamily="49" charset="-122"/>
                <a:ea typeface="KaiTi" panose="02010609060101010101" pitchFamily="49" charset="-122"/>
              </a:rPr>
              <a:t>人的意象化。贾平凹叙事中始终有一个意象化的人物序列：如</a:t>
            </a:r>
            <a:r>
              <a:rPr lang="en-US" altLang="zh-CN" sz="2000">
                <a:latin typeface="KaiTi" panose="02010609060101010101" pitchFamily="49" charset="-122"/>
                <a:ea typeface="KaiTi" panose="02010609060101010101" pitchFamily="49" charset="-122"/>
              </a:rPr>
              <a:t>《</a:t>
            </a:r>
            <a:r>
              <a:rPr lang="zh-CN" altLang="en-US" sz="2000">
                <a:latin typeface="KaiTi" panose="02010609060101010101" pitchFamily="49" charset="-122"/>
                <a:ea typeface="KaiTi" panose="02010609060101010101" pitchFamily="49" charset="-122"/>
              </a:rPr>
              <a:t>废都</a:t>
            </a:r>
            <a:r>
              <a:rPr lang="en-US" altLang="zh-CN" sz="2000">
                <a:latin typeface="KaiTi" panose="02010609060101010101" pitchFamily="49" charset="-122"/>
                <a:ea typeface="KaiTi" panose="02010609060101010101" pitchFamily="49" charset="-122"/>
              </a:rPr>
              <a:t>》</a:t>
            </a:r>
            <a:r>
              <a:rPr lang="zh-CN" altLang="en-US" sz="2000">
                <a:latin typeface="KaiTi" panose="02010609060101010101" pitchFamily="49" charset="-122"/>
                <a:ea typeface="KaiTi" panose="02010609060101010101" pitchFamily="49" charset="-122"/>
              </a:rPr>
              <a:t>的老乞丐；</a:t>
            </a:r>
            <a:r>
              <a:rPr lang="en-US" altLang="zh-CN" sz="2000">
                <a:latin typeface="KaiTi" panose="02010609060101010101" pitchFamily="49" charset="-122"/>
                <a:ea typeface="KaiTi" panose="02010609060101010101" pitchFamily="49" charset="-122"/>
              </a:rPr>
              <a:t>《</a:t>
            </a:r>
            <a:r>
              <a:rPr lang="zh-CN" altLang="en-US" sz="2000">
                <a:latin typeface="KaiTi" panose="02010609060101010101" pitchFamily="49" charset="-122"/>
                <a:ea typeface="KaiTi" panose="02010609060101010101" pitchFamily="49" charset="-122"/>
              </a:rPr>
              <a:t>秦腔</a:t>
            </a:r>
            <a:r>
              <a:rPr lang="en-US" altLang="zh-CN" sz="2000">
                <a:latin typeface="KaiTi" panose="02010609060101010101" pitchFamily="49" charset="-122"/>
                <a:ea typeface="KaiTi" panose="02010609060101010101" pitchFamily="49" charset="-122"/>
              </a:rPr>
              <a:t>》</a:t>
            </a:r>
            <a:r>
              <a:rPr lang="zh-CN" altLang="en-US" sz="2000">
                <a:latin typeface="KaiTi" panose="02010609060101010101" pitchFamily="49" charset="-122"/>
                <a:ea typeface="KaiTi" panose="02010609060101010101" pitchFamily="49" charset="-122"/>
              </a:rPr>
              <a:t>自宫的引生；</a:t>
            </a:r>
            <a:r>
              <a:rPr lang="en-US" altLang="zh-CN" sz="2000">
                <a:latin typeface="KaiTi" panose="02010609060101010101" pitchFamily="49" charset="-122"/>
                <a:ea typeface="KaiTi" panose="02010609060101010101" pitchFamily="49" charset="-122"/>
              </a:rPr>
              <a:t>《</a:t>
            </a:r>
            <a:r>
              <a:rPr lang="zh-CN" altLang="en-US" sz="2000">
                <a:latin typeface="KaiTi" panose="02010609060101010101" pitchFamily="49" charset="-122"/>
                <a:ea typeface="KaiTi" panose="02010609060101010101" pitchFamily="49" charset="-122"/>
              </a:rPr>
              <a:t>老生</a:t>
            </a:r>
            <a:r>
              <a:rPr lang="en-US" altLang="zh-CN" sz="2000">
                <a:latin typeface="KaiTi" panose="02010609060101010101" pitchFamily="49" charset="-122"/>
                <a:ea typeface="KaiTi" panose="02010609060101010101" pitchFamily="49" charset="-122"/>
              </a:rPr>
              <a:t>》</a:t>
            </a:r>
            <a:r>
              <a:rPr lang="zh-CN" altLang="en-US" sz="2000">
                <a:latin typeface="KaiTi" panose="02010609060101010101" pitchFamily="49" charset="-122"/>
                <a:ea typeface="KaiTi" panose="02010609060101010101" pitchFamily="49" charset="-122"/>
              </a:rPr>
              <a:t>的唱师；</a:t>
            </a:r>
            <a:r>
              <a:rPr lang="en-US" altLang="zh-CN" sz="2000">
                <a:latin typeface="KaiTi" panose="02010609060101010101" pitchFamily="49" charset="-122"/>
                <a:ea typeface="KaiTi" panose="02010609060101010101" pitchFamily="49" charset="-122"/>
              </a:rPr>
              <a:t>《</a:t>
            </a:r>
            <a:r>
              <a:rPr lang="zh-CN" altLang="en-US" sz="2000">
                <a:latin typeface="KaiTi" panose="02010609060101010101" pitchFamily="49" charset="-122"/>
                <a:ea typeface="KaiTi" panose="02010609060101010101" pitchFamily="49" charset="-122"/>
              </a:rPr>
              <a:t>山本</a:t>
            </a:r>
            <a:r>
              <a:rPr lang="en-US" altLang="zh-CN" sz="2000">
                <a:latin typeface="KaiTi" panose="02010609060101010101" pitchFamily="49" charset="-122"/>
                <a:ea typeface="KaiTi" panose="02010609060101010101" pitchFamily="49" charset="-122"/>
              </a:rPr>
              <a:t>》</a:t>
            </a:r>
            <a:r>
              <a:rPr lang="zh-CN" altLang="en-US" sz="2000">
                <a:latin typeface="KaiTi" panose="02010609060101010101" pitchFamily="49" charset="-122"/>
                <a:ea typeface="KaiTi" panose="02010609060101010101" pitchFamily="49" charset="-122"/>
              </a:rPr>
              <a:t>的哑巴尼姑宽展师父、盲人医生陈先生等。这些意象化的人物，一方面或残缺、或衰老、或颓废，另一方面又是通灵和全知全觉的。而残缺和全知全觉的合一本身就是大自然阴阳造化的象征。</a:t>
            </a:r>
          </a:p>
          <a:p>
            <a:pPr indent="457200" fontAlgn="ctr">
              <a:lnSpc>
                <a:spcPct val="150000"/>
              </a:lnSpc>
            </a:pPr>
            <a:r>
              <a:rPr lang="zh-CN" altLang="en-US" sz="2000">
                <a:latin typeface="KaiTi" panose="02010609060101010101" pitchFamily="49" charset="-122"/>
                <a:ea typeface="KaiTi" panose="02010609060101010101" pitchFamily="49" charset="-122"/>
              </a:rPr>
              <a:t>这种源自汉语汉字思维的象征化叙事，是贾平凹习以为常的叙事基调。这赋予他的叙事诗性品质，因为象征是诗性的，意象是诗性的，汉字和汉语的构成法是诗性的。这种诗性的叙事品质，使贾平凹这位生长于秦头楚尾，横跨南方北方的作家，第一步就踏入了中国叙事传统主脉之一的诗骚传统。他早期写诗，后又写诗意化的散文和诗意化的小说。这种诗骚传统在他的写作中始终挥之不去。</a:t>
            </a:r>
          </a:p>
          <a:p>
            <a:pPr indent="457200" algn="r" fontAlgn="ctr">
              <a:lnSpc>
                <a:spcPct val="150000"/>
              </a:lnSpc>
            </a:pPr>
            <a:r>
              <a:rPr lang="en-US" altLang="zh-CN" sz="2000">
                <a:latin typeface="KaiTi" panose="02010609060101010101" pitchFamily="49" charset="-122"/>
                <a:ea typeface="KaiTi" panose="02010609060101010101" pitchFamily="49" charset="-122"/>
              </a:rPr>
              <a:t>(</a:t>
            </a:r>
            <a:r>
              <a:rPr lang="zh-CN" altLang="en-US" sz="2000">
                <a:latin typeface="KaiTi" panose="02010609060101010101" pitchFamily="49" charset="-122"/>
                <a:ea typeface="KaiTi" panose="02010609060101010101" pitchFamily="49" charset="-122"/>
              </a:rPr>
              <a:t>节选自李震</a:t>
            </a:r>
            <a:r>
              <a:rPr lang="en-US" altLang="zh-CN" sz="2000">
                <a:latin typeface="KaiTi" panose="02010609060101010101" pitchFamily="49" charset="-122"/>
                <a:ea typeface="KaiTi" panose="02010609060101010101" pitchFamily="49" charset="-122"/>
              </a:rPr>
              <a:t>《</a:t>
            </a:r>
            <a:r>
              <a:rPr lang="zh-CN" altLang="en-US" sz="2000">
                <a:latin typeface="KaiTi" panose="02010609060101010101" pitchFamily="49" charset="-122"/>
                <a:ea typeface="KaiTi" panose="02010609060101010101" pitchFamily="49" charset="-122"/>
              </a:rPr>
              <a:t>贾平凹与中国叙事传统</a:t>
            </a:r>
            <a:r>
              <a:rPr lang="en-US" altLang="zh-CN" sz="2000">
                <a:latin typeface="KaiTi" panose="02010609060101010101" pitchFamily="49" charset="-122"/>
                <a:ea typeface="KaiTi" panose="02010609060101010101" pitchFamily="49" charset="-122"/>
              </a:rPr>
              <a:t>》</a:t>
            </a:r>
            <a:r>
              <a:rPr lang="zh-CN" altLang="en-US" sz="2000">
                <a:latin typeface="KaiTi" panose="02010609060101010101" pitchFamily="49" charset="-122"/>
                <a:ea typeface="KaiTi" panose="02010609060101010101" pitchFamily="49" charset="-122"/>
              </a:rPr>
              <a:t>）</a:t>
            </a:r>
          </a:p>
        </p:txBody>
      </p:sp>
      <p:sp>
        <p:nvSpPr>
          <p:cNvPr id="14" name="矩形 13">
            <a:extLst>
              <a:ext uri="{FF2B5EF4-FFF2-40B4-BE49-F238E27FC236}">
                <a16:creationId xmlns:a16="http://schemas.microsoft.com/office/drawing/2014/main" xmlns="" id="{1583E858-858B-B44E-85D1-0714BFD1CCB3}"/>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 name="文本框 3">
            <a:extLst>
              <a:ext uri="{FF2B5EF4-FFF2-40B4-BE49-F238E27FC236}">
                <a16:creationId xmlns:a16="http://schemas.microsoft.com/office/drawing/2014/main" xmlns="" id="{7088F2C8-37DD-DE4A-BB9A-5D2245885B52}"/>
              </a:ext>
            </a:extLst>
          </p:cNvPr>
          <p:cNvSpPr txBox="1"/>
          <p:nvPr/>
        </p:nvSpPr>
        <p:spPr>
          <a:xfrm>
            <a:off x="398078" y="130629"/>
            <a:ext cx="1944290" cy="738664"/>
          </a:xfrm>
          <a:prstGeom prst="rect">
            <a:avLst/>
          </a:prstGeom>
          <a:noFill/>
        </p:spPr>
        <p:txBody>
          <a:bodyPr wrap="square" rtlCol="0">
            <a:spAutoFit/>
          </a:bodyPr>
          <a:lstStyle/>
          <a:p>
            <a:pPr fontAlgn="ctr">
              <a:lnSpc>
                <a:spcPct val="150000"/>
              </a:lnSpc>
            </a:pPr>
            <a:r>
              <a:rPr lang="zh-CN" altLang="en-US" sz="2800" b="1">
                <a:latin typeface="Microsoft YaHei" panose="020b0503020204020204" pitchFamily="34" charset="-122"/>
                <a:ea typeface="Microsoft YaHei" panose="020b0503020204020204" pitchFamily="34" charset="-122"/>
              </a:rPr>
              <a:t>拓展阅读</a:t>
            </a:r>
            <a:endParaRPr lang="en-US" altLang="zh-CN" sz="2800" b="1">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301298689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500"/>
                                        <p:tgtEl>
                                          <p:spTgt spid="12"/>
                                        </p:tgtEl>
                                      </p:cBhvr>
                                    </p:animEffect>
                                    <p:anim calcmode="lin" valueType="num">
                                      <p:cBhvr>
                                        <p:cTn id="14" dur="500" fill="hold"/>
                                        <p:tgtEl>
                                          <p:spTgt spid="12"/>
                                        </p:tgtEl>
                                        <p:attrNameLst>
                                          <p:attrName>ppt_x</p:attrName>
                                        </p:attrNameLst>
                                      </p:cBhvr>
                                      <p:tavLst>
                                        <p:tav tm="0">
                                          <p:val>
                                            <p:strVal val="#ppt_x"/>
                                          </p:val>
                                        </p:tav>
                                        <p:tav tm="100000">
                                          <p:val>
                                            <p:strVal val="#ppt_x"/>
                                          </p:val>
                                        </p:tav>
                                      </p:tavLst>
                                    </p:anim>
                                    <p:anim calcmode="lin" valueType="num">
                                      <p:cBhvr>
                                        <p:cTn id="15"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4" grpId="0"/>
    </p:bldLst>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484312" y="471376"/>
            <a:ext cx="11223375" cy="6278642"/>
          </a:xfrm>
          <a:prstGeom prst="rect">
            <a:avLst/>
          </a:prstGeom>
          <a:noFill/>
        </p:spPr>
        <p:txBody>
          <a:bodyPr wrap="square" rtlCol="0">
            <a:spAutoFit/>
          </a:bodyPr>
          <a:lstStyle/>
          <a:p>
            <a:pPr marL="285750" indent="-285750" fontAlgn="ctr">
              <a:lnSpc>
                <a:spcPct val="150000"/>
              </a:lnSpc>
              <a:buFont typeface="Wingdings" pitchFamily="2" charset="2"/>
              <a:buChar char="n"/>
            </a:pPr>
            <a:r>
              <a:rPr lang="zh-CN" altLang="en-US" sz="2800" b="1">
                <a:latin typeface="Microsoft YaHei" panose="020b0503020204020204" pitchFamily="34" charset="-122"/>
                <a:ea typeface="Microsoft YaHei" panose="020b0503020204020204" pitchFamily="34" charset="-122"/>
              </a:rPr>
              <a:t>素材积累</a:t>
            </a:r>
            <a:r>
              <a:rPr lang="en-US" altLang="zh-CN" sz="2800" b="1">
                <a:latin typeface="Microsoft YaHei" panose="020b0503020204020204" pitchFamily="34" charset="-122"/>
                <a:ea typeface="Microsoft YaHei" panose="020b0503020204020204" pitchFamily="34" charset="-122"/>
              </a:rPr>
              <a:t>--</a:t>
            </a:r>
            <a:r>
              <a:rPr lang="zh-CN" altLang="en-US" sz="2800" b="1">
                <a:latin typeface="Microsoft YaHei" panose="020b0503020204020204" pitchFamily="34" charset="-122"/>
                <a:ea typeface="Microsoft YaHei" panose="020b0503020204020204" pitchFamily="34" charset="-122"/>
              </a:rPr>
              <a:t>贾平凹名句</a:t>
            </a:r>
          </a:p>
          <a:p>
            <a:pPr fontAlgn="ctr">
              <a:lnSpc>
                <a:spcPct val="150000"/>
              </a:lnSpc>
            </a:pPr>
            <a:r>
              <a:rPr lang="en-US" altLang="zh-CN" sz="1600">
                <a:latin typeface="KaiTi" panose="02010609060101010101" pitchFamily="49" charset="-122"/>
                <a:ea typeface="KaiTi" panose="02010609060101010101" pitchFamily="49" charset="-122"/>
              </a:rPr>
              <a:t>1.</a:t>
            </a:r>
            <a:r>
              <a:rPr lang="zh-CN" altLang="en-US" sz="1600">
                <a:latin typeface="KaiTi" panose="02010609060101010101" pitchFamily="49" charset="-122"/>
                <a:ea typeface="KaiTi" panose="02010609060101010101" pitchFamily="49" charset="-122"/>
              </a:rPr>
              <a:t>让我最温暖的也最牵肠挂肚和最有压力的作品就是贾浅。</a:t>
            </a:r>
          </a:p>
          <a:p>
            <a:pPr fontAlgn="ctr">
              <a:lnSpc>
                <a:spcPct val="150000"/>
              </a:lnSpc>
            </a:pPr>
            <a:r>
              <a:rPr lang="en-US" altLang="zh-CN" sz="1600">
                <a:latin typeface="KaiTi" panose="02010609060101010101" pitchFamily="49" charset="-122"/>
                <a:ea typeface="KaiTi" panose="02010609060101010101" pitchFamily="49" charset="-122"/>
              </a:rPr>
              <a:t>2.</a:t>
            </a:r>
            <a:r>
              <a:rPr lang="zh-CN" altLang="en-US" sz="1600">
                <a:latin typeface="KaiTi" panose="02010609060101010101" pitchFamily="49" charset="-122"/>
                <a:ea typeface="KaiTi" panose="02010609060101010101" pitchFamily="49" charset="-122"/>
              </a:rPr>
              <a:t>我是从困苦境域里一步步走过来的，我发誓不让我的孩子像我过去那样的贫穷和坎坷，但要在“长安居大不易”，我要求她自强不息，又必须善良、宽容。</a:t>
            </a:r>
          </a:p>
          <a:p>
            <a:pPr fontAlgn="ctr">
              <a:lnSpc>
                <a:spcPct val="150000"/>
              </a:lnSpc>
            </a:pPr>
            <a:r>
              <a:rPr lang="en-US" altLang="zh-CN" sz="1600">
                <a:latin typeface="KaiTi" panose="02010609060101010101" pitchFamily="49" charset="-122"/>
                <a:ea typeface="KaiTi" panose="02010609060101010101" pitchFamily="49" charset="-122"/>
              </a:rPr>
              <a:t>3.</a:t>
            </a:r>
            <a:r>
              <a:rPr lang="zh-CN" altLang="en-US" sz="1600">
                <a:latin typeface="KaiTi" panose="02010609060101010101" pitchFamily="49" charset="-122"/>
                <a:ea typeface="KaiTi" panose="02010609060101010101" pitchFamily="49" charset="-122"/>
              </a:rPr>
              <a:t>我祝福我的孩子，也感谢我的孩子。</a:t>
            </a:r>
          </a:p>
          <a:p>
            <a:pPr fontAlgn="ctr">
              <a:lnSpc>
                <a:spcPct val="150000"/>
              </a:lnSpc>
            </a:pPr>
            <a:r>
              <a:rPr lang="en-US" altLang="zh-CN" sz="1600">
                <a:latin typeface="KaiTi" panose="02010609060101010101" pitchFamily="49" charset="-122"/>
                <a:ea typeface="KaiTi" panose="02010609060101010101" pitchFamily="49" charset="-122"/>
              </a:rPr>
              <a:t>4.</a:t>
            </a:r>
            <a:r>
              <a:rPr lang="zh-CN" altLang="en-US" sz="1600">
                <a:latin typeface="KaiTi" panose="02010609060101010101" pitchFamily="49" charset="-122"/>
                <a:ea typeface="KaiTi" panose="02010609060101010101" pitchFamily="49" charset="-122"/>
              </a:rPr>
              <a:t>一等人忠臣孝子，两件事读书耕田。</a:t>
            </a:r>
          </a:p>
          <a:p>
            <a:pPr fontAlgn="ctr">
              <a:lnSpc>
                <a:spcPct val="150000"/>
              </a:lnSpc>
            </a:pPr>
            <a:r>
              <a:rPr lang="en-US" altLang="zh-CN" sz="1600">
                <a:latin typeface="KaiTi" panose="02010609060101010101" pitchFamily="49" charset="-122"/>
                <a:ea typeface="KaiTi" panose="02010609060101010101" pitchFamily="49" charset="-122"/>
              </a:rPr>
              <a:t>5.</a:t>
            </a:r>
            <a:r>
              <a:rPr lang="zh-CN" altLang="en-US" sz="1600">
                <a:latin typeface="KaiTi" panose="02010609060101010101" pitchFamily="49" charset="-122"/>
                <a:ea typeface="KaiTi" panose="02010609060101010101" pitchFamily="49" charset="-122"/>
              </a:rPr>
              <a:t>做对国家有用的人，做对家庭有责任的人。</a:t>
            </a:r>
          </a:p>
          <a:p>
            <a:pPr fontAlgn="ctr">
              <a:lnSpc>
                <a:spcPct val="150000"/>
              </a:lnSpc>
            </a:pPr>
            <a:r>
              <a:rPr lang="en-US" altLang="zh-CN" sz="1600">
                <a:latin typeface="KaiTi" panose="02010609060101010101" pitchFamily="49" charset="-122"/>
                <a:ea typeface="KaiTi" panose="02010609060101010101" pitchFamily="49" charset="-122"/>
              </a:rPr>
              <a:t>6.</a:t>
            </a:r>
            <a:r>
              <a:rPr lang="zh-CN" altLang="en-US" sz="1600">
                <a:latin typeface="KaiTi" panose="02010609060101010101" pitchFamily="49" charset="-122"/>
                <a:ea typeface="KaiTi" panose="02010609060101010101" pitchFamily="49" charset="-122"/>
              </a:rPr>
              <a:t>好读书能受用一生，认真工作就一辈子有饭吃。</a:t>
            </a:r>
          </a:p>
          <a:p>
            <a:pPr fontAlgn="ctr">
              <a:lnSpc>
                <a:spcPct val="150000"/>
              </a:lnSpc>
            </a:pPr>
            <a:r>
              <a:rPr lang="en-US" altLang="zh-CN" sz="1600">
                <a:latin typeface="KaiTi" panose="02010609060101010101" pitchFamily="49" charset="-122"/>
                <a:ea typeface="KaiTi" panose="02010609060101010101" pitchFamily="49" charset="-122"/>
              </a:rPr>
              <a:t>7.</a:t>
            </a:r>
            <a:r>
              <a:rPr lang="zh-CN" altLang="en-US" sz="1600">
                <a:latin typeface="KaiTi" panose="02010609060101010101" pitchFamily="49" charset="-122"/>
                <a:ea typeface="KaiTi" panose="02010609060101010101" pitchFamily="49" charset="-122"/>
              </a:rPr>
              <a:t>做普通人，干正经事。</a:t>
            </a:r>
          </a:p>
          <a:p>
            <a:pPr fontAlgn="ctr">
              <a:lnSpc>
                <a:spcPct val="150000"/>
              </a:lnSpc>
            </a:pPr>
            <a:r>
              <a:rPr lang="en-US" altLang="zh-CN" sz="1600">
                <a:latin typeface="KaiTi" panose="02010609060101010101" pitchFamily="49" charset="-122"/>
                <a:ea typeface="KaiTi" panose="02010609060101010101" pitchFamily="49" charset="-122"/>
              </a:rPr>
              <a:t>8.</a:t>
            </a:r>
            <a:r>
              <a:rPr lang="zh-CN" altLang="en-US" sz="1600">
                <a:latin typeface="KaiTi" panose="02010609060101010101" pitchFamily="49" charset="-122"/>
                <a:ea typeface="KaiTi" panose="02010609060101010101" pitchFamily="49" charset="-122"/>
              </a:rPr>
              <a:t>可以爱小零钱，但必须有大胸怀。</a:t>
            </a:r>
          </a:p>
          <a:p>
            <a:pPr fontAlgn="ctr">
              <a:lnSpc>
                <a:spcPct val="150000"/>
              </a:lnSpc>
            </a:pPr>
            <a:r>
              <a:rPr lang="en-US" altLang="zh-CN" sz="1600">
                <a:latin typeface="KaiTi" panose="02010609060101010101" pitchFamily="49" charset="-122"/>
                <a:ea typeface="KaiTi" panose="02010609060101010101" pitchFamily="49" charset="-122"/>
              </a:rPr>
              <a:t>9.</a:t>
            </a:r>
            <a:r>
              <a:rPr lang="zh-CN" altLang="en-US" sz="1600">
                <a:latin typeface="KaiTi" panose="02010609060101010101" pitchFamily="49" charset="-122"/>
                <a:ea typeface="KaiTi" panose="02010609060101010101" pitchFamily="49" charset="-122"/>
              </a:rPr>
              <a:t>当置身在碑林博物馆的那些六骏石雕面前，不禁会得出古人崇仰志在千里的良骏，今人却只看重负载忍劳的秦川孺牛，便喟然长叹。</a:t>
            </a:r>
          </a:p>
          <a:p>
            <a:pPr fontAlgn="ctr">
              <a:lnSpc>
                <a:spcPct val="150000"/>
              </a:lnSpc>
            </a:pPr>
            <a:r>
              <a:rPr lang="en-US" altLang="zh-CN" sz="1600">
                <a:latin typeface="KaiTi" panose="02010609060101010101" pitchFamily="49" charset="-122"/>
                <a:ea typeface="KaiTi" panose="02010609060101010101" pitchFamily="49" charset="-122"/>
              </a:rPr>
              <a:t>10.</a:t>
            </a:r>
            <a:r>
              <a:rPr lang="zh-CN" altLang="en-US" sz="1600">
                <a:latin typeface="KaiTi" panose="02010609060101010101" pitchFamily="49" charset="-122"/>
                <a:ea typeface="KaiTi" panose="02010609060101010101" pitchFamily="49" charset="-122"/>
              </a:rPr>
              <a:t>生活是文学创作的源泉。这是最古老而又最时髦的口号。</a:t>
            </a:r>
          </a:p>
          <a:p>
            <a:pPr fontAlgn="ctr">
              <a:lnSpc>
                <a:spcPct val="150000"/>
              </a:lnSpc>
            </a:pPr>
            <a:r>
              <a:rPr lang="en-US" altLang="zh-CN" sz="1600">
                <a:latin typeface="KaiTi" panose="02010609060101010101" pitchFamily="49" charset="-122"/>
                <a:ea typeface="KaiTi" panose="02010609060101010101" pitchFamily="49" charset="-122"/>
              </a:rPr>
              <a:t>11.</a:t>
            </a:r>
            <a:r>
              <a:rPr lang="zh-CN" altLang="en-US" sz="1600">
                <a:latin typeface="KaiTi" panose="02010609060101010101" pitchFamily="49" charset="-122"/>
                <a:ea typeface="KaiTi" panose="02010609060101010101" pitchFamily="49" charset="-122"/>
              </a:rPr>
              <a:t>有了地域的差别，使一些作家感到了紧迫和慌恐，而放弃了自己生活的根据地，沦于文学上的流寇，而流寇政策的教训又使一些作家退守于原地的圈子里。</a:t>
            </a:r>
          </a:p>
          <a:p>
            <a:pPr fontAlgn="ctr">
              <a:lnSpc>
                <a:spcPct val="150000"/>
              </a:lnSpc>
            </a:pPr>
            <a:r>
              <a:rPr lang="en-US" altLang="zh-CN" sz="1600">
                <a:latin typeface="KaiTi" panose="02010609060101010101" pitchFamily="49" charset="-122"/>
                <a:ea typeface="KaiTi" panose="02010609060101010101" pitchFamily="49" charset="-122"/>
              </a:rPr>
              <a:t>12.</a:t>
            </a:r>
            <a:r>
              <a:rPr lang="zh-CN" altLang="en-US" sz="1600">
                <a:latin typeface="KaiTi" panose="02010609060101010101" pitchFamily="49" charset="-122"/>
                <a:ea typeface="KaiTi" panose="02010609060101010101" pitchFamily="49" charset="-122"/>
              </a:rPr>
              <a:t>出身于农民可以是农民作家，但不可以是作家的农民，也即农民意识的作家。</a:t>
            </a:r>
          </a:p>
        </p:txBody>
      </p:sp>
      <p:sp>
        <p:nvSpPr>
          <p:cNvPr id="14" name="矩形 13">
            <a:extLst>
              <a:ext uri="{FF2B5EF4-FFF2-40B4-BE49-F238E27FC236}">
                <a16:creationId xmlns:a16="http://schemas.microsoft.com/office/drawing/2014/main" xmlns="" id="{1583E858-858B-B44E-85D1-0714BFD1CCB3}"/>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extLst>
      <p:ext uri="{BB962C8B-B14F-4D97-AF65-F5344CB8AC3E}">
        <p14:creationId xmlns:p14="http://schemas.microsoft.com/office/powerpoint/2010/main" val="309399720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4">
            <a:lum/>
          </a:blip>
          <a:stretch>
            <a:fillRect t="-9000" b="-9000"/>
          </a:stretch>
        </a:blipFill>
        <a:effectLst/>
      </p:bgPr>
    </p:bg>
    <p:spTree>
      <p:nvGrpSpPr>
        <p:cNvPr id="1" name=""/>
        <p:cNvGrpSpPr/>
        <p:nvPr/>
      </p:nvGrpSpPr>
      <p:grpSpPr>
        <a:xfrm>
          <a:off x="0" y="0"/>
          <a:ext cx="0" cy="0"/>
        </a:xfrm>
      </p:grpSpPr>
      <p:sp>
        <p:nvSpPr>
          <p:cNvPr id="21" name="矩形 20"/>
          <p:cNvSpPr/>
          <p:nvPr/>
        </p:nvSpPr>
        <p:spPr>
          <a:xfrm>
            <a:off x="-118110" y="-79487"/>
            <a:ext cx="12310110" cy="7011035"/>
          </a:xfrm>
          <a:prstGeom prst="rect">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nvGrpSpPr>
          <p:cNvPr id="4" name="组合 3"/>
          <p:cNvGrpSpPr/>
          <p:nvPr/>
        </p:nvGrpSpPr>
        <p:grpSpPr>
          <a:xfrm>
            <a:off x="2632710" y="4160520"/>
            <a:ext cx="6924675" cy="433705"/>
            <a:chOff x="2055" y="8307"/>
            <a:chExt cx="10905" cy="683"/>
          </a:xfrm>
        </p:grpSpPr>
        <p:cxnSp>
          <p:nvCxnSpPr>
            <p:cNvPr id="5" name="直接连接符 4"/>
            <p:cNvCxnSpPr/>
            <p:nvPr/>
          </p:nvCxnSpPr>
          <p:spPr>
            <a:xfrm>
              <a:off x="2055" y="8307"/>
              <a:ext cx="10905" cy="1"/>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直角三角形 5"/>
            <p:cNvSpPr/>
            <p:nvPr/>
          </p:nvSpPr>
          <p:spPr>
            <a:xfrm flipV="1">
              <a:off x="2055" y="8451"/>
              <a:ext cx="539" cy="539"/>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82" name="文本框 81"/>
          <p:cNvSpPr txBox="1"/>
          <p:nvPr/>
        </p:nvSpPr>
        <p:spPr>
          <a:xfrm>
            <a:off x="2803842" y="3047999"/>
            <a:ext cx="6296660" cy="762000"/>
          </a:xfrm>
          <a:prstGeom prst="rect">
            <a:avLst/>
          </a:prstGeom>
          <a:noFill/>
          <a:effectLst>
            <a:outerShdw blurRad="50800" dist="38100" dir="2700000" algn="tl" rotWithShape="0">
              <a:prstClr val="black">
                <a:alpha val="40000"/>
              </a:prstClr>
            </a:outerShdw>
          </a:effectLst>
        </p:spPr>
        <p:txBody>
          <a:bodyPr wrap="square" rtlCol="0">
            <a:spAutoFit/>
          </a:bodyPr>
          <a:lstStyle/>
          <a:p>
            <a:pPr algn="ctr"/>
            <a:r>
              <a:rPr lang="zh-CN" altLang="en-US" sz="4400" b="1">
                <a:solidFill>
                  <a:schemeClr val="bg1"/>
                </a:solidFill>
                <a:latin typeface="Microsoft YaHei" panose="020b0503020204020204" pitchFamily="34" charset="-122"/>
                <a:ea typeface="Microsoft YaHei" panose="020b0503020204020204" pitchFamily="34" charset="-122"/>
                <a:sym typeface="+mn-ea"/>
              </a:rPr>
              <a:t>结  束</a:t>
            </a:r>
            <a:endParaRPr lang="en-US" altLang="zh-CN" sz="3600">
              <a:solidFill>
                <a:schemeClr val="bg1"/>
              </a:solidFill>
              <a:latin typeface="Microsoft YaHei" panose="020b0503020204020204" pitchFamily="34" charset="-122"/>
              <a:ea typeface="Microsoft YaHei" panose="020b0503020204020204" pitchFamily="34" charset="-122"/>
              <a:sym typeface="+mn-ea"/>
            </a:endParaRPr>
          </a:p>
        </p:txBody>
      </p:sp>
      <p:sp>
        <p:nvSpPr>
          <p:cNvPr id="8" name="矩形 7">
            <a:extLst>
              <a:ext uri="{FF2B5EF4-FFF2-40B4-BE49-F238E27FC236}">
                <a16:creationId xmlns:a16="http://schemas.microsoft.com/office/drawing/2014/main" xmlns="" id="{5ECEDBE4-AACA-244A-812A-6D55FED1482F}"/>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84" name="New picture" hidden="1"/>
          <p:cNvPicPr/>
          <p:nvPr/>
        </p:nvPicPr>
        <p:blipFill>
          <a:blip r:embed="rId3"/>
          <a:stretch>
            <a:fillRect/>
          </a:stretch>
        </p:blipFill>
        <p:spPr>
          <a:xfrm>
            <a:off x="10464800" y="11836400"/>
            <a:ext cx="444500" cy="495300"/>
          </a:xfrm>
          <a:prstGeom prst="cube">
            <a:avLst/>
          </a:prstGeom>
        </p:spPr>
      </p:pic>
    </p:spTree>
    <p:extLst>
      <p:ext uri="{BB962C8B-B14F-4D97-AF65-F5344CB8AC3E}">
        <p14:creationId xmlns:p14="http://schemas.microsoft.com/office/powerpoint/2010/main" val="251389076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nodeType="afterGroup">
                            <p:stCondLst>
                              <p:cond delay="500"/>
                            </p:stCondLst>
                            <p:childTnLst>
                              <p:par>
                                <p:cTn id="9" presetID="12" presetClass="entr" presetSubtype="4" fill="hold" grpId="0" nodeType="afterEffect">
                                  <p:stCondLst>
                                    <p:cond delay="0"/>
                                  </p:stCondLst>
                                  <p:childTnLst>
                                    <p:set>
                                      <p:cBhvr>
                                        <p:cTn id="10" dur="1" fill="hold">
                                          <p:stCondLst>
                                            <p:cond delay="0"/>
                                          </p:stCondLst>
                                        </p:cTn>
                                        <p:tgtEl>
                                          <p:spTgt spid="82"/>
                                        </p:tgtEl>
                                        <p:attrNameLst>
                                          <p:attrName>style.visibility</p:attrName>
                                        </p:attrNameLst>
                                      </p:cBhvr>
                                      <p:to>
                                        <p:strVal val="visible"/>
                                      </p:to>
                                    </p:set>
                                    <p:anim calcmode="lin" valueType="num">
                                      <p:cBhvr additive="base">
                                        <p:cTn id="11" dur="1000"/>
                                        <p:tgtEl>
                                          <p:spTgt spid="82"/>
                                        </p:tgtEl>
                                        <p:attrNameLst>
                                          <p:attrName>ppt_y</p:attrName>
                                        </p:attrNameLst>
                                      </p:cBhvr>
                                      <p:tavLst>
                                        <p:tav tm="0">
                                          <p:val>
                                            <p:strVal val="#ppt_y+#ppt_h*1.125000"/>
                                          </p:val>
                                        </p:tav>
                                        <p:tav tm="100000">
                                          <p:val>
                                            <p:strVal val="#ppt_y"/>
                                          </p:val>
                                        </p:tav>
                                      </p:tavLst>
                                    </p:anim>
                                    <p:animEffect transition="in" filter="wipe(up)">
                                      <p:cBhvr>
                                        <p:cTn id="12" dur="10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3" name="组合 2">
            <a:extLst>
              <a:ext uri="{FF2B5EF4-FFF2-40B4-BE49-F238E27FC236}">
                <a16:creationId xmlns:a16="http://schemas.microsoft.com/office/drawing/2014/main" xmlns="" id="{39259A4A-B2B1-D947-9ED7-B91CD5AB4F64}"/>
              </a:ext>
            </a:extLst>
          </p:cNvPr>
          <p:cNvGrpSpPr/>
          <p:nvPr/>
        </p:nvGrpSpPr>
        <p:grpSpPr>
          <a:xfrm>
            <a:off x="3551945" y="631065"/>
            <a:ext cx="3630504" cy="1268568"/>
            <a:chOff x="520130" y="667437"/>
            <a:chExt cx="4954270" cy="4954270"/>
          </a:xfrm>
        </p:grpSpPr>
        <p:pic>
          <p:nvPicPr>
            <p:cNvPr id="2" name="图片 1"/>
            <p:cNvPicPr>
              <a:picLocks noChangeAspect="1"/>
            </p:cNvPicPr>
            <p:nvPr/>
          </p:nvPicPr>
          <p:blipFill>
            <a:blip r:embed="rId3">
              <a:extLst>
                <a:ext uri="{BEBA8EAE-BF5A-486C-A8C5-ECC9F3942E4B}">
                  <a14:imgProps xmlns:a14="http://schemas.microsoft.com/office/drawing/2010/main">
                    <a14:imgLayer r:embed="rId4">
                      <a14:imgEffect>
                        <a14:sharpenSoften amount="-50000"/>
                      </a14:imgEffect>
                    </a14:imgLayer>
                  </a14:imgProps>
                </a:ext>
                <a:ext uri="{28A0092B-C50C-407E-A947-70E740481C1C}">
                  <a14:useLocalDpi xmlns:a14="http://schemas.microsoft.com/office/drawing/2010/main" val="0"/>
                </a:ext>
              </a:extLst>
            </a:blip>
            <a:srcRect l="23894" r="23894"/>
            <a:stretch>
              <a:fillRect/>
            </a:stretch>
          </p:blipFill>
          <p:spPr>
            <a:xfrm>
              <a:off x="520130" y="667437"/>
              <a:ext cx="4954270" cy="4954270"/>
            </a:xfrm>
            <a:prstGeom prst="roundRect">
              <a:avLst>
                <a:gd name="adj" fmla="val 11111"/>
              </a:avLst>
            </a:prstGeom>
            <a:ln w="190500" cap="rnd">
              <a:solidFill>
                <a:srgbClr val="C8C6BD"/>
              </a:solidFill>
              <a:prstDash val="solid"/>
            </a:ln>
            <a:effectLst>
              <a:outerShdw blurRad="101600" dist="50800" dir="7200000" algn="tl" rotWithShape="0">
                <a:srgbClr val="000000">
                  <a:alpha val="45000"/>
                </a:srgbClr>
              </a:outerShdw>
            </a:effectLst>
            <a:scene3d>
              <a:camera prst="perspectiveFront" fov="5400000"/>
              <a:lightRig rig="threePt" dir="t">
                <a:rot lat="0" lon="0" rev="19200000"/>
              </a:lightRig>
            </a:scene3d>
            <a:sp3d extrusionH="25400">
              <a:bevelT w="304800" h="152400" prst="hardEdge"/>
              <a:extrusionClr>
                <a:srgbClr val="FFFFFF"/>
              </a:extrusionClr>
            </a:sp3d>
          </p:spPr>
        </p:pic>
        <p:sp>
          <p:nvSpPr>
            <p:cNvPr id="6" name="文本框 5"/>
            <p:cNvSpPr txBox="1"/>
            <p:nvPr/>
          </p:nvSpPr>
          <p:spPr>
            <a:xfrm>
              <a:off x="1901962" y="1749210"/>
              <a:ext cx="2522219" cy="945951"/>
            </a:xfrm>
            <a:prstGeom prst="rect">
              <a:avLst/>
            </a:prstGeom>
            <a:solidFill>
              <a:schemeClr val="accent2">
                <a:lumMod val="20000"/>
                <a:lumOff val="80000"/>
                <a:alpha val="62000"/>
              </a:schemeClr>
            </a:solidFill>
          </p:spPr>
          <p:txBody>
            <a:bodyPr wrap="square" rtlCol="0">
              <a:spAutoFit/>
            </a:bodyPr>
            <a:lstStyle/>
            <a:p>
              <a:pPr algn="l">
                <a:lnSpc>
                  <a:spcPct val="120000"/>
                </a:lnSpc>
              </a:pPr>
              <a:r>
                <a:rPr lang="zh-CN" altLang="en-US" sz="3200" b="1">
                  <a:latin typeface="Microsoft YaHei" panose="020b0503020204020204" pitchFamily="34" charset="-122"/>
                  <a:ea typeface="Microsoft YaHei" panose="020b0503020204020204" pitchFamily="34" charset="-122"/>
                </a:rPr>
                <a:t>素养目标</a:t>
              </a:r>
              <a:endParaRPr lang="en-US" altLang="zh-CN" sz="3200" b="1">
                <a:latin typeface="Microsoft YaHei" panose="020b0503020204020204" pitchFamily="34" charset="-122"/>
                <a:ea typeface="Microsoft YaHei" panose="020b0503020204020204" pitchFamily="34" charset="-122"/>
              </a:endParaRPr>
            </a:p>
          </p:txBody>
        </p:sp>
      </p:grpSp>
      <p:sp>
        <p:nvSpPr>
          <p:cNvPr id="17" name="文本框 16">
            <a:extLst>
              <a:ext uri="{FF2B5EF4-FFF2-40B4-BE49-F238E27FC236}">
                <a16:creationId xmlns:a16="http://schemas.microsoft.com/office/drawing/2014/main" xmlns="" id="{80BF7935-3655-4047-BE88-ABD7E0840718}"/>
              </a:ext>
            </a:extLst>
          </p:cNvPr>
          <p:cNvSpPr txBox="1"/>
          <p:nvPr/>
        </p:nvSpPr>
        <p:spPr>
          <a:xfrm>
            <a:off x="1287889" y="2666996"/>
            <a:ext cx="10249914" cy="1884555"/>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1.</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了解贾平凹的生平及其文学成就，了解秦腔。</a:t>
            </a:r>
          </a:p>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2.</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品味文章的语言，学习语言表达技巧。</a:t>
            </a:r>
          </a:p>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3.</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体会作者在场面细节描写上的出神入化。</a:t>
            </a:r>
          </a:p>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4.</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品读作者所传达出的秦腔与人民的血肉联系，感悟厚重的文化意蕴。</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anim calcmode="lin" valueType="num">
                                      <p:cBhvr>
                                        <p:cTn id="8" dur="500" fill="hold"/>
                                        <p:tgtEl>
                                          <p:spTgt spid="17"/>
                                        </p:tgtEl>
                                        <p:attrNameLst>
                                          <p:attrName>ppt_x</p:attrName>
                                        </p:attrNameLst>
                                      </p:cBhvr>
                                      <p:tavLst>
                                        <p:tav tm="0">
                                          <p:val>
                                            <p:strVal val="#ppt_x"/>
                                          </p:val>
                                        </p:tav>
                                        <p:tav tm="100000">
                                          <p:val>
                                            <p:strVal val="#ppt_x"/>
                                          </p:val>
                                        </p:tav>
                                      </p:tavLst>
                                    </p:anim>
                                    <p:anim calcmode="lin" valueType="num">
                                      <p:cBhvr>
                                        <p:cTn id="9" dur="5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等腰三角形 4"/>
          <p:cNvSpPr/>
          <p:nvPr/>
        </p:nvSpPr>
        <p:spPr>
          <a:xfrm rot="16200000">
            <a:off x="6224270" y="1241425"/>
            <a:ext cx="7632700" cy="4374515"/>
          </a:xfrm>
          <a:prstGeom prst="triangl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nvGrpSpPr>
          <p:cNvPr id="7" name="组合 6"/>
          <p:cNvGrpSpPr/>
          <p:nvPr/>
        </p:nvGrpSpPr>
        <p:grpSpPr>
          <a:xfrm>
            <a:off x="8211185" y="-10795"/>
            <a:ext cx="3985895" cy="6894830"/>
            <a:chOff x="12931" y="-12"/>
            <a:chExt cx="6277" cy="10858"/>
          </a:xfrm>
        </p:grpSpPr>
        <p:sp>
          <p:nvSpPr>
            <p:cNvPr id="4" name="等腰三角形 3"/>
            <p:cNvSpPr/>
            <p:nvPr/>
          </p:nvSpPr>
          <p:spPr>
            <a:xfrm rot="16200000">
              <a:off x="10687" y="2301"/>
              <a:ext cx="10833" cy="6208"/>
            </a:xfrm>
            <a:prstGeom prst="triangle">
              <a:avLst/>
            </a:prstGeom>
            <a:blipFill>
              <a:blip r:embed="rId2">
                <a:extLst>
                  <a:ext uri="{28A0092B-C50C-407E-A947-70E740481C1C}">
                    <a14:useLocalDpi xmlns:a14="http://schemas.microsoft.com/office/drawing/2010/main" val="0"/>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6" name="等腰三角形 5"/>
            <p:cNvSpPr/>
            <p:nvPr/>
          </p:nvSpPr>
          <p:spPr>
            <a:xfrm rot="16200000">
              <a:off x="10618" y="2326"/>
              <a:ext cx="10833" cy="6208"/>
            </a:xfrm>
            <a:prstGeom prst="triangle">
              <a:avLst/>
            </a:prstGeom>
            <a:solidFill>
              <a:schemeClr val="tx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8" name="文本框 7"/>
          <p:cNvSpPr txBox="1"/>
          <p:nvPr/>
        </p:nvSpPr>
        <p:spPr>
          <a:xfrm>
            <a:off x="8957310" y="3079115"/>
            <a:ext cx="2908300" cy="701040"/>
          </a:xfrm>
          <a:prstGeom prst="rect">
            <a:avLst/>
          </a:prstGeom>
          <a:noFill/>
          <a:effectLst/>
        </p:spPr>
        <p:txBody>
          <a:bodyPr wrap="square" rtlCol="0">
            <a:spAutoFit/>
          </a:bodyPr>
          <a:lstStyle/>
          <a:p>
            <a:pPr algn="l"/>
            <a:r>
              <a:rPr lang="zh-CN" altLang="en-US" sz="4000" b="1">
                <a:solidFill>
                  <a:schemeClr val="bg1"/>
                </a:solidFill>
                <a:latin typeface="Microsoft YaHei" panose="020b0503020204020204" pitchFamily="34" charset="-122"/>
                <a:ea typeface="Microsoft YaHei" panose="020b0503020204020204" pitchFamily="34" charset="-122"/>
                <a:sym typeface="+mn-ea"/>
              </a:rPr>
              <a:t>目  录</a:t>
            </a:r>
            <a:endParaRPr lang="en-US" altLang="zh-CN" sz="4000" b="1">
              <a:solidFill>
                <a:schemeClr val="bg1"/>
              </a:solidFill>
              <a:latin typeface="Microsoft YaHei" panose="020b0503020204020204" pitchFamily="34" charset="-122"/>
              <a:ea typeface="Microsoft YaHei" panose="020b0503020204020204" pitchFamily="34" charset="-122"/>
              <a:sym typeface="+mn-ea"/>
            </a:endParaRPr>
          </a:p>
        </p:txBody>
      </p:sp>
      <p:grpSp>
        <p:nvGrpSpPr>
          <p:cNvPr id="2" name="组合 1">
            <a:extLst>
              <a:ext uri="{FF2B5EF4-FFF2-40B4-BE49-F238E27FC236}">
                <a16:creationId xmlns:a16="http://schemas.microsoft.com/office/drawing/2014/main" xmlns="" id="{611643B7-28D3-3946-BC2A-3E2D65F56A87}"/>
              </a:ext>
            </a:extLst>
          </p:cNvPr>
          <p:cNvGrpSpPr/>
          <p:nvPr/>
        </p:nvGrpSpPr>
        <p:grpSpPr>
          <a:xfrm>
            <a:off x="1064260" y="887095"/>
            <a:ext cx="6149975" cy="822960"/>
            <a:chOff x="1064260" y="887095"/>
            <a:chExt cx="6149975" cy="822960"/>
          </a:xfrm>
        </p:grpSpPr>
        <p:grpSp>
          <p:nvGrpSpPr>
            <p:cNvPr id="11" name="组合 10"/>
            <p:cNvGrpSpPr/>
            <p:nvPr/>
          </p:nvGrpSpPr>
          <p:grpSpPr>
            <a:xfrm>
              <a:off x="1064260" y="970280"/>
              <a:ext cx="732155" cy="656590"/>
              <a:chOff x="3668" y="3216"/>
              <a:chExt cx="1257" cy="1127"/>
            </a:xfrm>
          </p:grpSpPr>
          <p:sp>
            <p:nvSpPr>
              <p:cNvPr id="10" name="等腰三角形 9"/>
              <p:cNvSpPr/>
              <p:nvPr/>
            </p:nvSpPr>
            <p:spPr>
              <a:xfrm rot="5400000">
                <a:off x="3590" y="3294"/>
                <a:ext cx="1127" cy="971"/>
              </a:xfrm>
              <a:prstGeom prst="triangle">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9" name="等腰三角形 8"/>
              <p:cNvSpPr/>
              <p:nvPr/>
            </p:nvSpPr>
            <p:spPr>
              <a:xfrm rot="5400000">
                <a:off x="3876" y="3294"/>
                <a:ext cx="1127" cy="971"/>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13" name="文本框 12"/>
            <p:cNvSpPr txBox="1"/>
            <p:nvPr/>
          </p:nvSpPr>
          <p:spPr>
            <a:xfrm>
              <a:off x="3062605" y="1069975"/>
              <a:ext cx="4151630" cy="523220"/>
            </a:xfrm>
            <a:prstGeom prst="rect">
              <a:avLst/>
            </a:prstGeom>
            <a:noFill/>
          </p:spPr>
          <p:txBody>
            <a:bodyPr wrap="square" rtlCol="0">
              <a:spAutoFit/>
            </a:bodyPr>
            <a:lstStyle/>
            <a:p>
              <a:pPr algn="l" fontAlgn="auto">
                <a:lnSpc>
                  <a:spcPct val="100000"/>
                </a:lnSpc>
              </a:pPr>
              <a:r>
                <a:rPr lang="zh-CN" altLang="en-US" sz="2800" b="1">
                  <a:solidFill>
                    <a:schemeClr val="tx1">
                      <a:lumMod val="85000"/>
                      <a:lumOff val="15000"/>
                    </a:schemeClr>
                  </a:solidFill>
                  <a:latin typeface="Microsoft YaHei" panose="020b0503020204020204" pitchFamily="34" charset="-122"/>
                  <a:ea typeface="Microsoft YaHei" panose="020b0503020204020204" pitchFamily="34" charset="-122"/>
                  <a:sym typeface="+mn-ea"/>
                </a:rPr>
                <a:t>知人论世</a:t>
              </a:r>
              <a:endParaRPr lang="en-US" altLang="zh-CN" sz="2800" b="1">
                <a:solidFill>
                  <a:schemeClr val="tx1">
                    <a:lumMod val="85000"/>
                    <a:lumOff val="15000"/>
                  </a:schemeClr>
                </a:solidFill>
                <a:latin typeface="Microsoft YaHei" panose="020b0503020204020204" pitchFamily="34" charset="-122"/>
                <a:ea typeface="Microsoft YaHei" panose="020b0503020204020204" pitchFamily="34" charset="-122"/>
                <a:sym typeface="+mn-ea"/>
              </a:endParaRPr>
            </a:p>
          </p:txBody>
        </p:sp>
        <p:sp>
          <p:nvSpPr>
            <p:cNvPr id="12" name="文本框 11"/>
            <p:cNvSpPr txBox="1"/>
            <p:nvPr/>
          </p:nvSpPr>
          <p:spPr>
            <a:xfrm>
              <a:off x="1889760" y="887095"/>
              <a:ext cx="1056005" cy="822960"/>
            </a:xfrm>
            <a:prstGeom prst="rect">
              <a:avLst/>
            </a:prstGeom>
            <a:noFill/>
          </p:spPr>
          <p:txBody>
            <a:bodyPr wrap="square" rtlCol="0">
              <a:spAutoFit/>
            </a:bodyPr>
            <a:lstStyle/>
            <a:p>
              <a:r>
                <a:rPr lang="en-US" altLang="zh-CN" sz="4800" b="1">
                  <a:solidFill>
                    <a:schemeClr val="tx1">
                      <a:lumMod val="75000"/>
                      <a:lumOff val="25000"/>
                    </a:schemeClr>
                  </a:solidFill>
                  <a:latin typeface="Microsoft YaHei" panose="020b0503020204020204" pitchFamily="34" charset="-122"/>
                  <a:ea typeface="Microsoft YaHei" panose="020b0503020204020204" pitchFamily="34" charset="-122"/>
                </a:rPr>
                <a:t>01</a:t>
              </a:r>
            </a:p>
          </p:txBody>
        </p:sp>
      </p:grpSp>
      <p:grpSp>
        <p:nvGrpSpPr>
          <p:cNvPr id="3" name="组合 2">
            <a:extLst>
              <a:ext uri="{FF2B5EF4-FFF2-40B4-BE49-F238E27FC236}">
                <a16:creationId xmlns:a16="http://schemas.microsoft.com/office/drawing/2014/main" xmlns="" id="{9149C12A-16F1-D345-8276-090F4ABAE3B0}"/>
              </a:ext>
            </a:extLst>
          </p:cNvPr>
          <p:cNvGrpSpPr/>
          <p:nvPr/>
        </p:nvGrpSpPr>
        <p:grpSpPr>
          <a:xfrm>
            <a:off x="1064260" y="2308860"/>
            <a:ext cx="6149975" cy="822960"/>
            <a:chOff x="1064260" y="2308860"/>
            <a:chExt cx="6149975" cy="822960"/>
          </a:xfrm>
        </p:grpSpPr>
        <p:grpSp>
          <p:nvGrpSpPr>
            <p:cNvPr id="14" name="组合 13"/>
            <p:cNvGrpSpPr/>
            <p:nvPr/>
          </p:nvGrpSpPr>
          <p:grpSpPr>
            <a:xfrm>
              <a:off x="1064260" y="2392045"/>
              <a:ext cx="732155" cy="656590"/>
              <a:chOff x="3668" y="3216"/>
              <a:chExt cx="1257" cy="1127"/>
            </a:xfrm>
          </p:grpSpPr>
          <p:sp>
            <p:nvSpPr>
              <p:cNvPr id="15" name="等腰三角形 14"/>
              <p:cNvSpPr/>
              <p:nvPr/>
            </p:nvSpPr>
            <p:spPr>
              <a:xfrm rot="5400000">
                <a:off x="3590" y="3294"/>
                <a:ext cx="1127" cy="971"/>
              </a:xfrm>
              <a:prstGeom prst="triangle">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16" name="等腰三角形 15"/>
              <p:cNvSpPr/>
              <p:nvPr/>
            </p:nvSpPr>
            <p:spPr>
              <a:xfrm rot="5400000">
                <a:off x="3876" y="3294"/>
                <a:ext cx="1127" cy="971"/>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17" name="文本框 16"/>
            <p:cNvSpPr txBox="1"/>
            <p:nvPr/>
          </p:nvSpPr>
          <p:spPr>
            <a:xfrm>
              <a:off x="3062605" y="2491740"/>
              <a:ext cx="4151630" cy="523220"/>
            </a:xfrm>
            <a:prstGeom prst="rect">
              <a:avLst/>
            </a:prstGeom>
            <a:noFill/>
          </p:spPr>
          <p:txBody>
            <a:bodyPr wrap="square" rtlCol="0">
              <a:spAutoFit/>
            </a:bodyPr>
            <a:lstStyle/>
            <a:p>
              <a:pPr algn="l" fontAlgn="auto">
                <a:lnSpc>
                  <a:spcPct val="100000"/>
                </a:lnSpc>
              </a:pPr>
              <a:r>
                <a:rPr lang="zh-CN" altLang="en-US" sz="2800" b="1">
                  <a:solidFill>
                    <a:schemeClr val="tx1">
                      <a:lumMod val="85000"/>
                      <a:lumOff val="15000"/>
                    </a:schemeClr>
                  </a:solidFill>
                  <a:latin typeface="Microsoft YaHei" panose="020b0503020204020204" pitchFamily="34" charset="-122"/>
                  <a:ea typeface="Microsoft YaHei" panose="020b0503020204020204" pitchFamily="34" charset="-122"/>
                  <a:sym typeface="+mn-ea"/>
                </a:rPr>
                <a:t>初读课文</a:t>
              </a:r>
              <a:endParaRPr lang="en-US" altLang="zh-CN" sz="2800" b="1">
                <a:solidFill>
                  <a:schemeClr val="tx1">
                    <a:lumMod val="85000"/>
                    <a:lumOff val="15000"/>
                  </a:schemeClr>
                </a:solidFill>
                <a:latin typeface="Microsoft YaHei" panose="020b0503020204020204" pitchFamily="34" charset="-122"/>
                <a:ea typeface="Microsoft YaHei" panose="020b0503020204020204" pitchFamily="34" charset="-122"/>
                <a:sym typeface="+mn-ea"/>
              </a:endParaRPr>
            </a:p>
          </p:txBody>
        </p:sp>
        <p:sp>
          <p:nvSpPr>
            <p:cNvPr id="18" name="文本框 17"/>
            <p:cNvSpPr txBox="1"/>
            <p:nvPr/>
          </p:nvSpPr>
          <p:spPr>
            <a:xfrm>
              <a:off x="1889760" y="2308860"/>
              <a:ext cx="1056005" cy="822960"/>
            </a:xfrm>
            <a:prstGeom prst="rect">
              <a:avLst/>
            </a:prstGeom>
            <a:noFill/>
          </p:spPr>
          <p:txBody>
            <a:bodyPr wrap="square" rtlCol="0">
              <a:spAutoFit/>
            </a:bodyPr>
            <a:lstStyle/>
            <a:p>
              <a:r>
                <a:rPr lang="en-US" altLang="zh-CN" sz="4800" b="1">
                  <a:solidFill>
                    <a:schemeClr val="tx1">
                      <a:lumMod val="75000"/>
                      <a:lumOff val="25000"/>
                    </a:schemeClr>
                  </a:solidFill>
                  <a:latin typeface="Microsoft YaHei" panose="020b0503020204020204" pitchFamily="34" charset="-122"/>
                  <a:ea typeface="Microsoft YaHei" panose="020b0503020204020204" pitchFamily="34" charset="-122"/>
                </a:rPr>
                <a:t>02</a:t>
              </a:r>
            </a:p>
          </p:txBody>
        </p:sp>
      </p:grpSp>
      <p:grpSp>
        <p:nvGrpSpPr>
          <p:cNvPr id="29" name="组合 28">
            <a:extLst>
              <a:ext uri="{FF2B5EF4-FFF2-40B4-BE49-F238E27FC236}">
                <a16:creationId xmlns:a16="http://schemas.microsoft.com/office/drawing/2014/main" xmlns="" id="{12497D40-7695-DF4B-AE6E-BBE0586AAACF}"/>
              </a:ext>
            </a:extLst>
          </p:cNvPr>
          <p:cNvGrpSpPr/>
          <p:nvPr/>
        </p:nvGrpSpPr>
        <p:grpSpPr>
          <a:xfrm>
            <a:off x="1064260" y="3731260"/>
            <a:ext cx="6149975" cy="822960"/>
            <a:chOff x="1064260" y="3731260"/>
            <a:chExt cx="6149975" cy="822960"/>
          </a:xfrm>
        </p:grpSpPr>
        <p:grpSp>
          <p:nvGrpSpPr>
            <p:cNvPr id="19" name="组合 18"/>
            <p:cNvGrpSpPr/>
            <p:nvPr/>
          </p:nvGrpSpPr>
          <p:grpSpPr>
            <a:xfrm>
              <a:off x="1064260" y="3814445"/>
              <a:ext cx="732155" cy="656590"/>
              <a:chOff x="3668" y="3216"/>
              <a:chExt cx="1257" cy="1127"/>
            </a:xfrm>
          </p:grpSpPr>
          <p:sp>
            <p:nvSpPr>
              <p:cNvPr id="20" name="等腰三角形 19"/>
              <p:cNvSpPr/>
              <p:nvPr/>
            </p:nvSpPr>
            <p:spPr>
              <a:xfrm rot="5400000">
                <a:off x="3590" y="3294"/>
                <a:ext cx="1127" cy="971"/>
              </a:xfrm>
              <a:prstGeom prst="triangle">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21" name="等腰三角形 20"/>
              <p:cNvSpPr/>
              <p:nvPr/>
            </p:nvSpPr>
            <p:spPr>
              <a:xfrm rot="5400000">
                <a:off x="3876" y="3294"/>
                <a:ext cx="1127" cy="971"/>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22" name="文本框 21"/>
            <p:cNvSpPr txBox="1"/>
            <p:nvPr/>
          </p:nvSpPr>
          <p:spPr>
            <a:xfrm>
              <a:off x="3062605" y="3914140"/>
              <a:ext cx="4151630" cy="523220"/>
            </a:xfrm>
            <a:prstGeom prst="rect">
              <a:avLst/>
            </a:prstGeom>
            <a:noFill/>
          </p:spPr>
          <p:txBody>
            <a:bodyPr wrap="square" rtlCol="0">
              <a:spAutoFit/>
            </a:bodyPr>
            <a:lstStyle/>
            <a:p>
              <a:pPr algn="l" fontAlgn="auto">
                <a:lnSpc>
                  <a:spcPct val="100000"/>
                </a:lnSpc>
              </a:pPr>
              <a:r>
                <a:rPr lang="zh-CN" altLang="en-US" sz="2800" b="1">
                  <a:solidFill>
                    <a:schemeClr val="tx1">
                      <a:lumMod val="85000"/>
                      <a:lumOff val="15000"/>
                    </a:schemeClr>
                  </a:solidFill>
                  <a:latin typeface="Microsoft YaHei" panose="020b0503020204020204" pitchFamily="34" charset="-122"/>
                  <a:ea typeface="Microsoft YaHei" panose="020b0503020204020204" pitchFamily="34" charset="-122"/>
                  <a:sym typeface="+mn-ea"/>
                </a:rPr>
                <a:t>文本研读</a:t>
              </a:r>
              <a:endParaRPr lang="en-US" altLang="zh-CN" sz="2800" b="1">
                <a:solidFill>
                  <a:schemeClr val="tx1">
                    <a:lumMod val="85000"/>
                    <a:lumOff val="15000"/>
                  </a:schemeClr>
                </a:solidFill>
                <a:latin typeface="Microsoft YaHei" panose="020b0503020204020204" pitchFamily="34" charset="-122"/>
                <a:ea typeface="Microsoft YaHei" panose="020b0503020204020204" pitchFamily="34" charset="-122"/>
                <a:sym typeface="+mn-ea"/>
              </a:endParaRPr>
            </a:p>
          </p:txBody>
        </p:sp>
        <p:sp>
          <p:nvSpPr>
            <p:cNvPr id="23" name="文本框 22"/>
            <p:cNvSpPr txBox="1"/>
            <p:nvPr/>
          </p:nvSpPr>
          <p:spPr>
            <a:xfrm>
              <a:off x="1889760" y="3731260"/>
              <a:ext cx="1056005" cy="822960"/>
            </a:xfrm>
            <a:prstGeom prst="rect">
              <a:avLst/>
            </a:prstGeom>
            <a:noFill/>
          </p:spPr>
          <p:txBody>
            <a:bodyPr wrap="square" rtlCol="0">
              <a:spAutoFit/>
            </a:bodyPr>
            <a:lstStyle/>
            <a:p>
              <a:r>
                <a:rPr lang="en-US" altLang="zh-CN" sz="4800" b="1">
                  <a:solidFill>
                    <a:schemeClr val="tx1">
                      <a:lumMod val="75000"/>
                      <a:lumOff val="25000"/>
                    </a:schemeClr>
                  </a:solidFill>
                  <a:latin typeface="Microsoft YaHei" panose="020b0503020204020204" pitchFamily="34" charset="-122"/>
                  <a:ea typeface="Microsoft YaHei" panose="020b0503020204020204" pitchFamily="34" charset="-122"/>
                </a:rPr>
                <a:t>03</a:t>
              </a:r>
            </a:p>
          </p:txBody>
        </p:sp>
      </p:grpSp>
      <p:grpSp>
        <p:nvGrpSpPr>
          <p:cNvPr id="30" name="组合 29">
            <a:extLst>
              <a:ext uri="{FF2B5EF4-FFF2-40B4-BE49-F238E27FC236}">
                <a16:creationId xmlns:a16="http://schemas.microsoft.com/office/drawing/2014/main" xmlns="" id="{BF8A6793-3BE9-6C45-9AF3-80A18BC5D178}"/>
              </a:ext>
            </a:extLst>
          </p:cNvPr>
          <p:cNvGrpSpPr/>
          <p:nvPr/>
        </p:nvGrpSpPr>
        <p:grpSpPr>
          <a:xfrm>
            <a:off x="1064260" y="5168265"/>
            <a:ext cx="6149975" cy="822960"/>
            <a:chOff x="1064260" y="5168265"/>
            <a:chExt cx="6149975" cy="822960"/>
          </a:xfrm>
        </p:grpSpPr>
        <p:grpSp>
          <p:nvGrpSpPr>
            <p:cNvPr id="24" name="组合 23"/>
            <p:cNvGrpSpPr/>
            <p:nvPr/>
          </p:nvGrpSpPr>
          <p:grpSpPr>
            <a:xfrm>
              <a:off x="1064260" y="5251450"/>
              <a:ext cx="732155" cy="656590"/>
              <a:chOff x="3668" y="3216"/>
              <a:chExt cx="1257" cy="1127"/>
            </a:xfrm>
          </p:grpSpPr>
          <p:sp>
            <p:nvSpPr>
              <p:cNvPr id="25" name="等腰三角形 24"/>
              <p:cNvSpPr/>
              <p:nvPr/>
            </p:nvSpPr>
            <p:spPr>
              <a:xfrm rot="5400000">
                <a:off x="3590" y="3294"/>
                <a:ext cx="1127" cy="971"/>
              </a:xfrm>
              <a:prstGeom prst="triangle">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26" name="等腰三角形 25"/>
              <p:cNvSpPr/>
              <p:nvPr/>
            </p:nvSpPr>
            <p:spPr>
              <a:xfrm rot="5400000">
                <a:off x="3876" y="3294"/>
                <a:ext cx="1127" cy="971"/>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27" name="文本框 26"/>
            <p:cNvSpPr txBox="1"/>
            <p:nvPr/>
          </p:nvSpPr>
          <p:spPr>
            <a:xfrm>
              <a:off x="3062605" y="5351145"/>
              <a:ext cx="4151630" cy="523220"/>
            </a:xfrm>
            <a:prstGeom prst="rect">
              <a:avLst/>
            </a:prstGeom>
            <a:noFill/>
          </p:spPr>
          <p:txBody>
            <a:bodyPr wrap="square" rtlCol="0">
              <a:spAutoFit/>
            </a:bodyPr>
            <a:lstStyle/>
            <a:p>
              <a:pPr algn="l" fontAlgn="auto">
                <a:lnSpc>
                  <a:spcPct val="100000"/>
                </a:lnSpc>
              </a:pPr>
              <a:r>
                <a:rPr lang="zh-CN" altLang="en-US" sz="2800" b="1">
                  <a:solidFill>
                    <a:schemeClr val="tx1">
                      <a:lumMod val="85000"/>
                      <a:lumOff val="15000"/>
                    </a:schemeClr>
                  </a:solidFill>
                  <a:latin typeface="Microsoft YaHei" panose="020b0503020204020204" pitchFamily="34" charset="-122"/>
                  <a:ea typeface="Microsoft YaHei" panose="020b0503020204020204" pitchFamily="34" charset="-122"/>
                  <a:sym typeface="+mn-ea"/>
                </a:rPr>
                <a:t>拓展阅读</a:t>
              </a:r>
              <a:endParaRPr lang="en-US" altLang="zh-CN" sz="2800" b="1">
                <a:solidFill>
                  <a:schemeClr val="tx1">
                    <a:lumMod val="85000"/>
                    <a:lumOff val="15000"/>
                  </a:schemeClr>
                </a:solidFill>
                <a:latin typeface="Microsoft YaHei" panose="020b0503020204020204" pitchFamily="34" charset="-122"/>
                <a:ea typeface="Microsoft YaHei" panose="020b0503020204020204" pitchFamily="34" charset="-122"/>
                <a:sym typeface="+mn-ea"/>
              </a:endParaRPr>
            </a:p>
          </p:txBody>
        </p:sp>
        <p:sp>
          <p:nvSpPr>
            <p:cNvPr id="28" name="文本框 27"/>
            <p:cNvSpPr txBox="1"/>
            <p:nvPr/>
          </p:nvSpPr>
          <p:spPr>
            <a:xfrm>
              <a:off x="1889760" y="5168265"/>
              <a:ext cx="1056005" cy="822960"/>
            </a:xfrm>
            <a:prstGeom prst="rect">
              <a:avLst/>
            </a:prstGeom>
            <a:noFill/>
          </p:spPr>
          <p:txBody>
            <a:bodyPr wrap="square" rtlCol="0">
              <a:spAutoFit/>
            </a:bodyPr>
            <a:lstStyle/>
            <a:p>
              <a:r>
                <a:rPr lang="en-US" altLang="zh-CN" sz="4800" b="1">
                  <a:solidFill>
                    <a:schemeClr val="tx1">
                      <a:lumMod val="75000"/>
                      <a:lumOff val="25000"/>
                    </a:schemeClr>
                  </a:solidFill>
                  <a:latin typeface="Microsoft YaHei" panose="020b0503020204020204" pitchFamily="34" charset="-122"/>
                  <a:ea typeface="Microsoft YaHei" panose="020b0503020204020204" pitchFamily="34" charset="-122"/>
                </a:rPr>
                <a:t>04</a:t>
              </a:r>
            </a:p>
          </p:txBody>
        </p:sp>
      </p:grpSp>
    </p:spTree>
    <p:extLst>
      <p:ext uri="{BB962C8B-B14F-4D97-AF65-F5344CB8AC3E}">
        <p14:creationId xmlns:p14="http://schemas.microsoft.com/office/powerpoint/2010/main" val="343597014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edge">
                                      <p:cBhvr>
                                        <p:cTn id="7" dur="500"/>
                                        <p:tgtEl>
                                          <p:spTgt spid="5"/>
                                        </p:tgtEl>
                                      </p:cBhvr>
                                    </p:animEffect>
                                  </p:childTnLst>
                                </p:cTn>
                              </p:par>
                            </p:childTnLst>
                          </p:cTn>
                        </p:par>
                        <p:par>
                          <p:cTn id="8" fill="hold" nodeType="afterGroup">
                            <p:stCondLst>
                              <p:cond delay="500"/>
                            </p:stCondLst>
                            <p:childTnLst>
                              <p:par>
                                <p:cTn id="9" presetID="29"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p:cTn id="11" dur="500" fill="hold"/>
                                        <p:tgtEl>
                                          <p:spTgt spid="7"/>
                                        </p:tgtEl>
                                        <p:attrNameLst>
                                          <p:attrName>ppt_x</p:attrName>
                                        </p:attrNameLst>
                                      </p:cBhvr>
                                      <p:tavLst>
                                        <p:tav tm="0">
                                          <p:val>
                                            <p:strVal val="#ppt_x-.2"/>
                                          </p:val>
                                        </p:tav>
                                        <p:tav tm="100000">
                                          <p:val>
                                            <p:strVal val="#ppt_x"/>
                                          </p:val>
                                        </p:tav>
                                      </p:tavLst>
                                    </p:anim>
                                    <p:anim calcmode="lin" valueType="num">
                                      <p:cBhvr>
                                        <p:cTn id="12" dur="5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13" dur="500"/>
                                        <p:tgtEl>
                                          <p:spTgt spid="7"/>
                                        </p:tgtEl>
                                      </p:cBhvr>
                                    </p:animEffect>
                                  </p:childTnLst>
                                </p:cTn>
                              </p:par>
                            </p:childTnLst>
                          </p:cTn>
                        </p:par>
                        <p:par>
                          <p:cTn id="14" fill="hold" nodeType="afterGroup">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p:tgtEl>
                                          <p:spTgt spid="8"/>
                                        </p:tgtEl>
                                        <p:attrNameLst>
                                          <p:attrName>ppt_y</p:attrName>
                                        </p:attrNameLst>
                                      </p:cBhvr>
                                      <p:tavLst>
                                        <p:tav tm="0">
                                          <p:val>
                                            <p:strVal val="#ppt_y+#ppt_h*1.125000"/>
                                          </p:val>
                                        </p:tav>
                                        <p:tav tm="100000">
                                          <p:val>
                                            <p:strVal val="#ppt_y"/>
                                          </p:val>
                                        </p:tav>
                                      </p:tavLst>
                                    </p:anim>
                                    <p:animEffect transition="in" filter="wipe(up)">
                                      <p:cBhvr>
                                        <p:cTn id="1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6" name="组合 5"/>
          <p:cNvGrpSpPr/>
          <p:nvPr/>
        </p:nvGrpSpPr>
        <p:grpSpPr>
          <a:xfrm>
            <a:off x="213360" y="274780"/>
            <a:ext cx="11765280" cy="6452236"/>
            <a:chOff x="213360" y="202564"/>
            <a:chExt cx="11765280" cy="6452236"/>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rcRect t="1303" b="1303"/>
            <a:stretch>
              <a:fillRect/>
            </a:stretch>
          </p:blipFill>
          <p:spPr>
            <a:xfrm>
              <a:off x="213360" y="202565"/>
              <a:ext cx="11765280" cy="6452235"/>
            </a:xfrm>
            <a:prstGeom prst="rect">
              <a:avLst/>
            </a:prstGeom>
          </p:spPr>
        </p:pic>
        <p:sp>
          <p:nvSpPr>
            <p:cNvPr id="9" name="矩形 8"/>
            <p:cNvSpPr/>
            <p:nvPr/>
          </p:nvSpPr>
          <p:spPr>
            <a:xfrm>
              <a:off x="213360" y="202564"/>
              <a:ext cx="11765280" cy="6452235"/>
            </a:xfrm>
            <a:prstGeom prst="rect">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15" name="Freeform: Shape 14"/>
          <p:cNvSpPr/>
          <p:nvPr/>
        </p:nvSpPr>
        <p:spPr bwMode="auto">
          <a:xfrm>
            <a:off x="958531" y="927099"/>
            <a:ext cx="3634105" cy="4159250"/>
          </a:xfrm>
          <a:custGeom>
            <a:gdLst>
              <a:gd name="connsiteX0" fmla="*/ 0 w 9074052"/>
              <a:gd name="connsiteY0" fmla="*/ 0 h 9074052"/>
              <a:gd name="connsiteX1" fmla="*/ 9074052 w 9074052"/>
              <a:gd name="connsiteY1" fmla="*/ 0 h 9074052"/>
              <a:gd name="connsiteX2" fmla="*/ 9074052 w 9074052"/>
              <a:gd name="connsiteY2" fmla="*/ 6552727 h 9074052"/>
              <a:gd name="connsiteX3" fmla="*/ 6552727 w 9074052"/>
              <a:gd name="connsiteY3" fmla="*/ 9074052 h 9074052"/>
              <a:gd name="connsiteX4" fmla="*/ 0 w 9074052"/>
              <a:gd name="connsiteY4" fmla="*/ 9074052 h 9074052"/>
            </a:gdLst>
            <a:cxnLst>
              <a:cxn ang="0">
                <a:pos x="connsiteX0" y="connsiteY0"/>
              </a:cxn>
              <a:cxn ang="0">
                <a:pos x="connsiteX1" y="connsiteY1"/>
              </a:cxn>
              <a:cxn ang="0">
                <a:pos x="connsiteX2" y="connsiteY2"/>
              </a:cxn>
              <a:cxn ang="0">
                <a:pos x="connsiteX3" y="connsiteY3"/>
              </a:cxn>
              <a:cxn ang="0">
                <a:pos x="connsiteX4" y="connsiteY4"/>
              </a:cxn>
            </a:cxnLst>
            <a:rect l="l" t="t" r="r" b="b"/>
            <a:pathLst>
              <a:path w="9074052" h="9074052">
                <a:moveTo>
                  <a:pt x="0" y="0"/>
                </a:moveTo>
                <a:lnTo>
                  <a:pt x="9074052" y="0"/>
                </a:lnTo>
                <a:lnTo>
                  <a:pt x="9074052" y="6552727"/>
                </a:lnTo>
                <a:lnTo>
                  <a:pt x="6552727" y="9074052"/>
                </a:lnTo>
                <a:lnTo>
                  <a:pt x="0" y="9074052"/>
                </a:lnTo>
                <a:close/>
              </a:path>
            </a:pathLst>
          </a:custGeom>
          <a:solidFill>
            <a:schemeClr val="accent1">
              <a:lumMod val="20000"/>
              <a:lumOff val="80000"/>
              <a:alpha val="32000"/>
            </a:schemeClr>
          </a:solidFill>
          <a:ln w="63500">
            <a:solidFill>
              <a:schemeClr val="bg1"/>
            </a:solidFill>
            <a:miter lim="800000"/>
          </a:ln>
        </p:spPr>
        <p:txBody>
          <a:bodyPr vert="horz" wrap="square" lIns="91440" tIns="45720" rIns="91440" bIns="45720" numCol="1" rtlCol="0" anchor="t" anchorCtr="0" compatLnSpc="1"/>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Microsoft YaHei" panose="020b0503020204020204" pitchFamily="34" charset="-122"/>
              <a:ea typeface="Microsoft YaHei" panose="020b0503020204020204" pitchFamily="34" charset="-122"/>
            </a:endParaRPr>
          </a:p>
        </p:txBody>
      </p:sp>
      <p:sp>
        <p:nvSpPr>
          <p:cNvPr id="16" name="TextBox 15"/>
          <p:cNvSpPr txBox="1"/>
          <p:nvPr/>
        </p:nvSpPr>
        <p:spPr>
          <a:xfrm>
            <a:off x="1255077" y="2512551"/>
            <a:ext cx="3041015" cy="988347"/>
          </a:xfrm>
          <a:prstGeom prst="rect">
            <a:avLst/>
          </a:prstGeom>
          <a:noFill/>
        </p:spPr>
        <p:txBody>
          <a:bodyPr wrap="square" rtlCol="0">
            <a:spAutoFit/>
          </a:bodyPr>
          <a:lstStyle/>
          <a:p>
            <a:pPr marL="571500" marR="0" indent="-571500" algn="l" defTabSz="914400" fontAlgn="auto">
              <a:lnSpc>
                <a:spcPct val="150000"/>
              </a:lnSpc>
              <a:spcBef>
                <a:spcPct val="0"/>
              </a:spcBef>
              <a:spcAft>
                <a:spcPct val="0"/>
              </a:spcAft>
              <a:buClrTx/>
              <a:buSzTx/>
              <a:buFont typeface="Wingdings" pitchFamily="2" charset="2"/>
              <a:buChar char="n"/>
              <a:defRPr/>
            </a:pPr>
            <a:r>
              <a:rPr lang="zh-CN" altLang="en-US" sz="4400" b="1">
                <a:solidFill>
                  <a:schemeClr val="bg1"/>
                </a:solidFill>
                <a:latin typeface="Microsoft YaHei" panose="020b0503020204020204" pitchFamily="34" charset="-122"/>
                <a:ea typeface="Microsoft YaHei" panose="020b0503020204020204" pitchFamily="34" charset="-122"/>
                <a:sym typeface="+mn-ea"/>
              </a:rPr>
              <a:t>知人论世</a:t>
            </a:r>
            <a:endParaRPr kumimoji="0" lang="zh-CN" altLang="en-US" sz="4400" b="1" i="1" kern="0" cap="none" spc="600" normalizeH="0" baseline="0" noProof="0">
              <a:solidFill>
                <a:schemeClr val="bg1"/>
              </a:solidFill>
              <a:latin typeface="Microsoft YaHei" panose="020b0503020204020204" pitchFamily="34" charset="-122"/>
              <a:ea typeface="Microsoft YaHei" panose="020b0503020204020204" pitchFamily="34" charset="-122"/>
              <a:sym typeface="+mn-ea"/>
            </a:endParaRPr>
          </a:p>
        </p:txBody>
      </p:sp>
      <p:sp>
        <p:nvSpPr>
          <p:cNvPr id="7" name="文本框 6"/>
          <p:cNvSpPr txBox="1"/>
          <p:nvPr/>
        </p:nvSpPr>
        <p:spPr>
          <a:xfrm>
            <a:off x="1238250" y="1816735"/>
            <a:ext cx="2738755" cy="584775"/>
          </a:xfrm>
          <a:prstGeom prst="rect">
            <a:avLst/>
          </a:prstGeom>
          <a:noFill/>
        </p:spPr>
        <p:txBody>
          <a:bodyPr wrap="square" rtlCol="0">
            <a:spAutoFit/>
          </a:bodyPr>
          <a:lstStyle/>
          <a:p>
            <a:r>
              <a:rPr lang="zh-CN" altLang="en-US" sz="3200" b="1">
                <a:solidFill>
                  <a:schemeClr val="bg1"/>
                </a:solidFill>
                <a:latin typeface="Microsoft YaHei" panose="020b0503020204020204" pitchFamily="34" charset="-122"/>
                <a:ea typeface="Microsoft YaHei" panose="020b0503020204020204" pitchFamily="34" charset="-122"/>
              </a:rPr>
              <a:t>第一部分</a:t>
            </a:r>
            <a:endParaRPr lang="en-US" altLang="zh-CN" sz="3200" b="1">
              <a:solidFill>
                <a:schemeClr val="bg1"/>
              </a:solidFill>
              <a:latin typeface="Microsoft YaHei" panose="020b0503020204020204" pitchFamily="34" charset="-122"/>
              <a:ea typeface="Microsoft YaHei"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nodeType="afterGroup">
                            <p:stCondLst>
                              <p:cond delay="500"/>
                            </p:stCondLst>
                            <p:childTnLst>
                              <p:par>
                                <p:cTn id="11" presetID="21" presetClass="entr" presetSubtype="1" fill="hold" grpId="0" nodeType="after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wheel(1)">
                                      <p:cBhvr>
                                        <p:cTn id="13" dur="500"/>
                                        <p:tgtEl>
                                          <p:spTgt spid="15"/>
                                        </p:tgtEl>
                                      </p:cBhvr>
                                    </p:animEffect>
                                  </p:childTnLst>
                                </p:cTn>
                              </p:par>
                            </p:childTnLst>
                          </p:cTn>
                        </p:par>
                        <p:par>
                          <p:cTn id="14" fill="hold" nodeType="afterGroup">
                            <p:stCondLst>
                              <p:cond delay="1000"/>
                            </p:stCondLst>
                            <p:childTnLst>
                              <p:par>
                                <p:cTn id="15" presetID="29" presetClass="entr" presetSubtype="0"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500" fill="hold"/>
                                        <p:tgtEl>
                                          <p:spTgt spid="7"/>
                                        </p:tgtEl>
                                        <p:attrNameLst>
                                          <p:attrName>ppt_x</p:attrName>
                                        </p:attrNameLst>
                                      </p:cBhvr>
                                      <p:tavLst>
                                        <p:tav tm="0">
                                          <p:val>
                                            <p:strVal val="#ppt_x-.2"/>
                                          </p:val>
                                        </p:tav>
                                        <p:tav tm="100000">
                                          <p:val>
                                            <p:strVal val="#ppt_x"/>
                                          </p:val>
                                        </p:tav>
                                      </p:tavLst>
                                    </p:anim>
                                    <p:anim calcmode="lin" valueType="num">
                                      <p:cBhvr>
                                        <p:cTn id="18" dur="5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19" dur="500"/>
                                        <p:tgtEl>
                                          <p:spTgt spid="7"/>
                                        </p:tgtEl>
                                      </p:cBhvr>
                                    </p:animEffect>
                                  </p:childTnLst>
                                </p:cTn>
                              </p:par>
                            </p:childTnLst>
                          </p:cTn>
                        </p:par>
                        <p:par>
                          <p:cTn id="20" fill="hold" nodeType="afterGroup">
                            <p:stCondLst>
                              <p:cond delay="1500"/>
                            </p:stCondLst>
                            <p:childTnLst>
                              <p:par>
                                <p:cTn id="21" presetID="42" presetClass="entr" presetSubtype="0" fill="hold" grpId="0"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500"/>
                                        <p:tgtEl>
                                          <p:spTgt spid="16"/>
                                        </p:tgtEl>
                                      </p:cBhvr>
                                    </p:animEffect>
                                    <p:anim calcmode="lin" valueType="num">
                                      <p:cBhvr>
                                        <p:cTn id="24" dur="500" fill="hold"/>
                                        <p:tgtEl>
                                          <p:spTgt spid="16"/>
                                        </p:tgtEl>
                                        <p:attrNameLst>
                                          <p:attrName>ppt_x</p:attrName>
                                        </p:attrNameLst>
                                      </p:cBhvr>
                                      <p:tavLst>
                                        <p:tav tm="0">
                                          <p:val>
                                            <p:strVal val="#ppt_x"/>
                                          </p:val>
                                        </p:tav>
                                        <p:tav tm="100000">
                                          <p:val>
                                            <p:strVal val="#ppt_x"/>
                                          </p:val>
                                        </p:tav>
                                      </p:tavLst>
                                    </p:anim>
                                    <p:anim calcmode="lin" valueType="num">
                                      <p:cBhvr>
                                        <p:cTn id="25" dur="5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7" grpId="0"/>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rcRect t="711" b="711"/>
          <a:stretch>
            <a:fillRect/>
          </a:stretch>
        </p:blipFill>
        <p:spPr>
          <a:xfrm>
            <a:off x="155331" y="779050"/>
            <a:ext cx="4895536" cy="5299899"/>
          </a:xfrm>
          <a:prstGeom prst="rect">
            <a:avLst/>
          </a:prstGeom>
          <a:ln w="88900" cap="sq" cmpd="thickThin">
            <a:solidFill>
              <a:srgbClr val="000000"/>
            </a:solidFill>
            <a:prstDash val="solid"/>
            <a:miter lim="800000"/>
          </a:ln>
          <a:effectLst>
            <a:innerShdw blurRad="76200">
              <a:srgbClr val="000000"/>
            </a:innerShdw>
          </a:effectLst>
        </p:spPr>
      </p:pic>
      <p:sp>
        <p:nvSpPr>
          <p:cNvPr id="5" name="矩形 4"/>
          <p:cNvSpPr/>
          <p:nvPr/>
        </p:nvSpPr>
        <p:spPr>
          <a:xfrm>
            <a:off x="4321581" y="1638301"/>
            <a:ext cx="7715088" cy="3581394"/>
          </a:xfrm>
          <a:prstGeom prst="rect">
            <a:avLst/>
          </a:prstGeom>
          <a:solidFill>
            <a:schemeClr val="tx1">
              <a:lumMod val="50000"/>
              <a:lumOff val="50000"/>
            </a:schemeClr>
          </a:solidFill>
          <a:ln w="571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6" name="文本框 5"/>
          <p:cNvSpPr txBox="1"/>
          <p:nvPr/>
        </p:nvSpPr>
        <p:spPr>
          <a:xfrm>
            <a:off x="7743434" y="189106"/>
            <a:ext cx="4293235" cy="783869"/>
          </a:xfrm>
          <a:prstGeom prst="rect">
            <a:avLst/>
          </a:prstGeom>
          <a:noFill/>
        </p:spPr>
        <p:txBody>
          <a:bodyPr wrap="square" rtlCol="0">
            <a:spAutoFit/>
          </a:bodyPr>
          <a:lstStyle/>
          <a:p>
            <a:pPr algn="l">
              <a:lnSpc>
                <a:spcPct val="140000"/>
              </a:lnSpc>
            </a:pPr>
            <a:r>
              <a:rPr lang="zh-CN" altLang="en-US" sz="3600" b="1">
                <a:solidFill>
                  <a:schemeClr val="tx1"/>
                </a:solidFill>
                <a:latin typeface="Microsoft YaHei" panose="020b0503020204020204" pitchFamily="34" charset="-122"/>
                <a:ea typeface="Microsoft YaHei" panose="020b0503020204020204" pitchFamily="34" charset="-122"/>
              </a:rPr>
              <a:t>了解</a:t>
            </a:r>
            <a:r>
              <a:rPr lang="zh-CN" altLang="en-US" sz="3600" b="1">
                <a:latin typeface="Microsoft YaHei" panose="020b0503020204020204" pitchFamily="34" charset="-122"/>
                <a:ea typeface="Microsoft YaHei" panose="020b0503020204020204" pitchFamily="34" charset="-122"/>
              </a:rPr>
              <a:t>作者</a:t>
            </a:r>
            <a:endParaRPr sz="3600" b="1">
              <a:solidFill>
                <a:schemeClr val="tx1"/>
              </a:solidFill>
              <a:latin typeface="Microsoft YaHei" panose="020b0503020204020204" pitchFamily="34" charset="-122"/>
              <a:ea typeface="Microsoft YaHei" panose="020b0503020204020204" pitchFamily="34" charset="-122"/>
            </a:endParaRPr>
          </a:p>
        </p:txBody>
      </p:sp>
      <p:sp>
        <p:nvSpPr>
          <p:cNvPr id="17" name="文本框 16"/>
          <p:cNvSpPr txBox="1"/>
          <p:nvPr/>
        </p:nvSpPr>
        <p:spPr>
          <a:xfrm>
            <a:off x="4436207" y="2300778"/>
            <a:ext cx="7485836" cy="1884555"/>
          </a:xfrm>
          <a:prstGeom prst="rect">
            <a:avLst/>
          </a:prstGeom>
          <a:noFill/>
        </p:spPr>
        <p:txBody>
          <a:bodyPr wrap="square" rtlCol="0">
            <a:spAutoFit/>
          </a:bodyPr>
          <a:lstStyle/>
          <a:p>
            <a:pPr indent="457200">
              <a:lnSpc>
                <a:spcPct val="150000"/>
              </a:lnSpc>
            </a:pPr>
            <a:r>
              <a:rPr lang="zh-CN" altLang="en-US" sz="2000" b="1">
                <a:solidFill>
                  <a:schemeClr val="accent1">
                    <a:lumMod val="40000"/>
                    <a:lumOff val="60000"/>
                  </a:schemeClr>
                </a:solidFill>
                <a:latin typeface="Microsoft YaHei" panose="020b0503020204020204" pitchFamily="34" charset="-122"/>
                <a:ea typeface="Microsoft YaHei" panose="020b0503020204020204" pitchFamily="34" charset="-122"/>
                <a:sym typeface="+mn-ea"/>
              </a:rPr>
              <a:t>贾平凹，原名贾平娃，陕西丹凤人</a:t>
            </a:r>
            <a:r>
              <a:rPr lang="zh-CN" altLang="en-US" sz="2000">
                <a:solidFill>
                  <a:schemeClr val="bg1"/>
                </a:solidFill>
                <a:latin typeface="Microsoft YaHei" panose="020b0503020204020204" pitchFamily="34" charset="-122"/>
                <a:ea typeface="Microsoft YaHei" panose="020b0503020204020204" pitchFamily="34" charset="-122"/>
                <a:sym typeface="+mn-ea"/>
              </a:rPr>
              <a:t>，</a:t>
            </a:r>
            <a:r>
              <a:rPr lang="en-US" altLang="zh-CN" sz="2000">
                <a:solidFill>
                  <a:schemeClr val="bg1"/>
                </a:solidFill>
                <a:latin typeface="Microsoft YaHei" panose="020b0503020204020204" pitchFamily="34" charset="-122"/>
                <a:ea typeface="Microsoft YaHei" panose="020b0503020204020204" pitchFamily="34" charset="-122"/>
                <a:sym typeface="+mn-ea"/>
              </a:rPr>
              <a:t>1952</a:t>
            </a:r>
            <a:r>
              <a:rPr lang="zh-CN" altLang="en-US" sz="2000">
                <a:solidFill>
                  <a:schemeClr val="bg1"/>
                </a:solidFill>
                <a:latin typeface="Microsoft YaHei" panose="020b0503020204020204" pitchFamily="34" charset="-122"/>
                <a:ea typeface="Microsoft YaHei" panose="020b0503020204020204" pitchFamily="34" charset="-122"/>
                <a:sym typeface="+mn-ea"/>
              </a:rPr>
              <a:t>年</a:t>
            </a:r>
            <a:r>
              <a:rPr lang="en-US" altLang="zh-CN" sz="2000">
                <a:solidFill>
                  <a:schemeClr val="bg1"/>
                </a:solidFill>
                <a:latin typeface="Microsoft YaHei" panose="020b0503020204020204" pitchFamily="34" charset="-122"/>
                <a:ea typeface="Microsoft YaHei" panose="020b0503020204020204" pitchFamily="34" charset="-122"/>
                <a:sym typeface="+mn-ea"/>
              </a:rPr>
              <a:t>2</a:t>
            </a:r>
            <a:r>
              <a:rPr lang="zh-CN" altLang="en-US" sz="2000">
                <a:solidFill>
                  <a:schemeClr val="bg1"/>
                </a:solidFill>
                <a:latin typeface="Microsoft YaHei" panose="020b0503020204020204" pitchFamily="34" charset="-122"/>
                <a:ea typeface="Microsoft YaHei" panose="020b0503020204020204" pitchFamily="34" charset="-122"/>
                <a:sym typeface="+mn-ea"/>
              </a:rPr>
              <a:t>月</a:t>
            </a:r>
            <a:r>
              <a:rPr lang="en-US" altLang="zh-CN" sz="2000">
                <a:solidFill>
                  <a:schemeClr val="bg1"/>
                </a:solidFill>
                <a:latin typeface="Microsoft YaHei" panose="020b0503020204020204" pitchFamily="34" charset="-122"/>
                <a:ea typeface="Microsoft YaHei" panose="020b0503020204020204" pitchFamily="34" charset="-122"/>
                <a:sym typeface="+mn-ea"/>
              </a:rPr>
              <a:t>21</a:t>
            </a:r>
            <a:r>
              <a:rPr lang="zh-CN" altLang="en-US" sz="2000">
                <a:solidFill>
                  <a:schemeClr val="bg1"/>
                </a:solidFill>
                <a:latin typeface="Microsoft YaHei" panose="020b0503020204020204" pitchFamily="34" charset="-122"/>
                <a:ea typeface="Microsoft YaHei" panose="020b0503020204020204" pitchFamily="34" charset="-122"/>
                <a:sym typeface="+mn-ea"/>
              </a:rPr>
              <a:t>日出生，于西北大学中文系毕业，曾从事过几年文学编辑工作，现为西安市文联专职作家、</a:t>
            </a:r>
            <a:r>
              <a:rPr lang="en-US" altLang="zh-CN" sz="2000">
                <a:solidFill>
                  <a:schemeClr val="bg1"/>
                </a:solidFill>
                <a:latin typeface="Microsoft YaHei" panose="020b0503020204020204" pitchFamily="34" charset="-122"/>
                <a:ea typeface="Microsoft YaHei" panose="020b0503020204020204" pitchFamily="34" charset="-122"/>
                <a:sym typeface="+mn-ea"/>
              </a:rPr>
              <a:t>《</a:t>
            </a:r>
            <a:r>
              <a:rPr lang="zh-CN" altLang="en-US" sz="2000">
                <a:solidFill>
                  <a:schemeClr val="bg1"/>
                </a:solidFill>
                <a:latin typeface="Microsoft YaHei" panose="020b0503020204020204" pitchFamily="34" charset="-122"/>
                <a:ea typeface="Microsoft YaHei" panose="020b0503020204020204" pitchFamily="34" charset="-122"/>
                <a:sym typeface="+mn-ea"/>
              </a:rPr>
              <a:t>长安</a:t>
            </a:r>
            <a:r>
              <a:rPr lang="en-US" altLang="zh-CN" sz="2000">
                <a:solidFill>
                  <a:schemeClr val="bg1"/>
                </a:solidFill>
                <a:latin typeface="Microsoft YaHei" panose="020b0503020204020204" pitchFamily="34" charset="-122"/>
                <a:ea typeface="Microsoft YaHei" panose="020b0503020204020204" pitchFamily="34" charset="-122"/>
                <a:sym typeface="+mn-ea"/>
              </a:rPr>
              <a:t>》</a:t>
            </a:r>
            <a:r>
              <a:rPr lang="zh-CN" altLang="en-US" sz="2000">
                <a:solidFill>
                  <a:schemeClr val="bg1"/>
                </a:solidFill>
                <a:latin typeface="Microsoft YaHei" panose="020b0503020204020204" pitchFamily="34" charset="-122"/>
                <a:ea typeface="Microsoft YaHei" panose="020b0503020204020204" pitchFamily="34" charset="-122"/>
                <a:sym typeface="+mn-ea"/>
              </a:rPr>
              <a:t>文学月刊编辑。</a:t>
            </a:r>
            <a:r>
              <a:rPr lang="en-US" altLang="zh-CN" sz="2000">
                <a:solidFill>
                  <a:schemeClr val="bg1"/>
                </a:solidFill>
                <a:latin typeface="Microsoft YaHei" panose="020b0503020204020204" pitchFamily="34" charset="-122"/>
                <a:ea typeface="Microsoft YaHei" panose="020b0503020204020204" pitchFamily="34" charset="-122"/>
                <a:sym typeface="+mn-ea"/>
              </a:rPr>
              <a:t>1982</a:t>
            </a:r>
            <a:r>
              <a:rPr lang="zh-CN" altLang="en-US" sz="2000">
                <a:solidFill>
                  <a:schemeClr val="bg1"/>
                </a:solidFill>
                <a:latin typeface="Microsoft YaHei" panose="020b0503020204020204" pitchFamily="34" charset="-122"/>
                <a:ea typeface="Microsoft YaHei" panose="020b0503020204020204" pitchFamily="34" charset="-122"/>
                <a:sym typeface="+mn-ea"/>
              </a:rPr>
              <a:t>年后从事专业创作。任中国作家协会理事、作协陕西分会副主席等职。</a:t>
            </a:r>
          </a:p>
        </p:txBody>
      </p:sp>
    </p:spTree>
    <p:extLst>
      <p:ext uri="{BB962C8B-B14F-4D97-AF65-F5344CB8AC3E}">
        <p14:creationId xmlns:p14="http://schemas.microsoft.com/office/powerpoint/2010/main" val="178153357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6"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500"/>
                                        <p:tgtEl>
                                          <p:spTgt spid="2"/>
                                        </p:tgtEl>
                                      </p:cBhvr>
                                    </p:animEffect>
                                  </p:childTnLst>
                                </p:cTn>
                              </p:par>
                            </p:childTnLst>
                          </p:cTn>
                        </p:par>
                        <p:par>
                          <p:cTn id="8" fill="hold" nodeType="afterGroup">
                            <p:stCondLst>
                              <p:cond delay="500"/>
                            </p:stCondLst>
                            <p:childTnLst>
                              <p:par>
                                <p:cTn id="9" presetID="41" presetClass="entr" presetSubtype="0" fill="hold" grpId="1" nodeType="afterEffect">
                                  <p:stCondLst>
                                    <p:cond delay="0"/>
                                  </p:stCondLst>
                                  <p:iterate type="lt">
                                    <p:tmPct val="10000"/>
                                  </p:iterate>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6"/>
                                        </p:tgtEl>
                                        <p:attrNameLst>
                                          <p:attrName>ppt_y</p:attrName>
                                        </p:attrNameLst>
                                      </p:cBhvr>
                                      <p:tavLst>
                                        <p:tav tm="0">
                                          <p:val>
                                            <p:strVal val="#ppt_y"/>
                                          </p:val>
                                        </p:tav>
                                        <p:tav tm="100000">
                                          <p:val>
                                            <p:strVal val="#ppt_y"/>
                                          </p:val>
                                        </p:tav>
                                      </p:tavLst>
                                    </p:anim>
                                    <p:anim calcmode="lin" valueType="num">
                                      <p:cBhvr>
                                        <p:cTn id="13"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6"/>
                                        </p:tgtEl>
                                      </p:cBhvr>
                                    </p:animEffect>
                                  </p:childTnLst>
                                </p:cTn>
                              </p:par>
                            </p:childTnLst>
                          </p:cTn>
                        </p:par>
                        <p:par>
                          <p:cTn id="16" fill="hold" nodeType="afterGroup">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anim calcmode="lin" valueType="num">
                                      <p:cBhvr>
                                        <p:cTn id="20" dur="500" fill="hold"/>
                                        <p:tgtEl>
                                          <p:spTgt spid="5"/>
                                        </p:tgtEl>
                                        <p:attrNameLst>
                                          <p:attrName>ppt_x</p:attrName>
                                        </p:attrNameLst>
                                      </p:cBhvr>
                                      <p:tavLst>
                                        <p:tav tm="0">
                                          <p:val>
                                            <p:strVal val="#ppt_x"/>
                                          </p:val>
                                        </p:tav>
                                        <p:tav tm="100000">
                                          <p:val>
                                            <p:strVal val="#ppt_x"/>
                                          </p:val>
                                        </p:tav>
                                      </p:tavLst>
                                    </p:anim>
                                    <p:anim calcmode="lin" valueType="num">
                                      <p:cBhvr>
                                        <p:cTn id="21" dur="500" fill="hold"/>
                                        <p:tgtEl>
                                          <p:spTgt spid="5"/>
                                        </p:tgtEl>
                                        <p:attrNameLst>
                                          <p:attrName>ppt_y</p:attrName>
                                        </p:attrNameLst>
                                      </p:cBhvr>
                                      <p:tavLst>
                                        <p:tav tm="0">
                                          <p:val>
                                            <p:strVal val="#ppt_y+.1"/>
                                          </p:val>
                                        </p:tav>
                                        <p:tav tm="100000">
                                          <p:val>
                                            <p:strVal val="#ppt_y"/>
                                          </p:val>
                                        </p:tav>
                                      </p:tavLst>
                                    </p:anim>
                                  </p:childTnLst>
                                </p:cTn>
                              </p:par>
                            </p:childTnLst>
                          </p:cTn>
                        </p:par>
                        <p:par>
                          <p:cTn id="22" fill="hold" nodeType="afterGroup">
                            <p:stCondLst>
                              <p:cond delay="1500"/>
                            </p:stCondLst>
                            <p:childTnLst>
                              <p:par>
                                <p:cTn id="23" presetID="47" presetClass="entr" presetSubtype="0" fill="hold" grpId="0" nodeType="after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fade">
                                      <p:cBhvr>
                                        <p:cTn id="25" dur="500"/>
                                        <p:tgtEl>
                                          <p:spTgt spid="17"/>
                                        </p:tgtEl>
                                      </p:cBhvr>
                                    </p:animEffect>
                                    <p:anim calcmode="lin" valueType="num">
                                      <p:cBhvr>
                                        <p:cTn id="26" dur="500" fill="hold"/>
                                        <p:tgtEl>
                                          <p:spTgt spid="17"/>
                                        </p:tgtEl>
                                        <p:attrNameLst>
                                          <p:attrName>ppt_x</p:attrName>
                                        </p:attrNameLst>
                                      </p:cBhvr>
                                      <p:tavLst>
                                        <p:tav tm="0">
                                          <p:val>
                                            <p:strVal val="#ppt_x"/>
                                          </p:val>
                                        </p:tav>
                                        <p:tav tm="100000">
                                          <p:val>
                                            <p:strVal val="#ppt_x"/>
                                          </p:val>
                                        </p:tav>
                                      </p:tavLst>
                                    </p:anim>
                                    <p:anim calcmode="lin" valueType="num">
                                      <p:cBhvr>
                                        <p:cTn id="27" dur="5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1"/>
      <p:bldP spid="17" grpId="0"/>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 name="文本框 8">
            <a:extLst>
              <a:ext uri="{FF2B5EF4-FFF2-40B4-BE49-F238E27FC236}">
                <a16:creationId xmlns:a16="http://schemas.microsoft.com/office/drawing/2014/main" xmlns="" id="{BB0B13A2-7723-1441-96E7-6DF92B897931}"/>
              </a:ext>
            </a:extLst>
          </p:cNvPr>
          <p:cNvSpPr txBox="1"/>
          <p:nvPr/>
        </p:nvSpPr>
        <p:spPr>
          <a:xfrm>
            <a:off x="578215" y="1122047"/>
            <a:ext cx="11003902" cy="4377545"/>
          </a:xfrm>
          <a:prstGeom prst="rect">
            <a:avLst/>
          </a:prstGeom>
          <a:noFill/>
        </p:spPr>
        <p:txBody>
          <a:bodyPr wrap="square" rtlCol="0">
            <a:spAutoFit/>
          </a:bodyPr>
          <a:lstStyle/>
          <a:p>
            <a:pPr indent="457200" algn="ctr">
              <a:lnSpc>
                <a:spcPct val="150000"/>
              </a:lnSpc>
            </a:pPr>
            <a:r>
              <a:rPr lang="zh-CN" altLang="en-US" sz="2800" b="1">
                <a:latin typeface="Microsoft YaHei" panose="020b0503020204020204" pitchFamily="34" charset="-122"/>
                <a:ea typeface="Microsoft YaHei" panose="020b0503020204020204" pitchFamily="34" charset="-122"/>
              </a:rPr>
              <a:t>了解秦腔</a:t>
            </a:r>
          </a:p>
          <a:p>
            <a:pPr indent="457200">
              <a:lnSpc>
                <a:spcPct val="150000"/>
              </a:lnSpc>
            </a:pPr>
            <a:r>
              <a:rPr lang="zh-CN" altLang="en-US" sz="2000">
                <a:latin typeface="Microsoft YaHei" panose="020b0503020204020204" pitchFamily="34" charset="-122"/>
                <a:ea typeface="Microsoft YaHei" panose="020b0503020204020204" pitchFamily="34" charset="-122"/>
              </a:rPr>
              <a:t>秦腔源于古代陕西、甘肃一带的民间歌舞，经历人民的创造而逐渐形成，是相当古老的剧种。“一声秦腔吼，吓死山坡老黄牛，八尺汉子眼泪流，出嫁的姑娘也回头。”这是陕西人民对家乡戏曲艺术的赞词。唱戏大声吼起来，说的是秦腔声如黄河奔腾，如华山宏伟，如黄土深厚，高亢的秦腔融有山地民歌的吆喝和西北民风的淳朴。秦腔是流行于我国西北地区，陕西、甘肃、青海、宁夏、新疆等地的最大剧种，因以枣木梆子为击节乐器，又叫“梆子腔”，俗称“桄桄子”</a:t>
            </a:r>
            <a:r>
              <a:rPr lang="en-US" altLang="zh-CN" sz="2000">
                <a:latin typeface="Microsoft YaHei" panose="020b0503020204020204" pitchFamily="34" charset="-122"/>
                <a:ea typeface="Microsoft YaHei" panose="020b0503020204020204" pitchFamily="34" charset="-122"/>
              </a:rPr>
              <a:t>(</a:t>
            </a:r>
            <a:r>
              <a:rPr lang="zh-CN" altLang="en-US" sz="2000">
                <a:latin typeface="Microsoft YaHei" panose="020b0503020204020204" pitchFamily="34" charset="-122"/>
                <a:ea typeface="Microsoft YaHei" panose="020b0503020204020204" pitchFamily="34" charset="-122"/>
              </a:rPr>
              <a:t>因为梆击节时发出“桄桄”声</a:t>
            </a:r>
            <a:r>
              <a:rPr lang="en-US" altLang="zh-CN" sz="2000">
                <a:latin typeface="Microsoft YaHei" panose="020b0503020204020204" pitchFamily="34" charset="-122"/>
                <a:ea typeface="Microsoft YaHei" panose="020b0503020204020204" pitchFamily="34" charset="-122"/>
              </a:rPr>
              <a:t>)</a:t>
            </a:r>
            <a:r>
              <a:rPr lang="zh-CN" altLang="en-US" sz="2000">
                <a:latin typeface="Microsoft YaHei" panose="020b0503020204020204" pitchFamily="34" charset="-122"/>
                <a:ea typeface="Microsoft YaHei" panose="020b0503020204020204" pitchFamily="34" charset="-122"/>
              </a:rPr>
              <a:t>。</a:t>
            </a:r>
          </a:p>
          <a:p>
            <a:pPr indent="457200">
              <a:lnSpc>
                <a:spcPct val="150000"/>
              </a:lnSpc>
            </a:pPr>
            <a:r>
              <a:rPr lang="zh-CN" altLang="en-US" sz="2000">
                <a:latin typeface="Microsoft YaHei" panose="020b0503020204020204" pitchFamily="34" charset="-122"/>
                <a:ea typeface="Microsoft YaHei" panose="020b0503020204020204" pitchFamily="34" charset="-122"/>
              </a:rPr>
              <a:t>秦腔历经秦、汉、隋、唐、宋、元、明、清等历代发展日趋成熟，明末清初盛行于南北各地。它的鼎盛时期在乾隆年间。目前，秦腔所保留的剧目达</a:t>
            </a:r>
            <a:r>
              <a:rPr lang="en-US" altLang="zh-CN" sz="2000">
                <a:latin typeface="Microsoft YaHei" panose="020b0503020204020204" pitchFamily="34" charset="-122"/>
                <a:ea typeface="Microsoft YaHei" panose="020b0503020204020204" pitchFamily="34" charset="-122"/>
              </a:rPr>
              <a:t>700</a:t>
            </a:r>
            <a:r>
              <a:rPr lang="zh-CN" altLang="en-US" sz="2000">
                <a:latin typeface="Microsoft YaHei" panose="020b0503020204020204" pitchFamily="34" charset="-122"/>
                <a:ea typeface="Microsoft YaHei" panose="020b0503020204020204" pitchFamily="34" charset="-122"/>
              </a:rPr>
              <a:t>多个，为各剧种之首。</a:t>
            </a:r>
          </a:p>
        </p:txBody>
      </p:sp>
      <p:sp>
        <p:nvSpPr>
          <p:cNvPr id="3" name="矩形 2">
            <a:extLst>
              <a:ext uri="{FF2B5EF4-FFF2-40B4-BE49-F238E27FC236}">
                <a16:creationId xmlns:a16="http://schemas.microsoft.com/office/drawing/2014/main" xmlns="" id="{7BF66FC2-2994-CF45-A269-1FFA3FC2D050}"/>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extLst>
      <p:ext uri="{BB962C8B-B14F-4D97-AF65-F5344CB8AC3E}">
        <p14:creationId xmlns:p14="http://schemas.microsoft.com/office/powerpoint/2010/main" val="79077324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anim calcmode="lin" valueType="num">
                                      <p:cBhvr>
                                        <p:cTn id="8" dur="500" fill="hold"/>
                                        <p:tgtEl>
                                          <p:spTgt spid="9"/>
                                        </p:tgtEl>
                                        <p:attrNameLst>
                                          <p:attrName>ppt_x</p:attrName>
                                        </p:attrNameLst>
                                      </p:cBhvr>
                                      <p:tavLst>
                                        <p:tav tm="0">
                                          <p:val>
                                            <p:strVal val="#ppt_x"/>
                                          </p:val>
                                        </p:tav>
                                        <p:tav tm="100000">
                                          <p:val>
                                            <p:strVal val="#ppt_x"/>
                                          </p:val>
                                        </p:tav>
                                      </p:tavLst>
                                    </p:anim>
                                    <p:anim calcmode="lin" valueType="num">
                                      <p:cBhvr>
                                        <p:cTn id="9" dur="5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6" name="组合 5"/>
          <p:cNvGrpSpPr/>
          <p:nvPr/>
        </p:nvGrpSpPr>
        <p:grpSpPr>
          <a:xfrm>
            <a:off x="213360" y="274780"/>
            <a:ext cx="11765280" cy="6452235"/>
            <a:chOff x="213360" y="202565"/>
            <a:chExt cx="11765280" cy="6452235"/>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rcRect t="1303" b="1303"/>
            <a:stretch>
              <a:fillRect/>
            </a:stretch>
          </p:blipFill>
          <p:spPr>
            <a:xfrm>
              <a:off x="213360" y="202565"/>
              <a:ext cx="11765280" cy="6452235"/>
            </a:xfrm>
            <a:prstGeom prst="rect">
              <a:avLst/>
            </a:prstGeom>
          </p:spPr>
        </p:pic>
        <p:sp>
          <p:nvSpPr>
            <p:cNvPr id="9" name="矩形 8"/>
            <p:cNvSpPr/>
            <p:nvPr/>
          </p:nvSpPr>
          <p:spPr>
            <a:xfrm>
              <a:off x="213360" y="202565"/>
              <a:ext cx="11765280" cy="6452235"/>
            </a:xfrm>
            <a:prstGeom prst="rect">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15" name="Freeform: Shape 14"/>
          <p:cNvSpPr/>
          <p:nvPr/>
        </p:nvSpPr>
        <p:spPr bwMode="auto">
          <a:xfrm>
            <a:off x="958531" y="927099"/>
            <a:ext cx="3634105" cy="4159250"/>
          </a:xfrm>
          <a:custGeom>
            <a:gdLst>
              <a:gd name="connsiteX0" fmla="*/ 0 w 9074052"/>
              <a:gd name="connsiteY0" fmla="*/ 0 h 9074052"/>
              <a:gd name="connsiteX1" fmla="*/ 9074052 w 9074052"/>
              <a:gd name="connsiteY1" fmla="*/ 0 h 9074052"/>
              <a:gd name="connsiteX2" fmla="*/ 9074052 w 9074052"/>
              <a:gd name="connsiteY2" fmla="*/ 6552727 h 9074052"/>
              <a:gd name="connsiteX3" fmla="*/ 6552727 w 9074052"/>
              <a:gd name="connsiteY3" fmla="*/ 9074052 h 9074052"/>
              <a:gd name="connsiteX4" fmla="*/ 0 w 9074052"/>
              <a:gd name="connsiteY4" fmla="*/ 9074052 h 9074052"/>
            </a:gdLst>
            <a:cxnLst>
              <a:cxn ang="0">
                <a:pos x="connsiteX0" y="connsiteY0"/>
              </a:cxn>
              <a:cxn ang="0">
                <a:pos x="connsiteX1" y="connsiteY1"/>
              </a:cxn>
              <a:cxn ang="0">
                <a:pos x="connsiteX2" y="connsiteY2"/>
              </a:cxn>
              <a:cxn ang="0">
                <a:pos x="connsiteX3" y="connsiteY3"/>
              </a:cxn>
              <a:cxn ang="0">
                <a:pos x="connsiteX4" y="connsiteY4"/>
              </a:cxn>
            </a:cxnLst>
            <a:rect l="l" t="t" r="r" b="b"/>
            <a:pathLst>
              <a:path w="9074052" h="9074052">
                <a:moveTo>
                  <a:pt x="0" y="0"/>
                </a:moveTo>
                <a:lnTo>
                  <a:pt x="9074052" y="0"/>
                </a:lnTo>
                <a:lnTo>
                  <a:pt x="9074052" y="6552727"/>
                </a:lnTo>
                <a:lnTo>
                  <a:pt x="6552727" y="9074052"/>
                </a:lnTo>
                <a:lnTo>
                  <a:pt x="0" y="9074052"/>
                </a:lnTo>
                <a:close/>
              </a:path>
            </a:pathLst>
          </a:custGeom>
          <a:solidFill>
            <a:schemeClr val="accent1">
              <a:lumMod val="20000"/>
              <a:lumOff val="80000"/>
              <a:alpha val="32000"/>
            </a:schemeClr>
          </a:solidFill>
          <a:ln w="63500">
            <a:solidFill>
              <a:schemeClr val="bg1"/>
            </a:solidFill>
            <a:miter lim="800000"/>
          </a:ln>
        </p:spPr>
        <p:txBody>
          <a:bodyPr vert="horz" wrap="square" lIns="91440" tIns="45720" rIns="91440" bIns="45720" numCol="1" rtlCol="0" anchor="t" anchorCtr="0" compatLnSpc="1"/>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Microsoft YaHei" panose="020b0503020204020204" pitchFamily="34" charset="-122"/>
              <a:ea typeface="Microsoft YaHei" panose="020b0503020204020204" pitchFamily="34" charset="-122"/>
            </a:endParaRPr>
          </a:p>
        </p:txBody>
      </p:sp>
      <p:sp>
        <p:nvSpPr>
          <p:cNvPr id="16" name="TextBox 15"/>
          <p:cNvSpPr txBox="1"/>
          <p:nvPr/>
        </p:nvSpPr>
        <p:spPr>
          <a:xfrm>
            <a:off x="1255077" y="2512551"/>
            <a:ext cx="3041015" cy="988347"/>
          </a:xfrm>
          <a:prstGeom prst="rect">
            <a:avLst/>
          </a:prstGeom>
          <a:noFill/>
        </p:spPr>
        <p:txBody>
          <a:bodyPr wrap="square" rtlCol="0">
            <a:spAutoFit/>
          </a:bodyPr>
          <a:lstStyle/>
          <a:p>
            <a:pPr marL="571500" marR="0" indent="-571500" algn="l" defTabSz="914400" fontAlgn="auto">
              <a:lnSpc>
                <a:spcPct val="150000"/>
              </a:lnSpc>
              <a:spcBef>
                <a:spcPct val="0"/>
              </a:spcBef>
              <a:spcAft>
                <a:spcPct val="0"/>
              </a:spcAft>
              <a:buClrTx/>
              <a:buSzTx/>
              <a:buFont typeface="Wingdings" pitchFamily="2" charset="2"/>
              <a:buChar char="n"/>
              <a:defRPr/>
            </a:pPr>
            <a:r>
              <a:rPr lang="zh-CN" altLang="en-US" sz="4400" b="1">
                <a:solidFill>
                  <a:schemeClr val="bg1"/>
                </a:solidFill>
                <a:latin typeface="Microsoft YaHei" panose="020b0503020204020204" pitchFamily="34" charset="-122"/>
                <a:ea typeface="Microsoft YaHei" panose="020b0503020204020204" pitchFamily="34" charset="-122"/>
                <a:sym typeface="+mn-ea"/>
              </a:rPr>
              <a:t>初读课文</a:t>
            </a:r>
            <a:endParaRPr kumimoji="0" lang="zh-CN" altLang="en-US" sz="4400" b="1" i="1" kern="0" cap="none" spc="600" normalizeH="0" baseline="0" noProof="0">
              <a:solidFill>
                <a:schemeClr val="bg1"/>
              </a:solidFill>
              <a:latin typeface="Microsoft YaHei" panose="020b0503020204020204" pitchFamily="34" charset="-122"/>
              <a:ea typeface="Microsoft YaHei" panose="020b0503020204020204" pitchFamily="34" charset="-122"/>
              <a:sym typeface="+mn-ea"/>
            </a:endParaRPr>
          </a:p>
        </p:txBody>
      </p:sp>
      <p:sp>
        <p:nvSpPr>
          <p:cNvPr id="7" name="文本框 6"/>
          <p:cNvSpPr txBox="1"/>
          <p:nvPr/>
        </p:nvSpPr>
        <p:spPr>
          <a:xfrm>
            <a:off x="1238250" y="1816735"/>
            <a:ext cx="2738755" cy="584775"/>
          </a:xfrm>
          <a:prstGeom prst="rect">
            <a:avLst/>
          </a:prstGeom>
          <a:noFill/>
        </p:spPr>
        <p:txBody>
          <a:bodyPr wrap="square" rtlCol="0">
            <a:spAutoFit/>
          </a:bodyPr>
          <a:lstStyle/>
          <a:p>
            <a:r>
              <a:rPr lang="zh-CN" altLang="en-US" sz="3200" b="1">
                <a:solidFill>
                  <a:schemeClr val="bg1"/>
                </a:solidFill>
                <a:latin typeface="Microsoft YaHei" panose="020b0503020204020204" pitchFamily="34" charset="-122"/>
                <a:ea typeface="Microsoft YaHei" panose="020b0503020204020204" pitchFamily="34" charset="-122"/>
              </a:rPr>
              <a:t>第二部分</a:t>
            </a:r>
            <a:endParaRPr lang="en-US" altLang="zh-CN" sz="3200" b="1">
              <a:solidFill>
                <a:schemeClr val="bg1"/>
              </a:solidFill>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257422295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nodeType="afterGroup">
                            <p:stCondLst>
                              <p:cond delay="500"/>
                            </p:stCondLst>
                            <p:childTnLst>
                              <p:par>
                                <p:cTn id="11" presetID="21" presetClass="entr" presetSubtype="1" fill="hold" grpId="0" nodeType="after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wheel(1)">
                                      <p:cBhvr>
                                        <p:cTn id="13" dur="500"/>
                                        <p:tgtEl>
                                          <p:spTgt spid="15"/>
                                        </p:tgtEl>
                                      </p:cBhvr>
                                    </p:animEffect>
                                  </p:childTnLst>
                                </p:cTn>
                              </p:par>
                            </p:childTnLst>
                          </p:cTn>
                        </p:par>
                        <p:par>
                          <p:cTn id="14" fill="hold" nodeType="afterGroup">
                            <p:stCondLst>
                              <p:cond delay="1000"/>
                            </p:stCondLst>
                            <p:childTnLst>
                              <p:par>
                                <p:cTn id="15" presetID="29" presetClass="entr" presetSubtype="0"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500" fill="hold"/>
                                        <p:tgtEl>
                                          <p:spTgt spid="7"/>
                                        </p:tgtEl>
                                        <p:attrNameLst>
                                          <p:attrName>ppt_x</p:attrName>
                                        </p:attrNameLst>
                                      </p:cBhvr>
                                      <p:tavLst>
                                        <p:tav tm="0">
                                          <p:val>
                                            <p:strVal val="#ppt_x-.2"/>
                                          </p:val>
                                        </p:tav>
                                        <p:tav tm="100000">
                                          <p:val>
                                            <p:strVal val="#ppt_x"/>
                                          </p:val>
                                        </p:tav>
                                      </p:tavLst>
                                    </p:anim>
                                    <p:anim calcmode="lin" valueType="num">
                                      <p:cBhvr>
                                        <p:cTn id="18" dur="5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19" dur="500"/>
                                        <p:tgtEl>
                                          <p:spTgt spid="7"/>
                                        </p:tgtEl>
                                      </p:cBhvr>
                                    </p:animEffect>
                                  </p:childTnLst>
                                </p:cTn>
                              </p:par>
                            </p:childTnLst>
                          </p:cTn>
                        </p:par>
                        <p:par>
                          <p:cTn id="20" fill="hold" nodeType="afterGroup">
                            <p:stCondLst>
                              <p:cond delay="1500"/>
                            </p:stCondLst>
                            <p:childTnLst>
                              <p:par>
                                <p:cTn id="21" presetID="42" presetClass="entr" presetSubtype="0" fill="hold" grpId="0"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500"/>
                                        <p:tgtEl>
                                          <p:spTgt spid="16"/>
                                        </p:tgtEl>
                                      </p:cBhvr>
                                    </p:animEffect>
                                    <p:anim calcmode="lin" valueType="num">
                                      <p:cBhvr>
                                        <p:cTn id="24" dur="500" fill="hold"/>
                                        <p:tgtEl>
                                          <p:spTgt spid="16"/>
                                        </p:tgtEl>
                                        <p:attrNameLst>
                                          <p:attrName>ppt_x</p:attrName>
                                        </p:attrNameLst>
                                      </p:cBhvr>
                                      <p:tavLst>
                                        <p:tav tm="0">
                                          <p:val>
                                            <p:strVal val="#ppt_x"/>
                                          </p:val>
                                        </p:tav>
                                        <p:tav tm="100000">
                                          <p:val>
                                            <p:strVal val="#ppt_x"/>
                                          </p:val>
                                        </p:tav>
                                      </p:tavLst>
                                    </p:anim>
                                    <p:anim calcmode="lin" valueType="num">
                                      <p:cBhvr>
                                        <p:cTn id="25" dur="5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7" grpId="0"/>
    </p:bldLst>
  </p:timing>
</p:sld>
</file>

<file path=ppt/tags/tag1.xml><?xml version="1.0" encoding="utf-8"?>
<p:tagLst xmlns:p="http://schemas.openxmlformats.org/presentationml/2006/main">
  <p:tag name="AS_NET" val="4.0.30319.42000"/>
  <p:tag name="AS_OS" val="Microsoft Windows NT 6.1.7601 Service Pack 1"/>
  <p:tag name="AS_RELEASE_DATE" val="2020.05.14"/>
  <p:tag name="AS_TITLE" val="Aspose.Slides for .NET 4.0 Client Profile"/>
  <p:tag name="AS_VERSION" val="20.5"/>
  <p:tag name="ISPRING_PRESENTATION_TITLE" val="PowerPoint 演示文稿"/>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139</Paragraphs>
  <Slides>34</Slides>
  <Notes>11</Notes>
  <TotalTime>0</TotalTime>
  <HiddenSlides>0</HiddenSlides>
  <MMClips>0</MMClips>
  <ScaleCrop>0</ScaleCrop>
  <HeadingPairs>
    <vt:vector baseType="variant" size="6">
      <vt:variant>
        <vt:lpstr>Fonts used</vt:lpstr>
      </vt:variant>
      <vt:variant>
        <vt:i4>6</vt:i4>
      </vt:variant>
      <vt:variant>
        <vt:lpstr>Theme</vt:lpstr>
      </vt:variant>
      <vt:variant>
        <vt:i4>1</vt:i4>
      </vt:variant>
      <vt:variant>
        <vt:lpstr>Slide Titles</vt:lpstr>
      </vt:variant>
      <vt:variant>
        <vt:i4>34</vt:i4>
      </vt:variant>
    </vt:vector>
  </HeadingPairs>
  <TitlesOfParts>
    <vt:vector baseType="lpstr" size="41">
      <vt:lpstr>Arial</vt:lpstr>
      <vt:lpstr>Calibri Light</vt:lpstr>
      <vt:lpstr>Calibri</vt:lpstr>
      <vt:lpstr>Microsoft YaHei</vt:lpstr>
      <vt:lpstr>Wingdings</vt:lpstr>
      <vt:lpstr>KaiTi</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.NET</Application>
  <AppVersion>20.0500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2021-03-19T09:53:53.589</cp:lastPrinted>
  <dcterms:created xsi:type="dcterms:W3CDTF">2021-03-19T09:53:53Z</dcterms:created>
  <dcterms:modified xsi:type="dcterms:W3CDTF">2021-04-12T06:24:28Z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