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29.xml" ContentType="application/vnd.openxmlformats-officedocument.presentationml.notesSlide+xml"/>
  <Override PartName="/ppt/tags/tag32.xml" ContentType="application/vnd.openxmlformats-officedocument.presentationml.tags+xml"/>
  <Override PartName="/ppt/notesSlides/notesSlide30.xml" ContentType="application/vnd.openxmlformats-officedocument.presentationml.notesSlide+xml"/>
  <Override PartName="/ppt/tags/tag33.xml" ContentType="application/vnd.openxmlformats-officedocument.presentationml.tags+xml"/>
  <Override PartName="/ppt/notesSlides/notesSlide31.xml" ContentType="application/vnd.openxmlformats-officedocument.presentationml.notesSlide+xml"/>
  <Override PartName="/ppt/tags/tag34.xml" ContentType="application/vnd.openxmlformats-officedocument.presentationml.tags+xml"/>
  <Override PartName="/ppt/notesSlides/notesSlide32.xml" ContentType="application/vnd.openxmlformats-officedocument.presentationml.notesSlide+xml"/>
  <Override PartName="/ppt/tags/tag35.xml" ContentType="application/vnd.openxmlformats-officedocument.presentationml.tags+xml"/>
  <Override PartName="/ppt/notesSlides/notesSlide33.xml" ContentType="application/vnd.openxmlformats-officedocument.presentationml.notesSlide+xml"/>
  <Override PartName="/ppt/tags/tag36.xml" ContentType="application/vnd.openxmlformats-officedocument.presentationml.tags+xml"/>
  <Override PartName="/ppt/notesSlides/notesSlide34.xml" ContentType="application/vnd.openxmlformats-officedocument.presentationml.notesSlide+xml"/>
  <Override PartName="/ppt/tags/tag37.xml" ContentType="application/vnd.openxmlformats-officedocument.presentationml.tags+xml"/>
  <Override PartName="/ppt/notesSlides/notesSlide35.xml" ContentType="application/vnd.openxmlformats-officedocument.presentationml.notesSlide+xml"/>
  <Override PartName="/ppt/tags/tag38.xml" ContentType="application/vnd.openxmlformats-officedocument.presentationml.tags+xml"/>
  <Override PartName="/ppt/notesSlides/notesSlide36.xml" ContentType="application/vnd.openxmlformats-officedocument.presentationml.notesSlide+xml"/>
  <Override PartName="/ppt/tags/tag39.xml" ContentType="application/vnd.openxmlformats-officedocument.presentationml.tags+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1"/>
  </p:notesMasterIdLst>
  <p:sldIdLst>
    <p:sldId id="257" r:id="rId2"/>
    <p:sldId id="268" r:id="rId3"/>
    <p:sldId id="269" r:id="rId4"/>
    <p:sldId id="270" r:id="rId5"/>
    <p:sldId id="271" r:id="rId6"/>
    <p:sldId id="272" r:id="rId7"/>
    <p:sldId id="273" r:id="rId8"/>
    <p:sldId id="274" r:id="rId9"/>
    <p:sldId id="275" r:id="rId10"/>
    <p:sldId id="276" r:id="rId11"/>
    <p:sldId id="277" r:id="rId12"/>
    <p:sldId id="278" r:id="rId13"/>
    <p:sldId id="279" r:id="rId14"/>
    <p:sldId id="312" r:id="rId15"/>
    <p:sldId id="313" r:id="rId16"/>
    <p:sldId id="280" r:id="rId17"/>
    <p:sldId id="281" r:id="rId18"/>
    <p:sldId id="282" r:id="rId19"/>
    <p:sldId id="283"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26" r:id="rId44"/>
    <p:sldId id="327" r:id="rId45"/>
    <p:sldId id="328" r:id="rId46"/>
    <p:sldId id="329" r:id="rId47"/>
    <p:sldId id="314" r:id="rId48"/>
    <p:sldId id="325" r:id="rId49"/>
    <p:sldId id="307" r:id="rId50"/>
    <p:sldId id="308" r:id="rId51"/>
    <p:sldId id="309" r:id="rId52"/>
    <p:sldId id="310" r:id="rId53"/>
    <p:sldId id="311" r:id="rId54"/>
    <p:sldId id="315" r:id="rId55"/>
    <p:sldId id="316" r:id="rId56"/>
    <p:sldId id="317" r:id="rId57"/>
    <p:sldId id="318" r:id="rId58"/>
    <p:sldId id="319" r:id="rId59"/>
    <p:sldId id="320" r:id="rId60"/>
    <p:sldId id="321" r:id="rId61"/>
    <p:sldId id="322" r:id="rId62"/>
    <p:sldId id="323" r:id="rId63"/>
    <p:sldId id="324" r:id="rId64"/>
    <p:sldId id="330" r:id="rId65"/>
    <p:sldId id="331" r:id="rId66"/>
    <p:sldId id="332" r:id="rId67"/>
    <p:sldId id="333" r:id="rId68"/>
    <p:sldId id="334" r:id="rId69"/>
    <p:sldId id="258" r:id="rId70"/>
  </p:sldIdLst>
  <p:sldSz cx="9144000" cy="5143500" type="screen16x9"/>
  <p:notesSz cx="6858000" cy="9144000"/>
  <p:defaultTextStyle>
    <a:defPPr>
      <a:defRPr lang="zh-CN"/>
    </a:defPPr>
    <a:lvl1pPr marL="0" lvl="0"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342900" lvl="1"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685800" lvl="2"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028700" lvl="3"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371600" lvl="4"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1714500" lvl="5"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057400" lvl="6"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2400300" lvl="7"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2743200" lvl="8" indent="0" algn="l" defTabSz="6858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16" d="100"/>
          <a:sy n="116" d="100"/>
        </p:scale>
        <p:origin x="-490" y="-77"/>
      </p:cViewPr>
      <p:guideLst>
        <p:guide orient="horz" pos="1620"/>
        <p:guide pos="2880"/>
      </p:guideLst>
    </p:cSldViewPr>
  </p:slid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8B3492-0DDC-4026-A9EA-C4C9B12EC1FB}" type="datetimeFigureOut">
              <a:rPr lang="zh-CN" altLang="en-US" smtClean="0"/>
              <a:t>2020/9/24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9DD092-C6AF-49DC-99B3-B066DC4054C3}" type="slidenum">
              <a:rPr lang="zh-CN" altLang="en-US" smtClean="0"/>
              <a:t>‹#›</a:t>
            </a:fld>
            <a:endParaRPr lang="zh-CN" altLang="en-US"/>
          </a:p>
        </p:txBody>
      </p:sp>
    </p:spTree>
    <p:extLst>
      <p:ext uri="{BB962C8B-B14F-4D97-AF65-F5344CB8AC3E}">
        <p14:creationId xmlns:p14="http://schemas.microsoft.com/office/powerpoint/2010/main" val="341351418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om/jianli/"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3.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excel/"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a:t>
            </a:fld>
            <a:endParaRPr lang="zh-CN" altLang="en-US"/>
          </a:p>
        </p:txBody>
      </p:sp>
    </p:spTree>
    <p:extLst>
      <p:ext uri="{BB962C8B-B14F-4D97-AF65-F5344CB8AC3E}">
        <p14:creationId xmlns:p14="http://schemas.microsoft.com/office/powerpoint/2010/main" val="2232635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18</a:t>
            </a:fld>
            <a:endParaRPr lang="zh-CN" altLang="en-US"/>
          </a:p>
        </p:txBody>
      </p:sp>
    </p:spTree>
    <p:extLst>
      <p:ext uri="{BB962C8B-B14F-4D97-AF65-F5344CB8AC3E}">
        <p14:creationId xmlns:p14="http://schemas.microsoft.com/office/powerpoint/2010/main" val="2426171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19</a:t>
            </a:fld>
            <a:endParaRPr lang="zh-CN" altLang="en-US"/>
          </a:p>
        </p:txBody>
      </p:sp>
    </p:spTree>
    <p:extLst>
      <p:ext uri="{BB962C8B-B14F-4D97-AF65-F5344CB8AC3E}">
        <p14:creationId xmlns:p14="http://schemas.microsoft.com/office/powerpoint/2010/main" val="32875649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20</a:t>
            </a:fld>
            <a:endParaRPr lang="zh-CN" altLang="en-US"/>
          </a:p>
        </p:txBody>
      </p:sp>
    </p:spTree>
    <p:extLst>
      <p:ext uri="{BB962C8B-B14F-4D97-AF65-F5344CB8AC3E}">
        <p14:creationId xmlns:p14="http://schemas.microsoft.com/office/powerpoint/2010/main" val="304786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21</a:t>
            </a:fld>
            <a:endParaRPr lang="zh-CN" altLang="en-US"/>
          </a:p>
        </p:txBody>
      </p:sp>
    </p:spTree>
    <p:extLst>
      <p:ext uri="{BB962C8B-B14F-4D97-AF65-F5344CB8AC3E}">
        <p14:creationId xmlns:p14="http://schemas.microsoft.com/office/powerpoint/2010/main" val="2095974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23</a:t>
            </a:fld>
            <a:endParaRPr lang="zh-CN" altLang="en-US"/>
          </a:p>
        </p:txBody>
      </p:sp>
    </p:spTree>
    <p:extLst>
      <p:ext uri="{BB962C8B-B14F-4D97-AF65-F5344CB8AC3E}">
        <p14:creationId xmlns:p14="http://schemas.microsoft.com/office/powerpoint/2010/main" val="17490789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24</a:t>
            </a:fld>
            <a:endParaRPr lang="zh-CN" altLang="en-US"/>
          </a:p>
        </p:txBody>
      </p:sp>
    </p:spTree>
    <p:extLst>
      <p:ext uri="{BB962C8B-B14F-4D97-AF65-F5344CB8AC3E}">
        <p14:creationId xmlns:p14="http://schemas.microsoft.com/office/powerpoint/2010/main" val="3544952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25</a:t>
            </a:fld>
            <a:endParaRPr lang="zh-CN" altLang="en-US"/>
          </a:p>
        </p:txBody>
      </p:sp>
    </p:spTree>
    <p:extLst>
      <p:ext uri="{BB962C8B-B14F-4D97-AF65-F5344CB8AC3E}">
        <p14:creationId xmlns:p14="http://schemas.microsoft.com/office/powerpoint/2010/main" val="20594436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26</a:t>
            </a:fld>
            <a:endParaRPr lang="zh-CN" altLang="en-US"/>
          </a:p>
        </p:txBody>
      </p:sp>
    </p:spTree>
    <p:extLst>
      <p:ext uri="{BB962C8B-B14F-4D97-AF65-F5344CB8AC3E}">
        <p14:creationId xmlns:p14="http://schemas.microsoft.com/office/powerpoint/2010/main" val="11488856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27</a:t>
            </a:fld>
            <a:endParaRPr lang="zh-CN" altLang="en-US"/>
          </a:p>
        </p:txBody>
      </p:sp>
    </p:spTree>
    <p:extLst>
      <p:ext uri="{BB962C8B-B14F-4D97-AF65-F5344CB8AC3E}">
        <p14:creationId xmlns:p14="http://schemas.microsoft.com/office/powerpoint/2010/main" val="1847760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28</a:t>
            </a:fld>
            <a:endParaRPr lang="zh-CN" altLang="en-US"/>
          </a:p>
        </p:txBody>
      </p:sp>
    </p:spTree>
    <p:extLst>
      <p:ext uri="{BB962C8B-B14F-4D97-AF65-F5344CB8AC3E}">
        <p14:creationId xmlns:p14="http://schemas.microsoft.com/office/powerpoint/2010/main" val="3446213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85D0DACE-38E0-42D2-9336-2B707D34BC6D}" type="slidenum">
              <a:rPr lang="zh-CN" altLang="en-US" smtClean="0"/>
              <a:t>3</a:t>
            </a:fld>
            <a:endParaRPr lang="zh-CN" altLang="en-US"/>
          </a:p>
        </p:txBody>
      </p:sp>
    </p:spTree>
    <p:extLst>
      <p:ext uri="{BB962C8B-B14F-4D97-AF65-F5344CB8AC3E}">
        <p14:creationId xmlns:p14="http://schemas.microsoft.com/office/powerpoint/2010/main" val="10899724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29</a:t>
            </a:fld>
            <a:endParaRPr lang="zh-CN" altLang="en-US"/>
          </a:p>
        </p:txBody>
      </p:sp>
    </p:spTree>
    <p:extLst>
      <p:ext uri="{BB962C8B-B14F-4D97-AF65-F5344CB8AC3E}">
        <p14:creationId xmlns:p14="http://schemas.microsoft.com/office/powerpoint/2010/main" val="17907851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30</a:t>
            </a:fld>
            <a:endParaRPr lang="zh-CN" altLang="en-US"/>
          </a:p>
        </p:txBody>
      </p:sp>
    </p:spTree>
    <p:extLst>
      <p:ext uri="{BB962C8B-B14F-4D97-AF65-F5344CB8AC3E}">
        <p14:creationId xmlns:p14="http://schemas.microsoft.com/office/powerpoint/2010/main" val="33901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31</a:t>
            </a:fld>
            <a:endParaRPr lang="zh-CN" altLang="en-US"/>
          </a:p>
        </p:txBody>
      </p:sp>
    </p:spTree>
    <p:extLst>
      <p:ext uri="{BB962C8B-B14F-4D97-AF65-F5344CB8AC3E}">
        <p14:creationId xmlns:p14="http://schemas.microsoft.com/office/powerpoint/2010/main" val="2758822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32</a:t>
            </a:fld>
            <a:endParaRPr lang="zh-CN" altLang="en-US"/>
          </a:p>
        </p:txBody>
      </p:sp>
    </p:spTree>
    <p:extLst>
      <p:ext uri="{BB962C8B-B14F-4D97-AF65-F5344CB8AC3E}">
        <p14:creationId xmlns:p14="http://schemas.microsoft.com/office/powerpoint/2010/main" val="27744302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33</a:t>
            </a:fld>
            <a:endParaRPr lang="zh-CN" altLang="en-US"/>
          </a:p>
        </p:txBody>
      </p:sp>
    </p:spTree>
    <p:extLst>
      <p:ext uri="{BB962C8B-B14F-4D97-AF65-F5344CB8AC3E}">
        <p14:creationId xmlns:p14="http://schemas.microsoft.com/office/powerpoint/2010/main" val="5231633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34</a:t>
            </a:fld>
            <a:endParaRPr lang="zh-CN" altLang="en-US"/>
          </a:p>
        </p:txBody>
      </p:sp>
    </p:spTree>
    <p:extLst>
      <p:ext uri="{BB962C8B-B14F-4D97-AF65-F5344CB8AC3E}">
        <p14:creationId xmlns:p14="http://schemas.microsoft.com/office/powerpoint/2010/main" val="3742544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35</a:t>
            </a:fld>
            <a:endParaRPr lang="zh-CN" altLang="en-US"/>
          </a:p>
        </p:txBody>
      </p:sp>
    </p:spTree>
    <p:extLst>
      <p:ext uri="{BB962C8B-B14F-4D97-AF65-F5344CB8AC3E}">
        <p14:creationId xmlns:p14="http://schemas.microsoft.com/office/powerpoint/2010/main" val="694531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36</a:t>
            </a:fld>
            <a:endParaRPr lang="zh-CN" altLang="en-US"/>
          </a:p>
        </p:txBody>
      </p:sp>
    </p:spTree>
    <p:extLst>
      <p:ext uri="{BB962C8B-B14F-4D97-AF65-F5344CB8AC3E}">
        <p14:creationId xmlns:p14="http://schemas.microsoft.com/office/powerpoint/2010/main" val="23873407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37</a:t>
            </a:fld>
            <a:endParaRPr lang="zh-CN" altLang="en-US"/>
          </a:p>
        </p:txBody>
      </p:sp>
    </p:spTree>
    <p:extLst>
      <p:ext uri="{BB962C8B-B14F-4D97-AF65-F5344CB8AC3E}">
        <p14:creationId xmlns:p14="http://schemas.microsoft.com/office/powerpoint/2010/main" val="40555563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39</a:t>
            </a:fld>
            <a:endParaRPr lang="zh-CN" altLang="en-US"/>
          </a:p>
        </p:txBody>
      </p:sp>
    </p:spTree>
    <p:extLst>
      <p:ext uri="{BB962C8B-B14F-4D97-AF65-F5344CB8AC3E}">
        <p14:creationId xmlns:p14="http://schemas.microsoft.com/office/powerpoint/2010/main" val="1164214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a:t>
            </a:fld>
            <a:endParaRPr lang="zh-CN" altLang="en-US"/>
          </a:p>
        </p:txBody>
      </p:sp>
    </p:spTree>
    <p:extLst>
      <p:ext uri="{BB962C8B-B14F-4D97-AF65-F5344CB8AC3E}">
        <p14:creationId xmlns:p14="http://schemas.microsoft.com/office/powerpoint/2010/main" val="21801818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40</a:t>
            </a:fld>
            <a:endParaRPr lang="zh-CN" altLang="en-US"/>
          </a:p>
        </p:txBody>
      </p:sp>
    </p:spTree>
    <p:extLst>
      <p:ext uri="{BB962C8B-B14F-4D97-AF65-F5344CB8AC3E}">
        <p14:creationId xmlns:p14="http://schemas.microsoft.com/office/powerpoint/2010/main" val="224537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41</a:t>
            </a:fld>
            <a:endParaRPr lang="zh-CN" altLang="en-US"/>
          </a:p>
        </p:txBody>
      </p:sp>
    </p:spTree>
    <p:extLst>
      <p:ext uri="{BB962C8B-B14F-4D97-AF65-F5344CB8AC3E}">
        <p14:creationId xmlns:p14="http://schemas.microsoft.com/office/powerpoint/2010/main" val="2172156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42</a:t>
            </a:fld>
            <a:endParaRPr lang="zh-CN" altLang="en-US"/>
          </a:p>
        </p:txBody>
      </p:sp>
    </p:spTree>
    <p:extLst>
      <p:ext uri="{BB962C8B-B14F-4D97-AF65-F5344CB8AC3E}">
        <p14:creationId xmlns:p14="http://schemas.microsoft.com/office/powerpoint/2010/main" val="53291142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49</a:t>
            </a:fld>
            <a:endParaRPr lang="zh-CN" altLang="en-US"/>
          </a:p>
        </p:txBody>
      </p:sp>
    </p:spTree>
    <p:extLst>
      <p:ext uri="{BB962C8B-B14F-4D97-AF65-F5344CB8AC3E}">
        <p14:creationId xmlns:p14="http://schemas.microsoft.com/office/powerpoint/2010/main" val="23046906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50</a:t>
            </a:fld>
            <a:endParaRPr lang="zh-CN" altLang="en-US"/>
          </a:p>
        </p:txBody>
      </p:sp>
    </p:spTree>
    <p:extLst>
      <p:ext uri="{BB962C8B-B14F-4D97-AF65-F5344CB8AC3E}">
        <p14:creationId xmlns:p14="http://schemas.microsoft.com/office/powerpoint/2010/main" val="15296178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51</a:t>
            </a:fld>
            <a:endParaRPr lang="zh-CN" altLang="en-US"/>
          </a:p>
        </p:txBody>
      </p:sp>
    </p:spTree>
    <p:extLst>
      <p:ext uri="{BB962C8B-B14F-4D97-AF65-F5344CB8AC3E}">
        <p14:creationId xmlns:p14="http://schemas.microsoft.com/office/powerpoint/2010/main" val="26857831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52</a:t>
            </a:fld>
            <a:endParaRPr lang="zh-CN" altLang="en-US"/>
          </a:p>
        </p:txBody>
      </p:sp>
    </p:spTree>
    <p:extLst>
      <p:ext uri="{BB962C8B-B14F-4D97-AF65-F5344CB8AC3E}">
        <p14:creationId xmlns:p14="http://schemas.microsoft.com/office/powerpoint/2010/main" val="41526564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53</a:t>
            </a:fld>
            <a:endParaRPr lang="zh-CN" altLang="en-US"/>
          </a:p>
        </p:txBody>
      </p:sp>
    </p:spTree>
    <p:extLst>
      <p:ext uri="{BB962C8B-B14F-4D97-AF65-F5344CB8AC3E}">
        <p14:creationId xmlns:p14="http://schemas.microsoft.com/office/powerpoint/2010/main" val="4086101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5</a:t>
            </a:fld>
            <a:endParaRPr lang="zh-CN" altLang="en-US"/>
          </a:p>
        </p:txBody>
      </p:sp>
    </p:spTree>
    <p:extLst>
      <p:ext uri="{BB962C8B-B14F-4D97-AF65-F5344CB8AC3E}">
        <p14:creationId xmlns:p14="http://schemas.microsoft.com/office/powerpoint/2010/main" val="40889390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10</a:t>
            </a:fld>
            <a:endParaRPr lang="zh-CN" altLang="en-US"/>
          </a:p>
        </p:txBody>
      </p:sp>
    </p:spTree>
    <p:extLst>
      <p:ext uri="{BB962C8B-B14F-4D97-AF65-F5344CB8AC3E}">
        <p14:creationId xmlns:p14="http://schemas.microsoft.com/office/powerpoint/2010/main" val="3131965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11</a:t>
            </a:fld>
            <a:endParaRPr lang="zh-CN" altLang="en-US"/>
          </a:p>
        </p:txBody>
      </p:sp>
    </p:spTree>
    <p:extLst>
      <p:ext uri="{BB962C8B-B14F-4D97-AF65-F5344CB8AC3E}">
        <p14:creationId xmlns:p14="http://schemas.microsoft.com/office/powerpoint/2010/main" val="11380305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13</a:t>
            </a:fld>
            <a:endParaRPr lang="zh-CN" altLang="en-US"/>
          </a:p>
        </p:txBody>
      </p:sp>
    </p:spTree>
    <p:extLst>
      <p:ext uri="{BB962C8B-B14F-4D97-AF65-F5344CB8AC3E}">
        <p14:creationId xmlns:p14="http://schemas.microsoft.com/office/powerpoint/2010/main" val="3903096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16</a:t>
            </a:fld>
            <a:endParaRPr lang="zh-CN" altLang="en-US"/>
          </a:p>
        </p:txBody>
      </p:sp>
    </p:spTree>
    <p:extLst>
      <p:ext uri="{BB962C8B-B14F-4D97-AF65-F5344CB8AC3E}">
        <p14:creationId xmlns:p14="http://schemas.microsoft.com/office/powerpoint/2010/main" val="22627478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17</a:t>
            </a:fld>
            <a:endParaRPr lang="zh-CN" altLang="en-US"/>
          </a:p>
        </p:txBody>
      </p:sp>
    </p:spTree>
    <p:extLst>
      <p:ext uri="{BB962C8B-B14F-4D97-AF65-F5344CB8AC3E}">
        <p14:creationId xmlns:p14="http://schemas.microsoft.com/office/powerpoint/2010/main" val="13556542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首页">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591"/>
            <a:ext cx="9144000" cy="5140319"/>
          </a:xfrm>
          <a:prstGeom prst="rect">
            <a:avLst/>
          </a:prstGeom>
        </p:spPr>
      </p:pic>
      <p:sp>
        <p:nvSpPr>
          <p:cNvPr id="23" name="标题 22"/>
          <p:cNvSpPr>
            <a:spLocks noGrp="1"/>
          </p:cNvSpPr>
          <p:nvPr>
            <p:ph type="title" hasCustomPrompt="1"/>
          </p:nvPr>
        </p:nvSpPr>
        <p:spPr>
          <a:xfrm>
            <a:off x="799211" y="2074544"/>
            <a:ext cx="7545579" cy="994410"/>
          </a:xfrm>
        </p:spPr>
        <p:txBody>
          <a:bodyPr/>
          <a:lstStyle>
            <a:lvl1pPr>
              <a:defRPr/>
            </a:lvl1pPr>
          </a:lstStyle>
          <a:p>
            <a:r>
              <a:rPr lang="zh-CN" altLang="en-US" dirty="0"/>
              <a:t>标题</a:t>
            </a:r>
          </a:p>
        </p:txBody>
      </p:sp>
    </p:spTree>
    <p:extLst>
      <p:ext uri="{BB962C8B-B14F-4D97-AF65-F5344CB8AC3E}">
        <p14:creationId xmlns:p14="http://schemas.microsoft.com/office/powerpoint/2010/main" val="1477562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内容">
    <p:spTree>
      <p:nvGrpSpPr>
        <p:cNvPr id="1" name=""/>
        <p:cNvGrpSpPr/>
        <p:nvPr/>
      </p:nvGrpSpPr>
      <p:grpSpPr>
        <a:xfrm>
          <a:off x="0" y="0"/>
          <a:ext cx="0" cy="0"/>
          <a:chOff x="0" y="0"/>
          <a:chExt cx="0" cy="0"/>
        </a:xfrm>
      </p:grpSpPr>
      <p:sp>
        <p:nvSpPr>
          <p:cNvPr id="2" name="标题 1"/>
          <p:cNvSpPr>
            <a:spLocks noGrp="1"/>
          </p:cNvSpPr>
          <p:nvPr>
            <p:ph type="title"/>
          </p:nvPr>
        </p:nvSpPr>
        <p:spPr>
          <a:xfrm>
            <a:off x="1293232" y="720623"/>
            <a:ext cx="6063164" cy="994410"/>
          </a:xfrm>
        </p:spPr>
        <p:txBody>
          <a:bodyPr/>
          <a:lstStyle>
            <a:lvl1pPr>
              <a:defRPr sz="2100" b="1"/>
            </a:lvl1pPr>
          </a:lstStyle>
          <a:p>
            <a:r>
              <a:rPr lang="zh-CN" altLang="en-US"/>
              <a:t>单击此处编辑母版标题样式</a:t>
            </a:r>
            <a:endParaRPr lang="zh-CN" altLang="en-US" dirty="0"/>
          </a:p>
        </p:txBody>
      </p:sp>
      <p:sp>
        <p:nvSpPr>
          <p:cNvPr id="3" name="内容占位符 2"/>
          <p:cNvSpPr>
            <a:spLocks noGrp="1"/>
          </p:cNvSpPr>
          <p:nvPr>
            <p:ph idx="1"/>
          </p:nvPr>
        </p:nvSpPr>
        <p:spPr>
          <a:xfrm>
            <a:off x="2094365" y="1823145"/>
            <a:ext cx="4785293" cy="617220"/>
          </a:xfrm>
        </p:spPr>
        <p:txBody>
          <a:bodyPr/>
          <a:lstStyle>
            <a:lvl1pPr algn="l">
              <a:defRPr sz="1800">
                <a:latin typeface="楷体" panose="02010609060101010101" pitchFamily="49" charset="-122"/>
                <a:ea typeface="楷体" panose="02010609060101010101" pitchFamily="49" charset="-122"/>
              </a:defRPr>
            </a:lvl1pPr>
            <a:lvl2pPr algn="l">
              <a:defRPr sz="1400">
                <a:latin typeface="楷体" panose="02010609060101010101" pitchFamily="49" charset="-122"/>
                <a:ea typeface="楷体" panose="02010609060101010101" pitchFamily="49" charset="-122"/>
              </a:defRPr>
            </a:lvl2pPr>
            <a:lvl3pPr algn="l">
              <a:defRPr sz="1400">
                <a:latin typeface="楷体" panose="02010609060101010101" pitchFamily="49" charset="-122"/>
                <a:ea typeface="楷体" panose="02010609060101010101" pitchFamily="49" charset="-122"/>
              </a:defRPr>
            </a:lvl3pPr>
            <a:lvl4pPr algn="l">
              <a:defRPr sz="1400">
                <a:latin typeface="楷体" panose="02010609060101010101" pitchFamily="49" charset="-122"/>
                <a:ea typeface="楷体" panose="02010609060101010101" pitchFamily="49" charset="-122"/>
              </a:defRPr>
            </a:lvl4pPr>
            <a:lvl5pPr algn="l">
              <a:defRPr sz="1400">
                <a:latin typeface="楷体" panose="02010609060101010101" pitchFamily="49" charset="-122"/>
                <a:ea typeface="楷体" panose="02010609060101010101" pitchFamily="49" charset="-122"/>
              </a:defRPr>
            </a:lvl5pPr>
          </a:lstStyle>
          <a:p>
            <a:pPr lvl="0"/>
            <a:r>
              <a:rPr lang="zh-CN" altLang="en-US"/>
              <a:t>单击此处编辑母版文本样式</a:t>
            </a:r>
          </a:p>
        </p:txBody>
      </p:sp>
      <p:sp>
        <p:nvSpPr>
          <p:cNvPr id="4" name="矩形 3"/>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p>
        </p:txBody>
      </p:sp>
    </p:spTree>
    <p:extLst>
      <p:ext uri="{BB962C8B-B14F-4D97-AF65-F5344CB8AC3E}">
        <p14:creationId xmlns:p14="http://schemas.microsoft.com/office/powerpoint/2010/main" val="2862463350"/>
      </p:ext>
    </p:extLst>
  </p:cSld>
  <p:clrMapOvr>
    <a:masterClrMapping/>
  </p:clrMapOvr>
  <p:transition>
    <p:checke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5703374"/>
      </p:ext>
    </p:extLst>
  </p:cSld>
  <p:clrMapOvr>
    <a:masterClrMapping/>
  </p:clrMapOvr>
  <p:transition>
    <p:checke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cSld name="尾页">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591"/>
            <a:ext cx="9144000" cy="5140319"/>
          </a:xfrm>
          <a:prstGeom prst="rect">
            <a:avLst/>
          </a:prstGeom>
        </p:spPr>
      </p:pic>
      <p:sp>
        <p:nvSpPr>
          <p:cNvPr id="3" name="Date Placeholder 2"/>
          <p:cNvSpPr>
            <a:spLocks noGrp="1"/>
          </p:cNvSpPr>
          <p:nvPr>
            <p:ph type="dt" sz="half" idx="10"/>
          </p:nvPr>
        </p:nvSpPr>
        <p:spPr>
          <a:xfrm>
            <a:off x="628650" y="4767264"/>
            <a:ext cx="2057400" cy="273844"/>
          </a:xfrm>
          <a:prstGeom prst="rect">
            <a:avLst/>
          </a:prstGeom>
        </p:spPr>
        <p:txBody>
          <a:bodyPr lIns="68580" tIns="34290" rIns="68580" bIns="34290"/>
          <a:lstStyle>
            <a:lvl1pPr>
              <a:defRPr>
                <a:ea typeface="楷体" panose="02010609060101010101" pitchFamily="49" charset="-122"/>
              </a:defRPr>
            </a:lvl1pPr>
          </a:lstStyle>
          <a:p>
            <a:fld id="{CD824D53-2E78-4B68-AADD-78948E7DDBA1}" type="datetimeFigureOut">
              <a:rPr lang="zh-CN" altLang="en-US" smtClean="0"/>
              <a:t>2020/9/24</a:t>
            </a:fld>
            <a:endParaRPr lang="zh-CN" altLang="en-US"/>
          </a:p>
        </p:txBody>
      </p:sp>
      <p:sp>
        <p:nvSpPr>
          <p:cNvPr id="4" name="Footer Placeholder 3"/>
          <p:cNvSpPr>
            <a:spLocks noGrp="1"/>
          </p:cNvSpPr>
          <p:nvPr>
            <p:ph type="ftr" sz="quarter" idx="11"/>
          </p:nvPr>
        </p:nvSpPr>
        <p:spPr>
          <a:xfrm>
            <a:off x="3028950" y="4767264"/>
            <a:ext cx="3086100" cy="273844"/>
          </a:xfrm>
          <a:prstGeom prst="rect">
            <a:avLst/>
          </a:prstGeom>
        </p:spPr>
        <p:txBody>
          <a:bodyPr lIns="68580" tIns="34290" rIns="68580" bIns="34290"/>
          <a:lstStyle>
            <a:lvl1pPr>
              <a:defRPr>
                <a:ea typeface="楷体" panose="02010609060101010101" pitchFamily="49" charset="-122"/>
              </a:defRPr>
            </a:lvl1pPr>
          </a:lstStyle>
          <a:p>
            <a:endParaRPr lang="zh-CN" altLang="en-US"/>
          </a:p>
        </p:txBody>
      </p:sp>
      <p:sp>
        <p:nvSpPr>
          <p:cNvPr id="5" name="Slide Number Placeholder 4"/>
          <p:cNvSpPr>
            <a:spLocks noGrp="1"/>
          </p:cNvSpPr>
          <p:nvPr>
            <p:ph type="sldNum" sz="quarter" idx="12"/>
          </p:nvPr>
        </p:nvSpPr>
        <p:spPr>
          <a:xfrm>
            <a:off x="6457950" y="4767264"/>
            <a:ext cx="2057400" cy="273844"/>
          </a:xfrm>
          <a:prstGeom prst="rect">
            <a:avLst/>
          </a:prstGeom>
        </p:spPr>
        <p:txBody>
          <a:bodyPr lIns="68580" tIns="34290" rIns="68580" bIns="34290"/>
          <a:lstStyle>
            <a:lvl1pPr>
              <a:defRPr>
                <a:ea typeface="楷体" panose="02010609060101010101" pitchFamily="49" charset="-122"/>
              </a:defRPr>
            </a:lvl1pPr>
          </a:lstStyle>
          <a:p>
            <a:fld id="{B7E3473A-DFC2-4F2F-8DD4-2EAE617712A6}" type="slidenum">
              <a:rPr lang="zh-CN" altLang="en-US" smtClean="0"/>
              <a:t>‹#›</a:t>
            </a:fld>
            <a:endParaRPr lang="zh-CN" altLang="en-US"/>
          </a:p>
        </p:txBody>
      </p:sp>
      <p:sp>
        <p:nvSpPr>
          <p:cNvPr id="7" name="内容占位符 6"/>
          <p:cNvSpPr>
            <a:spLocks noGrp="1"/>
          </p:cNvSpPr>
          <p:nvPr>
            <p:ph sz="quarter" idx="13" hasCustomPrompt="1"/>
          </p:nvPr>
        </p:nvSpPr>
        <p:spPr>
          <a:xfrm>
            <a:off x="2180564" y="2000265"/>
            <a:ext cx="5181600" cy="1257300"/>
          </a:xfrm>
        </p:spPr>
        <p:txBody>
          <a:bodyPr/>
          <a:lstStyle>
            <a:lvl1pPr>
              <a:defRPr sz="3300"/>
            </a:lvl1pPr>
          </a:lstStyle>
          <a:p>
            <a:pPr lvl="0"/>
            <a:r>
              <a:rPr lang="zh-CN" altLang="en-US" dirty="0"/>
              <a:t>谢    谢</a:t>
            </a:r>
          </a:p>
        </p:txBody>
      </p:sp>
    </p:spTree>
    <p:extLst>
      <p:ext uri="{BB962C8B-B14F-4D97-AF65-F5344CB8AC3E}">
        <p14:creationId xmlns:p14="http://schemas.microsoft.com/office/powerpoint/2010/main" val="8899104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srcRect/>
          <a:tile tx="0" ty="0" sx="100000" sy="100000" flip="none" algn="tl"/>
        </a:blipFill>
        <a:effectLst/>
      </p:bgPr>
    </p:bg>
    <p:spTree>
      <p:nvGrpSpPr>
        <p:cNvPr id="1" name=""/>
        <p:cNvGrpSpPr/>
        <p:nvPr/>
      </p:nvGrpSpPr>
      <p:grpSpPr>
        <a:xfrm>
          <a:off x="0" y="0"/>
          <a:ext cx="0" cy="0"/>
          <a:chOff x="0" y="0"/>
          <a:chExt cx="0" cy="0"/>
        </a:xfrm>
      </p:grpSpPr>
      <p:sp>
        <p:nvSpPr>
          <p:cNvPr id="1027" name="标题占位符 1"/>
          <p:cNvSpPr>
            <a:spLocks noGrp="1"/>
          </p:cNvSpPr>
          <p:nvPr>
            <p:ph type="title"/>
          </p:nvPr>
        </p:nvSpPr>
        <p:spPr bwMode="auto">
          <a:xfrm>
            <a:off x="3357563" y="1365885"/>
            <a:ext cx="2428875" cy="99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p>
            <a:pPr lvl="0"/>
            <a:r>
              <a:rPr lang="zh-CN" altLang="en-US" dirty="0"/>
              <a:t>大</a:t>
            </a:r>
          </a:p>
        </p:txBody>
      </p:sp>
      <p:sp>
        <p:nvSpPr>
          <p:cNvPr id="1028" name="文本占位符 2"/>
          <p:cNvSpPr>
            <a:spLocks noGrp="1"/>
          </p:cNvSpPr>
          <p:nvPr>
            <p:ph type="body" idx="1"/>
          </p:nvPr>
        </p:nvSpPr>
        <p:spPr bwMode="auto">
          <a:xfrm>
            <a:off x="3422652" y="2536032"/>
            <a:ext cx="229870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lvl="0"/>
            <a:r>
              <a:rPr lang="zh-CN" altLang="en-US" dirty="0"/>
              <a:t>小</a:t>
            </a:r>
          </a:p>
        </p:txBody>
      </p:sp>
    </p:spTree>
    <p:extLst>
      <p:ext uri="{BB962C8B-B14F-4D97-AF65-F5344CB8AC3E}">
        <p14:creationId xmlns:p14="http://schemas.microsoft.com/office/powerpoint/2010/main" val="4648134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checker dir="vert"/>
  </p:transition>
  <p:txStyles>
    <p:titleStyle>
      <a:lvl1pPr algn="ctr" rtl="0" eaLnBrk="1" fontAlgn="base" hangingPunct="1">
        <a:lnSpc>
          <a:spcPct val="90000"/>
        </a:lnSpc>
        <a:spcBef>
          <a:spcPct val="0"/>
        </a:spcBef>
        <a:spcAft>
          <a:spcPct val="0"/>
        </a:spcAft>
        <a:defRPr sz="3300" kern="1200">
          <a:solidFill>
            <a:schemeClr val="tx1"/>
          </a:solidFill>
          <a:latin typeface="楷体" panose="02010609060101010101" pitchFamily="49" charset="-122"/>
          <a:ea typeface="楷体" panose="02010609060101010101" pitchFamily="49" charset="-122"/>
          <a:cs typeface="+mj-cs"/>
        </a:defRPr>
      </a:lvl1pPr>
      <a:lvl2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2pPr>
      <a:lvl3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3pPr>
      <a:lvl4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4pPr>
      <a:lvl5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5pPr>
      <a:lvl6pPr marL="30861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6pPr>
      <a:lvl7pPr marL="61722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7pPr>
      <a:lvl8pPr marL="92583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8pPr>
      <a:lvl9pPr marL="123444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9pPr>
    </p:titleStyle>
    <p:bodyStyle>
      <a:lvl1pPr algn="ctr" rtl="0" eaLnBrk="1" fontAlgn="base" hangingPunct="1">
        <a:lnSpc>
          <a:spcPct val="90000"/>
        </a:lnSpc>
        <a:spcBef>
          <a:spcPts val="675"/>
        </a:spcBef>
        <a:spcAft>
          <a:spcPct val="0"/>
        </a:spcAft>
        <a:buFont typeface="Arial" panose="020B0604020202020204" pitchFamily="34" charset="0"/>
        <a:defRPr sz="2100" kern="1200">
          <a:solidFill>
            <a:schemeClr val="tx1"/>
          </a:solidFill>
          <a:latin typeface="楷体" panose="02010609060101010101" pitchFamily="49" charset="-122"/>
          <a:ea typeface="楷体" panose="02010609060101010101" pitchFamily="49" charset="-122"/>
          <a:cs typeface="+mn-cs"/>
        </a:defRPr>
      </a:lvl1pPr>
      <a:lvl2pPr marL="462915" indent="-154305" algn="l" rtl="0" eaLnBrk="1" fontAlgn="base" hangingPunct="1">
        <a:lnSpc>
          <a:spcPct val="90000"/>
        </a:lnSpc>
        <a:spcBef>
          <a:spcPts val="338"/>
        </a:spcBef>
        <a:spcAft>
          <a:spcPct val="0"/>
        </a:spcAft>
        <a:buFont typeface="Arial" panose="020B0604020202020204" pitchFamily="34" charset="0"/>
        <a:buChar char="•"/>
        <a:defRPr sz="1600" kern="1200">
          <a:solidFill>
            <a:schemeClr val="tx1"/>
          </a:solidFill>
          <a:latin typeface="+mn-lt"/>
          <a:ea typeface="+mn-ea"/>
          <a:cs typeface="+mn-cs"/>
        </a:defRPr>
      </a:lvl2pPr>
      <a:lvl3pPr marL="771525" indent="-154305" algn="l" rtl="0" eaLnBrk="1" fontAlgn="base" hangingPunct="1">
        <a:lnSpc>
          <a:spcPct val="90000"/>
        </a:lnSpc>
        <a:spcBef>
          <a:spcPts val="338"/>
        </a:spcBef>
        <a:spcAft>
          <a:spcPct val="0"/>
        </a:spcAft>
        <a:buFont typeface="Arial" panose="020B0604020202020204" pitchFamily="34" charset="0"/>
        <a:buChar char="•"/>
        <a:defRPr sz="1400" kern="1200">
          <a:solidFill>
            <a:schemeClr val="tx1"/>
          </a:solidFill>
          <a:latin typeface="+mn-lt"/>
          <a:ea typeface="+mn-ea"/>
          <a:cs typeface="+mn-cs"/>
        </a:defRPr>
      </a:lvl3pPr>
      <a:lvl4pPr marL="1080135" indent="-154305" algn="l" rtl="0" eaLnBrk="1" fontAlgn="base" hangingPunct="1">
        <a:lnSpc>
          <a:spcPct val="90000"/>
        </a:lnSpc>
        <a:spcBef>
          <a:spcPts val="338"/>
        </a:spcBef>
        <a:spcAft>
          <a:spcPct val="0"/>
        </a:spcAft>
        <a:buFont typeface="Arial" panose="020B0604020202020204" pitchFamily="34" charset="0"/>
        <a:buChar char="•"/>
        <a:defRPr kern="1200">
          <a:solidFill>
            <a:schemeClr val="tx1"/>
          </a:solidFill>
          <a:latin typeface="+mn-lt"/>
          <a:ea typeface="+mn-ea"/>
          <a:cs typeface="+mn-cs"/>
        </a:defRPr>
      </a:lvl4pPr>
      <a:lvl5pPr marL="1388745" indent="-154305" algn="l" rtl="0" eaLnBrk="1" fontAlgn="base" hangingPunct="1">
        <a:lnSpc>
          <a:spcPct val="90000"/>
        </a:lnSpc>
        <a:spcBef>
          <a:spcPts val="338"/>
        </a:spcBef>
        <a:spcAft>
          <a:spcPct val="0"/>
        </a:spcAft>
        <a:buFont typeface="Arial" panose="020B0604020202020204" pitchFamily="34" charset="0"/>
        <a:buChar char="•"/>
        <a:defRPr kern="1200">
          <a:solidFill>
            <a:schemeClr val="tx1"/>
          </a:solidFill>
          <a:latin typeface="+mn-lt"/>
          <a:ea typeface="+mn-ea"/>
          <a:cs typeface="+mn-cs"/>
        </a:defRPr>
      </a:lvl5pPr>
      <a:lvl6pPr marL="1697355" indent="-154305" algn="l" defTabSz="617220" rtl="0" eaLnBrk="1" latinLnBrk="0" hangingPunct="1">
        <a:lnSpc>
          <a:spcPct val="90000"/>
        </a:lnSpc>
        <a:spcBef>
          <a:spcPts val="338"/>
        </a:spcBef>
        <a:buFont typeface="Arial" panose="020B0604020202020204" pitchFamily="34" charset="0"/>
        <a:buChar char="•"/>
        <a:defRPr sz="1200" kern="1200">
          <a:solidFill>
            <a:schemeClr val="tx1"/>
          </a:solidFill>
          <a:latin typeface="+mn-lt"/>
          <a:ea typeface="+mn-ea"/>
          <a:cs typeface="+mn-cs"/>
        </a:defRPr>
      </a:lvl6pPr>
      <a:lvl7pPr marL="2005965" indent="-154305" algn="l" defTabSz="617220" rtl="0" eaLnBrk="1" latinLnBrk="0" hangingPunct="1">
        <a:lnSpc>
          <a:spcPct val="90000"/>
        </a:lnSpc>
        <a:spcBef>
          <a:spcPts val="338"/>
        </a:spcBef>
        <a:buFont typeface="Arial" panose="020B0604020202020204" pitchFamily="34" charset="0"/>
        <a:buChar char="•"/>
        <a:defRPr sz="1200" kern="1200">
          <a:solidFill>
            <a:schemeClr val="tx1"/>
          </a:solidFill>
          <a:latin typeface="+mn-lt"/>
          <a:ea typeface="+mn-ea"/>
          <a:cs typeface="+mn-cs"/>
        </a:defRPr>
      </a:lvl7pPr>
      <a:lvl8pPr marL="2314575" indent="-154305" algn="l" defTabSz="617220" rtl="0" eaLnBrk="1" latinLnBrk="0" hangingPunct="1">
        <a:lnSpc>
          <a:spcPct val="90000"/>
        </a:lnSpc>
        <a:spcBef>
          <a:spcPts val="338"/>
        </a:spcBef>
        <a:buFont typeface="Arial" panose="020B0604020202020204" pitchFamily="34" charset="0"/>
        <a:buChar char="•"/>
        <a:defRPr sz="1200" kern="1200">
          <a:solidFill>
            <a:schemeClr val="tx1"/>
          </a:solidFill>
          <a:latin typeface="+mn-lt"/>
          <a:ea typeface="+mn-ea"/>
          <a:cs typeface="+mn-cs"/>
        </a:defRPr>
      </a:lvl8pPr>
      <a:lvl9pPr marL="2623185" indent="-154305" algn="l" defTabSz="617220" rtl="0" eaLnBrk="1" latinLnBrk="0" hangingPunct="1">
        <a:lnSpc>
          <a:spcPct val="90000"/>
        </a:lnSpc>
        <a:spcBef>
          <a:spcPts val="338"/>
        </a:spcBef>
        <a:buFont typeface="Arial" panose="020B0604020202020204" pitchFamily="34" charset="0"/>
        <a:buChar char="•"/>
        <a:defRPr sz="1200" kern="1200">
          <a:solidFill>
            <a:schemeClr val="tx1"/>
          </a:solidFill>
          <a:latin typeface="+mn-lt"/>
          <a:ea typeface="+mn-ea"/>
          <a:cs typeface="+mn-cs"/>
        </a:defRPr>
      </a:lvl9pPr>
    </p:bodyStyle>
    <p:otherStyle>
      <a:defPPr>
        <a:defRPr lang="zh-CN"/>
      </a:defPPr>
      <a:lvl1pPr marL="0" algn="l" defTabSz="617220" rtl="0" eaLnBrk="1" latinLnBrk="0" hangingPunct="1">
        <a:defRPr sz="1200" kern="1200">
          <a:solidFill>
            <a:schemeClr val="tx1"/>
          </a:solidFill>
          <a:latin typeface="+mn-lt"/>
          <a:ea typeface="+mn-ea"/>
          <a:cs typeface="+mn-cs"/>
        </a:defRPr>
      </a:lvl1pPr>
      <a:lvl2pPr marL="308610" algn="l" defTabSz="617220" rtl="0" eaLnBrk="1" latinLnBrk="0" hangingPunct="1">
        <a:defRPr sz="1200" kern="1200">
          <a:solidFill>
            <a:schemeClr val="tx1"/>
          </a:solidFill>
          <a:latin typeface="+mn-lt"/>
          <a:ea typeface="+mn-ea"/>
          <a:cs typeface="+mn-cs"/>
        </a:defRPr>
      </a:lvl2pPr>
      <a:lvl3pPr marL="617220" algn="l" defTabSz="617220" rtl="0" eaLnBrk="1" latinLnBrk="0" hangingPunct="1">
        <a:defRPr sz="1200" kern="1200">
          <a:solidFill>
            <a:schemeClr val="tx1"/>
          </a:solidFill>
          <a:latin typeface="+mn-lt"/>
          <a:ea typeface="+mn-ea"/>
          <a:cs typeface="+mn-cs"/>
        </a:defRPr>
      </a:lvl3pPr>
      <a:lvl4pPr marL="925830" algn="l" defTabSz="617220" rtl="0" eaLnBrk="1" latinLnBrk="0" hangingPunct="1">
        <a:defRPr sz="1200" kern="1200">
          <a:solidFill>
            <a:schemeClr val="tx1"/>
          </a:solidFill>
          <a:latin typeface="+mn-lt"/>
          <a:ea typeface="+mn-ea"/>
          <a:cs typeface="+mn-cs"/>
        </a:defRPr>
      </a:lvl4pPr>
      <a:lvl5pPr marL="1234440" algn="l" defTabSz="617220" rtl="0" eaLnBrk="1" latinLnBrk="0" hangingPunct="1">
        <a:defRPr sz="1200" kern="1200">
          <a:solidFill>
            <a:schemeClr val="tx1"/>
          </a:solidFill>
          <a:latin typeface="+mn-lt"/>
          <a:ea typeface="+mn-ea"/>
          <a:cs typeface="+mn-cs"/>
        </a:defRPr>
      </a:lvl5pPr>
      <a:lvl6pPr marL="1543050" algn="l" defTabSz="617220" rtl="0" eaLnBrk="1" latinLnBrk="0" hangingPunct="1">
        <a:defRPr sz="1200" kern="1200">
          <a:solidFill>
            <a:schemeClr val="tx1"/>
          </a:solidFill>
          <a:latin typeface="+mn-lt"/>
          <a:ea typeface="+mn-ea"/>
          <a:cs typeface="+mn-cs"/>
        </a:defRPr>
      </a:lvl6pPr>
      <a:lvl7pPr marL="1851660" algn="l" defTabSz="617220" rtl="0" eaLnBrk="1" latinLnBrk="0" hangingPunct="1">
        <a:defRPr sz="1200" kern="1200">
          <a:solidFill>
            <a:schemeClr val="tx1"/>
          </a:solidFill>
          <a:latin typeface="+mn-lt"/>
          <a:ea typeface="+mn-ea"/>
          <a:cs typeface="+mn-cs"/>
        </a:defRPr>
      </a:lvl7pPr>
      <a:lvl8pPr marL="2160270" algn="l" defTabSz="617220" rtl="0" eaLnBrk="1" latinLnBrk="0" hangingPunct="1">
        <a:defRPr sz="1200" kern="1200">
          <a:solidFill>
            <a:schemeClr val="tx1"/>
          </a:solidFill>
          <a:latin typeface="+mn-lt"/>
          <a:ea typeface="+mn-ea"/>
          <a:cs typeface="+mn-cs"/>
        </a:defRPr>
      </a:lvl8pPr>
      <a:lvl9pPr marL="2468880" algn="l" defTabSz="61722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5.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9.xml"/><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1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23.xml"/><Relationship Id="rId4" Type="http://schemas.openxmlformats.org/officeDocument/2006/relationships/image" Target="../media/image13.GIF"/></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3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3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3.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3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tags" Target="../tags/tag34.xml"/></Relationships>
</file>

<file path=ppt/slides/_rels/slide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tags" Target="../tags/tag35.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tags" Target="../tags/tag3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595456" y="1566124"/>
            <a:ext cx="5415379" cy="994410"/>
          </a:xfrm>
        </p:spPr>
        <p:txBody>
          <a:bodyPr/>
          <a:lstStyle/>
          <a:p>
            <a:r>
              <a:rPr lang="zh-CN" altLang="en-US" sz="6600" dirty="0"/>
              <a:t>论教养</a:t>
            </a:r>
          </a:p>
        </p:txBody>
      </p:sp>
      <p:pic>
        <p:nvPicPr>
          <p:cNvPr id="5" name="图片 4"/>
          <p:cNvPicPr>
            <a:picLocks noChangeAspect="1"/>
          </p:cNvPicPr>
          <p:nvPr/>
        </p:nvPicPr>
        <p:blipFill>
          <a:blip r:embed="rId2"/>
          <a:stretch>
            <a:fillRect/>
          </a:stretch>
        </p:blipFill>
        <p:spPr>
          <a:xfrm>
            <a:off x="204187" y="974458"/>
            <a:ext cx="3888420" cy="240356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2430" y="738188"/>
            <a:ext cx="1051560"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形似字</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4" name="文本框 3"/>
          <p:cNvSpPr txBox="1"/>
          <p:nvPr/>
        </p:nvSpPr>
        <p:spPr>
          <a:xfrm>
            <a:off x="1259681" y="1310641"/>
            <a:ext cx="1677383" cy="438581"/>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恪(k</a:t>
            </a:r>
            <a:r>
              <a:rPr lang="zh-CN" altLang="en-US" sz="2400" dirty="0">
                <a:latin typeface="宋体" panose="02010600030101010101" pitchFamily="2" charset="-122"/>
                <a:ea typeface="Adobe 仿宋 Std R" panose="02020400000000000000" pitchFamily="18" charset="-122"/>
                <a:cs typeface="宋体" panose="02010600030101010101" pitchFamily="2" charset="-122"/>
                <a:sym typeface="+mn-ea"/>
              </a:rPr>
              <a:t>è</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)格守</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5" name="文本框 4"/>
          <p:cNvSpPr txBox="1"/>
          <p:nvPr/>
        </p:nvSpPr>
        <p:spPr>
          <a:xfrm>
            <a:off x="6012626" y="1310641"/>
            <a:ext cx="1831271" cy="438581"/>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持(ch</a:t>
            </a:r>
            <a:r>
              <a:rPr lang="zh-CN" altLang="en-US" sz="2400" dirty="0">
                <a:latin typeface="宋体" panose="02010600030101010101" pitchFamily="2" charset="-122"/>
                <a:ea typeface="Adobe 仿宋 Std R" panose="02020400000000000000" pitchFamily="18" charset="-122"/>
                <a:cs typeface="宋体" panose="02010600030101010101" pitchFamily="2" charset="-122"/>
                <a:sym typeface="+mn-ea"/>
              </a:rPr>
              <a:t>ì</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)持续</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6" name="文本框 5"/>
          <p:cNvSpPr txBox="1"/>
          <p:nvPr/>
        </p:nvSpPr>
        <p:spPr>
          <a:xfrm>
            <a:off x="1259681" y="1883093"/>
            <a:ext cx="1677383" cy="438581"/>
          </a:xfrm>
          <a:prstGeom prst="rect">
            <a:avLst/>
          </a:prstGeom>
          <a:noFill/>
        </p:spPr>
        <p:txBody>
          <a:bodyPr wrap="none" lIns="68580" tIns="34290" rIns="68580" bIns="34290" rtlCol="0">
            <a:spAutoFit/>
          </a:bodyPr>
          <a:lstStyle/>
          <a:p>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格(</a:t>
            </a:r>
            <a:r>
              <a:rPr lang="en-US" altLang="zh-CN" sz="2400" dirty="0">
                <a:latin typeface="宋体" panose="02010600030101010101" pitchFamily="2" charset="-122"/>
                <a:sym typeface="宋体" panose="02010600030101010101" pitchFamily="2" charset="-122"/>
              </a:rPr>
              <a:t>ɡ</a:t>
            </a:r>
            <a:r>
              <a:rPr lang="zh-CN" altLang="en-US" sz="2400" dirty="0">
                <a:latin typeface="宋体" panose="02010600030101010101" pitchFamily="2" charset="-122"/>
                <a:ea typeface="Adobe 仿宋 Std R" panose="02020400000000000000" pitchFamily="18" charset="-122"/>
                <a:cs typeface="Arial" panose="020B0604020202020204" pitchFamily="34" charset="0"/>
                <a:sym typeface="+mn-ea"/>
              </a:rPr>
              <a:t>é</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)格子</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7" name="文本框 6"/>
          <p:cNvSpPr txBox="1"/>
          <p:nvPr/>
        </p:nvSpPr>
        <p:spPr>
          <a:xfrm>
            <a:off x="6012626" y="1883093"/>
            <a:ext cx="1831271" cy="438581"/>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待(sh</a:t>
            </a:r>
            <a:r>
              <a:rPr lang="zh-CN" altLang="en-US" sz="2400" dirty="0">
                <a:latin typeface="宋体" panose="02010600030101010101" pitchFamily="2" charset="-122"/>
                <a:ea typeface="Adobe 仿宋 Std R" panose="02020400000000000000" pitchFamily="18" charset="-122"/>
                <a:cs typeface="宋体" panose="02010600030101010101" pitchFamily="2" charset="-122"/>
                <a:sym typeface="+mn-ea"/>
              </a:rPr>
              <a:t>ì</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)侍候</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8" name="文本框 7"/>
          <p:cNvSpPr txBox="1"/>
          <p:nvPr/>
        </p:nvSpPr>
        <p:spPr>
          <a:xfrm>
            <a:off x="1259681" y="2439353"/>
            <a:ext cx="1677383" cy="438581"/>
          </a:xfrm>
          <a:prstGeom prst="rect">
            <a:avLst/>
          </a:prstGeom>
          <a:noFill/>
        </p:spPr>
        <p:txBody>
          <a:bodyPr wrap="none" lIns="68580" tIns="34290" rIns="68580" bIns="34290" rtlCol="0">
            <a:spAutoFit/>
          </a:bodyPr>
          <a:lstStyle/>
          <a:p>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咯(</a:t>
            </a:r>
            <a:r>
              <a:rPr lang="en-US" altLang="zh-CN" sz="2400" dirty="0">
                <a:latin typeface="宋体" panose="02010600030101010101" pitchFamily="2" charset="-122"/>
                <a:sym typeface="宋体" panose="02010600030101010101" pitchFamily="2" charset="-122"/>
              </a:rPr>
              <a:t>ɡ</a:t>
            </a:r>
            <a:r>
              <a:rPr lang="zh-CN" altLang="en-US" sz="2400" dirty="0">
                <a:latin typeface="宋体" panose="02010600030101010101" pitchFamily="2" charset="-122"/>
                <a:ea typeface="Adobe 仿宋 Std R" panose="02020400000000000000" pitchFamily="18" charset="-122"/>
                <a:cs typeface="Arial" panose="020B0604020202020204" pitchFamily="34" charset="0"/>
                <a:sym typeface="+mn-ea"/>
              </a:rPr>
              <a:t>ē</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)咯咯</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9" name="文本框 8"/>
          <p:cNvSpPr txBox="1"/>
          <p:nvPr/>
        </p:nvSpPr>
        <p:spPr>
          <a:xfrm>
            <a:off x="6012626" y="2439353"/>
            <a:ext cx="1830705"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待(d</a:t>
            </a:r>
            <a:r>
              <a:rPr lang="zh-CN" altLang="en-US" sz="2400" dirty="0">
                <a:latin typeface="宋体" panose="02010600030101010101" pitchFamily="2" charset="-122"/>
                <a:ea typeface="楷体" panose="02010609060101010101" pitchFamily="49" charset="-122"/>
                <a:cs typeface="Arial" panose="020B0604020202020204" pitchFamily="34" charset="0"/>
                <a:sym typeface="+mn-ea"/>
              </a:rPr>
              <a:t>à</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i)等待</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0" name="文本框 9"/>
          <p:cNvSpPr txBox="1"/>
          <p:nvPr/>
        </p:nvSpPr>
        <p:spPr>
          <a:xfrm>
            <a:off x="1259681" y="3155156"/>
            <a:ext cx="1830705"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堪(k</a:t>
            </a:r>
            <a:r>
              <a:rPr lang="zh-CN" altLang="en-US" sz="2400" dirty="0">
                <a:latin typeface="宋体" panose="02010600030101010101" pitchFamily="2" charset="-122"/>
                <a:ea typeface="楷体" panose="02010609060101010101" pitchFamily="49" charset="-122"/>
                <a:cs typeface="Arial" panose="020B0604020202020204" pitchFamily="34" charset="0"/>
                <a:sym typeface="+mn-ea"/>
              </a:rPr>
              <a:t>ā</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n)不堪</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1" name="文本框 10"/>
          <p:cNvSpPr txBox="1"/>
          <p:nvPr/>
        </p:nvSpPr>
        <p:spPr>
          <a:xfrm>
            <a:off x="6012626" y="3155157"/>
            <a:ext cx="1677383" cy="438581"/>
          </a:xfrm>
          <a:prstGeom prst="rect">
            <a:avLst/>
          </a:prstGeom>
          <a:noFill/>
        </p:spPr>
        <p:txBody>
          <a:bodyPr wrap="none" lIns="68580" tIns="34290" rIns="68580" bIns="34290" rtlCol="0">
            <a:spAutoFit/>
          </a:bodyPr>
          <a:lstStyle/>
          <a:p>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孤(</a:t>
            </a:r>
            <a:r>
              <a:rPr lang="en-US" altLang="zh-CN" sz="2400" dirty="0" err="1">
                <a:latin typeface="宋体" panose="02010600030101010101" pitchFamily="2" charset="-122"/>
                <a:sym typeface="宋体" panose="02010600030101010101" pitchFamily="2" charset="-122"/>
              </a:rPr>
              <a:t>ɡ</a:t>
            </a:r>
            <a:r>
              <a:rPr lang="en-US" altLang="zh-CN" sz="2400" dirty="0" err="1">
                <a:latin typeface="宋体" panose="02010600030101010101" pitchFamily="2" charset="-122"/>
                <a:ea typeface="楷体" panose="02010609060101010101" pitchFamily="49" charset="-122"/>
                <a:cs typeface="Arial" panose="020B0604020202020204" pitchFamily="34" charset="0"/>
                <a:sym typeface="+mn-ea"/>
              </a:rPr>
              <a:t>ū</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)孤独</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2" name="文本框 11"/>
          <p:cNvSpPr txBox="1"/>
          <p:nvPr/>
        </p:nvSpPr>
        <p:spPr>
          <a:xfrm>
            <a:off x="1232522" y="3691890"/>
            <a:ext cx="1525905"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勘(k</a:t>
            </a:r>
            <a:r>
              <a:rPr lang="zh-CN" altLang="en-US" sz="2400" dirty="0">
                <a:latin typeface="宋体" panose="02010600030101010101" pitchFamily="2" charset="-122"/>
                <a:ea typeface="楷体" panose="02010609060101010101" pitchFamily="49" charset="-122"/>
                <a:cs typeface="Arial" panose="020B0604020202020204" pitchFamily="34" charset="0"/>
                <a:sym typeface="+mn-ea"/>
              </a:rPr>
              <a:t>ā</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n)察</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3" name="文本框 12"/>
          <p:cNvSpPr txBox="1"/>
          <p:nvPr/>
        </p:nvSpPr>
        <p:spPr>
          <a:xfrm>
            <a:off x="6012626" y="3691890"/>
            <a:ext cx="1678305"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孤(h</a:t>
            </a:r>
            <a:r>
              <a:rPr lang="zh-CN" altLang="en-US" sz="2400" dirty="0">
                <a:latin typeface="宋体" panose="02010600030101010101" pitchFamily="2" charset="-122"/>
                <a:ea typeface="楷体" panose="02010609060101010101" pitchFamily="49" charset="-122"/>
                <a:cs typeface="Arial" panose="020B0604020202020204" pitchFamily="34" charset="0"/>
                <a:sym typeface="+mn-ea"/>
              </a:rPr>
              <a:t>ú</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)狐狸</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4" name="文本框 13"/>
          <p:cNvSpPr txBox="1"/>
          <p:nvPr/>
        </p:nvSpPr>
        <p:spPr>
          <a:xfrm>
            <a:off x="1183481" y="4129564"/>
            <a:ext cx="1983105"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湛(zh</a:t>
            </a:r>
            <a:r>
              <a:rPr lang="zh-CN" altLang="en-US" sz="2400" dirty="0">
                <a:latin typeface="宋体" panose="02010600030101010101" pitchFamily="2" charset="-122"/>
                <a:ea typeface="楷体" panose="02010609060101010101" pitchFamily="49" charset="-122"/>
                <a:cs typeface="Arial" panose="020B0604020202020204" pitchFamily="34" charset="0"/>
                <a:sym typeface="+mn-ea"/>
              </a:rPr>
              <a:t>à</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n)湛江</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5" name="文本框 14"/>
          <p:cNvSpPr txBox="1"/>
          <p:nvPr/>
        </p:nvSpPr>
        <p:spPr>
          <a:xfrm>
            <a:off x="6012626" y="4262438"/>
            <a:ext cx="1678305" cy="437674"/>
          </a:xfrm>
          <a:prstGeom prst="rect">
            <a:avLst/>
          </a:prstGeom>
          <a:noFill/>
        </p:spPr>
        <p:txBody>
          <a:bodyPr wrap="none" lIns="68580" tIns="34290" rIns="68580" bIns="34290" rtlCol="0">
            <a:spAutoFit/>
          </a:bodyPr>
          <a:lstStyle/>
          <a:p>
            <a:pPr algn="l"/>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弧(h</a:t>
            </a:r>
            <a:r>
              <a:rPr lang="zh-CN" altLang="en-US" sz="2400" dirty="0">
                <a:latin typeface="宋体" panose="02010600030101010101" pitchFamily="2" charset="-122"/>
                <a:ea typeface="楷体" panose="02010609060101010101" pitchFamily="49" charset="-122"/>
                <a:cs typeface="Arial" panose="020B0604020202020204" pitchFamily="34" charset="0"/>
                <a:sym typeface="+mn-ea"/>
              </a:rPr>
              <a:t>ú</a:t>
            </a:r>
            <a:r>
              <a:rPr lang="zh-CN" altLang="en-US" sz="2400" dirty="0">
                <a:latin typeface="宋体" panose="02010600030101010101" pitchFamily="2" charset="-122"/>
                <a:ea typeface="楷体" panose="02010609060101010101" pitchFamily="49" charset="-122"/>
                <a:cs typeface="宋体" panose="02010600030101010101" pitchFamily="2" charset="-122"/>
                <a:sym typeface="+mn-ea"/>
              </a:rPr>
              <a:t>)弧线</a:t>
            </a:r>
            <a:endParaRPr lang="zh-CN" altLang="en-US" sz="2400" dirty="0">
              <a:latin typeface="宋体" panose="02010600030101010101" pitchFamily="2" charset="-122"/>
              <a:ea typeface="楷体" panose="02010609060101010101" pitchFamily="49" charset="-122"/>
              <a:cs typeface="宋体" panose="02010600030101010101" pitchFamily="2" charset="-122"/>
            </a:endParaRPr>
          </a:p>
        </p:txBody>
      </p:sp>
      <p:sp>
        <p:nvSpPr>
          <p:cNvPr id="16" name="左大括号 15"/>
          <p:cNvSpPr/>
          <p:nvPr/>
        </p:nvSpPr>
        <p:spPr>
          <a:xfrm>
            <a:off x="1031558" y="1513046"/>
            <a:ext cx="151924" cy="1163003"/>
          </a:xfrm>
          <a:prstGeom prst="leftBrace">
            <a:avLst>
              <a:gd name="adj1" fmla="val 183193"/>
              <a:gd name="adj2" fmla="val 50000"/>
            </a:avLst>
          </a:prstGeom>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latin typeface="宋体" panose="02010600030101010101" pitchFamily="2" charset="-122"/>
              <a:ea typeface="楷体" panose="02010609060101010101" pitchFamily="49" charset="-122"/>
            </a:endParaRPr>
          </a:p>
        </p:txBody>
      </p:sp>
      <p:sp>
        <p:nvSpPr>
          <p:cNvPr id="17" name="左大括号 16"/>
          <p:cNvSpPr/>
          <p:nvPr/>
        </p:nvSpPr>
        <p:spPr>
          <a:xfrm>
            <a:off x="5734020" y="1520190"/>
            <a:ext cx="151924" cy="1163003"/>
          </a:xfrm>
          <a:prstGeom prst="leftBrace">
            <a:avLst>
              <a:gd name="adj1" fmla="val 183193"/>
              <a:gd name="adj2" fmla="val 50000"/>
            </a:avLst>
          </a:prstGeom>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latin typeface="宋体" panose="02010600030101010101" pitchFamily="2" charset="-122"/>
              <a:ea typeface="楷体" panose="02010609060101010101" pitchFamily="49" charset="-122"/>
            </a:endParaRPr>
          </a:p>
        </p:txBody>
      </p:sp>
      <p:sp>
        <p:nvSpPr>
          <p:cNvPr id="18" name="左大括号 17"/>
          <p:cNvSpPr/>
          <p:nvPr/>
        </p:nvSpPr>
        <p:spPr>
          <a:xfrm>
            <a:off x="5860703" y="3328987"/>
            <a:ext cx="151924" cy="1163003"/>
          </a:xfrm>
          <a:prstGeom prst="leftBrace">
            <a:avLst>
              <a:gd name="adj1" fmla="val 183193"/>
              <a:gd name="adj2" fmla="val 50000"/>
            </a:avLst>
          </a:prstGeom>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latin typeface="宋体" panose="02010600030101010101" pitchFamily="2" charset="-122"/>
              <a:ea typeface="楷体" panose="02010609060101010101" pitchFamily="49" charset="-122"/>
            </a:endParaRPr>
          </a:p>
        </p:txBody>
      </p:sp>
      <p:sp>
        <p:nvSpPr>
          <p:cNvPr id="19" name="左大括号 18"/>
          <p:cNvSpPr/>
          <p:nvPr/>
        </p:nvSpPr>
        <p:spPr>
          <a:xfrm>
            <a:off x="1107758" y="3328987"/>
            <a:ext cx="151924" cy="1163003"/>
          </a:xfrm>
          <a:prstGeom prst="leftBrace">
            <a:avLst>
              <a:gd name="adj1" fmla="val 183193"/>
              <a:gd name="adj2" fmla="val 50000"/>
            </a:avLst>
          </a:prstGeom>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dirty="0">
              <a:latin typeface="宋体" panose="02010600030101010101" pitchFamily="2" charset="-122"/>
              <a:ea typeface="楷体" panose="02010609060101010101" pitchFamily="49" charset="-122"/>
            </a:endParaRPr>
          </a:p>
        </p:txBody>
      </p:sp>
      <p:pic>
        <p:nvPicPr>
          <p:cNvPr id="33" name="图片 32"/>
          <p:cNvPicPr>
            <a:picLocks noChangeAspect="1"/>
          </p:cNvPicPr>
          <p:nvPr/>
        </p:nvPicPr>
        <p:blipFill>
          <a:blip r:embed="rId4" cstate="email">
            <a:extLst>
              <a:ext uri="{28A0092B-C50C-407E-A947-70E740481C1C}">
                <a14:useLocalDpi xmlns:a14="http://schemas.microsoft.com/office/drawing/2010/main"/>
              </a:ext>
            </a:extLst>
          </a:blip>
          <a:srcRect l="41354" t="6085" r="168" b="12551"/>
          <a:stretch>
            <a:fillRect/>
          </a:stretch>
        </p:blipFill>
        <p:spPr>
          <a:xfrm>
            <a:off x="3430905" y="1030605"/>
            <a:ext cx="2087880" cy="3536633"/>
          </a:xfrm>
          <a:prstGeom prst="rect">
            <a:avLst/>
          </a:prstGeom>
        </p:spPr>
      </p:pic>
    </p:spTree>
    <p:custDataLst>
      <p:tags r:id="rId1"/>
    </p:custDataLst>
  </p:cSld>
  <p:clrMapOvr>
    <a:masterClrMapping/>
  </p:clrMapOvr>
  <p:transition>
    <p:checke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5319" y="641033"/>
            <a:ext cx="7853363" cy="3891835"/>
          </a:xfrm>
          <a:prstGeom prst="rect">
            <a:avLst/>
          </a:prstGeom>
          <a:noFill/>
        </p:spPr>
        <p:txBody>
          <a:bodyPr wrap="square" lIns="68580" tIns="34290" rIns="68580" bIns="34290" rtlCol="0" anchor="t">
            <a:spAutoFit/>
          </a:bodyPr>
          <a:lstStyle/>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词语巧辨</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gn="ct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恪守</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遵守</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相同点：</a:t>
            </a: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不同点      </a:t>
            </a: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“遵守”意为依照规定做，不违背。</a:t>
            </a: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例句:1.恪守做人的原则，充分把握作品的思想与艺术性，是书法家必须做到的。</a:t>
            </a: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2.赞扬戒律是一回事，遵守它则是另外一回事。</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ea typeface="楷体" panose="02010609060101010101" pitchFamily="49" charset="-122"/>
            </a:endParaRPr>
          </a:p>
        </p:txBody>
      </p:sp>
      <p:sp>
        <p:nvSpPr>
          <p:cNvPr id="3" name="文本框 2"/>
          <p:cNvSpPr txBox="1"/>
          <p:nvPr/>
        </p:nvSpPr>
        <p:spPr>
          <a:xfrm>
            <a:off x="2328386" y="1534954"/>
            <a:ext cx="3524042" cy="512448"/>
          </a:xfrm>
          <a:prstGeom prst="rect">
            <a:avLst/>
          </a:prstGeom>
          <a:noFill/>
        </p:spPr>
        <p:txBody>
          <a:bodyPr wrap="none" lIns="68580" tIns="34290" rIns="68580" bIns="34290" rtlCol="0">
            <a:spAutoFit/>
          </a:bodyPr>
          <a:lstStyle/>
          <a:p>
            <a:pPr algn="l">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都含有“守候”的意思。</a:t>
            </a:r>
          </a:p>
        </p:txBody>
      </p:sp>
      <p:sp>
        <p:nvSpPr>
          <p:cNvPr id="4" name="文本框 3"/>
          <p:cNvSpPr txBox="1"/>
          <p:nvPr/>
        </p:nvSpPr>
        <p:spPr>
          <a:xfrm>
            <a:off x="2114551" y="1962626"/>
            <a:ext cx="5524589" cy="512448"/>
          </a:xfrm>
          <a:prstGeom prst="rect">
            <a:avLst/>
          </a:prstGeom>
          <a:noFill/>
        </p:spPr>
        <p:txBody>
          <a:bodyPr wrap="none" lIns="68580" tIns="34290" rIns="68580" bIns="34290" rtlCol="0">
            <a:spAutoFit/>
          </a:bodyPr>
          <a:lstStyle/>
          <a:p>
            <a:pPr algn="l">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“恪守”侧重于“恭敬，谨慎”的态度;</a:t>
            </a:r>
          </a:p>
        </p:txBody>
      </p:sp>
    </p:spTree>
    <p:custDataLst>
      <p:tags r:id="rId1"/>
    </p:custDataLst>
  </p:cSld>
  <p:clrMapOvr>
    <a:masterClrMapping/>
  </p:clrMapOvr>
  <p:transition>
    <p:checker dir="vert"/>
  </p:transition>
  <p:timing>
    <p:tnLst>
      <p:par>
        <p:cTn id="1" dur="indefinite" restart="never" nodeType="tmRoot"/>
      </p:par>
    </p:tnLst>
    <p:bldLst>
      <p:bldP spid="3" grpId="1"/>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79420" y="638175"/>
            <a:ext cx="3216265" cy="438581"/>
          </a:xfrm>
          <a:prstGeom prst="rect">
            <a:avLst/>
          </a:prstGeom>
          <a:noFill/>
        </p:spPr>
        <p:txBody>
          <a:bodyPr wrap="none" lIns="68580" tIns="34290" rIns="68580" bIns="34290" rtlCol="0">
            <a:spAutoFit/>
          </a:bodyPr>
          <a:lstStyle/>
          <a:p>
            <a:pPr algn="l"/>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随心所欲</a:t>
            </a:r>
            <a:r>
              <a:rPr lang="en-US" altLang="zh-CN" sz="2400"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得心应手</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5" name="文本框 4"/>
          <p:cNvSpPr txBox="1"/>
          <p:nvPr/>
        </p:nvSpPr>
        <p:spPr>
          <a:xfrm>
            <a:off x="532448" y="1200627"/>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相同点：</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6" name="文本框 5"/>
          <p:cNvSpPr txBox="1"/>
          <p:nvPr/>
        </p:nvSpPr>
        <p:spPr>
          <a:xfrm>
            <a:off x="2446020" y="1200627"/>
            <a:ext cx="56235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都含有“随着自己的意图行事”的意思。</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7" name="文本框 6"/>
          <p:cNvSpPr txBox="1"/>
          <p:nvPr/>
        </p:nvSpPr>
        <p:spPr>
          <a:xfrm>
            <a:off x="532448" y="1980486"/>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不同点：</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8" name="文本框 7"/>
          <p:cNvSpPr txBox="1"/>
          <p:nvPr/>
        </p:nvSpPr>
        <p:spPr>
          <a:xfrm>
            <a:off x="1595438" y="1986915"/>
            <a:ext cx="72999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随心所欲</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”侧重于想要干什么就干什么多用于贬义;</a:t>
            </a:r>
          </a:p>
        </p:txBody>
      </p:sp>
      <p:sp>
        <p:nvSpPr>
          <p:cNvPr id="9" name="文本框 8"/>
          <p:cNvSpPr txBox="1"/>
          <p:nvPr/>
        </p:nvSpPr>
        <p:spPr>
          <a:xfrm>
            <a:off x="1814989" y="2424589"/>
            <a:ext cx="6518910" cy="807244"/>
          </a:xfrm>
          <a:prstGeom prst="rect">
            <a:avLst/>
          </a:prstGeom>
          <a:noFill/>
        </p:spPr>
        <p:txBody>
          <a:bodyPr wrap="squar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“得心应手”意为心里怎么想，手就能怎么做，形容技艺成熟，做起来很顺手，多用于褒义。</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10" name="文本框 9"/>
          <p:cNvSpPr txBox="1"/>
          <p:nvPr/>
        </p:nvSpPr>
        <p:spPr>
          <a:xfrm>
            <a:off x="583203" y="3402925"/>
            <a:ext cx="6140143" cy="438581"/>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例句:1.做事忌</a:t>
            </a: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随心所欲</a:t>
            </a:r>
            <a:r>
              <a:rPr lang="zh-CN" altLang="en-US" sz="2400"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做人须严谨慎重。</a:t>
            </a:r>
          </a:p>
        </p:txBody>
      </p:sp>
      <p:sp>
        <p:nvSpPr>
          <p:cNvPr id="11" name="文本框 10"/>
          <p:cNvSpPr txBox="1"/>
          <p:nvPr/>
        </p:nvSpPr>
        <p:spPr>
          <a:xfrm>
            <a:off x="641986" y="4011692"/>
            <a:ext cx="7217360" cy="438581"/>
          </a:xfrm>
          <a:prstGeom prst="rect">
            <a:avLst/>
          </a:prstGeom>
          <a:noFill/>
        </p:spPr>
        <p:txBody>
          <a:bodyPr wrap="none" lIns="68580" tIns="34290" rIns="68580" bIns="34290" rtlCol="0">
            <a:spAutoFit/>
          </a:bodyPr>
          <a:lstStyle/>
          <a:p>
            <a:pPr algn="l"/>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2</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.只要朝着一个方向努力，一切都会变得得心应手。</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ransition spd="med">
    <p:newsflash/>
  </p:transition>
  <p:timing>
    <p:tnLst>
      <p:par>
        <p:cTn id="1" dur="indefinite" restart="never" nodeType="tmRoot"/>
      </p:par>
    </p:tnLst>
    <p:bldLst>
      <p:bldP spid="6" grpId="1"/>
      <p:bldP spid="8" grpId="1"/>
      <p:bldP spid="9" grpId="1"/>
      <p:bldP spid="10" grpId="1"/>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7213" y="3349942"/>
            <a:ext cx="8029099" cy="1545908"/>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例句:1.做人的最高境界不是一味低调，也不是一味张扬，而是始终如一的不卑不亢。</a:t>
            </a: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2.面对大家的误解，为了保护女孩的隐私，她自始至终没有争辩过一句。</a:t>
            </a:r>
            <a:endParaRPr lang="zh-CN" altLang="en-US" dirty="0">
              <a:ea typeface="楷体" panose="02010609060101010101" pitchFamily="49" charset="-122"/>
            </a:endParaRPr>
          </a:p>
        </p:txBody>
      </p:sp>
      <p:sp>
        <p:nvSpPr>
          <p:cNvPr id="5" name="文本框 4"/>
          <p:cNvSpPr txBox="1"/>
          <p:nvPr/>
        </p:nvSpPr>
        <p:spPr>
          <a:xfrm>
            <a:off x="2685624" y="526302"/>
            <a:ext cx="3216265" cy="438581"/>
          </a:xfrm>
          <a:prstGeom prst="rect">
            <a:avLst/>
          </a:prstGeom>
          <a:noFill/>
        </p:spPr>
        <p:txBody>
          <a:bodyPr wrap="none" lIns="68580" tIns="34290" rIns="68580" bIns="34290" rtlCol="0">
            <a:spAutoFit/>
          </a:bodyPr>
          <a:lstStyle/>
          <a:p>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始终如一</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自始至终</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6" name="文本框 5"/>
          <p:cNvSpPr txBox="1"/>
          <p:nvPr/>
        </p:nvSpPr>
        <p:spPr>
          <a:xfrm>
            <a:off x="1048226" y="964883"/>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相同点：</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7" name="文本框 6"/>
          <p:cNvSpPr txBox="1"/>
          <p:nvPr/>
        </p:nvSpPr>
        <p:spPr>
          <a:xfrm>
            <a:off x="2876074" y="964883"/>
            <a:ext cx="40995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都含有“从头到尾”的意思。</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8" name="文本框 7"/>
          <p:cNvSpPr txBox="1"/>
          <p:nvPr/>
        </p:nvSpPr>
        <p:spPr>
          <a:xfrm>
            <a:off x="1048226" y="1654969"/>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不同点：</a:t>
            </a:r>
          </a:p>
        </p:txBody>
      </p:sp>
      <p:sp>
        <p:nvSpPr>
          <p:cNvPr id="9" name="文本框 8"/>
          <p:cNvSpPr txBox="1"/>
          <p:nvPr/>
        </p:nvSpPr>
        <p:spPr>
          <a:xfrm>
            <a:off x="2309336" y="1654969"/>
            <a:ext cx="6552248" cy="807244"/>
          </a:xfrm>
          <a:prstGeom prst="rect">
            <a:avLst/>
          </a:prstGeom>
          <a:noFill/>
        </p:spPr>
        <p:txBody>
          <a:bodyPr wrap="square" lIns="68580" tIns="34290" rIns="68580" bIns="34290" rtlCol="0">
            <a:spAutoFit/>
          </a:bodyPr>
          <a:lstStyle/>
          <a:p>
            <a:pPr algn="l"/>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    “始终如一</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”侧重于“从头到尾不发生改变”，形容行事坚持不懈或情况没有变化;</a:t>
            </a:r>
          </a:p>
        </p:txBody>
      </p:sp>
      <p:sp>
        <p:nvSpPr>
          <p:cNvPr id="10" name="文本框 9"/>
          <p:cNvSpPr txBox="1"/>
          <p:nvPr/>
        </p:nvSpPr>
        <p:spPr>
          <a:xfrm>
            <a:off x="2309337" y="2462213"/>
            <a:ext cx="6614636" cy="807244"/>
          </a:xfrm>
          <a:prstGeom prst="rect">
            <a:avLst/>
          </a:prstGeom>
          <a:noFill/>
        </p:spPr>
        <p:txBody>
          <a:bodyPr wrap="squar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“自始至终”侧重于“从开始到结尾，表示一贯到底。”</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par>
    </p:tnLst>
    <p:bldLst>
      <p:bldP spid="7" grpId="1"/>
      <p:bldP spid="9" grpId="1"/>
      <p:bldP spid="1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956143857"/>
      </p:ext>
    </p:extLst>
  </p:cSld>
  <p:clrMapOvr>
    <a:masterClrMapping/>
  </p:clrMapOvr>
  <p:transition>
    <p:checker dir="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2657868913"/>
      </p:ext>
    </p:extLst>
  </p:cSld>
  <p:clrMapOvr>
    <a:masterClrMapping/>
  </p:clrMapOvr>
  <p:transition>
    <p:checke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9615" y="1083469"/>
            <a:ext cx="7880985" cy="2285241"/>
          </a:xfrm>
          <a:prstGeom prst="rect">
            <a:avLst/>
          </a:prstGeom>
          <a:noFill/>
        </p:spPr>
        <p:txBody>
          <a:bodyPr wrap="square" lIns="68580" tIns="34290" rIns="68580" bIns="34290" rtlCol="0" anchor="t">
            <a:spAutoFit/>
          </a:bodyPr>
          <a:lstStyle/>
          <a:p>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rPr>
              <a:t>①良好的教养不仅来自家庭和学校，而且可以得之于自身。</a:t>
            </a: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rPr>
              <a:t>第一部分(①):提出论题，从自身的角度论述教养。</a:t>
            </a:r>
          </a:p>
          <a:p>
            <a:r>
              <a:rPr lang="zh-CN" altLang="en-US" sz="2400" dirty="0">
                <a:latin typeface="仿宋" panose="02010609060101010101" charset="-122"/>
                <a:ea typeface="仿宋" panose="02010609060101010101" charset="-122"/>
                <a:cs typeface="宋体" panose="02010600030101010101" pitchFamily="2" charset="-122"/>
              </a:rPr>
              <a:t>②</a:t>
            </a:r>
            <a:r>
              <a:rPr lang="zh-CN" altLang="en-US" sz="2400" dirty="0">
                <a:latin typeface="楷体" panose="02010609060101010101" pitchFamily="49" charset="-122"/>
                <a:ea typeface="楷体" panose="02010609060101010101" pitchFamily="49" charset="-122"/>
                <a:cs typeface="宋体" panose="02010600030101010101" pitchFamily="2" charset="-122"/>
              </a:rPr>
              <a:t>但是必须了解，什么是真正的教养。</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引出下文:“以什么是真正的教养”引出下文对于“教养”的具体阐述，呼应标题。</a:t>
            </a:r>
          </a:p>
        </p:txBody>
      </p:sp>
      <p:sp>
        <p:nvSpPr>
          <p:cNvPr id="3" name="横卷形 2"/>
          <p:cNvSpPr/>
          <p:nvPr/>
        </p:nvSpPr>
        <p:spPr>
          <a:xfrm>
            <a:off x="3330893" y="436722"/>
            <a:ext cx="2482215" cy="858679"/>
          </a:xfrm>
          <a:prstGeom prst="horizontalScroll">
            <a:avLst/>
          </a:prstGeom>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r>
              <a:rPr lang="zh-CN" altLang="en-US" sz="36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课文详解</a:t>
            </a:r>
          </a:p>
        </p:txBody>
      </p:sp>
      <p:sp>
        <p:nvSpPr>
          <p:cNvPr id="4" name="文本框 3"/>
          <p:cNvSpPr txBox="1"/>
          <p:nvPr/>
        </p:nvSpPr>
        <p:spPr>
          <a:xfrm>
            <a:off x="729615" y="3450387"/>
            <a:ext cx="7980045" cy="1130141"/>
          </a:xfrm>
          <a:prstGeom prst="rect">
            <a:avLst/>
          </a:prstGeom>
          <a:noFill/>
        </p:spPr>
        <p:txBody>
          <a:bodyPr wrap="square" lIns="68580" tIns="34290" rIns="68580" bIns="34290" rtlCol="0" anchor="t">
            <a:spAutoFit/>
          </a:bodyPr>
          <a:lstStyle/>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段解:指出观点的核心问题</a:t>
            </a:r>
            <a:r>
              <a:rPr lang="en-US" altLang="zh-CN"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什么是真正的教养</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仿宋" panose="02010609060101010101" charset="-122"/>
                <a:ea typeface="仿宋" panose="02010609060101010101" charset="-122"/>
                <a:cs typeface="宋体" panose="02010600030101010101" pitchFamily="2" charset="-122"/>
                <a:sym typeface="+mn-ea"/>
              </a:rPr>
              <a:t>③</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我不放贸然提供有关教养的“处方”，</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1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比喻:将与“教养”相关的论述比作“教养”的处方，形象生动。</a:t>
            </a:r>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8591" y="504825"/>
            <a:ext cx="7625919" cy="1545908"/>
          </a:xfrm>
          <a:prstGeom prst="rect">
            <a:avLst/>
          </a:prstGeom>
          <a:noFill/>
        </p:spPr>
        <p:txBody>
          <a:bodyPr wrap="square" lIns="68580" tIns="34290" rIns="68580" bIns="34290" rtlCol="0" anchor="t">
            <a:spAutoFit/>
          </a:bodyPr>
          <a:lstStyle/>
          <a:p>
            <a:r>
              <a:rPr lang="zh-CN" altLang="en-US" sz="2400" dirty="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cs typeface="宋体" panose="02010600030101010101" pitchFamily="2" charset="-122"/>
              </a:rPr>
              <a:t>第一部分</a:t>
            </a:r>
            <a:r>
              <a:rPr lang="zh-CN" altLang="en-US" sz="2400" dirty="0">
                <a:latin typeface="楷体" panose="02010609060101010101" pitchFamily="49" charset="-122"/>
                <a:ea typeface="楷体" panose="02010609060101010101" pitchFamily="49" charset="-122"/>
                <a:cs typeface="宋体" panose="02010600030101010101" pitchFamily="2" charset="-122"/>
              </a:rPr>
              <a:t>(①)问题思考</a:t>
            </a:r>
          </a:p>
          <a:p>
            <a:r>
              <a:rPr lang="en-US" altLang="zh-CN" sz="2400" dirty="0">
                <a:latin typeface="楷体" panose="02010609060101010101" pitchFamily="49" charset="-122"/>
                <a:ea typeface="楷体" panose="02010609060101010101" pitchFamily="49" charset="-122"/>
                <a:cs typeface="宋体" panose="02010600030101010101" pitchFamily="2" charset="-122"/>
              </a:rPr>
              <a:t>1.</a:t>
            </a:r>
            <a:r>
              <a:rPr lang="zh-CN" altLang="en-US" sz="2400" dirty="0">
                <a:latin typeface="楷体" panose="02010609060101010101" pitchFamily="49" charset="-122"/>
                <a:ea typeface="楷体" panose="02010609060101010101" pitchFamily="49" charset="-122"/>
                <a:cs typeface="宋体" panose="02010600030101010101" pitchFamily="2" charset="-122"/>
              </a:rPr>
              <a:t>文开头段有什么特点，请你简要分析。</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文开头段开门见山地引出了本文的论题，简洁凝练，直接鲜明。</a:t>
            </a:r>
          </a:p>
        </p:txBody>
      </p:sp>
      <p:pic>
        <p:nvPicPr>
          <p:cNvPr id="3" name="图片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6723" y="2187417"/>
            <a:ext cx="3956209" cy="2614136"/>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39860" y="2341604"/>
            <a:ext cx="4087722" cy="2459949"/>
          </a:xfrm>
          <a:prstGeom prst="rect">
            <a:avLst/>
          </a:prstGeom>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9209" y="249431"/>
            <a:ext cx="8142923" cy="4944431"/>
          </a:xfrm>
          <a:prstGeom prst="rect">
            <a:avLst/>
          </a:prstGeom>
          <a:noFill/>
        </p:spPr>
        <p:txBody>
          <a:bodyPr wrap="square" lIns="68580" tIns="34290" rIns="68580" bIns="34290" rtlCol="0" anchor="t">
            <a:spAutoFit/>
          </a:bodyPr>
          <a:lstStyle/>
          <a:p>
            <a:pPr>
              <a:lnSpc>
                <a:spcPct val="11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因为我不认为自己是教养完美的典范。不过，我倒是愿意就某些想法跟读者交换意见。</a:t>
            </a:r>
          </a:p>
          <a:p>
            <a:pPr>
              <a:lnSpc>
                <a:spcPct val="11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④比方说，我确信，一个人是不是真正有教养，首先要看他在自己家里、在自己亲属之间的表现，看他和亲人们的关系究竟怎么样。</a:t>
            </a:r>
          </a:p>
          <a:p>
            <a:pPr>
              <a:lnSpc>
                <a:spcPct val="11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rPr>
              <a:t>段解:提出分论点，一个人是不是真正有教养，首先要看他在亲人之间的表现以及和亲人们的关系怎么样。</a:t>
            </a:r>
          </a:p>
          <a:p>
            <a:pPr>
              <a:lnSpc>
                <a:spcPct val="11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⑤一个男人，假如他在街道上能为陌生的妇女让路，让她先行，乘坐公共汽车时，能让妇女首先上车，甚至亲手为她把车门打开，可是他在家里，却懒得帮助疲惫不堪的妻子刷洗餐具</a:t>
            </a:r>
            <a:r>
              <a:rPr lang="en-US" altLang="zh-CN" sz="2400" dirty="0">
                <a:latin typeface="楷体" panose="02010609060101010101" pitchFamily="49" charset="-122"/>
                <a:ea typeface="楷体" panose="02010609060101010101" pitchFamily="49" charset="-122"/>
                <a:cs typeface="宋体" panose="02010600030101010101" pitchFamily="2" charset="-122"/>
              </a:rPr>
              <a:t>——</a:t>
            </a:r>
            <a:r>
              <a:rPr lang="zh-CN" altLang="en-US" sz="2400" dirty="0">
                <a:latin typeface="楷体" panose="02010609060101010101" pitchFamily="49" charset="-122"/>
                <a:ea typeface="楷体" panose="02010609060101010101" pitchFamily="49" charset="-122"/>
                <a:cs typeface="宋体" panose="02010600030101010101" pitchFamily="2" charset="-122"/>
              </a:rPr>
              <a:t>那么，我们可以断定这个男人还存在着教养上的缺陷。</a:t>
            </a:r>
          </a:p>
        </p:txBody>
      </p:sp>
    </p:spTree>
    <p:custDataLst>
      <p:tags r:id="rId1"/>
    </p:custDataLst>
  </p:cSld>
  <p:clrMapOvr>
    <a:masterClrMapping/>
  </p:clrMapOvr>
  <p:transition>
    <p:checke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9999" y="310992"/>
            <a:ext cx="8077200" cy="4815164"/>
          </a:xfrm>
          <a:prstGeom prst="rect">
            <a:avLst/>
          </a:prstGeom>
          <a:noFill/>
        </p:spPr>
        <p:txBody>
          <a:bodyPr wrap="square" lIns="68580" tIns="34290" rIns="68580" bIns="34290" rtlCol="0" anchor="t">
            <a:spAutoFit/>
          </a:bodyPr>
          <a:lstStyle/>
          <a:p>
            <a:pPr>
              <a:lnSpc>
                <a:spcPct val="11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举例论证:列举“男人”在街道上及在家里截然不同的表现，闻释了什么样的人存在教养上的缺陷。</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段解:列举在教养上存在缺陷的男人在不同场合的不同表现，论证分论点。</a:t>
            </a:r>
          </a:p>
          <a:p>
            <a:pPr>
              <a:lnSpc>
                <a:spcPct val="11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⑥假如一个男人跟朋友和熟人见面时彬彬有礼，可是在家里对妻子儿女动不动就大发雷霆</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那就可以肯定他不是一个有教养的人。</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举例论证:通过列举一个男人对朋友和妻儿的不同表现，闻释了什么样的人不是有教养的人。</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段解:列举没有教养的男人在不同的人面前的不同表现，论证分论点。</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41534" y="830580"/>
            <a:ext cx="7460933" cy="3965701"/>
          </a:xfrm>
          <a:prstGeom prst="rect">
            <a:avLst/>
          </a:prstGeom>
          <a:noFill/>
        </p:spPr>
        <p:txBody>
          <a:bodyPr wrap="square" lIns="68580" tIns="34290" rIns="68580" bIns="34290" rtlCol="0" anchor="t">
            <a:spAutoFit/>
          </a:bodyPr>
          <a:lstStyle/>
          <a:p>
            <a:pPr>
              <a:lnSpc>
                <a:spcPct val="140000"/>
              </a:lnSpc>
            </a:pP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40000"/>
              </a:lnSpc>
            </a:pP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论</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是</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论说，议论</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的意思，表明文章的体裁是议论文；</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教养</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是议论的内容，是指一般文化和品德修养，是社会影响、家庭教育、学校教育、个人修养的结果。文题表明了文章的体裁和主要内容。</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题目直截了当地表明本文论述的对象是“教养”，简洁明了，一目了然。</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endParaRPr lang="zh-CN" altLang="en-US" dirty="0">
              <a:latin typeface="楷体" panose="02010609060101010101" pitchFamily="49" charset="-122"/>
              <a:ea typeface="楷体" panose="02010609060101010101" pitchFamily="49" charset="-122"/>
              <a:cs typeface="宋体" panose="02010600030101010101" pitchFamily="2" charset="-122"/>
            </a:endParaRPr>
          </a:p>
        </p:txBody>
      </p:sp>
      <p:sp>
        <p:nvSpPr>
          <p:cNvPr id="3" name="文本框 2"/>
          <p:cNvSpPr txBox="1"/>
          <p:nvPr/>
        </p:nvSpPr>
        <p:spPr>
          <a:xfrm>
            <a:off x="841534" y="553131"/>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课题解读</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
        <p:nvSpPr>
          <p:cNvPr id="4" name="圆角矩形 3"/>
          <p:cNvSpPr/>
          <p:nvPr/>
        </p:nvSpPr>
        <p:spPr>
          <a:xfrm>
            <a:off x="582454" y="1312069"/>
            <a:ext cx="7979569" cy="3335655"/>
          </a:xfrm>
          <a:prstGeom prst="roundRect">
            <a:avLst/>
          </a:prstGeom>
          <a:noFill/>
          <a:ln w="28575" cap="flat" cmpd="sng" algn="ctr">
            <a:solidFill>
              <a:srgbClr val="70AD47"/>
            </a:solidFill>
            <a:prstDash val="solid"/>
            <a:miter lim="800000"/>
          </a:ln>
          <a:effectLst/>
        </p:spPr>
        <p:txBody>
          <a:bodyPr lIns="68580" tIns="34290" rIns="68580" bIns="34290" rtlCol="0" anchor="ctr"/>
          <a:lstStyle/>
          <a:p>
            <a:pPr algn="ctr">
              <a:defRPr/>
            </a:pPr>
            <a:endParaRPr lang="zh-CN" altLang="en-US" sz="1400" kern="0" noProof="1">
              <a:solidFill>
                <a:prstClr val="white"/>
              </a:solidFill>
              <a:latin typeface="Calibri" panose="020F0502020204030204"/>
              <a:ea typeface="楷体" panose="02010609060101010101" pitchFamily="49" charset="-122"/>
              <a:cs typeface="+mn-ea"/>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71526" y="584359"/>
            <a:ext cx="7814786" cy="4170045"/>
          </a:xfrm>
          <a:prstGeom prst="rect">
            <a:avLst/>
          </a:prstGeom>
          <a:noFill/>
        </p:spPr>
        <p:txBody>
          <a:bodyPr wrap="square" lIns="68580" tIns="34290" rIns="68580" bIns="34290" rtlCol="0" anchor="t">
            <a:spAutoFit/>
          </a:bodyPr>
          <a:lstStyle/>
          <a:p>
            <a:pPr>
              <a:lnSpc>
                <a:spcPct val="130000"/>
              </a:lnSpc>
            </a:pPr>
            <a:r>
              <a:rPr lang="zh-CN" altLang="en-US" sz="21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第二部分第一层:(②-⑥)通过一个人在自己家里的表现论述如何判定一个人是否有教养。</a:t>
            </a:r>
          </a:p>
          <a:p>
            <a:pPr>
              <a:lnSpc>
                <a:spcPct val="130000"/>
              </a:lnSpc>
            </a:pPr>
            <a:r>
              <a:rPr lang="zh-CN" altLang="en-US" sz="2100" dirty="0">
                <a:latin typeface="楷体" panose="02010609060101010101" pitchFamily="49" charset="-122"/>
                <a:ea typeface="楷体" panose="02010609060101010101" pitchFamily="49" charset="-122"/>
                <a:cs typeface="宋体" panose="02010600030101010101" pitchFamily="2" charset="-122"/>
                <a:sym typeface="+mn-ea"/>
              </a:rPr>
              <a:t>⑦一个人，如果对自己亲人的性格、心理缺乏了解，对他们的习惯和愿望总是漠不关心，那就不能说他是个有教养的人。</a:t>
            </a:r>
            <a:endParaRPr lang="zh-CN" altLang="en-US" sz="2100" dirty="0">
              <a:latin typeface="楷体" panose="02010609060101010101" pitchFamily="49" charset="-122"/>
              <a:ea typeface="楷体" panose="02010609060101010101" pitchFamily="49" charset="-122"/>
              <a:cs typeface="宋体" panose="02010600030101010101" pitchFamily="2" charset="-122"/>
            </a:endParaRPr>
          </a:p>
          <a:p>
            <a:pPr>
              <a:lnSpc>
                <a:spcPct val="130000"/>
              </a:lnSpc>
            </a:pPr>
            <a:r>
              <a:rPr lang="zh-CN" altLang="en-US" sz="21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段解:提出分论点二:没有教养的人会对自己亲人缺乏了解，对他们总是漠不关心。</a:t>
            </a:r>
            <a:endParaRPr lang="zh-CN" altLang="en-US" sz="2100" dirty="0">
              <a:latin typeface="楷体" panose="02010609060101010101" pitchFamily="49" charset="-122"/>
              <a:ea typeface="楷体" panose="02010609060101010101" pitchFamily="49" charset="-122"/>
              <a:cs typeface="宋体" panose="02010600030101010101" pitchFamily="2" charset="-122"/>
            </a:endParaRPr>
          </a:p>
          <a:p>
            <a:pPr>
              <a:lnSpc>
                <a:spcPct val="130000"/>
              </a:lnSpc>
            </a:pPr>
            <a:r>
              <a:rPr lang="zh-CN" altLang="en-US" sz="2100" dirty="0">
                <a:latin typeface="楷体" panose="02010609060101010101" pitchFamily="49" charset="-122"/>
                <a:ea typeface="楷体" panose="02010609060101010101" pitchFamily="49" charset="-122"/>
                <a:cs typeface="宋体" panose="02010600030101010101" pitchFamily="2" charset="-122"/>
                <a:sym typeface="+mn-ea"/>
              </a:rPr>
              <a:t>⑧假如一个人已经进入成年，仍把接受父母的关爱看作理所当然的事情，与此同时却看不到父母也需要关爱和帮助，那么同样不能说他是个有教养的人。</a:t>
            </a:r>
          </a:p>
          <a:p>
            <a:endParaRPr lang="zh-CN" altLang="en-US" sz="2100"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6710" y="1887855"/>
            <a:ext cx="8450580" cy="3168968"/>
          </a:xfrm>
          <a:prstGeom prst="rect">
            <a:avLst/>
          </a:prstGeom>
          <a:noFill/>
        </p:spPr>
        <p:txBody>
          <a:bodyPr wrap="square" lIns="68580" tIns="34290" rIns="68580" bIns="34290" rtlCol="0" anchor="t">
            <a:spAutoFit/>
          </a:bodyPr>
          <a:lstStyle/>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⑨假如一个人在家里，不管是不是有人在看书或者做功课，即便做功课的是他年龄幼小的孩子，他都不管不顾地打开收音机或者电视，并且把音量放得很大，或者随心所欲地高声说话</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那么，可以断定这个人缺乏教养，而且他永远也不会把自己的子女培养成有涵养的人。</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2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段解:从“不顾及家人感受”“这个角度论证什么是缺乏教养。</a:t>
            </a:r>
            <a:endPar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a:t>
            </a:r>
            <a:endParaRPr lang="zh-CN" altLang="en-US" dirty="0">
              <a:ea typeface="楷体" panose="02010609060101010101" pitchFamily="49" charset="-122"/>
            </a:endParaRPr>
          </a:p>
        </p:txBody>
      </p:sp>
      <p:sp>
        <p:nvSpPr>
          <p:cNvPr id="4" name="文本框 3"/>
          <p:cNvSpPr txBox="1"/>
          <p:nvPr/>
        </p:nvSpPr>
        <p:spPr>
          <a:xfrm>
            <a:off x="482512" y="447460"/>
            <a:ext cx="8067675" cy="1509644"/>
          </a:xfrm>
          <a:prstGeom prst="rect">
            <a:avLst/>
          </a:prstGeom>
          <a:noFill/>
        </p:spPr>
        <p:txBody>
          <a:bodyPr wrap="square" lIns="68580" tIns="34290" rIns="68580" bIns="34290" rtlCol="0" anchor="t">
            <a:spAutoFit/>
          </a:bodyPr>
          <a:lstStyle/>
          <a:p>
            <a:pPr algn="l">
              <a:lnSpc>
                <a:spcPct val="120000"/>
              </a:lnSpc>
            </a:pPr>
            <a:r>
              <a:rPr lang="zh-CN" altLang="en-US" sz="21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举例论证:列举不关爱和帮助父母的人的例子，阐释什么是没有教养。</a:t>
            </a:r>
            <a:endParaRPr lang="zh-CN" altLang="en-US" sz="2100" dirty="0">
              <a:latin typeface="楷体" panose="02010609060101010101" pitchFamily="49" charset="-122"/>
              <a:ea typeface="楷体" panose="02010609060101010101" pitchFamily="49" charset="-122"/>
              <a:cs typeface="宋体" panose="02010600030101010101" pitchFamily="2" charset="-122"/>
            </a:endParaRPr>
          </a:p>
          <a:p>
            <a:pPr algn="l">
              <a:lnSpc>
                <a:spcPct val="120000"/>
              </a:lnSpc>
            </a:pPr>
            <a:r>
              <a:rPr lang="zh-CN" altLang="en-US" sz="21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段解:从“成年后依然把父母的关爱看作理所当然”这个角度论证什么是没有教养。</a:t>
            </a:r>
            <a:endParaRPr lang="zh-CN" altLang="en-US" sz="21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89559" y="3962841"/>
            <a:ext cx="5158740" cy="807244"/>
          </a:xfrm>
          <a:prstGeom prst="rect">
            <a:avLst/>
          </a:prstGeom>
          <a:noFill/>
        </p:spPr>
        <p:txBody>
          <a:bodyPr wrap="square" lIns="68580" tIns="34290" rIns="68580" bIns="34290" rtlCol="0" anchor="t">
            <a:spAutoFit/>
            <a:scene3d>
              <a:camera prst="orthographicFront"/>
              <a:lightRig rig="threePt" dir="t"/>
            </a:scene3d>
          </a:bodyPr>
          <a:lstStyle/>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段解:从“不顾及他人自尊心</a:t>
            </a:r>
            <a:r>
              <a:rPr lang="en-US" altLang="zh-CN"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这个角度论证什么是缺乏教养。</a:t>
            </a:r>
          </a:p>
        </p:txBody>
      </p:sp>
      <p:sp>
        <p:nvSpPr>
          <p:cNvPr id="5" name="文本框 4"/>
          <p:cNvSpPr txBox="1"/>
          <p:nvPr/>
        </p:nvSpPr>
        <p:spPr>
          <a:xfrm>
            <a:off x="4089559" y="596265"/>
            <a:ext cx="4928235" cy="3596369"/>
          </a:xfrm>
          <a:prstGeom prst="rect">
            <a:avLst/>
          </a:prstGeom>
          <a:noFill/>
        </p:spPr>
        <p:txBody>
          <a:bodyPr wrap="square" lIns="68580" tIns="34290" rIns="68580" bIns="34290" rtlCol="0" anchor="t">
            <a:spAutoFit/>
          </a:bodyPr>
          <a:lstStyle/>
          <a:p>
            <a:pPr algn="l">
              <a:lnSpc>
                <a:spcPct val="11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⑩假如一个人喜欢跟妻子或者孩子们开玩笑，却不顾及他们的自尊心，尤其是当有外人在场的时候，还要一意孤行，恕我直言，这样的人简直愚蠢到了极点!</a:t>
            </a:r>
          </a:p>
          <a:p>
            <a:pPr algn="l">
              <a:lnSpc>
                <a:spcPct val="11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承上启下:承接上面关于没有教养的表现的论述，同时引出下文关于教养与尊重他人之间的关系的论述。</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r>
              <a:rPr lang="en-US" altLang="zh-CN" dirty="0">
                <a:ea typeface="楷体" panose="02010609060101010101" pitchFamily="49" charset="-122"/>
              </a:rPr>
              <a:t>   </a:t>
            </a:r>
            <a:endParaRPr lang="zh-CN" altLang="en-US" dirty="0">
              <a:ea typeface="楷体" panose="02010609060101010101" pitchFamily="49" charset="-122"/>
            </a:endParaRPr>
          </a:p>
        </p:txBody>
      </p:sp>
      <p:pic>
        <p:nvPicPr>
          <p:cNvPr id="6" name="图片 5"/>
          <p:cNvPicPr>
            <a:picLocks noChangeAspect="1"/>
          </p:cNvPicPr>
          <p:nvPr/>
        </p:nvPicPr>
        <p:blipFill rotWithShape="1">
          <a:blip r:embed="rId3" cstate="email">
            <a:extLst>
              <a:ext uri="{28A0092B-C50C-407E-A947-70E740481C1C}">
                <a14:useLocalDpi xmlns:a14="http://schemas.microsoft.com/office/drawing/2010/main"/>
              </a:ext>
            </a:extLst>
          </a:blip>
          <a:srcRect r="-833"/>
          <a:stretch/>
        </p:blipFill>
        <p:spPr>
          <a:xfrm>
            <a:off x="146237" y="1105523"/>
            <a:ext cx="3830955" cy="2857318"/>
          </a:xfrm>
          <a:prstGeom prst="rect">
            <a:avLst/>
          </a:prstGeom>
        </p:spPr>
      </p:pic>
    </p:spTree>
    <p:custDataLst>
      <p:tags r:id="rId1"/>
    </p:custDataLst>
  </p:cSld>
  <p:clrMapOvr>
    <a:masterClrMapping/>
  </p:clrMapOvr>
  <p:transition>
    <p:checke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8173" y="441484"/>
            <a:ext cx="8048625" cy="3392329"/>
          </a:xfrm>
          <a:prstGeom prst="rect">
            <a:avLst/>
          </a:prstGeom>
          <a:noFill/>
        </p:spPr>
        <p:txBody>
          <a:bodyPr wrap="square" lIns="68580" tIns="34290" rIns="68580" bIns="34290" rtlCol="0" anchor="t">
            <a:spAutoFit/>
          </a:bodyPr>
          <a:lstStyle/>
          <a:p>
            <a:r>
              <a:rPr lang="en-US" altLang="zh-CN" sz="2400" dirty="0">
                <a:latin typeface="楷体" panose="02010609060101010101" pitchFamily="49" charset="-122"/>
                <a:ea typeface="楷体" panose="02010609060101010101" pitchFamily="49" charset="-122"/>
                <a:cs typeface="宋体" panose="02010600030101010101" pitchFamily="2" charset="-122"/>
              </a:rPr>
              <a:t>11.</a:t>
            </a:r>
            <a:r>
              <a:rPr lang="zh-CN" altLang="en-US" sz="2400" dirty="0">
                <a:latin typeface="楷体" panose="02010609060101010101" pitchFamily="49" charset="-122"/>
                <a:ea typeface="楷体" panose="02010609060101010101" pitchFamily="49" charset="-122"/>
                <a:cs typeface="宋体" panose="02010600030101010101" pitchFamily="2" charset="-122"/>
              </a:rPr>
              <a:t>一个有教养的人，必定从心里愿意尊重别人，也善于尊重别人。对他来说，礼貌待人不仅习以为常，轻松自然，而且能让他心情愉快。</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有教养不仅对他人有好处，对自己也有益。</a:t>
            </a:r>
          </a:p>
          <a:p>
            <a:r>
              <a:rPr lang="zh-CN" altLang="en-US" sz="2400" dirty="0">
                <a:latin typeface="楷体" panose="02010609060101010101" pitchFamily="49" charset="-122"/>
                <a:ea typeface="楷体" panose="02010609060101010101" pitchFamily="49" charset="-122"/>
                <a:cs typeface="宋体" panose="02010600030101010101" pitchFamily="2" charset="-122"/>
              </a:rPr>
              <a:t>有教养的人对别人一律谦让和礼让，无论接触的人年长还是年幼，是社会贤达还是平民百姓。</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指出有教养的人对待他人不分类别。</a:t>
            </a: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rPr>
              <a:t>段解:从“尊重他人”这个角度论证什么是有教养。</a:t>
            </a:r>
          </a:p>
          <a:p>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pic>
        <p:nvPicPr>
          <p:cNvPr id="3" name="Picture 9" descr="http://pic35.nipic.com/20131111/455997_114919064000_2.jpg"/>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37806" y="3470434"/>
            <a:ext cx="4611189" cy="119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p:checker dir="ver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5562" y="168192"/>
            <a:ext cx="7954804" cy="5239896"/>
          </a:xfrm>
          <a:prstGeom prst="rect">
            <a:avLst/>
          </a:prstGeom>
          <a:noFill/>
        </p:spPr>
        <p:txBody>
          <a:bodyPr wrap="square" lIns="68580" tIns="34290" rIns="68580" bIns="34290" rtlCol="0" anchor="t">
            <a:spAutoFit/>
          </a:bodyPr>
          <a:lstStyle/>
          <a:p>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12.</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有教养的人待人处世绝不会自吹自擂。有教养的人懂得珍惜别人的时间(有句谚语说得好：国王的礼貌是恪守时间)。有教养的人允诺别人的事一定尽力去做，他不会摆架子、“翘鼻子”。无论何时何地，他的行为举上都保持一致</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无论是在家里、在学校、在研究所、在供职的单位，还是在商场，或者在公共汽车上，他都始终如一，稳重随和。</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有教养的表现。</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段解:从“待人处事”这个角度论证什么是有教养。</a:t>
            </a:r>
            <a:endPar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endParaRPr>
          </a:p>
          <a:p>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第二都分第二层(⑦-</a:t>
            </a:r>
            <a:r>
              <a:rPr lang="en-US" altLang="zh-CN"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12</a:t>
            </a: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):从对亲人的了解关心、关爱父母、尊重他人、待人处事等角度论述一个人是否有教养。</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第二部分(②-</a:t>
            </a:r>
            <a:r>
              <a:rPr lang="en-US" altLang="zh-CN"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2):通过没有教养和有教养的人的不同表现，阐释什么是真正的教养。</a:t>
            </a:r>
            <a:endPar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endParaRPr>
          </a:p>
          <a:p>
            <a:endPar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1518" y="570072"/>
            <a:ext cx="7395210" cy="4277201"/>
          </a:xfrm>
          <a:prstGeom prst="rect">
            <a:avLst/>
          </a:prstGeom>
          <a:noFill/>
        </p:spPr>
        <p:txBody>
          <a:bodyPr wrap="square" lIns="68580" tIns="34290" rIns="68580" bIns="34290" rtlCol="0" anchor="t">
            <a:spAutoFit/>
          </a:bodyPr>
          <a:lstStyle/>
          <a:p>
            <a:pPr>
              <a:lnSpc>
                <a:spcPct val="130000"/>
              </a:lnSpc>
            </a:pPr>
            <a:r>
              <a:rPr lang="zh-CN" altLang="en-US" sz="2400" dirty="0">
                <a:effectLst>
                  <a:outerShdw blurRad="38100" dist="19050" dir="2700000" algn="tl" rotWithShape="0">
                    <a:schemeClr val="dk1">
                      <a:alpha val="40000"/>
                    </a:schemeClr>
                  </a:outerShdw>
                </a:effectLst>
                <a:latin typeface="Adobe 仿宋 Std R" panose="02020400000000000000" pitchFamily="18" charset="-122"/>
                <a:ea typeface="Adobe 仿宋 Std R" panose="02020400000000000000" pitchFamily="18" charset="-122"/>
                <a:cs typeface="宋体" panose="02010600030101010101" pitchFamily="2" charset="-122"/>
              </a:rPr>
              <a:t>第二部分</a:t>
            </a:r>
            <a:r>
              <a:rPr lang="zh-CN" altLang="en-US" sz="2400" dirty="0">
                <a:latin typeface="楷体" panose="02010609060101010101" pitchFamily="49" charset="-122"/>
                <a:ea typeface="楷体" panose="02010609060101010101" pitchFamily="49" charset="-122"/>
                <a:cs typeface="宋体" panose="02010600030101010101" pitchFamily="2" charset="-122"/>
              </a:rPr>
              <a:t>(②-</a:t>
            </a:r>
            <a:r>
              <a:rPr lang="en-US" altLang="zh-CN" sz="2400" dirty="0">
                <a:latin typeface="楷体" panose="02010609060101010101" pitchFamily="49" charset="-122"/>
                <a:ea typeface="楷体" panose="02010609060101010101" pitchFamily="49" charset="-122"/>
                <a:cs typeface="宋体" panose="02010600030101010101" pitchFamily="2" charset="-122"/>
              </a:rPr>
              <a:t>12</a:t>
            </a:r>
            <a:r>
              <a:rPr lang="zh-CN" altLang="en-US" sz="2400" dirty="0">
                <a:latin typeface="楷体" panose="02010609060101010101" pitchFamily="49" charset="-122"/>
                <a:ea typeface="楷体" panose="02010609060101010101" pitchFamily="49" charset="-122"/>
                <a:cs typeface="宋体" panose="02010600030101010101" pitchFamily="2" charset="-122"/>
              </a:rPr>
              <a:t>)问题思考  第一层(②-⑥）</a:t>
            </a:r>
          </a:p>
          <a:p>
            <a:pPr>
              <a:lnSpc>
                <a:spcPct val="130000"/>
              </a:lnSpc>
            </a:pPr>
            <a:r>
              <a:rPr lang="en-US" altLang="zh-CN" sz="2400" dirty="0">
                <a:latin typeface="楷体" panose="02010609060101010101" pitchFamily="49" charset="-122"/>
                <a:ea typeface="楷体" panose="02010609060101010101" pitchFamily="49" charset="-122"/>
                <a:cs typeface="宋体" panose="02010600030101010101" pitchFamily="2" charset="-122"/>
              </a:rPr>
              <a:t>1.</a:t>
            </a:r>
            <a:r>
              <a:rPr lang="zh-CN" altLang="en-US" sz="2400" dirty="0">
                <a:latin typeface="楷体" panose="02010609060101010101" pitchFamily="49" charset="-122"/>
                <a:ea typeface="楷体" panose="02010609060101010101" pitchFamily="49" charset="-122"/>
                <a:cs typeface="宋体" panose="02010600030101010101" pitchFamily="2" charset="-122"/>
              </a:rPr>
              <a:t>请你赏析文章第③段在语言运用上的巧妙之处。</a:t>
            </a:r>
          </a:p>
          <a:p>
            <a:pPr>
              <a:lnSpc>
                <a:spcPct val="13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(1)第③段“贸然”一词，显得比较谦虚;“就某些想法跟读者交换意见”表述委婉。作为一篇以“论教养”为题的文章，这样的遣词造句，充分体现了作者的良好教养。</a:t>
            </a:r>
          </a:p>
          <a:p>
            <a:pPr>
              <a:lnSpc>
                <a:spcPct val="13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(2)本文的读者为广大青年，这样的用语显得比较亲切，易于被读者接受。</a:t>
            </a:r>
          </a:p>
          <a:p>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3378" y="617220"/>
            <a:ext cx="8437245" cy="3762569"/>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2.文章第⑤、⑥段列举的事例是否重复?为什么?</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文章第⑤段列举了一个男人在街上，表现得有教养，在家里表现得无教养的事例，论证了什么叫教养有缺陷。而第⑥段则列举一个男人在朋友和熟人面前有教养却在家里无教养的表现，论证的是什么样的人没有教养。论证的侧重点不一样，所以不重复。</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3</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作者认为教养首先体现在家里，对此你怎么看?</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家庭是形成个人良好教养的主要场所，这是人们日常生活中的普遍认识，作者这样写，符合人们的认知心理。</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943350" y="950595"/>
            <a:ext cx="4729639" cy="3392329"/>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第二层(⑦-</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12</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1.请你说说第①-⑨段是从哪个角度进行论证的?</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此三段文字从反面举例，通过列举对待父母、妻儿的行为和态度，论证了“如果对自己亲人的性格、心理缺乏了解，对他们的习惯和愿望总是漠不关心，那就不能说他是个有教养的人”。</a:t>
            </a:r>
          </a:p>
        </p:txBody>
      </p:sp>
      <p:pic>
        <p:nvPicPr>
          <p:cNvPr id="3" name="图片 2"/>
          <p:cNvPicPr>
            <a:picLocks noChangeAspect="1"/>
          </p:cNvPicPr>
          <p:nvPr/>
        </p:nvPicPr>
        <p:blipFill>
          <a:blip r:embed="rId4"/>
          <a:stretch>
            <a:fillRect/>
          </a:stretch>
        </p:blipFill>
        <p:spPr>
          <a:xfrm>
            <a:off x="363392" y="1444975"/>
            <a:ext cx="3438525" cy="2403567"/>
          </a:xfrm>
          <a:prstGeom prst="rect">
            <a:avLst/>
          </a:prstGeom>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5941" y="833983"/>
            <a:ext cx="7680008" cy="3559436"/>
          </a:xfrm>
          <a:prstGeom prst="rect">
            <a:avLst/>
          </a:prstGeom>
          <a:noFill/>
        </p:spPr>
        <p:txBody>
          <a:bodyPr wrap="square" lIns="68580" tIns="34290" rIns="68580" bIns="34290" rtlCol="0" anchor="t">
            <a:spAutoFit/>
          </a:bodyPr>
          <a:lstStyle/>
          <a:p>
            <a:pPr>
              <a:lnSpc>
                <a:spcPct val="140000"/>
              </a:lnSpc>
            </a:pPr>
            <a:r>
              <a:rPr lang="zh-CN" altLang="en-US" sz="2700" dirty="0">
                <a:latin typeface="楷体" panose="02010609060101010101" pitchFamily="49" charset="-122"/>
                <a:ea typeface="楷体" panose="02010609060101010101" pitchFamily="49" charset="-122"/>
                <a:cs typeface="宋体" panose="02010600030101010101" pitchFamily="2" charset="-122"/>
                <a:sym typeface="+mn-ea"/>
              </a:rPr>
              <a:t>2.请你说说文章第</a:t>
            </a:r>
            <a:r>
              <a:rPr lang="en-US" altLang="zh-CN" sz="2700" dirty="0">
                <a:latin typeface="楷体" panose="02010609060101010101" pitchFamily="49" charset="-122"/>
                <a:ea typeface="楷体" panose="02010609060101010101" pitchFamily="49" charset="-122"/>
                <a:cs typeface="宋体" panose="02010600030101010101" pitchFamily="2" charset="-122"/>
                <a:sym typeface="+mn-ea"/>
              </a:rPr>
              <a:t>11</a:t>
            </a:r>
            <a:r>
              <a:rPr lang="zh-CN" altLang="en-US" sz="2700" dirty="0">
                <a:latin typeface="楷体" panose="02010609060101010101" pitchFamily="49" charset="-122"/>
                <a:ea typeface="楷体" panose="02010609060101010101" pitchFamily="49" charset="-122"/>
                <a:cs typeface="宋体" panose="02010600030101010101" pitchFamily="2" charset="-122"/>
                <a:sym typeface="+mn-ea"/>
              </a:rPr>
              <a:t>、</a:t>
            </a:r>
            <a:r>
              <a:rPr lang="en-US" altLang="zh-CN" sz="2700" dirty="0">
                <a:latin typeface="楷体" panose="02010609060101010101" pitchFamily="49" charset="-122"/>
                <a:ea typeface="楷体" panose="02010609060101010101" pitchFamily="49" charset="-122"/>
                <a:cs typeface="宋体" panose="02010600030101010101" pitchFamily="2" charset="-122"/>
                <a:sym typeface="+mn-ea"/>
              </a:rPr>
              <a:t>12</a:t>
            </a:r>
            <a:r>
              <a:rPr lang="zh-CN" altLang="en-US" sz="2700" dirty="0">
                <a:latin typeface="楷体" panose="02010609060101010101" pitchFamily="49" charset="-122"/>
                <a:ea typeface="楷体" panose="02010609060101010101" pitchFamily="49" charset="-122"/>
                <a:cs typeface="宋体" panose="02010600030101010101" pitchFamily="2" charset="-122"/>
                <a:sym typeface="+mn-ea"/>
              </a:rPr>
              <a:t>段是从哪个角度展开论证的?</a:t>
            </a:r>
            <a:endParaRPr lang="zh-CN" altLang="en-US" sz="2700" dirty="0">
              <a:latin typeface="楷体" panose="02010609060101010101" pitchFamily="49" charset="-122"/>
              <a:ea typeface="楷体" panose="02010609060101010101" pitchFamily="49" charset="-122"/>
              <a:cs typeface="宋体" panose="02010600030101010101" pitchFamily="2" charset="-122"/>
            </a:endParaRPr>
          </a:p>
          <a:p>
            <a:pPr>
              <a:lnSpc>
                <a:spcPct val="140000"/>
              </a:lnSpc>
            </a:pPr>
            <a:r>
              <a:rPr lang="zh-CN" altLang="en-US" sz="27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7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此两段文字从正面立论，分别从“一个有教养的人，必定从心里愿意尊重别人，也善于尊重别人”及有教养的人如何待人处事的角度论证了怎样叫作有教养。</a:t>
            </a: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38163" y="483394"/>
            <a:ext cx="8067199" cy="4778231"/>
          </a:xfrm>
          <a:prstGeom prst="rect">
            <a:avLst/>
          </a:prstGeom>
          <a:noFill/>
        </p:spPr>
        <p:txBody>
          <a:bodyPr wrap="square" lIns="68580" tIns="34290" rIns="68580" bIns="34290" rtlCol="0" anchor="t">
            <a:spAutoFit/>
          </a:bodyPr>
          <a:lstStyle/>
          <a:p>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3</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谈论“风度”的书籍很多。在社会交往中，比如出门做客或者在家接待客人，在剧场，在工作场合，人究竟该如何自持?如何举止有度?怎么样对待老人和孩子?怎么样谈吐オ算得体，不致使对方听了感到难堪?怎么样打扮才算合适，不致让周围的人们侧目而视?</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列举有关“风度”的各种问题，引出下文的观点。</a:t>
            </a: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对于诸如此类的问题，这些书大都有详尽的论述。遗憾的是，人们却很少从这些书中汲取有益的见解。之所以出现这种状况，我认为原因在于这些讲解优雅风度的著作有个缺陷，就是很少解释人们为什么需要优雅风度，其必要性究竟何在。有些人有一种错觉，似乎优雅风度就是矫揉造作，是出于无聊，是附庸风雅，是毫无意义的扭捏作态。</a:t>
            </a:r>
          </a:p>
          <a:p>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46773" y="1024414"/>
            <a:ext cx="7688580" cy="3670236"/>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利哈乔夫(1906-1999），全名德米特里・谢尔盖耶维奇・利哈乔夫，苏联学者、作家。</a:t>
            </a:r>
            <a:r>
              <a:rPr lang="zh-CN" altLang="en-US" sz="2400" b="1"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他是20世纪俄罗斯的知识象征，</a:t>
            </a:r>
            <a:r>
              <a:rPr lang="zh-CN" altLang="zh-CN" sz="2400" b="1"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被称为利哈乔夫的世纪。</a:t>
            </a:r>
            <a:r>
              <a:rPr lang="zh-CN"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利哈乔夫被誉为</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俄罗斯知识分子的良心</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俄罗斯民族的良心</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被俄罗斯前总统叶利钦称为是</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唯一没有污点的人</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en-US"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20</a:t>
            </a:r>
            <a:r>
              <a:rPr lang="zh-CN"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世纪的俄罗斯风云变幻</a:t>
            </a:r>
            <a:r>
              <a:rPr lang="zh-CN" altLang="en-US"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许多权柄在握、不可一世的人物</a:t>
            </a:r>
            <a:r>
              <a:rPr lang="zh-CN" altLang="en-US"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来去匆匆</a:t>
            </a:r>
            <a:r>
              <a:rPr lang="zh-CN" altLang="en-US"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成了时代的过客</a:t>
            </a:r>
            <a:r>
              <a:rPr lang="zh-CN" altLang="en-US"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唯独德米特里</a:t>
            </a:r>
            <a:r>
              <a:rPr lang="en-US"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a:t>
            </a:r>
            <a:r>
              <a:rPr lang="zh-CN" altLang="zh-CN" sz="2400" dirty="0">
                <a:latin typeface="楷体" panose="02010609060101010101" pitchFamily="49" charset="-122"/>
                <a:ea typeface="楷体" panose="02010609060101010101" pitchFamily="49" charset="-122"/>
                <a:cs typeface="宋体" panose="02010600030101010101" pitchFamily="2" charset="-122"/>
                <a:sym typeface="宋体" panose="02010600030101010101" pitchFamily="2" charset="-122"/>
              </a:rPr>
              <a:t>利哈乔夫的名字屹立不倒。</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代表作品有《罪犯的纸牌游戏》《伊戈尔远征记》等。</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latin typeface="楷体" panose="02010609060101010101" pitchFamily="49" charset="-122"/>
              <a:ea typeface="楷体" panose="02010609060101010101" pitchFamily="49" charset="-122"/>
              <a:cs typeface="宋体" panose="02010600030101010101" pitchFamily="2" charset="-122"/>
            </a:endParaRPr>
          </a:p>
        </p:txBody>
      </p:sp>
      <p:sp>
        <p:nvSpPr>
          <p:cNvPr id="5" name="文本框 4"/>
          <p:cNvSpPr txBox="1"/>
          <p:nvPr/>
        </p:nvSpPr>
        <p:spPr>
          <a:xfrm>
            <a:off x="732949" y="500539"/>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作者简介</a:t>
            </a: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8786" y="326707"/>
            <a:ext cx="7979569" cy="4778231"/>
          </a:xfrm>
          <a:prstGeom prst="rect">
            <a:avLst/>
          </a:prstGeom>
          <a:noFill/>
        </p:spPr>
        <p:txBody>
          <a:bodyPr wrap="square" lIns="68580" tIns="34290" rIns="68580" bIns="34290" rtlCol="0" anchor="t">
            <a:spAutoFit/>
          </a:bodyPr>
          <a:lstStyle/>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指出人们很少从书中汲取有关“风度”的有益见解的原因</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段解:指出谈论“风度”的书籍对修养自身教养作用不大并其分析原因。</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14.</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当然，优雅风度</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可能</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是外在的。</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“可能”一词体现出作者用语谨慎严密。</a:t>
            </a: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但是就整体而论，优雅风度是靠祖祖辈辈一代又一代人的经验积淀而成的，并且标志着人们渴望变得更高尚，渴望生活更优越、更美好的愿望，这是一种世代相传、持续不懈的追求。</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指出“优雅的风度”的形成需要长期的积累，客观上否定了谈论“风度”的书籍对于形成优雅的风度的作用。</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段解:指出优雅的风度需要长期的积累才能形成。</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 calcmode="lin" valueType="num">
                                      <p:cBhvr additive="base">
                                        <p:cTn id="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fade">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01491" y="527209"/>
            <a:ext cx="8003858" cy="1915001"/>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15</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问题的关键究竟何在呢?要养成优雅风度应该遵循哪些准则?搜集那些难以逐一熟记的关于行为举止的“道德箴言”，是不是一件轻而易举的事情呢?</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三个连续的问句，在结构上起承上启下的作用，同时引起读者思考，进行更深层次的论述。</a:t>
            </a:r>
          </a:p>
        </p:txBody>
      </p:sp>
      <p:pic>
        <p:nvPicPr>
          <p:cNvPr id="3" name="图片 2" descr="10010921_10"/>
          <p:cNvPicPr>
            <a:picLocks noChangeAspect="1"/>
          </p:cNvPicPr>
          <p:nvPr/>
        </p:nvPicPr>
        <p:blipFill>
          <a:blip r:embed="rId4"/>
          <a:stretch>
            <a:fillRect/>
          </a:stretch>
        </p:blipFill>
        <p:spPr>
          <a:xfrm>
            <a:off x="501492" y="2522220"/>
            <a:ext cx="7439501" cy="2234089"/>
          </a:xfrm>
          <a:prstGeom prst="rect">
            <a:avLst/>
          </a:prstGeom>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2468" y="489586"/>
            <a:ext cx="7864316" cy="3393236"/>
          </a:xfrm>
          <a:prstGeom prst="rect">
            <a:avLst/>
          </a:prstGeom>
          <a:noFill/>
        </p:spPr>
        <p:txBody>
          <a:bodyPr wrap="square" lIns="68580" tIns="34290" rIns="68580" bIns="34290" rtlCol="0" anchor="t">
            <a:spAutoFit/>
          </a:bodyPr>
          <a:lstStyle/>
          <a:p>
            <a:r>
              <a:rPr lang="en-US" altLang="zh-CN" sz="2400" dirty="0">
                <a:latin typeface="楷体" panose="02010609060101010101" pitchFamily="49" charset="-122"/>
                <a:ea typeface="楷体" panose="02010609060101010101" pitchFamily="49" charset="-122"/>
                <a:cs typeface="宋体" panose="02010600030101010101" pitchFamily="2" charset="-122"/>
              </a:rPr>
              <a:t>1</a:t>
            </a:r>
            <a:r>
              <a:rPr lang="zh-CN" altLang="en-US" sz="2400" dirty="0">
                <a:latin typeface="楷体" panose="02010609060101010101" pitchFamily="49" charset="-122"/>
                <a:ea typeface="楷体" panose="02010609060101010101" pitchFamily="49" charset="-122"/>
                <a:cs typeface="宋体" panose="02010600030101010101" pitchFamily="2" charset="-122"/>
              </a:rPr>
              <a:t>6</a:t>
            </a:r>
            <a:r>
              <a:rPr lang="en-US" altLang="zh-CN" sz="2400" dirty="0">
                <a:latin typeface="楷体" panose="02010609060101010101" pitchFamily="49" charset="-122"/>
                <a:ea typeface="楷体" panose="02010609060101010101" pitchFamily="49" charset="-122"/>
                <a:cs typeface="宋体" panose="02010600030101010101" pitchFamily="2" charset="-122"/>
              </a:rPr>
              <a:t>.</a:t>
            </a:r>
            <a:r>
              <a:rPr lang="zh-CN" altLang="en-US" sz="2400" dirty="0">
                <a:latin typeface="楷体" panose="02010609060101010101" pitchFamily="49" charset="-122"/>
                <a:ea typeface="楷体" panose="02010609060101010101" pitchFamily="49" charset="-122"/>
                <a:cs typeface="宋体" panose="02010600030101010101" pitchFamily="2" charset="-122"/>
              </a:rPr>
              <a:t>一切优雅风度的基础其实是一种关照态度</a:t>
            </a:r>
            <a:r>
              <a:rPr lang="en-US" altLang="zh-CN" sz="2400" dirty="0">
                <a:latin typeface="楷体" panose="02010609060101010101" pitchFamily="49" charset="-122"/>
                <a:ea typeface="楷体" panose="02010609060101010101" pitchFamily="49" charset="-122"/>
                <a:cs typeface="宋体" panose="02010600030101010101" pitchFamily="2" charset="-122"/>
              </a:rPr>
              <a:t>——</a:t>
            </a:r>
            <a:r>
              <a:rPr lang="zh-CN" altLang="en-US" sz="2400" dirty="0">
                <a:latin typeface="楷体" panose="02010609060101010101" pitchFamily="49" charset="-122"/>
                <a:ea typeface="楷体" panose="02010609060101010101" pitchFamily="49" charset="-122"/>
                <a:cs typeface="宋体" panose="02010600030101010101" pitchFamily="2" charset="-122"/>
              </a:rPr>
              <a:t>时时刻刻要记住:一个人不应该妨得他人的生活，要让大家都有良好的自我感觉。</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针对上文摆出的问题进行回应。</a:t>
            </a:r>
          </a:p>
          <a:p>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rPr>
              <a:t>段解:点明优雅风度的基础是关照他人，不应该妨碍他人的生活。</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rPr>
              <a:t>1</a:t>
            </a:r>
            <a:r>
              <a:rPr lang="en-US" altLang="zh-CN" sz="2400" dirty="0">
                <a:latin typeface="楷体" panose="02010609060101010101" pitchFamily="49" charset="-122"/>
                <a:ea typeface="楷体" panose="02010609060101010101" pitchFamily="49" charset="-122"/>
                <a:cs typeface="宋体" panose="02010600030101010101" pitchFamily="2" charset="-122"/>
              </a:rPr>
              <a:t>7.</a:t>
            </a:r>
            <a:r>
              <a:rPr lang="zh-CN" altLang="en-US" sz="2400" dirty="0">
                <a:latin typeface="楷体" panose="02010609060101010101" pitchFamily="49" charset="-122"/>
                <a:ea typeface="楷体" panose="02010609060101010101" pitchFamily="49" charset="-122"/>
                <a:cs typeface="宋体" panose="02010600030101010101" pitchFamily="2" charset="-122"/>
              </a:rPr>
              <a:t>切记不要互相妨碍</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“切记”是“一定要记住”的意思，表明作者立场坚定，态度鲜明。</a:t>
            </a: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6743" y="541020"/>
            <a:ext cx="7930515" cy="4154984"/>
          </a:xfrm>
          <a:prstGeom prst="rect">
            <a:avLst/>
          </a:prstGeom>
          <a:noFill/>
        </p:spPr>
        <p:txBody>
          <a:bodyPr wrap="square" lIns="68580" tIns="34290" rIns="68580" bIns="34290" rtlCol="0" anchor="t">
            <a:spAutoFit/>
          </a:bodyPr>
          <a:lstStyle/>
          <a:p>
            <a:r>
              <a:rPr lang="zh-CN" altLang="en-US" sz="2100" dirty="0">
                <a:latin typeface="楷体" panose="02010609060101010101" pitchFamily="49" charset="-122"/>
                <a:ea typeface="楷体" panose="02010609060101010101" pitchFamily="49" charset="-122"/>
                <a:cs typeface="宋体" panose="02010600030101010101" pitchFamily="2" charset="-122"/>
              </a:rPr>
              <a:t>因此不应当大声喧哗。听到吵闹声不必捂住耳朵</a:t>
            </a:r>
            <a:r>
              <a:rPr lang="en-US" altLang="zh-CN" sz="2100" dirty="0">
                <a:latin typeface="楷体" panose="02010609060101010101" pitchFamily="49" charset="-122"/>
                <a:ea typeface="楷体" panose="02010609060101010101" pitchFamily="49" charset="-122"/>
                <a:cs typeface="宋体" panose="02010600030101010101" pitchFamily="2" charset="-122"/>
              </a:rPr>
              <a:t>——</a:t>
            </a:r>
            <a:r>
              <a:rPr lang="zh-CN" altLang="en-US" sz="2100" dirty="0">
                <a:latin typeface="楷体" panose="02010609060101010101" pitchFamily="49" charset="-122"/>
                <a:ea typeface="楷体" panose="02010609060101010101" pitchFamily="49" charset="-122"/>
                <a:cs typeface="宋体" panose="02010600030101010101" pitchFamily="2" charset="-122"/>
              </a:rPr>
              <a:t>在许多场合未必能做到这一点。比如说，吃饭的时候，切记避免</a:t>
            </a:r>
            <a:r>
              <a:rPr lang="zh-CN" altLang="en-US" sz="2100" dirty="0">
                <a:latin typeface="楷体" panose="02010609060101010101" pitchFamily="49" charset="-122"/>
                <a:ea typeface="楷体" panose="02010609060101010101" pitchFamily="49" charset="-122"/>
                <a:cs typeface="宋体" panose="02010600030101010101" pitchFamily="2" charset="-122"/>
                <a:sym typeface="+mn-ea"/>
              </a:rPr>
              <a:t>吧嗒嘴，把汤匙放在碟子上的时候不要弄出声响，喝汤时也不要有声音；嘴里嚼东西的时候不要说话，免得坐在旁边的人担心；不要把勺子放在桌子上，免得给邻座的人造成不便。穿着要整洁，表明你对别人的尊重。敬重客人，敬重主人，或者说得更简单一点，敬重路上的行人，不要让大家对你侧目而视。不要连续不断地开玩笑，说俏皮话，讲笑话，弄得旁边的客人心烦，尤其是重复别人已经说过、听你说话的人已经听过的笑话，那更加让人厌倦。絮絮叨叨会让谈话的对方陷入尴尬的境地。切记不要只顾自己说笑逗别人开心，也要让其他人有机会说点什么。动作举止、衣装服饰、走路的步态，一切都要有分寸，力求优雅。</a:t>
            </a:r>
          </a:p>
          <a:p>
            <a:endParaRPr lang="zh-CN" altLang="en-US" sz="1200"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49592" y="1372077"/>
            <a:ext cx="8375333" cy="3670236"/>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要知道任何优雅都不会让人厌烦，优雅是“社会共享的”。因此，在有教养的优雅举止中总是包容着深刻的含义。不要以为优雅仅仅是徒有其表的举止。</a:t>
            </a:r>
          </a:p>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正反论证:从正反两面论证优雅不仅是停留在表面，而是有着深刻的含义。</a:t>
            </a:r>
            <a:endParaRPr lang="zh-CN" altLang="en-US" sz="2400" dirty="0">
              <a:latin typeface="楷体" panose="02010609060101010101" pitchFamily="49" charset="-122"/>
              <a:ea typeface="楷体" panose="02010609060101010101" pitchFamily="49" charset="-122"/>
              <a:cs typeface="宋体" panose="02010600030101010101" pitchFamily="2" charset="-122"/>
              <a:sym typeface="+mn-ea"/>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你是凭借自己的举止表现你的素质。自我修养，与其说是注重行为举止，莫如说是重视行为举止的内涵，是以慎重的态度对待世界:敬重社会，珍惜大自然，甚至珍惜动物，珍惜花草树木，珍惜当地的美丽风光，珍惜你居住地的历史，等等。</a:t>
            </a:r>
          </a:p>
          <a:p>
            <a:endParaRPr lang="zh-CN" altLang="en-US" dirty="0">
              <a:ea typeface="楷体" panose="02010609060101010101" pitchFamily="49" charset="-122"/>
            </a:endParaRPr>
          </a:p>
        </p:txBody>
      </p:sp>
      <p:sp>
        <p:nvSpPr>
          <p:cNvPr id="4" name="文本框 3"/>
          <p:cNvSpPr txBox="1"/>
          <p:nvPr/>
        </p:nvSpPr>
        <p:spPr>
          <a:xfrm>
            <a:off x="549593" y="506730"/>
            <a:ext cx="8117613" cy="1084912"/>
          </a:xfrm>
          <a:prstGeom prst="rect">
            <a:avLst/>
          </a:prstGeom>
          <a:noFill/>
        </p:spPr>
        <p:txBody>
          <a:bodyPr wrap="square" lIns="68580" tIns="34290" rIns="68580" bIns="34290" rtlCol="0" anchor="t">
            <a:spAutoFit/>
          </a:bodyPr>
          <a:lstStyle/>
          <a:p>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举例论证:从日常生活细节中列举“不优雅”的表现，具体详细，容易引起共鸣。</a:t>
            </a:r>
            <a:endParaRPr lang="zh-CN" altLang="en-US" sz="2400" dirty="0">
              <a:latin typeface="楷体" panose="02010609060101010101" pitchFamily="49" charset="-122"/>
              <a:ea typeface="楷体" panose="02010609060101010101" pitchFamily="49" charset="-122"/>
              <a:cs typeface="宋体" panose="02010600030101010101" pitchFamily="2" charset="-122"/>
              <a:sym typeface="+mn-ea"/>
            </a:endParaRPr>
          </a:p>
          <a:p>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9085" y="518160"/>
            <a:ext cx="4614863" cy="4532948"/>
          </a:xfrm>
          <a:prstGeom prst="rect">
            <a:avLst/>
          </a:prstGeom>
          <a:noFill/>
        </p:spPr>
        <p:txBody>
          <a:bodyPr wrap="square" lIns="68580" tIns="34290" rIns="68580" bIns="34290" rtlCol="0" anchor="t">
            <a:spAutoFit/>
          </a:bodyPr>
          <a:lstStyle/>
          <a:p>
            <a:pPr>
              <a:lnSpc>
                <a:spcPct val="11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列举体现优雅内涵的种种行为举止，闻明自我修养就是以慎重的态度对待世界。</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段解:从日常生活细节入手列举不优雅和优雅的举止表现，并论述有教养的优雅具有深刻的含义。</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第三部分(</a:t>
            </a:r>
            <a:r>
              <a:rPr lang="en-US" altLang="zh-CN"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13</a:t>
            </a: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a:t>
            </a:r>
            <a:r>
              <a:rPr lang="en-US" altLang="zh-CN"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17</a:t>
            </a: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):论述优雅风度的基础是一种关照态度:不妨碍他人的生活。优雅风度能够表现一个人的教养。</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     </a:t>
            </a:r>
            <a:endPar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endParaRPr>
          </a:p>
        </p:txBody>
      </p:sp>
      <p:pic>
        <p:nvPicPr>
          <p:cNvPr id="4" name="图片 3"/>
          <p:cNvPicPr>
            <a:picLocks noChangeAspect="1"/>
          </p:cNvPicPr>
          <p:nvPr/>
        </p:nvPicPr>
        <p:blipFill>
          <a:blip r:embed="rId4"/>
          <a:stretch>
            <a:fillRect/>
          </a:stretch>
        </p:blipFill>
        <p:spPr>
          <a:xfrm>
            <a:off x="4913947" y="610076"/>
            <a:ext cx="4060508" cy="4201478"/>
          </a:xfrm>
          <a:prstGeom prst="rect">
            <a:avLst/>
          </a:prstGeom>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97078" y="-193462"/>
            <a:ext cx="7826348" cy="4870564"/>
          </a:xfrm>
          <a:prstGeom prst="rect">
            <a:avLst/>
          </a:prstGeom>
          <a:noFill/>
        </p:spPr>
        <p:txBody>
          <a:bodyPr wrap="square" lIns="68580" tIns="34290" rIns="68580" bIns="34290" rtlCol="0" anchor="t">
            <a:spAutoFit/>
          </a:bodyPr>
          <a:lstStyle/>
          <a:p>
            <a:pPr>
              <a:lnSpc>
                <a:spcPct val="130000"/>
              </a:lnSpc>
            </a:pP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30000"/>
              </a:lnSpc>
            </a:pPr>
            <a:r>
              <a:rPr lang="zh-CN" altLang="en-US" sz="2400" dirty="0">
                <a:effectLst>
                  <a:outerShdw blurRad="38100" dist="19050" dir="2700000" algn="tl" rotWithShape="0">
                    <a:schemeClr val="dk1">
                      <a:alpha val="40000"/>
                    </a:schemeClr>
                  </a:outerShdw>
                </a:effectLst>
                <a:latin typeface="Adobe 仿宋 Std R" panose="02020400000000000000" pitchFamily="18" charset="-122"/>
                <a:ea typeface="Adobe 仿宋 Std R" panose="02020400000000000000" pitchFamily="18" charset="-122"/>
                <a:cs typeface="宋体" panose="02010600030101010101" pitchFamily="2" charset="-122"/>
              </a:rPr>
              <a:t>第三部分</a:t>
            </a:r>
            <a:r>
              <a:rPr lang="zh-CN" altLang="en-US" sz="2400" dirty="0">
                <a:latin typeface="楷体" panose="02010609060101010101" pitchFamily="49" charset="-122"/>
                <a:ea typeface="楷体" panose="02010609060101010101" pitchFamily="49" charset="-122"/>
                <a:cs typeface="宋体" panose="02010600030101010101" pitchFamily="2" charset="-122"/>
              </a:rPr>
              <a:t>(</a:t>
            </a:r>
            <a:r>
              <a:rPr lang="en-US" altLang="zh-CN" sz="2400" dirty="0">
                <a:latin typeface="楷体" panose="02010609060101010101" pitchFamily="49" charset="-122"/>
                <a:ea typeface="楷体" panose="02010609060101010101" pitchFamily="49" charset="-122"/>
                <a:cs typeface="宋体" panose="02010600030101010101" pitchFamily="2" charset="-122"/>
              </a:rPr>
              <a:t>13-17</a:t>
            </a:r>
            <a:r>
              <a:rPr lang="zh-CN" altLang="en-US" sz="2400" dirty="0">
                <a:latin typeface="楷体" panose="02010609060101010101" pitchFamily="49" charset="-122"/>
                <a:ea typeface="楷体" panose="02010609060101010101" pitchFamily="49" charset="-122"/>
                <a:cs typeface="宋体" panose="02010600030101010101" pitchFamily="2" charset="-122"/>
              </a:rPr>
              <a:t>)问题思考</a:t>
            </a: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1.请你简要分析第</a:t>
            </a:r>
            <a:r>
              <a:rPr lang="en-US" altLang="zh-CN" sz="2400" dirty="0">
                <a:latin typeface="楷体" panose="02010609060101010101" pitchFamily="49" charset="-122"/>
                <a:ea typeface="楷体" panose="02010609060101010101" pitchFamily="49" charset="-122"/>
                <a:cs typeface="宋体" panose="02010600030101010101" pitchFamily="2" charset="-122"/>
              </a:rPr>
              <a:t>13</a:t>
            </a:r>
            <a:r>
              <a:rPr lang="zh-CN" altLang="en-US" sz="2400" dirty="0">
                <a:latin typeface="楷体" panose="02010609060101010101" pitchFamily="49" charset="-122"/>
                <a:ea typeface="楷体" panose="02010609060101010101" pitchFamily="49" charset="-122"/>
                <a:cs typeface="宋体" panose="02010600030101010101" pitchFamily="2" charset="-122"/>
              </a:rPr>
              <a:t>段的论证思路。</a:t>
            </a: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第</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rPr>
              <a:t>13</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段首先指出谈论“风度”的书籍很多，接着列举这些谈论“风度”的书籍的大致内容、然后指出人们很少从这些书中汲取有益的见解，最后分析产生这一现象的原因在于这些书籍很少解释人们为什么需要优雅风度。</a:t>
            </a: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2.说说看，作者认为怎样才叫“优雅风度”?</a:t>
            </a: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一切优雅风度的基础其实是一种</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关照态度，即一个人不应该妨碍他人的生活，要让大家都有良好的自我感觉。</a:t>
            </a: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23925" y="355283"/>
            <a:ext cx="7296150" cy="4084796"/>
          </a:xfrm>
          <a:prstGeom prst="rect">
            <a:avLst/>
          </a:prstGeom>
          <a:noFill/>
        </p:spPr>
        <p:txBody>
          <a:bodyPr wrap="square" lIns="68580" tIns="34290" rIns="68580" bIns="34290" rtlCol="0" anchor="t">
            <a:spAutoFit/>
          </a:bodyPr>
          <a:lstStyle/>
          <a:p>
            <a:pPr>
              <a:lnSpc>
                <a:spcPct val="110000"/>
              </a:lnSpc>
            </a:pPr>
            <a:endParaRPr lang="zh-CN" altLang="en-US" sz="30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3000" dirty="0">
                <a:latin typeface="楷体" panose="02010609060101010101" pitchFamily="49" charset="-122"/>
                <a:ea typeface="楷体" panose="02010609060101010101" pitchFamily="49" charset="-122"/>
                <a:cs typeface="宋体" panose="02010600030101010101" pitchFamily="2" charset="-122"/>
              </a:rPr>
              <a:t>3.如何理解“在有教养的优雅举止中总是包含着深刻的含义”这句话?</a:t>
            </a:r>
          </a:p>
          <a:p>
            <a:pPr>
              <a:lnSpc>
                <a:spcPct val="110000"/>
              </a:lnSpc>
            </a:pPr>
            <a:r>
              <a:rPr lang="zh-CN" altLang="en-US" sz="3000" dirty="0">
                <a:latin typeface="楷体" panose="02010609060101010101" pitchFamily="49" charset="-122"/>
                <a:ea typeface="楷体" panose="02010609060101010101" pitchFamily="49" charset="-122"/>
                <a:cs typeface="宋体" panose="02010600030101010101" pitchFamily="2" charset="-122"/>
              </a:rPr>
              <a:t>    </a:t>
            </a:r>
            <a:r>
              <a:rPr lang="zh-CN" altLang="en-US" sz="3000" dirty="0">
                <a:solidFill>
                  <a:srgbClr val="FF0000"/>
                </a:solidFill>
                <a:latin typeface="楷体" panose="02010609060101010101" pitchFamily="49" charset="-122"/>
                <a:ea typeface="楷体" panose="02010609060101010101" pitchFamily="49" charset="-122"/>
                <a:cs typeface="宋体" panose="02010600030101010101" pitchFamily="2" charset="-122"/>
              </a:rPr>
              <a:t>“有教养的优雅举止”表现了一个人的内在素质，其“深刻的含义”也就是行为举止体现出的一个人的自我修养</a:t>
            </a:r>
            <a:r>
              <a:rPr lang="en-US" altLang="zh-CN" sz="3000" dirty="0">
                <a:solidFill>
                  <a:srgbClr val="FF0000"/>
                </a:solidFill>
                <a:latin typeface="楷体" panose="02010609060101010101" pitchFamily="49" charset="-122"/>
                <a:ea typeface="楷体" panose="02010609060101010101" pitchFamily="49" charset="-122"/>
                <a:cs typeface="宋体" panose="02010600030101010101" pitchFamily="2" charset="-122"/>
              </a:rPr>
              <a:t>——</a:t>
            </a:r>
            <a:r>
              <a:rPr lang="zh-CN" altLang="en-US" sz="3000" dirty="0">
                <a:solidFill>
                  <a:srgbClr val="FF0000"/>
                </a:solidFill>
                <a:latin typeface="楷体" panose="02010609060101010101" pitchFamily="49" charset="-122"/>
                <a:ea typeface="楷体" panose="02010609060101010101" pitchFamily="49" charset="-122"/>
                <a:cs typeface="宋体" panose="02010600030101010101" pitchFamily="2" charset="-122"/>
              </a:rPr>
              <a:t>以慎重的态度对待世界。</a:t>
            </a:r>
          </a:p>
          <a:p>
            <a:endParaRPr lang="zh-CN" altLang="en-US" sz="30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403" y="855345"/>
            <a:ext cx="7043261" cy="1840230"/>
          </a:xfrm>
          <a:prstGeom prst="rect">
            <a:avLst/>
          </a:prstGeom>
          <a:noFill/>
        </p:spPr>
        <p:txBody>
          <a:bodyPr wrap="square" lIns="68580" tIns="34290" rIns="68580" bIns="34290" rtlCol="0" anchor="t">
            <a:spAutoFit/>
          </a:bodyPr>
          <a:lstStyle/>
          <a:p>
            <a:pPr>
              <a:lnSpc>
                <a:spcPct val="120000"/>
              </a:lnSpc>
            </a:pP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8</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无须背诵数以百计的格言信条，只须记住一条:必须以尊重的态度对待别人。</a:t>
            </a:r>
          </a:p>
          <a:p>
            <a:pPr>
              <a:lnSpc>
                <a:spcPct val="12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结论:必须以尊重的态度对待别人，从某种意义上说，有教养即等于以尊重的态度对待别人。</a:t>
            </a:r>
            <a:endParaRPr lang="zh-CN" altLang="en-US" dirty="0">
              <a:ea typeface="楷体" panose="02010609060101010101" pitchFamily="49" charset="-122"/>
            </a:endParaRPr>
          </a:p>
        </p:txBody>
      </p:sp>
      <p:sp>
        <p:nvSpPr>
          <p:cNvPr id="5" name="文本框 4"/>
          <p:cNvSpPr txBox="1"/>
          <p:nvPr/>
        </p:nvSpPr>
        <p:spPr>
          <a:xfrm>
            <a:off x="553403" y="2630329"/>
            <a:ext cx="6894195" cy="1840230"/>
          </a:xfrm>
          <a:prstGeom prst="rect">
            <a:avLst/>
          </a:prstGeom>
          <a:noFill/>
        </p:spPr>
        <p:txBody>
          <a:bodyPr wrap="square" lIns="68580" tIns="34290" rIns="68580" bIns="34290" rtlCol="0" anchor="t">
            <a:spAutoFit/>
          </a:bodyPr>
          <a:lstStyle/>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如果你懂得了这一点，再加上几分随机应变的智慧，那么风度就会自动来到你的身边。换句话说，你会自然而然地记住保持优雅举止的具体做法，你将乐于实施并且善于把这些法则付诸实践。</a:t>
            </a:r>
            <a:endParaRPr lang="zh-CN" altLang="en-US" dirty="0">
              <a:ea typeface="楷体" panose="02010609060101010101" pitchFamily="49" charset="-122"/>
            </a:endParaRPr>
          </a:p>
        </p:txBody>
      </p:sp>
      <p:pic>
        <p:nvPicPr>
          <p:cNvPr id="6" name="图片 5" descr="10010921_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31355" y="631984"/>
            <a:ext cx="2419826" cy="4286250"/>
          </a:xfrm>
          <a:prstGeom prst="rect">
            <a:avLst/>
          </a:prstGeom>
        </p:spPr>
      </p:pic>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2934" y="232411"/>
            <a:ext cx="7769543" cy="2503646"/>
          </a:xfrm>
          <a:prstGeom prst="rect">
            <a:avLst/>
          </a:prstGeom>
          <a:noFill/>
        </p:spPr>
        <p:txBody>
          <a:bodyPr wrap="square" lIns="68580" tIns="34290" rIns="68580" bIns="34290" rtlCol="0" anchor="t">
            <a:spAutoFit/>
          </a:bodyPr>
          <a:lstStyle/>
          <a:p>
            <a:pPr>
              <a:lnSpc>
                <a:spcPct val="110000"/>
              </a:lnSpc>
            </a:pPr>
            <a:endParaRPr lang="zh-CN" altLang="en-US" sz="2400" dirty="0">
              <a:latin typeface="楷体" panose="02010609060101010101" pitchFamily="49" charset="-122"/>
              <a:ea typeface="楷体" panose="02010609060101010101" pitchFamily="49" charset="-122"/>
              <a:cs typeface="宋体" panose="02010600030101010101" pitchFamily="2" charset="-122"/>
              <a:sym typeface="+mn-ea"/>
            </a:endParaRPr>
          </a:p>
          <a:p>
            <a:pPr>
              <a:lnSpc>
                <a:spcPct val="110000"/>
              </a:lnSpc>
            </a:pP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    记住“以尊重的态度对待别人”这点，就会自然而然践行优雅的举止。</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10000"/>
              </a:lnSpc>
            </a:pP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第四部分</a:t>
            </a:r>
            <a:r>
              <a:rPr lang="zh-CN" altLang="en-US" sz="2400"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a:t>
            </a:r>
            <a:r>
              <a:rPr lang="en-US" altLang="zh-CN" sz="2400"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8</a:t>
            </a:r>
            <a:r>
              <a:rPr lang="zh-CN" altLang="en-US" sz="2400" dirty="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宋体" panose="02010600030101010101" pitchFamily="2" charset="-122"/>
                <a:sym typeface="+mn-ea"/>
              </a:rPr>
              <a:t>):归纳结论:以尊重的态度对待别人，再加上几分智慧，便会自然地拥有优雅风度并将修养优雅的举止付诸实践。</a:t>
            </a:r>
            <a:endParaRPr lang="zh-CN" altLang="en-US" dirty="0">
              <a:ea typeface="楷体" panose="02010609060101010101" pitchFamily="49" charset="-122"/>
            </a:endParaRPr>
          </a:p>
        </p:txBody>
      </p:sp>
      <p:sp>
        <p:nvSpPr>
          <p:cNvPr id="4" name="文本框 3"/>
          <p:cNvSpPr txBox="1"/>
          <p:nvPr/>
        </p:nvSpPr>
        <p:spPr>
          <a:xfrm>
            <a:off x="612934" y="2736056"/>
            <a:ext cx="7406164" cy="1840230"/>
          </a:xfrm>
          <a:prstGeom prst="rect">
            <a:avLst/>
          </a:prstGeom>
          <a:noFill/>
        </p:spPr>
        <p:txBody>
          <a:bodyPr wrap="square" lIns="68580" tIns="34290" rIns="68580" bIns="34290" rtlCol="0" anchor="t">
            <a:spAutoFit/>
          </a:bodyPr>
          <a:lstStyle/>
          <a:p>
            <a:pPr>
              <a:lnSpc>
                <a:spcPct val="120000"/>
              </a:lnSpc>
            </a:pPr>
            <a:r>
              <a:rPr lang="zh-CN" altLang="en-US" sz="2400" dirty="0">
                <a:latin typeface="Adobe 仿宋 Std R" panose="02020400000000000000" pitchFamily="18" charset="-122"/>
                <a:ea typeface="Adobe 仿宋 Std R" panose="02020400000000000000" pitchFamily="18" charset="-122"/>
                <a:cs typeface="宋体" panose="02010600030101010101" pitchFamily="2" charset="-122"/>
                <a:sym typeface="+mn-ea"/>
              </a:rPr>
              <a:t>第四部分</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8)问题思考</a:t>
            </a: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本文题目为“论教养”，作者针对“教养”这一话题，提出了一个怎样的结论?</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必须以尊重的态度对待别人。</a:t>
            </a: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8142" y="543401"/>
            <a:ext cx="6144578" cy="4056698"/>
          </a:xfrm>
          <a:prstGeom prst="rect">
            <a:avLst/>
          </a:prstGeom>
          <a:noFill/>
        </p:spPr>
        <p:txBody>
          <a:bodyPr wrap="square" lIns="68580" tIns="34290" rIns="68580" bIns="34290" rtlCol="0" anchor="t">
            <a:spAutoFit/>
          </a:bodyPr>
          <a:lstStyle/>
          <a:p>
            <a:pPr>
              <a:lnSpc>
                <a:spcPct val="14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背景链接</a:t>
            </a:r>
          </a:p>
          <a:p>
            <a:pPr>
              <a:lnSpc>
                <a:spcPct val="14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     《论教养》选自《世界文学》2007年第3期。谷羽译。有删改。这篇文章收录在利哈乔夫为青少年写的《善与美书简》中，这些“书简”论述的都是道德、情操的修养。</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在书中，利哈乔夫和年轻人谈了怎样学习、怎样生活，并告诚年轻人要走的道路相当复杂</a:t>
            </a:r>
            <a:r>
              <a:rPr lang="zh-CN" altLang="en-US" sz="2400" dirty="0">
                <a:latin typeface="楷体" panose="02010609060101010101" pitchFamily="49" charset="-122"/>
                <a:ea typeface="楷体" panose="02010609060101010101" pitchFamily="49" charset="-122"/>
                <a:cs typeface="宋体" panose="02010600030101010101" pitchFamily="2" charset="-122"/>
              </a:rPr>
              <a:t>。</a:t>
            </a:r>
          </a:p>
          <a:p>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4"/>
          <a:stretch>
            <a:fillRect/>
          </a:stretch>
        </p:blipFill>
        <p:spPr>
          <a:xfrm>
            <a:off x="6446997" y="827723"/>
            <a:ext cx="2429216" cy="3424714"/>
          </a:xfrm>
          <a:prstGeom prst="rect">
            <a:avLst/>
          </a:prstGeom>
        </p:spPr>
      </p:pic>
    </p:spTree>
    <p:custDataLst>
      <p:tags r:id="rId1"/>
    </p:custDataLst>
  </p:cSld>
  <p:clrMapOvr>
    <a:masterClrMapping/>
  </p:clrMapOvr>
  <p:transition>
    <p:checker dir="ver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418999" y="574357"/>
            <a:ext cx="1813560" cy="576263"/>
          </a:xfrm>
          <a:prstGeom prst="rect">
            <a:avLst/>
          </a:prstGeom>
          <a:noFill/>
        </p:spPr>
        <p:txBody>
          <a:bodyPr wrap="none" lIns="68580" tIns="34290" rIns="68580" bIns="34290" rtlCol="0">
            <a:spAutoFit/>
          </a:bodyPr>
          <a:lstStyle/>
          <a:p>
            <a:pPr algn="l"/>
            <a:r>
              <a:rPr lang="zh-CN" altLang="en-US" sz="33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主旨归纳</a:t>
            </a:r>
          </a:p>
        </p:txBody>
      </p:sp>
      <p:sp>
        <p:nvSpPr>
          <p:cNvPr id="4" name="文本框 3"/>
          <p:cNvSpPr txBox="1"/>
          <p:nvPr/>
        </p:nvSpPr>
        <p:spPr>
          <a:xfrm>
            <a:off x="1178242" y="1476375"/>
            <a:ext cx="7079933" cy="2607469"/>
          </a:xfrm>
          <a:prstGeom prst="rect">
            <a:avLst/>
          </a:prstGeom>
          <a:noFill/>
        </p:spPr>
        <p:txBody>
          <a:bodyPr wrap="square" lIns="68580" tIns="34290" rIns="68580" bIns="34290" rtlCol="0">
            <a:spAutoFit/>
          </a:bodyPr>
          <a:lstStyle/>
          <a:p>
            <a:pPr algn="l">
              <a:lnSpc>
                <a:spcPct val="110000"/>
              </a:lnSpc>
            </a:pPr>
            <a:r>
              <a:rPr lang="en-US" altLang="zh-CN" sz="30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    </a:t>
            </a:r>
            <a:r>
              <a:rPr lang="zh-CN" altLang="en-US" sz="30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本文就“教养”这一话题展开论述，分别谈了什么叫有教养，以及如何培养自己优雅的风度，最后提出必须以尊重的态度对待别人，这样便能自然而然地拥有教养优雅风度并付诸实践。</a:t>
            </a:r>
          </a:p>
        </p:txBody>
      </p:sp>
      <p:sp>
        <p:nvSpPr>
          <p:cNvPr id="2" name="圆角矩形 1"/>
          <p:cNvSpPr/>
          <p:nvPr/>
        </p:nvSpPr>
        <p:spPr>
          <a:xfrm>
            <a:off x="803910" y="1321594"/>
            <a:ext cx="7444740" cy="2902268"/>
          </a:xfrm>
          <a:prstGeom prst="roundRect">
            <a:avLst/>
          </a:prstGeom>
          <a:noFill/>
          <a:ln w="28575" cap="flat" cmpd="sng" algn="ctr">
            <a:solidFill>
              <a:srgbClr val="70AD47"/>
            </a:solidFill>
            <a:prstDash val="solid"/>
            <a:miter lim="800000"/>
          </a:ln>
          <a:effectLst/>
        </p:spPr>
        <p:txBody>
          <a:bodyPr lIns="68580" tIns="34290" rIns="68580" bIns="34290" rtlCol="0" anchor="ctr"/>
          <a:lstStyle/>
          <a:p>
            <a:pPr algn="ctr">
              <a:defRPr/>
            </a:pPr>
            <a:endParaRPr lang="zh-CN" altLang="en-US" sz="1400" kern="0" noProof="1">
              <a:solidFill>
                <a:prstClr val="white"/>
              </a:solidFill>
              <a:latin typeface="Calibri" panose="020F0502020204030204"/>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18687" y="654368"/>
            <a:ext cx="7855744" cy="4439677"/>
          </a:xfrm>
          <a:prstGeom prst="rect">
            <a:avLst/>
          </a:prstGeom>
          <a:noFill/>
        </p:spPr>
        <p:txBody>
          <a:bodyPr wrap="square" lIns="68580" tIns="34290" rIns="68580" bIns="34290" rtlCol="0" anchor="t">
            <a:spAutoFit/>
          </a:bodyPr>
          <a:lstStyle/>
          <a:p>
            <a:pPr algn="ct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互动探究</a:t>
            </a: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1.作者在“论教养”的过程中，先谈“无教养”的例子，再谈“有教养”的例子，这样写有什么好处?</a:t>
            </a: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rPr>
              <a:t>因为在日常生活中，人们对“无教养”的行为认识不足，作者在“论教养”的过程中，从现实生活中人们无教养的具体表现谈起，容易激发读者的共识；再谈“有教养”的表现，意在引导人们提高自己的教养。这样安排顺序，符合人们认识问题的规律。</a:t>
            </a:r>
          </a:p>
          <a:p>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1044" y="539115"/>
            <a:ext cx="7682389" cy="4427366"/>
          </a:xfrm>
          <a:prstGeom prst="rect">
            <a:avLst/>
          </a:prstGeom>
          <a:noFill/>
        </p:spPr>
        <p:txBody>
          <a:bodyPr wrap="square" lIns="68580" tIns="34290" rIns="68580" bIns="34290" rtlCol="0" anchor="t">
            <a:spAutoFit/>
          </a:bodyPr>
          <a:lstStyle/>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2.文章第</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13</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17</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段，由“教养”的话题转向了“风度”的话题，说说看，“教养”与“风度”之间有什么内在联系?</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教养”是指表现在行为方式中的道德修养状况，是社会影响、家庭教育、学校教育、个人修养的结果，尤指在家庭中从小养成的行为道德水准。“风度”，指人的言谈举止和仪态。从二者之间的内涵来看，“教养”包涵“风度”，“风度”是“教养”的具体体现，个人的教养良好与否，具体表现在个人“风度”是否优雅。</a:t>
            </a:r>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a:p>
            <a:endPar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1130581578"/>
      </p:ext>
    </p:extLst>
  </p:cSld>
  <p:clrMapOvr>
    <a:masterClrMapping/>
  </p:clrMapOvr>
  <p:transition>
    <p:checker dir="ver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2927317247"/>
      </p:ext>
    </p:extLst>
  </p:cSld>
  <p:clrMapOvr>
    <a:masterClrMapping/>
  </p:clrMapOvr>
  <p:transition>
    <p:checker dir="ver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3511053316"/>
      </p:ext>
    </p:extLst>
  </p:cSld>
  <p:clrMapOvr>
    <a:masterClrMapping/>
  </p:clrMapOvr>
  <p:transition>
    <p:checker dir="ver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1478105393"/>
      </p:ext>
    </p:extLst>
  </p:cSld>
  <p:clrMapOvr>
    <a:masterClrMapping/>
  </p:clrMapOvr>
  <p:transition>
    <p:checker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55270"/>
            <a:ext cx="8229600" cy="4632960"/>
          </a:xfrm>
          <a:prstGeom prst="rect">
            <a:avLst/>
          </a:prstGeom>
        </p:spPr>
      </p:pic>
    </p:spTree>
    <p:extLst>
      <p:ext uri="{BB962C8B-B14F-4D97-AF65-F5344CB8AC3E}">
        <p14:creationId xmlns:p14="http://schemas.microsoft.com/office/powerpoint/2010/main" val="3191396495"/>
      </p:ext>
    </p:extLst>
  </p:cSld>
  <p:clrMapOvr>
    <a:masterClrMapping/>
  </p:clrMapOvr>
  <p:transition>
    <p:checker dir="ver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9308" y="288569"/>
            <a:ext cx="2441694" cy="769441"/>
          </a:xfrm>
          <a:prstGeom prst="rect">
            <a:avLst/>
          </a:prstGeom>
        </p:spPr>
        <p:txBody>
          <a:bodyPr wrap="none">
            <a:spAutoFit/>
          </a:bodyPr>
          <a:lstStyle/>
          <a:p>
            <a:r>
              <a:rPr lang="zh-CN" altLang="en-US" sz="4400" dirty="0" smtClean="0"/>
              <a:t>课</a:t>
            </a:r>
            <a:r>
              <a:rPr lang="zh-CN" altLang="en-US" sz="4400" dirty="0"/>
              <a:t>文主题</a:t>
            </a:r>
          </a:p>
        </p:txBody>
      </p:sp>
      <p:sp>
        <p:nvSpPr>
          <p:cNvPr id="3" name="矩形 2"/>
          <p:cNvSpPr/>
          <p:nvPr/>
        </p:nvSpPr>
        <p:spPr>
          <a:xfrm>
            <a:off x="592057" y="1971586"/>
            <a:ext cx="7973041" cy="1815882"/>
          </a:xfrm>
          <a:prstGeom prst="rect">
            <a:avLst/>
          </a:prstGeom>
        </p:spPr>
        <p:txBody>
          <a:bodyPr wrap="square">
            <a:spAutoFit/>
          </a:bodyPr>
          <a:lstStyle/>
          <a:p>
            <a:r>
              <a:rPr lang="zh-CN" altLang="en-US" sz="2800" dirty="0"/>
              <a:t>本文通过列举众多“有教养”及“无教养”的现象，深入浅出地探究“真正的教养”和“优雅风度”的本质，启发我们思考教养的真谛，自觉做一个有教养的人。</a:t>
            </a:r>
          </a:p>
        </p:txBody>
      </p:sp>
    </p:spTree>
    <p:extLst>
      <p:ext uri="{BB962C8B-B14F-4D97-AF65-F5344CB8AC3E}">
        <p14:creationId xmlns:p14="http://schemas.microsoft.com/office/powerpoint/2010/main" val="2172055234"/>
      </p:ext>
    </p:extLst>
  </p:cSld>
  <p:clrMapOvr>
    <a:masterClrMapping/>
  </p:clrMapOvr>
  <p:transition>
    <p:checker dir="ver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75336" y="1935086"/>
            <a:ext cx="7593806" cy="2808461"/>
          </a:xfrm>
          <a:prstGeom prst="rect">
            <a:avLst/>
          </a:prstGeom>
          <a:noFill/>
        </p:spPr>
        <p:txBody>
          <a:bodyPr wrap="square" lIns="68580" tIns="34290" rIns="68580" bIns="34290" rtlCol="0" anchor="t">
            <a:spAutoFit/>
          </a:bodyPr>
          <a:lstStyle/>
          <a:p>
            <a:pPr>
              <a:spcBef>
                <a:spcPts val="1200"/>
              </a:spcBef>
            </a:pPr>
            <a:r>
              <a:rPr lang="zh-CN" altLang="en-US" sz="2400" dirty="0" smtClean="0">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.举例论证，观点鲜明</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spcBef>
                <a:spcPts val="1200"/>
              </a:spcBef>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文中多处采用了举例论证的论证方式，论据全面而又生动，摆事实，讲道理，逐一论述，使文章观点明确，论证有力。例如⑤~</a:t>
            </a:r>
            <a:r>
              <a:rPr lang="en-US" altLang="zh-CN" sz="2400" dirty="0">
                <a:latin typeface="楷体" panose="02010609060101010101" pitchFamily="49" charset="-122"/>
                <a:ea typeface="楷体" panose="02010609060101010101" pitchFamily="49" charset="-122"/>
                <a:cs typeface="宋体" panose="02010600030101010101" pitchFamily="2" charset="-122"/>
                <a:sym typeface="+mn-ea"/>
              </a:rPr>
              <a:t>1</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2段中列举了“有教养的人”和“无教养的人”的种种行为举止事例进行论述，鲜明地阐述了什么是有教养，什么是无教养，论证深刻有力，增强了文章的说服力。</a:t>
            </a:r>
            <a:endParaRPr lang="zh-CN" altLang="en-US" dirty="0">
              <a:ea typeface="楷体" panose="02010609060101010101" pitchFamily="49" charset="-122"/>
            </a:endParaRPr>
          </a:p>
        </p:txBody>
      </p:sp>
      <p:sp>
        <p:nvSpPr>
          <p:cNvPr id="3" name="文本框 2"/>
          <p:cNvSpPr txBox="1"/>
          <p:nvPr/>
        </p:nvSpPr>
        <p:spPr>
          <a:xfrm>
            <a:off x="2637473" y="913924"/>
            <a:ext cx="2432685" cy="761048"/>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lIns="68580" tIns="34290" rIns="68580" bIns="34290" rtlCol="0">
            <a:spAutoFit/>
          </a:bodyPr>
          <a:lstStyle/>
          <a:p>
            <a:pPr algn="l"/>
            <a:r>
              <a:rPr lang="zh-CN" altLang="en-US" sz="4500" b="1"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写作借鉴</a:t>
            </a:r>
          </a:p>
        </p:txBody>
      </p:sp>
      <p:pic>
        <p:nvPicPr>
          <p:cNvPr id="4" name="图片 3" descr="37884499_2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38324" y="151924"/>
            <a:ext cx="3571875" cy="2285048"/>
          </a:xfrm>
          <a:prstGeom prst="rect">
            <a:avLst/>
          </a:prstGeom>
        </p:spPr>
      </p:pic>
    </p:spTree>
    <p:custDataLst>
      <p:tags r:id="rId1"/>
    </p:custDataLst>
  </p:cSld>
  <p:clrMapOvr>
    <a:masterClrMapping/>
  </p:clrMapOvr>
  <p:transition>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13534" y="607490"/>
            <a:ext cx="7967663" cy="4187300"/>
          </a:xfrm>
          <a:prstGeom prst="rect">
            <a:avLst/>
          </a:prstGeom>
          <a:noFill/>
        </p:spPr>
        <p:txBody>
          <a:bodyPr wrap="square" lIns="68580" tIns="34290" rIns="68580" bIns="34290" rtlCol="0" anchor="t">
            <a:spAutoFit/>
          </a:bodyPr>
          <a:lstStyle/>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文体知识</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3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论证结构一般说来，</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议论文最基本的论证结构是提出间题(引论)</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分析问题(本论)</a:t>
            </a:r>
            <a:r>
              <a:rPr lang="en-US" altLang="zh-CN"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解决问题(结论)</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。引论，又叫绪论，是提出问题的部分。好的引论应当简明新颖。本论，又称正论，是分析问题，用论据来证明论点的部分，是文章的主体。本论部分的论证结构主要有以下几种形式:</a:t>
            </a:r>
            <a:r>
              <a:rPr lang="zh-CN" altLang="en-US" sz="2400" dirty="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①并列式；②对照式；③层进式；④总分式。</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结论是解决问题的部分，通常放在文章的最后与引论相呼应。</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1327" y="694373"/>
            <a:ext cx="6927251" cy="3306674"/>
          </a:xfrm>
          <a:prstGeom prst="rect">
            <a:avLst/>
          </a:prstGeom>
          <a:noFill/>
        </p:spPr>
        <p:txBody>
          <a:bodyPr wrap="square" lIns="68580" tIns="34290" rIns="68580" bIns="34290" rtlCol="0" anchor="t">
            <a:spAutoFit/>
          </a:bodyPr>
          <a:lstStyle/>
          <a:p>
            <a:pPr>
              <a:lnSpc>
                <a:spcPct val="15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2.事理分析层层递进。</a:t>
            </a:r>
          </a:p>
          <a:p>
            <a:pPr>
              <a:lnSpc>
                <a:spcPct val="150000"/>
              </a:lnSpc>
            </a:pPr>
            <a:r>
              <a:rPr lang="zh-CN" altLang="en-US" sz="2400" dirty="0">
                <a:latin typeface="楷体" panose="02010609060101010101" pitchFamily="49" charset="-122"/>
                <a:ea typeface="楷体" panose="02010609060101010101" pitchFamily="49" charset="-122"/>
                <a:cs typeface="宋体" panose="02010600030101010101" pitchFamily="2" charset="-122"/>
              </a:rPr>
              <a:t>    文章首先具体论述了什么是真正的教养，接着列举没有教养的具体表现及其危害，最后论述什么是优雅的风度及怎样培养优雅的风度，层层递进，有礼有节，使论证显得条理清晰，有效地澄清了人们关于教养的错误认识</a:t>
            </a:r>
            <a:r>
              <a:rPr lang="zh-CN" altLang="en-US" sz="2400" dirty="0" smtClean="0">
                <a:latin typeface="楷体" panose="02010609060101010101" pitchFamily="49" charset="-122"/>
                <a:ea typeface="楷体" panose="02010609060101010101" pitchFamily="49" charset="-122"/>
                <a:cs typeface="宋体" panose="02010600030101010101" pitchFamily="2" charset="-122"/>
              </a:rPr>
              <a:t>。</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3358" y="210979"/>
            <a:ext cx="8757761" cy="5147563"/>
          </a:xfrm>
          <a:prstGeom prst="rect">
            <a:avLst/>
          </a:prstGeom>
          <a:noFill/>
        </p:spPr>
        <p:txBody>
          <a:bodyPr wrap="square" lIns="68580" tIns="34290" rIns="68580" bIns="34290" rtlCol="0" anchor="t">
            <a:spAutoFit/>
          </a:bodyPr>
          <a:lstStyle/>
          <a:p>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gn="ct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设身处地为他人着想</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1971年的一天，松下幸之助请几位下属去吃牛排。当其他人都吃光了牛排时，他的盘子里还剩下大半。这时，松下幸之助叫来了服务员:“能把做牛排的厨师请来吗?”不一会儿，厨师志忑不安地走过来。松下幸之助微笑着说:“我请您过来，是想当面对您说，您的牛排没有任何问题，只不过我已经70多岁了，吃太多牛排，对肠胃和身体都不好，所以只能吃部分。我怕您看到这盘剩了的牛排，误以为是自己做得不好，而您的上司也可能因此而责怪您，所以想当面跟您解释。另外，如果您的上司不相信您的话，请让他直接打我的电话求证。”说着，松下幸之助站起身来，恭敬地递上自己的名片。厨师接过名片，才得知眼前的人是大名鼎鼎的松下电器创始人，激动得连连致谢。</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endParaRPr lang="zh-CN" altLang="en-US" dirty="0">
              <a:ea typeface="楷体" panose="02010609060101010101" pitchFamily="49" charset="-122"/>
            </a:endParaRPr>
          </a:p>
        </p:txBody>
      </p:sp>
      <p:sp>
        <p:nvSpPr>
          <p:cNvPr id="3" name="文本框 2"/>
          <p:cNvSpPr txBox="1"/>
          <p:nvPr/>
        </p:nvSpPr>
        <p:spPr>
          <a:xfrm>
            <a:off x="769144" y="486252"/>
            <a:ext cx="1356360" cy="437674"/>
          </a:xfrm>
          <a:prstGeom prst="rect">
            <a:avLst/>
          </a:prstGeom>
          <a:noFill/>
        </p:spPr>
        <p:txBody>
          <a:bodyPr wrap="none" lIns="68580" tIns="34290" rIns="68580" bIns="34290" rtlCol="0">
            <a:spAutoFit/>
            <a:scene3d>
              <a:camera prst="orthographicFront"/>
              <a:lightRig rig="threePt" dir="t"/>
            </a:scene3d>
          </a:bodyPr>
          <a:lstStyle/>
          <a:p>
            <a:pPr algn="l"/>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素材积累</a:t>
            </a:r>
          </a:p>
        </p:txBody>
      </p:sp>
    </p:spTree>
    <p:custDataLst>
      <p:tags r:id="rId1"/>
    </p:custDataLst>
  </p:cSld>
  <p:clrMapOvr>
    <a:masterClrMapping/>
  </p:clrMapOvr>
  <p:transition>
    <p:checker dir="ver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4848" y="598647"/>
            <a:ext cx="7596664" cy="3946684"/>
          </a:xfrm>
          <a:prstGeom prst="rect">
            <a:avLst/>
          </a:prstGeom>
          <a:noFill/>
        </p:spPr>
        <p:txBody>
          <a:bodyPr wrap="square" lIns="68580" tIns="34290" rIns="68580" bIns="34290" rtlCol="0" anchor="t">
            <a:spAutoFit/>
          </a:bodyPr>
          <a:lstStyle/>
          <a:p>
            <a:pPr>
              <a:lnSpc>
                <a:spcPct val="15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素材解读</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松下幸之助本可以吃完饭后就离开，可是他想到厨师可能会因为自己剩下的牛排而受到上司的责怪，于是找到厨师解释并对厨师的手艺给予了肯定，而且承诺愿意向他的上司解释。他尊重厨师，设身处地地替厨师着想这不是谁都能做到的。松下幸之助不仅有一颗博大仁爱之心，还拥有善解人意的细心和真心待人的诚心。</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5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适用话题:爱心、尊重、为他人着想。</a:t>
            </a:r>
            <a:endParaRPr lang="zh-CN" altLang="en-US" dirty="0">
              <a:ea typeface="楷体" panose="02010609060101010101" pitchFamily="49" charset="-122"/>
            </a:endParaRPr>
          </a:p>
        </p:txBody>
      </p:sp>
    </p:spTree>
    <p:custDataLst>
      <p:tags r:id="rId1"/>
    </p:custDataLst>
  </p:cSld>
  <p:clrMapOvr>
    <a:masterClrMapping/>
  </p:clrMapOvr>
  <p:transition>
    <p:checker dir="ver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6257" y="1283018"/>
            <a:ext cx="8163401" cy="3614836"/>
          </a:xfrm>
          <a:prstGeom prst="rect">
            <a:avLst/>
          </a:prstGeom>
          <a:noFill/>
        </p:spPr>
        <p:txBody>
          <a:bodyPr wrap="square" lIns="68580" tIns="34290" rIns="68580" bIns="34290" rtlCol="0" anchor="t">
            <a:spAutoFit/>
          </a:bodyPr>
          <a:lstStyle/>
          <a:p>
            <a:pP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    古之君子，其责己也重以周，其待人也轻以约。重以周，故不怠:轻以约，故人乐为善。</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gn="r">
              <a:lnSpc>
                <a:spcPct val="120000"/>
              </a:lnSpc>
            </a:pP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(唐・韩愈(原毁》)</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a:p>
            <a:pPr>
              <a:lnSpc>
                <a:spcPct val="120000"/>
              </a:lnSpc>
            </a:pPr>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赏析</a:t>
            </a:r>
            <a:r>
              <a:rPr lang="en-US" altLang="zh-CN"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a:t>
            </a:r>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古代的君子，他要求自己严格而全面，要求别人宽而少。要求自已严格而全面，所以自己不会怠慢;要求别人宽而少，所以人们乐于做好事。作者在这里阐述了古代君子所具有的良好修养，表达了人应“严于律己，宽以待人”的观点。</a:t>
            </a:r>
            <a:endParaRPr lang="zh-CN" altLang="en-US" dirty="0">
              <a:ea typeface="楷体" panose="02010609060101010101" pitchFamily="49" charset="-122"/>
            </a:endParaRPr>
          </a:p>
        </p:txBody>
      </p:sp>
      <p:sp>
        <p:nvSpPr>
          <p:cNvPr id="3" name="文本框 2"/>
          <p:cNvSpPr txBox="1"/>
          <p:nvPr/>
        </p:nvSpPr>
        <p:spPr>
          <a:xfrm>
            <a:off x="526256" y="845344"/>
            <a:ext cx="1356360" cy="437674"/>
          </a:xfrm>
          <a:prstGeom prst="rect">
            <a:avLst/>
          </a:prstGeom>
          <a:noFill/>
        </p:spPr>
        <p:txBody>
          <a:bodyPr wrap="none" lIns="68580" tIns="34290" rIns="68580" bIns="34290" rtlCol="0">
            <a:spAutoFit/>
          </a:bodyPr>
          <a:lstStyle/>
          <a:p>
            <a:pPr algn="l"/>
            <a:r>
              <a:rPr lang="zh-CN" altLang="en-US" sz="2400" dirty="0">
                <a:latin typeface="楷体" panose="02010609060101010101" pitchFamily="49" charset="-122"/>
                <a:ea typeface="楷体" panose="02010609060101010101" pitchFamily="49" charset="-122"/>
                <a:cs typeface="宋体" panose="02010600030101010101" pitchFamily="2" charset="-122"/>
                <a:sym typeface="+mn-ea"/>
              </a:rPr>
              <a:t>国学经典</a:t>
            </a:r>
            <a:endParaRPr lang="zh-CN" altLang="en-US" sz="2400" dirty="0">
              <a:latin typeface="楷体" panose="02010609060101010101" pitchFamily="49" charset="-122"/>
              <a:ea typeface="楷体" panose="02010609060101010101" pitchFamily="49" charset="-122"/>
              <a:cs typeface="宋体" panose="02010600030101010101" pitchFamily="2" charset="-122"/>
            </a:endParaRPr>
          </a:p>
        </p:txBody>
      </p:sp>
    </p:spTree>
    <p:custDataLst>
      <p:tags r:id="rId1"/>
    </p:custData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769144" y="486252"/>
            <a:ext cx="1369606" cy="438582"/>
          </a:xfrm>
          <a:prstGeom prst="rect">
            <a:avLst/>
          </a:prstGeom>
          <a:noFill/>
        </p:spPr>
        <p:txBody>
          <a:bodyPr wrap="none" lIns="68580" tIns="34290" rIns="68580" bIns="34290" rtlCol="0">
            <a:spAutoFit/>
            <a:scene3d>
              <a:camera prst="orthographicFront"/>
              <a:lightRig rig="threePt" dir="t"/>
            </a:scene3d>
          </a:bodyPr>
          <a:lstStyle/>
          <a:p>
            <a:pPr algn="l"/>
            <a:r>
              <a:rPr lang="zh-CN" altLang="en-US" sz="24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知识巩固</a:t>
            </a:r>
          </a:p>
        </p:txBody>
      </p:sp>
      <p:sp>
        <p:nvSpPr>
          <p:cNvPr id="3" name="矩形 2"/>
          <p:cNvSpPr/>
          <p:nvPr/>
        </p:nvSpPr>
        <p:spPr>
          <a:xfrm>
            <a:off x="499961" y="1110872"/>
            <a:ext cx="7880944" cy="523220"/>
          </a:xfrm>
          <a:prstGeom prst="rect">
            <a:avLst/>
          </a:prstGeom>
        </p:spPr>
        <p:txBody>
          <a:bodyPr wrap="square">
            <a:spAutoFit/>
          </a:bodyPr>
          <a:lstStyle/>
          <a:p>
            <a:r>
              <a:rPr lang="en-US" altLang="zh-CN" sz="2800" dirty="0">
                <a:latin typeface="+mn-ea"/>
                <a:ea typeface="+mn-ea"/>
              </a:rPr>
              <a:t>1.</a:t>
            </a:r>
            <a:r>
              <a:rPr lang="zh-CN" altLang="en-US" sz="2800" dirty="0" smtClean="0">
                <a:latin typeface="+mn-ea"/>
                <a:ea typeface="+mn-ea"/>
              </a:rPr>
              <a:t>从课文标题中</a:t>
            </a:r>
            <a:r>
              <a:rPr lang="zh-CN" altLang="en-US" sz="2800" dirty="0">
                <a:latin typeface="+mn-ea"/>
                <a:ea typeface="+mn-ea"/>
              </a:rPr>
              <a:t>你得到哪些信息？</a:t>
            </a:r>
          </a:p>
        </p:txBody>
      </p:sp>
      <p:sp>
        <p:nvSpPr>
          <p:cNvPr id="4" name="矩形 3"/>
          <p:cNvSpPr/>
          <p:nvPr/>
        </p:nvSpPr>
        <p:spPr>
          <a:xfrm>
            <a:off x="611793" y="2148497"/>
            <a:ext cx="8045404" cy="2246769"/>
          </a:xfrm>
          <a:prstGeom prst="rect">
            <a:avLst/>
          </a:prstGeom>
        </p:spPr>
        <p:txBody>
          <a:bodyPr wrap="square">
            <a:spAutoFit/>
          </a:bodyPr>
          <a:lstStyle/>
          <a:p>
            <a:r>
              <a:rPr lang="zh-CN" altLang="en-US" sz="2800" dirty="0">
                <a:solidFill>
                  <a:srgbClr val="FF0000"/>
                </a:solidFill>
              </a:rPr>
              <a:t>本题运用议论文标题作用分析法。“论”，“论说，议论”，表明了文章的体裁是议论文；“教养”是“论”的内容，是指一般文化和品德的修养，是社会影响、家庭教育、学校教育、个人修养的结果。文题表明了文章的体裁和主要内容。</a:t>
            </a:r>
          </a:p>
        </p:txBody>
      </p:sp>
    </p:spTree>
    <p:extLst>
      <p:ext uri="{BB962C8B-B14F-4D97-AF65-F5344CB8AC3E}">
        <p14:creationId xmlns:p14="http://schemas.microsoft.com/office/powerpoint/2010/main" val="982829466"/>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8656" y="597754"/>
            <a:ext cx="8367747" cy="584775"/>
          </a:xfrm>
          <a:prstGeom prst="rect">
            <a:avLst/>
          </a:prstGeom>
        </p:spPr>
        <p:txBody>
          <a:bodyPr wrap="square">
            <a:spAutoFit/>
          </a:bodyPr>
          <a:lstStyle/>
          <a:p>
            <a:r>
              <a:rPr lang="en-US" altLang="zh-CN" sz="3200" dirty="0">
                <a:latin typeface="+mn-ea"/>
                <a:ea typeface="+mn-ea"/>
              </a:rPr>
              <a:t>2.</a:t>
            </a:r>
            <a:r>
              <a:rPr lang="zh-CN" altLang="en-US" sz="3200" dirty="0">
                <a:latin typeface="+mn-ea"/>
                <a:ea typeface="+mn-ea"/>
              </a:rPr>
              <a:t>文章第①自然段有什么作用？</a:t>
            </a:r>
          </a:p>
        </p:txBody>
      </p:sp>
      <p:sp>
        <p:nvSpPr>
          <p:cNvPr id="3" name="矩形 2"/>
          <p:cNvSpPr/>
          <p:nvPr/>
        </p:nvSpPr>
        <p:spPr>
          <a:xfrm>
            <a:off x="480223" y="2110085"/>
            <a:ext cx="8236179" cy="1569660"/>
          </a:xfrm>
          <a:prstGeom prst="rect">
            <a:avLst/>
          </a:prstGeom>
        </p:spPr>
        <p:txBody>
          <a:bodyPr wrap="square">
            <a:spAutoFit/>
          </a:bodyPr>
          <a:lstStyle/>
          <a:p>
            <a:r>
              <a:rPr lang="zh-CN" altLang="en-US" sz="3200" dirty="0">
                <a:solidFill>
                  <a:srgbClr val="FF0000"/>
                </a:solidFill>
              </a:rPr>
              <a:t>本题运用开头段（句）作用分析法。开门见山，引入论题，指出良好的教养的三个来源</a:t>
            </a:r>
            <a:r>
              <a:rPr lang="en-US" altLang="zh-CN" sz="3200" dirty="0">
                <a:solidFill>
                  <a:srgbClr val="FF0000"/>
                </a:solidFill>
              </a:rPr>
              <a:t>——</a:t>
            </a:r>
            <a:r>
              <a:rPr lang="zh-CN" altLang="en-US" sz="3200" dirty="0">
                <a:solidFill>
                  <a:srgbClr val="FF0000"/>
                </a:solidFill>
              </a:rPr>
              <a:t>家庭、学校和自身。</a:t>
            </a:r>
          </a:p>
        </p:txBody>
      </p:sp>
    </p:spTree>
    <p:extLst>
      <p:ext uri="{BB962C8B-B14F-4D97-AF65-F5344CB8AC3E}">
        <p14:creationId xmlns:p14="http://schemas.microsoft.com/office/powerpoint/2010/main" val="498695655"/>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391" y="517756"/>
            <a:ext cx="8328277" cy="1384995"/>
          </a:xfrm>
          <a:prstGeom prst="rect">
            <a:avLst/>
          </a:prstGeom>
        </p:spPr>
        <p:txBody>
          <a:bodyPr wrap="square">
            <a:spAutoFit/>
          </a:bodyPr>
          <a:lstStyle/>
          <a:p>
            <a:r>
              <a:rPr lang="en-US" altLang="zh-CN" sz="2800" dirty="0"/>
              <a:t>3.</a:t>
            </a:r>
            <a:r>
              <a:rPr lang="zh-CN" altLang="en-US" sz="2800" dirty="0"/>
              <a:t>第③自然段中，作者说“我 不敢贸然提供有关教养的‘处方’”， 又说“倒是愿意就某些想法跟读者交换意见”，是否矛盾？你是如何理解的？</a:t>
            </a:r>
          </a:p>
        </p:txBody>
      </p:sp>
      <p:sp>
        <p:nvSpPr>
          <p:cNvPr id="3" name="矩形 2"/>
          <p:cNvSpPr/>
          <p:nvPr/>
        </p:nvSpPr>
        <p:spPr>
          <a:xfrm>
            <a:off x="490091" y="2438300"/>
            <a:ext cx="8084875" cy="1815882"/>
          </a:xfrm>
          <a:prstGeom prst="rect">
            <a:avLst/>
          </a:prstGeom>
        </p:spPr>
        <p:txBody>
          <a:bodyPr wrap="square">
            <a:spAutoFit/>
          </a:bodyPr>
          <a:lstStyle/>
          <a:p>
            <a:r>
              <a:rPr lang="zh-CN" altLang="en-US" sz="2800" dirty="0">
                <a:solidFill>
                  <a:srgbClr val="FF0000"/>
                </a:solidFill>
              </a:rPr>
              <a:t>不矛盾。“不敢贸然”是作者谦虚、 谨慎的表现；“愿意交换意见”是作者 的诚恳态度。作者这样说，既表现了他 谦虚谨慎的文风，又在情感上拉近了与 读者的距离，易引起读者的共鸣。</a:t>
            </a:r>
          </a:p>
        </p:txBody>
      </p:sp>
    </p:spTree>
    <p:extLst>
      <p:ext uri="{BB962C8B-B14F-4D97-AF65-F5344CB8AC3E}">
        <p14:creationId xmlns:p14="http://schemas.microsoft.com/office/powerpoint/2010/main" val="3446594426"/>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7597" y="525040"/>
            <a:ext cx="8361168" cy="523220"/>
          </a:xfrm>
          <a:prstGeom prst="rect">
            <a:avLst/>
          </a:prstGeom>
        </p:spPr>
        <p:txBody>
          <a:bodyPr wrap="square">
            <a:spAutoFit/>
          </a:bodyPr>
          <a:lstStyle/>
          <a:p>
            <a:r>
              <a:rPr lang="en-US" altLang="zh-CN" sz="2800" dirty="0"/>
              <a:t>4.</a:t>
            </a:r>
            <a:r>
              <a:rPr lang="zh-CN" altLang="en-US" sz="2800" dirty="0"/>
              <a:t>作者认为教养首先体现在家 里对此，你怎么看？</a:t>
            </a:r>
          </a:p>
        </p:txBody>
      </p:sp>
      <p:sp>
        <p:nvSpPr>
          <p:cNvPr id="3" name="矩形 2"/>
          <p:cNvSpPr/>
          <p:nvPr/>
        </p:nvSpPr>
        <p:spPr>
          <a:xfrm>
            <a:off x="473646" y="1971586"/>
            <a:ext cx="8071718" cy="1815882"/>
          </a:xfrm>
          <a:prstGeom prst="rect">
            <a:avLst/>
          </a:prstGeom>
        </p:spPr>
        <p:txBody>
          <a:bodyPr wrap="square">
            <a:spAutoFit/>
          </a:bodyPr>
          <a:lstStyle/>
          <a:p>
            <a:r>
              <a:rPr lang="zh-CN" altLang="en-US" sz="2800" dirty="0">
                <a:solidFill>
                  <a:srgbClr val="FF0000"/>
                </a:solidFill>
              </a:rPr>
              <a:t>同意作者的观点。假如一个人在 家里对自己的父母、兄弟姐妹的所作 所为都缺乏教养的话，很难相信他能 在其他地方做出有教养的举动。所以， 作者的观点是正确的。</a:t>
            </a:r>
          </a:p>
        </p:txBody>
      </p:sp>
    </p:spTree>
    <p:extLst>
      <p:ext uri="{BB962C8B-B14F-4D97-AF65-F5344CB8AC3E}">
        <p14:creationId xmlns:p14="http://schemas.microsoft.com/office/powerpoint/2010/main" val="1218022937"/>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2078" y="564510"/>
            <a:ext cx="8426952" cy="1077218"/>
          </a:xfrm>
          <a:prstGeom prst="rect">
            <a:avLst/>
          </a:prstGeom>
        </p:spPr>
        <p:txBody>
          <a:bodyPr wrap="square">
            <a:spAutoFit/>
          </a:bodyPr>
          <a:lstStyle/>
          <a:p>
            <a:r>
              <a:rPr lang="en-US" altLang="zh-CN" sz="3200" dirty="0"/>
              <a:t>5.</a:t>
            </a:r>
            <a:r>
              <a:rPr lang="zh-CN" altLang="en-US" sz="3200" dirty="0"/>
              <a:t>先谈“无教养”的例子，再谈“有教养”的表现，这样写有什么好处？</a:t>
            </a:r>
          </a:p>
        </p:txBody>
      </p:sp>
      <p:sp>
        <p:nvSpPr>
          <p:cNvPr id="3" name="矩形 2"/>
          <p:cNvSpPr/>
          <p:nvPr/>
        </p:nvSpPr>
        <p:spPr>
          <a:xfrm>
            <a:off x="342078" y="2306380"/>
            <a:ext cx="8426952" cy="2246769"/>
          </a:xfrm>
          <a:prstGeom prst="rect">
            <a:avLst/>
          </a:prstGeom>
        </p:spPr>
        <p:txBody>
          <a:bodyPr wrap="square">
            <a:spAutoFit/>
          </a:bodyPr>
          <a:lstStyle/>
          <a:p>
            <a:r>
              <a:rPr lang="zh-CN" altLang="en-US" sz="2800" dirty="0">
                <a:solidFill>
                  <a:srgbClr val="FF0000"/>
                </a:solidFill>
              </a:rPr>
              <a:t>“无教养”的行为，是人人痛恨 和鄙视的，“有教养”的行为是大 家敬佩和赞扬的。作者在文中先谈 “无教养”的例子，再谈“有教养” 的表现，是为了引起读者的重视和 思考，起强调和突出的作用。这样 的写作顺序，使作者的观点更突出、 更鲜明。</a:t>
            </a:r>
          </a:p>
        </p:txBody>
      </p:sp>
    </p:spTree>
    <p:extLst>
      <p:ext uri="{BB962C8B-B14F-4D97-AF65-F5344CB8AC3E}">
        <p14:creationId xmlns:p14="http://schemas.microsoft.com/office/powerpoint/2010/main" val="2404481145"/>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8390" y="478991"/>
            <a:ext cx="8341433" cy="954107"/>
          </a:xfrm>
          <a:prstGeom prst="rect">
            <a:avLst/>
          </a:prstGeom>
        </p:spPr>
        <p:txBody>
          <a:bodyPr wrap="square">
            <a:spAutoFit/>
          </a:bodyPr>
          <a:lstStyle/>
          <a:p>
            <a:r>
              <a:rPr lang="en-US" altLang="zh-CN" sz="2800" dirty="0"/>
              <a:t>6.</a:t>
            </a:r>
            <a:r>
              <a:rPr lang="zh-CN" altLang="en-US" sz="2800" dirty="0"/>
              <a:t>由“教养”转向“风度”，二 者之间有什么内在联系？</a:t>
            </a:r>
          </a:p>
        </p:txBody>
      </p:sp>
      <p:sp>
        <p:nvSpPr>
          <p:cNvPr id="3" name="矩形 2"/>
          <p:cNvSpPr/>
          <p:nvPr/>
        </p:nvSpPr>
        <p:spPr>
          <a:xfrm>
            <a:off x="447331" y="1971586"/>
            <a:ext cx="8170395" cy="1384995"/>
          </a:xfrm>
          <a:prstGeom prst="rect">
            <a:avLst/>
          </a:prstGeom>
        </p:spPr>
        <p:txBody>
          <a:bodyPr wrap="square">
            <a:spAutoFit/>
          </a:bodyPr>
          <a:lstStyle/>
          <a:p>
            <a:r>
              <a:rPr lang="zh-CN" altLang="en-US" sz="2800" dirty="0">
                <a:solidFill>
                  <a:srgbClr val="FF0000"/>
                </a:solidFill>
              </a:rPr>
              <a:t>“风度”指人的言谈举止和仪 态。有教养的人，一定有风度；有 风度的人不一定有教养。“风度” 是“教养”的一种外在表现形式。</a:t>
            </a:r>
          </a:p>
        </p:txBody>
      </p:sp>
    </p:spTree>
    <p:extLst>
      <p:ext uri="{BB962C8B-B14F-4D97-AF65-F5344CB8AC3E}">
        <p14:creationId xmlns:p14="http://schemas.microsoft.com/office/powerpoint/2010/main" val="3331326327"/>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1"/>
          <p:cNvSpPr>
            <a:spLocks noGrp="1"/>
          </p:cNvSpPr>
          <p:nvPr>
            <p:ph type="title" idx="4294967295"/>
          </p:nvPr>
        </p:nvSpPr>
        <p:spPr>
          <a:xfrm>
            <a:off x="263105" y="1028836"/>
            <a:ext cx="541735" cy="2280047"/>
          </a:xfrm>
        </p:spPr>
        <p:style>
          <a:lnRef idx="3">
            <a:schemeClr val="lt1"/>
          </a:lnRef>
          <a:fillRef idx="1">
            <a:schemeClr val="accent2"/>
          </a:fillRef>
          <a:effectRef idx="1">
            <a:schemeClr val="accent2"/>
          </a:effectRef>
          <a:fontRef idx="minor">
            <a:schemeClr val="lt1"/>
          </a:fontRef>
        </p:style>
        <p:txBody>
          <a:bodyPr anchor="ctr"/>
          <a:lstStyle/>
          <a:p>
            <a:r>
              <a:rPr lang="zh-CN" altLang="en-US" sz="3000" b="1" dirty="0">
                <a:solidFill>
                  <a:schemeClr val="tx1"/>
                </a:solidFill>
                <a:ea typeface="楷体" panose="02010609060101010101" pitchFamily="49" charset="-122"/>
              </a:rPr>
              <a:t>读准字音</a:t>
            </a:r>
          </a:p>
        </p:txBody>
      </p:sp>
      <p:sp>
        <p:nvSpPr>
          <p:cNvPr id="2" name="文本框 1"/>
          <p:cNvSpPr txBox="1"/>
          <p:nvPr/>
        </p:nvSpPr>
        <p:spPr>
          <a:xfrm>
            <a:off x="1167289" y="511017"/>
            <a:ext cx="1531910" cy="438581"/>
          </a:xfrm>
          <a:prstGeom prst="rect">
            <a:avLst/>
          </a:prstGeom>
          <a:noFill/>
        </p:spPr>
        <p:txBody>
          <a:bodyPr wrap="none" lIns="68580" tIns="34290" rIns="68580" bIns="34290" rtlCol="0">
            <a:spAutoFit/>
          </a:bodyPr>
          <a:lstStyle/>
          <a:p>
            <a:pPr algn="l"/>
            <a:r>
              <a:rPr lang="en-US" altLang="zh-CN" sz="2400" b="1" dirty="0">
                <a:latin typeface="宋体" panose="02010600030101010101" pitchFamily="2" charset="-122"/>
                <a:ea typeface="楷体" panose="02010609060101010101" pitchFamily="49" charset="-122"/>
                <a:sym typeface="+mn-ea"/>
              </a:rPr>
              <a:t> </a:t>
            </a:r>
            <a:r>
              <a:rPr lang="zh-CN" altLang="en-US" sz="2400" b="1" dirty="0">
                <a:latin typeface="宋体" panose="02010600030101010101" pitchFamily="2" charset="-122"/>
                <a:ea typeface="楷体" panose="02010609060101010101" pitchFamily="49" charset="-122"/>
                <a:sym typeface="+mn-ea"/>
              </a:rPr>
              <a:t>贸</a:t>
            </a:r>
            <a:r>
              <a:rPr lang="zh-CN" altLang="en-US" sz="2400" b="1" dirty="0">
                <a:solidFill>
                  <a:srgbClr val="FF0000"/>
                </a:solidFill>
                <a:latin typeface="+mn-ea"/>
                <a:ea typeface="+mn-ea"/>
                <a:sym typeface="+mn-ea"/>
              </a:rPr>
              <a:t>mào</a:t>
            </a:r>
            <a:r>
              <a:rPr lang="zh-CN" altLang="en-US" sz="2400" b="1" dirty="0">
                <a:latin typeface="宋体" panose="02010600030101010101" pitchFamily="2" charset="-122"/>
                <a:ea typeface="楷体" panose="02010609060101010101" pitchFamily="49" charset="-122"/>
                <a:sym typeface="+mn-ea"/>
              </a:rPr>
              <a:t>然 </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3" name="文本框 2"/>
          <p:cNvSpPr txBox="1"/>
          <p:nvPr/>
        </p:nvSpPr>
        <p:spPr>
          <a:xfrm>
            <a:off x="2969422" y="510109"/>
            <a:ext cx="1376819"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  恪</a:t>
            </a:r>
            <a:r>
              <a:rPr lang="zh-CN" altLang="en-US" sz="2400" b="1" dirty="0">
                <a:solidFill>
                  <a:srgbClr val="FF0000"/>
                </a:solidFill>
                <a:latin typeface="+mn-ea"/>
                <a:ea typeface="+mn-ea"/>
                <a:sym typeface="+mn-ea"/>
              </a:rPr>
              <a:t>kè</a:t>
            </a:r>
            <a:r>
              <a:rPr lang="zh-CN" altLang="en-US" sz="2400" b="1" dirty="0">
                <a:latin typeface="宋体" panose="02010600030101010101" pitchFamily="2" charset="-122"/>
                <a:ea typeface="楷体" panose="02010609060101010101" pitchFamily="49" charset="-122"/>
                <a:sym typeface="+mn-ea"/>
              </a:rPr>
              <a:t>守</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4" name="文本框 3"/>
          <p:cNvSpPr txBox="1"/>
          <p:nvPr/>
        </p:nvSpPr>
        <p:spPr>
          <a:xfrm>
            <a:off x="5113021" y="451486"/>
            <a:ext cx="1251785"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允诺</a:t>
            </a:r>
            <a:r>
              <a:rPr lang="zh-CN" altLang="en-US" sz="2400" b="1" dirty="0">
                <a:solidFill>
                  <a:srgbClr val="FF0000"/>
                </a:solidFill>
                <a:latin typeface="宋体" panose="02010600030101010101" pitchFamily="2" charset="-122"/>
                <a:sym typeface="+mn-ea"/>
              </a:rPr>
              <a:t>nuò</a:t>
            </a:r>
            <a:endParaRPr lang="zh-CN" altLang="en-US" sz="2400" b="1" dirty="0">
              <a:solidFill>
                <a:srgbClr val="FF0000"/>
              </a:solidFill>
              <a:latin typeface="宋体" panose="02010600030101010101" pitchFamily="2" charset="-122"/>
            </a:endParaRPr>
          </a:p>
        </p:txBody>
      </p:sp>
      <p:sp>
        <p:nvSpPr>
          <p:cNvPr id="5" name="文本框 4"/>
          <p:cNvSpPr txBox="1"/>
          <p:nvPr/>
        </p:nvSpPr>
        <p:spPr>
          <a:xfrm>
            <a:off x="7289566" y="511017"/>
            <a:ext cx="1687001" cy="438581"/>
          </a:xfrm>
          <a:prstGeom prst="rect">
            <a:avLst/>
          </a:prstGeom>
          <a:noFill/>
        </p:spPr>
        <p:txBody>
          <a:bodyPr wrap="none" lIns="68580" tIns="34290" rIns="68580" bIns="34290" rtlCol="0">
            <a:spAutoFit/>
          </a:bodyPr>
          <a:lstStyle/>
          <a:p>
            <a:r>
              <a:rPr lang="zh-CN" altLang="en-US" sz="2400" b="1" dirty="0">
                <a:latin typeface="宋体" panose="02010600030101010101" pitchFamily="2" charset="-122"/>
                <a:ea typeface="楷体" panose="02010609060101010101" pitchFamily="49" charset="-122"/>
                <a:sym typeface="+mn-ea"/>
              </a:rPr>
              <a:t> 汲</a:t>
            </a:r>
            <a:r>
              <a:rPr lang="zh-CN" altLang="en-US" sz="2400" b="1" dirty="0">
                <a:solidFill>
                  <a:srgbClr val="FF0000"/>
                </a:solidFill>
                <a:latin typeface="宋体" panose="02010600030101010101" pitchFamily="2" charset="-122"/>
                <a:ea typeface="楷体" panose="02010609060101010101" pitchFamily="49" charset="-122"/>
                <a:sym typeface="+mn-ea"/>
              </a:rPr>
              <a:t>jí</a:t>
            </a:r>
            <a:r>
              <a:rPr lang="zh-CN" altLang="en-US" sz="2400" b="1" dirty="0">
                <a:latin typeface="宋体" panose="02010600030101010101" pitchFamily="2" charset="-122"/>
                <a:ea typeface="楷体" panose="02010609060101010101" pitchFamily="49" charset="-122"/>
                <a:sym typeface="+mn-ea"/>
              </a:rPr>
              <a:t>取   </a:t>
            </a:r>
            <a:endParaRPr lang="zh-CN" altLang="en-US" sz="2400" b="1" dirty="0">
              <a:latin typeface="宋体" panose="02010600030101010101" pitchFamily="2" charset="-122"/>
              <a:ea typeface="楷体" panose="02010609060101010101" pitchFamily="49" charset="-122"/>
            </a:endParaRPr>
          </a:p>
        </p:txBody>
      </p:sp>
      <p:sp>
        <p:nvSpPr>
          <p:cNvPr id="6" name="文本框 5"/>
          <p:cNvSpPr txBox="1"/>
          <p:nvPr/>
        </p:nvSpPr>
        <p:spPr>
          <a:xfrm>
            <a:off x="1294924" y="1020604"/>
            <a:ext cx="1531910"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自持</a:t>
            </a:r>
            <a:r>
              <a:rPr lang="zh-CN" altLang="en-US" sz="2400" b="1" dirty="0">
                <a:solidFill>
                  <a:srgbClr val="FF0000"/>
                </a:solidFill>
                <a:latin typeface="+mn-ea"/>
                <a:ea typeface="+mn-ea"/>
                <a:sym typeface="+mn-ea"/>
              </a:rPr>
              <a:t>chí</a:t>
            </a:r>
            <a:r>
              <a:rPr lang="zh-CN" altLang="en-US" sz="2400" b="1" dirty="0">
                <a:solidFill>
                  <a:srgbClr val="FF0000"/>
                </a:solidFill>
                <a:latin typeface="宋体" panose="02010600030101010101" pitchFamily="2" charset="-122"/>
                <a:ea typeface="楷体" panose="02010609060101010101" pitchFamily="49" charset="-122"/>
                <a:sym typeface="+mn-ea"/>
              </a:rPr>
              <a:t> </a:t>
            </a:r>
            <a:r>
              <a:rPr lang="zh-CN" altLang="en-US" sz="2400" b="1" dirty="0">
                <a:latin typeface="宋体" panose="02010600030101010101" pitchFamily="2" charset="-122"/>
                <a:ea typeface="楷体" panose="02010609060101010101" pitchFamily="49" charset="-122"/>
                <a:sym typeface="+mn-ea"/>
              </a:rPr>
              <a:t> </a:t>
            </a:r>
            <a:endParaRPr lang="zh-CN" altLang="en-US" sz="2400" b="1" dirty="0">
              <a:latin typeface="宋体" panose="02010600030101010101" pitchFamily="2" charset="-122"/>
              <a:ea typeface="楷体" panose="02010609060101010101" pitchFamily="49" charset="-122"/>
            </a:endParaRPr>
          </a:p>
        </p:txBody>
      </p:sp>
      <p:sp>
        <p:nvSpPr>
          <p:cNvPr id="7" name="文本框 6"/>
          <p:cNvSpPr txBox="1"/>
          <p:nvPr/>
        </p:nvSpPr>
        <p:spPr>
          <a:xfrm>
            <a:off x="3280410" y="1020604"/>
            <a:ext cx="1221729" cy="438581"/>
          </a:xfrm>
          <a:prstGeom prst="rect">
            <a:avLst/>
          </a:prstGeom>
          <a:noFill/>
        </p:spPr>
        <p:txBody>
          <a:bodyPr wrap="none" lIns="68580" tIns="34290" rIns="68580" bIns="34290" rtlCol="0">
            <a:spAutoFit/>
          </a:bodyPr>
          <a:lstStyle/>
          <a:p>
            <a:r>
              <a:rPr lang="zh-CN" altLang="en-US" sz="2400" b="1" dirty="0">
                <a:latin typeface="宋体" panose="02010600030101010101" pitchFamily="2" charset="-122"/>
                <a:ea typeface="楷体" panose="02010609060101010101" pitchFamily="49" charset="-122"/>
                <a:sym typeface="+mn-ea"/>
              </a:rPr>
              <a:t>扭捏</a:t>
            </a:r>
            <a:r>
              <a:rPr lang="zh-CN" altLang="en-US" sz="2400" b="1" dirty="0">
                <a:solidFill>
                  <a:srgbClr val="FF0000"/>
                </a:solidFill>
                <a:latin typeface="+mn-ea"/>
                <a:ea typeface="+mn-ea"/>
                <a:sym typeface="+mn-ea"/>
              </a:rPr>
              <a:t>niē</a:t>
            </a:r>
            <a:endParaRPr lang="zh-CN" altLang="en-US" sz="2400" b="1" dirty="0">
              <a:solidFill>
                <a:srgbClr val="FF0000"/>
              </a:solidFill>
              <a:latin typeface="+mn-ea"/>
              <a:ea typeface="+mn-ea"/>
            </a:endParaRPr>
          </a:p>
        </p:txBody>
      </p:sp>
      <p:sp>
        <p:nvSpPr>
          <p:cNvPr id="8" name="文本框 7"/>
          <p:cNvSpPr txBox="1"/>
          <p:nvPr/>
        </p:nvSpPr>
        <p:spPr>
          <a:xfrm>
            <a:off x="5113020" y="948691"/>
            <a:ext cx="1221729"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咀嚼</a:t>
            </a:r>
            <a:r>
              <a:rPr lang="zh-CN" altLang="en-US" sz="2400" b="1" dirty="0">
                <a:solidFill>
                  <a:srgbClr val="FF0000"/>
                </a:solidFill>
                <a:latin typeface="宋体" panose="02010600030101010101" pitchFamily="2" charset="-122"/>
                <a:sym typeface="+mn-ea"/>
              </a:rPr>
              <a:t>jué</a:t>
            </a:r>
            <a:endParaRPr lang="zh-CN" altLang="en-US" sz="2400" b="1" dirty="0">
              <a:solidFill>
                <a:srgbClr val="FF0000"/>
              </a:solidFill>
              <a:latin typeface="宋体" panose="02010600030101010101" pitchFamily="2" charset="-122"/>
            </a:endParaRPr>
          </a:p>
        </p:txBody>
      </p:sp>
      <p:sp>
        <p:nvSpPr>
          <p:cNvPr id="9" name="文本框 8"/>
          <p:cNvSpPr txBox="1"/>
          <p:nvPr/>
        </p:nvSpPr>
        <p:spPr>
          <a:xfrm>
            <a:off x="7095700" y="948691"/>
            <a:ext cx="1842092"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  原处</a:t>
            </a:r>
            <a:r>
              <a:rPr lang="zh-CN" altLang="en-US" sz="2400" b="1" dirty="0">
                <a:solidFill>
                  <a:srgbClr val="FF0000"/>
                </a:solidFill>
                <a:latin typeface="宋体" panose="02010600030101010101" pitchFamily="2" charset="-122"/>
                <a:ea typeface="楷体" panose="02010609060101010101" pitchFamily="49" charset="-122"/>
                <a:sym typeface="+mn-ea"/>
              </a:rPr>
              <a:t>chù</a:t>
            </a:r>
            <a:r>
              <a:rPr lang="zh-CN" altLang="en-US" sz="2400" b="1" dirty="0">
                <a:latin typeface="宋体" panose="02010600030101010101" pitchFamily="2" charset="-122"/>
                <a:ea typeface="楷体" panose="02010609060101010101" pitchFamily="49" charset="-122"/>
                <a:sym typeface="+mn-ea"/>
              </a:rPr>
              <a:t>  </a:t>
            </a:r>
            <a:endParaRPr lang="zh-CN" altLang="en-US" sz="2400" b="1" dirty="0">
              <a:latin typeface="宋体" panose="02010600030101010101" pitchFamily="2" charset="-122"/>
              <a:ea typeface="楷体" panose="02010609060101010101" pitchFamily="49" charset="-122"/>
            </a:endParaRPr>
          </a:p>
        </p:txBody>
      </p:sp>
      <p:sp>
        <p:nvSpPr>
          <p:cNvPr id="10" name="文本框 9"/>
          <p:cNvSpPr txBox="1"/>
          <p:nvPr/>
        </p:nvSpPr>
        <p:spPr>
          <a:xfrm>
            <a:off x="1294924" y="1559243"/>
            <a:ext cx="1531910"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教</a:t>
            </a:r>
            <a:r>
              <a:rPr lang="zh-CN" altLang="en-US" sz="2400" b="1" dirty="0">
                <a:solidFill>
                  <a:srgbClr val="FF0000"/>
                </a:solidFill>
                <a:latin typeface="+mn-ea"/>
                <a:ea typeface="+mn-ea"/>
                <a:sym typeface="宋体" panose="02010600030101010101" pitchFamily="2" charset="-122"/>
              </a:rPr>
              <a:t>jiāo</a:t>
            </a:r>
            <a:r>
              <a:rPr lang="zh-CN" altLang="en-US" sz="2400" b="1" dirty="0">
                <a:latin typeface="宋体" panose="02010600030101010101" pitchFamily="2" charset="-122"/>
                <a:ea typeface="楷体" panose="02010609060101010101" pitchFamily="49" charset="-122"/>
                <a:sym typeface="+mn-ea"/>
              </a:rPr>
              <a:t>书 </a:t>
            </a:r>
            <a:endParaRPr lang="zh-CN" altLang="en-US" sz="2400" b="1" dirty="0">
              <a:latin typeface="宋体" panose="02010600030101010101" pitchFamily="2" charset="-122"/>
              <a:ea typeface="楷体" panose="02010609060101010101" pitchFamily="49" charset="-122"/>
            </a:endParaRPr>
          </a:p>
        </p:txBody>
      </p:sp>
      <p:sp>
        <p:nvSpPr>
          <p:cNvPr id="11" name="文本框 10"/>
          <p:cNvSpPr txBox="1"/>
          <p:nvPr/>
        </p:nvSpPr>
        <p:spPr>
          <a:xfrm>
            <a:off x="3197067" y="1559243"/>
            <a:ext cx="1531910"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处</a:t>
            </a:r>
            <a:r>
              <a:rPr lang="zh-CN" altLang="en-US" sz="2400" b="1" dirty="0">
                <a:solidFill>
                  <a:srgbClr val="FF0000"/>
                </a:solidFill>
                <a:latin typeface="+mn-ea"/>
                <a:ea typeface="+mn-ea"/>
                <a:sym typeface="宋体" panose="02010600030101010101" pitchFamily="2" charset="-122"/>
              </a:rPr>
              <a:t>chǔ</a:t>
            </a:r>
            <a:r>
              <a:rPr lang="zh-CN" altLang="en-US" sz="2400" b="1" dirty="0">
                <a:latin typeface="宋体" panose="02010600030101010101" pitchFamily="2" charset="-122"/>
                <a:ea typeface="楷体" panose="02010609060101010101" pitchFamily="49" charset="-122"/>
                <a:sym typeface="+mn-ea"/>
              </a:rPr>
              <a:t>境  </a:t>
            </a:r>
            <a:endParaRPr lang="zh-CN" altLang="en-US" sz="2400" b="1" dirty="0">
              <a:latin typeface="宋体" panose="02010600030101010101" pitchFamily="2" charset="-122"/>
              <a:ea typeface="楷体" panose="02010609060101010101" pitchFamily="49" charset="-122"/>
            </a:endParaRPr>
          </a:p>
        </p:txBody>
      </p:sp>
      <p:sp>
        <p:nvSpPr>
          <p:cNvPr id="12" name="文本框 11"/>
          <p:cNvSpPr txBox="1"/>
          <p:nvPr/>
        </p:nvSpPr>
        <p:spPr>
          <a:xfrm>
            <a:off x="5113020" y="1559243"/>
            <a:ext cx="1221729" cy="438581"/>
          </a:xfrm>
          <a:prstGeom prst="rect">
            <a:avLst/>
          </a:prstGeom>
          <a:noFill/>
        </p:spPr>
        <p:txBody>
          <a:bodyPr wrap="none" lIns="68580" tIns="34290" rIns="68580" bIns="34290" rtlCol="0">
            <a:spAutoFit/>
          </a:bodyPr>
          <a:lstStyle/>
          <a:p>
            <a:r>
              <a:rPr lang="zh-CN" altLang="en-US" sz="2400" b="1" dirty="0">
                <a:latin typeface="宋体" panose="02010600030101010101" pitchFamily="2" charset="-122"/>
                <a:ea typeface="楷体" panose="02010609060101010101" pitchFamily="49" charset="-122"/>
                <a:sym typeface="+mn-ea"/>
              </a:rPr>
              <a:t>灾难</a:t>
            </a:r>
            <a:r>
              <a:rPr lang="zh-CN" altLang="en-US" sz="2400" b="1" dirty="0">
                <a:solidFill>
                  <a:srgbClr val="FF0000"/>
                </a:solidFill>
                <a:latin typeface="宋体" panose="02010600030101010101" pitchFamily="2" charset="-122"/>
                <a:ea typeface="楷体" panose="02010609060101010101" pitchFamily="49" charset="-122"/>
                <a:sym typeface="+mn-ea"/>
              </a:rPr>
              <a:t>nàn</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13" name="文本框 12"/>
          <p:cNvSpPr txBox="1"/>
          <p:nvPr/>
        </p:nvSpPr>
        <p:spPr>
          <a:xfrm>
            <a:off x="7277100" y="1559243"/>
            <a:ext cx="1687001"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 困难</a:t>
            </a:r>
            <a:r>
              <a:rPr lang="zh-CN" altLang="en-US" sz="2400" b="1" dirty="0">
                <a:solidFill>
                  <a:srgbClr val="FF0000"/>
                </a:solidFill>
                <a:latin typeface="宋体" panose="02010600030101010101" pitchFamily="2" charset="-122"/>
                <a:ea typeface="楷体" panose="02010609060101010101" pitchFamily="49" charset="-122"/>
                <a:sym typeface="+mn-ea"/>
              </a:rPr>
              <a:t>nán </a:t>
            </a:r>
            <a:r>
              <a:rPr lang="zh-CN" altLang="en-US" sz="2400" b="1" dirty="0">
                <a:latin typeface="宋体" panose="02010600030101010101" pitchFamily="2" charset="-122"/>
                <a:ea typeface="楷体" panose="02010609060101010101" pitchFamily="49" charset="-122"/>
                <a:sym typeface="+mn-ea"/>
              </a:rPr>
              <a:t> </a:t>
            </a:r>
            <a:endParaRPr lang="zh-CN" altLang="en-US" sz="2400" b="1" dirty="0">
              <a:latin typeface="宋体" panose="02010600030101010101" pitchFamily="2" charset="-122"/>
              <a:ea typeface="楷体" panose="02010609060101010101" pitchFamily="49" charset="-122"/>
            </a:endParaRPr>
          </a:p>
        </p:txBody>
      </p:sp>
      <p:sp>
        <p:nvSpPr>
          <p:cNvPr id="14" name="文本框 13"/>
          <p:cNvSpPr txBox="1"/>
          <p:nvPr/>
        </p:nvSpPr>
        <p:spPr>
          <a:xfrm>
            <a:off x="1353502" y="2138839"/>
            <a:ext cx="1842092"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教</a:t>
            </a:r>
            <a:r>
              <a:rPr lang="zh-CN" altLang="en-US" sz="2400" b="1" dirty="0">
                <a:solidFill>
                  <a:srgbClr val="FF0000"/>
                </a:solidFill>
                <a:latin typeface="+mn-ea"/>
                <a:ea typeface="+mn-ea"/>
                <a:sym typeface="宋体" panose="02010600030101010101" pitchFamily="2" charset="-122"/>
              </a:rPr>
              <a:t>jiào</a:t>
            </a:r>
            <a:r>
              <a:rPr lang="zh-CN" altLang="en-US" sz="2400" b="1" dirty="0">
                <a:latin typeface="宋体" panose="02010600030101010101" pitchFamily="2" charset="-122"/>
                <a:ea typeface="楷体" panose="02010609060101010101" pitchFamily="49" charset="-122"/>
                <a:sym typeface="+mn-ea"/>
              </a:rPr>
              <a:t>养   </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15" name="文本框 14"/>
          <p:cNvSpPr txBox="1"/>
          <p:nvPr/>
        </p:nvSpPr>
        <p:spPr>
          <a:xfrm>
            <a:off x="3227401" y="2182483"/>
            <a:ext cx="1531910" cy="438581"/>
          </a:xfrm>
          <a:prstGeom prst="rect">
            <a:avLst/>
          </a:prstGeom>
          <a:noFill/>
        </p:spPr>
        <p:txBody>
          <a:bodyPr wrap="none" lIns="68580" tIns="34290" rIns="68580" bIns="34290" rtlCol="0">
            <a:spAutoFit/>
          </a:bodyPr>
          <a:lstStyle/>
          <a:p>
            <a:r>
              <a:rPr lang="zh-CN" altLang="en-US" sz="2400" b="1" dirty="0">
                <a:latin typeface="宋体" panose="02010600030101010101" pitchFamily="2" charset="-122"/>
                <a:ea typeface="楷体" panose="02010609060101010101" pitchFamily="49" charset="-122"/>
                <a:sym typeface="+mn-ea"/>
              </a:rPr>
              <a:t>涵</a:t>
            </a:r>
            <a:r>
              <a:rPr lang="zh-CN" altLang="en-US" sz="2400" b="1" dirty="0">
                <a:solidFill>
                  <a:srgbClr val="FF0000"/>
                </a:solidFill>
                <a:latin typeface="宋体" panose="02010600030101010101" pitchFamily="2" charset="-122"/>
                <a:sym typeface="+mn-ea"/>
              </a:rPr>
              <a:t>hán</a:t>
            </a:r>
            <a:r>
              <a:rPr lang="zh-CN" altLang="en-US" sz="2400" b="1" dirty="0">
                <a:latin typeface="宋体" panose="02010600030101010101" pitchFamily="2" charset="-122"/>
                <a:ea typeface="楷体" panose="02010609060101010101" pitchFamily="49" charset="-122"/>
                <a:sym typeface="+mn-ea"/>
              </a:rPr>
              <a:t>养  </a:t>
            </a:r>
            <a:endParaRPr lang="zh-CN" altLang="en-US" sz="2400" b="1" dirty="0">
              <a:latin typeface="宋体" panose="02010600030101010101" pitchFamily="2" charset="-122"/>
              <a:ea typeface="楷体" panose="02010609060101010101" pitchFamily="49" charset="-122"/>
            </a:endParaRPr>
          </a:p>
        </p:txBody>
      </p:sp>
      <p:sp>
        <p:nvSpPr>
          <p:cNvPr id="16" name="文本框 15"/>
          <p:cNvSpPr txBox="1"/>
          <p:nvPr/>
        </p:nvSpPr>
        <p:spPr>
          <a:xfrm>
            <a:off x="5215414" y="2138839"/>
            <a:ext cx="1531910" cy="438581"/>
          </a:xfrm>
          <a:prstGeom prst="rect">
            <a:avLst/>
          </a:prstGeom>
          <a:noFill/>
        </p:spPr>
        <p:txBody>
          <a:bodyPr wrap="none" lIns="68580" tIns="34290" rIns="68580" bIns="34290" rtlCol="0">
            <a:spAutoFit/>
          </a:bodyPr>
          <a:lstStyle/>
          <a:p>
            <a:r>
              <a:rPr lang="zh-CN" altLang="en-US" sz="2400" b="1" dirty="0">
                <a:latin typeface="宋体" panose="02010600030101010101" pitchFamily="2" charset="-122"/>
                <a:ea typeface="楷体" panose="02010609060101010101" pitchFamily="49" charset="-122"/>
                <a:sym typeface="+mn-ea"/>
              </a:rPr>
              <a:t>尴</a:t>
            </a:r>
            <a:r>
              <a:rPr lang="en-US" altLang="zh-CN" sz="2400" b="1" dirty="0">
                <a:solidFill>
                  <a:srgbClr val="FF0000"/>
                </a:solidFill>
                <a:latin typeface="宋体" panose="02010600030101010101" pitchFamily="2" charset="-122"/>
                <a:ea typeface="楷体" panose="02010609060101010101" pitchFamily="49" charset="-122"/>
                <a:sym typeface="宋体" panose="02010600030101010101" pitchFamily="2" charset="-122"/>
              </a:rPr>
              <a:t>ɡ</a:t>
            </a:r>
            <a:r>
              <a:rPr lang="zh-CN" altLang="en-US" sz="2400" b="1" dirty="0">
                <a:solidFill>
                  <a:srgbClr val="FF0000"/>
                </a:solidFill>
                <a:latin typeface="宋体" panose="02010600030101010101" pitchFamily="2" charset="-122"/>
                <a:ea typeface="楷体" panose="02010609060101010101" pitchFamily="49" charset="-122"/>
                <a:sym typeface="宋体" panose="02010600030101010101" pitchFamily="2" charset="-122"/>
              </a:rPr>
              <a:t>ān</a:t>
            </a:r>
            <a:r>
              <a:rPr lang="zh-CN" altLang="en-US" sz="2400" b="1" dirty="0">
                <a:latin typeface="宋体" panose="02010600030101010101" pitchFamily="2" charset="-122"/>
                <a:ea typeface="楷体" panose="02010609060101010101" pitchFamily="49" charset="-122"/>
                <a:sym typeface="+mn-ea"/>
              </a:rPr>
              <a:t>尬</a:t>
            </a:r>
            <a:r>
              <a:rPr lang="en-US" altLang="zh-CN" sz="2400" b="1" dirty="0">
                <a:solidFill>
                  <a:srgbClr val="FF0000"/>
                </a:solidFill>
                <a:latin typeface="宋体" panose="02010600030101010101" pitchFamily="2" charset="-122"/>
                <a:ea typeface="楷体" panose="02010609060101010101" pitchFamily="49" charset="-122"/>
                <a:sym typeface="宋体" panose="02010600030101010101" pitchFamily="2" charset="-122"/>
              </a:rPr>
              <a:t>ɡ</a:t>
            </a:r>
            <a:r>
              <a:rPr lang="zh-CN" altLang="en-US" sz="2400" b="1" dirty="0">
                <a:solidFill>
                  <a:srgbClr val="FF0000"/>
                </a:solidFill>
                <a:latin typeface="宋体" panose="02010600030101010101" pitchFamily="2" charset="-122"/>
                <a:ea typeface="楷体" panose="02010609060101010101" pitchFamily="49" charset="-122"/>
                <a:sym typeface="宋体" panose="02010600030101010101" pitchFamily="2" charset="-122"/>
              </a:rPr>
              <a:t>à</a:t>
            </a:r>
          </a:p>
        </p:txBody>
      </p:sp>
      <p:sp>
        <p:nvSpPr>
          <p:cNvPr id="17" name="文本框 16"/>
          <p:cNvSpPr txBox="1"/>
          <p:nvPr/>
        </p:nvSpPr>
        <p:spPr>
          <a:xfrm>
            <a:off x="7367112" y="2138839"/>
            <a:ext cx="1531910"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箴</a:t>
            </a:r>
            <a:r>
              <a:rPr lang="zh-CN" altLang="en-US" sz="2400" b="1" dirty="0">
                <a:solidFill>
                  <a:srgbClr val="FF0000"/>
                </a:solidFill>
                <a:latin typeface="宋体" panose="02010600030101010101" pitchFamily="2" charset="-122"/>
                <a:ea typeface="楷体" panose="02010609060101010101" pitchFamily="49" charset="-122"/>
                <a:sym typeface="宋体" panose="02010600030101010101" pitchFamily="2" charset="-122"/>
              </a:rPr>
              <a:t>zhēn</a:t>
            </a:r>
            <a:r>
              <a:rPr lang="zh-CN" altLang="en-US" sz="2400" b="1" dirty="0">
                <a:latin typeface="宋体" panose="02010600030101010101" pitchFamily="2" charset="-122"/>
                <a:ea typeface="楷体" panose="02010609060101010101" pitchFamily="49" charset="-122"/>
                <a:sym typeface="+mn-ea"/>
              </a:rPr>
              <a:t>言 </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18" name="文本框 17"/>
          <p:cNvSpPr txBox="1"/>
          <p:nvPr/>
        </p:nvSpPr>
        <p:spPr>
          <a:xfrm>
            <a:off x="1352383" y="2898979"/>
            <a:ext cx="2149868"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矫</a:t>
            </a:r>
            <a:r>
              <a:rPr lang="zh-CN" altLang="en-US" sz="2400" b="1" dirty="0">
                <a:solidFill>
                  <a:srgbClr val="FF0000"/>
                </a:solidFill>
                <a:latin typeface="+mn-ea"/>
                <a:ea typeface="+mn-ea"/>
                <a:sym typeface="宋体" panose="02010600030101010101" pitchFamily="2" charset="-122"/>
              </a:rPr>
              <a:t>ji</a:t>
            </a:r>
            <a:r>
              <a:rPr lang="zh-CN" altLang="en-US" sz="2400" b="1" dirty="0">
                <a:solidFill>
                  <a:srgbClr val="FF0000"/>
                </a:solidFill>
                <a:latin typeface="+mn-ea"/>
                <a:ea typeface="+mn-ea"/>
                <a:sym typeface="+mn-ea"/>
              </a:rPr>
              <a:t>ǎ</a:t>
            </a:r>
            <a:r>
              <a:rPr lang="zh-CN" altLang="en-US" sz="2400" b="1" dirty="0">
                <a:solidFill>
                  <a:srgbClr val="FF0000"/>
                </a:solidFill>
                <a:latin typeface="+mn-ea"/>
                <a:ea typeface="+mn-ea"/>
                <a:sym typeface="宋体" panose="02010600030101010101" pitchFamily="2" charset="-122"/>
              </a:rPr>
              <a:t>o</a:t>
            </a:r>
            <a:r>
              <a:rPr lang="zh-CN" altLang="en-US" sz="2400" b="1" dirty="0">
                <a:latin typeface="宋体" panose="02010600030101010101" pitchFamily="2" charset="-122"/>
                <a:ea typeface="楷体" panose="02010609060101010101" pitchFamily="49" charset="-122"/>
                <a:sym typeface="+mn-ea"/>
              </a:rPr>
              <a:t>揉造作 </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19" name="文本框 18"/>
          <p:cNvSpPr txBox="1"/>
          <p:nvPr/>
        </p:nvSpPr>
        <p:spPr>
          <a:xfrm>
            <a:off x="3831501" y="2898979"/>
            <a:ext cx="2149868"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 絮</a:t>
            </a:r>
            <a:r>
              <a:rPr lang="zh-CN" altLang="en-US" sz="2400" b="1" dirty="0">
                <a:solidFill>
                  <a:srgbClr val="FF0000"/>
                </a:solidFill>
                <a:latin typeface="宋体" panose="02010600030101010101" pitchFamily="2" charset="-122"/>
                <a:sym typeface="宋体" panose="02010600030101010101" pitchFamily="2" charset="-122"/>
              </a:rPr>
              <a:t>xù</a:t>
            </a:r>
            <a:r>
              <a:rPr lang="zh-CN" altLang="en-US" sz="2400" b="1" dirty="0">
                <a:latin typeface="宋体" panose="02010600030101010101" pitchFamily="2" charset="-122"/>
                <a:ea typeface="楷体" panose="02010609060101010101" pitchFamily="49" charset="-122"/>
                <a:sym typeface="+mn-ea"/>
              </a:rPr>
              <a:t>絮叨叨  </a:t>
            </a:r>
            <a:endParaRPr lang="zh-CN" altLang="en-US" sz="2400" b="1" dirty="0">
              <a:latin typeface="宋体" panose="02010600030101010101" pitchFamily="2" charset="-122"/>
              <a:ea typeface="楷体" panose="02010609060101010101" pitchFamily="49" charset="-122"/>
            </a:endParaRPr>
          </a:p>
        </p:txBody>
      </p:sp>
      <p:sp>
        <p:nvSpPr>
          <p:cNvPr id="20" name="文本框 19"/>
          <p:cNvSpPr txBox="1"/>
          <p:nvPr/>
        </p:nvSpPr>
        <p:spPr>
          <a:xfrm>
            <a:off x="6386037" y="2931319"/>
            <a:ext cx="1881664" cy="437674"/>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疲惫不堪</a:t>
            </a:r>
            <a:r>
              <a:rPr lang="zh-CN" altLang="en-US" sz="2400" b="1" dirty="0">
                <a:solidFill>
                  <a:srgbClr val="FF0000"/>
                </a:solidFill>
                <a:latin typeface="宋体" panose="02010600030101010101" pitchFamily="2" charset="-122"/>
                <a:ea typeface="楷体" panose="02010609060101010101" pitchFamily="49" charset="-122"/>
                <a:sym typeface="+mn-ea"/>
              </a:rPr>
              <a:t>kān</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21" name="文本框 20"/>
          <p:cNvSpPr txBox="1"/>
          <p:nvPr/>
        </p:nvSpPr>
        <p:spPr>
          <a:xfrm>
            <a:off x="1197293" y="3621882"/>
            <a:ext cx="2460049" cy="438581"/>
          </a:xfrm>
          <a:prstGeom prst="rect">
            <a:avLst/>
          </a:prstGeom>
          <a:noFill/>
        </p:spPr>
        <p:txBody>
          <a:bodyPr wrap="none" lIns="68580" tIns="34290" rIns="68580" bIns="34290" rtlCol="0">
            <a:spAutoFit/>
          </a:bodyPr>
          <a:lstStyle/>
          <a:p>
            <a:r>
              <a:rPr lang="zh-CN" altLang="en-US" sz="2400" b="1" dirty="0">
                <a:latin typeface="宋体" panose="02010600030101010101" pitchFamily="2" charset="-122"/>
                <a:ea typeface="楷体" panose="02010609060101010101" pitchFamily="49" charset="-122"/>
                <a:sym typeface="+mn-ea"/>
              </a:rPr>
              <a:t> 大发雷霆</a:t>
            </a:r>
            <a:r>
              <a:rPr lang="zh-CN" altLang="en-US" sz="2400" b="1" dirty="0">
                <a:solidFill>
                  <a:srgbClr val="FF0000"/>
                </a:solidFill>
                <a:latin typeface="+mn-ea"/>
                <a:ea typeface="+mn-ea"/>
                <a:sym typeface="+mn-ea"/>
              </a:rPr>
              <a:t>tín</a:t>
            </a:r>
            <a:r>
              <a:rPr lang="en-US" altLang="zh-CN" sz="2400" b="1" dirty="0">
                <a:solidFill>
                  <a:srgbClr val="FF0000"/>
                </a:solidFill>
                <a:latin typeface="+mn-ea"/>
                <a:ea typeface="+mn-ea"/>
                <a:sym typeface="宋体" panose="02010600030101010101" pitchFamily="2" charset="-122"/>
              </a:rPr>
              <a:t>ɡ</a:t>
            </a:r>
            <a:r>
              <a:rPr lang="zh-CN" altLang="en-US" sz="2400" b="1" dirty="0">
                <a:latin typeface="宋体" panose="02010600030101010101" pitchFamily="2" charset="-122"/>
                <a:ea typeface="楷体" panose="02010609060101010101" pitchFamily="49" charset="-122"/>
                <a:sym typeface="+mn-ea"/>
              </a:rPr>
              <a:t>  </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22" name="文本框 21"/>
          <p:cNvSpPr txBox="1"/>
          <p:nvPr/>
        </p:nvSpPr>
        <p:spPr>
          <a:xfrm>
            <a:off x="3993356" y="3673317"/>
            <a:ext cx="2149868"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恕</a:t>
            </a:r>
            <a:r>
              <a:rPr lang="zh-CN" altLang="en-US" sz="2400" b="1" dirty="0">
                <a:solidFill>
                  <a:srgbClr val="FF0000"/>
                </a:solidFill>
                <a:latin typeface="宋体" panose="02010600030101010101" pitchFamily="2" charset="-122"/>
                <a:sym typeface="+mn-ea"/>
              </a:rPr>
              <a:t>shù</a:t>
            </a:r>
            <a:r>
              <a:rPr lang="zh-CN" altLang="en-US" sz="2400" b="1" dirty="0">
                <a:latin typeface="宋体" panose="02010600030101010101" pitchFamily="2" charset="-122"/>
                <a:ea typeface="楷体" panose="02010609060101010101" pitchFamily="49" charset="-122"/>
                <a:sym typeface="+mn-ea"/>
              </a:rPr>
              <a:t>我直言  </a:t>
            </a:r>
            <a:endParaRPr lang="zh-CN" altLang="en-US" sz="2400" b="1" dirty="0">
              <a:solidFill>
                <a:srgbClr val="FF0000"/>
              </a:solidFill>
              <a:latin typeface="宋体" panose="02010600030101010101" pitchFamily="2" charset="-122"/>
              <a:ea typeface="楷体" panose="02010609060101010101" pitchFamily="49" charset="-122"/>
            </a:endParaRPr>
          </a:p>
        </p:txBody>
      </p:sp>
      <p:sp>
        <p:nvSpPr>
          <p:cNvPr id="23" name="文本框 22"/>
          <p:cNvSpPr txBox="1"/>
          <p:nvPr/>
        </p:nvSpPr>
        <p:spPr>
          <a:xfrm>
            <a:off x="6194939" y="3655809"/>
            <a:ext cx="1994777" cy="438581"/>
          </a:xfrm>
          <a:prstGeom prst="rect">
            <a:avLst/>
          </a:prstGeom>
          <a:noFill/>
        </p:spPr>
        <p:txBody>
          <a:bodyPr wrap="none" lIns="68580" tIns="34290" rIns="68580" bIns="34290" rtlCol="0">
            <a:spAutoFit/>
          </a:bodyPr>
          <a:lstStyle/>
          <a:p>
            <a:pPr algn="l"/>
            <a:r>
              <a:rPr lang="zh-CN" altLang="en-US" sz="2400" b="1" dirty="0">
                <a:latin typeface="宋体" panose="02010600030101010101" pitchFamily="2" charset="-122"/>
                <a:ea typeface="楷体" panose="02010609060101010101" pitchFamily="49" charset="-122"/>
                <a:sym typeface="+mn-ea"/>
              </a:rPr>
              <a:t> 自吹自擂</a:t>
            </a:r>
            <a:r>
              <a:rPr lang="zh-CN" altLang="en-US" sz="2400" b="1" dirty="0">
                <a:solidFill>
                  <a:srgbClr val="FF0000"/>
                </a:solidFill>
                <a:latin typeface="宋体" panose="02010600030101010101" pitchFamily="2" charset="-122"/>
                <a:ea typeface="楷体" panose="02010609060101010101" pitchFamily="49" charset="-122"/>
                <a:sym typeface="+mn-ea"/>
              </a:rPr>
              <a:t>léi</a:t>
            </a:r>
            <a:endParaRPr lang="zh-CN" altLang="en-US" sz="2400" b="1" dirty="0">
              <a:solidFill>
                <a:srgbClr val="FF0000"/>
              </a:solidFill>
              <a:latin typeface="宋体" panose="02010600030101010101" pitchFamily="2" charset="-122"/>
              <a:ea typeface="楷体" panose="02010609060101010101" pitchFamily="49" charset="-122"/>
            </a:endParaRPr>
          </a:p>
        </p:txBody>
      </p:sp>
    </p:spTree>
  </p:cSld>
  <p:clrMapOvr>
    <a:masterClrMapping/>
  </p:clrMapOvr>
  <p:transition spd="med">
    <p:newsflash/>
  </p:transition>
  <p:timing>
    <p:tnLst>
      <p:par>
        <p:cTn id="1" dur="indefinite" restart="never" nodeType="tmRoot"/>
      </p:par>
    </p:tnLst>
    <p:bldLst>
      <p:bldP spid="3" grpId="1"/>
      <p:bldP spid="4" grpId="1"/>
      <p:bldP spid="5" grpId="1"/>
      <p:bldP spid="6" grpId="1"/>
      <p:bldP spid="7" grpId="1"/>
      <p:bldP spid="8" grpId="1"/>
      <p:bldP spid="9" grpId="1"/>
      <p:bldP spid="10" grpId="1"/>
      <p:bldP spid="11" grpId="1"/>
      <p:bldP spid="12" grpId="1"/>
      <p:bldP spid="13" grpId="1"/>
      <p:bldP spid="14" grpId="1"/>
      <p:bldP spid="15" grpId="1"/>
      <p:bldP spid="16" grpId="1"/>
      <p:bldP spid="17" grpId="1"/>
      <p:bldP spid="18" grpId="1"/>
      <p:bldP spid="19" grpId="1"/>
      <p:bldP spid="20" grpId="1"/>
      <p:bldP spid="21" grpId="1"/>
      <p:bldP spid="22" grpId="1"/>
      <p:bldP spid="23"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1283" y="459255"/>
            <a:ext cx="8223022" cy="1077218"/>
          </a:xfrm>
          <a:prstGeom prst="rect">
            <a:avLst/>
          </a:prstGeom>
        </p:spPr>
        <p:txBody>
          <a:bodyPr wrap="square">
            <a:spAutoFit/>
          </a:bodyPr>
          <a:lstStyle/>
          <a:p>
            <a:r>
              <a:rPr lang="en-US" altLang="zh-CN" sz="3200" dirty="0"/>
              <a:t>7.14</a:t>
            </a:r>
            <a:r>
              <a:rPr lang="zh-CN" altLang="en-US" sz="3200" dirty="0"/>
              <a:t>段第一句中的“可能”一词，能 否去掉？为什么？</a:t>
            </a:r>
          </a:p>
        </p:txBody>
      </p:sp>
      <p:sp>
        <p:nvSpPr>
          <p:cNvPr id="3" name="矩形 2"/>
          <p:cNvSpPr/>
          <p:nvPr/>
        </p:nvSpPr>
        <p:spPr>
          <a:xfrm>
            <a:off x="460489" y="1833086"/>
            <a:ext cx="8163816" cy="2554545"/>
          </a:xfrm>
          <a:prstGeom prst="rect">
            <a:avLst/>
          </a:prstGeom>
        </p:spPr>
        <p:txBody>
          <a:bodyPr wrap="square">
            <a:spAutoFit/>
          </a:bodyPr>
          <a:lstStyle/>
          <a:p>
            <a:r>
              <a:rPr lang="zh-CN" altLang="en-US" sz="3200" dirty="0">
                <a:solidFill>
                  <a:srgbClr val="FF0000"/>
                </a:solidFill>
              </a:rPr>
              <a:t>本题运用议论文限制性词语 能否删除分析法。不能去掉。“可 能”表推测，体现了作者语言的 严密性和准确性。去掉后就成了 “优雅风度是外在的”，过于武断， 与事实不符。所以，不能去掉。</a:t>
            </a:r>
          </a:p>
        </p:txBody>
      </p:sp>
    </p:spTree>
    <p:extLst>
      <p:ext uri="{BB962C8B-B14F-4D97-AF65-F5344CB8AC3E}">
        <p14:creationId xmlns:p14="http://schemas.microsoft.com/office/powerpoint/2010/main" val="671089437"/>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0489" y="400050"/>
            <a:ext cx="8025669" cy="954107"/>
          </a:xfrm>
          <a:prstGeom prst="rect">
            <a:avLst/>
          </a:prstGeom>
        </p:spPr>
        <p:txBody>
          <a:bodyPr wrap="square">
            <a:spAutoFit/>
          </a:bodyPr>
          <a:lstStyle/>
          <a:p>
            <a:r>
              <a:rPr lang="en-US" altLang="zh-CN" sz="2800" dirty="0"/>
              <a:t>8.</a:t>
            </a:r>
            <a:r>
              <a:rPr lang="zh-CN" altLang="en-US" sz="2800" dirty="0"/>
              <a:t>由此可以看出，“优雅” 与“有教养”是怎样的关系？</a:t>
            </a:r>
          </a:p>
        </p:txBody>
      </p:sp>
      <p:sp>
        <p:nvSpPr>
          <p:cNvPr id="3" name="矩形 2"/>
          <p:cNvSpPr/>
          <p:nvPr/>
        </p:nvSpPr>
        <p:spPr>
          <a:xfrm>
            <a:off x="532851" y="1971586"/>
            <a:ext cx="8117767" cy="1384995"/>
          </a:xfrm>
          <a:prstGeom prst="rect">
            <a:avLst/>
          </a:prstGeom>
        </p:spPr>
        <p:txBody>
          <a:bodyPr wrap="square">
            <a:spAutoFit/>
          </a:bodyPr>
          <a:lstStyle/>
          <a:p>
            <a:r>
              <a:rPr lang="zh-CN" altLang="en-US" sz="2800" dirty="0">
                <a:solidFill>
                  <a:srgbClr val="FF0000"/>
                </a:solidFill>
              </a:rPr>
              <a:t>“优雅”是“有教养”最重 要的表现形式，是判断一个人“教 养”水平高低的重要因素。一个 人的教养水平越高，行为举止越 优雅，反之亦然。</a:t>
            </a:r>
          </a:p>
        </p:txBody>
      </p:sp>
    </p:spTree>
    <p:extLst>
      <p:ext uri="{BB962C8B-B14F-4D97-AF65-F5344CB8AC3E}">
        <p14:creationId xmlns:p14="http://schemas.microsoft.com/office/powerpoint/2010/main" val="2280672812"/>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7597" y="472764"/>
            <a:ext cx="8124345" cy="584775"/>
          </a:xfrm>
          <a:prstGeom prst="rect">
            <a:avLst/>
          </a:prstGeom>
        </p:spPr>
        <p:txBody>
          <a:bodyPr wrap="square">
            <a:spAutoFit/>
          </a:bodyPr>
          <a:lstStyle/>
          <a:p>
            <a:r>
              <a:rPr lang="en-US" altLang="zh-CN" sz="3200" dirty="0"/>
              <a:t>9.</a:t>
            </a:r>
            <a:r>
              <a:rPr lang="zh-CN" altLang="en-US" sz="3200" dirty="0"/>
              <a:t>文章的结尾有什么作用？</a:t>
            </a:r>
          </a:p>
        </p:txBody>
      </p:sp>
      <p:sp>
        <p:nvSpPr>
          <p:cNvPr id="3" name="矩形 2"/>
          <p:cNvSpPr/>
          <p:nvPr/>
        </p:nvSpPr>
        <p:spPr>
          <a:xfrm>
            <a:off x="427597" y="2248585"/>
            <a:ext cx="8334855" cy="954107"/>
          </a:xfrm>
          <a:prstGeom prst="rect">
            <a:avLst/>
          </a:prstGeom>
        </p:spPr>
        <p:txBody>
          <a:bodyPr wrap="square">
            <a:spAutoFit/>
          </a:bodyPr>
          <a:lstStyle/>
          <a:p>
            <a:r>
              <a:rPr lang="zh-CN" altLang="en-US" sz="2800" dirty="0">
                <a:solidFill>
                  <a:srgbClr val="FF0000"/>
                </a:solidFill>
              </a:rPr>
              <a:t>紧扣文题，结尾画龙点睛，指 出做到优雅风度的具体方法。</a:t>
            </a:r>
          </a:p>
        </p:txBody>
      </p:sp>
    </p:spTree>
    <p:extLst>
      <p:ext uri="{BB962C8B-B14F-4D97-AF65-F5344CB8AC3E}">
        <p14:creationId xmlns:p14="http://schemas.microsoft.com/office/powerpoint/2010/main" val="2490767001"/>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4420" y="453911"/>
            <a:ext cx="8005934" cy="954107"/>
          </a:xfrm>
          <a:prstGeom prst="rect">
            <a:avLst/>
          </a:prstGeom>
          <a:noFill/>
        </p:spPr>
        <p:txBody>
          <a:bodyPr wrap="square" rtlCol="0">
            <a:spAutoFit/>
          </a:bodyPr>
          <a:lstStyle/>
          <a:p>
            <a:r>
              <a:rPr lang="en-US" altLang="zh-CN" sz="2800" dirty="0" smtClean="0"/>
              <a:t>10.</a:t>
            </a:r>
            <a:r>
              <a:rPr lang="zh-CN" altLang="en-US" sz="2800" dirty="0" smtClean="0"/>
              <a:t>怎样理解“一个有教养的人，必定从心里</a:t>
            </a:r>
            <a:r>
              <a:rPr lang="zh-CN" altLang="en-US" sz="2800" dirty="0" smtClean="0">
                <a:solidFill>
                  <a:srgbClr val="FF0000"/>
                </a:solidFill>
              </a:rPr>
              <a:t>愿意</a:t>
            </a:r>
            <a:r>
              <a:rPr lang="zh-CN" altLang="en-US" sz="2800" dirty="0" smtClean="0"/>
              <a:t>尊重别人，也</a:t>
            </a:r>
            <a:r>
              <a:rPr lang="zh-CN" altLang="en-US" sz="2800" dirty="0" smtClean="0">
                <a:solidFill>
                  <a:srgbClr val="FF0000"/>
                </a:solidFill>
              </a:rPr>
              <a:t>善于</a:t>
            </a:r>
            <a:r>
              <a:rPr lang="zh-CN" altLang="en-US" sz="2800" dirty="0" smtClean="0"/>
              <a:t>尊重别人”这句话？</a:t>
            </a:r>
            <a:endParaRPr lang="zh-CN" altLang="en-US" sz="2800" dirty="0"/>
          </a:p>
        </p:txBody>
      </p:sp>
      <p:sp>
        <p:nvSpPr>
          <p:cNvPr id="3" name="TextBox 2"/>
          <p:cNvSpPr txBox="1"/>
          <p:nvPr/>
        </p:nvSpPr>
        <p:spPr>
          <a:xfrm>
            <a:off x="756518" y="1822222"/>
            <a:ext cx="7394141" cy="1200329"/>
          </a:xfrm>
          <a:prstGeom prst="rect">
            <a:avLst/>
          </a:prstGeom>
          <a:noFill/>
        </p:spPr>
        <p:txBody>
          <a:bodyPr wrap="square" rtlCol="0">
            <a:spAutoFit/>
          </a:bodyPr>
          <a:lstStyle/>
          <a:p>
            <a:r>
              <a:rPr lang="zh-CN" altLang="en-US" sz="2400" dirty="0" smtClean="0">
                <a:solidFill>
                  <a:srgbClr val="FF0000"/>
                </a:solidFill>
              </a:rPr>
              <a:t>愿意指情愿去做某事，善于指擅长做某事。真正的有教养，有风度，尊重别人应该是发自内心，心甘情愿的，并且是习以为常的。</a:t>
            </a:r>
            <a:endParaRPr lang="zh-CN" altLang="en-US" sz="2400" dirty="0">
              <a:solidFill>
                <a:srgbClr val="FF0000"/>
              </a:solidFill>
            </a:endParaRPr>
          </a:p>
        </p:txBody>
      </p:sp>
    </p:spTree>
    <p:extLst>
      <p:ext uri="{BB962C8B-B14F-4D97-AF65-F5344CB8AC3E}">
        <p14:creationId xmlns:p14="http://schemas.microsoft.com/office/powerpoint/2010/main" val="1470034618"/>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93381" y="361813"/>
            <a:ext cx="8005934" cy="954107"/>
          </a:xfrm>
          <a:prstGeom prst="rect">
            <a:avLst/>
          </a:prstGeom>
          <a:noFill/>
        </p:spPr>
        <p:txBody>
          <a:bodyPr wrap="square" rtlCol="0">
            <a:spAutoFit/>
          </a:bodyPr>
          <a:lstStyle/>
          <a:p>
            <a:r>
              <a:rPr lang="en-US" altLang="zh-CN" sz="2800" dirty="0" smtClean="0"/>
              <a:t>11.</a:t>
            </a:r>
            <a:r>
              <a:rPr lang="zh-CN" altLang="en-US" sz="2800" dirty="0" smtClean="0"/>
              <a:t>一个讲礼貌的人，是不是就是个有教养的人？你是怎么认为的？</a:t>
            </a:r>
            <a:endParaRPr lang="zh-CN" altLang="en-US" sz="2800" dirty="0"/>
          </a:p>
        </p:txBody>
      </p:sp>
      <p:sp>
        <p:nvSpPr>
          <p:cNvPr id="3" name="TextBox 2"/>
          <p:cNvSpPr txBox="1"/>
          <p:nvPr/>
        </p:nvSpPr>
        <p:spPr>
          <a:xfrm>
            <a:off x="493381" y="1901163"/>
            <a:ext cx="8150659" cy="2308324"/>
          </a:xfrm>
          <a:prstGeom prst="rect">
            <a:avLst/>
          </a:prstGeom>
          <a:noFill/>
        </p:spPr>
        <p:txBody>
          <a:bodyPr wrap="square" rtlCol="0">
            <a:spAutoFit/>
          </a:bodyPr>
          <a:lstStyle/>
          <a:p>
            <a:r>
              <a:rPr lang="zh-CN" altLang="en-US" sz="2400" dirty="0" smtClean="0">
                <a:solidFill>
                  <a:srgbClr val="FF0000"/>
                </a:solidFill>
              </a:rPr>
              <a:t>讲礼貌不等同于有教养。礼貌是外在的，表</a:t>
            </a:r>
            <a:r>
              <a:rPr lang="zh-CN" altLang="en-US" sz="2400" dirty="0">
                <a:solidFill>
                  <a:srgbClr val="FF0000"/>
                </a:solidFill>
              </a:rPr>
              <a:t>面</a:t>
            </a:r>
            <a:r>
              <a:rPr lang="zh-CN" altLang="en-US" sz="2400" dirty="0" smtClean="0">
                <a:solidFill>
                  <a:srgbClr val="FF0000"/>
                </a:solidFill>
              </a:rPr>
              <a:t>的，是经过训练和刻意就可以装出来的。而教养是发自内心的，是由环境，教育，经历等结合成的内在素质。</a:t>
            </a:r>
            <a:r>
              <a:rPr lang="zh-CN" altLang="en-US" sz="2400" dirty="0" smtClean="0"/>
              <a:t>也就是说一个人表面有礼貌，讨人喜欢，但他可能内在是自私虚伪的。但当说一个人有教养时，不仅说明他的外在行为好，还说明这个人的内涵，道德品质是好的。</a:t>
            </a:r>
            <a:endParaRPr lang="zh-CN" altLang="en-US" sz="2400" dirty="0"/>
          </a:p>
        </p:txBody>
      </p:sp>
    </p:spTree>
    <p:extLst>
      <p:ext uri="{BB962C8B-B14F-4D97-AF65-F5344CB8AC3E}">
        <p14:creationId xmlns:p14="http://schemas.microsoft.com/office/powerpoint/2010/main" val="90082398"/>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565213" y="200391"/>
            <a:ext cx="1985159" cy="623248"/>
          </a:xfrm>
          <a:prstGeom prst="rect">
            <a:avLst/>
          </a:prstGeom>
          <a:noFill/>
        </p:spPr>
        <p:txBody>
          <a:bodyPr wrap="none" lIns="68580" tIns="34290" rIns="68580" bIns="34290" rtlCol="0">
            <a:spAutoFit/>
            <a:scene3d>
              <a:camera prst="orthographicFront"/>
              <a:lightRig rig="threePt" dir="t"/>
            </a:scene3d>
          </a:bodyPr>
          <a:lstStyle/>
          <a:p>
            <a:pPr algn="l"/>
            <a:r>
              <a:rPr lang="zh-CN" altLang="en-US" sz="3600" dirty="0" smtClean="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rPr>
              <a:t>课后练习</a:t>
            </a:r>
            <a:endParaRPr lang="zh-CN" altLang="en-US" sz="3600" dirty="0">
              <a:ln w="22225">
                <a:solidFill>
                  <a:schemeClr val="accent2"/>
                </a:solidFill>
                <a:prstDash val="solid"/>
              </a:ln>
              <a:solidFill>
                <a:schemeClr val="accent2">
                  <a:lumMod val="40000"/>
                  <a:lumOff val="60000"/>
                </a:schemeClr>
              </a:solidFill>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3" name="矩形 2"/>
          <p:cNvSpPr/>
          <p:nvPr/>
        </p:nvSpPr>
        <p:spPr>
          <a:xfrm>
            <a:off x="565213" y="1279089"/>
            <a:ext cx="7184163" cy="2862322"/>
          </a:xfrm>
          <a:prstGeom prst="rect">
            <a:avLst/>
          </a:prstGeom>
        </p:spPr>
        <p:txBody>
          <a:bodyPr wrap="square">
            <a:spAutoFit/>
          </a:bodyPr>
          <a:lstStyle/>
          <a:p>
            <a:r>
              <a:rPr lang="zh-CN" altLang="en-US" sz="2000" dirty="0"/>
              <a:t>　</a:t>
            </a:r>
            <a:r>
              <a:rPr lang="en-US" altLang="zh-CN" sz="2000" dirty="0"/>
              <a:t>1.</a:t>
            </a:r>
            <a:r>
              <a:rPr lang="zh-CN" altLang="en-US" sz="2000" dirty="0"/>
              <a:t>下列加点字的注音全都正确的一项是</a:t>
            </a:r>
            <a:r>
              <a:rPr lang="en-US" altLang="zh-CN" sz="2000" dirty="0"/>
              <a:t>(</a:t>
            </a:r>
            <a:r>
              <a:rPr lang="zh-CN" altLang="en-US" sz="2000" dirty="0"/>
              <a:t>　　</a:t>
            </a:r>
            <a:r>
              <a:rPr lang="en-US" altLang="zh-CN" sz="2000" dirty="0"/>
              <a:t>) </a:t>
            </a:r>
            <a:endParaRPr lang="en-US" altLang="zh-CN" sz="2000" dirty="0" smtClean="0"/>
          </a:p>
          <a:p>
            <a:r>
              <a:rPr lang="zh-CN" altLang="en-US" sz="2000" dirty="0"/>
              <a:t/>
            </a:r>
            <a:br>
              <a:rPr lang="zh-CN" altLang="en-US" sz="2000" dirty="0"/>
            </a:br>
            <a:r>
              <a:rPr lang="zh-CN" altLang="en-US" sz="2000" dirty="0"/>
              <a:t>　　</a:t>
            </a:r>
            <a:r>
              <a:rPr lang="en-US" altLang="zh-CN" sz="2000" dirty="0"/>
              <a:t>A.</a:t>
            </a:r>
            <a:r>
              <a:rPr lang="zh-CN" altLang="en-US" sz="2000" dirty="0">
                <a:solidFill>
                  <a:srgbClr val="FF0000"/>
                </a:solidFill>
              </a:rPr>
              <a:t>陌</a:t>
            </a:r>
            <a:r>
              <a:rPr lang="zh-CN" altLang="en-US" sz="2000" dirty="0"/>
              <a:t>生</a:t>
            </a:r>
            <a:r>
              <a:rPr lang="en-US" altLang="zh-CN" sz="2000" dirty="0"/>
              <a:t>(mò</a:t>
            </a:r>
            <a:r>
              <a:rPr lang="en-US" altLang="zh-CN" sz="2000" dirty="0" smtClean="0"/>
              <a:t>)</a:t>
            </a:r>
            <a:r>
              <a:rPr lang="zh-CN" altLang="en-US" sz="2000" dirty="0"/>
              <a:t> </a:t>
            </a:r>
            <a:r>
              <a:rPr lang="zh-CN" altLang="en-US" sz="2000" dirty="0" smtClean="0"/>
              <a:t>  疲</a:t>
            </a:r>
            <a:r>
              <a:rPr lang="zh-CN" altLang="en-US" sz="2000" dirty="0">
                <a:solidFill>
                  <a:srgbClr val="FF0000"/>
                </a:solidFill>
              </a:rPr>
              <a:t>惫</a:t>
            </a:r>
            <a:r>
              <a:rPr lang="en-US" altLang="zh-CN" sz="2000" dirty="0"/>
              <a:t>(bèi</a:t>
            </a:r>
            <a:r>
              <a:rPr lang="en-US" altLang="zh-CN" sz="2000" dirty="0" smtClean="0"/>
              <a:t>)  </a:t>
            </a:r>
            <a:r>
              <a:rPr lang="zh-CN" altLang="en-US" sz="2000" dirty="0" smtClean="0">
                <a:solidFill>
                  <a:srgbClr val="FF0000"/>
                </a:solidFill>
              </a:rPr>
              <a:t>汲</a:t>
            </a:r>
            <a:r>
              <a:rPr lang="zh-CN" altLang="en-US" sz="2000" dirty="0"/>
              <a:t>取</a:t>
            </a:r>
            <a:r>
              <a:rPr lang="en-US" altLang="zh-CN" sz="2000" dirty="0"/>
              <a:t>(xī) </a:t>
            </a:r>
            <a:r>
              <a:rPr lang="en-US" altLang="zh-CN" sz="2000" dirty="0" smtClean="0"/>
              <a:t>  </a:t>
            </a:r>
            <a:r>
              <a:rPr lang="zh-CN" altLang="en-US" sz="2000" dirty="0" smtClean="0">
                <a:solidFill>
                  <a:srgbClr val="FF0000"/>
                </a:solidFill>
              </a:rPr>
              <a:t>随</a:t>
            </a:r>
            <a:r>
              <a:rPr lang="zh-CN" altLang="en-US" sz="2000" dirty="0"/>
              <a:t>和</a:t>
            </a:r>
            <a:r>
              <a:rPr lang="en-US" altLang="zh-CN" sz="2000" dirty="0"/>
              <a:t>(suí) </a:t>
            </a:r>
            <a:endParaRPr lang="en-US" altLang="zh-CN" sz="2000" dirty="0" smtClean="0"/>
          </a:p>
          <a:p>
            <a:r>
              <a:rPr lang="en-US" altLang="zh-CN" sz="2000" dirty="0"/>
              <a:t/>
            </a:r>
            <a:br>
              <a:rPr lang="en-US" altLang="zh-CN" sz="2000" dirty="0"/>
            </a:br>
            <a:r>
              <a:rPr lang="zh-CN" altLang="en-US" sz="2000" dirty="0"/>
              <a:t>　　</a:t>
            </a:r>
            <a:r>
              <a:rPr lang="en-US" altLang="zh-CN" sz="2000" dirty="0"/>
              <a:t>B.</a:t>
            </a:r>
            <a:r>
              <a:rPr lang="zh-CN" altLang="en-US" sz="2000" dirty="0">
                <a:solidFill>
                  <a:srgbClr val="FF0000"/>
                </a:solidFill>
              </a:rPr>
              <a:t>箴</a:t>
            </a:r>
            <a:r>
              <a:rPr lang="zh-CN" altLang="en-US" sz="2000" dirty="0"/>
              <a:t>言</a:t>
            </a:r>
            <a:r>
              <a:rPr lang="en-US" altLang="zh-CN" sz="2000" dirty="0"/>
              <a:t>(zhēn) </a:t>
            </a:r>
            <a:r>
              <a:rPr lang="zh-CN" altLang="en-US" sz="2000" dirty="0"/>
              <a:t>遵</a:t>
            </a:r>
            <a:r>
              <a:rPr lang="zh-CN" altLang="en-US" sz="2000" dirty="0">
                <a:solidFill>
                  <a:srgbClr val="FF0000"/>
                </a:solidFill>
              </a:rPr>
              <a:t>循</a:t>
            </a:r>
            <a:r>
              <a:rPr lang="en-US" altLang="zh-CN" sz="2000" dirty="0"/>
              <a:t>(xún)</a:t>
            </a:r>
            <a:r>
              <a:rPr lang="zh-CN" altLang="en-US" sz="2000" dirty="0">
                <a:solidFill>
                  <a:srgbClr val="FF0000"/>
                </a:solidFill>
              </a:rPr>
              <a:t>尴</a:t>
            </a:r>
            <a:r>
              <a:rPr lang="zh-CN" altLang="en-US" sz="2000" dirty="0"/>
              <a:t>尬</a:t>
            </a:r>
            <a:r>
              <a:rPr lang="en-US" altLang="zh-CN" sz="2000" dirty="0"/>
              <a:t>(jiān) </a:t>
            </a:r>
            <a:r>
              <a:rPr lang="zh-CN" altLang="en-US" sz="2000" dirty="0"/>
              <a:t>扭</a:t>
            </a:r>
            <a:r>
              <a:rPr lang="zh-CN" altLang="en-US" sz="2000" dirty="0">
                <a:solidFill>
                  <a:srgbClr val="FF0000"/>
                </a:solidFill>
              </a:rPr>
              <a:t>捏</a:t>
            </a:r>
            <a:r>
              <a:rPr lang="en-US" altLang="zh-CN" sz="2000" dirty="0"/>
              <a:t>(nie) </a:t>
            </a:r>
            <a:endParaRPr lang="en-US" altLang="zh-CN" sz="2000" dirty="0" smtClean="0"/>
          </a:p>
          <a:p>
            <a:r>
              <a:rPr lang="en-US" altLang="zh-CN" sz="2000" dirty="0"/>
              <a:t/>
            </a:r>
            <a:br>
              <a:rPr lang="en-US" altLang="zh-CN" sz="2000" dirty="0"/>
            </a:br>
            <a:r>
              <a:rPr lang="zh-CN" altLang="en-US" sz="2000" dirty="0"/>
              <a:t>　　</a:t>
            </a:r>
            <a:r>
              <a:rPr lang="en-US" altLang="zh-CN" sz="2000" dirty="0"/>
              <a:t>C.</a:t>
            </a:r>
            <a:r>
              <a:rPr lang="zh-CN" altLang="en-US" sz="2000" dirty="0">
                <a:solidFill>
                  <a:srgbClr val="FF0000"/>
                </a:solidFill>
              </a:rPr>
              <a:t>贸</a:t>
            </a:r>
            <a:r>
              <a:rPr lang="zh-CN" altLang="en-US" sz="2000" dirty="0"/>
              <a:t>然</a:t>
            </a:r>
            <a:r>
              <a:rPr lang="en-US" altLang="zh-CN" sz="2000" dirty="0"/>
              <a:t>(mào) </a:t>
            </a:r>
            <a:r>
              <a:rPr lang="zh-CN" altLang="en-US" sz="2000" dirty="0"/>
              <a:t>遗</a:t>
            </a:r>
            <a:r>
              <a:rPr lang="zh-CN" altLang="en-US" sz="2000" dirty="0">
                <a:solidFill>
                  <a:srgbClr val="FF0000"/>
                </a:solidFill>
              </a:rPr>
              <a:t>憾</a:t>
            </a:r>
            <a:r>
              <a:rPr lang="en-US" altLang="zh-CN" sz="2000" dirty="0"/>
              <a:t>(hàn)</a:t>
            </a:r>
            <a:r>
              <a:rPr lang="zh-CN" altLang="en-US" sz="2000" dirty="0">
                <a:solidFill>
                  <a:srgbClr val="FF0000"/>
                </a:solidFill>
              </a:rPr>
              <a:t>涵</a:t>
            </a:r>
            <a:r>
              <a:rPr lang="zh-CN" altLang="en-US" sz="2000" dirty="0"/>
              <a:t>养</a:t>
            </a:r>
            <a:r>
              <a:rPr lang="en-US" altLang="zh-CN" sz="2000" dirty="0"/>
              <a:t>(hán) </a:t>
            </a:r>
            <a:r>
              <a:rPr lang="zh-CN" altLang="en-US" sz="2000" dirty="0"/>
              <a:t>雷</a:t>
            </a:r>
            <a:r>
              <a:rPr lang="zh-CN" altLang="en-US" sz="2000" dirty="0">
                <a:solidFill>
                  <a:srgbClr val="FF0000"/>
                </a:solidFill>
              </a:rPr>
              <a:t>霆</a:t>
            </a:r>
            <a:r>
              <a:rPr lang="en-US" altLang="zh-CN" sz="2000" dirty="0"/>
              <a:t>(tíng) </a:t>
            </a:r>
            <a:endParaRPr lang="en-US" altLang="zh-CN" sz="2000" dirty="0" smtClean="0"/>
          </a:p>
          <a:p>
            <a:r>
              <a:rPr lang="en-US" altLang="zh-CN" sz="2000" dirty="0"/>
              <a:t/>
            </a:r>
            <a:br>
              <a:rPr lang="en-US" altLang="zh-CN" sz="2000" dirty="0"/>
            </a:br>
            <a:r>
              <a:rPr lang="zh-CN" altLang="en-US" sz="2000" dirty="0"/>
              <a:t>　　</a:t>
            </a:r>
            <a:r>
              <a:rPr lang="en-US" altLang="zh-CN" sz="2000" dirty="0"/>
              <a:t>D.</a:t>
            </a:r>
            <a:r>
              <a:rPr lang="zh-CN" altLang="en-US" sz="2000" dirty="0">
                <a:solidFill>
                  <a:srgbClr val="FF0000"/>
                </a:solidFill>
              </a:rPr>
              <a:t>恪</a:t>
            </a:r>
            <a:r>
              <a:rPr lang="zh-CN" altLang="en-US" sz="2000" dirty="0"/>
              <a:t>守</a:t>
            </a:r>
            <a:r>
              <a:rPr lang="en-US" altLang="zh-CN" sz="2000" dirty="0"/>
              <a:t>(gě) </a:t>
            </a:r>
            <a:r>
              <a:rPr lang="zh-CN" altLang="en-US" sz="2000" dirty="0"/>
              <a:t>积</a:t>
            </a:r>
            <a:r>
              <a:rPr lang="zh-CN" altLang="en-US" sz="2000" dirty="0">
                <a:solidFill>
                  <a:srgbClr val="FF0000"/>
                </a:solidFill>
              </a:rPr>
              <a:t>淀</a:t>
            </a:r>
            <a:r>
              <a:rPr lang="en-US" altLang="zh-CN" sz="2000" dirty="0"/>
              <a:t>(diàn)</a:t>
            </a:r>
            <a:r>
              <a:rPr lang="zh-CN" altLang="en-US" sz="2000" dirty="0">
                <a:solidFill>
                  <a:srgbClr val="FF0000"/>
                </a:solidFill>
              </a:rPr>
              <a:t>絮</a:t>
            </a:r>
            <a:r>
              <a:rPr lang="zh-CN" altLang="en-US" sz="2000" dirty="0"/>
              <a:t>叨</a:t>
            </a:r>
            <a:r>
              <a:rPr lang="en-US" altLang="zh-CN" sz="2000" dirty="0"/>
              <a:t>(xù) </a:t>
            </a:r>
            <a:r>
              <a:rPr lang="zh-CN" altLang="en-US" sz="2000" dirty="0"/>
              <a:t>咀</a:t>
            </a:r>
            <a:r>
              <a:rPr lang="zh-CN" altLang="en-US" sz="2000" dirty="0">
                <a:solidFill>
                  <a:srgbClr val="FF0000"/>
                </a:solidFill>
              </a:rPr>
              <a:t>嚼</a:t>
            </a:r>
            <a:r>
              <a:rPr lang="en-US" altLang="zh-CN" sz="2000" dirty="0"/>
              <a:t>(jué)</a:t>
            </a:r>
            <a:endParaRPr lang="zh-CN" altLang="en-US" sz="2000" dirty="0"/>
          </a:p>
        </p:txBody>
      </p:sp>
      <p:sp>
        <p:nvSpPr>
          <p:cNvPr id="4" name="TextBox 3"/>
          <p:cNvSpPr txBox="1"/>
          <p:nvPr/>
        </p:nvSpPr>
        <p:spPr>
          <a:xfrm>
            <a:off x="6196869" y="1223586"/>
            <a:ext cx="1802486" cy="1107996"/>
          </a:xfrm>
          <a:prstGeom prst="rect">
            <a:avLst/>
          </a:prstGeom>
          <a:noFill/>
        </p:spPr>
        <p:txBody>
          <a:bodyPr wrap="square" rtlCol="0">
            <a:spAutoFit/>
          </a:bodyPr>
          <a:lstStyle/>
          <a:p>
            <a:r>
              <a:rPr lang="en-US" altLang="zh-CN" sz="6600" dirty="0" smtClean="0">
                <a:solidFill>
                  <a:srgbClr val="FF0000"/>
                </a:solidFill>
              </a:rPr>
              <a:t>C</a:t>
            </a:r>
            <a:endParaRPr lang="zh-CN" altLang="en-US" sz="6600" dirty="0">
              <a:solidFill>
                <a:srgbClr val="FF0000"/>
              </a:solidFill>
            </a:endParaRPr>
          </a:p>
        </p:txBody>
      </p:sp>
    </p:spTree>
    <p:extLst>
      <p:ext uri="{BB962C8B-B14F-4D97-AF65-F5344CB8AC3E}">
        <p14:creationId xmlns:p14="http://schemas.microsoft.com/office/powerpoint/2010/main" val="625327083"/>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9695" y="697312"/>
            <a:ext cx="6338305" cy="3693319"/>
          </a:xfrm>
          <a:prstGeom prst="rect">
            <a:avLst/>
          </a:prstGeom>
        </p:spPr>
        <p:txBody>
          <a:bodyPr wrap="square">
            <a:spAutoFit/>
          </a:bodyPr>
          <a:lstStyle/>
          <a:p>
            <a:r>
              <a:rPr lang="en-US" altLang="zh-CN" sz="2400" dirty="0"/>
              <a:t>2.</a:t>
            </a:r>
            <a:r>
              <a:rPr lang="zh-CN" altLang="en-US" sz="2400" dirty="0"/>
              <a:t>下列词语书写全都正确的一项是</a:t>
            </a:r>
            <a:r>
              <a:rPr lang="en-US" altLang="zh-CN" sz="2400" dirty="0"/>
              <a:t>(</a:t>
            </a:r>
            <a:r>
              <a:rPr lang="zh-CN" altLang="en-US" sz="2400" dirty="0"/>
              <a:t>　　</a:t>
            </a:r>
            <a:r>
              <a:rPr lang="en-US" altLang="zh-CN" sz="2400" dirty="0" smtClean="0"/>
              <a:t>)</a:t>
            </a:r>
          </a:p>
          <a:p>
            <a:r>
              <a:rPr lang="en-US" altLang="zh-CN" sz="2400" dirty="0"/>
              <a:t> </a:t>
            </a:r>
            <a:r>
              <a:rPr lang="zh-CN" altLang="en-US" sz="2400" dirty="0"/>
              <a:t/>
            </a:r>
            <a:br>
              <a:rPr lang="zh-CN" altLang="en-US" sz="2400" dirty="0"/>
            </a:br>
            <a:r>
              <a:rPr lang="zh-CN" altLang="en-US" sz="2400" dirty="0"/>
              <a:t>　　</a:t>
            </a:r>
            <a:r>
              <a:rPr lang="en-US" altLang="zh-CN" sz="2400" dirty="0"/>
              <a:t>A.</a:t>
            </a:r>
            <a:r>
              <a:rPr lang="zh-CN" altLang="en-US" sz="2400" dirty="0"/>
              <a:t>贤</a:t>
            </a:r>
            <a:r>
              <a:rPr lang="zh-CN" altLang="en-US" sz="2400" dirty="0" smtClean="0"/>
              <a:t>达</a:t>
            </a:r>
            <a:r>
              <a:rPr lang="zh-CN" altLang="en-US" sz="2400" dirty="0"/>
              <a:t> </a:t>
            </a:r>
            <a:r>
              <a:rPr lang="zh-CN" altLang="en-US" sz="2400" dirty="0" smtClean="0"/>
              <a:t>难堪</a:t>
            </a:r>
            <a:r>
              <a:rPr lang="zh-CN" altLang="en-US" sz="2400" dirty="0"/>
              <a:t> </a:t>
            </a:r>
            <a:r>
              <a:rPr lang="zh-CN" altLang="en-US" sz="2400" dirty="0" smtClean="0"/>
              <a:t>心</a:t>
            </a:r>
            <a:r>
              <a:rPr lang="zh-CN" altLang="en-US" sz="2400" dirty="0"/>
              <a:t>无旁</a:t>
            </a:r>
            <a:r>
              <a:rPr lang="zh-CN" altLang="en-US" sz="2400" dirty="0" smtClean="0"/>
              <a:t>骛</a:t>
            </a:r>
            <a:r>
              <a:rPr lang="zh-CN" altLang="en-US" sz="2400" dirty="0"/>
              <a:t> </a:t>
            </a:r>
            <a:r>
              <a:rPr lang="zh-CN" altLang="en-US" sz="2400" dirty="0" smtClean="0"/>
              <a:t>一</a:t>
            </a:r>
            <a:r>
              <a:rPr lang="zh-CN" altLang="en-US" sz="2400" dirty="0"/>
              <a:t>意孤</a:t>
            </a:r>
            <a:r>
              <a:rPr lang="zh-CN" altLang="en-US" sz="2400" dirty="0" smtClean="0"/>
              <a:t>行</a:t>
            </a:r>
            <a:endParaRPr lang="en-US" altLang="zh-CN" sz="2400" dirty="0" smtClean="0"/>
          </a:p>
          <a:p>
            <a:r>
              <a:rPr lang="zh-CN" altLang="en-US" sz="2400" dirty="0"/>
              <a:t> </a:t>
            </a:r>
            <a:r>
              <a:rPr lang="zh-CN" altLang="en-US" sz="2400" dirty="0"/>
              <a:t/>
            </a:r>
            <a:br>
              <a:rPr lang="zh-CN" altLang="en-US" sz="2400" dirty="0"/>
            </a:br>
            <a:r>
              <a:rPr lang="zh-CN" altLang="en-US" sz="2400" dirty="0"/>
              <a:t>　　</a:t>
            </a:r>
            <a:r>
              <a:rPr lang="en-US" altLang="zh-CN" sz="2400" dirty="0"/>
              <a:t>B.</a:t>
            </a:r>
            <a:r>
              <a:rPr lang="zh-CN" altLang="en-US" sz="2400" dirty="0"/>
              <a:t>自持 殒落 断章取义 矫揉造作 </a:t>
            </a:r>
            <a:endParaRPr lang="en-US" altLang="zh-CN" sz="2400" dirty="0" smtClean="0"/>
          </a:p>
          <a:p>
            <a:r>
              <a:rPr lang="zh-CN" altLang="en-US" sz="2400" dirty="0"/>
              <a:t/>
            </a:r>
            <a:br>
              <a:rPr lang="zh-CN" altLang="en-US" sz="2400" dirty="0"/>
            </a:br>
            <a:r>
              <a:rPr lang="zh-CN" altLang="en-US" sz="2400" dirty="0"/>
              <a:t>　　</a:t>
            </a:r>
            <a:r>
              <a:rPr lang="en-US" altLang="zh-CN" sz="2400" dirty="0"/>
              <a:t>C.</a:t>
            </a:r>
            <a:r>
              <a:rPr lang="zh-CN" altLang="en-US" sz="2400" dirty="0"/>
              <a:t>缺陷 陵驾 侧目而视 自吹自擂 </a:t>
            </a:r>
            <a:endParaRPr lang="en-US" altLang="zh-CN" sz="2400" dirty="0" smtClean="0"/>
          </a:p>
          <a:p>
            <a:r>
              <a:rPr lang="zh-CN" altLang="en-US" sz="2400" dirty="0"/>
              <a:t/>
            </a:r>
            <a:br>
              <a:rPr lang="zh-CN" altLang="en-US" sz="2400" dirty="0"/>
            </a:br>
            <a:r>
              <a:rPr lang="zh-CN" altLang="en-US" sz="2400" dirty="0"/>
              <a:t>　　</a:t>
            </a:r>
            <a:r>
              <a:rPr lang="en-US" altLang="zh-CN" sz="2400" dirty="0"/>
              <a:t>D.</a:t>
            </a:r>
            <a:r>
              <a:rPr lang="zh-CN" altLang="en-US" sz="2400" dirty="0"/>
              <a:t>谦让 允诺 重蹈复辙 附庸风雅 </a:t>
            </a:r>
            <a:endParaRPr lang="en-US" altLang="zh-CN" sz="2400" dirty="0" smtClean="0"/>
          </a:p>
          <a:p>
            <a:endParaRPr lang="zh-CN" altLang="en-US" dirty="0"/>
          </a:p>
        </p:txBody>
      </p:sp>
      <p:sp>
        <p:nvSpPr>
          <p:cNvPr id="3" name="TextBox 2"/>
          <p:cNvSpPr txBox="1"/>
          <p:nvPr/>
        </p:nvSpPr>
        <p:spPr>
          <a:xfrm>
            <a:off x="6216605" y="1026704"/>
            <a:ext cx="2460328" cy="1200329"/>
          </a:xfrm>
          <a:prstGeom prst="rect">
            <a:avLst/>
          </a:prstGeom>
          <a:noFill/>
        </p:spPr>
        <p:txBody>
          <a:bodyPr wrap="square" rtlCol="0">
            <a:spAutoFit/>
          </a:bodyPr>
          <a:lstStyle/>
          <a:p>
            <a:r>
              <a:rPr lang="en-US" altLang="zh-CN" sz="7200" dirty="0" smtClean="0">
                <a:solidFill>
                  <a:srgbClr val="FF0000"/>
                </a:solidFill>
              </a:rPr>
              <a:t>B</a:t>
            </a:r>
            <a:endParaRPr lang="zh-CN" altLang="en-US" sz="7200" dirty="0">
              <a:solidFill>
                <a:srgbClr val="FF0000"/>
              </a:solidFill>
            </a:endParaRPr>
          </a:p>
        </p:txBody>
      </p:sp>
    </p:spTree>
    <p:extLst>
      <p:ext uri="{BB962C8B-B14F-4D97-AF65-F5344CB8AC3E}">
        <p14:creationId xmlns:p14="http://schemas.microsoft.com/office/powerpoint/2010/main" val="1304099884"/>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7597" y="342077"/>
            <a:ext cx="6384354" cy="4093428"/>
          </a:xfrm>
          <a:prstGeom prst="rect">
            <a:avLst/>
          </a:prstGeom>
        </p:spPr>
        <p:txBody>
          <a:bodyPr wrap="square">
            <a:spAutoFit/>
          </a:bodyPr>
          <a:lstStyle/>
          <a:p>
            <a:r>
              <a:rPr lang="zh-CN" altLang="en-US" sz="2000" dirty="0"/>
              <a:t>　</a:t>
            </a:r>
            <a:r>
              <a:rPr lang="en-US" altLang="zh-CN" sz="2000" dirty="0"/>
              <a:t>3.</a:t>
            </a:r>
            <a:r>
              <a:rPr lang="zh-CN" altLang="en-US" sz="2000" dirty="0"/>
              <a:t>下列句子中加点词语使用不恰当的一项是</a:t>
            </a:r>
            <a:r>
              <a:rPr lang="en-US" altLang="zh-CN" sz="2000" dirty="0"/>
              <a:t>(</a:t>
            </a:r>
            <a:r>
              <a:rPr lang="zh-CN" altLang="en-US" sz="2000" dirty="0"/>
              <a:t>　　</a:t>
            </a:r>
            <a:r>
              <a:rPr lang="en-US" altLang="zh-CN" sz="2000" dirty="0"/>
              <a:t>) </a:t>
            </a:r>
            <a:endParaRPr lang="en-US" altLang="zh-CN" sz="2000" dirty="0" smtClean="0"/>
          </a:p>
          <a:p>
            <a:r>
              <a:rPr lang="zh-CN" altLang="en-US" sz="2000" dirty="0"/>
              <a:t/>
            </a:r>
            <a:br>
              <a:rPr lang="zh-CN" altLang="en-US" sz="2000" dirty="0"/>
            </a:br>
            <a:r>
              <a:rPr lang="zh-CN" altLang="en-US" sz="2000" dirty="0"/>
              <a:t>　　</a:t>
            </a:r>
            <a:r>
              <a:rPr lang="en-US" altLang="zh-CN" sz="2000" dirty="0"/>
              <a:t>A.</a:t>
            </a:r>
            <a:r>
              <a:rPr lang="zh-CN" altLang="en-US" sz="2000" dirty="0"/>
              <a:t>小男孩儿</a:t>
            </a:r>
            <a:r>
              <a:rPr lang="zh-CN" altLang="en-US" sz="2000" dirty="0">
                <a:solidFill>
                  <a:srgbClr val="FF0000"/>
                </a:solidFill>
              </a:rPr>
              <a:t>彬彬有礼</a:t>
            </a:r>
            <a:r>
              <a:rPr lang="zh-CN" altLang="en-US" sz="2000" dirty="0"/>
              <a:t>地站起来</a:t>
            </a:r>
            <a:r>
              <a:rPr lang="en-US" altLang="zh-CN" sz="2000" dirty="0"/>
              <a:t>,</a:t>
            </a:r>
            <a:r>
              <a:rPr lang="zh-CN" altLang="en-US" sz="2000" dirty="0"/>
              <a:t>向大家先鞠了一个躬</a:t>
            </a:r>
            <a:r>
              <a:rPr lang="en-US" altLang="zh-CN" sz="2000" dirty="0"/>
              <a:t>,</a:t>
            </a:r>
            <a:r>
              <a:rPr lang="zh-CN" altLang="en-US" sz="2000" dirty="0"/>
              <a:t>然后说了声</a:t>
            </a:r>
            <a:r>
              <a:rPr lang="en-US" altLang="zh-CN" sz="2000" dirty="0"/>
              <a:t>:“</a:t>
            </a:r>
            <a:r>
              <a:rPr lang="zh-CN" altLang="en-US" sz="2000" dirty="0"/>
              <a:t>谢谢叔叔阿姨</a:t>
            </a:r>
            <a:r>
              <a:rPr lang="zh-CN" altLang="en-US" sz="2000" dirty="0" smtClean="0"/>
              <a:t>。”</a:t>
            </a:r>
            <a:endParaRPr lang="en-US" altLang="zh-CN" sz="2000" dirty="0" smtClean="0"/>
          </a:p>
          <a:p>
            <a:r>
              <a:rPr lang="zh-CN" altLang="en-US" sz="2000" dirty="0"/>
              <a:t> </a:t>
            </a:r>
            <a:r>
              <a:rPr lang="zh-CN" altLang="en-US" sz="2000" dirty="0"/>
              <a:t/>
            </a:r>
            <a:br>
              <a:rPr lang="zh-CN" altLang="en-US" sz="2000" dirty="0"/>
            </a:br>
            <a:r>
              <a:rPr lang="zh-CN" altLang="en-US" sz="2000" dirty="0"/>
              <a:t>　　</a:t>
            </a:r>
            <a:r>
              <a:rPr lang="en-US" altLang="zh-CN" sz="2000" dirty="0"/>
              <a:t>B.</a:t>
            </a:r>
            <a:r>
              <a:rPr lang="zh-CN" altLang="en-US" sz="2000" dirty="0"/>
              <a:t>我们在任何场合下讲话都应慎重</a:t>
            </a:r>
            <a:r>
              <a:rPr lang="en-US" altLang="zh-CN" sz="2000" dirty="0"/>
              <a:t>,</a:t>
            </a:r>
            <a:r>
              <a:rPr lang="zh-CN" altLang="en-US" sz="2000" dirty="0"/>
              <a:t>不要</a:t>
            </a:r>
            <a:r>
              <a:rPr lang="zh-CN" altLang="en-US" sz="2000" dirty="0">
                <a:solidFill>
                  <a:srgbClr val="FF0000"/>
                </a:solidFill>
              </a:rPr>
              <a:t>随心所欲</a:t>
            </a:r>
            <a:r>
              <a:rPr lang="en-US" altLang="zh-CN" sz="2000" dirty="0"/>
              <a:t>,</a:t>
            </a:r>
            <a:r>
              <a:rPr lang="zh-CN" altLang="en-US" sz="2000" dirty="0"/>
              <a:t>想说什么就说什么。 </a:t>
            </a:r>
            <a:endParaRPr lang="en-US" altLang="zh-CN" sz="2000" dirty="0" smtClean="0"/>
          </a:p>
          <a:p>
            <a:r>
              <a:rPr lang="zh-CN" altLang="en-US" sz="2000" dirty="0"/>
              <a:t/>
            </a:r>
            <a:br>
              <a:rPr lang="zh-CN" altLang="en-US" sz="2000" dirty="0"/>
            </a:br>
            <a:r>
              <a:rPr lang="zh-CN" altLang="en-US" sz="2000" dirty="0"/>
              <a:t>　　</a:t>
            </a:r>
            <a:r>
              <a:rPr lang="en-US" altLang="zh-CN" sz="2000" dirty="0"/>
              <a:t>C.</a:t>
            </a:r>
            <a:r>
              <a:rPr lang="zh-CN" altLang="en-US" sz="2000" dirty="0"/>
              <a:t>阅读课上</a:t>
            </a:r>
            <a:r>
              <a:rPr lang="en-US" altLang="zh-CN" sz="2000" dirty="0"/>
              <a:t>,</a:t>
            </a:r>
            <a:r>
              <a:rPr lang="zh-CN" altLang="en-US" sz="2000" dirty="0"/>
              <a:t>同学们像一只只勤奋的小蜜蜂</a:t>
            </a:r>
            <a:r>
              <a:rPr lang="en-US" altLang="zh-CN" sz="2000" dirty="0"/>
              <a:t>,</a:t>
            </a:r>
            <a:r>
              <a:rPr lang="zh-CN" altLang="en-US" sz="2000" dirty="0"/>
              <a:t>扑在书上</a:t>
            </a:r>
            <a:r>
              <a:rPr lang="en-US" altLang="zh-CN" sz="2000" dirty="0"/>
              <a:t>,</a:t>
            </a:r>
            <a:r>
              <a:rPr lang="zh-CN" altLang="en-US" sz="2000" dirty="0">
                <a:solidFill>
                  <a:srgbClr val="FF0000"/>
                </a:solidFill>
              </a:rPr>
              <a:t>呕心沥血</a:t>
            </a:r>
            <a:r>
              <a:rPr lang="zh-CN" altLang="en-US" sz="2000" dirty="0"/>
              <a:t>地吮吸着知识的营养。 </a:t>
            </a:r>
            <a:endParaRPr lang="en-US" altLang="zh-CN" sz="2000" dirty="0" smtClean="0"/>
          </a:p>
          <a:p>
            <a:r>
              <a:rPr lang="zh-CN" altLang="en-US" sz="2000" dirty="0"/>
              <a:t/>
            </a:r>
            <a:br>
              <a:rPr lang="zh-CN" altLang="en-US" sz="2000" dirty="0"/>
            </a:br>
            <a:r>
              <a:rPr lang="zh-CN" altLang="en-US" sz="2000" dirty="0"/>
              <a:t>　　</a:t>
            </a:r>
            <a:r>
              <a:rPr lang="en-US" altLang="zh-CN" sz="2000" dirty="0"/>
              <a:t>D.</a:t>
            </a:r>
            <a:r>
              <a:rPr lang="zh-CN" altLang="en-US" sz="2000" dirty="0"/>
              <a:t>他聪明机灵</a:t>
            </a:r>
            <a:r>
              <a:rPr lang="en-US" altLang="zh-CN" sz="2000" dirty="0"/>
              <a:t>,</a:t>
            </a:r>
            <a:r>
              <a:rPr lang="zh-CN" altLang="en-US" sz="2000" dirty="0"/>
              <a:t>不论遇到哪种状况</a:t>
            </a:r>
            <a:r>
              <a:rPr lang="en-US" altLang="zh-CN" sz="2000" dirty="0"/>
              <a:t>,</a:t>
            </a:r>
            <a:r>
              <a:rPr lang="zh-CN" altLang="en-US" sz="2000" dirty="0"/>
              <a:t>都能</a:t>
            </a:r>
            <a:r>
              <a:rPr lang="zh-CN" altLang="en-US" sz="2000" dirty="0">
                <a:solidFill>
                  <a:srgbClr val="FF0000"/>
                </a:solidFill>
              </a:rPr>
              <a:t>随机应变</a:t>
            </a:r>
            <a:r>
              <a:rPr lang="en-US" altLang="zh-CN" sz="2000" dirty="0"/>
              <a:t>,</a:t>
            </a:r>
            <a:r>
              <a:rPr lang="zh-CN" altLang="en-US" sz="2000" dirty="0"/>
              <a:t>将事情妥善处理。</a:t>
            </a:r>
            <a:endParaRPr lang="zh-CN" altLang="en-US" sz="2000" dirty="0"/>
          </a:p>
        </p:txBody>
      </p:sp>
      <p:sp>
        <p:nvSpPr>
          <p:cNvPr id="3" name="TextBox 2"/>
          <p:cNvSpPr txBox="1"/>
          <p:nvPr/>
        </p:nvSpPr>
        <p:spPr>
          <a:xfrm>
            <a:off x="7361249" y="993811"/>
            <a:ext cx="1677497" cy="1323439"/>
          </a:xfrm>
          <a:prstGeom prst="rect">
            <a:avLst/>
          </a:prstGeom>
          <a:noFill/>
        </p:spPr>
        <p:txBody>
          <a:bodyPr wrap="square" rtlCol="0">
            <a:spAutoFit/>
          </a:bodyPr>
          <a:lstStyle/>
          <a:p>
            <a:r>
              <a:rPr lang="en-US" altLang="zh-CN" sz="8000" dirty="0" smtClean="0">
                <a:solidFill>
                  <a:srgbClr val="FF0000"/>
                </a:solidFill>
              </a:rPr>
              <a:t>C</a:t>
            </a:r>
            <a:endParaRPr lang="zh-CN" altLang="en-US" sz="8000" dirty="0">
              <a:solidFill>
                <a:srgbClr val="FF0000"/>
              </a:solidFill>
            </a:endParaRPr>
          </a:p>
        </p:txBody>
      </p:sp>
    </p:spTree>
    <p:extLst>
      <p:ext uri="{BB962C8B-B14F-4D97-AF65-F5344CB8AC3E}">
        <p14:creationId xmlns:p14="http://schemas.microsoft.com/office/powerpoint/2010/main" val="3255933657"/>
      </p:ext>
    </p:extLst>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9529810"/>
      </p:ext>
    </p:extLst>
  </p:cSld>
  <p:clrMapOvr>
    <a:masterClrMapping/>
  </p:clrMapOvr>
  <p:transition>
    <p:checker dir="ver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3"/>
          </p:nvPr>
        </p:nvSpPr>
        <p:spPr/>
        <p:txBody>
          <a:bodyPr/>
          <a:lstStyle/>
          <a:p>
            <a:r>
              <a:rPr lang="zh-CN" altLang="en-US" dirty="0"/>
              <a:t>谢    谢</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1"/>
          <p:cNvSpPr>
            <a:spLocks noGrp="1"/>
          </p:cNvSpPr>
          <p:nvPr>
            <p:ph type="title" idx="4294967295"/>
          </p:nvPr>
        </p:nvSpPr>
        <p:spPr>
          <a:xfrm>
            <a:off x="627017" y="982300"/>
            <a:ext cx="395288" cy="2074069"/>
          </a:xfrm>
        </p:spPr>
        <p:txBody>
          <a:bodyPr anchor="ctr"/>
          <a:lstStyle/>
          <a:p>
            <a:r>
              <a:rPr lang="zh-CN" altLang="en-US" sz="2700" b="1" dirty="0">
                <a:solidFill>
                  <a:srgbClr val="FF0000"/>
                </a:solidFill>
              </a:rPr>
              <a:t>学习词语</a:t>
            </a:r>
          </a:p>
        </p:txBody>
      </p:sp>
      <p:sp>
        <p:nvSpPr>
          <p:cNvPr id="9218" name="内容占位符 2"/>
          <p:cNvSpPr>
            <a:spLocks noGrp="1"/>
          </p:cNvSpPr>
          <p:nvPr>
            <p:ph idx="4294967295"/>
          </p:nvPr>
        </p:nvSpPr>
        <p:spPr>
          <a:xfrm>
            <a:off x="1352074" y="491627"/>
            <a:ext cx="6178664" cy="3965972"/>
          </a:xfrm>
        </p:spPr>
        <p:txBody>
          <a:bodyPr anchor="t"/>
          <a:lstStyle/>
          <a:p>
            <a:pPr algn="l">
              <a:lnSpc>
                <a:spcPct val="110000"/>
              </a:lnSpc>
            </a:pPr>
            <a:r>
              <a:rPr lang="zh-CN" altLang="en-US" sz="2400" b="1" dirty="0">
                <a:latin typeface="宋体" panose="02010600030101010101" pitchFamily="2" charset="-122"/>
                <a:cs typeface="宋体" panose="02010600030101010101" pitchFamily="2" charset="-122"/>
              </a:rPr>
              <a:t>涵养</a:t>
            </a:r>
            <a:r>
              <a:rPr lang="zh-CN" altLang="en-US" sz="2400" b="1" dirty="0">
                <a:solidFill>
                  <a:srgbClr val="FF0000"/>
                </a:solidFill>
                <a:latin typeface="宋体" panose="02010600030101010101" pitchFamily="2" charset="-122"/>
                <a:cs typeface="宋体" panose="02010600030101010101" pitchFamily="2" charset="-122"/>
              </a:rPr>
              <a:t>hán yǎn</a:t>
            </a:r>
            <a:r>
              <a:rPr lang="en-US" altLang="zh-CN" sz="2400" b="1" dirty="0">
                <a:solidFill>
                  <a:srgbClr val="FF0000"/>
                </a:solidFill>
                <a:latin typeface="宋体" panose="02010600030101010101" pitchFamily="2" charset="-122"/>
                <a:sym typeface="宋体" panose="02010600030101010101" pitchFamily="2" charset="-122"/>
              </a:rPr>
              <a:t>ɡ</a:t>
            </a:r>
            <a:r>
              <a:rPr lang="zh-CN" altLang="en-US" sz="2400" b="1" dirty="0">
                <a:latin typeface="宋体" panose="02010600030101010101" pitchFamily="2" charset="-122"/>
                <a:cs typeface="宋体" panose="02010600030101010101" pitchFamily="2" charset="-122"/>
              </a:rPr>
              <a:t>能控制情绪的功夫。</a:t>
            </a:r>
          </a:p>
          <a:p>
            <a:pPr algn="l">
              <a:lnSpc>
                <a:spcPct val="110000"/>
              </a:lnSpc>
            </a:pPr>
            <a:r>
              <a:rPr lang="zh-CN" altLang="en-US" sz="2400" b="1" dirty="0">
                <a:latin typeface="宋体" panose="02010600030101010101" pitchFamily="2" charset="-122"/>
                <a:cs typeface="宋体" panose="02010600030101010101" pitchFamily="2" charset="-122"/>
              </a:rPr>
              <a:t>恪守</a:t>
            </a:r>
            <a:r>
              <a:rPr lang="zh-CN" altLang="en-US" sz="2400" b="1" dirty="0">
                <a:solidFill>
                  <a:srgbClr val="FF0000"/>
                </a:solidFill>
                <a:latin typeface="宋体" panose="02010600030101010101" pitchFamily="2" charset="-122"/>
                <a:cs typeface="宋体" panose="02010600030101010101" pitchFamily="2" charset="-122"/>
              </a:rPr>
              <a:t>kè shǒu</a:t>
            </a:r>
            <a:r>
              <a:rPr lang="zh-CN" altLang="en-US" sz="2400" b="1" dirty="0">
                <a:latin typeface="宋体" panose="02010600030101010101" pitchFamily="2" charset="-122"/>
                <a:cs typeface="宋体" panose="02010600030101010101" pitchFamily="2" charset="-122"/>
              </a:rPr>
              <a:t>谨慎而恭顺地遵守。</a:t>
            </a:r>
          </a:p>
          <a:p>
            <a:pPr algn="l">
              <a:lnSpc>
                <a:spcPct val="110000"/>
              </a:lnSpc>
            </a:pPr>
            <a:r>
              <a:rPr lang="zh-CN" altLang="en-US" sz="2400" b="1" dirty="0">
                <a:latin typeface="宋体" panose="02010600030101010101" pitchFamily="2" charset="-122"/>
                <a:cs typeface="宋体" panose="02010600030101010101" pitchFamily="2" charset="-122"/>
              </a:rPr>
              <a:t>自持</a:t>
            </a:r>
            <a:r>
              <a:rPr lang="zh-CN" altLang="en-US" sz="2400" b="1" dirty="0">
                <a:solidFill>
                  <a:srgbClr val="FF0000"/>
                </a:solidFill>
                <a:latin typeface="宋体" panose="02010600030101010101" pitchFamily="2" charset="-122"/>
                <a:cs typeface="宋体" panose="02010600030101010101" pitchFamily="2" charset="-122"/>
              </a:rPr>
              <a:t>zì chí</a:t>
            </a:r>
            <a:r>
              <a:rPr lang="zh-CN" altLang="en-US" sz="2400" b="1" dirty="0">
                <a:latin typeface="宋体" panose="02010600030101010101" pitchFamily="2" charset="-122"/>
                <a:cs typeface="宋体" panose="02010600030101010101" pitchFamily="2" charset="-122"/>
              </a:rPr>
              <a:t>自我克制和把持。</a:t>
            </a:r>
          </a:p>
          <a:p>
            <a:pPr algn="l">
              <a:lnSpc>
                <a:spcPct val="110000"/>
              </a:lnSpc>
            </a:pPr>
            <a:r>
              <a:rPr lang="zh-CN" altLang="en-US" sz="2400" b="1" dirty="0">
                <a:latin typeface="宋体" panose="02010600030101010101" pitchFamily="2" charset="-122"/>
                <a:cs typeface="宋体" panose="02010600030101010101" pitchFamily="2" charset="-122"/>
              </a:rPr>
              <a:t>汲取</a:t>
            </a:r>
            <a:r>
              <a:rPr lang="zh-CN" altLang="en-US" sz="2400" b="1" dirty="0">
                <a:solidFill>
                  <a:srgbClr val="FF0000"/>
                </a:solidFill>
                <a:latin typeface="宋体" panose="02010600030101010101" pitchFamily="2" charset="-122"/>
                <a:cs typeface="宋体" panose="02010600030101010101" pitchFamily="2" charset="-122"/>
              </a:rPr>
              <a:t>jí qǔ</a:t>
            </a:r>
            <a:r>
              <a:rPr lang="zh-CN" altLang="en-US" sz="2400" b="1" dirty="0">
                <a:latin typeface="宋体" panose="02010600030101010101" pitchFamily="2" charset="-122"/>
                <a:cs typeface="宋体" panose="02010600030101010101" pitchFamily="2" charset="-122"/>
              </a:rPr>
              <a:t>吸取。</a:t>
            </a:r>
          </a:p>
          <a:p>
            <a:pPr algn="l">
              <a:lnSpc>
                <a:spcPct val="110000"/>
              </a:lnSpc>
            </a:pPr>
            <a:r>
              <a:rPr lang="zh-CN" altLang="en-US" sz="2400" b="1" dirty="0">
                <a:latin typeface="宋体" panose="02010600030101010101" pitchFamily="2" charset="-122"/>
                <a:cs typeface="宋体" panose="02010600030101010101" pitchFamily="2" charset="-122"/>
              </a:rPr>
              <a:t>遵循</a:t>
            </a:r>
            <a:r>
              <a:rPr lang="zh-CN" altLang="en-US" sz="2400" b="1" dirty="0">
                <a:solidFill>
                  <a:srgbClr val="FF0000"/>
                </a:solidFill>
                <a:latin typeface="宋体" panose="02010600030101010101" pitchFamily="2" charset="-122"/>
                <a:cs typeface="宋体" panose="02010600030101010101" pitchFamily="2" charset="-122"/>
              </a:rPr>
              <a:t>zūn xún</a:t>
            </a:r>
            <a:r>
              <a:rPr lang="zh-CN" altLang="en-US" sz="2400" b="1" dirty="0">
                <a:latin typeface="宋体" panose="02010600030101010101" pitchFamily="2" charset="-122"/>
                <a:cs typeface="宋体" panose="02010600030101010101" pitchFamily="2" charset="-122"/>
              </a:rPr>
              <a:t>遵从;依照。</a:t>
            </a:r>
          </a:p>
          <a:p>
            <a:pPr algn="l">
              <a:lnSpc>
                <a:spcPct val="110000"/>
              </a:lnSpc>
            </a:pPr>
            <a:r>
              <a:rPr lang="zh-CN" altLang="en-US" sz="2400" b="1" dirty="0">
                <a:latin typeface="宋体" panose="02010600030101010101" pitchFamily="2" charset="-122"/>
                <a:cs typeface="宋体" panose="02010600030101010101" pitchFamily="2" charset="-122"/>
              </a:rPr>
              <a:t>箴言</a:t>
            </a:r>
            <a:r>
              <a:rPr lang="zh-CN" altLang="en-US" sz="2400" b="1" dirty="0">
                <a:solidFill>
                  <a:srgbClr val="FF0000"/>
                </a:solidFill>
                <a:latin typeface="宋体" panose="02010600030101010101" pitchFamily="2" charset="-122"/>
                <a:cs typeface="宋体" panose="02010600030101010101" pitchFamily="2" charset="-122"/>
                <a:sym typeface="宋体" panose="02010600030101010101" pitchFamily="2" charset="-122"/>
              </a:rPr>
              <a:t>zhēn</a:t>
            </a:r>
            <a:r>
              <a:rPr lang="zh-CN" altLang="en-US" sz="2400" dirty="0">
                <a:solidFill>
                  <a:srgbClr val="FF0000"/>
                </a:solidFill>
                <a:latin typeface="宋体" panose="02010600030101010101" pitchFamily="2" charset="-122"/>
                <a:cs typeface="宋体" panose="02010600030101010101" pitchFamily="2" charset="-122"/>
                <a:sym typeface="宋体" panose="02010600030101010101" pitchFamily="2" charset="-122"/>
              </a:rPr>
              <a:t> </a:t>
            </a:r>
            <a:r>
              <a:rPr lang="en-US" altLang="zh-CN" sz="2400" b="1" dirty="0">
                <a:solidFill>
                  <a:srgbClr val="FF0000"/>
                </a:solidFill>
                <a:latin typeface="宋体" panose="02010600030101010101" pitchFamily="2" charset="-122"/>
                <a:cs typeface="宋体" panose="02010600030101010101" pitchFamily="2" charset="-122"/>
                <a:sym typeface="宋体" panose="02010600030101010101" pitchFamily="2" charset="-122"/>
              </a:rPr>
              <a:t>y</a:t>
            </a:r>
            <a:r>
              <a:rPr lang="zh-CN" altLang="en-US" sz="2400" b="1" dirty="0">
                <a:solidFill>
                  <a:srgbClr val="FF0000"/>
                </a:solidFill>
                <a:latin typeface="宋体" panose="02010600030101010101" pitchFamily="2" charset="-122"/>
                <a:cs typeface="宋体" panose="02010600030101010101" pitchFamily="2" charset="-122"/>
              </a:rPr>
              <a:t>án</a:t>
            </a:r>
            <a:r>
              <a:rPr lang="zh-CN" altLang="en-US" sz="2400" b="1" dirty="0">
                <a:latin typeface="宋体" panose="02010600030101010101" pitchFamily="2" charset="-122"/>
                <a:cs typeface="宋体" panose="02010600030101010101" pitchFamily="2" charset="-122"/>
              </a:rPr>
              <a:t>劝诫的话。</a:t>
            </a:r>
          </a:p>
          <a:p>
            <a:pPr algn="l">
              <a:lnSpc>
                <a:spcPct val="110000"/>
              </a:lnSpc>
            </a:pPr>
            <a:r>
              <a:rPr sz="2400" b="1" dirty="0" err="1">
                <a:latin typeface="宋体" panose="02010600030101010101" pitchFamily="2" charset="-122"/>
                <a:cs typeface="宋体" panose="02010600030101010101" pitchFamily="2" charset="-122"/>
                <a:sym typeface="+mn-ea"/>
              </a:rPr>
              <a:t>贸然</a:t>
            </a:r>
            <a:r>
              <a:rPr sz="2400" b="1" dirty="0" err="1">
                <a:solidFill>
                  <a:srgbClr val="FF0000"/>
                </a:solidFill>
                <a:latin typeface="宋体" panose="02010600030101010101" pitchFamily="2" charset="-122"/>
                <a:cs typeface="宋体" panose="02010600030101010101" pitchFamily="2" charset="-122"/>
                <a:sym typeface="+mn-ea"/>
              </a:rPr>
              <a:t>mào</a:t>
            </a:r>
            <a:r>
              <a:rPr sz="2400" b="1" dirty="0">
                <a:solidFill>
                  <a:srgbClr val="FF0000"/>
                </a:solidFill>
                <a:latin typeface="宋体" panose="02010600030101010101" pitchFamily="2" charset="-122"/>
                <a:cs typeface="宋体" panose="02010600030101010101" pitchFamily="2" charset="-122"/>
                <a:sym typeface="+mn-ea"/>
              </a:rPr>
              <a:t> </a:t>
            </a:r>
            <a:r>
              <a:rPr sz="2400" b="1" dirty="0" err="1">
                <a:solidFill>
                  <a:srgbClr val="FF0000"/>
                </a:solidFill>
                <a:latin typeface="宋体" panose="02010600030101010101" pitchFamily="2" charset="-122"/>
                <a:cs typeface="宋体" panose="02010600030101010101" pitchFamily="2" charset="-122"/>
                <a:sym typeface="+mn-ea"/>
              </a:rPr>
              <a:t>rán</a:t>
            </a:r>
            <a:r>
              <a:rPr sz="2400" b="1" dirty="0" err="1">
                <a:latin typeface="宋体" panose="02010600030101010101" pitchFamily="2" charset="-122"/>
                <a:cs typeface="宋体" panose="02010600030101010101" pitchFamily="2" charset="-122"/>
                <a:sym typeface="+mn-ea"/>
              </a:rPr>
              <a:t>轻率的样子。指遇事不经深思熟虑</a:t>
            </a:r>
            <a:r>
              <a:rPr lang="zh-CN" altLang="en-US" sz="2400" b="1" dirty="0">
                <a:latin typeface="宋体" panose="02010600030101010101" pitchFamily="2" charset="-122"/>
                <a:cs typeface="宋体" panose="02010600030101010101" pitchFamily="2" charset="-122"/>
                <a:sym typeface="+mn-ea"/>
              </a:rPr>
              <a:t>，</a:t>
            </a:r>
            <a:r>
              <a:rPr sz="2400" b="1" dirty="0" err="1">
                <a:latin typeface="宋体" panose="02010600030101010101" pitchFamily="2" charset="-122"/>
                <a:cs typeface="宋体" panose="02010600030101010101" pitchFamily="2" charset="-122"/>
                <a:sym typeface="+mn-ea"/>
              </a:rPr>
              <a:t>随便就决定做法</a:t>
            </a:r>
            <a:r>
              <a:rPr sz="2400" b="1" dirty="0">
                <a:latin typeface="宋体" panose="02010600030101010101" pitchFamily="2" charset="-122"/>
                <a:cs typeface="宋体" panose="02010600030101010101" pitchFamily="2" charset="-122"/>
                <a:sym typeface="+mn-ea"/>
              </a:rPr>
              <a:t>。</a:t>
            </a:r>
            <a:endParaRPr lang="zh-CN" altLang="en-US" sz="2400" b="1" dirty="0">
              <a:latin typeface="宋体" panose="02010600030101010101" pitchFamily="2" charset="-122"/>
              <a:cs typeface="宋体" panose="02010600030101010101" pitchFamily="2" charset="-122"/>
            </a:endParaRPr>
          </a:p>
        </p:txBody>
      </p:sp>
      <p:pic>
        <p:nvPicPr>
          <p:cNvPr id="2" name="图片 1" descr="23744521_22"/>
          <p:cNvPicPr>
            <a:picLocks noChangeAspect="1"/>
          </p:cNvPicPr>
          <p:nvPr/>
        </p:nvPicPr>
        <p:blipFill>
          <a:blip r:embed="rId2"/>
          <a:stretch>
            <a:fillRect/>
          </a:stretch>
        </p:blipFill>
        <p:spPr>
          <a:xfrm>
            <a:off x="5987892" y="88854"/>
            <a:ext cx="3156109" cy="3860959"/>
          </a:xfrm>
          <a:prstGeom prst="rect">
            <a:avLst/>
          </a:prstGeom>
        </p:spPr>
      </p:pic>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1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内容占位符 2"/>
          <p:cNvSpPr>
            <a:spLocks noGrp="1"/>
          </p:cNvSpPr>
          <p:nvPr>
            <p:ph idx="4294967295"/>
          </p:nvPr>
        </p:nvSpPr>
        <p:spPr>
          <a:xfrm>
            <a:off x="589733" y="603750"/>
            <a:ext cx="7953375" cy="3746897"/>
          </a:xfrm>
        </p:spPr>
        <p:txBody>
          <a:bodyPr anchor="t"/>
          <a:lstStyle/>
          <a:p>
            <a:pPr algn="l">
              <a:lnSpc>
                <a:spcPct val="110000"/>
              </a:lnSpc>
            </a:pPr>
            <a:r>
              <a:rPr lang="zh-CN" altLang="en-US" sz="2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彬彬有礼</a:t>
            </a:r>
            <a:r>
              <a:rPr lang="zh-CN" altLang="en-US" sz="2400" b="1" dirty="0">
                <a:solidFill>
                  <a:srgbClr val="FF0000"/>
                </a:solidFill>
                <a:latin typeface="宋体" panose="02010600030101010101" pitchFamily="2" charset="-122"/>
                <a:ea typeface="宋体" panose="02010600030101010101" pitchFamily="2" charset="-122"/>
                <a:cs typeface="宋体" panose="02010600030101010101" pitchFamily="2" charset="-122"/>
              </a:rPr>
              <a:t>bīn  bīn  yǒu  lǐ</a:t>
            </a:r>
            <a:r>
              <a:rPr lang="zh-CN" altLang="en-US" sz="2400" b="1" dirty="0">
                <a:latin typeface="宋体" panose="02010600030101010101" pitchFamily="2" charset="-122"/>
                <a:cs typeface="宋体" panose="02010600030101010101" pitchFamily="2" charset="-122"/>
              </a:rPr>
              <a:t>形容文雅、有礼貌的样子。</a:t>
            </a:r>
          </a:p>
          <a:p>
            <a:pPr algn="l">
              <a:lnSpc>
                <a:spcPct val="110000"/>
              </a:lnSpc>
            </a:pPr>
            <a:r>
              <a:rPr lang="zh-CN" altLang="en-US" sz="2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大发雷霆</a:t>
            </a:r>
            <a:r>
              <a:rPr lang="zh-CN" altLang="en-US" sz="2400" b="1" dirty="0">
                <a:solidFill>
                  <a:srgbClr val="FF0000"/>
                </a:solidFill>
                <a:latin typeface="宋体" panose="02010600030101010101" pitchFamily="2" charset="-122"/>
                <a:cs typeface="宋体" panose="02010600030101010101" pitchFamily="2" charset="-122"/>
              </a:rPr>
              <a:t>dà  fā  léi  tín</a:t>
            </a:r>
            <a:r>
              <a:rPr lang="en-US" altLang="zh-CN" sz="2400" b="1" dirty="0">
                <a:solidFill>
                  <a:srgbClr val="FF0000"/>
                </a:solidFill>
                <a:latin typeface="宋体" panose="02010600030101010101" pitchFamily="2" charset="-122"/>
                <a:sym typeface="宋体" panose="02010600030101010101" pitchFamily="2" charset="-122"/>
              </a:rPr>
              <a:t>ɡ</a:t>
            </a:r>
            <a:r>
              <a:rPr lang="zh-CN" altLang="en-US" sz="2400" b="1" dirty="0">
                <a:latin typeface="宋体" panose="02010600030101010101" pitchFamily="2" charset="-122"/>
                <a:cs typeface="宋体" panose="02010600030101010101" pitchFamily="2" charset="-122"/>
              </a:rPr>
              <a:t>暴怒，发泄出强烈的怒气。</a:t>
            </a:r>
          </a:p>
          <a:p>
            <a:pPr algn="l">
              <a:lnSpc>
                <a:spcPct val="110000"/>
              </a:lnSpc>
            </a:pPr>
            <a:r>
              <a:rPr lang="zh-CN" altLang="en-US" sz="2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随心所欲</a:t>
            </a:r>
            <a:r>
              <a:rPr lang="zh-CN" altLang="en-US" sz="2400" b="1" dirty="0">
                <a:solidFill>
                  <a:srgbClr val="FF0000"/>
                </a:solidFill>
                <a:latin typeface="宋体" panose="02010600030101010101" pitchFamily="2" charset="-122"/>
                <a:cs typeface="宋体" panose="02010600030101010101" pitchFamily="2" charset="-122"/>
              </a:rPr>
              <a:t>suí xīn  suǒ  yù</a:t>
            </a:r>
            <a:r>
              <a:rPr lang="zh-CN" altLang="en-US" sz="2400" b="1" dirty="0">
                <a:latin typeface="宋体" panose="02010600030101010101" pitchFamily="2" charset="-122"/>
                <a:cs typeface="宋体" panose="02010600030101010101" pitchFamily="2" charset="-122"/>
              </a:rPr>
              <a:t>随着自己的意思，想要干什么就干什么。</a:t>
            </a:r>
          </a:p>
          <a:p>
            <a:pPr algn="l">
              <a:lnSpc>
                <a:spcPct val="110000"/>
              </a:lnSpc>
            </a:pPr>
            <a:r>
              <a:rPr lang="zh-CN" altLang="en-US" sz="2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一意孤行</a:t>
            </a:r>
            <a:r>
              <a:rPr lang="zh-CN" altLang="en-US" sz="2400" b="1" dirty="0">
                <a:solidFill>
                  <a:srgbClr val="FF0000"/>
                </a:solidFill>
                <a:latin typeface="宋体" panose="02010600030101010101" pitchFamily="2" charset="-122"/>
                <a:cs typeface="宋体" panose="02010600030101010101" pitchFamily="2" charset="-122"/>
              </a:rPr>
              <a:t>yī  yì  </a:t>
            </a:r>
            <a:r>
              <a:rPr lang="en-US" altLang="zh-CN" sz="2400" b="1" dirty="0">
                <a:solidFill>
                  <a:srgbClr val="FF0000"/>
                </a:solidFill>
                <a:latin typeface="宋体" panose="02010600030101010101" pitchFamily="2" charset="-122"/>
                <a:cs typeface="宋体" panose="02010600030101010101" pitchFamily="2" charset="-122"/>
              </a:rPr>
              <a:t>ɡ</a:t>
            </a:r>
            <a:r>
              <a:rPr lang="zh-CN" altLang="en-US" sz="2400" b="1" dirty="0">
                <a:solidFill>
                  <a:srgbClr val="FF0000"/>
                </a:solidFill>
                <a:latin typeface="宋体" panose="02010600030101010101" pitchFamily="2" charset="-122"/>
                <a:cs typeface="宋体" panose="02010600030101010101" pitchFamily="2" charset="-122"/>
              </a:rPr>
              <a:t>ū  xín</a:t>
            </a:r>
            <a:r>
              <a:rPr lang="en-US" altLang="zh-CN" sz="2400" b="1" dirty="0">
                <a:solidFill>
                  <a:srgbClr val="FF0000"/>
                </a:solidFill>
                <a:latin typeface="宋体" panose="02010600030101010101" pitchFamily="2" charset="-122"/>
                <a:sym typeface="宋体" panose="02010600030101010101" pitchFamily="2" charset="-122"/>
              </a:rPr>
              <a:t>ɡ</a:t>
            </a:r>
            <a:r>
              <a:rPr lang="zh-CN" altLang="en-US" sz="2400" b="1" dirty="0">
                <a:latin typeface="宋体" panose="02010600030101010101" pitchFamily="2" charset="-122"/>
                <a:cs typeface="宋体" panose="02010600030101010101" pitchFamily="2" charset="-122"/>
              </a:rPr>
              <a:t>指不接受别人的劝告，顽固地按照自己的主观想法去做。</a:t>
            </a:r>
          </a:p>
          <a:p>
            <a:pPr algn="l">
              <a:lnSpc>
                <a:spcPct val="110000"/>
              </a:lnSpc>
            </a:pPr>
            <a:r>
              <a:rPr lang="zh-CN" altLang="en-US" sz="2400" b="1"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自吹自擂</a:t>
            </a:r>
            <a:r>
              <a:rPr lang="zh-CN" altLang="en-US" sz="2400" b="1" dirty="0">
                <a:solidFill>
                  <a:srgbClr val="FF0000"/>
                </a:solidFill>
                <a:latin typeface="宋体" panose="02010600030101010101" pitchFamily="2" charset="-122"/>
                <a:cs typeface="宋体" panose="02010600030101010101" pitchFamily="2" charset="-122"/>
              </a:rPr>
              <a:t>zì  chuī  zì  léi</a:t>
            </a:r>
            <a:r>
              <a:rPr lang="zh-CN" altLang="en-US" sz="2400" b="1" dirty="0">
                <a:latin typeface="宋体" panose="02010600030101010101" pitchFamily="2" charset="-122"/>
                <a:cs typeface="宋体" panose="02010600030101010101" pitchFamily="2" charset="-122"/>
              </a:rPr>
              <a:t>擂，打鼓。意为自己吹喇叭，自己打鼓。借以比喻自我吹嘘。</a:t>
            </a:r>
            <a:endParaRPr lang="zh-CN" altLang="en-US" sz="2400" dirty="0">
              <a:latin typeface="宋体" panose="02010600030101010101" pitchFamily="2" charset="-122"/>
              <a:cs typeface="宋体" panose="02010600030101010101" pitchFamily="2" charset="-122"/>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内容占位符 2"/>
          <p:cNvSpPr>
            <a:spLocks noGrp="1"/>
          </p:cNvSpPr>
          <p:nvPr>
            <p:ph idx="4294967295"/>
          </p:nvPr>
        </p:nvSpPr>
        <p:spPr>
          <a:xfrm>
            <a:off x="587828" y="656272"/>
            <a:ext cx="7772400" cy="3187304"/>
          </a:xfrm>
        </p:spPr>
        <p:txBody>
          <a:bodyPr anchor="t"/>
          <a:lstStyle/>
          <a:p>
            <a:pPr algn="l">
              <a:lnSpc>
                <a:spcPct val="130000"/>
              </a:lnSpc>
            </a:pPr>
            <a:r>
              <a:rPr lang="zh-CN" altLang="en-US" sz="24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矫揉造作</a:t>
            </a:r>
            <a:r>
              <a:rPr lang="zh-CN" altLang="en-US" sz="2400" dirty="0">
                <a:solidFill>
                  <a:srgbClr val="FF0000"/>
                </a:solidFill>
                <a:latin typeface="宋体" panose="02010600030101010101" pitchFamily="2" charset="-122"/>
                <a:cs typeface="宋体" panose="02010600030101010101" pitchFamily="2" charset="-122"/>
              </a:rPr>
              <a:t>jiǎo róu zào zuò</a:t>
            </a:r>
            <a:r>
              <a:rPr lang="zh-CN" altLang="en-US" sz="2400" dirty="0">
                <a:latin typeface="宋体" panose="02010600030101010101" pitchFamily="2" charset="-122"/>
                <a:cs typeface="宋体" panose="02010600030101010101" pitchFamily="2" charset="-122"/>
              </a:rPr>
              <a:t>形容过分做作，极不自然。</a:t>
            </a:r>
          </a:p>
          <a:p>
            <a:pPr algn="l">
              <a:lnSpc>
                <a:spcPct val="130000"/>
              </a:lnSpc>
            </a:pPr>
            <a:r>
              <a:rPr lang="zh-CN" altLang="zh-CN" sz="24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sym typeface="宋体" panose="02010600030101010101" pitchFamily="2" charset="-122"/>
              </a:rPr>
              <a:t>附庸风雅</a:t>
            </a:r>
            <a:r>
              <a:rPr lang="zh-CN" altLang="zh-CN" sz="2400" dirty="0">
                <a:solidFill>
                  <a:srgbClr val="FF0000"/>
                </a:solidFill>
                <a:latin typeface="宋体" panose="02010600030101010101" pitchFamily="2" charset="-122"/>
                <a:cs typeface="宋体" panose="02010600030101010101" pitchFamily="2" charset="-122"/>
                <a:sym typeface="宋体" panose="02010600030101010101" pitchFamily="2" charset="-122"/>
              </a:rPr>
              <a:t>fù  yōn</a:t>
            </a:r>
            <a:r>
              <a:rPr lang="en-US" altLang="zh-CN" sz="2400" dirty="0">
                <a:solidFill>
                  <a:srgbClr val="FF0000"/>
                </a:solidFill>
                <a:latin typeface="宋体" panose="02010600030101010101" pitchFamily="2" charset="-122"/>
                <a:sym typeface="宋体" panose="02010600030101010101" pitchFamily="2" charset="-122"/>
              </a:rPr>
              <a:t>ɡ</a:t>
            </a:r>
            <a:r>
              <a:rPr lang="zh-CN" altLang="zh-CN" sz="2400" dirty="0">
                <a:solidFill>
                  <a:srgbClr val="FF0000"/>
                </a:solidFill>
                <a:latin typeface="宋体" panose="02010600030101010101" pitchFamily="2" charset="-122"/>
                <a:cs typeface="宋体" panose="02010600030101010101" pitchFamily="2" charset="-122"/>
                <a:sym typeface="宋体" panose="02010600030101010101" pitchFamily="2" charset="-122"/>
              </a:rPr>
              <a:t>  fēn</a:t>
            </a:r>
            <a:r>
              <a:rPr lang="en-US" altLang="zh-CN" sz="2400" dirty="0">
                <a:solidFill>
                  <a:srgbClr val="FF0000"/>
                </a:solidFill>
                <a:latin typeface="宋体" panose="02010600030101010101" pitchFamily="2" charset="-122"/>
                <a:sym typeface="宋体" panose="02010600030101010101" pitchFamily="2" charset="-122"/>
              </a:rPr>
              <a:t>ɡ</a:t>
            </a:r>
            <a:r>
              <a:rPr lang="zh-CN" altLang="zh-CN" sz="2400" dirty="0">
                <a:solidFill>
                  <a:srgbClr val="FF0000"/>
                </a:solidFill>
                <a:latin typeface="宋体" panose="02010600030101010101" pitchFamily="2" charset="-122"/>
                <a:cs typeface="宋体" panose="02010600030101010101" pitchFamily="2" charset="-122"/>
                <a:sym typeface="宋体" panose="02010600030101010101" pitchFamily="2" charset="-122"/>
              </a:rPr>
              <a:t>  yǎ</a:t>
            </a:r>
            <a:r>
              <a:rPr lang="zh-CN" altLang="en-US" sz="2400" dirty="0">
                <a:latin typeface="宋体" panose="02010600030101010101" pitchFamily="2" charset="-122"/>
                <a:cs typeface="宋体" panose="02010600030101010101" pitchFamily="2" charset="-122"/>
                <a:sym typeface="宋体" panose="02010600030101010101" pitchFamily="2" charset="-122"/>
              </a:rPr>
              <a:t>泛指为了装点门面而结交文人，参加有关文化活动。</a:t>
            </a:r>
          </a:p>
          <a:p>
            <a:pPr algn="l">
              <a:lnSpc>
                <a:spcPct val="130000"/>
              </a:lnSpc>
            </a:pPr>
            <a:r>
              <a:rPr lang="zh-CN" altLang="en-US" sz="24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扭捏作态</a:t>
            </a:r>
            <a:r>
              <a:rPr lang="zh-CN" altLang="en-US" sz="2400" dirty="0">
                <a:solidFill>
                  <a:srgbClr val="FF0000"/>
                </a:solidFill>
                <a:latin typeface="宋体" panose="02010600030101010101" pitchFamily="2" charset="-122"/>
                <a:cs typeface="宋体" panose="02010600030101010101" pitchFamily="2" charset="-122"/>
              </a:rPr>
              <a:t>niǔ  niē  zuò  tài</a:t>
            </a:r>
            <a:r>
              <a:rPr lang="zh-CN" altLang="en-US" sz="2400" dirty="0">
                <a:latin typeface="宋体" panose="02010600030101010101" pitchFamily="2" charset="-122"/>
                <a:cs typeface="宋体" panose="02010600030101010101" pitchFamily="2" charset="-122"/>
              </a:rPr>
              <a:t>扭捏，羞惭的样子。形容不自然，不大方，含羞做作的样子。</a:t>
            </a:r>
          </a:p>
          <a:p>
            <a:pPr algn="l">
              <a:lnSpc>
                <a:spcPct val="130000"/>
              </a:lnSpc>
            </a:pPr>
            <a:r>
              <a:rPr lang="zh-CN" altLang="en-US" sz="24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宋体" panose="02010600030101010101" pitchFamily="2" charset="-122"/>
              </a:rPr>
              <a:t>随机应变</a:t>
            </a:r>
            <a:r>
              <a:rPr lang="zh-CN" altLang="en-US" sz="2400" dirty="0">
                <a:solidFill>
                  <a:srgbClr val="FF0000"/>
                </a:solidFill>
                <a:latin typeface="宋体" panose="02010600030101010101" pitchFamily="2" charset="-122"/>
                <a:cs typeface="宋体" panose="02010600030101010101" pitchFamily="2" charset="-122"/>
              </a:rPr>
              <a:t>suí  jī  yìn</a:t>
            </a:r>
            <a:r>
              <a:rPr lang="en-US" altLang="zh-CN" sz="2400" dirty="0">
                <a:solidFill>
                  <a:srgbClr val="FF0000"/>
                </a:solidFill>
                <a:latin typeface="宋体" panose="02010600030101010101" pitchFamily="2" charset="-122"/>
                <a:sym typeface="宋体" panose="02010600030101010101" pitchFamily="2" charset="-122"/>
              </a:rPr>
              <a:t>ɡ</a:t>
            </a:r>
            <a:r>
              <a:rPr lang="zh-CN" altLang="en-US" sz="2400" dirty="0">
                <a:solidFill>
                  <a:srgbClr val="FF0000"/>
                </a:solidFill>
                <a:latin typeface="宋体" panose="02010600030101010101" pitchFamily="2" charset="-122"/>
                <a:cs typeface="宋体" panose="02010600030101010101" pitchFamily="2" charset="-122"/>
              </a:rPr>
              <a:t>  biàn</a:t>
            </a:r>
            <a:r>
              <a:rPr lang="zh-CN" altLang="en-US" sz="2400" dirty="0">
                <a:latin typeface="宋体" panose="02010600030101010101" pitchFamily="2" charset="-122"/>
                <a:cs typeface="宋体" panose="02010600030101010101" pitchFamily="2" charset="-122"/>
              </a:rPr>
              <a:t>随着情况的变化灵活机动地应付。</a:t>
            </a: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0.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15.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0.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4.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5.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7308"/>
</p:tagLst>
</file>

<file path=ppt/tags/tag31.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2.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3.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4.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5.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4.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5.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7.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8.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9.xml><?xml version="1.0" encoding="utf-8"?>
<p:tagLst xmlns:a="http://schemas.openxmlformats.org/drawingml/2006/main" xmlns:r="http://schemas.openxmlformats.org/officeDocument/2006/relationships"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语文" id="{C2414CD6-1CF4-4399-AFC0-BB42EA116142}" vid="{F5E079DE-6B05-4BEF-8385-76B53C42E70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论教养</Template>
  <TotalTime>120</TotalTime>
  <Words>8622</Words>
  <Application>Microsoft Office PowerPoint</Application>
  <PresentationFormat>全屏显示(16:9)</PresentationFormat>
  <Paragraphs>304</Paragraphs>
  <Slides>69</Slides>
  <Notes>37</Notes>
  <HiddenSlides>0</HiddenSlides>
  <MMClips>0</MMClips>
  <ScaleCrop>false</ScaleCrop>
  <HeadingPairs>
    <vt:vector size="4" baseType="variant">
      <vt:variant>
        <vt:lpstr>主题</vt:lpstr>
      </vt:variant>
      <vt:variant>
        <vt:i4>1</vt:i4>
      </vt:variant>
      <vt:variant>
        <vt:lpstr>幻灯片标题</vt:lpstr>
      </vt:variant>
      <vt:variant>
        <vt:i4>69</vt:i4>
      </vt:variant>
    </vt:vector>
  </HeadingPairs>
  <TitlesOfParts>
    <vt:vector size="70" baseType="lpstr">
      <vt:lpstr>第一PPT模板网-WWW.1PPT.COM</vt:lpstr>
      <vt:lpstr>论教养</vt:lpstr>
      <vt:lpstr>PowerPoint 演示文稿</vt:lpstr>
      <vt:lpstr>PowerPoint 演示文稿</vt:lpstr>
      <vt:lpstr>PowerPoint 演示文稿</vt:lpstr>
      <vt:lpstr>PowerPoint 演示文稿</vt:lpstr>
      <vt:lpstr>读准字音</vt:lpstr>
      <vt:lpstr>学习词语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cp:lastModifiedBy>xb21cn</cp:lastModifiedBy>
  <cp:revision>82</cp:revision>
  <dcterms:created xsi:type="dcterms:W3CDTF">2019-10-11T12:57:22Z</dcterms:created>
  <dcterms:modified xsi:type="dcterms:W3CDTF">2020-09-24T11:58:22Z</dcterms:modified>
</cp:coreProperties>
</file>