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1"/>
  </p:notesMasterIdLst>
  <p:handoutMasterIdLst>
    <p:handoutMasterId r:id="rId252"/>
  </p:handoutMasterIdLst>
  <p:sldIdLst>
    <p:sldId id="265" r:id="rId3"/>
    <p:sldId id="266" r:id="rId4"/>
    <p:sldId id="276" r:id="rId5"/>
    <p:sldId id="429" r:id="rId6"/>
    <p:sldId id="991" r:id="rId7"/>
    <p:sldId id="992" r:id="rId8"/>
    <p:sldId id="993" r:id="rId9"/>
    <p:sldId id="313" r:id="rId10"/>
    <p:sldId id="994" r:id="rId11"/>
    <p:sldId id="995" r:id="rId12"/>
    <p:sldId id="353" r:id="rId13"/>
    <p:sldId id="996" r:id="rId14"/>
    <p:sldId id="293" r:id="rId15"/>
    <p:sldId id="296" r:id="rId16"/>
    <p:sldId id="997" r:id="rId17"/>
    <p:sldId id="998" r:id="rId18"/>
    <p:sldId id="1006" r:id="rId19"/>
    <p:sldId id="1007" r:id="rId20"/>
    <p:sldId id="1008" r:id="rId21"/>
    <p:sldId id="1009" r:id="rId22"/>
    <p:sldId id="1457" r:id="rId23"/>
    <p:sldId id="1012" r:id="rId24"/>
    <p:sldId id="1013" r:id="rId25"/>
    <p:sldId id="1014" r:id="rId26"/>
    <p:sldId id="1015" r:id="rId27"/>
    <p:sldId id="1019" r:id="rId28"/>
    <p:sldId id="1020" r:id="rId29"/>
    <p:sldId id="1458" r:id="rId30"/>
    <p:sldId id="1021" r:id="rId31"/>
    <p:sldId id="1023" r:id="rId32"/>
    <p:sldId id="1024" r:id="rId33"/>
    <p:sldId id="1459" r:id="rId34"/>
    <p:sldId id="1460" r:id="rId35"/>
    <p:sldId id="1461" r:id="rId36"/>
    <p:sldId id="1026" r:id="rId37"/>
    <p:sldId id="305" r:id="rId38"/>
    <p:sldId id="366" r:id="rId39"/>
    <p:sldId id="1027" r:id="rId40"/>
    <p:sldId id="1028" r:id="rId41"/>
    <p:sldId id="1029" r:id="rId42"/>
    <p:sldId id="1030" r:id="rId43"/>
    <p:sldId id="1031" r:id="rId44"/>
    <p:sldId id="1032" r:id="rId45"/>
    <p:sldId id="1033" r:id="rId46"/>
    <p:sldId id="1034" r:id="rId47"/>
    <p:sldId id="1035" r:id="rId48"/>
    <p:sldId id="1036" r:id="rId49"/>
    <p:sldId id="1037" r:id="rId50"/>
    <p:sldId id="487" r:id="rId51"/>
    <p:sldId id="488" r:id="rId52"/>
    <p:sldId id="1054" r:id="rId53"/>
    <p:sldId id="1055" r:id="rId54"/>
    <p:sldId id="1057" r:id="rId55"/>
    <p:sldId id="1059" r:id="rId56"/>
    <p:sldId id="1058" r:id="rId57"/>
    <p:sldId id="1060" r:id="rId58"/>
    <p:sldId id="1062" r:id="rId59"/>
    <p:sldId id="1063" r:id="rId60"/>
    <p:sldId id="1065" r:id="rId61"/>
    <p:sldId id="1066" r:id="rId62"/>
    <p:sldId id="1067" r:id="rId63"/>
    <p:sldId id="1462" r:id="rId64"/>
    <p:sldId id="1463" r:id="rId65"/>
    <p:sldId id="1464" r:id="rId66"/>
    <p:sldId id="1465" r:id="rId67"/>
    <p:sldId id="1470" r:id="rId68"/>
    <p:sldId id="1466" r:id="rId69"/>
    <p:sldId id="1467" r:id="rId70"/>
    <p:sldId id="1471" r:id="rId71"/>
    <p:sldId id="1472" r:id="rId72"/>
    <p:sldId id="1473" r:id="rId73"/>
    <p:sldId id="1468" r:id="rId74"/>
    <p:sldId id="1474" r:id="rId75"/>
    <p:sldId id="1475" r:id="rId76"/>
    <p:sldId id="1476" r:id="rId77"/>
    <p:sldId id="1477" r:id="rId78"/>
    <p:sldId id="1479" r:id="rId79"/>
    <p:sldId id="1087" r:id="rId80"/>
    <p:sldId id="1088" r:id="rId81"/>
    <p:sldId id="1089" r:id="rId82"/>
    <p:sldId id="1092" r:id="rId83"/>
    <p:sldId id="1102" r:id="rId84"/>
    <p:sldId id="1103" r:id="rId85"/>
    <p:sldId id="1480" r:id="rId86"/>
    <p:sldId id="1095" r:id="rId87"/>
    <p:sldId id="1096" r:id="rId88"/>
    <p:sldId id="1097" r:id="rId89"/>
    <p:sldId id="1098" r:id="rId90"/>
    <p:sldId id="793" r:id="rId91"/>
    <p:sldId id="794" r:id="rId92"/>
    <p:sldId id="1107" r:id="rId93"/>
    <p:sldId id="1108" r:id="rId94"/>
    <p:sldId id="1109" r:id="rId95"/>
    <p:sldId id="1110" r:id="rId96"/>
    <p:sldId id="1111" r:id="rId97"/>
    <p:sldId id="1163" r:id="rId98"/>
    <p:sldId id="1164" r:id="rId99"/>
    <p:sldId id="1112" r:id="rId100"/>
    <p:sldId id="1481" r:id="rId101"/>
    <p:sldId id="1133" r:id="rId102"/>
    <p:sldId id="1134" r:id="rId103"/>
    <p:sldId id="1482" r:id="rId104"/>
    <p:sldId id="1166" r:id="rId105"/>
    <p:sldId id="1168" r:id="rId106"/>
    <p:sldId id="1135" r:id="rId107"/>
    <p:sldId id="1136" r:id="rId108"/>
    <p:sldId id="1137" r:id="rId109"/>
    <p:sldId id="1483" r:id="rId110"/>
    <p:sldId id="1484" r:id="rId111"/>
    <p:sldId id="1485" r:id="rId112"/>
    <p:sldId id="1486" r:id="rId113"/>
    <p:sldId id="1488" r:id="rId114"/>
    <p:sldId id="1489" r:id="rId115"/>
    <p:sldId id="1490" r:id="rId116"/>
    <p:sldId id="1491" r:id="rId117"/>
    <p:sldId id="1495" r:id="rId118"/>
    <p:sldId id="1496" r:id="rId119"/>
    <p:sldId id="1492" r:id="rId120"/>
    <p:sldId id="1138" r:id="rId121"/>
    <p:sldId id="1139" r:id="rId122"/>
    <p:sldId id="1140" r:id="rId123"/>
    <p:sldId id="1141" r:id="rId124"/>
    <p:sldId id="1143" r:id="rId125"/>
    <p:sldId id="1144" r:id="rId126"/>
    <p:sldId id="1149" r:id="rId127"/>
    <p:sldId id="1151" r:id="rId128"/>
    <p:sldId id="1152" r:id="rId129"/>
    <p:sldId id="1191" r:id="rId130"/>
    <p:sldId id="1497" r:id="rId131"/>
    <p:sldId id="735" r:id="rId132"/>
    <p:sldId id="1192" r:id="rId133"/>
    <p:sldId id="1498" r:id="rId134"/>
    <p:sldId id="1202" r:id="rId135"/>
    <p:sldId id="1204" r:id="rId136"/>
    <p:sldId id="1205" r:id="rId137"/>
    <p:sldId id="1499" r:id="rId138"/>
    <p:sldId id="1206" r:id="rId139"/>
    <p:sldId id="1500" r:id="rId140"/>
    <p:sldId id="1501" r:id="rId141"/>
    <p:sldId id="1502" r:id="rId142"/>
    <p:sldId id="1503" r:id="rId143"/>
    <p:sldId id="1211" r:id="rId144"/>
    <p:sldId id="1504" r:id="rId145"/>
    <p:sldId id="1505" r:id="rId146"/>
    <p:sldId id="1216" r:id="rId147"/>
    <p:sldId id="1218" r:id="rId148"/>
    <p:sldId id="1227" r:id="rId149"/>
    <p:sldId id="1506" r:id="rId150"/>
    <p:sldId id="1238" r:id="rId151"/>
    <p:sldId id="1239" r:id="rId152"/>
    <p:sldId id="1240" r:id="rId153"/>
    <p:sldId id="1241" r:id="rId154"/>
    <p:sldId id="1507" r:id="rId155"/>
    <p:sldId id="1244" r:id="rId156"/>
    <p:sldId id="1245" r:id="rId157"/>
    <p:sldId id="1246" r:id="rId158"/>
    <p:sldId id="1508" r:id="rId159"/>
    <p:sldId id="1249" r:id="rId160"/>
    <p:sldId id="1250" r:id="rId161"/>
    <p:sldId id="1251" r:id="rId162"/>
    <p:sldId id="1252" r:id="rId163"/>
    <p:sldId id="1253" r:id="rId164"/>
    <p:sldId id="1262" r:id="rId165"/>
    <p:sldId id="677" r:id="rId166"/>
    <p:sldId id="1263" r:id="rId167"/>
    <p:sldId id="1302" r:id="rId168"/>
    <p:sldId id="1264" r:id="rId169"/>
    <p:sldId id="1306" r:id="rId170"/>
    <p:sldId id="1509" r:id="rId171"/>
    <p:sldId id="1267" r:id="rId172"/>
    <p:sldId id="1307" r:id="rId173"/>
    <p:sldId id="1510" r:id="rId174"/>
    <p:sldId id="1511" r:id="rId175"/>
    <p:sldId id="1512" r:id="rId176"/>
    <p:sldId id="1268" r:id="rId177"/>
    <p:sldId id="1513" r:id="rId178"/>
    <p:sldId id="1514" r:id="rId179"/>
    <p:sldId id="1515" r:id="rId180"/>
    <p:sldId id="1272" r:id="rId181"/>
    <p:sldId id="1308" r:id="rId182"/>
    <p:sldId id="1516" r:id="rId183"/>
    <p:sldId id="1517" r:id="rId184"/>
    <p:sldId id="1273" r:id="rId185"/>
    <p:sldId id="1274" r:id="rId186"/>
    <p:sldId id="1277" r:id="rId187"/>
    <p:sldId id="1518" r:id="rId188"/>
    <p:sldId id="1519" r:id="rId189"/>
    <p:sldId id="1289" r:id="rId190"/>
    <p:sldId id="1290" r:id="rId191"/>
    <p:sldId id="1291" r:id="rId192"/>
    <p:sldId id="1292" r:id="rId193"/>
    <p:sldId id="1312" r:id="rId194"/>
    <p:sldId id="1293" r:id="rId195"/>
    <p:sldId id="1294" r:id="rId196"/>
    <p:sldId id="1295" r:id="rId197"/>
    <p:sldId id="1313" r:id="rId198"/>
    <p:sldId id="1296" r:id="rId199"/>
    <p:sldId id="1298" r:id="rId200"/>
    <p:sldId id="1520" r:id="rId201"/>
    <p:sldId id="1299" r:id="rId202"/>
    <p:sldId id="1300" r:id="rId203"/>
    <p:sldId id="1301" r:id="rId204"/>
    <p:sldId id="619" r:id="rId205"/>
    <p:sldId id="1314" r:id="rId206"/>
    <p:sldId id="1319" r:id="rId207"/>
    <p:sldId id="1353" r:id="rId208"/>
    <p:sldId id="1354" r:id="rId209"/>
    <p:sldId id="1321" r:id="rId210"/>
    <p:sldId id="1322" r:id="rId211"/>
    <p:sldId id="1355" r:id="rId212"/>
    <p:sldId id="1521" r:id="rId213"/>
    <p:sldId id="1323" r:id="rId214"/>
    <p:sldId id="1522" r:id="rId215"/>
    <p:sldId id="1324" r:id="rId216"/>
    <p:sldId id="1523" r:id="rId217"/>
    <p:sldId id="1328" r:id="rId218"/>
    <p:sldId id="1524" r:id="rId219"/>
    <p:sldId id="1525" r:id="rId220"/>
    <p:sldId id="1526" r:id="rId221"/>
    <p:sldId id="1527" r:id="rId222"/>
    <p:sldId id="1528" r:id="rId223"/>
    <p:sldId id="1529" r:id="rId224"/>
    <p:sldId id="1530" r:id="rId225"/>
    <p:sldId id="1531" r:id="rId226"/>
    <p:sldId id="1532" r:id="rId227"/>
    <p:sldId id="1533" r:id="rId228"/>
    <p:sldId id="1534" r:id="rId229"/>
    <p:sldId id="1536" r:id="rId230"/>
    <p:sldId id="1537" r:id="rId231"/>
    <p:sldId id="1539" r:id="rId232"/>
    <p:sldId id="1540" r:id="rId233"/>
    <p:sldId id="1541" r:id="rId234"/>
    <p:sldId id="1542" r:id="rId235"/>
    <p:sldId id="1543" r:id="rId236"/>
    <p:sldId id="1338" r:id="rId237"/>
    <p:sldId id="1339" r:id="rId238"/>
    <p:sldId id="1340" r:id="rId239"/>
    <p:sldId id="1341" r:id="rId240"/>
    <p:sldId id="1342" r:id="rId241"/>
    <p:sldId id="1343" r:id="rId242"/>
    <p:sldId id="1544" r:id="rId243"/>
    <p:sldId id="1344" r:id="rId244"/>
    <p:sldId id="1345" r:id="rId245"/>
    <p:sldId id="1545" r:id="rId246"/>
    <p:sldId id="1347" r:id="rId247"/>
    <p:sldId id="1349" r:id="rId248"/>
    <p:sldId id="1350" r:id="rId249"/>
    <p:sldId id="1546" r:id="rId250"/>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4" autoAdjust="0"/>
    <p:restoredTop sz="94660"/>
  </p:normalViewPr>
  <p:slideViewPr>
    <p:cSldViewPr>
      <p:cViewPr>
        <p:scale>
          <a:sx n="36" d="100"/>
          <a:sy n="36" d="100"/>
        </p:scale>
        <p:origin x="-324" y="-37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5" Type="http://schemas.openxmlformats.org/officeDocument/2006/relationships/tableStyles" Target="tableStyles.xml"/><Relationship Id="rId254" Type="http://schemas.openxmlformats.org/officeDocument/2006/relationships/viewProps" Target="viewProps.xml"/><Relationship Id="rId253" Type="http://schemas.openxmlformats.org/officeDocument/2006/relationships/presProps" Target="presProps.xml"/><Relationship Id="rId252" Type="http://schemas.openxmlformats.org/officeDocument/2006/relationships/handoutMaster" Target="handoutMasters/handoutMaster1.xml"/><Relationship Id="rId251" Type="http://schemas.openxmlformats.org/officeDocument/2006/relationships/notesMaster" Target="notesMasters/notesMaster1.xml"/><Relationship Id="rId250" Type="http://schemas.openxmlformats.org/officeDocument/2006/relationships/slide" Target="slides/slide248.xml"/><Relationship Id="rId25" Type="http://schemas.openxmlformats.org/officeDocument/2006/relationships/slide" Target="slides/slide23.xml"/><Relationship Id="rId249" Type="http://schemas.openxmlformats.org/officeDocument/2006/relationships/slide" Target="slides/slide247.xml"/><Relationship Id="rId248" Type="http://schemas.openxmlformats.org/officeDocument/2006/relationships/slide" Target="slides/slide246.xml"/><Relationship Id="rId247" Type="http://schemas.openxmlformats.org/officeDocument/2006/relationships/slide" Target="slides/slide245.xml"/><Relationship Id="rId246" Type="http://schemas.openxmlformats.org/officeDocument/2006/relationships/slide" Target="slides/slide244.xml"/><Relationship Id="rId245" Type="http://schemas.openxmlformats.org/officeDocument/2006/relationships/slide" Target="slides/slide243.xml"/><Relationship Id="rId244" Type="http://schemas.openxmlformats.org/officeDocument/2006/relationships/slide" Target="slides/slide242.xml"/><Relationship Id="rId243" Type="http://schemas.openxmlformats.org/officeDocument/2006/relationships/slide" Target="slides/slide241.xml"/><Relationship Id="rId242" Type="http://schemas.openxmlformats.org/officeDocument/2006/relationships/slide" Target="slides/slide240.xml"/><Relationship Id="rId241" Type="http://schemas.openxmlformats.org/officeDocument/2006/relationships/slide" Target="slides/slide239.xml"/><Relationship Id="rId240" Type="http://schemas.openxmlformats.org/officeDocument/2006/relationships/slide" Target="slides/slide238.xml"/><Relationship Id="rId24" Type="http://schemas.openxmlformats.org/officeDocument/2006/relationships/slide" Target="slides/slide22.xml"/><Relationship Id="rId239" Type="http://schemas.openxmlformats.org/officeDocument/2006/relationships/slide" Target="slides/slide237.xml"/><Relationship Id="rId238" Type="http://schemas.openxmlformats.org/officeDocument/2006/relationships/slide" Target="slides/slide236.xml"/><Relationship Id="rId237" Type="http://schemas.openxmlformats.org/officeDocument/2006/relationships/slide" Target="slides/slide235.xml"/><Relationship Id="rId236" Type="http://schemas.openxmlformats.org/officeDocument/2006/relationships/slide" Target="slides/slide234.xml"/><Relationship Id="rId235" Type="http://schemas.openxmlformats.org/officeDocument/2006/relationships/slide" Target="slides/slide233.xml"/><Relationship Id="rId234" Type="http://schemas.openxmlformats.org/officeDocument/2006/relationships/slide" Target="slides/slide232.xml"/><Relationship Id="rId233" Type="http://schemas.openxmlformats.org/officeDocument/2006/relationships/slide" Target="slides/slide231.xml"/><Relationship Id="rId232" Type="http://schemas.openxmlformats.org/officeDocument/2006/relationships/slide" Target="slides/slide230.xml"/><Relationship Id="rId231" Type="http://schemas.openxmlformats.org/officeDocument/2006/relationships/slide" Target="slides/slide229.xml"/><Relationship Id="rId230" Type="http://schemas.openxmlformats.org/officeDocument/2006/relationships/slide" Target="slides/slide228.xml"/><Relationship Id="rId23" Type="http://schemas.openxmlformats.org/officeDocument/2006/relationships/slide" Target="slides/slide21.xml"/><Relationship Id="rId229" Type="http://schemas.openxmlformats.org/officeDocument/2006/relationships/slide" Target="slides/slide227.xml"/><Relationship Id="rId228" Type="http://schemas.openxmlformats.org/officeDocument/2006/relationships/slide" Target="slides/slide226.xml"/><Relationship Id="rId227" Type="http://schemas.openxmlformats.org/officeDocument/2006/relationships/slide" Target="slides/slide225.xml"/><Relationship Id="rId226" Type="http://schemas.openxmlformats.org/officeDocument/2006/relationships/slide" Target="slides/slide224.xml"/><Relationship Id="rId225" Type="http://schemas.openxmlformats.org/officeDocument/2006/relationships/slide" Target="slides/slide223.xml"/><Relationship Id="rId224" Type="http://schemas.openxmlformats.org/officeDocument/2006/relationships/slide" Target="slides/slide222.xml"/><Relationship Id="rId223" Type="http://schemas.openxmlformats.org/officeDocument/2006/relationships/slide" Target="slides/slide221.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slide" Target="slide203.xml"/><Relationship Id="rId6" Type="http://schemas.openxmlformats.org/officeDocument/2006/relationships/slide" Target="slide164.xml"/><Relationship Id="rId5" Type="http://schemas.openxmlformats.org/officeDocument/2006/relationships/slide" Target="slide130.xml"/><Relationship Id="rId4" Type="http://schemas.openxmlformats.org/officeDocument/2006/relationships/slide" Target="slide89.xml"/><Relationship Id="rId3" Type="http://schemas.openxmlformats.org/officeDocument/2006/relationships/slide" Target="slide49.xml"/><Relationship Id="rId2" Type="http://schemas.openxmlformats.org/officeDocument/2006/relationships/slide" Target="slide36.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49.xml"/><Relationship Id="rId1" Type="http://schemas.openxmlformats.org/officeDocument/2006/relationships/slide" Target="slide13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88.xml"/><Relationship Id="rId1" Type="http://schemas.openxmlformats.org/officeDocument/2006/relationships/slide" Target="slide16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3.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35.xml"/><Relationship Id="rId1" Type="http://schemas.openxmlformats.org/officeDocument/2006/relationships/slide" Target="slide204.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78.xml"/><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19.xml"/><Relationship Id="rId1" Type="http://schemas.openxmlformats.org/officeDocument/2006/relationships/slide" Target="slide9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8641284" y="6949182"/>
            <a:ext cx="5832648" cy="3213187"/>
          </a:xfrm>
          <a:prstGeom prst="rect">
            <a:avLst/>
          </a:prstGeom>
          <a:noFill/>
        </p:spPr>
        <p:txBody>
          <a:bodyPr wrap="square" rtlCol="0">
            <a:spAutoFit/>
          </a:bodyPr>
          <a:lstStyle/>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整体突破</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1</a:t>
            </a:r>
            <a:r>
              <a:rPr lang="zh-CN" altLang="en-US" sz="3900" dirty="0" smtClean="0">
                <a:latin typeface="微软雅黑" panose="020B0503020204020204" pitchFamily="34" charset="-122"/>
                <a:ea typeface="微软雅黑" panose="020B0503020204020204" pitchFamily="34" charset="-122"/>
              </a:rPr>
              <a:t> │</a:t>
            </a:r>
            <a:endParaRPr lang="en-US" altLang="zh-CN" sz="3900" dirty="0" smtClean="0">
              <a:latin typeface="微软雅黑" panose="020B0503020204020204" pitchFamily="34" charset="-122"/>
              <a:ea typeface="微软雅黑" panose="020B0503020204020204" pitchFamily="34" charset="-122"/>
            </a:endParaRPr>
          </a:p>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2</a:t>
            </a:r>
            <a:r>
              <a:rPr lang="zh-CN" altLang="en-US" sz="3900" dirty="0" smtClean="0">
                <a:latin typeface="微软雅黑" panose="020B0503020204020204" pitchFamily="34" charset="-122"/>
                <a:ea typeface="微软雅黑" panose="020B0503020204020204" pitchFamily="34" charset="-122"/>
                <a:hlinkClick r:id="rId3"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4"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4" action="ppaction://hlinksldjump"/>
              </a:rPr>
              <a:t>3</a:t>
            </a:r>
            <a:r>
              <a:rPr lang="zh-CN" altLang="en-US" sz="3900" dirty="0" smtClean="0">
                <a:latin typeface="微软雅黑" panose="020B0503020204020204" pitchFamily="34" charset="-122"/>
                <a:ea typeface="微软雅黑" panose="020B0503020204020204" pitchFamily="34" charset="-122"/>
              </a:rPr>
              <a:t> │</a:t>
            </a:r>
            <a:r>
              <a:rPr lang="zh-CN" altLang="en-US" sz="3900" dirty="0" smtClean="0">
                <a:solidFill>
                  <a:srgbClr val="EF8340"/>
                </a:solidFill>
                <a:latin typeface="微软雅黑" panose="020B0503020204020204" pitchFamily="34" charset="-122"/>
                <a:ea typeface="微软雅黑" panose="020B0503020204020204" pitchFamily="34" charset="-122"/>
                <a:hlinkClick r:id="rId5"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5" action="ppaction://hlinksldjump"/>
              </a:rPr>
              <a:t>4</a:t>
            </a:r>
            <a:r>
              <a:rPr lang="zh-CN" altLang="en-US" sz="3900" dirty="0" smtClean="0">
                <a:latin typeface="微软雅黑" panose="020B0503020204020204" pitchFamily="34" charset="-122"/>
                <a:ea typeface="微软雅黑" panose="020B0503020204020204" pitchFamily="34" charset="-122"/>
                <a:hlinkClick r:id="rId5"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6"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6" action="ppaction://hlinksldjump"/>
              </a:rPr>
              <a:t>5</a:t>
            </a:r>
            <a:r>
              <a:rPr lang="zh-CN" altLang="en-US" sz="3900" dirty="0" smtClean="0">
                <a:latin typeface="微软雅黑" panose="020B0503020204020204" pitchFamily="34" charset="-122"/>
                <a:ea typeface="微软雅黑" panose="020B0503020204020204" pitchFamily="34" charset="-122"/>
                <a:hlinkClick r:id="rId6"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7"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7" action="ppaction://hlinksldjump"/>
              </a:rPr>
              <a:t>6</a:t>
            </a:r>
            <a:r>
              <a:rPr lang="zh-CN" altLang="en-US" sz="3900" dirty="0" smtClean="0">
                <a:latin typeface="微软雅黑" panose="020B0503020204020204" pitchFamily="34" charset="-122"/>
                <a:ea typeface="微软雅黑" panose="020B0503020204020204" pitchFamily="34" charset="-122"/>
                <a:hlinkClick r:id="rId7" action="ppaction://hlinksldjump"/>
              </a:rPr>
              <a:t> </a:t>
            </a:r>
            <a:endPar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endParaRPr>
          </a:p>
        </p:txBody>
      </p:sp>
      <p:grpSp>
        <p:nvGrpSpPr>
          <p:cNvPr id="8" name="组合 7"/>
          <p:cNvGrpSpPr/>
          <p:nvPr/>
        </p:nvGrpSpPr>
        <p:grpSpPr>
          <a:xfrm>
            <a:off x="6452356" y="4349343"/>
            <a:ext cx="12486072" cy="2383815"/>
            <a:chOff x="12810338" y="5873705"/>
            <a:chExt cx="10001320" cy="2383815"/>
          </a:xfrm>
        </p:grpSpPr>
        <p:sp>
          <p:nvSpPr>
            <p:cNvPr id="9" name="TextBox 8"/>
            <p:cNvSpPr txBox="1"/>
            <p:nvPr/>
          </p:nvSpPr>
          <p:spPr>
            <a:xfrm>
              <a:off x="12881776" y="5873705"/>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专题十二　</a:t>
              </a:r>
              <a:r>
                <a:rPr lang="en-US" altLang="zh-CN" sz="6000" b="1" dirty="0" smtClean="0">
                  <a:solidFill>
                    <a:srgbClr val="404040"/>
                  </a:solidFill>
                  <a:latin typeface="微软雅黑" panose="020B0503020204020204" pitchFamily="34" charset="-122"/>
                  <a:ea typeface="微软雅黑" panose="020B0503020204020204" pitchFamily="34" charset="-122"/>
                </a:rPr>
                <a:t>PART 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810338" y="6805166"/>
              <a:ext cx="10001320" cy="1452354"/>
            </a:xfrm>
            <a:prstGeom prst="rect">
              <a:avLst/>
            </a:prstGeom>
            <a:noFill/>
          </p:spPr>
          <p:txBody>
            <a:bodyPr wrap="square" rtlCol="0">
              <a:spAutoFit/>
            </a:bodyPr>
            <a:lstStyle/>
            <a:p>
              <a:pPr algn="ctr"/>
              <a:r>
                <a:rPr lang="zh-CN" altLang="en-US" sz="8500" b="1" dirty="0" smtClean="0">
                  <a:solidFill>
                    <a:schemeClr val="bg1"/>
                  </a:solidFill>
                  <a:latin typeface="微软雅黑" panose="020B0503020204020204" pitchFamily="34" charset="-122"/>
                  <a:ea typeface="微软雅黑" panose="020B0503020204020204" pitchFamily="34" charset="-122"/>
                </a:rPr>
                <a:t>文学类文本阅读</a:t>
              </a:r>
              <a:r>
                <a:rPr lang="en-US" altLang="zh-CN" sz="8500" b="1" dirty="0" smtClean="0">
                  <a:solidFill>
                    <a:schemeClr val="bg1"/>
                  </a:solidFill>
                  <a:latin typeface="微软雅黑" panose="020B0503020204020204" pitchFamily="34" charset="-122"/>
                  <a:ea typeface="微软雅黑" panose="020B0503020204020204" pitchFamily="34" charset="-122"/>
                </a:rPr>
                <a:t>——</a:t>
              </a:r>
              <a:r>
                <a:rPr lang="zh-CN" altLang="en-US" sz="8500" b="1" dirty="0" smtClean="0">
                  <a:solidFill>
                    <a:schemeClr val="bg1"/>
                  </a:solidFill>
                  <a:latin typeface="微软雅黑" panose="020B0503020204020204" pitchFamily="34" charset="-122"/>
                  <a:ea typeface="微软雅黑" panose="020B0503020204020204" pitchFamily="34" charset="-122"/>
                </a:rPr>
                <a:t>散文</a:t>
              </a:r>
              <a:endParaRPr lang="zh-CN" altLang="en-US" sz="85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a:off x="6841084" y="6661150"/>
            <a:ext cx="11593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144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本文的语言充满生活气息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请结合全文对此加以赏析。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语言生活化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口语化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亲切自然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人物对话有地域特点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鲜活真实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整体上形成了明快风趣的语言风格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率真不做作。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本题考查鉴赏文学作品的语言特色。赏析语言可以从人物语言、遣词造句、文章内容等方面进行。如人物语言方面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公公嘛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小气嘛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给他知道了嘛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要当当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唠叨、责怪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婆婆嘛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好得很嘛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裙子做好了嘛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我们两个嘛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你一天我一天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轮流换着穿嘛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等句子以“嘛”结束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显示了人物对话的地域特点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遣词造句方面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从“前半截做生意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后半截睡觉、做饭”“口气往往会软下去许多”“才慢吞吞挪出房子”可以看出语言生活化、口语化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亲切自然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从文章内容方面看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如本文第二段写裁缝店虽小但很温馨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之后写库尔马罕的儿媳妇来做裙子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文末写干裁缝虽然辛苦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但却让人留恋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总会让人在缝补中想通很多事情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这些都体现了明快风趣、率真不做作的语言特点。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08139"/>
            <a:ext cx="19658184"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分析段落作用</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结构上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不同位置、类型的段落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在全文中所起的作用往往不同。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5293000"/>
          <a:ext cx="19730192" cy="7173408"/>
        </p:xfrm>
        <a:graphic>
          <a:graphicData uri="http://schemas.openxmlformats.org/drawingml/2006/table">
            <a:tbl>
              <a:tblPr/>
              <a:tblGrid>
                <a:gridCol w="1512168"/>
                <a:gridCol w="18218024"/>
              </a:tblGrid>
              <a:tr h="8640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开篇点题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往往是总领全文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或表达与主旨相关的某种情感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奠定感情基调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开篇不点题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开头句段的作用就是开启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或与下文形成对照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或为下文做铺垫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开篇描写景物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首段的作用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从结构上看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它可能是铺垫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从景物描写上看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作用是衬托、勾勒环境、提供背景、营造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渲染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某种气氛等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开篇设置悬念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吸引读者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开篇抒情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引起读者共鸣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抑扬开篇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强化读者印象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中间句段如果比较短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它在结构上的作用可能是承上启下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篇幅较长且描写主要物象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则考虑其作用是拓展思路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丰富内涵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具体展示或照应前文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636814"/>
          <a:ext cx="19730192" cy="7776864"/>
        </p:xfrm>
        <a:graphic>
          <a:graphicData uri="http://schemas.openxmlformats.org/drawingml/2006/table">
            <a:tbl>
              <a:tblPr/>
              <a:tblGrid>
                <a:gridCol w="1512168"/>
                <a:gridCol w="18218024"/>
              </a:tblGrid>
              <a:tr h="120083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0833">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总结全文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升华感情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呼应开头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或兼而有之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0833">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委婉含蓄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意在言外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发人深省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给读者留下思考、回味的空间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00833">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暗示主题或强化情感的作用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5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在文中反复出现的句子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在内容上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有突出内容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、强化感情等作用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在结构上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有交代线索、前后呼应等作用。另外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它在表达上运用了反复的修辞手法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有强化或一唱三叹之效。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插入性内容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补叙或回忆性内容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主要起补充或解释作用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636814"/>
          <a:ext cx="19730192" cy="6569952"/>
        </p:xfrm>
        <a:graphic>
          <a:graphicData uri="http://schemas.openxmlformats.org/drawingml/2006/table">
            <a:tbl>
              <a:tblPr/>
              <a:tblGrid>
                <a:gridCol w="1512168"/>
                <a:gridCol w="18218024"/>
              </a:tblGrid>
              <a:tr h="8640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640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引用段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传说故事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增强文章的传奇性、风物的神秘性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丰富文章内容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引起读者兴趣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含蓄地引出、表明……观点。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某一事件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引出下文的议论或抒情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在结构上往往具有承上启下的过渡作用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在内容上具有深化或启迪作用。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史实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反思历史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以古证今或借古讽今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具有例证的作用。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诗句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增强文章的诗情画意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使文章具有意境美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丰富文章内容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引起读者兴趣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含蓄地引出、表明……观点。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名言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表明……观点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具有论证观点、阐明事理的作用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增强文章说服力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丰富文章内容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428899"/>
          <a:ext cx="19514168" cy="6734514"/>
        </p:xfrm>
        <a:graphic>
          <a:graphicData uri="http://schemas.openxmlformats.org/drawingml/2006/table">
            <a:tbl>
              <a:tblPr/>
              <a:tblGrid>
                <a:gridCol w="1152128"/>
                <a:gridCol w="18362040"/>
              </a:tblGrid>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作者这样写有什么作用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好处、效果、目的、用意、妙处等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说说画线句子在文中的好处。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作者为什么要写这一段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某段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删去行不行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简析某段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在文中的作用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题干中有“作用”“意图”“目的”“妙处”等字眼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题干中有具体某段、某句等字眼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看清题目要求分析的是哪一个段落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落实段落在文中的位置。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把握段落的具体内容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找出段落与上下文之间的关系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3860530"/>
          <a:ext cx="19874208" cy="8558784"/>
        </p:xfrm>
        <a:graphic>
          <a:graphicData uri="http://schemas.openxmlformats.org/drawingml/2006/table">
            <a:tbl>
              <a:tblPr/>
              <a:tblGrid>
                <a:gridCol w="1368152"/>
                <a:gridCol w="18506056"/>
              </a:tblGrid>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审清题干要求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明确答题方向。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审题要关注四点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句段位置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答题方向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提示或暗示性语言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变式提问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如“为什么要从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写起”“为什么要引用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”“文章用了较大篇幅叙述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请谈谈作者这样写的用意”。其中“答题方向”最重要。如笼统地问“有何作用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妙处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”或“为什么要从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这是综合问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需要从内容、结构、表达技巧、读者感受等多角度回答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如只问“结构上的作用”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则只需从结构上作答即可。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根据句段位置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结合句段本身内容初拟答案。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熟记处于不同位置的句段的一般作用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然后在整体把握全文思路的基础上认真阅读所给的句段本身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通过阅读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明确它写了什么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即陈述对象是什么、怎样陈述的、作者表达的感情是什么、在表达技巧上有何突出特点等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初步拟出答案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11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结构方面的作用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或读者感受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方面的作用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3910"/>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耽在磁器口的光阴</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向狸狸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离开重庆已有三年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我仍不时想起那个湿漉漉的城市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想起清晨中的南山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想起沙坪坝广场上黄昏里的行走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想起我的烟雨迷蒙的磁器口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永远的磁器口。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我已望不见它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却知道它仍旧在重庆城西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头微微偏着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左手轻轻挽着嘉陵江水。这个曾经的水陆码头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嘉陵江下游的物资集散地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民国时期变迁成的著名瓷器产地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它因此而得名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就如此定格在我的记忆中。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那时候我真是青春年少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一不耐烦就将书本一推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径直出学校后门搭车去磁器口。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磁器口的大门横立在马路中间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敞敞亮亮的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任由各式车辆在其中来来往往。磁器口的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正街从上往下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将世界剖为迥然不同的两个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半条街住着的磁器口人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靠在时间的背后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sym typeface="+mn-ea"/>
              </a:rPr>
              <a:t>坐在低</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391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矮的檐下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嗑着瓜子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闲聊着天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不曾看三三两两过往的行人一眼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他们是磁器口的昨天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走下一段陡峭的石梯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整个繁华的热闹的磁器口闹市就近在眼前了。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茶馆是磁器口大街上旧时的影子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店堂很小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台下的人喝茶聊天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台上的艺人敲敲打打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唱着我们闻所未闻的曲子。在离开重庆之前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我和朋友从茶馆门前经过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我从来没有想过要在那些黑漆漆的板凳上坐上一小会儿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突然一阵接一阵砰砰的沙哑的胡琴声传来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那么真切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我的心被揪紧了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那一刻我仿佛顿悟了我从未听懂的茶馆里的音乐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我知道离别即将来临。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我终于离开磁器口了。尽管如此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我仍然经常想起磁器口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想起那些兜兜转转的少年往事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想起不能回去的独一无二的大学时光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想起那些耽在磁器口里的光阴。我就这样从青春的路口路过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来来回回地路过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直到最后一次路过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从此再也没有回去。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分析第一段在全文结构中的作用。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941070"/>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6136652"/>
            <a:ext cx="19508086" cy="81253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①总领下文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引出描写对象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磁器口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渲染了一种感伤氛围。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文章第三段在结构上有什么作用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941070"/>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6136652"/>
            <a:ext cx="19508086" cy="153272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①照应前面的“离开重庆已有三年”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并与结尾相呼应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使全文浑然一体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领起后文对磁器口的介绍。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分析结尾一段在全文中的作用。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941070"/>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6136652"/>
            <a:ext cx="19508086" cy="812530"/>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①总结上文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照应开头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强化了对青春时光的怀念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表达了无法回去的痛惜之情。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1" name="表格 10"/>
          <p:cNvGraphicFramePr>
            <a:graphicFrameLocks noGrp="1"/>
          </p:cNvGraphicFramePr>
          <p:nvPr/>
        </p:nvGraphicFramePr>
        <p:xfrm>
          <a:off x="2160564" y="4284886"/>
          <a:ext cx="19802200" cy="5705856"/>
        </p:xfrm>
        <a:graphic>
          <a:graphicData uri="http://schemas.openxmlformats.org/drawingml/2006/table">
            <a:tbl>
              <a:tblPr/>
              <a:tblGrid>
                <a:gridCol w="1855774"/>
                <a:gridCol w="17946426"/>
              </a:tblGrid>
              <a:tr h="44644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《考试说明》“散文阅读”要求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展示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分析综合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分析作品结构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概括作品主题。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分析作品的体裁特征和表现手法。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鉴赏评价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体会重要语句的丰富含意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品味精彩的语言表达艺术。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鉴赏作品的文学形象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领悟作品的艺术魅力。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评价作品表现出的价值判断和审美取向。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F</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从不同角度和层面发掘作品的意蕴、民族心理和人文精神。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探讨作者的创作背景和创作意图。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对作品进行个性化阅读和有创意的解读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3" presetClass="entr" presetSubtype="1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08139"/>
            <a:ext cx="19658184"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分析线索及其作用</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结构上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不同位置、类型的段落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在全文中所起的作用往往不同。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5293000"/>
          <a:ext cx="19730192" cy="5400598"/>
        </p:xfrm>
        <a:graphic>
          <a:graphicData uri="http://schemas.openxmlformats.org/drawingml/2006/table">
            <a:tbl>
              <a:tblPr/>
              <a:tblGrid>
                <a:gridCol w="1080120"/>
                <a:gridCol w="18650072"/>
              </a:tblGrid>
              <a:tr h="8640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含义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贯穿全文连缀人物和事件的脉络叫线索。线索是散文组织安排材料的“纲”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53650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30.EPS"/>
          <p:cNvPicPr/>
          <p:nvPr/>
        </p:nvPicPr>
        <p:blipFill>
          <a:blip r:embed="rId1" cstate="print"/>
          <a:stretch>
            <a:fillRect/>
          </a:stretch>
        </p:blipFill>
        <p:spPr>
          <a:xfrm>
            <a:off x="4392812" y="6517134"/>
            <a:ext cx="9217024" cy="388843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16548" y="3636814"/>
          <a:ext cx="19730192" cy="9272016"/>
        </p:xfrm>
        <a:graphic>
          <a:graphicData uri="http://schemas.openxmlformats.org/drawingml/2006/table">
            <a:tbl>
              <a:tblPr/>
              <a:tblGrid>
                <a:gridCol w="1080120"/>
                <a:gridCol w="18650072"/>
              </a:tblGrid>
              <a:tr h="29735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寻找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了解文章的题材分类及其常用线索。以物喻人的散文一般以作者对物的理解或情感为线索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写景散文一般以游踪或某一景物为线索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叙事记人散文一般以事情发生、发展的过程或与人物交往的过程为线索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抒情散文往往以感情为线索。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注意文章标题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有的标题直接揭示线索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注意文中反复出现的词语、句子。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注意文中的议论、抒情部分</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因为散文中的“议论”“情”</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通常是文章组织材料的重要线索</a:t>
                      </a:r>
                      <a:endPar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7353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线索是文章结构的主线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抓住线索就抓住了作者的思路。结构是文章的骨架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线索是文章的脉络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二者是紧密联系的。抓住散文中的线索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便可对作品的思路了然于胸</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不仅有助于理解作者的写作意图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而且也是对作者谋篇布局思路的鉴赏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从而透过散文“形散”的表象抓住其传神的精髓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遵循作者的思路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分析文章的立意。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考查散文线索的题目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题目中常常有“是如何组织到一起的”等提示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或直接提出问题。复杂的文章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线索不止一条。回答时要点明文章的线索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并分析其作用——组织材料、贯穿全文、有机连接、结构清晰、情节集中、揭示主题、使行文富于变化等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428899"/>
          <a:ext cx="19514168" cy="4437105"/>
        </p:xfrm>
        <a:graphic>
          <a:graphicData uri="http://schemas.openxmlformats.org/drawingml/2006/table">
            <a:tbl>
              <a:tblPr/>
              <a:tblGrid>
                <a:gridCol w="1152128"/>
                <a:gridCol w="18362040"/>
              </a:tblGrid>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文章的叙述线索是什么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设置这一线索有什么作用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在文章谋篇布局中的作用。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文章的情感线索是什么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请分条列出文章情感发展变化的情况。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文中多次写到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有什么艺术效果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这类题目中往往有“线索”“多次写到”“作用”等提示语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3860530"/>
          <a:ext cx="19874208" cy="3226664"/>
        </p:xfrm>
        <a:graphic>
          <a:graphicData uri="http://schemas.openxmlformats.org/drawingml/2006/table">
            <a:tbl>
              <a:tblPr/>
              <a:tblGrid>
                <a:gridCol w="1368152"/>
                <a:gridCol w="18506056"/>
              </a:tblGrid>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是文章的线索。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指出它在全文中的作用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然后结合全文内容或上下文内容做具体分析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0811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耳边杜鹃啼</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罗　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午夜梦回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睡不着觉时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我通常起身看书或写稿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醒的时间无定时。近来醒来常听见悲切鸟啼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像贺铸词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忆秦娥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三更月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中庭恰照梨花雪。梨花雪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不胜凄断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杜鹃啼血。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杜鹃鸟通常在二月份起就开始夜啼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唐诗中有“杜鹃枝上月三更”。年年二月起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它的凄厉悲切的啼声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时近时远。我住的地方附近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有一片树林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那一片树林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晨昏可听到各种鸟鸣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自然每年也少不了杜鹃的“不如归去”的鸣叫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夜半鹃啼大概也发自那里。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据说杜鹃啼到吐血而死。三月份姹紫嫣红的“山踯躅”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有人叫“映山红”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更多人则叫它为杜鹃花。传说是因杜鹃啼叫吐血亡后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这花便是它的血化成的。杜鹃鸟开始啼叫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是杜鹃花开得最灿烂的时候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像现在已四月立夏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我在浅水湾头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耳边还有它悲悲啼啼的声音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传自山边。看来花虽已谢而鸟未亡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可见啼血化花只是美丽的附会。</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杜鹃这种鸟在动物学上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是不值得恭维的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据说它不自己营巢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产卵在地上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等到其他鸟类出去觅食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剩下空巢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它就把卵偷偷放进别人巢中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等别的鸟代它孵育。这自然不是一位好母亲所为。想来小鸟孵出来后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可能还要别人代它喂养到毛翼丰满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能自行觅食为止。这鸟比起乌鸦、燕子的母性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显得不负责任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好在它能整天悲悲切切地引人同情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所以有说它是杜宇望帝的化身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是“蜀人悲子鹃鸟鸣”哩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据说逆旅中的游子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听到这种啼声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常常动起思家归心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唐代无名氏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杂诗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早是有家归未得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杜鹃休向耳边啼。</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有家归不得时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整天却听到“不如归去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不如归去”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心中的烦躁牵挂之情可以想象。杜鹃啼声凄厉悲切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古今公认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但它的声音大概在不同地方有不同的附会。有人听出它是“姑姑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也有人听出是“姑乎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而潮州人则听出是“姑虎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且凭这啼声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编织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成一个动人的故事叫作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姑嫂鸟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潮州家喻户晓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还在舞台演出。</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潮州旧历四月盛产杨梅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到了端午便过时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杨梅开花在初春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也正是杜鹃启啼之时。传说有姑嫂两人善于绣花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工艺精湛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能亲见之花均被绣尽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唯独未见杨梅花的样貌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而杨梅开花在夜间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开完便谢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同时杨梅多种于山林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封建时代的妇女三步不出闺门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她们两人深以未能亲见杨梅开花为憾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于是相议于月明之夜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结伴离家到杨梅林中观赏杨梅花开的形状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准备把它绣出来。当她们到杨梅林时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遇见一只老虎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嫂子惊得昏了过去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及醒来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不见小姑。于是一路呼唤“姑姑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后来叫得精疲力竭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发现小姑的鞋子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知为虎所噬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于是啼叫“姑姑”变成“姑虎”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姑虎”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因怕回去婆家责骂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叫至吐血而死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死后化成鸟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在每年杨梅开花时即开始呼叫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一直要叫到端午杨梅过后为止。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潮州人叫这种鸟为“姑嫂鸟”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而不说它是与杜宇有关。一种鸟有这样那样的传说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自然是各地有不同人创造的故事。文学作品是人创造出来的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故事同环境、时间相结合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093428"/>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编成动人的作品。即使像杜鹃这样不值得恭维的鸟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一样可以附会成凄婉哀伤的故事。当我们听到这些故事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甚至读到前人写的诗词时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我们同情其故事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就自然忘记了这种鸟的恶行止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可见文学手段可以化腐朽为神奇。人们也喜欢把一些耳闻眼见的事物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与美好的传说结合在一起。杜鹃这种鸟就这样被美化了几千年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而且还会继续下去。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联系全文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简要分析“杜鹃啼”在文章谋篇布局中的作用。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5797054"/>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文章以“杜鹃啼”为线索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将杜鹃啼叫的时间、杜鹃啼叫的悲切状况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以及杜鹃啼叫声的附会情况结合起来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文章以“杜鹃啼”统率文章引用的诗词和传说故事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将其融为一个有机的整体。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本题考查分析文章结构的能力。首先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审读题干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注意其中的提示性内容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联系全文”“谋篇布局”点明了答题的思考方向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应是一种宏观作用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结构要素中有关宏观作用的无非线索或文眼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然后再读文章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找出从开篇到结尾写到“杜鹃啼”的文字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进而分析各处的“杜鹃啼”在谋篇布局方面的作用。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0417211"/>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江苏卷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阅读下面的作品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比邻而居</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王安忆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①装修的时候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有人提醒我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不要使用这条公共烟道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应该堵上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另外在外墙上打一个洞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安置排油烟机的管子。可是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我没听他的。好了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邻居家的油烟就通过我家的排油烟机管道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灌满了厨房。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②我可以确定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我家厨房的油烟仅来自其中一家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因为油烟的气味是一种风格。怎么说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它特别火爆。花椒、辣子、葱、姜、蒜、八角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在热油锅里炸了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轰轰烈烈起来了。这家人在吃方面还有一个特征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就是每顿必烧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从不将就。时间长了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我对他们生出一些好感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觉得他们过日子有着一股子认真劲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一点不混。并且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也不奢侈。他们老老实实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一餐一饭地烧着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一股浓油赤酱的味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使人感到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是出力气干活的人的胃口和口味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实打实的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没有半点子虚头。在我的印象中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他们没落下过一顿。他们在吃的方面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一是有规律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二是很节制。这些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都给人富足而质朴的印象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是小康的生活气息。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088556" y="3852838"/>
          <a:ext cx="19586175" cy="7132320"/>
        </p:xfrm>
        <a:graphic>
          <a:graphicData uri="http://schemas.openxmlformats.org/drawingml/2006/table">
            <a:tbl>
              <a:tblPr/>
              <a:tblGrid>
                <a:gridCol w="1101196"/>
                <a:gridCol w="18484979"/>
              </a:tblGrid>
              <a:tr h="669674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考查林徽因《窗子以外》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考查李娟《我们的裁缝店》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前者为现代散文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后者为当代散文。题型、分值与小说阅读一样。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主要考查分析综合能力、鉴赏评价能力。考查了理解文意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艺术、人物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分析结构思路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赏析表达技巧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阐释和评价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思考与探究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等等。主要以考查分析结构、理解内容、理解词句含意和赏析语言表达艺术为主。散文命题具有“主题辐射”原则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所谓主题辐射原则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就是散文阅读的命题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不论是有关内容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或是有关结构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还是有关表达技巧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都从文章主旨的角度出发。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散文选材注重文质兼美。命题材料字数介于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1190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1650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之间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一般选用内容厚实、时代感强、技法多样的散文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其底蕴深厚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文情并茂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具有很高的文化品位。设题者在注重考查考生基本阅读能力的同时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还着力引导考生披文入情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发掘文本的人文精神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TextBox 11"/>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③有一段日子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在一日三餐之外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这家人还增添了两次草药的气味。草药的气味也是浓烈的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扑”一下进来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涌满了厨房。不知是因为草药气的影响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还是实际情况如此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一日三餐的气味不那么浓郁了。倒不是变得清淡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而是带些偃旗息鼓的意思。这段日子蛮长的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这么算吧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每周炖一次鸡汤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总共炖了四至五次。草药的苦气味和鸡汤的香味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是这段时间油烟味的基调。这也是认真养病的气味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耐心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持恒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积极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执着。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忽然有一天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我家的厨房里滚滚而来一股羊肉汤的气味。这就知道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他们家人的病好了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要重重地补偿一下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犒劳一下。倒不是吃得有多好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但它确有一种盛宴的气氛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带有古意。古人们庆贺战功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不就是宰羊吗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果然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草药味从此消遁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炖汤的绵长的气味也消遁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余下一日三餐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火爆爆地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照常进行。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⑤在较长一段稔熟的相处之后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我家厨房来了一个不速之客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那是一缕咖啡的香气。这是另一路的气味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和他们家绝无相干。它悄悄地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夹在花椒</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炸锅的油烟里</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进来了。这是一</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股子虚无的气息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有一种浮华的意思在里面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和他们家实惠的风格大相径庭。因此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我断定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这又是一户新入住的人家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很没经验地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也将管子接进了烟道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又恰逢顺时顺风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来到我家厨房凑热闹了。这一路的风格显然要温和、光滑一些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比较具有装饰感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唤起人的遐想。和它不那么实用的性格相符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它并不是按着一日三餐来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不大有定规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有时一日来一次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有时一日来两次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有时一日里一次不来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来时也不在吃饭的点上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而是想起了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想不起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就不来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显得有些孱弱似的。而那先来的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从来一顿不落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转眼间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油烟全面铺开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又转眼间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油烟席卷而去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总是叱咤风云的气势。但是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夜已经很深了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那新来的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悄然而至。咖啡的微苦的香味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弥漫开来。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⑥气味终究有些杂了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可是泾渭分明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绝不混淆。你来我往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此起彼伏。再过段日子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又来了一个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显见得是苏锡帮的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气味特别甜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空气都能拉出丝来了。第四位又来了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它一方面缺乏个性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另一方面又颇善融会贯通。它什么都来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香、辣、酸、甜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大蒜有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大蒜粉也有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麻油有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9386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橄榄油也有。于是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所有的气味全打成一团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再分不出谁是谁的来路。我们这些比邻而居的人家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就这样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不分彼此地聚集在了一处。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⑦这一日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厨房里传出了艾草的熏烟。原来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端午又到了。艾草味里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所有的气味都安静下来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只由它弥漫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散开。一年之中的油垢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在这草本的芬芳中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一点点消除。渐渐的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连空气也变了颜色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有一种灰和白在其中洇染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洇染成青色的。明净的空气其实并不是透明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它有它的颜色。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分析行文思路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试分析这篇散文中作者的行文思路。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013078"/>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085086"/>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第①段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交代“我”家厨房灌满油烟的原因。第二部分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详细描写第一家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从油烟灌满“我”家厨房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判断第一个邻居家日常生活特点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以及养病、恢复健康直至回到日常生活状态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第⑤段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判断一户新入住人家的生活特点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第⑥段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判断第三、四户入住人家的生活特点。第三部分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第⑦段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判断艾草味带来的感受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艾草味”掩盖了所有的气味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意味着前面的不同生活在这里有了共同点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突出了“比邻而居”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各种生活状态得以理解和包容。从写作思路上看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紧扣“比邻而居”行文。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首先要明白题干的关键词“行文思路”的内涵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其次要结合文本进行深入分析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理解作者每一段内容上的巧妙安排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最后要简洁地梳理出行文的思路。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分析句段的作用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第⑥段在文章中有什么作用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请结合全文内容简要分析。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本段在前文基础上补充了第三种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苏锡帮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和第四种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缺乏个性又颇善融会贯通的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气味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在段尾进行总结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点明各种气味相融。②情感表达上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作者借此告诉人们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各种气味所代表的不同生活方式能够和谐共存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邻里能够和睦相处。③点题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首尾呼应。“比邻而居”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厨房中气味共存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生活中邻里和睦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文化上多元并包。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答题时要围绕作用进行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注意结构位置、情节发展、情感表达、主题呈现等方面的特殊作用。前面介绍了不同气味、不同生活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这里又补充了第三种、第四种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最后由个体上升到了群体。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649408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下列对文本相关内容和艺术特色的分析鉴赏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作者说油烟的气味是一种风格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指的是特别火爆的、咖啡香、苏锡帮等类型。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作者从油烟管道中得知对方草药的苦气味和鸡汤的香味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能得出对方对待生活的耐心、持恒、积极、执着。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第⑤段运用了拟人、夸张等修辞手法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生动形象地描写了邻居传递过来的油烟味。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散文通过叙述邻居传过来的油烟味</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表达对邻居生活态度的肯定</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并对自己生活的深刻反思。</a:t>
            </a:r>
            <a:endPar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88556" y="9253438"/>
            <a:ext cx="19800000" cy="26642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2572" y="9469462"/>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表达对邻居生活态度的肯定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并对自己生活的深刻反思”说法错误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结合全文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我们发现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有时有“对邻居生活态度的肯定”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但不是全部肯定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并对自己生活的深刻反思”则无中生有。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文章③④两段写第一家的草药味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凸显了这家人什么样的生活风格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病了也认真生活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凸显出一种实打实的风格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草药味的出现与消失都没有打断实打实的生活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可见此种风格的韧性。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本题考查对作品表现出来的价值观和审美取向做出评价的能力。此题难度较大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要根据作品的内容分析。文中写这户人家认真养病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实际上是一种对待生活的态度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作者由此感叹其“耐心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持恒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积极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执着”。因此可以概括出这户人家的生活风格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请结合文章内容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说明第⑤段中“孱弱”的含义。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相对第一家的气味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咖啡的味道较弱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生活不大有定规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日常化的生活气息不浓烈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有虚无浮华的气息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不如第一家实打实。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本题考查理解文中重要词语的含义的能力。分析“孱弱”一词的含义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首先要写出其本义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味道弱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然后再结合语境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分析其语境义。作者将“孱弱”一词用于这户人家的生活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一日三餐没有定规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说明这家人日常生活没有规律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家中缺乏生活气息。再和前面一家比较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便可归纳出答案。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分析文章线索及其作用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文章的叙述线索是什么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设置这一线索有什么作用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气味。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以“气味”为线索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串联全文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便于把不同的生活状态呈现出来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以“气味”为线索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体现不同的生活风格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便于表达理解和包容各种生活状态的思想。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本文除第①段外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每段都围绕“气味”来写。第①段虽然没有提及“气味”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但它通过写排油烟机的管子和厨房来引入对“气味”的描写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由此可确定线索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再联系下文中作者通过对各种“气味”的描写来展示不同人的不同生活方式、不同生活状态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即可以整合出答案。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请探究文章最后一段中画线句的意蕴。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不同的生活状态也有相同的生活内容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蕴含了对端午等传统文化的认同感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艾草的熏烟升华了不同的生活状态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从而达成一种火辣与安静、绚烂与明净的平衡。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本题考查从不同角度和层面发掘作品的意义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以及蕴含的民族心理和人文精神的能力。此题难度较大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必须在深入理解文本主题的基础上进行探究。端午节有家家户户挂艾草的习俗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艾草味的弥漫代表着一种对传统文化的传承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它让“所有的气味都安静下来”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这不仅是写艾草味的浓烈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更是反映了中华民族日常生活中有相同的内容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那就是对传统文化的认同。此外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艾草味同各种气味交融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象征着人们生活所达到的一种平衡。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958673"/>
            <a:ext cx="19730192" cy="641611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一、认识散文文体特征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形散神聚。“形散”既指题材广泛、写法多样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又指结构自由、不拘一格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可以叙述事件的发展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可以描写人物形象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可以托物抒情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可以发表议论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而且作者可以根据内容需要自由调整、随意变化。“神聚”既指中心集中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又指有贯穿全文的线索。散文写人写事写景都只是表面现象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从根本上说写的是情感体验。情感体验就是“不散的神”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而人、事、景则是“散”的可有可无、可多可少的“形”。“神不散”主要是从散文的立意方面说的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即散文所要表达的主题必须明确而集中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无论散文的内容多么广泛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表现手法多么灵活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无不为更好地表达主题服务。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文体透析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解特征</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0" end="0"/>
                                            </p:txEl>
                                          </p:spTgt>
                                        </p:tgtEl>
                                        <p:attrNameLst>
                                          <p:attrName>style.visibility</p:attrName>
                                        </p:attrNameLst>
                                      </p:cBhvr>
                                      <p:to>
                                        <p:strVal val="visible"/>
                                      </p:to>
                                    </p:set>
                                    <p:animEffect transition="in" filter="fade">
                                      <p:cBhvr>
                                        <p:cTn id="16" dur="2000"/>
                                        <p:tgtEl>
                                          <p:spTgt spid="69">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1" end="1"/>
                                            </p:txEl>
                                          </p:spTgt>
                                        </p:tgtEl>
                                        <p:attrNameLst>
                                          <p:attrName>style.visibility</p:attrName>
                                        </p:attrNameLst>
                                      </p:cBhvr>
                                      <p:to>
                                        <p:strVal val="visible"/>
                                      </p:to>
                                    </p:set>
                                    <p:animEffect transition="in" filter="fade">
                                      <p:cBhvr>
                                        <p:cTn id="19"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91240"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欣赏散文形象</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4</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00710"/>
            <a:ext cx="19802200" cy="9632380"/>
          </a:xfrm>
          <a:prstGeom prst="rect">
            <a:avLst/>
          </a:prstGeom>
          <a:noFill/>
        </p:spPr>
        <p:txBody>
          <a:bodyPr wrap="square" rtlCol="0">
            <a:spAutoFit/>
          </a:bodyPr>
          <a:lstStyle/>
          <a:p>
            <a:pPr>
              <a:lnSpc>
                <a:spcPct val="12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赏析形象的特点</a:t>
            </a:r>
            <a:endParaRPr lang="en-US" altLang="zh-CN" sz="4000" b="1" dirty="0" smtClean="0">
              <a:latin typeface="微软雅黑" panose="020B0503020204020204" pitchFamily="34" charset="-122"/>
              <a:ea typeface="微软雅黑" panose="020B0503020204020204" pitchFamily="34" charset="-122"/>
            </a:endParaRPr>
          </a:p>
          <a:p>
            <a:pPr algn="ctr">
              <a:lnSpc>
                <a:spcPct val="12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就高考选用的文本来看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散文的形象主要有人物形象和事物形象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人物形象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散文很少像小说那样具有鲜明的人物形象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但在部分写人或叙事散文中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一般还是以刻画人物形象为中心的。要特别注意从人物的肖像、神态、动作、语言、心理等多个角度把握他们的精神风貌和性格特征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从而去赏析人物的形象美和精神美。考生要根据题目引导语的要求或暗示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到原文中去理清作者思路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理解作者的意图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体会散文的思想情感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再经过分析进行理性的判断。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散文中的人物形象一般不像小说中的人物形象那样丰满、完整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它可以是人物的一个神态、一个动作、一个微妙的心理变化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或一组人物的语言等。作者通过精确的描写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以简洁的笔法刻画人物的形象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表现人物性格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反映人物的思想感情。我们在赏析人物形象时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也可以通过一些片段或局部来“窥斑见豹”。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700710"/>
            <a:ext cx="19802200" cy="10494010"/>
          </a:xfrm>
          <a:prstGeom prst="rect">
            <a:avLst/>
          </a:prstGeom>
          <a:noFill/>
        </p:spPr>
        <p:txBody>
          <a:bodyPr wrap="square" rtlCol="0">
            <a:spAutoFit/>
          </a:bodyPr>
          <a:lstStyle/>
          <a:p>
            <a:pPr eaLnBrk="1" latinLnBrk="0" hangingPunct="1">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eaLnBrk="1" latinLnBrk="0" hangingPunct="1">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在散文中尤其是写景状物散文中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作者表达情感、哲学思想时总是借助一定的事物、景物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我们称之为“事物形象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物象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。高考中的散文鉴赏一般会把物象作为考查重点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考查角度有两个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一是物象的特点及象征意义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或物象包含的情感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二是物象在文中尤其在艺术构思中的作用。对于这类试题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一定要把握下面两点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eaLnBrk="1" latinLnBrk="0" hangingPunct="1">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分析外形特征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展示内在品质。作者对生活中的某些事物有所感触必然会通过描写所托之物的外形特征来抒发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这类事物外形特征往往比较鲜明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只要找准对其外在形象的描写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就可分析出它们的内在品质。事实上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事物的外形特征便是其内在品质的外在表现。比如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我们可以归纳出红砖的内在品质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纯朴、谦逊、无私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普通、刚毅、无求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献身、奉献、无悔。</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eaLnBrk="1" latinLnBrk="0" hangingPunct="1">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②仔细品读文本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体会所言之志。一般来说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作者所描绘的事物不一定是最终所赞美的对象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真正赞美的对象常常隐含其中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这就需要我们认真品读文章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理解作者的写作意图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理清作者的情感脉络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找出所托之物与所赞美的对象之间的相似点。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428902"/>
          <a:ext cx="19730192" cy="5244041"/>
        </p:xfrm>
        <a:graphic>
          <a:graphicData uri="http://schemas.openxmlformats.org/drawingml/2006/table">
            <a:tbl>
              <a:tblPr/>
              <a:tblGrid>
                <a:gridCol w="1368152"/>
                <a:gridCol w="18362040"/>
              </a:tblGrid>
              <a:tr h="15841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简要分析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的形象特点。</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请简要分析文中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的主要特点及象征意义</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题干中往往有“形象”“形象特点”等词语</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审清题目要求。分清是人物形象还是事物形象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是“概括”还是“分析”。</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分清设问角度。如果是人物形象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考查的是形象特点还是性格特征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如果是物象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考查的是主要物象还是次要物象</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8064896"/>
        </p:xfrm>
        <a:graphic>
          <a:graphicData uri="http://schemas.openxmlformats.org/drawingml/2006/table">
            <a:tbl>
              <a:tblPr/>
              <a:tblGrid>
                <a:gridCol w="1152127"/>
                <a:gridCol w="1224136"/>
                <a:gridCol w="17209911"/>
              </a:tblGrid>
              <a:tr h="80648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31.EPS"/>
          <p:cNvPicPr/>
          <p:nvPr/>
        </p:nvPicPr>
        <p:blipFill>
          <a:blip r:embed="rId1" cstate="print"/>
          <a:stretch>
            <a:fillRect/>
          </a:stretch>
        </p:blipFill>
        <p:spPr>
          <a:xfrm>
            <a:off x="5112892" y="4068862"/>
            <a:ext cx="12889432" cy="734481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6768752"/>
        </p:xfrm>
        <a:graphic>
          <a:graphicData uri="http://schemas.openxmlformats.org/drawingml/2006/table">
            <a:tbl>
              <a:tblPr/>
              <a:tblGrid>
                <a:gridCol w="1296143"/>
                <a:gridCol w="1080120"/>
                <a:gridCol w="17209911"/>
              </a:tblGrid>
              <a:tr h="67687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事物</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32.EPS"/>
          <p:cNvPicPr/>
          <p:nvPr/>
        </p:nvPicPr>
        <p:blipFill>
          <a:blip r:embed="rId1" cstate="print"/>
          <a:stretch>
            <a:fillRect/>
          </a:stretch>
        </p:blipFill>
        <p:spPr>
          <a:xfrm>
            <a:off x="5256908" y="4140870"/>
            <a:ext cx="12097344" cy="58326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3168352"/>
        </p:xfrm>
        <a:graphic>
          <a:graphicData uri="http://schemas.openxmlformats.org/drawingml/2006/table">
            <a:tbl>
              <a:tblPr/>
              <a:tblGrid>
                <a:gridCol w="1296143"/>
                <a:gridCol w="1440160"/>
                <a:gridCol w="16849871"/>
              </a:tblGrid>
              <a:tr h="1584176">
                <a:tc rowSpan="2">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是一个</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的人</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总说</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从文中的</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动作、语言、心理、神态等描写</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可以看出</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的性格特点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分说</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6">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事物</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特征词语</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如形象的“美丽”</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品格词语</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如质地的“耐寒”</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浣花草堂</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　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到四川来以前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在行箧里放进了几册旧书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其中清初朱鹤龄的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杜诗辑注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是部头最大的。虽然觉得有些累赘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可是终于还是放进去了。半月以来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枕上灯前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有时间就拿来翻翻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真也给旅途平添了无限趣味。尽管已经是平日熟读了的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可是在蜀道上重读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就会给你带来更为新鲜的感受。诗人的写景抒情、用字遣词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有时候也只有面对真实的山川风物才体会得出那严肃的创作态度和可贵的才华。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杜甫在成都住过一段不短的时间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在集子里留下了四五卷诗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约占他全部留下来的作品的六分之一。人们就从他的诗里追寻他当日居住的草堂的遗址。从宋代开始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人们就在成都西郊为他建了一座祠堂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这就是“浣花草堂”。 历代经过十次以上大小的修缮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直到今天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更修整得焕然一新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成为游赏的登临胜地。</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走出西郊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经过青羊宫、百花潭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沿着公路走去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二三里后更左折走上一条田间小径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就可以远远望见一丛浓绿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那就是草堂的所在了。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这里有好大的一座庭院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四面是连绵不断的围墙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远远绕过去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才看得见那山门。走进去又是照例的几重佛殿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伽蓝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佛像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这些都给迫切想要看到工部祠的人们增添了焦急的心情。一直走到最后的一层大殿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才在一块石碑上看到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这原来是草堂寺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还不是草堂。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从夹墙里穿出去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眼前展开了一个新的天地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几十棵参天的翠柏、香楠矗立在绿草如茵的庭院里。一套四座厅堂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由石径小桥连接起来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这就是草堂的一系列主要建筑了。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穿过花径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走到工部祠去。这是草堂几组厅堂的最后一座。小小的殿宇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前面的院子里散布着几株用石坛围起的大树。洁净无尘。这时候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云影微破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秋天金黄色的太阳洒了下来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穿过翠柏的枝叶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留下了满庭稀疏的日影。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走进祠里去看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厅内一排三龛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当中塑着杜甫的像。虽然是一般化的塑像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却也还清疏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没有怎样的仙气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不能不说是难得的了。旁边两座龛里是陆游和黄庭坚两位宋代诗人的塑像。好像是怕他独居寂寞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所以才陪了一起在这里排排坐的。黄、陆都有石刻像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都比泥塑高明得多。在这间厅堂背后的墙上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还嵌着两块更旧的杜甫石刻画像碑。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草堂后身是一座小小的土山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一道溪水从草堂的右侧绕了出去。前面有回廊曲槛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可以凭栏欣赏池里的圆荷。草堂简朴却也不失规模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给人一种清疏而幽峭的感觉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和杜甫当年居处的风格是近似的。这个新修缮的草堂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和几百年前重修的原样相去不远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在最外面一进过厅墙上有一块石刻旧图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看那里勾勒出来的轮廓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和今天是十分相近的。像这种地方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不用说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大红大绿的建筑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大屋顶之类的铺陈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都是完全不合适的。从大殿里出来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向和尚问了路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才又从右面的一道侧门里穿出去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来到真正要拜谒的地方。从侧门出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迎面就可以看到用青花碎瓷片叠起来的“草堂”两个大字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再转过去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就是一条曲折的、为两堵矮矮的红墙围起来的夹道。那暗红色的夹墙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碎石的泥径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墙外的翠竹幽篁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幽静极了。古建筑里经常使用的这种暗红颜色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不知怎的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自然会产生那样庄严宁静的气韵。</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意境深邃。注重表现作者的生活感受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抒情性强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情感真挚。作者借助想象与联想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由此及彼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由浅入深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由实而虚地依次写来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可以融情于景、寄情于事、寓情于物、托物言志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表达作者的真情实感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实现物我的统一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展现出更深远的思想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使读者领会更深的道理。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语言优美。散文语言清新明丽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生动活泼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富于韵律感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行文如涓涓流水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叮咚有声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如娓娓而谈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情真意切。散文语言还有“凝练”的特点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凝练是说语言简洁质朴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自然流畅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寥寥数语就可以描绘出生动的形象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勾勒出动人的场景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显示出深远的意境。散文素有“美文”之称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它除了有优美的意境外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还有清新隽永、质朴无华的文采。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这里还新修了一个文物陈列室。在外面的柱子上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看到郭沫若先生所题的一副对联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世上疮痍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诗中圣哲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民间疾苦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笔底波澜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这是一副出色的对联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它概括了诗人伟大成就的主要方面。人们一直非常喜欢杜甫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说他的作品是“诗史”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在中国文学史上留给他一个最光辉的席位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诗圣。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坐在水槛上休息。默默地在心里复诵一下杜甫的草堂诗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会使你像一个梦游者似的走入四时不同、风光各异的如许境界。仿佛看到了在晓雾里沾湿了露水的笼竹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呢喃的定巢燕子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冉冉发出幽香的红蕖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往还追逐的蝴蝶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相并相亲的白鸥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随风的柳絮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逐水的桃花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袅袅有如少女腰肢的垂柳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轻得只禁受得起两三个人的野渡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柴门月色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江路梅香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老杜是一个多么勤恳的诗人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他从不放过一切刻画现实的机会。他的诗里有丰富的人民生活的写照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可是也不缺乏自然风物的描写。因为这一切都出现在祖国的土地上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也都是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093428"/>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诗人所挚爱的。杜甫写出了多么美好的自然景色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多么可爱的和平环境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可有人提到杜甫描写自然的草堂诗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总不免有些惴惴然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仿佛这些诗里的“人民性”总看不大清楚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这恰恰把诗人的伟大处缩小了。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一九五六年十月十五日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黄裳散文选集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赏析人物形象的特点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文中作者对杜甫有哪些新的认识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请加以概括。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16734"/>
            <a:ext cx="19800000" cy="8640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3132758"/>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杜甫有惊人的才华和严肃的创作态度。②杜甫具有清疏、朴实的精神气质。③杜甫是一个勤恳的诗人。④杜甫热爱美好的大自然与安宁和平的生活。⑤杜甫描写自然风物的诗歌同样具有巨大成就。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答出其中任意四点即可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本题考查欣赏作品的形象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赏析作品的内涵的能力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级。本题的答案区间在第一段、第九段和最后一段。第一段开头写在蜀道上重读杜诗给作者带来更加新鲜的感受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诗人的写景抒情、用字遣词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有时候也只有面对真实的山川风物才体会得出那严肃的创作态度和可贵的才华。”第九段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概括了草堂的环境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草堂简朴却也不失规模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给人一种清疏而幽峭的感觉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和杜甫当年居处的风格是近似的。”由此作者得到对杜甫的新的认识。最后一段的“老杜是一个多么勤恳的诗人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他的诗里有丰富的人民生活的写照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可是也不缺乏自然风物的描写”“杜甫写出了多么美好的自然景色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多么可爱的和平环境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等语句也是写作者对杜甫的新的认识。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赏析事物形象的特点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杜甫的“草堂”形象有什么特点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试结合文本简要分析。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位置深邃、坐落偏僻。②环境幽静、宁静。③院内洁净。④塑像清疏。⑤整体简朴却不失规模。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要从中间描写草堂的几个段落中筛选、归纳它的特点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包括环境、建筑、塑像等。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欣赏形象的作用</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散文的形象在文中的作用一直是考查的重点</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其在文中的作用主要表现在两方面</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一是为抒情达意、表现主旨服务</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二是在艺术构思中起线索、衬托等作用。高考考查分两个方面</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5941070"/>
          <a:ext cx="19586176" cy="6569952"/>
        </p:xfrm>
        <a:graphic>
          <a:graphicData uri="http://schemas.openxmlformats.org/drawingml/2006/table">
            <a:tbl>
              <a:tblPr/>
              <a:tblGrid>
                <a:gridCol w="1872208"/>
                <a:gridCol w="17713968"/>
              </a:tblGrid>
              <a:tr h="86409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28192">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在内容主旨方面的作用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主要形象是散文主旨的所在。分析主要形象的作用就是揭示散文的“神”。一般说来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写物的要找志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写景的要析情。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在艺术构思方面的作用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作为全文的线索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把众多材料组织在一起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次要形象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对文章结构的作用的具体的思考角度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开头结尾的策划、主次详略的安排、行文线索的贯穿、过渡照应的勾连、伏笔悬念的设置。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对内容主旨的作用的具体的思考角度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对内容的充实作用、对主旨的深化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升华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作用、寄托的作者的思想感情。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对主要形象的彰显意义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对比、衬托、类比、虚实相生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使主要形象更加鲜明突出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38256"/>
            <a:ext cx="19658184" cy="81458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140870"/>
          <a:ext cx="19442160" cy="7845552"/>
        </p:xfrm>
        <a:graphic>
          <a:graphicData uri="http://schemas.openxmlformats.org/drawingml/2006/table">
            <a:tbl>
              <a:tblPr/>
              <a:tblGrid>
                <a:gridCol w="1440160"/>
                <a:gridCol w="18002000"/>
              </a:tblGrid>
              <a:tr h="16302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文章中写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作者着意描写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的目的是什么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请简要分析文中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的主要特点及其象征意义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确定该形象在散文中的地位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是主要形象还是次要形象。</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其次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明确两个答题角度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33.eps"/>
          <p:cNvPicPr/>
          <p:nvPr/>
        </p:nvPicPr>
        <p:blipFill>
          <a:blip r:embed="rId1" cstate="print"/>
          <a:stretch>
            <a:fillRect/>
          </a:stretch>
        </p:blipFill>
        <p:spPr>
          <a:xfrm>
            <a:off x="4104780" y="7669262"/>
            <a:ext cx="12385376" cy="388843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赏析主要物象的作用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浣花草堂”在这篇散文中有怎样的作用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题型一”的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浣花草堂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7165206"/>
            <a:ext cx="19370152"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7430647"/>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是行文的线索。散文先围绕“浣花草堂”一步步写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再对草堂所纪念的主人进行描写。②是主旨表达所寄托的物象。作者表面是来游览“浣花草堂”的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实际是拜谒诗人杜甫塑像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赞美杜甫的伟大精神。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主要考虑结构上的作用和主题表达上的作用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归纳时要运用作用术语来表述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还要有分析。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赏析次要物象的作用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描写“草堂寺”这一次要物象有什么作用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题型一”的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浣花草堂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6373118"/>
            <a:ext cx="19370152"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6638559"/>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与草堂形成对比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衬托草堂的偏僻、深邃、幽静、简朴等特点。②表达作者迫切拜见“浣花草堂”的心情。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要从两个角度思考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一是描写环境的作用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二是对作者心理的表现作用。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挺拔之姿</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朱以撒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①晋人普遍有好竹之癖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打开魏晋艺术史册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一群生机勃勃我行我素的人就涌了出来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在山阴道上的竹林深处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放浪形骸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快然自足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得大自在。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②这当然是我三十几岁以后才意识到的。我和魏晋间人相近之处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就是有过比较长的山野生活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与竹相近。常常会站在山顶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看山峦连绵起伏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竹海无际。那时我想着自己的出路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如果能像一竿竹子这般凌空而起那就好了。竹海里纤尘不染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枝叶让天水洗净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摇曳中偶尔闪过阳光的光泽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它们的顶端是最先接触到每一天太阳的光芒的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不禁使我艳羡。山野稼穑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先是基于温饱的认识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每一竿竹都可以构成生存的支架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把一个个家庭托住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不至于坠入饥寒之中。而每一枚笋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春日之笋也罢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冬日之笋也罢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对于一</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位腹内空洞的人而言</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简单地</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8893717"/>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二、掌握散文阅读的方法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做题以读为先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读懂文本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才能准确地答题。如何快速读懂散文呢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可以采用“六读法”。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抓标题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感知主要内容。“标题”是文章的眼睛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简析标题有助于感知文章内容、文章中心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理解作者要抒发的情感。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理线索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理清行文思路。线索是散文组织材料的“纲”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是贯穿全文的一条主线。散文的线索有以“物”为线索、以“空间”“时间”为线索、以“某种情感”为线索。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绘画面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明确形象特点。阅读散文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需要细读对形象描摹的画面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明确形象的外在特点“形”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进而探及形象的内在特征“神”。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找文眼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把握主旨情感。文眼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即揭全文之旨的点睛之笔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也就是集中表达作者的思想感情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反映作品主旨的句子。抓文眼目的是以点带面。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品语言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感受语言特点。散文的语言一般有优美、生动、形象的特点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常运用多种修辞手法和表现手法来坦陈情怀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富有诗情画意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表现出浓烈的感情色彩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有强烈的艺术感染力。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烹调之后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无异于美味了。那些没有成为餐桌美味者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不舍昼夜继续伸长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令人仰望。那些被山农认为是成熟了的竹子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在叮叮咚咚的刀斧声中倒下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削去枝叶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顺着规划好的坡道滑下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被长长的平板车载着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进入再加工的程序。</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和竹子一样</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人也是善于生存的植物</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贫瘠清苦中也会挣扎着生长。我注意到一些竹子的确没有长好</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是吃力地拱出石块的</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此后也就一直不能顺畅</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总是被压制着扭曲着</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不禁让人生出怜悯。只是我一直认为它会更具备倔强的美感</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它的根后来制成了一个老者形象的工艺品</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比其他的更有铁枝虬干的峥嵘了。</a:t>
            </a:r>
            <a:endPar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③待到我在鹤峰原度假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已经到了闲适的年龄了。风随夕阳西下而愈加强劲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一些植物已在形态上仓皇失措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叶片翻飞如鸟兽惊散。竹林在随风俯仰中显示了一种从容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在徐徐的摇曳里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山野之风的张狂之力往往被斯文地化解开来。在魏晋的文字中有不少“徐徐”的记录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徐徐”看起来只是肢体上的动作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实则是内心的从容优雅。内心慢了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整个人的举止也就慢了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斯文了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有风度了。竹被称为四君子之一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它在四君子中是最为清俊的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余韵袅袅。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④竹子从笋尖出土就开始了笔直向上的里程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追慕光明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从而略去了许多天下扰攘。竹子作为人格气节的象征是有道理的。屈原的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离骚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充满了香草的芳香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他写的都是湘沅泽畔之物。他一定离竹林很远吧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他一定会以孤竹自况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向楚怀王表示自己砥节立行的井渫之洁和安穷乐志卓然自异于俗常的格调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以竹子作为喻体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会胜过那些优柔的香草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也会使屈原风骨遒劲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不至于最终绝望而自沉汨罗。当然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竹子在我眼中也有一些孤高兀傲的意象。争相轩邈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思逐风云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都像梁山好汉单干时那般独标奇崛。相比于王维在夜间的竹林里又是弹琴又是长啸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弄得一片喧哗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我则以为竹下独坐静听风来会更与竹默契。李白就是这般静静地坐在敬亭山上的。竹是清肃之物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郑板桥曾在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兰竹石图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上题写了“各适其天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各全其性”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认为它是循自然之道的。如果它是一个人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一定是心怀素淡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性喜萧散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有一些不可犯之色。每一个人的内心都会有一个位置来安放一竿竹子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或者一片竹林。所谓风骨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就是内在的支撑。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⑤一个人爱竹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在他笔下会有哪一些流露呢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真要用两个字说道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那就是“清”和“简”了。庾子山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小园赋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中有不少数字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不过最让人欣赏的是“一寸二寸之鱼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三竿两竿之竹”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读到此处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清出来了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简也出来了。在魏晋这样一个尚竹时代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竹是环境的背景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也是心境的背景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如果观察他们的雅集轨迹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竹林七贤、金谷宴集、兰亭修禊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都是在茂林修竹间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在这里挥麈清谈、稽古观心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是很有一些清简之趣的。像王羲之的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大道帖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、王献之的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鸭头丸帖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、王珣的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伯远帖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都那么小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一张便笺般大小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清简出风尘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三笔两笔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精气神都聚于此了。在笔墨清简的背后是唯美的人格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一个人可以奇点、怪点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也可以不循常轨剑走偏锋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却不可落入尘俗的泥淖里。想想当年的阮籍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以青眼、白眼待人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相比于今人内怀奔竞之心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好冠盖征逐之交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那时节的人在处理人的关系上显然清简得多。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⑥我是在农耕兄弟的老房舍里大量的竹器中看到竹子之力的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力透到寻常生活的每一个角落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紧紧地箍住了一家人的生活、一个村子的生活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不使失散。渐渐地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在竹林环绕中的人们也有了坚韧和忍耐。实在的劳作泥泥水水寒暑无间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使人长于自守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默然无语。而另一面又使我察觉到民风的强悍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只是平素在体内蓄积着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不使外泄。所不同的是农耕者远没有竹子的挺拔俊秀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少年时过早地负重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后来再也长不高了。尽管我离开那里很久了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我还是固执地认为他们就是一片会行走的竹子。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⑦回到城里看到的更多是与园林建筑相匹配的纤纤细竹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优雅而有骨感。进入古色古香的庭院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玩味钟鼎彝器、瓦甓青花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又翻动图籍残纸。忽然有一缕淡淡的流逝感浮了上来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日子是越发小巧婉约起来了。算算此时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是农历的六月七月之交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时晴时雨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山野在潮湿中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无数的竹鞭在奋力吮吸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竹节争先向上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风雅鼓荡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场面奇崛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整座山岭充盈着大气与生机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让热烈的阳光照彻。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散文选刊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1840"/>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赏析人物形象特点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第⑥段中“农耕者”形象有什么特点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坚韧、忍耐。如“在竹林环绕中的人们也有了坚韧和忍耐”。②实在、长于自守、沉默寡言。如“实在的劳作泥泥水水寒暑无间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使人长于自守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默然无语”。③强悍。如“民风的强悍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只是平素在体内蓄积着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不使外泄”。④身材不高。如“少年时过早地负重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后来再也长不高了”。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先要切分开这几个句子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再结合每一句分析其描写的农耕者形象具有的特点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如“所不同的是农耕者远没有竹子的挺拔俊秀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少年时过早地负重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后来再也长不高了”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可归纳为身材不高。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赏析事物形象特点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文中第②段塑造的竹子形象有哪些特点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6120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高大。如“一竿竹子这般凌空而起”。②一尘不染。如“竹海里纤尘不染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枝叶让天水洗净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摇曳中偶尔闪过阳光的光泽”。③担当。如“每一竿竹都可以构成生存的支架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把一个个家庭托住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不至于坠入饥寒之中”。④可供食用。如“简单地烹调之后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无异于美味了”。⑤生长永不停息。如“不舍昼夜继续伸长”。⑥成才。如“成熟了的竹子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在叮叮咚咚的刀斧声中倒下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削去枝叶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顺着规划好的坡道滑下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被长长的平板车载着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进入再加工的程序”。⑦生命力顽强。如“它的根后来制成了一个老者形象的工艺品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比其他的更有铁枝虬干的峥嵘了”。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结合文本具体的句子进行分析、归纳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准确地概括出它的特点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有时可以通过筛选出句中的关键词来概括。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赏析人物形象作用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文章在第④段着意描写屈原的形象的目的是什么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为论述“竹子作为人格气节的象征是有道理的”做论据。②想象分析屈原没有用竹子自况的原因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指出用竹子自喻会胜过那些香草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会使屈原形象风骨遒劲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不会自沉汨罗江。③用这一形象来衬托竹子笔直向上、追慕光明的精神。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紧扣“目的”一词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结合所在段的文意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分析塑造这一形象的作用。关键是要答出“衬托”。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赏析事物形象作用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竹子形象有什么作用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试结合文本简析。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艺术构思上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竹子是全文的线索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贯穿全篇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并把众多材料组织在一起。②揭示文章的主旨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是作者寄托的物象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通过描写竹子的特点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来礼赞竹子的精神品格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进而托物言志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表达自己的崇高追求。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主要物象的作用一般是揭示主题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写物是为了言志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写景是为了抒情。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下列对文章的理解与分析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文章第三段运用了比喻、比拟、排比等修辞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文意生动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兼之长句短句错杂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富于变化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体现了散文之美。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文章第四段认为屈原不能“砥节立行”、王维不能领悟竹的节操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而推许李白和郑板桥能循自然之道的风骨。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每一个人的内心都会有一个位置来安放一竿竹子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或者一片竹林”这句话是说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每一个懂竹的人都会获得内在支撑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成为有风骨的人。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随着年龄的增长、境遇的改变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同样的竹子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我”却“读”出了不同的内涵。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文章采用倒叙、插叙的手法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综合运用了记叙、说理、抒情等表达方式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谈古论今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托物言志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旨在表达对农耕兄弟的赞美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对乡村文化的眷恋。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屈原不能‘砥节立行’”错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作者是感慨屈原“一定离竹林很远吧”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要不然“他一定会以孤竹自况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向楚怀王表示自己砥节立行的井渫之洁和安穷乐志卓然自异于俗常的格调”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循自然之道”指的是竹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而不是李白和郑板桥。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文中没有使用倒叙手法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文章有“表达对农耕兄弟的赞美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对乡村文化的眷恋”的意思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但这不是文章的主旨。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984407"/>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品味语言就是分析和鉴赏这些语言的特点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感受语言的精妙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从而进一步理解文章的中心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体会作者的思想感情。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析手法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领会写作技巧。散文常用借景抒情、托物言志、象征、联想、想象等手法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分析这些写作技巧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进而理解文章的深层内涵。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题目为“挺拔之姿”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但画线部分却写扭曲的竹子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是否合乎题旨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合乎题旨。竹子虽外形扭曲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但仍具挺拔之质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象征着艰苦环境下顽强奋进的人生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深化了主旨。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解答本题需要理解题目的含义。“挺拔之姿”不仅仅是描写竹子的外形挺拔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更是赞扬竹子挺拔的精神。从这个角度理解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选取外形扭曲的竹子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更能够体现竹子的精神。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赏析文章末段的文字。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想象山野里竹子生机勃发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与城市里竹子的优雅纤细形成对比。②赞美了竹子争先向上的顽强生命力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给读者更深广的思考空间。③照应前文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以景收束全篇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增强了抒情性。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从语言角度赏析也可得分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赏析一段文字有多个角度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大致从内容与形式两个方面考虑。可以从遣词造句角度赏析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可以从修辞手法、表现手法角度分析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可以结合全文结构进行分析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还可以结合全文主旨进行分析。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赏析事物的内在品质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文章写出了竹子的哪些精神气质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你最欣赏其中哪种精神气质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结合生活经验谈谈你的体会。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字左右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132758"/>
            <a:ext cx="19800000" cy="83529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397379"/>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坚韧忍耐、从容优雅、孤高兀傲、风骨高洁、清简、争先向上等。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本文的主体形象是竹子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首先要找出直接描写竹子的文字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从对竹子形象特征的刻画中把握竹子的精神气质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本文引经据典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将竹子与古代文人高士联系在一起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可以从这些文人高士的精神品质中体会竹子的气质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文中还有作者抒情议论的文字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从中也能发现竹子的精神气质。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写作时需要注意题干中“最欣赏其中哪种精神气质”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只要选取其中一种你最欣赏的来谈即可。不要面面俱到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重点是说出你欣赏的这点精神气质的理由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注意要结合自己的生活经验来谈。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5509022"/>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赏析散文手法、技巧、语言艺术</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5</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分析散文表现手法、技巧</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散文的表达技巧主要包括表达方式、表现手法、修辞手法和行文技巧等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相关知识在小说专题中已介绍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在此只做一个简单介绍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具体知识如下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0" name="A34A.EPS" descr="id:2147498733;FounderCES"/>
          <p:cNvPicPr/>
          <p:nvPr/>
        </p:nvPicPr>
        <p:blipFill>
          <a:blip r:embed="rId1" cstate="print"/>
          <a:stretch>
            <a:fillRect/>
          </a:stretch>
        </p:blipFill>
        <p:spPr>
          <a:xfrm>
            <a:off x="6121004" y="2772718"/>
            <a:ext cx="11161240" cy="993710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161480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773614"/>
          <a:ext cx="19730192" cy="6419088"/>
        </p:xfrm>
        <a:graphic>
          <a:graphicData uri="http://schemas.openxmlformats.org/drawingml/2006/table">
            <a:tbl>
              <a:tblPr/>
              <a:tblGrid>
                <a:gridCol w="1368152"/>
                <a:gridCol w="18362040"/>
              </a:tblGrid>
              <a:tr h="15841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文章运用了什么样的艺术手法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艺术技巧、表达技巧等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文章运用了哪些修辞手法来描写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作者是如何写“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画线句子描写了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的景象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请分析其表达特色。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文章运用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效果、作用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题干中有“方法”“技法”“描写”“技巧”等字样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题干中如果是赏析语句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就从修辞手法、描写方法等角度考虑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如果有“描写”“描绘”等字样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就从描写技巧等角度考虑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如果有“人称”“叙述”等字样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就从记叙等角度考虑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如果有“某段这样写的好处”等字样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就从行文技巧等角度考虑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088556" y="3708822"/>
          <a:ext cx="19586174" cy="8133514"/>
        </p:xfrm>
        <a:graphic>
          <a:graphicData uri="http://schemas.openxmlformats.org/drawingml/2006/table">
            <a:tbl>
              <a:tblPr/>
              <a:tblGrid>
                <a:gridCol w="1224135"/>
                <a:gridCol w="1728192"/>
                <a:gridCol w="16633847"/>
              </a:tblGrid>
              <a:tr h="2640293">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审表达技巧赏析题是明考型还是暗考型。所谓明考型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即在题干中直接要求分析其表达特色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如“请分析其表达特色”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所谓暗考型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即题干中带有“赏析”或“如何描写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的”“这样写有什么好处”等字样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029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审范围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审所给的材料是局部的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如一段或几段、一段中的画线句子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还是整体的。审清这一点对答题尤为重要。行话有“整体看手法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局部看修辞”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说的就是如果赏析的是全文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则首先要考虑表现手法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如果是局部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则首先看修辞手法。“首先”就是优先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但并不是说其他角度不考虑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029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审题干要求赏析的角度是定向的还是多向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的。所谓“定向”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就是题干明确规定了赏析的角度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如从“修辞手法”角度等。“定向”一般为单一角度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单一角度还可细化为更小的角度。散文赏析题多是多向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232573" y="3888061"/>
          <a:ext cx="19586175" cy="7223889"/>
        </p:xfrm>
        <a:graphic>
          <a:graphicData uri="http://schemas.openxmlformats.org/drawingml/2006/table">
            <a:tbl>
              <a:tblPr/>
              <a:tblGrid>
                <a:gridCol w="1296143"/>
                <a:gridCol w="18290032"/>
              </a:tblGrid>
              <a:tr h="579742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7613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技巧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 name="A34.EPS"/>
          <p:cNvPicPr/>
          <p:nvPr/>
        </p:nvPicPr>
        <p:blipFill>
          <a:blip r:embed="rId1" cstate="print"/>
          <a:stretch>
            <a:fillRect/>
          </a:stretch>
        </p:blipFill>
        <p:spPr>
          <a:xfrm>
            <a:off x="4032772" y="4212878"/>
            <a:ext cx="11665296" cy="511256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2016548" y="2840490"/>
            <a:ext cx="5472608" cy="1012348"/>
            <a:chOff x="2074961" y="3908258"/>
            <a:chExt cx="6653339" cy="1018510"/>
          </a:xfrm>
        </p:grpSpPr>
        <p:pic>
          <p:nvPicPr>
            <p:cNvPr id="9"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0" name="矩形 9"/>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模板示范</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抓信息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1" name="表格 10"/>
          <p:cNvGraphicFramePr>
            <a:graphicFrameLocks noGrp="1"/>
          </p:cNvGraphicFramePr>
          <p:nvPr/>
        </p:nvGraphicFramePr>
        <p:xfrm>
          <a:off x="2232572" y="4068862"/>
          <a:ext cx="19370152" cy="7845552"/>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文本典例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ctr" defTabSz="2118995" rtl="0" eaLnBrk="1" latinLnBrk="0" hangingPunct="1">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根河之恋</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①根河是鄂温克人</a:t>
                      </a:r>
                      <a:r>
                        <a:rPr lang="en-US" altLang="zh-CN" sz="3600" b="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a:t>
                      </a:r>
                      <a:r>
                        <a:rPr lang="en-US" altLang="zh-CN" sz="3600" b="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的母亲河。</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②春天</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根河从厚厚的冰层中泛起春潮</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河的巨大生命力迸发开来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它推去坚冰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欢快地伸展腰肢</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向远方而去。这破冰时节的河水才是它真正的本色</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纯真清冽</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水晶一般透明。这条源自大兴安岭的河</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原本的名字“葛根高勒”</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正是清澈透明的意思。</a:t>
                      </a:r>
                      <a:r>
                        <a:rPr lang="zh-CN" altLang="en-US"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在一个个春天的日子里</a:t>
                      </a:r>
                      <a:r>
                        <a:rPr lang="en-US" altLang="zh-CN"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根河回到童年</a:t>
                      </a:r>
                      <a:r>
                        <a:rPr lang="en-US" altLang="zh-CN"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回到本真</a:t>
                      </a:r>
                      <a:r>
                        <a:rPr lang="en-US" altLang="zh-CN"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然后再一次次丰满成熟</a:t>
                      </a:r>
                      <a:r>
                        <a:rPr lang="en-US" altLang="zh-CN"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将涓涓乳汁流送给两岸的万千生物。</a:t>
                      </a:r>
                      <a:endParaRPr lang="zh-CN" altLang="en-US" sz="3600" b="0" u="wavy"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③传统的鄂温克人跟森林河流贴得最近。他们与驯鹿为伴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生活起居、狩猎劳动</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都离不开看上去“四不像”的驯鹿。眼下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这些温顺的大鹿在全世界已所剩不多</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鄂温克人结束了最后的狩猎</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放下了猎枪。他们离开森林</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进入城市或远走他乡</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但敖鲁古雅部落受人尊重的长辈</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94</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岁的玛丽亚</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索一步也不想离开她的驯鹿。</a:t>
                      </a: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4" cstate="print"/>
          <a:srcRect/>
          <a:stretch>
            <a:fillRect/>
          </a:stretch>
        </p:blipFill>
        <p:spPr bwMode="auto">
          <a:xfrm>
            <a:off x="0" y="0"/>
            <a:ext cx="114300" cy="1143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3910"/>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桐花满地</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雪小禅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起初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我是不喜欢桐花的。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桐花命贱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粉不粉艳不艳的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大朵大朵地开着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形状也散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觉得没了形似的。更有那颜色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有灰败的暗在里面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我初见桐花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便觉得不是我的花。只因为它没有灵性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好像一个呆滞的乡下女子。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后来喜欢了看电影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发现电影院里有几棵泡桐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高大健硕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它足有几十年了吧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三、四月间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一树一树的花开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粉灰的桐花开遍了天空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我恰是十五六岁的年龄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它一下子惊艳了我。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那是故乡的老电影院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院子里因为有几棵泡桐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显得鬼魅而虚幻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我常常和同学跑去看电影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当然是要逃课的。电影票两毛钱一张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今天是粉的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明天是蓝的</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细细的长条</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前面印了</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座位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多少排多少号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后面是日期。我们偶尔也逃票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如果当天恰好是蓝色的票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而我们前几天恰好用过蓝色的票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于是混进去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感觉占了极大便宜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无限的快乐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贼的快乐。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那时的玲是我的密友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她总是与我一起跳过一中的墙去看电影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有时去得早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就捡几朵桐花放到书里。玲说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这花要是不败该多好啊。这句话多傻啊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我笑话她总是说傻话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她又说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花无百日红。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后来她转学走了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我一个人再去看电影时总是会想起她。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我把桐花夹在信里寄给她。我问她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你那里有桐花吗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问她的时候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她就哭了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因为我发现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信纸上有泪痕。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每天上学都要路过电影院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我总是不经意地扭头看那些泡桐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春去春回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看了三年。我离开了故乡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从此再也没有回去。小城的桐花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已散落在记忆的河岸上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桐花穿过两岸光阴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只是无比地凄美。惨绿的少年就那样一挥而去。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再回故乡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却不见了桐花。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电影院早就黄了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于是拆掉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盖了商城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里面无限地热闹。电影院不复存在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当然也没有桐花了。正是人间四月天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我却惶惶然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好像失了什么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无限地惆怅。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后来同学聚会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说起那时偷着去看电影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有个男生说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我那时暗恋一个女生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送了票给她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站在梧桐树下等着她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说好了七点见的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她一直没有来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真是叫我立尽了梧桐影。然后他转脸问我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你记得那里有好几棵泡桐吗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我差点儿泪湿眼眶。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后来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我发现我所在的城市里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教育局院里有一棵巨大的梧桐树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树冠大到快要占半个院子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就一棵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在门口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枝繁叶茂。四月天里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我每天刻意去看它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今天还是花骨朵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明天就开了一朵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过不了几天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满树的花全开了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一片片的花在风中摆动着。那么一树桐花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近乎招摇。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可惜花期是这样短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没有几天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就纷纷地落了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落了一地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到处是大朵的花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如果再有雨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那一片桐花满地是让人惊艳的。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多年之后</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我和玲再度联系上。她没有考上大学</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一个人在异乡奔波</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不停地在路上奔波。下岗失业</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做生意赔本</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失恋离婚</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玲的命运一波三折</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但她却没有抱怨过。我想起桐花</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那样努力地开着</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不好看</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可是</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为了春天的到来</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一直努力着。</a:t>
            </a:r>
            <a:endPar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我问玲还记得我寄给她的桐花吗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她在电话中说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已经干掉了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没了颜色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她一直留着。因为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上面有光阴的痕迹。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还有一次去开会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我觉得闷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出来透气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在窗口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忽然看到了桐花。一枝枝伸展着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在三楼的窗前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那些桐花几乎伸手可及。天正在下雨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落花人独立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微雨燕双飞。地上有一片落花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真是桐花万里路。我伸出手去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摘下一朵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那朵又软又绵的桐花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就在我的手上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上面有雨露儿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颤抖着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微张着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这是一朵还没有完全开的花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还有着青涩的美。我捧着它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想起与桐花的初见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我并不喜欢它。如今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与君再相见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我心中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俱是欢喜的花儿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一朵、两朵地开着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桐花满地。我记得故乡的桐花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也更喜这眼前的一朵。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329320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我给玲发了一条短信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有空回来看桐花吧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它们又开了呢。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玲很快回了短信。她说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人生若只如初见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我们还当去跳墙偷看电影的少年吧。因为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有我和你的桐花万里路。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雪小禅散文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略有删改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文中画波浪线段落运用了什么表现手法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说说它的好处。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1462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运用了以物喻人、借物抒情的表现手法。好处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由人到物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便于抒发情感。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要结合段落内容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答出具体的表现手法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再联系作者的情感态度进行答题。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分析表达方式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这篇散文主要是采用怎样的顺序进行叙述的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试简要分析其好处。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顺叙。作者记叙事件主要是根据时间先后来进行叙述的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有“起初”“后来”“多年之后”等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中间插入了部分段落或内容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如“那是故乡的老电影院”一段的插叙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又如“有个男生说”后面部分内容的插入。好处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使文章脉络清晰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将过去的事情、现在的事情结合在一起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显现出“形散”但“神不散”的特点。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要分析出具体的写作顺序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再结合文本内容分析这一顺序所具有的实际运用上的好处。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从修辞角度赏析文中画横线句子的表达效果。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小城的桐花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已散落在记忆的河岸上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桐花穿过两岸光阴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只是无比地凄美。惨绿的少年就那样一挥而去。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093198"/>
            <a:ext cx="19800000" cy="41044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358639"/>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运用比喻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记忆的河岸”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桐花穿过两岸光阴”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、夸张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一挥而去”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描绘了桐花凋落的悲凉、留存记忆的寥落、少年时代的短暂。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要准确地理解句子的内容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再分析出所运用的修辞手法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最后结合作者所要表达的情感分析其效果。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169277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雪小禅散文的语言具有清新自然的特点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试举例简析。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4644926"/>
            <a:ext cx="19800000" cy="71287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4572918"/>
            <a:ext cx="19508086" cy="7224094"/>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清新是清爽而新鲜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特点是语言新颖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不落俗套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自然是自然而然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特点是朴素、明快。具体表现是语言精练、准确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句式上散中见整。例如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一树一树的花开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粉灰的桐花开遍了天空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我恰是十五六岁的年龄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它一下子惊艳了我。”表达上朴素、大方、自然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一树”“一下子”通俗易懂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句式上长短句交错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整个句子读起来让人感觉明快、清爽。②不刻意雕饰而不乏文采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不有意追求而自得其意韵。例如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于是混进去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感觉占了极大便宜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无限的快乐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贼的快乐。”铺张了无比的快乐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一个“贼的快乐”的真实表达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没有刻意为之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却整体上文采斐然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情感表达上意韵浓厚。③语言有很强的抒情味和感染力。例如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如果再有雨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那一片桐花满地是让人惊艳的。”抒发了对桐花因生命短暂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加之外界环境的因素致凋零的伤感之情。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先要深入理解散文语言特点“清新自然”的内涵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要针对具体的每一个方面的语言特点进行概括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然后从文本中列举事例加以证明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并进行简要的分析。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赏析语言艺术</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语言艺术鉴赏包含语言特点和语言风格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具体如下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一、语言特点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448594" y="5797053"/>
          <a:ext cx="19154129" cy="6419088"/>
        </p:xfrm>
        <a:graphic>
          <a:graphicData uri="http://schemas.openxmlformats.org/drawingml/2006/table">
            <a:tbl>
              <a:tblPr/>
              <a:tblGrid>
                <a:gridCol w="1080122"/>
                <a:gridCol w="2160240"/>
                <a:gridCol w="15913767"/>
              </a:tblGrid>
              <a:tr h="684076">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特点的具体内容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特点的角度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2">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之美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精美的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炼字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动词、形容词的使用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准确、简练、深刻、含蓄、直白、突出、生动、形象、传神、充满动感、充满想象等等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叠字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叠字使语言具有生动性、形象性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从而增强语言艺术表现力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具有绘画美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叠字能使韵律铿锵悦耳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富有音乐美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叠字可以组成整齐的句式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具有形式美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叠字能使意思强化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起到强调作用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叠字能使上下文联系紧密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有一气呵成之感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84076">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突出某种意思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强调某种情感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具有强烈的抒情性和感染力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6815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化用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选用文言词语——富有文采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典雅优美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682810"/>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文本典例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④一踏进根河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我就听说了她美丽的名字。先前见到过作家乌热尔图为这位老奶奶拍的一张照片。白桦林里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老人穿着长袍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扎着头巾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侧身站在一头七叉犄角的驯鹿前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她微微佝偻着身子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皱巴巴的手轻抚着鹿柔细的皮毛。鹿依偎在她的袍子下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那儿一定有着母亲的气息。她神色沉静而坚毅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嘴角两旁的皱纹宛如桦树皮上的纹路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仿佛她的脸上就印刻着她相守了一生的森林。她或许就是根河的化身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充满了母性的慈祥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又有着丰富的传奇。年轻时她漂亮能干</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是大兴安岭远近闻名的女猎手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与丈夫在密林里行走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打到的猎物无论多远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总是她领着驯鹿运回部落。这位伟大的母亲至今仍恬然生活在她的鹿群之中。</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⑤其实我很想去为玛丽亚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索拍一张照片。这些年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涌到玛丽亚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索猎民点参观游览的人络绎不绝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但我想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我这样匆匆来去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怎能配得上她的丰厚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怎能有乌热尔图探望她时目光里的深沉呢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924844"/>
          <a:ext cx="19514168" cy="7713470"/>
        </p:xfrm>
        <a:graphic>
          <a:graphicData uri="http://schemas.openxmlformats.org/drawingml/2006/table">
            <a:tbl>
              <a:tblPr/>
              <a:tblGrid>
                <a:gridCol w="3672408"/>
                <a:gridCol w="15841760"/>
              </a:tblGrid>
              <a:tr h="93610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特点的具体内容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特点的角度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6">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句式之美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音韵之美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如骈句、长短句、对偶句、排比句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还有运用一组关联词语的句子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长短句的交错运用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对偶句、排比句、四字短语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、散句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句子参差不齐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长短不一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的结合。句式参差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错落有致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节奏顿挫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音韵和谐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1629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修辞之美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如比喻句、排比句、拟人句、对偶句、反问句等。修辞是指修饰文字词句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运用各种表现方式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使语言表达得准确、鲜明而生动有力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使情感表达得真挚、强烈而又引人入胜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描写之美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如白描、细描、动静结合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以动衬静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、视嗅听结合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有色有声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、对比衬托、铺陈渲染等等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二、语言风格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3780826"/>
          <a:ext cx="19442161" cy="7992891"/>
        </p:xfrm>
        <a:graphic>
          <a:graphicData uri="http://schemas.openxmlformats.org/drawingml/2006/table">
            <a:tbl>
              <a:tblPr/>
              <a:tblGrid>
                <a:gridCol w="1440160"/>
                <a:gridCol w="2232248"/>
                <a:gridCol w="15769753"/>
              </a:tblGrid>
              <a:tr h="799289">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97868">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豪放与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柔婉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豪放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所表现的题材多为雄心伟业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所描写的景象境界开阔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所运用的动词富有力度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形容词和副词色彩鲜明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有时又激越昂扬地抒情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多用排比、夸张、反复、反问等修辞手法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98578">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柔婉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所表现的对象纤巧细致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所表现的情感细致缠绵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所描写的画面色调柔和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修辞上少用排比、夸张、反问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289">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直露与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含蓄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表达作者的感受和观点比较直接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28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含蓄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不直接表达情意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而是托物言志、借景抒情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多用象征、设问、比喻等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289">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质朴与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华丽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质朴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平实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语言通俗化、口语化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少用修辞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少描绘性语言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928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华丽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典雅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讲究节奏和韵律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多描绘性语言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多用引用、排比、对偶、用典等手法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3780826"/>
          <a:ext cx="19442161" cy="5400605"/>
        </p:xfrm>
        <a:graphic>
          <a:graphicData uri="http://schemas.openxmlformats.org/drawingml/2006/table">
            <a:tbl>
              <a:tblPr/>
              <a:tblGrid>
                <a:gridCol w="1440160"/>
                <a:gridCol w="2232248"/>
                <a:gridCol w="15769753"/>
              </a:tblGrid>
              <a:tr h="900101">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0201">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庄重与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诙谐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庄重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文章的话题较为严肃、语言凝重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句式整齐、完整而绵长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关联词运用完整准确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1">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诙谐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语气轻松幽默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多用夸张、反语、比喻等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有趣味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1">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简洁与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语势流畅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多用短句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1">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多用长句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多用对比和辩证性语言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16734"/>
            <a:ext cx="19658184" cy="161480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304580" y="4644925"/>
          <a:ext cx="19514168" cy="7845552"/>
        </p:xfrm>
        <a:graphic>
          <a:graphicData uri="http://schemas.openxmlformats.org/drawingml/2006/table">
            <a:tbl>
              <a:tblPr/>
              <a:tblGrid>
                <a:gridCol w="1296144"/>
                <a:gridCol w="18218024"/>
              </a:tblGrid>
              <a:tr h="201622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句所体现的语言特色并分析它的表达效果。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段中的画线句。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简要分析本文语言的两个主要特点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1421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题干中有“语言特色”“语言特点”等字眼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629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抓住题干中“赏析”“语言特色”“表达效果”之类的词语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明确是“赏析”而不是“理解”。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选准切入角度。对精彩语言的表达艺术的赏析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可以从如下角度切入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关注语言的形象性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从字词表意的角度赏析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关注语言的生动性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从修辞使用的角度赏析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关注语言的色彩性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从色彩搭配的角度赏析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关注语言的多变性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从句式安排的角度赏析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关注语言的技巧性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从表现手法的角度赏析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;⑥</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关注语言的抒情性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从情感表达的角度赏析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22232"/>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04580" y="3924843"/>
          <a:ext cx="19298144" cy="7416827"/>
        </p:xfrm>
        <a:graphic>
          <a:graphicData uri="http://schemas.openxmlformats.org/drawingml/2006/table">
            <a:tbl>
              <a:tblPr/>
              <a:tblGrid>
                <a:gridCol w="1296144"/>
                <a:gridCol w="18002000"/>
              </a:tblGrid>
              <a:tr h="237626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确认指定语段在表达方面的特点。要从遣词造句、表现手法、表达方式、修辞手法、语言风格等角度综合考虑。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依据语段表达特点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紧扣所写内容逐一分析其表达效果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04056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34145" name="A36.eps"/>
          <p:cNvPicPr>
            <a:picLocks noChangeAspect="1" noChangeArrowheads="1"/>
          </p:cNvPicPr>
          <p:nvPr/>
        </p:nvPicPr>
        <p:blipFill>
          <a:blip r:embed="rId1" cstate="print"/>
          <a:srcRect/>
          <a:stretch>
            <a:fillRect/>
          </a:stretch>
        </p:blipFill>
        <p:spPr bwMode="auto">
          <a:xfrm>
            <a:off x="4320803" y="6733158"/>
            <a:ext cx="10134459" cy="4104456"/>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34145"/>
                                        </p:tgtEl>
                                        <p:attrNameLst>
                                          <p:attrName>style.visibility</p:attrName>
                                        </p:attrNameLst>
                                      </p:cBhvr>
                                      <p:to>
                                        <p:strVal val="visible"/>
                                      </p:to>
                                    </p:set>
                                    <p:animEffect transition="in" filter="blinds(horizontal)">
                                      <p:cBhvr>
                                        <p:cTn id="14" dur="500"/>
                                        <p:tgtEl>
                                          <p:spTgt spid="134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完成后面的题目。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书房的窗子</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杨振声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①今天又想到了我那书房的窗子。说起窗子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那真是人类穴居之后一点儿灵机的闪耀才发明了它。它给你清风与明月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它给你晴日与碧空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它给你山光与水色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它让你安安静静地坐在窗前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欣赏着宇宙的一切。一句话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它打通你与天然的界限。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②窗子的功用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虽是到处一样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但窗子的方向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却是各人有不同的嗜好。我独喜欢北窗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那就全是光的问题了。说到光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我有一个偏向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就是不喜欢强烈的光而喜欢清淡的光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不喜欢敞开的光而喜欢隐约的光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不喜欢直接的光而喜欢反射的光。就拿日光来说罢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我不爱中午的骄阳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而爱“晨光之熹微”与落日的古红。纵使光度一样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也觉得一片平原的光海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184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总不及山阴水曲间光线的隐翳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或枝叶扶疏的树荫下光波的流动。至于反光更比直光来得委婉。“残夜水明楼”是那般地清虚可爱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而“明月照积雪”使你感到满目清晖。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有改动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分析语言艺术特点或风格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本文语言典雅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请以第②段为例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从词语运用、句式选择、修辞手法三个方面加以赏析。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157094"/>
            <a:ext cx="19800000" cy="5688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157094"/>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选用了诸如“山阴水曲”“隐翳”“枝叶扶疏”“清虚”“清晖”等有文言色彩的词语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格调典雅。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在用词上使用了对比手法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如“强烈”与“清淡”、“敞开”与“隐约”、“中午的骄阳”与“落日的古红”等成对的词语并举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使语言繁复而典雅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句式上长短相间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以长句为主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且整散结合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错落有致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具有典雅之美。③使用排比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如接连使用了三个“不喜欢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而喜欢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显得整齐、工整、典雅。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多处直接引用了古典诗文名句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如“晨光之熹微”“残夜水明楼”“明月照积雪”</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使语言具有古典韵味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本题题干明确给出了赏析的切入点。考生要注意举例说明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切忌空发议论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在说明其特点或作用时要扣住题干“语言典雅”中的“典雅”二字。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山东卷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四堡雕版</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冯骥才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心里一团如花似锦的猜想</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在四堡灰飞烟灭。</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②在宋代四大雕版印刷基地中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福建的建阳一直承担着那片大地上文明的传播。其他几个雕版中心如汴梁、杭州等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总是随着战乱与京都变迁或兴或衰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唯有这“天高皇帝远”的建阳从中古一直走到近代。我喜欢建安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图书的民间感。它自始就服务于平民大众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也就将先民们的阅读兴趣与审美观念融入坊间。明代以来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杭州、苏州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以及相继崛起的金陵派和徽派刻印的图书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一窝蜂地趋向文人之雅致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建安图书却始终执拗地固守着它的平民性。大众日常消遣的故事、笑话、野史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农家应用的医书、药书、占卜以及专供孩童启蒙的读物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都是建安版常年热销的图书。今天看来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这种由民间印坊养育出来的纯朴的气质便是建安版特有的审美品格了。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③然而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建安图书真正的福气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是它至今还保存着一个雕版印刷之乡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四堡。中国古代雕版基地大都空无一物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只剩下建安的这个“活化石”。它犹然散发着书香墨香文明之香吗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四堡身在闽西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肩倚武夷山脉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地远天偏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这种地方正是历史的藏身之处。但现代化法力无边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近几年古镇也热闹起来了。不过令我吃惊的是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这里居然还完整地保留着二百年来声震闽西的印书世家邹氏的坊间与宅第。大大小小一百四十间房子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组成客家人典型的民居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九厅十八井”。在四堡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这种房子都是一半用于生活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一半用于印书。可是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无论陪同我的主人怎样指指点点地讲述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我也无法想象出往日那种奇异又儒雅的景象来。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⑤倘若留意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那又细又弯高高翘起的檐角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鸟儿一样轻灵的木雕斗拱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敷彩的砖雕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带着画痕的粉墙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还残存一些历史的优雅。但挤在这老宅子里生活的人们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对此早已视而不见。</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历史走得太远了</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连背影也看不到</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高大的墙体全都糟朽</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表面剥落</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砖块粉化</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地面的砖板至少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9272016"/>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文本典例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⑥因为乌热尔图是根河的儿子。当年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这位从小生活在大兴安岭的鄂温克青年捧着他的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琥珀色的篝火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走上了文坛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霎时让人眼前一亮。人们从他的小说里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认识了这个寂寞又热烈的民族。出乎意料的是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乌热尔图后来辞去京官重返故乡。时隔多年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当我行走在呼伦贝尔草原上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那些将天边画出蜿蜒起伏线条的山丘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那些怒放成海洋或孤零零独自开放的鲜花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那些低头吃草或昂头沉思的马群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还有那些袒露在草原上始终默默流淌的河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都让人忍不住心潮起伏。这位鄂温克作家返乡的理由还需要问吗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就是这草原这河流这民族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是祖先留在他身体里的血脉在涌动啊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⑦乌热尔图在回到草原以后的日子里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完成了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呼伦贝尔笔记</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等一系列著作和摄影作品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那是他数十载的文化寻根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是他作为一个鄂温克的儿子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对母亲的深情眷念与报答。</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⑧我们山外的人远道来看山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原本住在山上的人却搬下了山。</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⑨人类到了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世纪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越来越意识到人与自然必须平等相处。生活在根河的大多数鄂温克人恋恋不舍地告别了山林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将更多的空间留给了无边的草木以及驯鹿、黑熊、狼、灰鼠和蝴蝶。在离城市不远的一个地方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新建了童话般的家园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这座小城就叫了根河。</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在半个世纪前就全被踩碎了</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门窗支离破碎</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或者早已不伦不类地更换一新</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杂物堆满所有角落</a:t>
            </a:r>
            <a:r>
              <a:rPr lang="en-US" altLang="zh-CN"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wavy" kern="100" dirty="0" smtClean="0">
                <a:solidFill>
                  <a:schemeClr val="tx1">
                    <a:lumMod val="75000"/>
                    <a:lumOff val="25000"/>
                  </a:schemeClr>
                </a:solidFill>
                <a:uFill>
                  <a:solidFill>
                    <a:schemeClr val="tx1">
                      <a:lumMod val="75000"/>
                      <a:lumOff val="25000"/>
                    </a:schemeClr>
                  </a:solidFill>
                </a:uFill>
                <a:latin typeface="微软雅黑" panose="020B0503020204020204" pitchFamily="34" charset="-122"/>
                <a:ea typeface="微软雅黑" panose="020B0503020204020204" pitchFamily="34" charset="-122"/>
                <a:cs typeface="Courier New" panose="02070309020205020404" pitchFamily="49" charset="0"/>
              </a:rPr>
              <a:t>荒草野蔓纠缠其间。</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唯一可以见证这里曾是印坊的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是一些院子中央摆着的一种沉重的石缸。它是由整块青石雕出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岁月把它磨光。当年的印房用它来贮墨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如今里边堆着煤块或菜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上边盖着木板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有的弃而不用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积着半缸发黑和泛臭的雨水。</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⑥生活在这拥挤的黏湿的腐朽的空间里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是一种煎熬。特别是电视屏幕上闪现着各种华屋和豪宅的时候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人们会巴望着逃脱出去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切盼现代化早日来到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把它们作为垃圾处理掉。这就是发明了印刷术的古国最后一个“活化石”必然的命运么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⑦</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应该说当地还是有些有心人的。他们将邹氏家族的祠堂改造为一座小型博物馆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展示着从四堡收集来的古版古书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以及裁纸、印书、切书、装订等种种工具。还将此地雕版的源起、沿革、历代作坊与相关人物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都做了调查和梳理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并在这小展馆中略述大概。可是当我问及现存书版的状况时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回答竟使我十分震惊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只有一套完整的书版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难道这块生育出千千万万图书的沃土已然资源耗尽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贫瘠得连几套书版也找不出来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78975"/>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⑧其实并非如此。直到今天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无孔不入的古董贩子还在闽北和闽西各地进村入乡、走街串巷去搜罗古书古版。四堡人穷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自然就拿它们换钱。文化受到自己主人的轻视才是真正的悲哀。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⑨四堡的雕版印刷肇始何时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仍是一个谜。但它作为建安版的一个产地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自然属于中华雕版印刷史源头的范畴。特别是宋代汴京沦落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文化中心南移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印刷业便在福建西北这一片南国纸张的产地如鱼得水地遍地开花。明清两代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建安图书覆盖江南大地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这也正是四堡的极盛时代。可是到了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西方的石印与铅印技术相继传入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四堡的雕版便走向衰落。从大文明的系统上说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中华文明传承未断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但在许许多多具体的文化脉络上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我们却常常感受到一种失落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⑩</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在龙岩、泉州和厦门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我都刻意去古董店考查建安书版的流散状况。在四堡见不到的书版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在这些商店里很容易见到。不过一位贩子对我说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你出大价钱也买不到明代的版</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975377"/>
            <a:ext cx="2000264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子了。”我相信他的话。受制于经费的拮据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在这些文化沃土上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到处是古董贩子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反倒很少看到专家的身影。 </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⑪四堡现有的书坊不会坚持太久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残剩在民间的古版又会很快灭绝。照此说来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最终的结果是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我们这个曾经发明了印刷术的古国就不再有“活态的见证”可言了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⑫那么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谁救四堡呢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节选自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癸未手记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历史上建安、建阳二县多次分合。印刷业兴盛时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建阳等地的印坊多沿用建安之名。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试赏析文中第⑤段画波浪线的句子表现手法运用的妙处。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高大的墙体全都糟朽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表面剥落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砖块粉化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地面的砖板至少在半个世纪前就全被踩碎了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门窗支离破碎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或者早已不伦不类地更换一新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杂物堆满所有角落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荒草野蔓纠缠其间。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813278"/>
            <a:ext cx="19800000" cy="3744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885286"/>
            <a:ext cx="19508086" cy="2182713"/>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运用了铺陈渲染的手法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营造了破落、荒凉的环境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极其惋惜地表现四堡雕版印坊的不复存在。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要结合第⑤段上下文语境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答出具体的表现手法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再联系作者的情感态度作答。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分析表达方式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第④段综合运用了哪些表达方式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有什么好处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叙述、描写、说明、议论多种表达方式相结合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好处是既能详细地介绍四堡文明的保留和存在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又能鲜明地表达出作者的情感态度。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要结合具体的句子才能分析出表达方式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如“四堡身在闽西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肩倚武夷山脉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地远天偏”是描写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但现代化法力无边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近几年古镇也热闹起来了”是叙述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这种房子都是一半用于生活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一半用于印书”是说明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无论陪同我的主人怎样指指点点地讲述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我也无法想象出往日那种奇异又儒雅的景象来”是议论。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参见母题第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812530"/>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参见母题第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分析语言艺术特点或风格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从遣词造句、修辞运用、句式选择角度赏析第⑤段开头第一句话的语言特点。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倘若留意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那又细又弯高高翘起的檐角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鸟儿一样轻灵的木雕斗拱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敷彩的砖雕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带着画痕的粉墙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还残存一些历史的优雅。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093198"/>
            <a:ext cx="19800000" cy="5112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165206"/>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善选动词、叠字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表情达意准确、生动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动词如“留意”“带着”“残存”、叠字如“高”等。②恰当运用修辞手法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使句子形象优美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比喻如木雕斗拱像“鸟儿一样轻灵”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拟人如把“砖雕”“粉墙”说成“还残存一些历史的优雅”。③长短句结合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灵活自如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如“敷彩的砖雕”“还残存一些历史的优雅”。④大量使用修饰语修饰中心词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语言优美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如“翘起的檐角”“轻灵的木雕斗拱”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还有的极富幽默感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如“历史的优雅”。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要针对具体的每一个方面的语言特点进行概括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然后从给定的材料中找到印证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并进行简要的赏析。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093428"/>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简析第②段在文中的作用。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949182"/>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02119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承接上文“如花似锦的猜想”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引起下文对四堡雕版的介绍。②写建安雕版文化的历史传承和富有民间气质的审美品格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表达作者对它的喜爱和敬意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为介绍四堡雕版提供历史和文化背景。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本题考查散文某一段落的作用。可从内容和结构两个方面考虑。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9408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赏析文中画线句子的表现手法与表达效果。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心里一团如花似锦的猜想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在四堡灰飞烟灭。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历史走得太远了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连背影也看不到。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8123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对比、比喻。将对四堡雕版文化繁盛状况的美好想象比喻为“花”“锦”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又将美好想象的破灭比喻为“灰飞烟灭”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二者对比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突出对四堡雕版现状的失望。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拟人。化抽象为具象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生动地表现时间过去久远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四堡雕版印刷业盛况不再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寄寓了作者的惋惜和对当地雕版文化的追怀。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句抓住“如花似锦”“猜想”和“灰飞烟灭”来进行挖掘。第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句抓住“走得太远”“背影”“看不到”来进行分析。一般而言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表现手法在具体句子中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还是侧重于修辞手法比较多。第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句中的“如花似锦”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句中的“走”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都暗示运用了修辞手法。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2313692" y="8677374"/>
            <a:ext cx="10144196" cy="707886"/>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散文文体专攻</a:t>
            </a:r>
            <a:endParaRPr lang="zh-CN" altLang="en-US" sz="3900" dirty="0">
              <a:latin typeface="微软雅黑" panose="020B0503020204020204" pitchFamily="34" charset="-122"/>
              <a:ea typeface="微软雅黑" panose="020B0503020204020204" pitchFamily="34" charset="-122"/>
            </a:endParaRPr>
          </a:p>
        </p:txBody>
      </p:sp>
      <p:sp>
        <p:nvSpPr>
          <p:cNvPr id="9" name="TextBox 8"/>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整体突破</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快速读懂、把握散文内容</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3">
                                            <p:txEl>
                                              <p:pRg st="0" end="0"/>
                                            </p:txEl>
                                          </p:spTgt>
                                        </p:tgtEl>
                                        <p:attrNameLst>
                                          <p:attrName>style.color</p:attrName>
                                        </p:attrNameLst>
                                      </p:cBhvr>
                                      <p:to>
                                        <p:clrVal>
                                          <a:schemeClr val="accent2"/>
                                        </p:clrVal>
                                      </p:to>
                                    </p:set>
                                    <p:set>
                                      <p:cBhvr>
                                        <p:cTn id="13" dur="1000" fill="hold"/>
                                        <p:tgtEl>
                                          <p:spTgt spid="3">
                                            <p:txEl>
                                              <p:pRg st="0" end="0"/>
                                            </p:txEl>
                                          </p:spTgt>
                                        </p:tgtEl>
                                        <p:attrNameLst>
                                          <p:attrName>fillcolor</p:attrName>
                                        </p:attrNameLst>
                                      </p:cBhvr>
                                      <p:to>
                                        <p:clrVal>
                                          <a:schemeClr val="accent2"/>
                                        </p:clrVal>
                                      </p:to>
                                    </p:set>
                                    <p:set>
                                      <p:cBhvr>
                                        <p:cTn id="14" dur="10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054308"/>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文本典例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341076">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⑩我们去到那里时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从山林里搬出的鄂温克人正三三两两地在自家门前干着一些零碎的活儿。男人穿着时尚的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恤和牛仔裤</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女人们烫了发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有的还挑染成了黄的深红的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她们的裙子仍然长长的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跟老去的玛丽亚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索一样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但却是城市里流行的花色。</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⑪这里的房屋都是政府投资兴建的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咖啡色外墙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小尖顶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搬进来的一家家鄂温克人按照自己的想法装扮屋子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盘算着未来。鄂温克人与外族人通婚是常见的事情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近些年更为普遍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他们的孩子大多取的是鄂温克名字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成为这新部落的新一代。这里曾有过多年的繁忙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大兴安岭的木材源源不断地从根河运往大江南北。眼下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过往的一切留在了画册里。伐木工变作了看林人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大批工人需要学习新技能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谋求新职业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他们在努力与以往告别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与未来接轨。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请根据本文概括四堡雕版及其文化衰落的原因。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西方石印与铅印技术的冲击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现代商业文明的冲击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民间对先人文化遗产的漠视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政府和专家重视不够。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本题考查筛选并整合文中信息。首先要理清文章层次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然后明确来自“外界”的哪些因素导致其衰败。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文中的五个问句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意蕴丰富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设置巧妙。请结合全文谈谈你的认识。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87849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81238"/>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第一个问句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表明作者对四堡雕版儒雅景象的期待和进行实地考察的愿望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中间三个问句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表现作者在面对四堡雕版窘境时的痛心、无奈与不甘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最后一个问句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表现作者对四堡雕版前途的担忧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强烈呼吁对这种文化遗产进行拯救。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②五个问句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相互关联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层层递进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表现了作者对四堡雕版文化历史兴衰和未来命运的反复思考与追问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形成文章内在有机的文脉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串起全文。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本题考查对文中重要句子的理解。解答此类题目时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要考虑句子本身的意义和情感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比如对于“难道这块生育出千千万万图书的沃土已然资源耗尽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贫瘠得连几套书版也找不出来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这一反问句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首先明确作者表达的就是“已然资源耗尽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找不出来”这一观点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然后根据上下文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推断句子表达了一种什么情感或含意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最后考虑五句话的整体作用。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品味表达技巧</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6</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628702"/>
            <a:ext cx="19802200" cy="9694962"/>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“作品的意蕴”是指文本所蕴含的思想、感情等内容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是指读者从作品中领悟到的意义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即通常所说的言外之意。散文表现出来的意蕴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有社会的、政治的、道德的意义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有现实的、历史的意义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有民族心理的、人文精神的意义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也有心理的、情感的、审美的意义。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一、探究的角度</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所谓“不同的角度”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就是要求读者从不同的视角对文本做多侧面的认知和解读。具体来说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有作者角度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作者的思想观点、生平经历、写作背景等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都可能对写作产生极大的影响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从而影响作品主题的表现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、作品角度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对作品中的形象、细节描写、语言表达等方面的研究探讨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有助于更好地把握作品主题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、读者角度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主要是读者的阅读感受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二、探究的层面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所谓“不同的层面”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就是要求读者对文本做出深浅度不同的认知和解读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一般可从情感、哲学和审美三个层面进行发掘。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2492990"/>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探究语句含意</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5509022"/>
          <a:ext cx="19730192" cy="6512793"/>
        </p:xfrm>
        <a:graphic>
          <a:graphicData uri="http://schemas.openxmlformats.org/drawingml/2006/table">
            <a:tbl>
              <a:tblPr/>
              <a:tblGrid>
                <a:gridCol w="1080120"/>
                <a:gridCol w="18650072"/>
              </a:tblGrid>
              <a:tr h="15841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阐释“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”句子的内涵。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本文结尾说“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谈谈你对这句话的理解。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你是否赞同这个说法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结合本文和生活实际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谈谈你的思考。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请根据文本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”这句话的含意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题干中有“探究”“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句子”等字样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抓住题干中的探究要求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明确给定的语句在文中的位置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看所给的语句有没有运用特殊的手法或蕴含特殊的含意。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注意“理解语句含意”和“探究语句丰富意蕴”的区别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要注意多角度多层面分析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780830"/>
          <a:ext cx="19514168" cy="4320480"/>
        </p:xfrm>
        <a:graphic>
          <a:graphicData uri="http://schemas.openxmlformats.org/drawingml/2006/table">
            <a:tbl>
              <a:tblPr/>
              <a:tblGrid>
                <a:gridCol w="1215168"/>
                <a:gridCol w="1829900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联系上下文研读关键词语、结构层次、表达特色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领会句中所蕴含的主旨、情感内涵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由浅入深、由表层到深层组织答案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一般而言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第一点是该句的表层意思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第二点是背后的意思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第三点是与主旨、情感相关的意思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第四点可能是结合创作背景或联系现实得出的意思</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653830"/>
          <a:ext cx="19658184" cy="9272016"/>
        </p:xfrm>
        <a:graphic>
          <a:graphicData uri="http://schemas.openxmlformats.org/drawingml/2006/table">
            <a:tbl>
              <a:tblPr/>
              <a:tblGrid>
                <a:gridCol w="1224136"/>
                <a:gridCol w="18434048"/>
              </a:tblGrid>
              <a:tr h="288032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探究语句的丰富含意三法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联系语境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瞻前顾后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语句的含意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与语境密切相关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将要探究的句子回归到原文中的位置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联系上下文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既要瞻前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又要顾后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准确把握其内容要点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然后再仔细品读题干的具体要求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揣摩语句的内涵。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解读修辞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内涵</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对含有修辞手法的句子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应从修辞手法本身特点的角度理解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如比喻的相似性、借代的相关性、比拟的形象性、反语的讽刺性等。特别是具有隐喻性质的句子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探究时必须抓住喻体与本体的关系来判断和整合。</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紧扣主旨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仔细斟酌</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散文要探究的句子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往往同时是情感的集结句或含有哲理的语句。这类句子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往往是作者人生经验的总结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具有很强的思辨性和启发性。要想正确理解这类句子的含意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必须要对文章的主旨有比较深刻、透彻和全面的了解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山水及自然景物的欣赏 </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郁达夫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①自从亚里士多德的文学模仿论创定以来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以为诗的起源是根据于模仿本能的学说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到现在还没有绝迹。富有独断性者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甚至于说出“所有的艺术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都是自然的模仿”。虽则说得太独断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太笼统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但反过来说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自然景物以及山水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对于人生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对于艺术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都有绝大的影响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绝大的威力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却是一件千真万确的事情。所以欣赏山水以及自然景物的心情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就是欣赏艺术与人生的心情。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②自然的变化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实在多而且奇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没有准备的欣赏者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对于它的美点也许会捉摸不十分完全的。就单说一个天体罢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早晨的日出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中午的晴空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傍晚的日落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都是最美的景象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若再配上云和影的交替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海与山的参错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以及一切人造的建筑园艺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或种植畜牧的产物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如稻麦牛羊飞鸟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家畜之类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则一日之中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就有万千新奇的变化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更不必去说暗夜的群星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月明的普照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与四季寒暖的更迭了。</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③我们人类都有一种特性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就是喜新厌旧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每想变更。一碗最珍贵最可口的菜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若每日吃着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到了后来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宁愿去换一碗粗肴淡菜来下饭。唯有对于自然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就决不会发生这一种感觉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太阳自东方出来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西方下去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日日如此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年年如此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我们可没有听说有厌看的。还有月亮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初一出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月半圆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月底全没有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而无论哪一个人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看了月亮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总没有不喜欢的。自然的伟大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自然的与人类有不可须臾离的关系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就此一点也可以看出来了。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④欣赏自然景物的本能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是大家都有的。不过有些人忙于衣食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不便沉酣于大自然的美景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有些人习以为常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虽在欣赏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也没有欣赏的自觉。更有些人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将自然范围限制得很小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以为能如此这般的欣赏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自然景物就尽在他们的囊中了。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⑤我从前有位同事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平时只晓得钻门路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积私财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以升官发财为唯一的人生乐趣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现在居然位至极品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财积到几百万了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但他唯一娱乐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还是出外则装学者的假面</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回家则翻英国银行的</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054308"/>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文本典例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北京卷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341076">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⑫根河天亮得很早。走到窗前一看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根河就在眼前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河对面的广场上已经有许多人在翩翩起舞</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似乎这个小城的人都聚集在此了。根河的水伴着音乐荡漾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我忍不住踱过根河桥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进入了舞者的欢乐。用不着有任何忐忑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大家都是这样笑着来又笑着去的。这些根河小城中的曼妙舞者啊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我模仿着她们举手投足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扭动腰肢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想象着生活在此的种种愉悦。那是我度过的最为愉快的时刻。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⑬阳光将河水映照得流光溢彩。我知道我虽然来过了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但却远远抵达不了这河的深奥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我只能记住这些人和这些让人眷恋的时光。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取材于叶梅的同名散文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鄂温克是我国少数民族之一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主要居住在东北大兴安岭和呼伦贝尔草原。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存折。对于自然山水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非但不晓得欣赏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并且还视若仇敌似的。对于这种利欲熏心的人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我以为对症的良药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就只有一服山水自然的清凉散。因为山水自然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是可以使人性发现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使人格净化的陶冶工具。</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⑥自然景物所包含的方面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原是极博大、极广阔的。天地岁时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社会人事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静而观之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无一不是自然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无一不可以资欣赏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但这却非要悠闲自得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像朱夫子那样的道学先生才办得到。至于我们这种庸人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要想得到自然的美感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还是上山水佳处去较为直截了当。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⑦大抵山水佳处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总是自然景物的美点发挥得最完美、最深刻的地方。孔夫子到了川上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就觉悟到他的栖栖一代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猎官求仕之非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太史公游览了名山大川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然后才死心塌地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去发愤而著书。可知我们平时所感受不到的自然的威力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到了山高水长的风景聚处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就会同电光石火一样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闪耀到我们的性灵上来。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⑧我曾经到过濑户内海旅行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月夜行舟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四面青葱欲滴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当时我就只想在海岸做一个半渔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半读的乡下农民。依船楼而四望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真觉得物我两忘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生死全空了。后来也登过东海的崂山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安徽的黄山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更在天台雁荡之间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逗留过一段时期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总没有一次不感到人类的渺小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天地的悠久。所以要想欣赏自然的人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还是先上山水优秀的地方去训练耳目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最为适当。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⑨从前有个赞美美术批评家拉斯肯的人说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他在没有读拉斯肯以前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对于绘画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犹如瞎子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读了之后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眼就开了。这话对于高深的艺术品的欣赏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或者是真的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但对于自然美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尤其是山水美的感受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也未必尽然。乡下愚夫愚妇的千里进香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都市里寄居的小市民的窗槛栽花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都是欣赏自然的心情的一丝表白。只教天良不泯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本性尚存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但凭我们的直觉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也就尽够做一个自然景物与高山大水的初步欣赏者了。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欣赏山水以及自然景物的心情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就是欣赏艺术与人生的心情。”请结合本文和下面的材料谈谈你对这句话的思考。要求观点明确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阐述合理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有说服力。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①扫街的在树影下一阵扫后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灰土上留下来的一条条扫帚的丝纹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看起来既觉得细腻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又觉得清闲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潜意识下并且还觉得有点儿落寞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古人所说的梧桐一叶而天下知秋的遥想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大约也就在这些深沉的地方。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郁达夫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故都的秋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②陶渊明、谢灵运这般人的山水诗那样的好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是由于他们对于自然有那一股新鲜发现时身入化境浓酣忘我的趣味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他们随手写来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都成妙谛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境与神会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真气扑人。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宗白华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&lt;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世说新语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&gt;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和晋人的美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44540" y="2772718"/>
            <a:ext cx="19800000" cy="936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2772718"/>
            <a:ext cx="19508086" cy="938468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这句话点明了自然山水与艺术、人生的紧密关系。山水以及自然景物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会影响艺术与人生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而对待艺术和人生的态度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同样会使自然山水染上人化的色彩。陶渊明、谢灵运等人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能发现自然的美好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忘却尘世的烦忧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因而写出“悠然见南山”“池塘生春草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园柳变鸣禽”等清新自然的诗行。郁达夫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故都的秋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中写“扫帚的丝纹”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细腻、清闲却不免有些落寞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自然外物因为点染上他独特的情绪色彩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具有生命的气息。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欣赏山水自然的心情与欣赏艺术、人生的心情是同一的。因为艺术与人生是山水自然的映照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人对于山水自然的欣赏态度也恰恰是人对于艺术与人生的态度。能认识山水自然之美好、博大与威力的人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对于艺术与人生才能获得超越世俗的认识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才能如孔夫子、太史公那样领悟人生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寻求精神价值的实现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才能像陶渊明、谢灵运、郁达夫那样在山水自然的流连忘返中物我两忘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写出“境与神会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真气扑人”的佳作。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此题是探究题。首先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要理解“欣赏山水以及自然景物的心情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就是欣赏艺术与人生的心情”的含意。答题时要始终围绕这句话来回答。其次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要根据题干下面所给出的两个语段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结合相应内容理解“欣赏山水以及自然景物的心情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就是欣赏艺术与人生的心情”的含意。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1614801"/>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探究标题意蕴</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审题指导</a:t>
            </a:r>
            <a:r>
              <a:rPr lang="en-US" altLang="zh-CN" sz="4000" dirty="0" smtClean="0">
                <a:latin typeface="微软雅黑" panose="020B0503020204020204" pitchFamily="34" charset="-122"/>
                <a:ea typeface="微软雅黑" panose="020B0503020204020204" pitchFamily="34" charset="-122"/>
              </a:rPr>
              <a:t>】</a:t>
            </a:r>
            <a:endParaRPr lang="en-US" altLang="zh-CN" sz="4000" dirty="0" smtClean="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04580" y="4932958"/>
          <a:ext cx="19370152" cy="5040560"/>
        </p:xfrm>
        <a:graphic>
          <a:graphicData uri="http://schemas.openxmlformats.org/drawingml/2006/table">
            <a:tbl>
              <a:tblPr/>
              <a:tblGrid>
                <a:gridCol w="1152128"/>
                <a:gridCol w="18218024"/>
              </a:tblGrid>
              <a:tr h="302433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请探究题目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蕴含了哪几层深意。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为题的意图是什么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题目在全文的结构中有什么作用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1622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此类题目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在题干中往往有“标题”“谈谈看法”之类的词语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它们表明是对标题意蕴的探究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7281"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814582"/>
          </a:xfrm>
          <a:prstGeom prst="rect">
            <a:avLst/>
          </a:prstGeom>
          <a:noFill/>
        </p:spPr>
        <p:txBody>
          <a:bodyPr wrap="square" rtlCol="0">
            <a:spAutoFit/>
          </a:bodyPr>
          <a:lstStyle/>
          <a:p>
            <a:pPr>
              <a:lnSpc>
                <a:spcPct val="130000"/>
              </a:lnSpc>
            </a:pPr>
            <a:r>
              <a:rPr lang="en-US" altLang="zh-CN" sz="4000" dirty="0" smtClean="0">
                <a:latin typeface="微软雅黑" panose="020B0503020204020204" pitchFamily="34" charset="-122"/>
                <a:ea typeface="微软雅黑" panose="020B0503020204020204" pitchFamily="34" charset="-122"/>
              </a:rPr>
              <a:t>【</a:t>
            </a:r>
            <a:r>
              <a:rPr lang="zh-CN" altLang="en-US" sz="4000" dirty="0" smtClean="0">
                <a:latin typeface="微软雅黑" panose="020B0503020204020204" pitchFamily="34" charset="-122"/>
                <a:ea typeface="微软雅黑" panose="020B0503020204020204" pitchFamily="34" charset="-122"/>
              </a:rPr>
              <a:t>答题规范</a:t>
            </a:r>
            <a:r>
              <a:rPr lang="en-US" altLang="zh-CN" sz="4000" dirty="0" smtClean="0">
                <a:latin typeface="微软雅黑" panose="020B0503020204020204" pitchFamily="34" charset="-122"/>
                <a:ea typeface="微软雅黑" panose="020B0503020204020204" pitchFamily="34" charset="-122"/>
              </a:rPr>
              <a:t>】</a:t>
            </a:r>
            <a:endParaRPr lang="en-US" altLang="zh-CN" sz="4000" dirty="0" smtClean="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04580" y="3780830"/>
          <a:ext cx="19370152" cy="8558784"/>
        </p:xfrm>
        <a:graphic>
          <a:graphicData uri="http://schemas.openxmlformats.org/drawingml/2006/table">
            <a:tbl>
              <a:tblPr/>
              <a:tblGrid>
                <a:gridCol w="1152128"/>
                <a:gridCol w="18218024"/>
              </a:tblGrid>
              <a:tr h="3024337">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标题式探究“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思考标题自身义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表层含义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和在文中的含义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引申义、比喻义、象征义等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思考题目是否点明写作对象的特点或写作内容。有的作品的标题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直接点出了作者所写作的对象。解答时要特别关注其对象的特点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探究作者为何写这一对象。有的则在对象前添加了修饰性或者限制性词语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组成偏正结构的标题。解答时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更要注意对象前面的修饰语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同时结合文章内容仔细揣摩其内在的意蕴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明确作者的观点和态度。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思考题目是否表达作者的感情和态度。在这些题目中要特别注意表达感情的词语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这些词语往往是作者对对象的主体特征内在感情的一种概括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要结合文章内容准确理解其含义。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思考题目是否揭示文章的主旨或哲理。有些题目是以句子为标题的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它常常就是表达的主旨或揭示的哲理。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思考题目是否是文章的线索和结构思路。从构思看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写景状物的散文如果以写作对象为标题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那么这个写作对象常常就是文章的线索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并能够设定全文的结构思路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7281"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麦　香</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叶青才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①这是人间四月天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这是草莓吐出酸酸甜甜气息的流翠时节。</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②我回乡看望一位老人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一位老了还能闻见麦香的庄稼人。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③他是我的尊长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也是最关心我的人之一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他是那块麦地的主人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同时也是一棵熬过冬天的麦子。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④我径直到他的麦地里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就像熟悉那棵苦丁茶那样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一眼就看见了他。我好久没有置身麦地了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好久没有闻见过这么浓郁的麦香了。这味儿像槐花里掺进了蜜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像玫瑰里拌入了糖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还有点儿淡酒的余味。是的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麦粒成熟之后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渗入点儿水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抽芽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便是熬糖做酒的原料了。然而现在麦子正青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才抽穗扬花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这只能是麦花香。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⑤在麦花香里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我细细打量着这位教我割麦的人。他满头银丝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胡须也渐白了。身子骨似乎依然坚实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只是笑起来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没有了管风的牙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没有了细细的皱纹。纹路粗了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深了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长了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像地边的沟道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纵横牵连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总想寻个出处奔去。人一老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这沟道就流淌着岁月的回声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你没法将它阻住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也没法把它拽回。我想到我不要多久也会是这个样子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岁月的回声满耳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光阴的脚步匆匆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我会停留在哪一截道上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抑或是在哪一块地边呢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⑥他已经不是我印象中的荣伯了。你看他劳作的姿势虽然保留了过去一直有的那种利索和老到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但是明显力度不够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虚实交杂中虚的成分多了。剪除枯老的茶株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砍掉高高的茶桩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这样的活儿要是搁在前几年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荣伯是不在话下的。他眼疾手快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手到心到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剪出的新茶棵像刚刚修剪的平头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齐崭崭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平覆覆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精神抖擞地立在麦地边上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衬托出四月特有的生机和活力。眼下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他似乎不愿在我面前显老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他的动作幅度很大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却藏不住虚张的声势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吃力而现出连贯的破绽。那些他亲手种出的麦子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倒是一片青葱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仿佛荣伯的青春都让麦子给偷盗</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去了。这种活力与肤色的转移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直让我觉得一个人原来也不过是一棵麦子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一棵曾经锋芒毕露的麦子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走过了吱吱拔节的日子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走过了飞絮扬花的岁月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随后就走进了它枯萎与衰残的暮年。</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⑦在乡下时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我也收割过麦子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并且手指被麦秸秆割破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眼睛被麦芒儿刺中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我却在那种潜在的伤害中闻到了麦香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那股成熟的带着馒头和挂面香味的气息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它一点点渗透到我的鼻孔里、肺腑里乃至梦幻里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而我青涩的汗味和冒冒失失的语言气息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自个儿反倒一点儿都没有觉察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只有身边的大人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比如荣伯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才准确地把住了我突突的腕脉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并且通过镰刀和锄头将我那些蒲公英一般的欲念摁下去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让我接近麦茬和犁头草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接近土地上最切实的部分。现在想来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麦花香里那些醉人的芬芳和诱人的味道都不过是四月天落下的槐树荚与桑葚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它们其实结不了什么果实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虽然不乏甘甜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却只能徒增味觉的依赖和幻觉的空乏。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⑧真正的麦香总是与镰刀在一起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与即将到来的梅雨在一起。不久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荣伯新剪的茶棵</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又将长出青幽幽的茶叶来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把大片萎黄的麦子衬托得分外衰老。然而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整个村子在这时才激动起来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就像荣伯在黎明时俯身于麦地一样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天空晴朗而高远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大地芬芳而宽阔。当青春的梦幻醒来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一个距离大地最近的人就是一把镰刀或扁担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一声动情的呼喝就是一阵麦浪或槐风。时节正值端午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太阳正在背脊之上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村庄正在麦香之中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而我正在麦粒之外。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⑨那时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成熟的麦子香气四溢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倘若旁边有梅子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它会落入梅香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旁边有李子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它会融进李馥。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⑩熟麦的香味曾经把我的乡居整个地淹没了。荣伯揉开一穗麦朵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在掌心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他细细地吹掉麦芒儿和麦壳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让一堆鼓胀的新麦裸露在五月的太阳下。他拈起其中一粒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放入嘴里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然后嚼起来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我看见天空蓝得有些承受不住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而荣伯眯缝着的眼睛却成了两穴幸福的陷阱。</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⑪一个能被麦香陶醉的人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他的幸福简单得很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也悠远</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得很</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他的祝愿有时就是他的</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636814"/>
          <a:ext cx="19370152" cy="9272016"/>
        </p:xfrm>
        <a:graphic>
          <a:graphicData uri="http://schemas.openxmlformats.org/drawingml/2006/table">
            <a:tbl>
              <a:tblPr/>
              <a:tblGrid>
                <a:gridCol w="19370152"/>
              </a:tblGrid>
              <a:tr h="635060">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“六读法”具体示范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205700">
                <a:tc>
                  <a:txBody>
                    <a:bodyPr/>
                    <a:lstStyle/>
                    <a:p>
                      <a:pPr marL="0" algn="l" defTabSz="2118995" rtl="0" eaLnBrk="1" latinLnBrk="0" hangingPunct="1">
                        <a:lnSpc>
                          <a:spcPct val="130000"/>
                        </a:lnSpc>
                        <a:spcAft>
                          <a:spcPts val="0"/>
                        </a:spcAft>
                      </a:pPr>
                      <a:r>
                        <a:rPr lang="zh-CN" altLang="en-US" sz="3600" kern="1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一、抓标题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感知主要内容。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标题理解。“根河之恋”中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主体形象是“根河”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心理及情感在“恋”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恋”是关键词。</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通过标题来理解文章内容。初步阅读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它告诉读者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根河有着独特的优良传统和文化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随社会的变革而发展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继续阅读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有更深的意蕴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根河之恋”一方面表现了作者对鄂温克人的赞美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另一方面也体现了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二、理线索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理清行文思路。</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理清层次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切分情节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思考各个段落之间、各部分之间有什么关系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分析文章是如何一步步行文的。</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综观全文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是以作者的行程为经线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以“根河”为纬线</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串联起鄂温克人、事来进行构思的。具体说来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_________________________________________________________________________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160564" y="2750224"/>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遗憾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他的挽留同时也是他在送行。他不知道有很多东西都是留不住的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像滑溜的时光、逃跑的庄稼以及跟欲望一起私奔的人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像他手把手地教了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年割麦技术的那个瘦小的身影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到底还是在五月的麦芒儿直视下溜之大吉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⑫一转眼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时光快得就如一地麦子从四月走进五月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从花香进入谷香。</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⑬老了的荣伯面对我的到来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只能欢喜地连声说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你回来了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回来了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你看今年的麦子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他哪里知道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我原本就没打算看望这一地青麦子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我不过是在麦地里寻找他罢了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就像那年我回去寻找当年我爬过的一棵青桐树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结果却找到了一条我从来没有放在心上的幽幽小路。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⑭是麦香帮了我的忙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让我找回了镰刀与麦茬旁边的自己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还有这位将庆幸和失望发酵在一起的荣伯。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散文百家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文章以“麦香”为题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表达了什么主旨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请探究。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麦香不仅指麦子的香气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更象征一种收获的喜悦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一种生存方式或人类文明。②作者告诫自己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不管文明如何进步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岁月如何变迁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我们都不要忘本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不要忘记脚踏实地的做事原则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要坚守“一分耕耘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一分收获”的人生信条。③同时也表达了对农业文明随着时代变化而受到冲击的感叹与无奈。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本题考查探究能力。标题是文章的窗口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透过标题往往能窥探作品的主旨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本篇散文的标题就具有这个特点。探究标题表达了什么主旨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其实就是探究标题的意蕴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既要揭示标题的字面含义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又要揭示标题的深层含义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更要揭示作者借助标题所要传达的思想观点和透过标题表现出来的情感。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4582"/>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探究思想感情意蕴</a:t>
            </a:r>
            <a:endParaRPr lang="en-US" altLang="zh-CN" sz="4000" b="1" dirty="0" smtClean="0">
              <a:latin typeface="微软雅黑" panose="020B0503020204020204" pitchFamily="34" charset="-122"/>
              <a:ea typeface="微软雅黑" panose="020B0503020204020204" pitchFamily="34" charset="-122"/>
            </a:endParaRPr>
          </a:p>
        </p:txBody>
      </p:sp>
      <p:sp>
        <p:nvSpPr>
          <p:cNvPr id="97281"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1" name="表格 10"/>
          <p:cNvGraphicFramePr>
            <a:graphicFrameLocks noGrp="1"/>
          </p:cNvGraphicFramePr>
          <p:nvPr/>
        </p:nvGraphicFramePr>
        <p:xfrm>
          <a:off x="2304580" y="4284886"/>
          <a:ext cx="19514168" cy="3600400"/>
        </p:xfrm>
        <a:graphic>
          <a:graphicData uri="http://schemas.openxmlformats.org/drawingml/2006/table">
            <a:tbl>
              <a:tblPr/>
              <a:tblGrid>
                <a:gridCol w="1296144"/>
                <a:gridCol w="18218024"/>
              </a:tblGrid>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请探究文本中的某一事物包含了哪几层深意。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在作者心中有怎样的意义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价值、地位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题干中往往有“结合本文和生活实际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谈谈你的思考”之类的提示语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814582"/>
          </a:xfrm>
          <a:prstGeom prst="rect">
            <a:avLst/>
          </a:prstGeom>
          <a:noFill/>
        </p:spPr>
        <p:txBody>
          <a:bodyPr wrap="square" rtlCol="0">
            <a:spAutoFit/>
          </a:bodyPr>
          <a:lstStyle/>
          <a:p>
            <a:pPr algn="r">
              <a:lnSpc>
                <a:spcPct val="130000"/>
              </a:lnSpc>
            </a:pPr>
            <a:r>
              <a:rPr lang="zh-CN" altLang="en-US" sz="4000" dirty="0" smtClean="0">
                <a:latin typeface="微软雅黑" panose="020B0503020204020204" pitchFamily="34" charset="-122"/>
                <a:ea typeface="微软雅黑" panose="020B0503020204020204" pitchFamily="34" charset="-122"/>
              </a:rPr>
              <a:t>（续表）</a:t>
            </a:r>
            <a:endParaRPr lang="en-US" altLang="zh-CN" sz="4000" dirty="0" smtClean="0">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04580" y="3780830"/>
          <a:ext cx="19370152" cy="7132320"/>
        </p:xfrm>
        <a:graphic>
          <a:graphicData uri="http://schemas.openxmlformats.org/drawingml/2006/table">
            <a:tbl>
              <a:tblPr/>
              <a:tblGrid>
                <a:gridCol w="1152128"/>
                <a:gridCol w="18218024"/>
              </a:tblGrid>
              <a:tr h="302433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总览全文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整体把握。对作品做体验式探究的前提是对作品有充分的了解和准确的把握。要善于抓住关键语句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理清全文脉络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明白作品所表达的主题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对全文有一个整体认识和把握。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联系生活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明确观点。在对文本准确把握的基础上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联系自己的阅读感受或生活体验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分析评判作者的观点。分析时要客观求是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评判时要辩证分析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公正公允。然后提出自己的观点。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内引外联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言之有据。内引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即引用文中的观点材料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必要时还要结合作者的经历和创作背景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外联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即要联系自己的个人生活经历和体验。无论是赞同还是反对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这两个方面都要兼顾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绝不可架空分析或随意褒贬。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结构完整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力求简明。要单刀直入、开门见山地提出论点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然后就原作内容进行复述、介绍、引用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或阐述自己的生活经验感受。要做到结构清晰、小巧、完整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语言要精练、简明、严谨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答题要规范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要点要分明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97281"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祖　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农　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祖屋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是我内心深处最鲜活的那一处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秘不示人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只怕她遭了风雨的侵蚀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抑或因晾在空气下而变质。在我心中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她由高大到矮小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由缤纷到简单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由喧嚣到沉寂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到后来一直缩进我的梦里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晶莹成了枕边的一颗泪珠。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在很长的时间里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祖屋是我的整个世界。或许是自第一次睁开眼睛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我便开始了探寻祖屋的秘密。接下来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便用小小的身躯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摸爬丈量着这个宅院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祖屋的大门朝东南。所谓的大门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只是一个枝条编成的柴扉而已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柴扉上钉着小扣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上着一把几乎锈透了的老锁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其实只是做做样子。主屋是三间西屋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石头砌垒的底层墙上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土坯一直到顶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其上是用厚厚的黄草拍成的蓑衣似的草屋脊。正屋用细泥糊就的外墙面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风雨侵蚀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一条条的细槽沟和窄缝遍布其上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斑驳着岁月的手艺。</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祖屋中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正正当当四平八稳地摆着一张八仙桌。记事起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就觉得爷爷除去到院里纳凉、到地里干活之外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从来没有离开过这桌子右边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也被我们称为“上首”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他那把椅子。每年除夕夜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总是这样一幅场景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爷爷稳坐上首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爸爸、叔叔、哥哥、我和堂弟则围桌而坐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相互让菜、敬酒、劝酒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奶奶则带着她的儿媳们张罗忙活。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大桌子的旁边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是在农村被称为“憋来气”的土炉子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也是我印象里最暖的所在。冬天里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往炉边一凑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仿佛冻透了的手脚、冻得通红的鼻头和接近透明的耳朵瞬间被暖了过来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有时接过奶奶递来的煎饼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贴在炉壁上一烤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一股香气便悄悄弥漫开来。那被土炉子烙得焦黄的煎饼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至今烙在我的脑海里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抠都抠不掉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呼吸着祖屋院子里几代人呼吸过的空气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踩着院子里叠了无数摞的几代人的脚印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我渐渐长大。祖屋却总是一副老成持重的模样。看起来同样一成不变的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是屋檐下的那个燕子窝。小学时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有一次放学回来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我同忙碌着的燕子有过一次</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对话</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刚刚北归的它</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身上还</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1677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附着南方的暖意。我对燕子说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佐罗先生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燕子瞅着我发愣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看来这家伙健忘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过了个冬天就把老朋友给忘了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它不是你那只燕子了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这是它孩子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我认得”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奶奶在一旁边喂着鸡边对我说。噢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原来也是在变的。</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那时候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无论上学还是上班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在外面游荡累了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总要回祖屋住上几天。每到清晨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爷爷奶奶便会在院子里说起话来。有时是催我们起床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有时则是云彩啦天气啦一些无关紧要的事情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原来他们只是需要一个话头来打破这农家院的寂静罢了。早上飘荡在祖屋院里或高或低的说话声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或许是我所有关于故乡的记忆中最难割舍的情愫。</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没有了人气养着的祖屋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再也打不起一点点精神来。就像当年我的祖父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坐在他那把咯吱作响的躺椅上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到最后老得连眼皮都不愿眨一下。没有悬念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一切都抵御不了岁月的磨洗。我的祖屋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虽然拼命挣扎着力图站直身子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拼命挣扎着不被风雨剥去最后一层外衣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拼命挣扎着给这个院落和世界留下最后一点记忆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但在一个风雨之夜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最终还是轰然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倒下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这当然是父亲后来告诉我的。若干年下来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我觉得那轰然倒下的身影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一直实实在在地压在我心上。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站在已无往日印迹的祖屋的院子里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思绪纷扬。一阵从岁月深处的角落里吹来的风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抚着我的耳朵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轻轻告诉我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她也经常思念过去。”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人民日报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文中借“燕子窝”表达了“我”的什么情感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02221"/>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对祖屋的依恋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对祖屋及其中人与事物的怀念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对祖屋始终如一的挚爱。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解答这一题关键要正确把握文章中作者感情的落脚点。祖屋是作者回忆的对象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是感情的主线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写其他内容都是为写对祖屋的感情做铺垫。因此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写燕子窝是运用了以小见大的手法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通过写燕子窝及窝中燕子来表达对祖屋的爱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是谓爱屋及乌。岁月更迭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燕子南来北往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物是“燕”非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但不变的是“我”对它们的爱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这是一种始终如一的挚爱之情。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4582"/>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题型四</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探究艺术构思</a:t>
            </a:r>
            <a:endParaRPr lang="en-US" altLang="zh-CN" sz="4000" b="1" dirty="0" smtClean="0">
              <a:latin typeface="微软雅黑" panose="020B0503020204020204" pitchFamily="34" charset="-122"/>
              <a:ea typeface="微软雅黑" panose="020B0503020204020204" pitchFamily="34" charset="-122"/>
            </a:endParaRPr>
          </a:p>
        </p:txBody>
      </p:sp>
      <p:sp>
        <p:nvSpPr>
          <p:cNvPr id="97281"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1" name="表格 10"/>
          <p:cNvGraphicFramePr>
            <a:graphicFrameLocks noGrp="1"/>
          </p:cNvGraphicFramePr>
          <p:nvPr/>
        </p:nvGraphicFramePr>
        <p:xfrm>
          <a:off x="2160564" y="4284886"/>
          <a:ext cx="19658184" cy="6079592"/>
        </p:xfrm>
        <a:graphic>
          <a:graphicData uri="http://schemas.openxmlformats.org/drawingml/2006/table">
            <a:tbl>
              <a:tblPr/>
              <a:tblGrid>
                <a:gridCol w="1440160"/>
                <a:gridCol w="18218024"/>
              </a:tblGrid>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文中的五个问句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意蕴丰富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设置巧妙。请结合全文谈谈你的认识。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本文在谋篇与立意方面匠心独具。请结合全文加以赏析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首先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明确考查特点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艺术构思探究是散文艺术特色探究中的重要内容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其题干多表述为“题为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文章却写了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请对此进行探究”。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其次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明确思考方向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这种题型是基于全文主旨、结构思路、艺术手法之间的关系判断来设问的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其探究内容多为材料与材料、材料与主旨、标题与文本等关系的处理意图或原因。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最后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明确答题要求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答题的核心是联系文本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对题干和文本二者之间的关系从多个角度做出准确的理解与分析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8558784"/>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“六读法”具体示范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三、绘画面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明确形象特点。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明确形象类型。①事物形象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如“根河”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索”“乌热尔图”“走出山林的鄂温克人”等。</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分析清楚形象的特点。文中“根河”形象独特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其特点有多种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巨大的生命力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纯真清澈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一次次的新生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养育了两岸的生命。文中的“乌热尔图”形象十分饱满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其特点有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热爱故乡、传承文化、报答民族等。文中的“玛丽亚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索”形象独特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其特点有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四、找文眼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把握主旨情感。</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要读出文中关键句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或者那些能体现、揭示文章主旨意义的语句。如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根河从厚厚的冰层中泛起春潮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河的巨大生命力迸发开来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这破冰时节的河水才是它真正的本色。”②“生活在根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亦如我们误读秋风</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查　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一言秋风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常生悲情。这是因为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秋风一起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万物便开始萧条。在我的童年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每当秋风开始吹拂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母亲的心情便低落起来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蹲下去抚摸那些枯萎中的瓜藤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眼里竟噙着泪。</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书读得多了才发现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悲秋情结不仅今人有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古人更甚。譬如唐代诗人李白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在他的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三五七言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里就写道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秋风清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秋月明。落叶聚还散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寒鸦栖复惊。”是啊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不光人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连寒鸦都有所惊恐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心绪不定呢。还有贾岛的两句诗“秋风生渭水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落叶满长安”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尤为出神入化。乍看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写得十分随意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细品却有着撼动人心的力量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遂成为千古名句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诵者无数。诗为白描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像一幅一挥而就的风情画。然而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给人以辽阔、苍凉、入骨的凄楚之感。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受这些影响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渐渐地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我也有了些许悲秋情结。现在回头看来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所写悲秋诗章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该有百首之多。后来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有了一定阅历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开始理解秋风所含有的丰富内涵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心绪变得坦然起来。再后来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聆听秋风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则成为我的一种生命需求。本来嘛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秋天属于季节中的黄金时光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万物成熟并结果之后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收获便成为压倒一切的喜庆景象。何来那么多悲情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更何况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对自然界而言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季节交替是一种稀松平常的事情。因为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一切都还存在着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只是以另一种形式出现罢了。枯萎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只是一种转换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而非灭绝。</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对于秋天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有了客观认知之后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聆听秋风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便成为一种情趣和诗意享受了。之后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每当秋天到来之时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有去高山野岭踏足的机会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我是一概不会放过的。因为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只有在那里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秋风才显得更为辽阔、空灵、爽气。音与色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也才归于完美。这样的时候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人一临秋风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心中的污浊与闷气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便被荡尽。仿佛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聆得一次浩荡秋风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灵魂便崇高了一次一样。血流干净了许多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也畅快了许多。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10417211"/>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有一年秋日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没有机会去远足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便去香山碰碰运气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寻觅一处听风之地。然而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观光红叶的那些地方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太过噪闹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秋声也显得杂乱不堪。有幸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终于在香山植物园西北角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遇有一处高耸的宽大平台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上架纯原木的方形长廊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造型朴拙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也显得达雅。此处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可来听风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也可远目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视野开阔得让人可敞开心怀。由此俯视东方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浩然古都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清晰在目。回首西望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就是起伏连绵的香山众峰。目光所及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均为金辉与红光。初霜之后的红枫与黄栌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点燃所有的景致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远远近近皆幻化为童话。金色的银杏叶在诗意地飘落着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仿佛有一架轻拢慢捻的古琴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在那里闲闲地弹奏。</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此刻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最好轻微地闭起双目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让睫毛轻合、舒缓。然后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身倚廊柱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将双手抱在胸前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像胎中等待出世的婴儿。你听到了吗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从山峦背后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有什么在轻轻然、嚯嚯然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但又是空空然地流泻而来。你的衣领、衣角有轻微的掀动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你的发丝开始轻抚你的额、脸颊、鼻尖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使你进入一种睡眠状态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就像在母亲的温怀里一样。你的心灵之气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像一股清流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不知要流向何处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遽然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你感觉到有人在轻轻地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吻你。那是秋风在留给你一个属于哲思的印记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且带有深深的祝福。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山野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静若梦境。最具禅意的远方草木之香味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缓缓飘来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熏染得你全身皆是自然香气。如斯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你不能不想起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那些餐风饮露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坐禅于菩提树下的得道高僧。你可能也会想起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唐人王维和他那些从浊世中脱颖而出的初莲般的诗作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独坐幽篁里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弹琴复长啸。深林人不知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明月来相照。”总之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来聆听山野里的秋风绵绵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会使你的心灵由污浊变为清明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由复杂变为简洁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由世俗变为达观。由此看来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秋风并非一律以肃杀为能事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而只是改变了一下生存状态。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抬头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有一群乌鸦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缓缓飞过头顶。鸣声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苍茫而极富禅味。是一种空静中的阐释吗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对于这秋风和流逝的时光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也不一定呢。山鸦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为黑金鸟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是吉祥之物。误读它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是源于我们的偏执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亦如我们误读秋风。</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人民日报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这篇文章是怎样构思的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请简要探析。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02221"/>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以古今人们普遍地对秋风表现出一种悲的情感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开篇自然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富有韵味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中间叙述作者在一定阅历基础上对秋风的理解、欣赏和向往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紧扣文题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揭示秋风意蕴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为下文进一步具体表现秋之美做铺垫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以作者于北京香山的一次聆听秋风经历为结尾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从色彩、感觉、体悟等方面具体而有层次地表现北京香山秋风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既照应文章主题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又首尾呼应。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此题考查探究文章的构思艺术。可以先大致切分文章层次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看看文章从头至尾写了什么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是怎么写的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然后再体会其中的技巧。文章开始写名人对秋风的感受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中间写自己对秋风的独到理解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最后以聆听香山的秋风作结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表达了自己对秋风的赞美之情。据此分析即可。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天津卷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在母语的屋檐下</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彭　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少年时代的伙伴自大洋彼岸归来探亲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多年未见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把盏竟夜长谈。我们聊到故乡种种情形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特别谈到了家乡方言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兴之所至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后来两人干脆用家乡话谈起来。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本来以为这么多年不使用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很多方言都已忘记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不料却在此时鲜明地复活了。恍惚中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甚至忆起了听到这些话时的具体情境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眼前浮现出了说话人的模样。友人感慨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真过瘾。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在一种语言中浸润得深入长久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才有资格进入它的内部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感知它的种种微妙和玄奥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那些羽毛上的光色一样的波动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青瓷上的釉彩一般的韵味。几乎只有母语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我们从牙牙学语时就亲吻的语言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才应允我们做到这一点。</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关于母语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英文里的一个说法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最有情感温度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也最能准确地贴近本质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:mother tongue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直译就是“妈妈的舌头”。从妈妈舌头上发出的声音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是生命降临时听到的最初的声音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浸润着爱的声音。多么深邃动人的诗意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在母语的呼唤、吟唱和诵读中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我们张开眼睛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看到万物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认识生命。</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诗作为浓缩提炼过的语言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是语言的极致。它可以作为标尺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衡量一个人对一种语言熟悉和理解的程度。“眼看他起高楼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眼看他宴宾客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眼看他楼坍了”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说的是世事沧桑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人生无常。“而今识尽愁滋味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欲说还休。欲说还休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却道天凉好个秋”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说的是心绪流转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昨日迢遥。没有历史文化为之打底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没有人生经历作为铺垫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就难以深入地感受和理解其间的沉痛和哀伤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无奈和迷茫。它们宜于意会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难以言传。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每一种语言都连接着一种文化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通向一种共同的记忆。文化有着自己的基因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被封存在作为载体和符号的特有的语言中。仿佛一千零一夜的故事中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阿里巴巴的山洞里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藏着稀世的珍宝。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“芝麻开门吧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咒语念起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山洞石门訇然敞开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堆积的珠宝浮光跃彩。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但洞察和把握一种语言的奥秘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不需要咒语。时间是最重要的条件。在一种语言中沉浸得足够久了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自然就会了解其精妙。有如窖藏老酒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被时光层层堆叠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然后醇香。瓜熟蒂落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风生水起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到了一定的时候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语言中的神秘和魅惑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次第显影。音调的升降平仄中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笔画的横竖撇捺里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有花朵摇曳的姿态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水波被风吹拂出的纹路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阳光下明媚的笑容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暗夜里隐忍的啜泣。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对绝大多数人来说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只有母语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才有这样的魅力和魄力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承担和覆盖。日升月落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春秋代序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昼夜不舍的流水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亘古沉默的荒野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鹰隼呼啸着射向天空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羊群蠕动成地上的云团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一颗从眼角滑落的泪珠有怎样的哀怨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一声自喉咙迸发的呐喊有怎样的愤懑。一切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都被母语捕捉和绾结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表达和诉说。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我骄傲于自己母语的强大的生命力。五千年的漫长历史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灾祸连绵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兵燹不绝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而一个个方块汉字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就是一块块砖石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当它们排列衔接时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便仿佛垒砌了一个广阔而坚固的壁垒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牢牢守卫了一种古老的文化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庇护了一代代呼吸沐浴着它的气息的亿兆的灵魂。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童年在农村度过。记事不久的年龄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有一年夏天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大人在睡午觉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我独自走出屋门到外面玩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追着一只蹦蹦跳跳的兔子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不小心走远了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一直走进村外一片茂密的树林中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迷路了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害怕得大哭。但四周没有人听到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只好在林子里乱走。过了好久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终于从树干的缝隙间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望见了村头一户人家的屋檐。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一颗悬空的心倏地落地了。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对于长期漂泊在外的人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母语熟悉的音调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带给他的正应该是这样的一种返归家园之感。一个汉语的子民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寄居他乡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母语便是故乡的方言土语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置身异国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母语便是方块的中文汉字。“官秩加身应谬得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乡音到耳是真归”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故乡的语言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母语的最为具体直观的形式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甚至关联到了存在的确凿感。</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因为时时相与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反而熟视无睹。</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就像对于一尾悠然游弋的鱼儿</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水的环抱和裹挟是自然而然的</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不需要去意识和诘问的。但一当因某种缘故离开了那个环境</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就会感受到置身盛夏</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9694962"/>
          </a:xfrm>
          <a:prstGeom prst="rect">
            <a:avLst/>
          </a:prstGeom>
          <a:noFill/>
        </p:spPr>
        <p:txBody>
          <a:bodyPr wrap="square" rtlCol="0">
            <a:spAutoFit/>
          </a:bodyPr>
          <a:lstStyle/>
          <a:p>
            <a:pPr>
              <a:lnSpc>
                <a:spcPct val="130000"/>
              </a:lnSpc>
              <a:spcAft>
                <a:spcPts val="0"/>
              </a:spcAft>
            </a:pP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沙漠中般的窒息。被拘禁于全然陌生的语言中</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一个人也仿佛涸辙之鲋</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最渴望母语的濡沫。那亲切的音节声调</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是一股直透心底的清凉水流。</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每一种语言的子民们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在自己母语的河流中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泅渡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游憩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俯仰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沉醉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吟咏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创造出灿烂的文化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并经由翻译传播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成为说着不同语言的人们共同的精神财富。以诗歌为证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鲁拜集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中波斯大诗人伽亚谟及时行乐的咏叹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古诗十九首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里汉代中国人生命短暂的感喟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贯穿了相通的哲学追问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中世纪的意大利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彼特拉克对心上人劳拉的十四行诗倾诉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和晚唐洛阳城里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李商隐写给不知名恋人的无题七律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或者隽永清新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或者婉转迷离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各有一种入骨的缠绵。让不同的语言彼此尊重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在交流中使各自的美质得到彰显和分享。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热爱来自母亲的舌尖上的声音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应该被视为是一个人的职责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他的伦理的基点。他可以走向天高地阔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但母语是他的出发地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是他不断向前伸延的生命坐标轴线上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那一处不变的原点。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光明日报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8134428"/>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“六读法”具体示范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421196">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河的大多数鄂温克人恋恋不舍地告别了山林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新建了童话般的家园。”③标题。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综观全文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很好地抒发了作者的情感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五、品语言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感受语言特点。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能理解字词含义。如文中“根河回到童年”一句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童年”即指根河的自然状态。</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能分析词语妙用。如“她或许就是根河的化身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充满了母性的慈祥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又有着丰富的传奇”一句中“化身”“慈祥”“传奇”等词语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形象化地刻画出玛丽亚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索的特点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养育了生命</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一路走来令人敬仰。</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能体味出哲理性语句的深层含意。如“我们山外的人远道来看山</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原本住在山上的人却搬下了山”一句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具有的丰富含意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________________________________________________________</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探究语句意蕴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他可以走向天高地阔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但母语是他的出发地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是他不断向前伸延的生命坐标轴线上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那一处不变的原点。”请结合本文和下面的材料谈谈你对这句话的思考。要求观点明确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阐述合理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有说服力。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我的老师木心写道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向世界出发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流亡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千山万水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天涯海角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一直流亡到祖国、故乡。”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是我见过对母国问题的最高见解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非常决绝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非常潇洒。他把母国、故乡、老家、祖宅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统统看成流亡之地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而陪他流亡的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是他的母语。在木心的个案中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母语的力量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大于母国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高于母国。木心对母语表达敬意。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陈丹青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生死于母语之中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不论你走到哪里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母语始终与你生死相依。分析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原文作者说母语始终是人生命中不变的原点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不论人的生命延伸到何等地步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陈丹青认为母语始终伴随着人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是人类文化的根基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甚至超过其他一切事物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不论你走到何处。他们都对母语表达无限的敬意。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要理解文中句子的含意。答题时要始终围绕这句话来回答。其次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要根据题干下面所给出的从文本之外选择的语段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结合相应内容理解“母语是他的出发地”“不变的原点”的含意。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探究标题意蕴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请探究题目“在母语的屋檐下”蕴含了哪几层深意。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母语有亲切感、温馨感。“屋檐”就表明是“家”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有了“家”自然就感觉亲切、温馨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母语也一样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与少年时代的伙伴用家乡话交谈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在异国他乡用母语交流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都有亲切感。②母语有保护、庇护的作用。犹如“屋檐”保护着小鸟、迷途的小孩。③母语有守卫的功能。母语时刻守卫着民族文化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就像“屋檐”自觉地守护着家庭。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言之有理的答案可酌情给分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看标题所蕴含的不同层次的含意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这实际也是考查标题的意蕴。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探究思想情感意蕴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作者借“母语”抒发了哪些思想感情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653038"/>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赞美了母语的宝贵、丰富、神奇和具有的伟大创造性。②抒发了作者敬仰语言文化的真挚情感。③通过赞扬母语的强大的生命力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表达了作者热爱祖国、热爱民族的崇高情怀。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解答这一题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关键要正确把握文章中作者感情的落脚点。母语是作者感情的基点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它连着“文化”“祖国”“民族”等。此处运用了以小见大的手法。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探究艺术构思意蕴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这篇文章是怎样构思的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请简要探析。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292998"/>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通过友人国外归来互相用家乡话长谈获得满足感引出对母语的议论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描绘母语的几个特点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最有情感温度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也最能准确地贴近本质”、“诗作为浓缩提炼过的语言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是语言的极致”、宝贵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即“每一种语言都连接着一种文化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通向一种共同的记忆”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写了洞察和把握一种语言的奥秘、母语有魅力和魄力、骄傲于自己母语的强大的生命力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介绍了母语的三大作用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保护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返归家园之感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创造、传播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呼唤热爱母语。</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要对文章的十六个段落的内容进行理解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然后进行段落间内容归类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最后说明构思思路。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9430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备考改编题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下列对文本相关内容和艺术特色的分析鉴赏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文中引用英语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mother tongue,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是为了引出“妈妈的舌头”这一形象说法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强调母语的温馨可亲。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文中引用阿里巴巴的故事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旨在说明封存在语言中的文化基因如珠宝般珍贵。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文中列举“昼夜不舍的流水”“亘古沉默的荒野”“一颗从眼角滑落的泪珠”等意象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意在说明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只有用母语才能准确言说它们的内在情韵。</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文章融记叙、议论、抒情为一体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引经据典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华美而不失厚重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有较深的文化意蕴。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9973518"/>
            <a:ext cx="19800000" cy="1728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10189542"/>
            <a:ext cx="19508086" cy="74231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旨在说明封存在语言中的文化基因如珠宝般珍贵”表述有误。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作者回忆童年迷路的经历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在文中有什么作用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02455"/>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内容上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用孩子迷路比喻游子离开母语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强调母语给人带来的庇护感和安全感。②结构上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呼应题目“屋檐”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引出下面的议论。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本题考查分析作品结构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能力层级为分析综合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。考查段落的作用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应该先找到该段落并联系原文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然后从“内容”“结构”等方面加以考虑作答。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赏析文中画线的文字。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运用比喻、对比等手法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揭示出人和母语之间生死难离的关系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使事理具象化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生动形象。</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本题考查体会重要语句的丰富含意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品味精彩的语言表达艺术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能力层级为鉴赏评价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。鉴赏句子首先要明确鉴赏的角度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比如修辞角度、感官角度、遣词造句角度、选材角度等等。一般先从修辞角度思考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并考虑修辞效果。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探究语句意蕴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作者深情地诠释了母语的多重意义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请结合全文加以概括。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54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母语可以拉近彼此关系。②母语最早打通人与世界的联系。③母语可以自由地抒情状物。④母语包蕴文化基因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守卫民族文化。⑤母语给人以家的归宿感。⑥各民族用自己的母语创造了人类共同的精神财富。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本题考查从不同的角度和层面发掘作品的意蕴、民族心理和人文精神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能力层级为探究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。审题时要注意“多重意义”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可见答案不止一点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思考时应多角度思考。考生可以从文中找到写母语的内容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然后结合语境理解其意蕴。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232572" y="3852838"/>
          <a:ext cx="19370152" cy="7682810"/>
        </p:xfrm>
        <a:graphic>
          <a:graphicData uri="http://schemas.openxmlformats.org/drawingml/2006/table">
            <a:tbl>
              <a:tblPr/>
              <a:tblGrid>
                <a:gridCol w="19370152"/>
              </a:tblGrid>
              <a:tr h="44724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“六读法”具体示范</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969578">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六、析手法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领会写作技巧。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具体做法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能分析各种表达方式的作用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如描写、议论等。如“我模仿着她们举手投足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扭动腰肢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想象着生活在此的种种愉悦。那是我度过的最为愉快的时刻”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第一句话是描写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第二句话是抒情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就有内容、结构上的作用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内容上对鄂温克人舞蹈的喜爱和对他们精神生活的肯定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结构上承上启下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自然地过渡到末段写感想。</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能分析出多种表现手法及作用。如散文描绘根河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就是运用了借物抒情的手法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形象生动地表达了根河孕育了鄂温克族人民、培养了他们优秀的品格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人民也念念不忘它的恩情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热爱家乡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留恋坚守。又如第②段最后一句画波浪线部分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手法独特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____________________________________</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3910"/>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六读法”具体示范理解练习</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反复吟咏“根河之恋”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它体现了什么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分析散文的结构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这篇散文是怎样构思的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赏析散文的形象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散文描述的玛丽亚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索形象有哪些特点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作者借鄂温克人抒发了哪些思想感情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体会重要语句的丰富含意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品味精彩的语言艺术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我们山外的人远道来看山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原本住在山上的人却搬下了山。”这句话有怎样的含意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分析散文的基本特征和主要表现手法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第②段画波浪线部分运用了什么表现手法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有何表达效果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在一个个春天的日子里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根河回到童年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回到本真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然后再一次次丰满成熟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将涓涓乳汁流送给两岸的万千生物。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88556" y="7299344"/>
            <a:ext cx="19586176" cy="5133713"/>
          </a:xfrm>
          <a:prstGeom prst="rect">
            <a:avLst/>
          </a:prstGeom>
          <a:ln>
            <a:solidFill>
              <a:schemeClr val="tx1">
                <a:lumMod val="75000"/>
                <a:lumOff val="25000"/>
              </a:schemeClr>
            </a:solidFill>
            <a:prstDash val="sysDot"/>
          </a:ln>
        </p:spPr>
        <p:txBody>
          <a:bodyPr wrap="square">
            <a:spAutoFit/>
          </a:bodyPr>
          <a:lstStyle/>
          <a:p>
            <a:pPr>
              <a:lnSpc>
                <a:spcPct val="130000"/>
              </a:lnSpc>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六读法”具体示范理解练习</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鄂温克人依恋“根河”、坚守根河的精神。</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要结合文意理解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标题不同层次的含意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实际也是指标题的意蕴。</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段介绍母亲河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引入。其次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⑫</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段描绘鄂温克人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这可以分层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第一层③④⑤段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描写玛丽亚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第二层⑥⑦段描写乌热尔图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第三层⑧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⑫</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段写走近鄂温克人的生活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包括家园、劳动、着装、住房、通婚、姓名、舞蹈等。最后</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⑬</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段写作者的感想。</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要对文章的整体内容进行理解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然后进行段落间内容归类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最后说明构思思路。</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88556" y="2916734"/>
            <a:ext cx="19586176" cy="8734699"/>
          </a:xfrm>
          <a:prstGeom prst="rect">
            <a:avLst/>
          </a:prstGeom>
          <a:ln>
            <a:solidFill>
              <a:schemeClr val="tx1">
                <a:lumMod val="75000"/>
                <a:lumOff val="25000"/>
              </a:schemeClr>
            </a:solidFill>
            <a:prstDash val="sysDot"/>
          </a:ln>
        </p:spPr>
        <p:txBody>
          <a:bodyPr wrap="square">
            <a:spAutoFit/>
          </a:bodyPr>
          <a:lstStyle/>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美丽。年轻时漂亮。②慈祥。她是一位慈祥的老人。③坚守。她“神色沉静而坚毅”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坚守着家园。</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要结合文意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针对描写该人物的两个段落对人物的介绍进行简要概括。</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赞美鄂温克人有巨大的生命力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适应时代发展迎接新的未来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具有勤劳、坚毅的精神与品格。②对鄂温克民族的尊重。</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关键要正确把握文章中作者感情的落脚点。两个方面不要遗漏其中之一。</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山外的人出于好奇或对自然美景的向往来看山景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而山上的鄂温克人则顺应时代发展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保护生态环境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响应政府号召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群体搬下山来居住、生活。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要确定句子在文中的位置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再分析句子前后内容的语境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必要时还要联系全文内容进行分析。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拟人手法。高度赞扬了根河有着母亲一般的纯真、无私和伟大。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首先要指出具体的表现手法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再分析它的效果。</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93647"/>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真题练习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下列词语在文中的意思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理解不正确的一项是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恬然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自然放松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沉静从容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袒露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毫不遮掩、毫无保留地展现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盘算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精打细算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曼妙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舞姿轻盈而美丽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8665" y="7597140"/>
            <a:ext cx="19799935" cy="25514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2764" y="7813278"/>
            <a:ext cx="19508086" cy="1462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盘算”应为“心里算计或筹划”之意。原文“盘算”是指鄂温克人按照自己的想法装扮屋子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筹划着未来的生活。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996854"/>
            <a:ext cx="19586176"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我们的裁缝店</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李　娟</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在城市里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裁缝和裁缝店越来越少了。但在喀吾图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生活迥然不同。这是游牧地区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人们体格普遍高大宽厚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再加上常年的繁重劳动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很多人身体都有着不同程度的变形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只有量身定做的衣服才能穿得平展。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我们租的店面实在太小了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十来个平方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中间拉块布帘子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前半截做生意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后半截睡觉、做饭。但这样的房间一烧起炉子来便会特别暖和。很多个那样的日子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狂风呼啸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昏天暗地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小碎石子和冰雹砸在玻璃窗上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啪啪啪啪”响个没完没了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但我们的房子里却温暖和平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锅里炖的风干羊肉溢出的香气一波一波地滚动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墙皮似乎都给香得酥掉了。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16548" y="2840490"/>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1545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下列对文章的理解与赏析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传统的鄂温克人生活在山里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以打猎为生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驯鹿是他们生活、劳动的重要帮手。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乌热尔图为玛丽亚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索拍摄的照片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生动地表现了她历经的沧桑与母性的慈祥。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第六段中作者运用排比和拟人的修辞手法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展现了呼伦贝尔草原的美丽风光。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搬出山林的鄂温克女子穿上了城市里流行的裙子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过上了快乐时尚的新生活。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6949440"/>
            <a:ext cx="19799935" cy="26892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165206"/>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第十段中的“却是城市里流行的花色”与选项中的“城市里流行的裙子”有出入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表述不准确。“快乐时尚”的定位有偏颇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时尚”尚可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但“快乐”在文中未体现。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第二段写出了根河的哪些特点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有什么象征意义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25046"/>
            <a:ext cx="19800000" cy="60486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941070"/>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巨大的生命力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纯真清澈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一次次的新生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养育了两岸的生命。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象征意义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鄂温克民族的生命力、精神与品格。</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第一问“特点”属于概括题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限定范围为“第二段”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筛选有关根河的描述即可。第二段总共四句话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分别描写春天根河破冰的生命力、根河河水的清澈本色、根河原本的名字及其含义、根河像母亲河一样养育两岸生物。第二问考查象征手法。第一段中将根河比喻为母亲河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而河流的特点会直接影响民族性格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所以围绕这些点答题即可。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作者在结尾说“我知道我虽然来过了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但却远远抵达不了这河的深奥”。请根据文意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说明“这河的深奥”的含义、“抵达不了”的原因及作者寄托的情感。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01110"/>
            <a:ext cx="19800000" cy="4824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鄂温克人久远的历史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丰富的精神世界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未来的发展。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我”是外来游客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来去匆匆。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对鄂温克民族的尊重。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作者来根河游览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同时深深赞叹这里的历史文化内涵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热爱这片土地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歌颂这片土地上的人和事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遗憾自己作为外来人无法深入体会这里的一切。同时还表达出作者对鄂温克人转变生活方式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融入城市生活并努力保护自然的敬意。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文章叙写了玛丽亚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索、乌热尔图和走出山林的人们。请分别概括他们各自“根河之恋”的表现。作者这样构思体现了怎样的匠心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08508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01110"/>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玛丽亚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与根河和森林相守一生。②乌热尔图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辞官返乡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创作大量作品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担当起民族文化传承的责任。③走出山林的人们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不忘根河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勇敢热情地接受了新生活。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匠心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作者选择了不同时代、不同生活环境中的典型人物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完整地表现出了鄂温克人依恋“根河”、坚守根河精神的主旨。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三种人的“根河之恋”就是他们与这片土地的相依相伴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是他们在这片土地上最热爱的东西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这在文中都能找到具体内容。匠心方面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文章叙写的“玛丽亚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索、乌热尔图和走出山林的人们”实际上代表了这片土地上三代人不同的选择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这一点正是文章的要旨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同时也是这篇文章的独具匠心之处。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鄂温克人与根河有着密切的联系。下列对经典作品中环境与人物的联系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理解不正确的一项是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大观园是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红楼梦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中人物活动的一个主要场所。正是这个众姐妹诗意生活着的“世外桃源”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造就了贾宝玉力求摆脱世俗的叛逆性格。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边城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的故事发生在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年代湘西小镇茶峒。山明水净的湘西风光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映衬了翠翠、爷爷、傩送等人物心灵的澄澈纯净与人性的善良美好。</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红岩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讲述的是在黎明前的黑暗里共产党员在监狱中艰苦卓绝的斗争。牢房的阴暗、刽子手的凶残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突显了革命者信念的坚定、意志的坚强。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Q</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写的故事以辛亥革命时期的未庄为主要场景。赵太爷、假洋鬼子为代表的统治阶级对阿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Q</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的压迫和欺凌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Q“</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精神胜利法”形成的重要原因。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散文文体专攻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060700"/>
            <a:ext cx="19799935" cy="3743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本题考查对中外重要作家和作品基本常识的了解。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项中“贾宝玉力求摆脱世俗的叛逆性格”并不是由“大观园”造成的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而是由封建大家庭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贾府造成的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从根本上说是社会的产物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而“大观园”是贾宝玉的精神乐土。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综合性选择题</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916734"/>
            <a:ext cx="19730192" cy="641611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散文阅读的选择题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选项往往涉及作品的内容理解、思路分析、文章主旨、艺术表现等多方面内容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具有一定的综合性。常见的答题步骤如下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快速浏览各个选项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将选项大致分成理解类、筛选类和评价赏析类。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圈画出评价赏析类选项中有关思路、主题判断、作者情感、艺术手法等的名称术语。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根据选项内容回归原文寻找对应区间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比对分析。理解类的选项看理解是否有偏差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筛选信息类的选项注意看是否改变原文判断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评价赏析类的选项要特别关注圈画的名称术语是否在原文中有依据。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614801"/>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典型例题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Ⅲ]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见本专题“真题回放”第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答题演示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160564" y="4644926"/>
          <a:ext cx="19514168" cy="5259239"/>
        </p:xfrm>
        <a:graphic>
          <a:graphicData uri="http://schemas.openxmlformats.org/drawingml/2006/table">
            <a:tbl>
              <a:tblPr/>
              <a:tblGrid>
                <a:gridCol w="6120680"/>
                <a:gridCol w="9937104"/>
                <a:gridCol w="3456384"/>
              </a:tblGrid>
              <a:tr h="792090">
                <a:tc>
                  <a:txBody>
                    <a:bodyPr/>
                    <a:lstStyle/>
                    <a:p>
                      <a:pPr marL="0" algn="ct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标注选项敏感点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回归原文找对应区间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436279">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作为游牧地区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喀吾图与城市“生活迥然不同”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读者由这一点出发会感受到裁缝店里的寻常事别有趣味。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——理解兼评价类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这是游牧地区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人们体格普遍高大宽厚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再加上常年的繁重劳动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很多人身体都有着不同程度的变形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只有量身定做的衣服才能穿得平展。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老头儿试衣。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以鸡换做衣费用。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小姑娘拿走小花衬衣。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“马蹄袖”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矩形 9"/>
          <p:cNvSpPr/>
          <p:nvPr/>
        </p:nvSpPr>
        <p:spPr>
          <a:xfrm>
            <a:off x="2664620" y="8245326"/>
            <a:ext cx="32403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14582"/>
          </a:xfrm>
          <a:prstGeom prst="rect">
            <a:avLst/>
          </a:prstGeom>
          <a:noFill/>
        </p:spPr>
        <p:txBody>
          <a:bodyPr wrap="square" rtlCol="0">
            <a:spAutoFit/>
          </a:bodyPr>
          <a:lstStyle/>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088556" y="3924846"/>
          <a:ext cx="19514168" cy="8198729"/>
        </p:xfrm>
        <a:graphic>
          <a:graphicData uri="http://schemas.openxmlformats.org/drawingml/2006/table">
            <a:tbl>
              <a:tblPr/>
              <a:tblGrid>
                <a:gridCol w="5328592"/>
                <a:gridCol w="8222383"/>
                <a:gridCol w="5963193"/>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标注敏感点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回原文找依据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养金鱼可以成为裁缝店独特的生意经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是因为金鱼转移了顾客的注意力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让他们在美的愉悦里一改平日的斤斤计较。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——理解兼评价类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我们还养了金鱼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每当和顾客讨价还价相持不下时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我们就请他们看金鱼。这样的精灵实在是这偏远荒寒地带最不可思议的尤物——清洁的水和清洁的美艳在清洁的玻璃缸里曼妙地闪动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透明的尾翼和双鳍缓缓在水中张开、收拢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携着音乐一般……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等他们回过神来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再谈价钱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口气往往会软下去许多</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通过比对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发现一改平日的斤斤计较说法有误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根据“等他们回过神来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再谈价钱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口气往往会软下去许多”可以分析出“金鱼转移了顾客的注意力”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但不能体现出他们“平日的斤斤计较”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矩形 10"/>
          <p:cNvSpPr/>
          <p:nvPr/>
        </p:nvSpPr>
        <p:spPr>
          <a:xfrm>
            <a:off x="3600724" y="8605366"/>
            <a:ext cx="180020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32772" y="6877174"/>
            <a:ext cx="14401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32972" y="8605366"/>
            <a:ext cx="14401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002324" y="5725046"/>
            <a:ext cx="338437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698068" y="6589142"/>
            <a:ext cx="187220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232572" y="9469462"/>
            <a:ext cx="273630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animBg="1"/>
      <p:bldP spid="12" grpId="0" animBg="1"/>
      <p:bldP spid="14" grpId="0" animBg="1"/>
      <p:bldP spid="17"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05970"/>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我们还养了金鱼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每当和顾客讨价还价相持不下时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我们就请他们看金鱼。这样的精灵实在是这偏远荒寒地带最不可思议的尤物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清洁的水和清洁的美艳在清洁的玻璃缸里曼妙地闪动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透明的尾翼和双鳍缓缓在水中张开、收拢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携着音乐一般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等他们回过神来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再谈价钱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口气往往会软下去许多。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当地男人们很少进店。最固执的是一些老头儿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偶尔来一次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取了衣服却死活不愿试穿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即使试了也死活不肯照镜子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你开玩笑地拽着他往镜子跟前拖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让他亲眼看一看这身衣服多“拍兹”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漂亮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可越这样他越害羞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双手死死捂着脸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快要哭出来似的。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女人们就热闹多了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三三两两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不做衣服也时常过来瞅一瞅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看我们有没有进新的布料。如果有了中意的一块布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未来三个月就一边努力攒钱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一边再三提醒我们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一定要给她留一块够做一条裙子的。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库尔马罕的儿媳妇也来做裙子了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她的婆婆拎只编织袋跟在后面。量完尺寸我们让她</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14582"/>
          </a:xfrm>
          <a:prstGeom prst="rect">
            <a:avLst/>
          </a:prstGeom>
          <a:noFill/>
        </p:spPr>
        <p:txBody>
          <a:bodyPr wrap="square" rtlCol="0">
            <a:spAutoFit/>
          </a:bodyPr>
          <a:lstStyle/>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（续表）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088556" y="3924846"/>
          <a:ext cx="19874208" cy="8198729"/>
        </p:xfrm>
        <a:graphic>
          <a:graphicData uri="http://schemas.openxmlformats.org/drawingml/2006/table">
            <a:tbl>
              <a:tblPr/>
              <a:tblGrid>
                <a:gridCol w="8568952"/>
                <a:gridCol w="9145016"/>
                <a:gridCol w="2160240"/>
              </a:tblGrid>
              <a:tr h="79208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标注敏感点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回原文找依据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作者善于借小故事来表达情感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比如接受女顾客以鸡换衣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既是对她个人爱美之心的赞赏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也含有一种对质朴人情的认同。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——评价赏析类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量完尺寸我们让她先付订金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这个漂亮女人二话不说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从婆婆拎着的袋子里抓出三只鸡来——“三只鸡嘛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换条裙子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够不够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但是我们要鸡干什么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但是我们还是要了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92288">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本文记述了裁缝生活中温馨的插曲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但并没将这种生活过于浪漫化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一针一线辛苦踏实的劳动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才是平稳真切的生活感受。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——评价赏析类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干裁缝真的很辛苦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但那么多事情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一针一线的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不是说拆就能拆得掉。当我再一次把一股线平稳准确地穿进一个针孔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总会在一刹那想通很多事情。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整篇文章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矩形 9"/>
          <p:cNvSpPr/>
          <p:nvPr/>
        </p:nvSpPr>
        <p:spPr>
          <a:xfrm>
            <a:off x="3960764" y="5653038"/>
            <a:ext cx="187220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09036" y="6445126"/>
            <a:ext cx="187220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00924" y="9325446"/>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72932" y="10117534"/>
            <a:ext cx="194421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animBg="1"/>
      <p:bldP spid="11" grpId="0" animBg="1"/>
      <p:bldP spid="12"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　地</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毕飞宇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①在村庄的四周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是大地。某种程度上说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村庄只是海上的一座孤岛。我把大地比喻成海的平面是有依据的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在我的老家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唯一的地貌就是平原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那种广阔的、无垠的、平整的平原。这是横平竖直的平原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每一块土地都一样高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没有洼陷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没有隆起的地方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没有石头。你的视线永远也没有阻隔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如果你看不到更远的地方了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那只能说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你的肉眼到了极限。这句话也可以这样说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你的每一次放眼都可以抵达极限。极限在哪里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在天上。天高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②我想我很小就了解了什么是大。大是迷人的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却折磨人。这个大不是沙漠的大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也不是瀚海的大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沙漠和瀚海的大只不过是你需要跨过的距离。平原的大却不一样了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它是你劳作的对象。每一尺、每一寸都要经过你的手。“在苍茫的大地上”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每一棵麦苗都是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手播的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每一棵麦苗都是手割的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每一棵水稻都是手插的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每一棵水稻都是手割的。这是何等地艰辛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何等地艰辛。有些事情你可以干一辈子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但不能想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一想就会胆怯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甚至于不寒而栗。</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③有一年的大年初一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家里就剩下了我和我的父亲。我们在喝茶、吸烟、闲聊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其乐融融。我的父亲突然问我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如果把“现在的你”送回到“那个时代”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让你在村子里做农民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你会怎么办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我想了很长时间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最后说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我想我会死在我的壮年。”父亲不再说话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整整一个下午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他不再说话。我说的是我的真实感受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我冒失了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我忘记了说话的对象是父亲。我经常犯这样的错。父亲是“那个时代”活下来的人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我的回答无疑戳到了他的疼处。我还是要说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父亲“活下来”了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这是一个多么了不起的壮举。他老人家经常做噩梦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他在梦里大声地呼叫。我能做的事情就是把他老人家叫醒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赶紧的。我相信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每一次醒来他都如释重负。他老人家一定很享受大梦初醒的轻松和快慰。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④庄稼人在艰辛地劳作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他们的劳作不停地改变大地上的色彩。最为壮观的一种颜色是鹅黄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那是新秧苗的颜色。我为什么要说新秧苗的鹅黄是“最壮观”的呢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这是由秧苗的“性质”决定的。秧苗和任何一种庄稼都不一样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它要经过你的手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一棵一棵”地、“一棵一棵”地、“一棵一棵”地插下去。在天空与大地之间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无边无垠的鹅黄意味着什么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意味着大地上密密麻麻的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全是庄稼人的指纹。鹅黄其实是明媚的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甚至是娇嫩的。因为辽阔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因为来自“手工”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它壮观了。我想告诉所有的画家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在我的老家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鹅黄实在是悲壮的。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⑤我估计庄稼人是不会像画家那样注重色彩的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也未必。“青黄不接”这个词一定是农民创造出来的。从这个意义上说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这个世界上最注重色彩的依然是庄稼人。一青一黄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一枯一荣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大地在缓慢地、急遽地做色彩的演变。庄稼人的悲欢骨子里就是两种颜色的疯狂轮转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青和黄。青黄是庄稼的颜色、庄稼的逻辑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说到底也是大地的颜色、大地的逻辑。是逻辑就不能出错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是逻辑就难免出错。在我伫立在田埂上的时候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我哪里能懂这些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我的瞳孔里头永远都是汪洋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鹅黄的汪洋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淡绿的汪洋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翠绿的汪洋</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乌青的汪洋</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青紫的汪洋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斑驳的汪洋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淡黄的汪洋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金光灿灿的汪洋。它们浩瀚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壮烈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同时也死气沉沉。我性格当中的孤独倾向也许就是在一片汪洋的岸边留下的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对一个孩子来说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对一个永无休止的旁观者来说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外部的浓烈必将变成内心的寂寥。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⑥大地是色彩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也是声音。这声音很奇怪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你不能听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你一听它就没了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你不听它又来了。泥土在开裂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庄稼在抽穗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流水在浇灌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这些都是声音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像呢喃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像交头接耳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鬼鬼祟祟又坦坦荡荡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它们是枕边的耳语。麦浪和水稻的汹涌则是另一种音调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无数的、细碎的摩擦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叶对叶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芒对芒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秆对秆。无数的、细碎的摩擦汇聚起来了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波谷在流淌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从天的这一头一直滚到天的那一头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是啸聚。声音真的不算大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架不住它的厚实与不绝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它成巨响的尾音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不绝如缕。尾音是尾音之后的尾音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恢宏是恢宏中间的恢宏。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⑦还有气味。作为乡下人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我喜欢乡下人莫言。他的鼻子是一个天才。我喜欢莫言所有的关于气味的描述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每一次看到莫言的气味描写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我就知道了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我的鼻子是空的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有两个洞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从我的书房一直闻到莫言的书房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从我的故乡一直闻到莫言的故乡。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⑧福楼拜在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包法利夫人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里说过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大自然充满诗意的感染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往往靠作家给我们。”这句话说得好。不管是大自然还是大地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它的诗意和感染力是作家提供出来的。无论是作为一个读者还是作为一个作者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我都要感谢福楼拜的谦卑和骄傲。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⑨大地在那儿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还在那儿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一直在那儿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永远在那儿。这是泪流满面的事实。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615896"/>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下列对文本相关内容和艺术特色的分析鉴赏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第①段以村庄的渺小反衬出平原大地的广阔、无垠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为下文写大地上的劳动生活做铺垫。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第④段连用三个“一棵一棵”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反复强化出庄稼人插秧劳作是一种缓慢、持久而艰辛的过程。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第④⑤两段中作者用“悲壮”“悲欢”等词语寄寓了对庄稼人在大地上悲苦境遇的哀伤。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第⑧段引用福楼拜作品中的言论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意在强调作家肩负着表现大自然诗意和感染力的使命。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8749382"/>
            <a:ext cx="19800000"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8893398"/>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寄寓了对庄稼人在大地上悲苦境遇的哀伤”理解不准确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应是寄寓了庄稼人对土地的热爱和敬畏。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下列对文本相关内容和艺术特色的分析鉴赏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大是迷人的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却折磨人”一句是说平原的大可以使人极目远望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抵达视野的极限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但平原的大也使人体验到无尽劳作的艰辛。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第③段作者说“我想我会死在我的壮年”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这句话冒犯了父亲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致使父亲经常做噩梦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作者所能做的事情就是赶紧把老人家叫醒。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文中多处运用反复手法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层层强化大地的博大、永恒以及庄稼人对大地无尽而辛勤的付出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感情浓烈。</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第⑦段“从我的故乡一直闻到莫言的故乡”采用较大幅度的空间转换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来夸张自己的行为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表达对莫言描写的气味的赞赏。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9973518"/>
            <a:ext cx="19800000" cy="180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10117534"/>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这句话冒犯了父亲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致使父亲经常做噩梦”理解错误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原文只说“我冒失了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我忘记了说话的对象是父亲。我经常犯这样的错”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父亲做噩梦与作者说这句话之间无因果关系。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1633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下列对文本相关内容和艺术特色的分析鉴赏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说“鹅黄实在是悲壮的”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作者是想告诉人们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鹅黄布满老家的大地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构成了辽阔而壮观的景象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鹅黄来自手工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承载着农民劳作的艰辛。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极限在哪里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在天上。天高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运用设问修辞手法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采用短句句式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表达了人们通过远望视线可以抵达很远。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第⑥段描绘大地上具有的奇怪声音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作者从无声中听出了声音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从有声中听出了宏大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从恢宏中又听出了无声。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这篇散文具有寓冷静于热烈中的抒情效果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字里行间充满了对故乡、对亲人、对大地由衷的崇敬、热爱、感激、怀念等复杂情感。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9901510"/>
            <a:ext cx="19800000" cy="2160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9879037"/>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概括错误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作者从无声中听出了声音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从有声中听出了宏大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从恢宏中又听出了无声”理解错误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原文只说“你一听它就没了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你不听它又来了”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从有声中听出了宏大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从恢宏中又听出了无声”属无中生有。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239404" y="5486370"/>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理解重要词句含意、概括要点和主题</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先付订金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这个漂亮女人二话不说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从婆婆拎着的袋子里抓出三只鸡来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三只鸡嘛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换条裙子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够不够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她订的是我们最新进的晃着金色碎点的布料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这块布料一挂出来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村子里几乎所有的年轻媳妇都跑来做了一条裙子。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她说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不要让公公知道啊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公公嘛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小气嘛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给他知道了嘛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要当当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唠叨、责怪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“婆婆知道就没事了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婆婆嘛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好得很嘛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她说着揽过旁边那矮小的老妇人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叭”地亲一口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裙子做好了嘛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我们两个嘛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你一天我一天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轮流换着穿嘛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她的婆婆轻轻嘟囔一句什么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露出长辈才有的笑容。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但是我们要鸡干什么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但是我们还是要了。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还有的人自己送布来做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衣服做好后却凑不够现钱来取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只好挂在我家店里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一有空就来看一看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试穿一下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再叹着气脱下来挂回原处。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87106"/>
            <a:ext cx="19658184" cy="8094524"/>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理解文中重要词语的含义</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文章中的“重要词语”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通常指的是那些或含义深刻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关涉主旨意蕴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或有特定义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关涉语境临时之义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或有指代义的词语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同时要注意词语的特殊性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即运用了该词语的比喻义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要搞清楚其比喻的对象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即本体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、双关义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谐音双关还是语意双关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、象征义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象征的对象是什么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、反语义、色彩义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褒贬互换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等。这些词语的含义往往不是词典所解释的普通含义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而是在具体语境中的特殊含义。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答题时需要注意两点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文中有指代意义的词语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可能是指示代词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也可能是具有指代作用的非指示代词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考试涉及的有些词语是文章的标题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同时也是文章描写的对象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对这类词语含义的理解涉及主旨、意蕴、形象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并非单纯的词语理解。</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356893"/>
          <a:ext cx="19730192" cy="6840760"/>
        </p:xfrm>
        <a:graphic>
          <a:graphicData uri="http://schemas.openxmlformats.org/drawingml/2006/table">
            <a:tbl>
              <a:tblPr/>
              <a:tblGrid>
                <a:gridCol w="1008112"/>
                <a:gridCol w="18722080"/>
              </a:tblGrid>
              <a:tr h="380042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文中画线部分中的“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”词来比喻什么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其中的含义是什么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”一词强调的是什么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请结合文章内容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说明第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”的含义。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综观全文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简析文中加点词“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”的内涵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题干中有用引号引出或画线标出的具体词语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题干中有“含义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”或“理解”等词语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审准是哪类词语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是有修辞手法的词语还是有活用意思的词语。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看清被考查词语使用的具体语境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特别是前后文的意思</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967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858276"/>
          <a:ext cx="19586174" cy="6763314"/>
        </p:xfrm>
        <a:graphic>
          <a:graphicData uri="http://schemas.openxmlformats.org/drawingml/2006/table">
            <a:tbl>
              <a:tblPr/>
              <a:tblGrid>
                <a:gridCol w="1080119"/>
                <a:gridCol w="1440160"/>
                <a:gridCol w="17065895"/>
              </a:tblGrid>
              <a:tr h="159857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联系词语所在的句子的内容及前后句。理解词语必须联系语境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做到“词不离句”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一般有临时性词义的词语、有特殊用法的词语等要这样来理解。</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联系文章的主题或作者的情感态度揣摩词语的含义。一般分析具有深层含义或特定意义的词语、能点明中心或主旨的词语等依据此法。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联系作者的写作意图和写作时的社会背景理解词语的含义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一依托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依托手法挖掘。为了突出表达效果</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使语言生动形象</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散文写作往往使用一些描写手法。因此可以依托描写手法挖掘其背后作者要表达什么意思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要达到什么效果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本句意思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本句所写内容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情感、形象、主旨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。即本句采用……手法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写出了……内容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或写出了人物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景物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怀鲁迅</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郁达夫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真是晴天的霹雳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在南台的宴会席上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忽而听到了鲁迅的死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发出了几通电报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荟萃了一夜行李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第二天我就匆匆跳上了开往上海的轮船。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日上午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时船靠了岸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到家洗一个澡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吞了两口饭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跑到胶州路万国殡仪馆去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遇见的只是真诚的脸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热烈的脸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悲愤的脸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和千千万万</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将要破裂似的青年男女的心肺与紧捏的拳头</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这不是寻常的丧葬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这也不是沉郁的悲哀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这正像是大地震要来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或黎明将到时充塞在天地之间的一瞬间的寂静。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生死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肉体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灵魂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眼泪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悲叹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这些问题与感觉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在此地似乎太渺小了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在鲁迅的死的彼岸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还照耀着一道更伟大、更猛烈的寂光。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4015458"/>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没有伟大的人物出现的民族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是世界上最可怜的生物之群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有了伟大的人物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而不知拥护、爱戴、崇仰的国家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是没有希望的奴隶之邦。因鲁迅的一死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使人们自觉出了民族的尚可以有为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也因鲁迅之一死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使人家看出了中国还是奴隶性很浓厚的半绝望的国家。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鲁迅的灵柩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在夜阴里被埋入浅土中去了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西天角却出现了一片微红的新月。</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一九三六年十月二十四日在上海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文中第三段所写的“将要破裂似的青年男女的心肺与紧捏的拳头”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反映了青年男女什么样的心情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将要破裂似的青年男女的心肺”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反映青年男女对鲁迅去世的悲痛。“紧捏的拳头”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反映青年男女决心继承鲁迅的遗志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对黑暗现实的不满和愤恨。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对重要词语的鉴赏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除了整体把握文本内容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还可以利用平时积累的词语知识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从本义与语境义等多角度分析。成语“撕心裂肺”是形容人非常悲痛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这里写的是青年男女得到鲁迅去世消息的心情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因此应是“对鲁迅去世的悲痛”。悲痛时“紧捏的拳头”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可以理解为化悲痛为力量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还可以理解为对现实的不满和愤恨。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7294305"/>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理解文中重要句子的含意</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“重要句子”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是指在文中起重要作用的关键性语句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它或揭示文章主旨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或表达作者情感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或有着丰富内涵。常见的有如下几类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意蕴丰富的哲理句、揭旨明理的议论句、观点鲜明的抒情句、语意深长的双关句、生动形象的修辞句。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体会句子含意的原则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从词语到句子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即根据句子中的关键词语、词语与词语之间的关系来理解。②从形式到内容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即根据句子的结构特点、修辞手法及句子的语言气势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针对它表达的内容来理解与把握。③从篇章到语句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即联系文章主旨来理解句子的真实含意。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57269"/>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716934"/>
          <a:ext cx="19730192" cy="6606498"/>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联系上下文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应该怎样理解这句话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请解释这句话在文中的含意。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请简析该句的内涵。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请联系全文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说说你对某句话的理解。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赏析文中画线句子的表现手法与表达效果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题干中有“语句”“含意”“内涵”“效果”等字样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题干中有“赏析”“理解”“解释”等字样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审清题干要求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别把“理解含意”混同“鉴赏分析”。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结合语句在文中的位置、表达特点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审清语句的类型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9313104"/>
        </p:xfrm>
        <a:graphic>
          <a:graphicData uri="http://schemas.openxmlformats.org/drawingml/2006/table">
            <a:tbl>
              <a:tblPr/>
              <a:tblGrid>
                <a:gridCol w="1080119"/>
                <a:gridCol w="1836204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理解字面义。对一个句子的理解</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首先要抓住关键词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理解这句话字面的含意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即这句话说的对象是谁</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有什么特点。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分析语境义。句子是为组成篇章服务的</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理解句意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应本着句不离篇的原则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分析其在上下文中的意思。</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挖掘隐藏义。含蓄的语句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可能有表里多层含义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对使用了一定的手法技巧的语句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还原其本义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对结构、主旨有重要作用的语句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要结合段意、篇意理解</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23092">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endParaRPr lang="zh-CN" altLang="en-US" dirty="0"/>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体会语句含意题没有固定的答题模式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但不同的句子还是有各自的答题特点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概括抽象的句子要具体化。先分析句子本身修饰语的意义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然后抓住文段中解释说明或者论证这些句子的支撑句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探讨其具体含意。</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生动具体的句子要概括化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即把形象、生动、具体的关键词做抽象化处理。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表达有特点的句子要突出其特点。如语句运用了比喻、拟人、反语、双关等修辞手法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或象征、对比、衬托等表现手法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体会时应重点突出对这些手法表达效果的解读。</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结构复杂、较长的句子要进行切分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即把这些句子切分成几块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逐层体会</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分别回答</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在我的窗外大约三百米外的地方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有一片墨绿色的高树林。狂风撼动着它们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吹打着它们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把它们折腾得大吼小叫。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天空布满钢铁色的云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远方的云几乎是白色的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靠近中心的地方即树林的上空就发黑了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那里聚集着深紫色的暴怒的云团。在这种虎视眈眈的云团下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树林不停地叫喊。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树林的右翼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两棵连接在一起的山毛榉的枝叶形成一座阴暗的拱门。拱门下面有一块空地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那里异常平静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像一个明晃晃的小湖。从这里看得不完全清楚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因为中间被邻居家的墙头苫盖物隔断了。那个墙头不高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顶上覆盖着冰冷的绿玫瑰。玫瑰有一些部位没有叶子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只长着许多疙瘩的枝干和交叉在一起的、竖着尖刺的长枝条。它有许多手臂、螯足、爪子和装备着尖刺的其他肢体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我从没有想到</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玫瑰竟像一只巨大的螃蟹。</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庭院大概有四十平方米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961699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有个小姑娘的一件小花衬衣也在我们这儿挂着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加工费也就八元钱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可她妈妈始终凑不出来。小姑娘每天放学路过我家店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都会进来捏着新衣服摸了又摸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不厌其烦地给同伴介绍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这就是我的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穿衬衣的季节都快过去了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可它还在我们店里挂着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我们先受不了了。有一天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这孩子再来看望她的衣服时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我们就取下来让她拿走。小姑娘惊喜得不敢相信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在那儿不知所措地站了好一会儿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才慢吞吞挪出房子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然后转身飞快跑掉。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裁缝的活不算劳累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就是太麻烦。量体、排料、剪裁、锁边、配零料、烫粘合衬、合缝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做成后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还得开扣眼、钉扣子、缝垫肩、缲裤边。浅色衣服还得洗一洗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缝纫机经常加油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难免会染脏一点。而且烙铁也没有电熨斗那么干净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一不小心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黑黑的煤灰就从气孔漾出来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沾得到处都是。</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从我们当裁缝的第一天起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就发誓一旦有别的出路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死也不会再干这个了。但假如有一天不做裁缝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我们还是得想办法赚钱过日子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过同样辛苦的生活。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可能干什么都一样的吧</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地面是水泥的。在一个墙角上有一张黑木小桌子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已经散架。在最里的角落里还有一个垃圾桶。桌子和垃圾桶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砖墙和水泥地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封闭着那个空间。是它们封闭着空间呢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还是它们是它的门呢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在山毛榉构成的拱门下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光线已经深入进来。它那种被树枝的颤抖的影子包围着的稳定状态几乎是绝对的。看到它后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我的心情也平静了。更确切地说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是我的思绪收拢了。这种平静是阻止树木逃走、驱散天上的乌云的力量吗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我已经知道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大自然是包围着我们、既产生又吞噬我们的万物与过程的总和</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不是我们的同谋也不是我们的心腹。</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无论把我们的感情寄予万物还是把我们的感觉和激情赋予它们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都是不合理的。把万物看作生活的向导、生活的学说不更合理吗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学会在激荡的旋风中保持平静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变得像在发疯摇动的树枝中间保持稳定的光线那样透明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可以成为生活的一种日程表。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摘自奥克塔维奥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窗外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有改动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9408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请解释下面两句话在文中的含意。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我从没有想到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玫瑰竟像一只巨大的螃蟹。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大自然是包围着我们、既产生又吞噬我们的万物与过程的总和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不是我们的同谋也不是我们的心腹。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玫瑰总被人寄予美好的情感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现实生活却与此产生巨大反差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表现了“我”对生活的反思。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我们都生活在瞬息万变的大自然中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大自然既孕育了我们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也可能使我们湮灭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我们寄予或赋予万物以感情都是不合理的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一厢情愿的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理解语句含意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要抓住关键词语和修辞来进行体会。第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句就是采用了比喻的修辞手法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把玫瑰比作螃蟹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表明“我”对现实生活难以接受的情感。第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句要抓住关键词语“包围”“产生”“吞噬”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同时要注意这句话中包含的情感因素。</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6494085"/>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概括散文内容要点</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在高考试题中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除了对文章主题的考查外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更多的是对某段、某几段内容的概括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涉及作者的情感、文章的观点或某种观点的原因等。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概括段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意最基本的方法是划分层次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提取或概括关键信息。了解段落层次间的关系是准确概括的前提。如果是并列、对照关系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要把多个段落层次的意思有机结合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如果是层进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递进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、转折关系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要把重心放在后者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也不能忽略前者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如果是总分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要抓住总说部分概括。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57269"/>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716934"/>
          <a:ext cx="19730192" cy="5799561"/>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结合全文内容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体现在哪些方面。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两段内容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分别概括在不同情境下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的乐趣。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表达了什么情感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请简要说明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题干中有“概括”“体现”“特点”等字样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审读题干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明确方向。首先明确概括的对象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是局部概括还是全文概括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是概括原因还是概括特点。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阅读原文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确定区域。题干中关键词出现在原文中的区域往往是要点所在区域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5705856"/>
        </p:xfrm>
        <a:graphic>
          <a:graphicData uri="http://schemas.openxmlformats.org/drawingml/2006/table">
            <a:tbl>
              <a:tblPr/>
              <a:tblGrid>
                <a:gridCol w="1080119"/>
                <a:gridCol w="1836204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确定概括的范围。归纳概括题有的筛选范围很明确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但多数考题没有明确的筛选范围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只提供了题干原句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那么首先要确定筛选范围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一般而言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首先要遵循“就近”原则</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凡是题干语句所在的地方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均是答题要点密集的地方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其次是适当扩大筛选范围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以免遗漏作者补充的相关信息。</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合理切分层次。当筛选范围确定后再出现答题要点不全问题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恐怕就与未把握好内容层次有关了。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注意整合方法。在概括时应注意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信息要点不能遗漏、交叉、重复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更不能无中生有。尽可能利用原文词句归纳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并注意按分值确定答案的要点数量</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4992624"/>
        </p:xfrm>
        <a:graphic>
          <a:graphicData uri="http://schemas.openxmlformats.org/drawingml/2006/table">
            <a:tbl>
              <a:tblPr/>
              <a:tblGrid>
                <a:gridCol w="1080119"/>
                <a:gridCol w="18362040"/>
              </a:tblGrid>
              <a:tr h="4992624">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方法</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摘录法。需要归纳的内容往往是段落中的重要词语或句子。这些重要的词语往往嵌在重要语句中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重要的句子又常常出现在文段的首、尾或中间。归纳时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把这些词语或句子摘录出来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答案的雏形也就形成了。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合并法。这是概括内容要点最常用的方法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把每层或每段的大意综合起来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加以概括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就是整个段落或整篇文章的主要内容。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舍取法。需要归纳的内容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本身有主次之分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而命题人只要求考生概括主要信息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故需要对次要信息和同类信息进行舍弃</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芦草之思</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王巨才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①那时秋风渐紧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霜叶飞红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忽然就想起了家乡的芦草。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②芦草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即芦苇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亦称蒹葭。“蒹葭苍苍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白露为霜”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古诗词中经常提到它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足见在骚人墨客心目中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它也算一道颇堪赏读的风景。镜头里、画面上、诗词文章中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只要有了那么几束临风摇曳的花穗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立马便活泛、生动、爽朗、辽远起来。但在家乡人眼里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它不过是普通的茅蓬野蒿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不需费工费时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又能提供生活的不时之需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故称之为“草”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这并无轻忽的意思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反而多了几分亲近。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③去年冬天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我得了一种俗称“打嗝儿”的毛病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虽无关紧要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却顽缠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麻烦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闹得食不甘味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寝不安枕。为此想过不少法子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憋气深呼吸、大口吞咽</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热水、筷头轻触咽喉诱使</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391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作呕等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逐一试过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都不管用。去医院就诊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说是腹腔横膈肌痉挛所致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用过一些药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也没明显效果。恰在那时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老家有人打电话过来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没讲几句便听出蹊跷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是打嗝儿啊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告诉你个偏方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准行。也是病急乱投医吧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将信将疑照记下来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芦根、柿蒂、竹茹各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丁香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克。到中药房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坐堂医生看了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说治呃逆吧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可以试试。不想这一试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也就十来服汤药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那饿鬼般纠缠不休的病魔竟然真就被制服了。民间偏方中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芦根是治疗许多杂症不可缺少的一味草药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虽不值钱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却在缺医少药的年代医人无数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应算一大功德。</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④芦草每年四月发育新枝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端午前后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正是叶片舒展、生长旺盛的时候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乡下人会把芦叶采摘下来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束成小把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拿到城里头换钱。过端午包粽子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是老家瓦窑堡家家看重的节庆之一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我家人多费事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端午的头天就得开始准备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要把软米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糜子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、大枣、芦叶、马莲条分别盛到瓦盆里泡好。第二天一大早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母亲便端一小凳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坐在这些水淋淋的盆具间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像一位老到的艺术家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开始了熟练的操作。包粽子说难不难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但真要把它包得大头尖尾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见棱见角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按母亲的说法要“俊模俊样”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也不容易。因芦叶窄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母亲一般视叶片</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宽度将两片或三片叶子叠</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先用左手拇指压在掌心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再用右手自如地卷成漏斗状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并依次充入软米、大枣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然后把“漏斗”上部预留的叶子折回来包裹严实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同时迅速用马莲条缠绕捆好。这期间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左手是无法动作的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全靠右手和牙齿的灵巧配合。我试过几次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不是漏米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就是散架。母亲说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你们要都会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早不要我了。母亲做的粽子个儿大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每个有二两重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味道清香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冷热可食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冷吃比热吃更好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爽口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筋道。现在商店买来的粽子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无论是“稻香村”的还是“宫颐府”的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精致是精致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但无论如何也找不出记忆深处的那种口感。这常让我想到千年以前在洛阳为官的吴中张翰因“莼鲈之思”而怅然若失的慨叹。</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⑤深秋季节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芦草成熟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寒风过后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芦叶尽落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此时也正是农闲时间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勤快的庄户人便把野地里的芦秆收割回来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破成篾子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或自己动手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或请专门的篾匠编织成炕席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除自家用外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还扛到集市出售。这编席子也算得上个技术活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不是谁都干得了的。心灵手巧的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编出的席子平整细密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色泽光洁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手艺不好的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做出的活粗粗糙糙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松紧不一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两者价钱相差很远。那时的瓦窑堡无论城乡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家家住窑洞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户户有炕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席子是少不了的。城里人过年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即使光景差些的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01655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是这样的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帕孜依拉来做衬衣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我们给她弄得漂漂亮亮的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她穿上以后高兴得在镜子面前转来转去地看。但是我立刻发现袖子那里有一点不平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就殷勤地劝她脱下来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烧好烙铁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地一家伙下去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烫糊一大片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怎么办呢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我们商量了半天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把糊的地方裁掉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用同样的布接了一截子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将袖口做大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呈小喇叭的样式敞开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还钉上了漂亮的扣子。最后又给它取了个名字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马蹄袖”。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但是后来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几乎全村的年轻女人都把衬衣袖子裁掉一截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跑来要求我们给她们加工“马蹄袖”。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干裁缝真的很辛苦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但那么多事情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一针一线的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不是说拆就能拆得掉。当我再一次把一股线平稳准确地穿进一个针孔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总会在一刹那想通很多事情。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有删改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刷窑洞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换窗纸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买年画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贴对联。到年三十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生熟茶饭料理就绪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就换上新买的炕席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满窑洞顿时给衬托得豁亮起来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人们的心情自然也振奋了好多。正因此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年节的农贸市场上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席子成了抢手货。城门外的河滩上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看成色的、量尺寸的、谈价钱的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人来人往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煞是热闹。农民由此有了一笔额外收入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一年的油盐钱和孩子的学费有了着落。</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⑥陕北人生性达观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日子苦焦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但苦中作乐的文娱生活是不能少的。通常的娱乐方式除了唱曲子、听古朝、闹秧歌之外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每到农闲时节逢集赶会时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还会有自乐性质的“道情”班子哄场助兴。每个班子八九人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都是地地道道喜欢热闹而又有一定文艺特长的农民。演出时不化妆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以说唱为主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同一表演者可扮演不同角色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却也能把剧情演绎得跌宕有致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声情并茂。乐器道具因陋就简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一块头帕代表小姐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一柄扇子就是秀才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锣锣鼓鼓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三弦胡琴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都是自制的。其中有一种叫作“管子”的乐器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就是用苇秆做成的。管子类似洞箫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长短只有一尺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也是七孔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吹奏时顶端另安一个“咪子”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便可随剧情变化吹奏出或雄浑激越或悠扬委婉的不同曲调。这管子音色清亮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传声远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在整个乐队中起引领作用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山背后、沟道里的行人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听见管子的声音就知道有道情演出。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1633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⑦芦草生命力强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耐瘠薄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但性喜阴湿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在干旱的陕北高原也只有山坡背阴处和沟底河湾里才偶一可见。那些零零散散生长于偏处荒山野地的芦草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虽不入大师法眼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在杜甫、范仲淹写于陕北的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羌村三首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渔家傲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中也没有留下些许踪影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但却在艰辛岁月里竭尽所能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倾其所有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给家乡父老那么多帮助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那么多便利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也为我寂寞的童年生活增添了那么多乐趣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我是应该写写它的。我对它情有独钟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常常感念它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一如感念那些普普通通老实厚道的父老乡亲。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⑧法国哲学家帕斯卡尔说过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人是会思想的芦草。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⑨但不是每一个会思想的人都有芦草的飒爽、慷慨。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光明日报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作者在第③段中写自己用芦根治病有何用意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以实际例子说明芦草的一部分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芦根的药用价值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令人信服。②赞美芦草虽然平凡但功德可嘉。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作者在第③段中用较多篇幅写了自己用芦根治病的经过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这是为了以实例说明芦草的功用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并突出对芦草的赞美。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~⑦</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段中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作者是从哪些方面写芦草的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四个方面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芦叶可以包粽子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芦秆可以编炕席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苇秆可以做一种叫作“管子”的乐器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芦草有顽强的生命力。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要仔细阅读第④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~⑦</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逐段概括其内容要点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并要注意落脚点应在“芦草”上。组织答案时要力求文字准确、简洁。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题型四</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概括作品主题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作品的主题就是文章的中心思想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它是通过文学作品的各个要素表现出来的作家的观点、倾向、思想和情感。概括作品的主题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是在理清结构、把握思路的基础上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将作品的中心意思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主旨、主题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用简明扼要的语言加以概括。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359634"/>
          <a:ext cx="19730192" cy="8558784"/>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请根据文本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的含义。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的内涵和作用。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概括全文主旨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并联系现实谈谈你的看法。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请概括本文的主题。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简要概括本文主旨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并谈谈你的感悟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38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题干中有“思想”“情感”“主旨”“观点”“态度”“感悟”等字样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792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明确概括方向。对情感的概括题型多样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对主旨的问法也因题而异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审准题目的设问角度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是准确答题的前提。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定向读文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寻找答题依据。如果是对散文情感的概括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要重点把握散文的抒情句、抒情段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重点浏览每段中的抒情句、抒情词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段首、段尾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如果是对散文主旨的概括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要关注散文的题目、内容和写作背景、创作意图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8208912"/>
        </p:xfrm>
        <a:graphic>
          <a:graphicData uri="http://schemas.openxmlformats.org/drawingml/2006/table">
            <a:tbl>
              <a:tblPr/>
              <a:tblGrid>
                <a:gridCol w="1080119"/>
                <a:gridCol w="1836204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解读标题法。很多标题直接点明了主旨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是文章中心意思最精练的概括。即使有的标题没有点明题旨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也往往与中心意思有着千丝万缕的联系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是最佳的思考切入点。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分析首尾法。很多文章的首尾往往揭示或暗含中心意思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所以一定要对首尾的语句进行重点品悟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这样往往有助于理解文章的主旨。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分析议论抒情语句法。散文中的议论抒情语句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往往直接反映了作者的观点态度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抓住了这些语句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就抓住了文章主旨。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因文而异法。写人叙事类散文要对人物做出评价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或揭示、评价事件的意义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或从人物事件中生发出对人生等问题的感悟和认识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写景状物类散文则是借景、物抒发作者对社会、人生的某种感悟</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哲理性散文的主旨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往往是作者对人生或社会、生活的揭示或评价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89824">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本文记叙了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描写了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……的故事</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事件、景物等</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反映了、歌颂了、揭露了、批判了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……的思想</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性格、精神、实质</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抒发了作者……的感情</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17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结合文章内容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谈谈你对这篇散文的主题的理解。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原文见分点突破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题型三　概括散文内容要点”的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芦草之思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624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赞颂了家乡芦草的平凡和伟大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并以此赞扬家乡人民的平凡和伟大。本文是一篇咏物的散文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家乡的芦草”是写作对象。在作者笔下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芦草”是普通的茅蓬野蒿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但能治打嗝儿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能包粽子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能编席子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能做乐器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可见其虽平凡却有用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能使家乡人的生活过得更好。而从写芦草特点的各段文字来看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这些描写表现了家乡人民的勤劳、智慧。可以说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作者写芦草也是在写家乡父老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因为他们像芦草一样生命力顽强、飒爽、慷慨。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考生要在整体把握散文内容的前提下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表达自己对散文主题的独特感受和新颖见解。要阐述对主题的理解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就要回到原文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寻找能表露作者观点的句子。从标题看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本文就是一篇咏物散文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所以主题一定是“赞颂芦草的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至于具体赞颂了芦草的什么品质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则可以在文中找到。从第⑦段来看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本文还是赞颂“那些普普通通老实厚道的父老乡亲”的。据此组织答案即可。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窗子以外</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林徽因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①话从哪里说起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等到你要说话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什么话都是那样渺茫地找不到个源头。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②此刻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就在我眼帘底下坐着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是四个乡下人的背影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一个头上包着黯黑的白布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两个褪色的蓝布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又一个光头。他们支起膝盖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半蹲半坐的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在溪沿的短墙上休息。每人手里一件简单的东西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一个是白木棒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一个篮子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那两个在树荫底下我看不清楚。无疑地他们已经走了许多路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再过一刻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抽完一筒旱烟以后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是还要走许多路的。兰花烟的香味频频随着微风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袭到我官觉上来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模糊中还有几段山西梆子的声调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虽然他们坐的地方是在我廊子的铁纱窗以外。</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③永远是窗子以外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不是铁纱窗就是玻璃窗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总而言之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窗子以外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④所有的活动的颜色、声音、生的滋味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全在那里的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你并不是不能看到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只不过是永远地在你窗子以外罢了。多少百里的平原土地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多少区域的起伏的山峦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昨天由窗子外映进你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的眼帘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那是多少生命日夜在活动着的所在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每一根青的什么麦黍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都有人流过汗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每一粒黄的什么米粟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都有人吃去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其间还有的是周折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是热闹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是紧张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可是你则并不一定能看见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因为那所有的周折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热闹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紧张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全都在你窗子以外展演着。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⑤在家里罢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你坐在书房里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窗子以外的景物本就有限。那里两树马缨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几棵丁香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榆叶梅横出疯杈的一大枝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海棠因为缺乏阳光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每年只开个两三朵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叶子上满是虫蚁吃的创痕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还卷着一点焦黄的边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廊子幽秀地开着扇子式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六边形的格子窗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透过外院的日光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外院的杂音。什么送煤的来了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偶然你看到一个两个被煤炭染成黔黑的脸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什么米送到了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一个人掮着一大口袋在背上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慢慢踱过屏门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还有自来水、电灯、电话公司来收账的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胸口斜挂着皮口袋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手里推着一辆自行车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更有时厨子来个朋友了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满脸的笑容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好呀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地走进门房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什么赵妈的丈夫来拿钱了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那是每月一号一点都不差的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早来了你就听到两个人唧唧哝哝争吵的声浪。那里不是没有颜色、声音、生的一切活动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只是他们和你总隔个窗子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扇子式的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六边形的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纱的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玻璃的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下列对文本相关内容和艺术特色的分析鉴赏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作为游牧地区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喀吾图与城市“生活迥然不同”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读者由这一点出发会感受到裁缝店里的寻常事别有趣味。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养金鱼可以成为裁缝店独特的生意经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是因为金鱼转移了顾客的注意力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让他们在美的愉悦里一改平日的斤斤计较。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作者善于借小故事来表达情感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比如接受女顾客以鸡换衣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既是对她个人爱美之心的赞赏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也含有一种对质朴人情的认同。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本文记述了裁缝生活中温馨的插曲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但并没将这种生活过于浪漫化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一针一线辛苦踏实的劳动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才是平稳真切的生活感受。</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本题考查鉴赏文学作品的表达技巧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概括作品的主题。“让他们在美的愉悦里一改平日的斤斤计较”说法有误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根据下文“等他们回过神来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再谈价钱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口气往往会软下去许多”可以分析出“金鱼转移了顾客的注意力”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但不能体现出他们“平日的斤斤计较”。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⑥你气闷了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把笔一搁说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这叫作什么生活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检点行装说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这沉闷没有生气的生活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实在受不了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我要换个样子过活去。健康的旅行既可以看看山水古刹的名胜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又可以知道点内地纯朴的人情风俗。走了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天气还不算太坏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就是走他一个月六礼拜也是值得的。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⑦</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没想到不管你走到哪里</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你永远免不了坐在窗子以内的。</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许多时髦的学者常常骄傲地带上“考察”的神气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架上科学的眼镜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偶然走到哪里一个陌生的地方瞭望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但那无形中的窗子是仍然存在的。不信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你检查他们的行李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有谁不带着罐头食品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帆布床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以及别的证明你还在你窗子以内的种种零星用品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你再摸一摸他们的皮包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那里短不了有些钞票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一到一个地方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你有的是一个提梁的小小世界。不管你的窗子朝向哪里望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所看到的多半则仍是在你窗子以外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隔层玻璃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或是铁纱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隐隐约约你看到一些颜色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听到一些声音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如果你私下满足了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那也没有什么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只是千万别高兴起来说什么接触了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认识了若干事物人情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天知道那是罪过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理解文中重要词语的含义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你气闷了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把笔一搁说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这叫作什么生活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试分析句中加点词语的含义。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949182"/>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214741"/>
            <a:ext cx="19508086" cy="2182713"/>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生活”本指人类生存过程中的各项活动的总和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此处指在家里看到的窗外的景物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看到或听到窗外人的有颜色、声音、生的一切活动。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这里的“生活”是有特定意义的词语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要联系前面一段内容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归纳时要简洁。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理解文中重要句子的含意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结合全文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理解文中画横线句子的含意。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没想到不管你走到哪里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你永远免不了坐在窗子以内的。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45126"/>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作者认为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人不管走到哪里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永远不可避免要多半看到窗外的颜色、听到窗外的一些声音、感受窗外生的一切活动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从而感叹窗子以外生活的丰富。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主要是结合前后文语境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还要理解作者想要表达的感情。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174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概括内容要点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试概括第④段的内容。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你不一定能看见窗子以外展演着的所有活动的颜色、声音、生的滋味。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先划分为三个层次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再提取或概括关键信息“不一定能看见”“窗子以外”“所有的活动的颜色、声音、生的滋味”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最后组织语言。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概括作品主题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概括全文主旨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并联系现实谈谈你的看法。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散文通过对窗子以外一系列生活的分析、演绎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慨叹一些窗内的人对于窗外世界不过是个“看客”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揭示了他们与外界的隔膜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启发人们关注窗外世界里社会底层的无数为生计奔波的人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感受他们所经历的苦痛、生活的磨难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从而缩短与窗子以内的我们的距离。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要理解作者在文本中所叙述的事实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想要表达什么样的思想感情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又是怎样表达的。归纳的时候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注意使用术语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还要有一般的归纳模式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如“本文记叙了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的故事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抒发了作者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的感情”。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下列对文本相关内容和艺术特色的分析鉴赏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第二段描写窗外四个乡下人的背影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笔触细致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表露出观看者对他们的陌生与好奇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并引发下文关于窗子内外的感叹。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既然所有活动的颜色、声音、生的滋味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永远都只在窗子之外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那么通过健康的旅行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领略了名胜古迹和风土人情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就会获得深刻的认识。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本文写“时髦的学者”架上“科学的眼镜”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到陌生的地方“瞭望”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是以调侃的方式来讥刺他们的“考察”不过是浮光掠影罢了。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开头的“话从哪里说起”一句看似多余而突兀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但读完全文之后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就会明白作者正是从那种渺茫之感开始梳理自己思路的。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通过健康的旅行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领略了名胜古迹和风土人情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就会获得深刻的认识”说法错误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原文结尾说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所看到的多半则仍是在你窗子以外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隔层玻璃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或是铁纱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只是千万别高兴起来说什么接触了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认识了若干事物人情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天知道那是罪过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说明文中“窗子”的含义。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指具体的窗子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如铁纱窗、玻璃窗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分隔了不同的生活场景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指“无形的窗子”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即心态与观念的限制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造成了自我与外部世界的隔膜。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对重要词语的鉴赏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首先要理解它在文中的字面意义是什么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起到了什么作用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然后理解它的引申意义是什么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起到了什么作用。“窗子”在文中的字面意义是指具体的窗子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如文中第③段中提到的“铁纱窗”“玻璃窗”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起到了分隔不同生活场景的作用。“窗子”的引申义是心态与观念的限制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是无形的窗子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起到了隔绝自我与外部世界的作用。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作者交替使用“你”和“我”两个不同的人称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其中蕴含着怎样的态度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229102"/>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01110"/>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转“我”为“你”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你”成为自我观察与描写的对象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蕴含着作者冷静审视的态度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使用“你”的同时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又使用了“我”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蕴含着作者的自嘲与反思。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人称的使用非常讲究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第二人称“你”、第一人称“我”代表了两种不同的人生视角。第二人称可以作为观看自己生活的视角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蕴含着作者审视的态度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第一人称可以作为观看他人生活的视角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蕴含着作者的自嘲与反思。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把握散文结构思路</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结合上下文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分析文中画横线的句子的含意。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64807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裁缝作为辛苦的谋生行当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看起来与其他行当一样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但在做裁缝的过程中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对生活有了难忘的经验和体会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不由得对这一行当产生了特殊感情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感到它有独特意义。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本题考查理解重要句子的含意。答题时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应先确定句子的位置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看有无手法的运用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再结合前后语境解答。画线句子在文章的后半部分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无手法的运用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要准确理解该句子的含意应该联系上下文。联系本段上文“一旦有别的出路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死也不会再干这个了”“假如有一天不做裁缝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我们还是得想办法赚钱过日子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过同样辛苦的生活”可知裁缝是辛苦的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其他赚钱的行当也是辛苦的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联系文末一段“那么多事情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一针一线的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不是说拆就能拆得掉。当我再一次把一股线平稳准确地穿进一个针孔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总会在一刹那想通很多事情”可知虽然做裁缝辛苦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但很多美好的事情和情感让“我”对裁缝这一行当产生了特殊感情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感到它有独特意义。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分析行文思路</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文章的思路是指文章的脉络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因为文章的脉络是作者思路的直接体现。文章的思路大致可以分为纵向和横向两种。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232571" y="6085084"/>
          <a:ext cx="19442162" cy="4992624"/>
        </p:xfrm>
        <a:graphic>
          <a:graphicData uri="http://schemas.openxmlformats.org/drawingml/2006/table">
            <a:tbl>
              <a:tblPr/>
              <a:tblGrid>
                <a:gridCol w="2168908"/>
                <a:gridCol w="3375709"/>
                <a:gridCol w="13897545"/>
              </a:tblGrid>
              <a:tr h="709793">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9793">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纵向思路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时间顺序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按照一定的顺序组织材料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重在反映过程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979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空间顺序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70979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逻辑顺序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709793">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横向思路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总分式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围绕一个中心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多角度、多侧面地分别加以叙写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979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709793">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纵横交错式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572918"/>
          <a:ext cx="19730192" cy="5086329"/>
        </p:xfrm>
        <a:graphic>
          <a:graphicData uri="http://schemas.openxmlformats.org/drawingml/2006/table">
            <a:tbl>
              <a:tblPr/>
              <a:tblGrid>
                <a:gridCol w="1368152"/>
                <a:gridCol w="18362040"/>
              </a:tblGrid>
              <a:tr h="216024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文章主要写了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请就此梳理作者的写作思路。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的景色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却从另一面写起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这样安排好不好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本文主要写了几幅画面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这些画面是如何组织到一起的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作者围绕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写了哪些事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这篇文章是怎样构思的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题干中有“思路”“构思”“组织”“变化”等字眼。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题目的要求一般是“概括”“分析”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5336850"/>
        </p:xfrm>
        <a:graphic>
          <a:graphicData uri="http://schemas.openxmlformats.org/drawingml/2006/table">
            <a:tbl>
              <a:tblPr/>
              <a:tblGrid>
                <a:gridCol w="1080119"/>
                <a:gridCol w="1440160"/>
                <a:gridCol w="17065895"/>
              </a:tblGrid>
              <a:tr h="1598577">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明确文体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把握全貌。通过阅读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明确散文题材是写人叙事、写景状物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还是阐发哲理。不同的文章题材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行文思路有所不同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8577">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圈点勾画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抓关键句。在通读时要善于捕捉文本中体现时间、空间、人物、事件、感情的句子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以及开头总起句、中心句、结尾总结句、承上启下的过渡句等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928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抓住线索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理清思路。思路是作者思维的轨迹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如能找出贯穿全文的线索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就能很快理清文章的思路。散文的线索类型主要有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具体事物线、人物线、中心事件线、思想感情变化线、时间推移或空间变化线、作者的所见所闻线等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7132320"/>
        </p:xfrm>
        <a:graphic>
          <a:graphicData uri="http://schemas.openxmlformats.org/drawingml/2006/table">
            <a:tbl>
              <a:tblPr/>
              <a:tblGrid>
                <a:gridCol w="1080119"/>
                <a:gridCol w="864096"/>
                <a:gridCol w="17641959"/>
              </a:tblGrid>
              <a:tr h="124813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合并段落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概括要点。要针对文章的内容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进行认真思考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逐段分析文章的段意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再看哪些段落集中表达一个意思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划分出层次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理清文章各个段落之间的联系等。具体做法是寻找段落中的明显信息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如开头总起句、段落中心句、结尾总结句、承上启下的过渡句等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它们往往就是段意的提示句。另外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段落中的议论抒情句往往有助于我们理解段意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因此需加以关注。无明显信息的段落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应该通读全段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找出概括性关键词语、语句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分析合成段意。这些都没有时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要考虑句间的关系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先划分层次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概括出各层意思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再综合成段意。当然分类合并时要根据题干要求的方向。然后理清每一自然段的主要内容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进而理清段落层次之间的关系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4813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本文围绕……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以……为线索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其次写了……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最后写了……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太阳梦</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晓　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朋友老刘说起他做的一个梦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激动得满脸通红。他梦见自己驾着一叶小舟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划行在太阳里。那境界好动人啊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太阳大得无边无沿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透明的浆液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把世界漫溢成一片红色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在哪里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船桨轻轻一拨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溅起一串火红的水珠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落下时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它们忽然凝结成一座座山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千姿百态。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老刘是个画家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画山画得正苦。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听了老刘的话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我放眼望去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但见群山在我周围有节奏地起伏着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群山之上是蓝天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一轮硕日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漂泊在蓝天上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永恒地照耀着。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记得刚到拉萨的时候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我被惊呆了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一片明晃晃的阳光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铺天盖地而来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拼命地往身体里渗透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我觉得身后的影子都透着亮儿。</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是不是在梦里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我走向那些经幡。五颜六色的经幡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在阳光下舞蹈着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似乎一头连着天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一头接着地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天地之间一派和谐宁静。一幢幢别致的藏式楼房和现代建筑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从绿树鲜花中冒出来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寺庙的金顶间杂其中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香火缭绕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放生羊和野狗昂着哲人般的头颅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在大街上踱步。</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向生活深处走去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我知道这不是梦。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远方的亲朋好友非说这就是梦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神秘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朦胧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可想而不可即。一位女友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曾在拉萨生活数月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后移居加拿大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她来信说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想到拉萨我就想大哭一场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那真是一个梦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温暖而又明亮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它在我睡着的时候来了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它却飞走了。”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对于我来说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拉萨的一切都是那么真实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在我那间常摇曳着烛光的小屋里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我认识了一群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069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又一群的寻梦人。你见过一步一叩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跋涉千里而来的朝佛者吗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从某种意义上说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寻梦者的精神更为感人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他们为了追寻一个美丽的梦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翻越了无数精神意义上的大山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微笑着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走向太阳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尽管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他们的身心遍体鳞伤。</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一位年轻的战士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常年驻守在某个四季冰封雪锁的哨卡上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下哨归来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迈过一个半米多的土坎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他跌倒了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再没爬起来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过度缺氧导致了他的牺牲。一位大学生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为了抢救别人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被汹涌的泥石流吞没。一次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在我出去采访的途中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车翻出十五六米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车棚碎了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我安然无恙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还有啊还有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无数恶魔张开大嘴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要吞没我们这些寻梦者。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我常常仰望太阳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流着无法抑制的泪水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感情的大堤在瞬间决口了。想到夸父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他没追赶上太阳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却不是也为后人称颂么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幸福在于追寻这种过程本身。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朋友老刘实现了自己的梦。他独创了一种画派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叫西藏山水画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得到国内外普遍承认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台湾三原色艺术中心还专门为他搞了个人画展。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81567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我不止一次地为他的画所感动。画面上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塞满了山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绝少人间气息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那山汹涌呼啸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奔腾流动着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再升腾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势不可挡。他的画里没画过一个太阳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每幅画都能让人感到众山之上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那轮太阳充满理性的跳跃。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最近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我又见到了老刘。只见他熊腰虎背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一摇一晃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整个一座山在晃动。他说他又陷入了苦闷期。他想在艺术上再上一个高峰。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是啊。太阳只有一个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是无数的。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文章主要写了画家老刘的“太阳梦”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请就此梳理作者的写作思路。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16734"/>
            <a:ext cx="19800000" cy="9433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2965097"/>
            <a:ext cx="19508086" cy="938468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艰辛寻“梦”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画山画得苦。②“梦”的实现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从太阳梦中获得灵感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独创“西藏山水画派”。③再寻新“梦”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陷入苦闷期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想再上一个艺术高峰。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本题考查分析作品结构的能力。由题干“请就此梳理作者的写作思路”可知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考查的是分析整篇文章的写作思路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需要注意的审题关键点是“请就此”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即根据文章写的画家老刘的“太阳梦”来梳理文章的写作思路。“太阳梦”其实就是文章的线索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依据这个线索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抓住相关语句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就不难理清思路。从“朋友老刘说起他做的一个梦”“老刘是个画家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那时候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画山画得正苦”等可以看出“太阳梦”很美好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吸引了老刘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老刘为追求自己的“太阳梦”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画山画得正苦。每一个追求梦想的人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其追求的过程都很艰辛。“他独创了一种画派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叫西藏山水画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得到国内外普遍承认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台湾三原色艺术中心还专门为他搞了个人画展”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这说明老刘实现了梦想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独创了“西藏山水画派”。从“我不止一次地为他的画所感动”“整个一座山在晃动。他说他又陷入了苦闷期。他想在艺术上再上一个高峰”等可以看出老刘又有了新的梦想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陷入了苦闷期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想在艺术上再上一个高峰。文章由梦境写起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中间写了画家的追求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画展的成功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最后又写了画家的苦闷和新的追求。理清了文章的基本结构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就可以归纳出答案的基本要点。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80360</Words>
  <Application>WPS 演示</Application>
  <PresentationFormat>自定义</PresentationFormat>
  <Paragraphs>2662</Paragraphs>
  <Slides>248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248</vt:i4>
      </vt:variant>
    </vt:vector>
  </HeadingPairs>
  <TitlesOfParts>
    <vt:vector size="258" baseType="lpstr">
      <vt:lpstr>Arial</vt:lpstr>
      <vt:lpstr>宋体</vt:lpstr>
      <vt:lpstr>Wingdings</vt:lpstr>
      <vt:lpstr>微软雅黑</vt:lpstr>
      <vt:lpstr>Calibri</vt:lpstr>
      <vt:lpstr>Courier New</vt:lpstr>
      <vt:lpstr>Times New Roman</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766</cp:revision>
  <dcterms:created xsi:type="dcterms:W3CDTF">2016-01-31T01:38:00Z</dcterms:created>
  <dcterms:modified xsi:type="dcterms:W3CDTF">2019-02-13T13:27:42Z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