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handoutMasterIdLst>
    <p:handoutMasterId r:id="rId28"/>
  </p:handoutMasterIdLst>
  <p:sldIdLst>
    <p:sldId id="372" r:id="rId3"/>
    <p:sldId id="272" r:id="rId4"/>
    <p:sldId id="402" r:id="rId6"/>
    <p:sldId id="403" r:id="rId7"/>
    <p:sldId id="404" r:id="rId8"/>
    <p:sldId id="405" r:id="rId9"/>
    <p:sldId id="407" r:id="rId10"/>
    <p:sldId id="430" r:id="rId11"/>
    <p:sldId id="431" r:id="rId12"/>
    <p:sldId id="429" r:id="rId13"/>
    <p:sldId id="408" r:id="rId14"/>
    <p:sldId id="406" r:id="rId15"/>
    <p:sldId id="411" r:id="rId16"/>
    <p:sldId id="412" r:id="rId17"/>
    <p:sldId id="413" r:id="rId18"/>
    <p:sldId id="414" r:id="rId19"/>
    <p:sldId id="432" r:id="rId20"/>
    <p:sldId id="433" r:id="rId21"/>
    <p:sldId id="434" r:id="rId22"/>
    <p:sldId id="435" r:id="rId23"/>
    <p:sldId id="436" r:id="rId24"/>
    <p:sldId id="437" r:id="rId25"/>
    <p:sldId id="438" r:id="rId26"/>
    <p:sldId id="447" r:id="rId27"/>
  </p:sldIdLst>
  <p:sldSz cx="12192000" cy="6858000"/>
  <p:notesSz cx="6858000" cy="9144000"/>
  <p:custDataLst>
    <p:tags r:id="rId3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</p:showPr>
  <p:clrMru>
    <a:srgbClr val="16FC3C"/>
    <a:srgbClr val="637F45"/>
    <a:srgbClr val="57C45B"/>
    <a:srgbClr val="76F0B5"/>
    <a:srgbClr val="FF5959"/>
    <a:srgbClr val="FBE87F"/>
    <a:srgbClr val="BB4D3E"/>
    <a:srgbClr val="CC7266"/>
    <a:srgbClr val="FDCF99"/>
    <a:srgbClr val="F8FC9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76" autoAdjust="0"/>
    <p:restoredTop sz="94660"/>
  </p:normalViewPr>
  <p:slideViewPr>
    <p:cSldViewPr snapToGrid="0">
      <p:cViewPr varScale="1">
        <p:scale>
          <a:sx n="58" d="100"/>
          <a:sy n="58" d="100"/>
        </p:scale>
        <p:origin x="-78" y="-1578"/>
      </p:cViewPr>
      <p:guideLst>
        <p:guide orient="horz" pos="2084"/>
        <p:guide pos="3839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39" d="100"/>
        <a:sy n="139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2" Type="http://schemas.openxmlformats.org/officeDocument/2006/relationships/tags" Target="tags/tag27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handoutMaster" Target="handoutMasters/handoutMaster1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364CCA6-6EA6-4EEA-A4EB-59FEDC1331C9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C6A43CB-8CD8-481B-826F-9EA9627E8B14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6A43CB-8CD8-481B-826F-9EA9627E8B1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002969" y="2505075"/>
            <a:ext cx="9144000" cy="1135824"/>
          </a:xfrm>
        </p:spPr>
        <p:txBody>
          <a:bodyPr anchor="b"/>
          <a:lstStyle>
            <a:lvl1pPr algn="ctr">
              <a:defRPr sz="4000">
                <a:solidFill>
                  <a:schemeClr val="accent3">
                    <a:lumMod val="50000"/>
                  </a:schemeClr>
                </a:solidFill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002969" y="3640899"/>
            <a:ext cx="9144000" cy="588201"/>
          </a:xfrm>
          <a:blipFill>
            <a:blip r:embed="rId3"/>
            <a:stretch>
              <a:fillRect/>
            </a:stretch>
          </a:blipFill>
          <a:ln>
            <a:noFill/>
          </a:ln>
        </p:spPr>
        <p:txBody>
          <a:bodyPr anchor="ctr">
            <a:normAutofit/>
          </a:bodyPr>
          <a:lstStyle>
            <a:lvl1pPr marL="0" indent="0" algn="ctr">
              <a:buNone/>
              <a:defRPr sz="1800">
                <a:solidFill>
                  <a:schemeClr val="accent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04805-93DF-4705-8899-8C802267297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04805-93DF-4705-8899-8C802267297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201" y="555626"/>
            <a:ext cx="10644716" cy="5178425"/>
          </a:xfrm>
        </p:spPr>
        <p:txBody>
          <a:bodyPr/>
          <a:lstStyle/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04805-93DF-4705-8899-8C802267297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13791" y="1505377"/>
            <a:ext cx="8564418" cy="1659618"/>
          </a:xfrm>
        </p:spPr>
        <p:txBody>
          <a:bodyPr anchor="b">
            <a:normAutofit/>
          </a:bodyPr>
          <a:lstStyle>
            <a:lvl1pPr algn="ctr">
              <a:defRPr sz="3200"/>
            </a:lvl1pPr>
          </a:lstStyle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813791" y="3189178"/>
            <a:ext cx="8564418" cy="872754"/>
          </a:xfrm>
          <a:blipFill>
            <a:blip r:embed="rId2" cstate="screen"/>
            <a:stretch>
              <a:fillRect/>
            </a:stretch>
          </a:blipFill>
        </p:spPr>
        <p:txBody>
          <a:bodyPr anchor="ctr">
            <a:normAutofit/>
          </a:bodyPr>
          <a:lstStyle>
            <a:lvl1pPr marL="0" indent="0" algn="ctr">
              <a:buNone/>
              <a:defRPr sz="180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04805-93DF-4705-8899-8C802267297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930275"/>
          </a:xfrm>
        </p:spPr>
        <p:txBody>
          <a:bodyPr anchor="ctr">
            <a:normAutofit/>
          </a:bodyPr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474787"/>
            <a:ext cx="10515600" cy="2289625"/>
          </a:xfrm>
        </p:spPr>
        <p:txBody>
          <a:bodyPr/>
          <a:lstStyle/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8200" y="3943799"/>
            <a:ext cx="10515600" cy="22896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04805-93DF-4705-8899-8C802267297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75630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456874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280786"/>
            <a:ext cx="5157787" cy="3684588"/>
          </a:xfrm>
        </p:spPr>
        <p:txBody>
          <a:bodyPr/>
          <a:lstStyle/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456874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280786"/>
            <a:ext cx="5183188" cy="3684588"/>
          </a:xfrm>
        </p:spPr>
        <p:txBody>
          <a:bodyPr/>
          <a:lstStyle/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04805-93DF-4705-8899-8C802267297F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882712"/>
            <a:ext cx="10515600" cy="93027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09850D-0D6D-4A73-86CC-0144F5CF1F23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C85E4F-3AC7-4976-9CE3-A9364AC471B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8325228" y="6545425"/>
            <a:ext cx="77513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模板下载：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www.1ppt.com/moban/     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行业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www.1ppt.com/hangye/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节日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www.1ppt.com/jieri/           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素材下载：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www.1ppt.com/sucai/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背景图片：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www.1ppt.com/beijing/      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图表下载：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www.1ppt.com/tubiao/     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优秀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www.1ppt.com/xiazai/        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教程： 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www.1ppt.com/powerpoint/     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Word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教程： 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www.1ppt.com/word/              Excel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教程：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www.1ppt.com/excel/ 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资料下载：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www.1ppt.com/ziliao/                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课件下载：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www.1ppt.com/kejian/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范文下载：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www.1ppt.com/fanwen/             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试卷下载：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www.1ppt.com/shiti/ 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教案下载：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www.1ppt.com/jiaoan/  </a:t>
            </a:r>
            <a:r>
              <a:rPr lang="en-US" altLang="zh-CN" sz="100" dirty="0" smtClea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     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zh-CN" altLang="en-US" sz="100" dirty="0" smtClea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字体下载：</a:t>
            </a:r>
            <a:r>
              <a:rPr lang="en-US" altLang="zh-CN" sz="100" dirty="0" smtClea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www.1ppt.com/ziti/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 </a:t>
            </a:r>
            <a:endParaRPr lang="zh-CN" altLang="en-US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04805-93DF-4705-8899-8C802267297F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</a:fld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0" y="-2"/>
            <a:ext cx="12192000" cy="6858002"/>
          </a:xfrm>
          <a:prstGeom prst="rect">
            <a:avLst/>
          </a:prstGeom>
          <a:gradFill flip="none" rotWithShape="1">
            <a:gsLst>
              <a:gs pos="84000">
                <a:srgbClr val="FDFFF7"/>
              </a:gs>
              <a:gs pos="100000">
                <a:srgbClr val="FFFFFF">
                  <a:shade val="100000"/>
                  <a:satMod val="115000"/>
                  <a:alpha val="1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7" y="457200"/>
            <a:ext cx="4165200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7990" y="2074653"/>
            <a:ext cx="4165200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04805-93DF-4705-8899-8C802267297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</a:fld>
            <a:endParaRPr lang="zh-CN" altLang="en-US"/>
          </a:p>
        </p:txBody>
      </p:sp>
      <p:sp>
        <p:nvSpPr>
          <p:cNvPr id="9" name="图片占位符 2"/>
          <p:cNvSpPr>
            <a:spLocks noGrp="1"/>
          </p:cNvSpPr>
          <p:nvPr>
            <p:ph type="pic" idx="1" hasCustomPrompt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dirty="0" smtClean="0"/>
              <a:t>单击添加图片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248180" y="365125"/>
            <a:ext cx="1105619" cy="5811838"/>
          </a:xfrm>
        </p:spPr>
        <p:txBody>
          <a:bodyPr vert="eaVert"/>
          <a:lstStyle/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9185694" cy="5811838"/>
          </a:xfrm>
        </p:spPr>
        <p:txBody>
          <a:bodyPr vert="eaVert"/>
          <a:lstStyle/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04805-93DF-4705-8899-8C802267297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5" Type="http://schemas.openxmlformats.org/officeDocument/2006/relationships/theme" Target="../theme/theme1.xml"/><Relationship Id="rId14" Type="http://schemas.openxmlformats.org/officeDocument/2006/relationships/image" Target="../media/image5.png"/><Relationship Id="rId13" Type="http://schemas.openxmlformats.org/officeDocument/2006/relationships/tags" Target="../tags/tag2.xml"/><Relationship Id="rId12" Type="http://schemas.openxmlformats.org/officeDocument/2006/relationships/tags" Target="../tags/tag1.xml"/><Relationship Id="rId11" Type="http://schemas.openxmlformats.org/officeDocument/2006/relationships/image" Target="../media/image4.png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11" cstate="screen"/>
          <a:srcRect t="-1"/>
          <a:stretch>
            <a:fillRect/>
          </a:stretch>
        </p:blipFill>
        <p:spPr>
          <a:xfrm>
            <a:off x="0" y="707370"/>
            <a:ext cx="12192000" cy="615063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0" y="0"/>
            <a:ext cx="12192000" cy="6338784"/>
          </a:xfrm>
          <a:prstGeom prst="rect">
            <a:avLst/>
          </a:prstGeom>
          <a:gradFill flip="none" rotWithShape="1">
            <a:gsLst>
              <a:gs pos="84000">
                <a:srgbClr val="FDFFF7"/>
              </a:gs>
              <a:gs pos="100000">
                <a:srgbClr val="FFFFFF">
                  <a:shade val="100000"/>
                  <a:satMod val="115000"/>
                  <a:alpha val="1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838200" y="365125"/>
            <a:ext cx="10515600" cy="93027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838200" y="1478280"/>
            <a:ext cx="10515600" cy="469868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704805-93DF-4705-8899-8C802267297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C2A499-BA2D-4B14-A23E-F832C66777E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800" b="1" kern="1200">
          <a:solidFill>
            <a:schemeClr val="accent1">
              <a:lumMod val="50000"/>
            </a:schemeClr>
          </a:solidFill>
          <a:latin typeface="黑体" panose="02010609060101010101" pitchFamily="49" charset="-122"/>
          <a:ea typeface="黑体" panose="02010609060101010101" pitchFamily="49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Tx/>
        <a:buBlip>
          <a:blip r:embed="rId14"/>
        </a:buBlip>
        <a:defRPr sz="2400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tags" Target="../tags/tag3.xml"/><Relationship Id="rId1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12.xml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6.xml"/><Relationship Id="rId3" Type="http://schemas.openxmlformats.org/officeDocument/2006/relationships/tags" Target="../tags/tag13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tags" Target="../tags/tag14.xml"/><Relationship Id="rId1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15.xml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6.xml"/><Relationship Id="rId3" Type="http://schemas.openxmlformats.org/officeDocument/2006/relationships/tags" Target="../tags/tag16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tags" Target="../tags/tag17.xml"/><Relationship Id="rId1" Type="http://schemas.openxmlformats.org/officeDocument/2006/relationships/image" Target="../media/image11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6.xml"/><Relationship Id="rId3" Type="http://schemas.openxmlformats.org/officeDocument/2006/relationships/tags" Target="../tags/tag18.xml"/><Relationship Id="rId2" Type="http://schemas.openxmlformats.org/officeDocument/2006/relationships/image" Target="../media/image13.png"/><Relationship Id="rId1" Type="http://schemas.openxmlformats.org/officeDocument/2006/relationships/image" Target="../media/image1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tags" Target="../tags/tag19.xml"/><Relationship Id="rId1" Type="http://schemas.openxmlformats.org/officeDocument/2006/relationships/image" Target="../media/image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tags" Target="../tags/tag20.xml"/><Relationship Id="rId1" Type="http://schemas.openxmlformats.org/officeDocument/2006/relationships/image" Target="../media/image1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tags" Target="../tags/tag2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6.xml"/><Relationship Id="rId3" Type="http://schemas.openxmlformats.org/officeDocument/2006/relationships/tags" Target="../tags/tag5.xml"/><Relationship Id="rId2" Type="http://schemas.openxmlformats.org/officeDocument/2006/relationships/image" Target="../media/image7.png"/><Relationship Id="rId1" Type="http://schemas.openxmlformats.org/officeDocument/2006/relationships/tags" Target="../tags/tag4.xml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6.xml"/><Relationship Id="rId2" Type="http://schemas.openxmlformats.org/officeDocument/2006/relationships/tags" Target="../tags/tag22.xml"/><Relationship Id="rId1" Type="http://schemas.openxmlformats.org/officeDocument/2006/relationships/image" Target="../media/image7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2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2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25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2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tags" Target="../tags/tag6.xml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6.xml"/><Relationship Id="rId3" Type="http://schemas.openxmlformats.org/officeDocument/2006/relationships/tags" Target="../tags/tag7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tags" Target="../tags/tag8.xml"/><Relationship Id="rId1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tags" Target="../tags/tag9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6.xml"/><Relationship Id="rId2" Type="http://schemas.openxmlformats.org/officeDocument/2006/relationships/tags" Target="../tags/tag10.xml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6.xml"/><Relationship Id="rId3" Type="http://schemas.openxmlformats.org/officeDocument/2006/relationships/tags" Target="../tags/tag1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b="12664"/>
          <a:stretch>
            <a:fillRect/>
          </a:stretch>
        </p:blipFill>
        <p:spPr>
          <a:xfrm>
            <a:off x="2026920" y="1553845"/>
            <a:ext cx="8139430" cy="486283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3103245" y="31750"/>
            <a:ext cx="5986145" cy="1522095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p>
            <a:pPr algn="ctr" eaLnBrk="0" hangingPunct="0">
              <a:lnSpc>
                <a:spcPct val="150000"/>
              </a:lnSpc>
            </a:pPr>
            <a:endParaRPr lang="zh-CN" altLang="en-US" b="0" dirty="0">
              <a:solidFill>
                <a:schemeClr val="accent4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 eaLnBrk="0" hangingPunct="0">
              <a:lnSpc>
                <a:spcPct val="150000"/>
              </a:lnSpc>
            </a:pPr>
            <a:r>
              <a:rPr lang="zh-CN" altLang="en-US" sz="4400" b="1" dirty="0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热爱生活，热爱写作</a:t>
            </a:r>
            <a:endParaRPr lang="zh-CN" altLang="en-US" sz="4400" b="1" dirty="0">
              <a:solidFill>
                <a:srgbClr val="FF0000"/>
              </a:solidFill>
              <a:latin typeface="华文楷体" panose="02010600040101010101" charset="-122"/>
              <a:ea typeface="华文楷体" panose="02010600040101010101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4780" y="196215"/>
            <a:ext cx="3246120" cy="70675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4000" b="1" dirty="0">
                <a:solidFill>
                  <a:schemeClr val="accent4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单元写作指导</a:t>
            </a:r>
            <a:endParaRPr lang="zh-CN" altLang="en-US" sz="4000" b="1" dirty="0">
              <a:solidFill>
                <a:schemeClr val="accent4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5841" name="文本框 1158146"/>
          <p:cNvSpPr txBox="1"/>
          <p:nvPr/>
        </p:nvSpPr>
        <p:spPr>
          <a:xfrm>
            <a:off x="997585" y="229870"/>
            <a:ext cx="10196195" cy="56051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40000"/>
              </a:lnSpc>
            </a:pPr>
            <a:r>
              <a:rPr lang="zh-CN" altLang="zh-CN" sz="36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【即学即</a:t>
            </a:r>
            <a:r>
              <a:rPr lang="zh-CN" altLang="en-US" sz="36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练</a:t>
            </a:r>
            <a:r>
              <a:rPr lang="zh-CN" altLang="zh-CN" sz="36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】</a:t>
            </a:r>
            <a:endParaRPr lang="zh-CN" altLang="en-US" sz="280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ctr">
              <a:lnSpc>
                <a:spcPct val="140000"/>
              </a:lnSpc>
            </a:pPr>
            <a:r>
              <a:rPr lang="en-US" altLang="zh-CN" sz="2800" b="1" dirty="0">
                <a:solidFill>
                  <a:srgbClr val="000000"/>
                </a:solidFill>
                <a:latin typeface="+mn-ea"/>
                <a:cs typeface="+mn-ea"/>
              </a:rPr>
              <a:t>(</a:t>
            </a:r>
            <a:r>
              <a:rPr lang="zh-CN" altLang="en-US" sz="2800" b="1" dirty="0">
                <a:solidFill>
                  <a:srgbClr val="000000"/>
                </a:solidFill>
                <a:latin typeface="+mn-ea"/>
                <a:cs typeface="+mn-ea"/>
              </a:rPr>
              <a:t>一</a:t>
            </a:r>
            <a:r>
              <a:rPr lang="en-US" altLang="zh-CN" sz="2800" b="1">
                <a:solidFill>
                  <a:srgbClr val="000000"/>
                </a:solidFill>
                <a:latin typeface="+mn-ea"/>
                <a:cs typeface="+mn-ea"/>
              </a:rPr>
              <a:t>)</a:t>
            </a:r>
            <a:endParaRPr lang="en-US" altLang="zh-CN" sz="2800" b="1">
              <a:solidFill>
                <a:srgbClr val="000000"/>
              </a:solidFill>
              <a:latin typeface="+mn-ea"/>
              <a:cs typeface="+mn-ea"/>
            </a:endParaRPr>
          </a:p>
          <a:p>
            <a:pPr>
              <a:lnSpc>
                <a:spcPct val="140000"/>
              </a:lnSpc>
            </a:pPr>
            <a:r>
              <a:rPr lang="zh-CN" altLang="en-US" sz="3200" b="1" dirty="0">
                <a:solidFill>
                  <a:srgbClr val="000000"/>
                </a:solidFill>
                <a:latin typeface="+mn-ea"/>
                <a:cs typeface="+mn-ea"/>
              </a:rPr>
              <a:t>　　正是夜深人静时，月亮已经躲进云朵里睡了，星星也瞌睡得眨着眼睛，只有那窸窣的虫声还在伴随着台灯下奋笔疾书的我。一抬头，看到书桌上母亲的照片，想到母亲还在工作，她为了让我生活得更好，日夜操劳，给了我无私的关爱。我日夜想念母亲，白天吃不下饭，晚上睡不着觉</a:t>
            </a:r>
            <a:r>
              <a:rPr lang="en-US" altLang="zh-CN" sz="3200" b="1">
                <a:solidFill>
                  <a:srgbClr val="000000"/>
                </a:solidFill>
                <a:latin typeface="+mn-ea"/>
                <a:cs typeface="+mn-ea"/>
              </a:rPr>
              <a:t>……</a:t>
            </a:r>
            <a:r>
              <a:rPr lang="zh-CN" altLang="en-US" sz="3200" b="1" dirty="0">
                <a:solidFill>
                  <a:srgbClr val="000000"/>
                </a:solidFill>
                <a:latin typeface="+mn-ea"/>
                <a:cs typeface="+mn-ea"/>
              </a:rPr>
              <a:t>我泪流满面。</a:t>
            </a:r>
            <a:endParaRPr lang="zh-CN" altLang="en-US" sz="3200" b="1" dirty="0">
              <a:solidFill>
                <a:srgbClr val="000000"/>
              </a:solidFill>
              <a:latin typeface="+mn-ea"/>
              <a:cs typeface="+mn-ea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4826635" y="5012690"/>
            <a:ext cx="5815330" cy="6985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 flipV="1">
            <a:off x="1109980" y="5725795"/>
            <a:ext cx="5225415" cy="3175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  <p:bldLst>
      <p:bldP spid="35841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1" name="图片 10"/>
          <p:cNvPicPr>
            <a:picLocks noChangeAspect="1"/>
          </p:cNvPicPr>
          <p:nvPr/>
        </p:nvPicPr>
        <p:blipFill>
          <a:blip r:embed="rId1"/>
          <a:srcRect r="14373"/>
          <a:stretch>
            <a:fillRect/>
          </a:stretch>
        </p:blipFill>
        <p:spPr>
          <a:xfrm>
            <a:off x="9495155" y="2801620"/>
            <a:ext cx="2679065" cy="417131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55880" y="-73025"/>
            <a:ext cx="2419350" cy="2114550"/>
          </a:xfrm>
          <a:prstGeom prst="rect">
            <a:avLst/>
          </a:prstGeom>
        </p:spPr>
      </p:pic>
      <p:sp>
        <p:nvSpPr>
          <p:cNvPr id="36865" name="文本框 1168385"/>
          <p:cNvSpPr txBox="1"/>
          <p:nvPr/>
        </p:nvSpPr>
        <p:spPr>
          <a:xfrm>
            <a:off x="1258570" y="1693545"/>
            <a:ext cx="8236585" cy="37846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3200" dirty="0">
                <a:solidFill>
                  <a:srgbClr val="FF0000"/>
                </a:solidFill>
                <a:latin typeface="+mn-ea"/>
                <a:cs typeface="+mn-ea"/>
              </a:rPr>
              <a:t>【思考与修改</a:t>
            </a:r>
            <a:r>
              <a:rPr lang="zh-CN" altLang="en-US" sz="3200">
                <a:solidFill>
                  <a:srgbClr val="FF0000"/>
                </a:solidFill>
                <a:latin typeface="+mn-ea"/>
                <a:cs typeface="+mn-ea"/>
              </a:rPr>
              <a:t>】</a:t>
            </a:r>
            <a:r>
              <a:rPr lang="zh-CN" altLang="en-US" sz="3200" dirty="0">
                <a:solidFill>
                  <a:srgbClr val="000000"/>
                </a:solidFill>
                <a:latin typeface="+mn-ea"/>
                <a:cs typeface="+mn-ea"/>
              </a:rPr>
              <a:t>文段想要表达对母亲的感激</a:t>
            </a:r>
            <a:r>
              <a:rPr lang="en-US" altLang="zh-CN" sz="3200" dirty="0">
                <a:solidFill>
                  <a:srgbClr val="000000"/>
                </a:solidFill>
                <a:latin typeface="+mn-ea"/>
                <a:cs typeface="+mn-ea"/>
              </a:rPr>
              <a:t>,</a:t>
            </a:r>
            <a:r>
              <a:rPr lang="zh-CN" altLang="en-US" sz="3200" dirty="0">
                <a:solidFill>
                  <a:srgbClr val="000000"/>
                </a:solidFill>
                <a:latin typeface="+mn-ea"/>
                <a:cs typeface="+mn-ea"/>
              </a:rPr>
              <a:t>母亲对“我”的关爱</a:t>
            </a:r>
            <a:r>
              <a:rPr lang="en-US" altLang="zh-CN" sz="3200" dirty="0">
                <a:solidFill>
                  <a:srgbClr val="000000"/>
                </a:solidFill>
                <a:latin typeface="+mn-ea"/>
                <a:cs typeface="+mn-ea"/>
              </a:rPr>
              <a:t>,“</a:t>
            </a:r>
            <a:r>
              <a:rPr lang="zh-CN" altLang="en-US" sz="3200" dirty="0">
                <a:solidFill>
                  <a:srgbClr val="000000"/>
                </a:solidFill>
                <a:latin typeface="+mn-ea"/>
                <a:cs typeface="+mn-ea"/>
              </a:rPr>
              <a:t>白天吃不下饭</a:t>
            </a:r>
            <a:r>
              <a:rPr lang="en-US" altLang="zh-CN" sz="3200" dirty="0">
                <a:solidFill>
                  <a:srgbClr val="000000"/>
                </a:solidFill>
                <a:latin typeface="+mn-ea"/>
                <a:cs typeface="+mn-ea"/>
              </a:rPr>
              <a:t>,</a:t>
            </a:r>
            <a:r>
              <a:rPr lang="zh-CN" altLang="en-US" sz="3200" dirty="0">
                <a:solidFill>
                  <a:srgbClr val="000000"/>
                </a:solidFill>
                <a:latin typeface="+mn-ea"/>
                <a:cs typeface="+mn-ea"/>
              </a:rPr>
              <a:t>晚上睡不觉”“泪流满面”</a:t>
            </a:r>
            <a:r>
              <a:rPr lang="en-US" altLang="zh-CN" sz="3200" dirty="0">
                <a:solidFill>
                  <a:srgbClr val="000000"/>
                </a:solidFill>
                <a:latin typeface="+mn-ea"/>
                <a:cs typeface="+mn-ea"/>
              </a:rPr>
              <a:t>,</a:t>
            </a:r>
            <a:r>
              <a:rPr lang="zh-CN" altLang="en-US" sz="3200" dirty="0">
                <a:solidFill>
                  <a:srgbClr val="000000"/>
                </a:solidFill>
                <a:latin typeface="+mn-ea"/>
                <a:cs typeface="+mn-ea"/>
              </a:rPr>
              <a:t>你感觉真实吗</a:t>
            </a:r>
            <a:r>
              <a:rPr lang="en-US" altLang="zh-CN" sz="3200" dirty="0">
                <a:solidFill>
                  <a:srgbClr val="000000"/>
                </a:solidFill>
                <a:latin typeface="+mn-ea"/>
                <a:cs typeface="+mn-ea"/>
              </a:rPr>
              <a:t>?</a:t>
            </a:r>
            <a:r>
              <a:rPr lang="zh-CN" altLang="en-US" sz="3200" dirty="0">
                <a:solidFill>
                  <a:srgbClr val="000000"/>
                </a:solidFill>
                <a:latin typeface="+mn-ea"/>
                <a:cs typeface="+mn-ea"/>
              </a:rPr>
              <a:t>请结合生活实际</a:t>
            </a:r>
            <a:r>
              <a:rPr lang="en-US" altLang="zh-CN" sz="3200" dirty="0">
                <a:solidFill>
                  <a:srgbClr val="000000"/>
                </a:solidFill>
                <a:latin typeface="+mn-ea"/>
                <a:cs typeface="+mn-ea"/>
              </a:rPr>
              <a:t>,</a:t>
            </a:r>
            <a:r>
              <a:rPr lang="zh-CN" altLang="en-US" sz="3200" dirty="0">
                <a:solidFill>
                  <a:srgbClr val="000000"/>
                </a:solidFill>
                <a:latin typeface="+mn-ea"/>
                <a:cs typeface="+mn-ea"/>
              </a:rPr>
              <a:t>选取素材</a:t>
            </a:r>
            <a:r>
              <a:rPr lang="en-US" altLang="zh-CN" sz="3200" dirty="0">
                <a:solidFill>
                  <a:srgbClr val="000000"/>
                </a:solidFill>
                <a:latin typeface="+mn-ea"/>
                <a:cs typeface="+mn-ea"/>
              </a:rPr>
              <a:t>,</a:t>
            </a:r>
            <a:r>
              <a:rPr lang="zh-CN" altLang="en-US" sz="3200" dirty="0">
                <a:solidFill>
                  <a:srgbClr val="000000"/>
                </a:solidFill>
                <a:latin typeface="+mn-ea"/>
                <a:cs typeface="+mn-ea"/>
              </a:rPr>
              <a:t>对上面的文段进行修改</a:t>
            </a:r>
            <a:r>
              <a:rPr lang="en-US" altLang="zh-CN" sz="3200" dirty="0">
                <a:solidFill>
                  <a:srgbClr val="000000"/>
                </a:solidFill>
                <a:latin typeface="+mn-ea"/>
                <a:cs typeface="+mn-ea"/>
              </a:rPr>
              <a:t>,</a:t>
            </a:r>
            <a:r>
              <a:rPr lang="zh-CN" altLang="en-US" sz="3200" dirty="0">
                <a:solidFill>
                  <a:srgbClr val="000000"/>
                </a:solidFill>
                <a:latin typeface="+mn-ea"/>
                <a:cs typeface="+mn-ea"/>
              </a:rPr>
              <a:t>抒发真实的情感。</a:t>
            </a:r>
            <a:endParaRPr lang="zh-CN" altLang="en-US" sz="3200" dirty="0">
              <a:solidFill>
                <a:srgbClr val="000000"/>
              </a:solidFill>
              <a:latin typeface="+mn-ea"/>
              <a:cs typeface="+mn-ea"/>
            </a:endParaRPr>
          </a:p>
        </p:txBody>
      </p:sp>
    </p:spTree>
    <p:custDataLst>
      <p:tags r:id="rId3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1" name="图片 10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 flipH="1">
            <a:off x="8653780" y="3112770"/>
            <a:ext cx="3271520" cy="309054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603250" y="541655"/>
            <a:ext cx="11322050" cy="49129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4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不真实。</a:t>
            </a:r>
            <a:endParaRPr lang="zh-CN" altLang="en-US" sz="2800" dirty="0">
              <a:solidFill>
                <a:srgbClr val="FF0000"/>
              </a:solidFill>
              <a:latin typeface="+mn-ea"/>
              <a:cs typeface="+mn-ea"/>
              <a:sym typeface="+mn-ea"/>
            </a:endParaRPr>
          </a:p>
          <a:p>
            <a:pPr algn="l">
              <a:lnSpc>
                <a:spcPct val="14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示例：</a:t>
            </a:r>
            <a:r>
              <a:rPr lang="zh-CN" altLang="en-US" sz="2800" dirty="0">
                <a:latin typeface="+mn-ea"/>
                <a:cs typeface="+mn-ea"/>
                <a:sym typeface="+mn-ea"/>
              </a:rPr>
              <a:t>正是夜深人静</a:t>
            </a:r>
            <a:r>
              <a:rPr lang="zh-CN" altLang="en-US" sz="2800" dirty="0">
                <a:solidFill>
                  <a:srgbClr val="000000"/>
                </a:solidFill>
                <a:latin typeface="+mn-ea"/>
                <a:cs typeface="+mn-ea"/>
                <a:sym typeface="+mn-ea"/>
              </a:rPr>
              <a:t>时，月亮已经躲进云朵里睡了，星星也瞌睡得眨着眼睛，只有那窸窣的虫声还在伴随着台灯下奋笔疾书的我。这时，母亲不顾一天工作的疲惫，端着一杯热气腾腾的牛奶，悄悄地放在我的书桌上。“趁热喝了吧！”温暖的感觉一直沁到心底。</a:t>
            </a:r>
            <a:endParaRPr lang="zh-CN" altLang="en-US" sz="2800" dirty="0">
              <a:solidFill>
                <a:srgbClr val="000000"/>
              </a:solidFill>
              <a:latin typeface="+mn-ea"/>
              <a:cs typeface="+mn-ea"/>
              <a:sym typeface="+mn-ea"/>
            </a:endParaRPr>
          </a:p>
          <a:p>
            <a:pPr algn="l">
              <a:lnSpc>
                <a:spcPct val="140000"/>
              </a:lnSpc>
            </a:pPr>
            <a:r>
              <a:rPr lang="zh-CN" altLang="en-US" sz="2800" dirty="0">
                <a:solidFill>
                  <a:srgbClr val="000000"/>
                </a:solidFill>
                <a:latin typeface="+mn-ea"/>
                <a:cs typeface="+mn-ea"/>
                <a:sym typeface="+mn-ea"/>
              </a:rPr>
              <a:t>我喝了一口，那是关爱的味道，爱意浓浓。在我</a:t>
            </a:r>
            <a:endParaRPr lang="zh-CN" altLang="en-US" sz="2800" dirty="0">
              <a:solidFill>
                <a:srgbClr val="000000"/>
              </a:solidFill>
              <a:latin typeface="+mn-ea"/>
              <a:cs typeface="+mn-ea"/>
              <a:sym typeface="+mn-ea"/>
            </a:endParaRPr>
          </a:p>
          <a:p>
            <a:pPr algn="l">
              <a:lnSpc>
                <a:spcPct val="140000"/>
              </a:lnSpc>
            </a:pPr>
            <a:r>
              <a:rPr lang="zh-CN" altLang="en-US" sz="2800" dirty="0">
                <a:solidFill>
                  <a:srgbClr val="000000"/>
                </a:solidFill>
                <a:latin typeface="+mn-ea"/>
                <a:cs typeface="+mn-ea"/>
                <a:sym typeface="+mn-ea"/>
              </a:rPr>
              <a:t>们这个年龄，我收获了无私的关爱。我心里默念</a:t>
            </a:r>
            <a:endParaRPr lang="zh-CN" altLang="en-US" sz="2800" dirty="0">
              <a:solidFill>
                <a:srgbClr val="000000"/>
              </a:solidFill>
              <a:latin typeface="+mn-ea"/>
              <a:cs typeface="+mn-ea"/>
              <a:sym typeface="+mn-ea"/>
            </a:endParaRPr>
          </a:p>
          <a:p>
            <a:pPr algn="l">
              <a:lnSpc>
                <a:spcPct val="140000"/>
              </a:lnSpc>
            </a:pPr>
            <a:r>
              <a:rPr lang="zh-CN" altLang="en-US" sz="2800" dirty="0">
                <a:solidFill>
                  <a:srgbClr val="000000"/>
                </a:solidFill>
                <a:latin typeface="+mn-ea"/>
                <a:cs typeface="+mn-ea"/>
                <a:sym typeface="+mn-ea"/>
              </a:rPr>
              <a:t>道：妈妈，我永远爱您！</a:t>
            </a:r>
            <a:endParaRPr lang="zh-CN" altLang="en-US" sz="2800" dirty="0">
              <a:solidFill>
                <a:srgbClr val="000000"/>
              </a:solidFill>
              <a:latin typeface="+mn-ea"/>
              <a:cs typeface="+mn-ea"/>
              <a:sym typeface="+mn-ea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589280" y="1014095"/>
            <a:ext cx="11012805" cy="48298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>
              <a:lnSpc>
                <a:spcPct val="140000"/>
              </a:lnSpc>
            </a:pPr>
            <a:r>
              <a:rPr sz="28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(二)</a:t>
            </a:r>
            <a:endParaRPr sz="240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  <a:p>
            <a:pPr algn="l">
              <a:lnSpc>
                <a:spcPct val="140000"/>
              </a:lnSpc>
            </a:pPr>
            <a:r>
              <a:rPr sz="28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　　姐</a:t>
            </a:r>
            <a:r>
              <a:rPr sz="32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的对象一走,全家人就议论开了。“不行!长得不行!”妹妹说。我问妈妈:“您看呢?”妈妈说:“我没看清楚。”“我看他是二等残废。”小弟说。“胡说!我看了,没毛病!”妈妈说。妹妹说:“小弟说的二等残废就是个子不到一米八!”“对了!在咱们家里没一米八就是二等残疾。”小弟说。“老爸就是二等残疾,只有一米七。”我说。</a:t>
            </a:r>
            <a:endParaRPr sz="3200" b="1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21" name="文本框 1167361"/>
          <p:cNvSpPr txBox="1"/>
          <p:nvPr/>
        </p:nvSpPr>
        <p:spPr>
          <a:xfrm>
            <a:off x="1202690" y="1479550"/>
            <a:ext cx="8188325" cy="37846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rgbClr val="FF0000"/>
                </a:solidFill>
                <a:latin typeface="+mn-ea"/>
                <a:cs typeface="+mn-ea"/>
              </a:rPr>
              <a:t>　</a:t>
            </a:r>
            <a:r>
              <a:rPr lang="zh-CN" altLang="en-US" sz="3200" dirty="0">
                <a:solidFill>
                  <a:srgbClr val="FF0000"/>
                </a:solidFill>
                <a:latin typeface="+mn-ea"/>
                <a:cs typeface="+mn-ea"/>
              </a:rPr>
              <a:t>【思考与修改】</a:t>
            </a:r>
            <a:r>
              <a:rPr lang="zh-CN" altLang="en-US" sz="3200" dirty="0">
                <a:solidFill>
                  <a:srgbClr val="000000"/>
                </a:solidFill>
                <a:latin typeface="+mn-ea"/>
                <a:cs typeface="+mn-ea"/>
                <a:sym typeface="+mn-ea"/>
              </a:rPr>
              <a:t>这段话对人物的语气、语调和说话者说话时的神态、表情、动作观察细致吗</a:t>
            </a:r>
            <a:r>
              <a:rPr lang="en-US" altLang="zh-CN" sz="3200" dirty="0">
                <a:solidFill>
                  <a:srgbClr val="000000"/>
                </a:solidFill>
                <a:latin typeface="+mn-ea"/>
                <a:cs typeface="+mn-ea"/>
                <a:sym typeface="+mn-ea"/>
              </a:rPr>
              <a:t>?</a:t>
            </a:r>
            <a:r>
              <a:rPr lang="zh-CN" altLang="en-US" sz="3200" dirty="0">
                <a:solidFill>
                  <a:srgbClr val="000000"/>
                </a:solidFill>
                <a:latin typeface="+mn-ea"/>
                <a:cs typeface="+mn-ea"/>
                <a:sym typeface="+mn-ea"/>
              </a:rPr>
              <a:t>是不是只“录”下了人物说了些什么话</a:t>
            </a:r>
            <a:r>
              <a:rPr lang="en-US" altLang="zh-CN" sz="3200" dirty="0">
                <a:solidFill>
                  <a:srgbClr val="000000"/>
                </a:solidFill>
                <a:latin typeface="+mn-ea"/>
                <a:cs typeface="+mn-ea"/>
                <a:sym typeface="+mn-ea"/>
              </a:rPr>
              <a:t>,</a:t>
            </a:r>
            <a:r>
              <a:rPr lang="zh-CN" altLang="en-US" sz="3200" dirty="0">
                <a:solidFill>
                  <a:srgbClr val="000000"/>
                </a:solidFill>
                <a:latin typeface="+mn-ea"/>
                <a:cs typeface="+mn-ea"/>
                <a:sym typeface="+mn-ea"/>
              </a:rPr>
              <a:t>没有立体感</a:t>
            </a:r>
            <a:r>
              <a:rPr lang="en-US" altLang="zh-CN" sz="3200" dirty="0">
                <a:solidFill>
                  <a:srgbClr val="000000"/>
                </a:solidFill>
                <a:latin typeface="+mn-ea"/>
                <a:cs typeface="+mn-ea"/>
                <a:sym typeface="+mn-ea"/>
              </a:rPr>
              <a:t>?</a:t>
            </a:r>
            <a:r>
              <a:rPr lang="zh-CN" altLang="en-US" sz="3200" dirty="0">
                <a:solidFill>
                  <a:srgbClr val="000000"/>
                </a:solidFill>
                <a:latin typeface="+mn-ea"/>
                <a:cs typeface="+mn-ea"/>
                <a:sym typeface="+mn-ea"/>
              </a:rPr>
              <a:t>请给人物加上符合其性格特点的神情、动作等</a:t>
            </a:r>
            <a:r>
              <a:rPr lang="en-US" altLang="zh-CN" sz="3200" dirty="0">
                <a:solidFill>
                  <a:srgbClr val="000000"/>
                </a:solidFill>
                <a:latin typeface="+mn-ea"/>
                <a:cs typeface="+mn-ea"/>
                <a:sym typeface="+mn-ea"/>
              </a:rPr>
              <a:t>,</a:t>
            </a:r>
            <a:r>
              <a:rPr lang="zh-CN" altLang="en-US" sz="3200" dirty="0">
                <a:solidFill>
                  <a:srgbClr val="000000"/>
                </a:solidFill>
                <a:latin typeface="+mn-ea"/>
                <a:cs typeface="+mn-ea"/>
                <a:sym typeface="+mn-ea"/>
              </a:rPr>
              <a:t>增强现场感和立体感。</a:t>
            </a:r>
            <a:endParaRPr lang="zh-CN" altLang="en-US" sz="3200" dirty="0">
              <a:solidFill>
                <a:srgbClr val="000000"/>
              </a:solidFill>
              <a:latin typeface="+mn-ea"/>
              <a:cs typeface="+mn-ea"/>
              <a:sym typeface="+mn-ea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1"/>
          <a:srcRect r="14373"/>
          <a:stretch>
            <a:fillRect/>
          </a:stretch>
        </p:blipFill>
        <p:spPr>
          <a:xfrm>
            <a:off x="9495155" y="2801620"/>
            <a:ext cx="2679065" cy="417131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55880" y="-73025"/>
            <a:ext cx="2419350" cy="2114550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21" name="文本框 1167361"/>
          <p:cNvSpPr txBox="1"/>
          <p:nvPr/>
        </p:nvSpPr>
        <p:spPr>
          <a:xfrm>
            <a:off x="1381760" y="1249680"/>
            <a:ext cx="10483850" cy="461581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l"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</a:rPr>
              <a:t>不细致。示例:</a:t>
            </a:r>
            <a:r>
              <a:rPr lang="zh-CN" altLang="en-US" sz="2800" dirty="0"/>
              <a:t>姐的对象一走,全家人就议论开了。“不行!长得不行!”妹妹毫不犹豫地说。我瞪了她一眼,转身问妈妈:“您看呢?”妈说:“我没看清楚。”“我看他是二等残废。”小弟骄傲地晃动着他一米八的身板说。“胡说!我看了,没毛病!”妈妈肯定地说。妹妹笑嘻嘻地说:“小弟说的二等残废就是个子不到一米八!”“对了!在咱们家里没一米八就是二等残疾。”小弟趾高气扬地说。“老爸就是二等残疾,只有一米七。”我还击弟弟。</a:t>
            </a:r>
            <a:endParaRPr lang="zh-CN" altLang="en-US" sz="2800" dirty="0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-66675" y="-275590"/>
            <a:ext cx="2823210" cy="211455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07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1" grpId="0"/>
      <p:bldP spid="30721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" name="Group 8"/>
          <p:cNvPicPr>
            <a:picLocks noChangeAspect="1" noChangeArrowheads="1"/>
          </p:cNvPicPr>
          <p:nvPr/>
        </p:nvPicPr>
        <p:blipFill rotWithShape="1">
          <a:blip r:embed="rId1" cstate="screen"/>
          <a:srcRect l="16692" r="19778" b="283"/>
          <a:stretch>
            <a:fillRect/>
          </a:stretch>
        </p:blipFill>
        <p:spPr bwMode="auto">
          <a:xfrm>
            <a:off x="202565" y="8890"/>
            <a:ext cx="2567305" cy="15513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文本框 2"/>
          <p:cNvSpPr txBox="1"/>
          <p:nvPr/>
        </p:nvSpPr>
        <p:spPr>
          <a:xfrm>
            <a:off x="202565" y="400685"/>
            <a:ext cx="2480310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400">
                <a:solidFill>
                  <a:schemeClr val="accent4">
                    <a:lumMod val="50000"/>
                  </a:schemeClr>
                </a:solidFill>
                <a:latin typeface="华文行楷" panose="02010800040101010101" charset="-122"/>
                <a:ea typeface="华文行楷" panose="02010800040101010101" charset="-122"/>
              </a:rPr>
              <a:t>写作实践</a:t>
            </a:r>
            <a:endParaRPr lang="zh-CN" altLang="en-US" sz="4400">
              <a:solidFill>
                <a:schemeClr val="accent4">
                  <a:lumMod val="50000"/>
                </a:schemeClr>
              </a:solidFill>
              <a:latin typeface="华文行楷" panose="02010800040101010101" charset="-122"/>
              <a:ea typeface="华文行楷" panose="0201080004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221105" y="1560195"/>
            <a:ext cx="8345170" cy="42271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lnSpc>
                <a:spcPct val="140000"/>
              </a:lnSpc>
            </a:pPr>
            <a:r>
              <a:rPr lang="en-US" altLang="zh-CN" sz="2800" b="1" dirty="0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        </a:t>
            </a:r>
            <a:r>
              <a:rPr lang="zh-CN" altLang="en-US" sz="3200" b="1" dirty="0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在成长过程中，每个人都会有欢笑，有感动，当然也会有泪水，有悲伤</a:t>
            </a:r>
            <a:r>
              <a:rPr lang="en-US" altLang="zh-CN" sz="3200" b="1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……</a:t>
            </a:r>
            <a:r>
              <a:rPr lang="zh-CN" altLang="en-US" sz="3200" b="1" dirty="0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这些都是人生必不可少的体验，一点一滴都是生命中宝贵的财富，在你成长的过程中，有什么经历让你深受触动，难以忘怀？回忆一下，把它写下来。题目自拟。不少于</a:t>
            </a:r>
            <a:r>
              <a:rPr lang="en-US" altLang="zh-CN" sz="3200" b="1" dirty="0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500</a:t>
            </a:r>
            <a:r>
              <a:rPr lang="zh-CN" altLang="en-US" sz="3200" b="1" dirty="0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字。</a:t>
            </a:r>
            <a:endParaRPr lang="zh-CN" altLang="en-US" sz="3200" b="1" dirty="0">
              <a:solidFill>
                <a:srgbClr val="000000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  <a:sym typeface="+mn-ea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 flipH="1">
            <a:off x="9566275" y="3716655"/>
            <a:ext cx="2689860" cy="3090545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4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705" y="169545"/>
            <a:ext cx="3192780" cy="930275"/>
          </a:xfrm>
        </p:spPr>
        <p:txBody>
          <a:bodyPr>
            <a:normAutofit/>
          </a:bodyPr>
          <a:p>
            <a:r>
              <a:rPr lang="zh-CN" altLang="en-US" sz="5400"/>
              <a:t>优秀范文</a:t>
            </a:r>
            <a:endParaRPr lang="zh-CN" altLang="en-US" sz="5400"/>
          </a:p>
        </p:txBody>
      </p:sp>
      <p:sp>
        <p:nvSpPr>
          <p:cNvPr id="3" name="文本框 2"/>
          <p:cNvSpPr txBox="1"/>
          <p:nvPr/>
        </p:nvSpPr>
        <p:spPr>
          <a:xfrm>
            <a:off x="478155" y="1099820"/>
            <a:ext cx="9287510" cy="45231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>
              <a:lnSpc>
                <a:spcPct val="150000"/>
              </a:lnSpc>
            </a:pPr>
            <a:r>
              <a:rPr lang="zh-CN" altLang="en-US" sz="3200" dirty="0">
                <a:solidFill>
                  <a:srgbClr val="000000"/>
                </a:solidFill>
                <a:latin typeface="+mn-ea"/>
                <a:cs typeface="+mn-ea"/>
                <a:sym typeface="+mn-ea"/>
              </a:rPr>
              <a:t>难忘的一件事</a:t>
            </a:r>
            <a:endParaRPr lang="zh-CN" altLang="en-US" sz="3200" dirty="0">
              <a:solidFill>
                <a:srgbClr val="000000"/>
              </a:solidFill>
              <a:latin typeface="+mn-ea"/>
              <a:cs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3200" dirty="0">
                <a:solidFill>
                  <a:srgbClr val="000000"/>
                </a:solidFill>
                <a:latin typeface="+mn-ea"/>
                <a:cs typeface="+mn-ea"/>
                <a:sym typeface="+mn-ea"/>
              </a:rPr>
              <a:t>　　记得法国作家雨果曾说过</a:t>
            </a:r>
            <a:r>
              <a:rPr lang="en-US" altLang="zh-CN" sz="3200">
                <a:solidFill>
                  <a:srgbClr val="000000"/>
                </a:solidFill>
                <a:latin typeface="+mn-ea"/>
                <a:cs typeface="+mn-ea"/>
                <a:sym typeface="+mn-ea"/>
              </a:rPr>
              <a:t>:</a:t>
            </a:r>
            <a:r>
              <a:rPr lang="en-US" altLang="zh-CN" sz="3200" u="sng" dirty="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“</a:t>
            </a:r>
            <a:r>
              <a:rPr lang="zh-CN" altLang="en-US" sz="3200" u="sng" dirty="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世界上最宽阔的是海洋</a:t>
            </a:r>
            <a:r>
              <a:rPr lang="en-US" altLang="zh-CN" sz="3200" u="sng" dirty="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,</a:t>
            </a:r>
            <a:r>
              <a:rPr lang="zh-CN" altLang="en-US" sz="3200" u="sng" dirty="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比海洋更宽阔的是天空</a:t>
            </a:r>
            <a:r>
              <a:rPr lang="en-US" altLang="zh-CN" sz="3200" u="sng" dirty="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,</a:t>
            </a:r>
            <a:r>
              <a:rPr lang="zh-CN" altLang="en-US" sz="3200" u="sng" dirty="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比天空更宽阔的是人的胸怀。”它可以包容人间万物</a:t>
            </a:r>
            <a:r>
              <a:rPr lang="en-US" altLang="zh-CN" sz="3200" u="sng" dirty="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,</a:t>
            </a:r>
            <a:r>
              <a:rPr lang="zh-CN" altLang="en-US" sz="3200" u="sng" dirty="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可以与人为善</a:t>
            </a:r>
            <a:r>
              <a:rPr lang="en-US" altLang="zh-CN" sz="3200" u="sng" dirty="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,</a:t>
            </a:r>
            <a:r>
              <a:rPr lang="zh-CN" altLang="en-US" sz="3200" u="sng" dirty="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可以化干戈为玉帛。我真正明白这些却是缘于一次偶然。</a:t>
            </a:r>
            <a:r>
              <a:rPr lang="en-US" altLang="zh-CN" sz="3200" baseline="30000" dirty="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①</a:t>
            </a:r>
            <a:r>
              <a:rPr lang="en-US" altLang="zh-CN" sz="3200" dirty="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 </a:t>
            </a:r>
            <a:endParaRPr lang="en-US" altLang="zh-CN" sz="3200" dirty="0">
              <a:solidFill>
                <a:srgbClr val="FF0000"/>
              </a:solidFill>
              <a:latin typeface="+mn-ea"/>
              <a:cs typeface="+mn-ea"/>
              <a:sym typeface="+mn-ea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1" cstate="print"/>
          <a:srcRect/>
          <a:stretch>
            <a:fillRect/>
          </a:stretch>
        </p:blipFill>
        <p:spPr>
          <a:xfrm>
            <a:off x="9765665" y="-13970"/>
            <a:ext cx="2411095" cy="2466975"/>
          </a:xfrm>
          <a:prstGeom prst="rect">
            <a:avLst/>
          </a:prstGeom>
        </p:spPr>
      </p:pic>
      <p:sp>
        <p:nvSpPr>
          <p:cNvPr id="8" name="矩形标注 7"/>
          <p:cNvSpPr/>
          <p:nvPr/>
        </p:nvSpPr>
        <p:spPr>
          <a:xfrm rot="5400000">
            <a:off x="9074150" y="2919730"/>
            <a:ext cx="3125470" cy="1742440"/>
          </a:xfrm>
          <a:prstGeom prst="wedgeRectCallou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9848215" y="2453005"/>
            <a:ext cx="2972435" cy="26765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/>
            <a:r>
              <a:rPr lang="en-US" altLang="zh-CN" sz="2800" dirty="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①</a:t>
            </a:r>
            <a:r>
              <a:rPr lang="zh-CN" altLang="en-US" sz="2800" dirty="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用雨果</a:t>
            </a:r>
            <a:endParaRPr lang="zh-CN" altLang="en-US" sz="2800" dirty="0">
              <a:solidFill>
                <a:srgbClr val="FF0000"/>
              </a:solidFill>
              <a:latin typeface="+mn-ea"/>
              <a:cs typeface="+mn-ea"/>
              <a:sym typeface="+mn-ea"/>
            </a:endParaRPr>
          </a:p>
          <a:p>
            <a:pPr algn="l"/>
            <a:r>
              <a:rPr lang="zh-CN" altLang="en-US" sz="2800" dirty="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的名言点</a:t>
            </a:r>
            <a:endParaRPr lang="zh-CN" altLang="en-US" sz="2800" dirty="0">
              <a:solidFill>
                <a:srgbClr val="FF0000"/>
              </a:solidFill>
              <a:latin typeface="+mn-ea"/>
              <a:cs typeface="+mn-ea"/>
              <a:sym typeface="+mn-ea"/>
            </a:endParaRPr>
          </a:p>
          <a:p>
            <a:pPr algn="l"/>
            <a:r>
              <a:rPr lang="zh-CN" altLang="en-US" sz="2800" dirty="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明题旨</a:t>
            </a:r>
            <a:r>
              <a:rPr lang="en-US" altLang="zh-CN" sz="2800" dirty="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:</a:t>
            </a:r>
            <a:endParaRPr lang="en-US" altLang="zh-CN" sz="2800" dirty="0">
              <a:solidFill>
                <a:srgbClr val="FF0000"/>
              </a:solidFill>
              <a:latin typeface="+mn-ea"/>
              <a:cs typeface="+mn-ea"/>
              <a:sym typeface="+mn-ea"/>
            </a:endParaRPr>
          </a:p>
          <a:p>
            <a:pPr algn="l"/>
            <a:r>
              <a:rPr lang="zh-CN" altLang="en-US" sz="2800" dirty="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宽容会使</a:t>
            </a:r>
            <a:endParaRPr lang="zh-CN" altLang="en-US" sz="2800" dirty="0">
              <a:solidFill>
                <a:srgbClr val="FF0000"/>
              </a:solidFill>
              <a:latin typeface="+mn-ea"/>
              <a:cs typeface="+mn-ea"/>
              <a:sym typeface="+mn-ea"/>
            </a:endParaRPr>
          </a:p>
          <a:p>
            <a:pPr algn="l"/>
            <a:r>
              <a:rPr lang="zh-CN" altLang="en-US" sz="2800" dirty="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人生更精</a:t>
            </a:r>
            <a:endParaRPr lang="zh-CN" altLang="en-US" sz="2800" dirty="0">
              <a:solidFill>
                <a:srgbClr val="FF0000"/>
              </a:solidFill>
              <a:latin typeface="+mn-ea"/>
              <a:cs typeface="+mn-ea"/>
              <a:sym typeface="+mn-ea"/>
            </a:endParaRPr>
          </a:p>
          <a:p>
            <a:pPr algn="l"/>
            <a:r>
              <a:rPr lang="zh-CN" altLang="en-US" sz="2800" dirty="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彩</a:t>
            </a:r>
            <a:r>
              <a:rPr lang="zh-CN" altLang="en-US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。</a:t>
            </a:r>
            <a:endParaRPr lang="zh-CN" altLang="en-US" sz="280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0" grpId="1"/>
      <p:bldP spid="8" grpId="0" animBg="1"/>
      <p:bldP spid="8" grpId="1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536575" y="665480"/>
            <a:ext cx="8783320" cy="46158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    </a:t>
            </a:r>
            <a:r>
              <a:rPr lang="zh-CN" altLang="en-US" sz="2800" dirty="0">
                <a:solidFill>
                  <a:schemeClr val="tx1"/>
                </a:solidFill>
                <a:latin typeface="+mn-ea"/>
                <a:cs typeface="+mn-ea"/>
                <a:sym typeface="+mn-ea"/>
              </a:rPr>
              <a:t>那是星期一的早晨</a:t>
            </a:r>
            <a:r>
              <a:rPr lang="en-US" altLang="zh-CN" sz="2800" dirty="0">
                <a:solidFill>
                  <a:schemeClr val="tx1"/>
                </a:solidFill>
                <a:latin typeface="+mn-ea"/>
                <a:cs typeface="+mn-ea"/>
                <a:sym typeface="+mn-ea"/>
              </a:rPr>
              <a:t>,</a:t>
            </a:r>
            <a:r>
              <a:rPr lang="zh-CN" altLang="en-US" sz="2800" dirty="0">
                <a:solidFill>
                  <a:schemeClr val="tx1"/>
                </a:solidFill>
                <a:latin typeface="+mn-ea"/>
                <a:cs typeface="+mn-ea"/>
                <a:sym typeface="+mn-ea"/>
              </a:rPr>
              <a:t>我匆匆地去洗涮饭盒。要知道</a:t>
            </a:r>
            <a:r>
              <a:rPr lang="en-US" altLang="zh-CN" sz="2800" dirty="0">
                <a:solidFill>
                  <a:schemeClr val="tx1"/>
                </a:solidFill>
                <a:latin typeface="+mn-ea"/>
                <a:cs typeface="+mn-ea"/>
                <a:sym typeface="+mn-ea"/>
              </a:rPr>
              <a:t>,</a:t>
            </a:r>
            <a:r>
              <a:rPr lang="zh-CN" altLang="en-US" sz="2800" dirty="0">
                <a:solidFill>
                  <a:schemeClr val="tx1"/>
                </a:solidFill>
                <a:latin typeface="+mn-ea"/>
                <a:cs typeface="+mn-ea"/>
                <a:sym typeface="+mn-ea"/>
              </a:rPr>
              <a:t>时间就是生命</a:t>
            </a:r>
            <a:r>
              <a:rPr lang="en-US" altLang="zh-CN" sz="2800" dirty="0">
                <a:solidFill>
                  <a:schemeClr val="tx1"/>
                </a:solidFill>
                <a:latin typeface="+mn-ea"/>
                <a:cs typeface="+mn-ea"/>
                <a:sym typeface="+mn-ea"/>
              </a:rPr>
              <a:t>!</a:t>
            </a:r>
            <a:r>
              <a:rPr lang="zh-CN" altLang="en-US" sz="2800" dirty="0">
                <a:solidFill>
                  <a:schemeClr val="tx1"/>
                </a:solidFill>
                <a:latin typeface="+mn-ea"/>
                <a:cs typeface="+mn-ea"/>
                <a:sym typeface="+mn-ea"/>
              </a:rPr>
              <a:t>赢得时间就能提前完成作业</a:t>
            </a:r>
            <a:r>
              <a:rPr lang="en-US" altLang="zh-CN" sz="2800" dirty="0">
                <a:solidFill>
                  <a:schemeClr val="tx1"/>
                </a:solidFill>
                <a:latin typeface="+mn-ea"/>
                <a:cs typeface="+mn-ea"/>
                <a:sym typeface="+mn-ea"/>
              </a:rPr>
              <a:t>,</a:t>
            </a:r>
            <a:r>
              <a:rPr lang="zh-CN" altLang="en-US" sz="2800" dirty="0">
                <a:solidFill>
                  <a:schemeClr val="tx1"/>
                </a:solidFill>
                <a:latin typeface="+mn-ea"/>
                <a:cs typeface="+mn-ea"/>
                <a:sym typeface="+mn-ea"/>
              </a:rPr>
              <a:t>有更多的时间看看书。教室里还有一大堆作业在等着我赶去与它们“约会”呢。可今天也不知怎么了</a:t>
            </a:r>
            <a:r>
              <a:rPr lang="en-US" altLang="zh-CN" sz="2800" dirty="0">
                <a:solidFill>
                  <a:schemeClr val="tx1"/>
                </a:solidFill>
                <a:latin typeface="+mn-ea"/>
                <a:cs typeface="+mn-ea"/>
                <a:sym typeface="+mn-ea"/>
              </a:rPr>
              <a:t>,</a:t>
            </a:r>
            <a:r>
              <a:rPr lang="zh-CN" altLang="en-US" sz="2800" dirty="0">
                <a:solidFill>
                  <a:schemeClr val="tx1"/>
                </a:solidFill>
                <a:latin typeface="+mn-ea"/>
                <a:cs typeface="+mn-ea"/>
                <a:sym typeface="+mn-ea"/>
              </a:rPr>
              <a:t>水池边的人比平日里不知多了多少倍。难道布置作业都是全校统一的吗</a:t>
            </a:r>
            <a:r>
              <a:rPr lang="en-US" altLang="zh-CN" sz="2800">
                <a:solidFill>
                  <a:schemeClr val="tx1"/>
                </a:solidFill>
                <a:latin typeface="+mn-ea"/>
                <a:cs typeface="+mn-ea"/>
                <a:sym typeface="+mn-ea"/>
              </a:rPr>
              <a:t>?</a:t>
            </a:r>
            <a:r>
              <a:rPr lang="zh-CN" altLang="en-US" sz="2800" u="sng" dirty="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我开始烦躁起来</a:t>
            </a:r>
            <a:r>
              <a:rPr lang="en-US" altLang="zh-CN" sz="2800" u="sng" dirty="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,</a:t>
            </a:r>
            <a:r>
              <a:rPr lang="zh-CN" altLang="en-US" sz="2800" u="sng" dirty="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怒火也一点一点地升了起来</a:t>
            </a:r>
            <a:r>
              <a:rPr lang="en-US" altLang="zh-CN" sz="2800" u="sng" dirty="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,</a:t>
            </a:r>
            <a:r>
              <a:rPr lang="zh-CN" altLang="en-US" sz="2800" u="sng" dirty="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整个人成了一座一触即发的火山。</a:t>
            </a:r>
            <a:r>
              <a:rPr lang="en-US" altLang="zh-CN" sz="2800" baseline="30000" dirty="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②</a:t>
            </a:r>
            <a:endParaRPr lang="en-US" altLang="zh-CN" sz="2800" baseline="30000" dirty="0">
              <a:solidFill>
                <a:srgbClr val="FF0000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5" name="矩形标注 4"/>
          <p:cNvSpPr/>
          <p:nvPr/>
        </p:nvSpPr>
        <p:spPr>
          <a:xfrm rot="5400000" flipH="1">
            <a:off x="8978900" y="2806065"/>
            <a:ext cx="2687320" cy="1773555"/>
          </a:xfrm>
          <a:prstGeom prst="wedgeRectCallou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1" name="图片 60"/>
          <p:cNvPicPr>
            <a:picLocks noChangeAspect="1"/>
          </p:cNvPicPr>
          <p:nvPr/>
        </p:nvPicPr>
        <p:blipFill rotWithShape="1">
          <a:blip r:embed="rId1" cstate="print"/>
          <a:srcRect/>
          <a:stretch>
            <a:fillRect/>
          </a:stretch>
        </p:blipFill>
        <p:spPr>
          <a:xfrm rot="10800000">
            <a:off x="9319895" y="3810"/>
            <a:ext cx="2907665" cy="216090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9434830" y="2491105"/>
            <a:ext cx="1792605" cy="22453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②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交代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“我”烦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躁的心情</a:t>
            </a:r>
            <a:r>
              <a: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,</a:t>
            </a:r>
            <a:endParaRPr lang="en-US" altLang="zh-CN" sz="28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为下文做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铺垫。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5" grpId="0" animBg="1"/>
      <p:bldP spid="5" grpId="1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656590" y="323215"/>
            <a:ext cx="7545705" cy="52622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    </a:t>
            </a:r>
            <a:r>
              <a:rPr lang="zh-CN" altLang="en-US" sz="2800" b="1" u="sng" dirty="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终于按捺不住心中的那份焦急</a:t>
            </a:r>
            <a:r>
              <a:rPr lang="en-US" altLang="zh-CN" sz="2800" b="1" u="sng" dirty="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,</a:t>
            </a:r>
            <a:r>
              <a:rPr lang="zh-CN" altLang="en-US" sz="2800" b="1" u="sng" dirty="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我找起了空子</a:t>
            </a:r>
            <a:r>
              <a:rPr lang="en-US" altLang="zh-CN" sz="2800" b="1" u="sng" dirty="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,</a:t>
            </a:r>
            <a:r>
              <a:rPr lang="zh-CN" altLang="en-US" sz="2800" b="1" u="sng" dirty="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准备往里钻。过五关斩六将</a:t>
            </a:r>
            <a:r>
              <a:rPr lang="en-US" altLang="zh-CN" sz="2800" b="1" u="sng" dirty="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,</a:t>
            </a:r>
            <a:r>
              <a:rPr lang="zh-CN" altLang="en-US" sz="2800" b="1" u="sng" dirty="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历经千辛万苦</a:t>
            </a:r>
            <a:r>
              <a:rPr lang="en-US" altLang="zh-CN" sz="2800" b="1" u="sng" dirty="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,</a:t>
            </a:r>
            <a:r>
              <a:rPr lang="zh-CN" altLang="en-US" sz="2800" b="1" u="sng" dirty="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我总算挤到了水池边</a:t>
            </a:r>
            <a:r>
              <a:rPr lang="en-US" altLang="zh-CN" sz="2800" b="1" u="sng" dirty="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,</a:t>
            </a:r>
            <a:r>
              <a:rPr lang="zh-CN" altLang="en-US" sz="2800" b="1" u="sng" dirty="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心中长吁一口气</a:t>
            </a:r>
            <a:r>
              <a:rPr lang="en-US" altLang="zh-CN" sz="2800" b="1" u="sng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——</a:t>
            </a:r>
            <a:r>
              <a:rPr lang="zh-CN" altLang="en-US" sz="2800" b="1" u="sng" dirty="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马上就可以摆脱这非人的折磨了。顾不上得意</a:t>
            </a:r>
            <a:r>
              <a:rPr lang="en-US" altLang="zh-CN" sz="2800" b="1" u="sng" dirty="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,</a:t>
            </a:r>
            <a:r>
              <a:rPr lang="zh-CN" altLang="en-US" sz="2800" b="1" u="sng" dirty="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更无暇考虑身后那挤作一团的人群</a:t>
            </a:r>
            <a:r>
              <a:rPr lang="en-US" altLang="zh-CN" sz="2800" b="1" u="sng" dirty="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,</a:t>
            </a:r>
            <a:r>
              <a:rPr lang="zh-CN" altLang="en-US" sz="2800" b="1" u="sng" dirty="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我开始了洗涮。三下五除二</a:t>
            </a:r>
            <a:r>
              <a:rPr lang="en-US" altLang="zh-CN" sz="2800" b="1" u="sng" dirty="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,</a:t>
            </a:r>
            <a:r>
              <a:rPr lang="zh-CN" altLang="en-US" sz="2800" b="1" u="sng" dirty="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大功告成</a:t>
            </a:r>
            <a:r>
              <a:rPr lang="en-US" altLang="zh-CN" sz="2800" b="1" u="sng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!</a:t>
            </a:r>
            <a:r>
              <a:rPr lang="en-US" altLang="zh-CN" sz="2800" b="1" u="sng" baseline="3000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③</a:t>
            </a:r>
            <a:r>
              <a:rPr lang="zh-CN" altLang="en-US" sz="2800" b="1" dirty="0">
                <a:solidFill>
                  <a:schemeClr val="tx1"/>
                </a:solidFill>
                <a:latin typeface="+mn-ea"/>
                <a:cs typeface="+mn-ea"/>
                <a:sym typeface="+mn-ea"/>
              </a:rPr>
              <a:t>转身</a:t>
            </a:r>
            <a:r>
              <a:rPr lang="en-US" altLang="zh-CN" sz="2800" b="1">
                <a:solidFill>
                  <a:schemeClr val="tx1"/>
                </a:solidFill>
                <a:latin typeface="+mn-ea"/>
                <a:cs typeface="+mn-ea"/>
                <a:sym typeface="+mn-ea"/>
              </a:rPr>
              <a:t>……</a:t>
            </a:r>
            <a:r>
              <a:rPr lang="zh-CN" altLang="en-US" sz="2800" b="1" dirty="0">
                <a:solidFill>
                  <a:schemeClr val="tx1"/>
                </a:solidFill>
                <a:latin typeface="+mn-ea"/>
                <a:cs typeface="+mn-ea"/>
                <a:sym typeface="+mn-ea"/>
              </a:rPr>
              <a:t>只觉身体往左一歪</a:t>
            </a:r>
            <a:r>
              <a:rPr lang="en-US" altLang="zh-CN" sz="2800" b="1" dirty="0">
                <a:solidFill>
                  <a:schemeClr val="tx1"/>
                </a:solidFill>
                <a:latin typeface="+mn-ea"/>
                <a:cs typeface="+mn-ea"/>
                <a:sym typeface="+mn-ea"/>
              </a:rPr>
              <a:t>,</a:t>
            </a:r>
            <a:r>
              <a:rPr lang="zh-CN" altLang="en-US" sz="2800" b="1" dirty="0">
                <a:solidFill>
                  <a:schemeClr val="tx1"/>
                </a:solidFill>
                <a:latin typeface="+mn-ea"/>
                <a:cs typeface="+mn-ea"/>
                <a:sym typeface="+mn-ea"/>
              </a:rPr>
              <a:t>一脚踏进了池前的污水中</a:t>
            </a:r>
            <a:r>
              <a:rPr lang="en-US" altLang="zh-CN" sz="2800" b="1">
                <a:solidFill>
                  <a:schemeClr val="tx1"/>
                </a:solidFill>
                <a:latin typeface="+mn-ea"/>
                <a:cs typeface="+mn-ea"/>
                <a:sym typeface="+mn-ea"/>
              </a:rPr>
              <a:t>,</a:t>
            </a:r>
            <a:r>
              <a:rPr lang="zh-CN" altLang="en-US" sz="2800" b="1" dirty="0">
                <a:solidFill>
                  <a:schemeClr val="tx1"/>
                </a:solidFill>
                <a:latin typeface="+mn-ea"/>
                <a:cs typeface="+mn-ea"/>
                <a:sym typeface="+mn-ea"/>
              </a:rPr>
              <a:t>左手也按到了水池里</a:t>
            </a:r>
            <a:r>
              <a:rPr lang="en-US" altLang="zh-CN" sz="2800" b="1" dirty="0">
                <a:solidFill>
                  <a:schemeClr val="tx1"/>
                </a:solidFill>
                <a:latin typeface="+mn-ea"/>
                <a:cs typeface="+mn-ea"/>
                <a:sym typeface="+mn-ea"/>
              </a:rPr>
              <a:t>,</a:t>
            </a:r>
            <a:r>
              <a:rPr lang="zh-CN" altLang="en-US" sz="2800" b="1" dirty="0">
                <a:solidFill>
                  <a:schemeClr val="tx1"/>
                </a:solidFill>
                <a:latin typeface="+mn-ea"/>
                <a:cs typeface="+mn-ea"/>
                <a:sym typeface="+mn-ea"/>
              </a:rPr>
              <a:t>更可恶的是脸上被溅上了脏兮兮。</a:t>
            </a:r>
            <a:endParaRPr lang="zh-CN" altLang="en-US" sz="2800" b="1" dirty="0">
              <a:solidFill>
                <a:schemeClr val="tx1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5" name="矩形标注 4"/>
          <p:cNvSpPr/>
          <p:nvPr/>
        </p:nvSpPr>
        <p:spPr>
          <a:xfrm rot="5400000">
            <a:off x="8871585" y="681355"/>
            <a:ext cx="2142490" cy="3003550"/>
          </a:xfrm>
          <a:prstGeom prst="wedgeRectCallou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8510270" y="1275715"/>
            <a:ext cx="2865120" cy="181483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fontAlgn="auto">
              <a:lnSpc>
                <a:spcPct val="10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③</a:t>
            </a:r>
            <a:r>
              <a:rPr lang="zh-CN" altLang="en-US" sz="2800" b="1" dirty="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将“我”挤着</a:t>
            </a:r>
            <a:endParaRPr lang="zh-CN" altLang="en-US" sz="2800" b="1" dirty="0">
              <a:solidFill>
                <a:srgbClr val="FF0000"/>
              </a:solidFill>
              <a:latin typeface="+mn-ea"/>
              <a:cs typeface="+mn-ea"/>
              <a:sym typeface="+mn-ea"/>
            </a:endParaRPr>
          </a:p>
          <a:p>
            <a:pPr fontAlgn="auto">
              <a:lnSpc>
                <a:spcPct val="10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去洗涮饭盒的情</a:t>
            </a:r>
            <a:endParaRPr lang="zh-CN" altLang="en-US" sz="2800" b="1" dirty="0">
              <a:solidFill>
                <a:srgbClr val="FF0000"/>
              </a:solidFill>
              <a:latin typeface="+mn-ea"/>
              <a:cs typeface="+mn-ea"/>
              <a:sym typeface="+mn-ea"/>
            </a:endParaRPr>
          </a:p>
          <a:p>
            <a:pPr fontAlgn="auto">
              <a:lnSpc>
                <a:spcPct val="10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形写得栩栩如生</a:t>
            </a:r>
            <a:r>
              <a:rPr lang="en-US" altLang="zh-CN" sz="2800" b="1" dirty="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,</a:t>
            </a:r>
            <a:endParaRPr lang="en-US" altLang="zh-CN" sz="2800" b="1" dirty="0">
              <a:solidFill>
                <a:srgbClr val="FF0000"/>
              </a:solidFill>
              <a:latin typeface="+mn-ea"/>
              <a:cs typeface="+mn-ea"/>
              <a:sym typeface="+mn-ea"/>
            </a:endParaRPr>
          </a:p>
          <a:p>
            <a:pPr fontAlgn="auto">
              <a:lnSpc>
                <a:spcPct val="10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如同身临其境。</a:t>
            </a:r>
            <a:endParaRPr lang="zh-CN" altLang="en-US" sz="2800" b="1" dirty="0">
              <a:solidFill>
                <a:srgbClr val="FF0000"/>
              </a:solidFill>
              <a:latin typeface="+mn-ea"/>
              <a:cs typeface="+mn-ea"/>
              <a:sym typeface="+mn-ea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1" cstate="print"/>
          <a:srcRect/>
          <a:stretch>
            <a:fillRect/>
          </a:stretch>
        </p:blipFill>
        <p:spPr>
          <a:xfrm flipH="1">
            <a:off x="8441055" y="3606800"/>
            <a:ext cx="3747770" cy="325628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5" grpId="0" animBg="1"/>
      <p:bldP spid="5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3"/>
          <p:cNvSpPr>
            <a:spLocks noGrp="1"/>
          </p:cNvSpPr>
          <p:nvPr>
            <p:ph idx="4294967295"/>
            <p:custDataLst>
              <p:tags r:id="rId1"/>
            </p:custDataLst>
          </p:nvPr>
        </p:nvSpPr>
        <p:spPr>
          <a:xfrm>
            <a:off x="0" y="1478280"/>
            <a:ext cx="10515600" cy="4699000"/>
          </a:xfrm>
        </p:spPr>
        <p:txBody>
          <a:bodyPr>
            <a:normAutofit/>
          </a:bodyPr>
          <a:lstStyle/>
          <a:p>
            <a:pPr marL="0" indent="0" fontAlgn="auto">
              <a:lnSpc>
                <a:spcPct val="250000"/>
              </a:lnSpc>
              <a:buNone/>
            </a:pPr>
            <a:endParaRPr lang="zh-CN" altLang="en-US" dirty="0">
              <a:latin typeface="+mn-lt"/>
              <a:ea typeface="+mn-ea"/>
            </a:endParaRPr>
          </a:p>
          <a:p>
            <a:pPr marL="0" indent="0" fontAlgn="auto">
              <a:lnSpc>
                <a:spcPct val="250000"/>
              </a:lnSpc>
              <a:buNone/>
            </a:pPr>
            <a:endParaRPr lang="zh-CN" altLang="en-US" dirty="0">
              <a:latin typeface="+mn-lt"/>
              <a:ea typeface="+mn-ea"/>
            </a:endParaRPr>
          </a:p>
          <a:p>
            <a:pPr marL="0" indent="0" fontAlgn="auto">
              <a:lnSpc>
                <a:spcPct val="250000"/>
              </a:lnSpc>
              <a:buNone/>
            </a:pPr>
            <a:endParaRPr lang="zh-CN" altLang="en-US" sz="1800" dirty="0">
              <a:latin typeface="+mn-lt"/>
              <a:ea typeface="+mn-ea"/>
            </a:endParaRPr>
          </a:p>
          <a:p>
            <a:pPr marL="0" indent="0">
              <a:lnSpc>
                <a:spcPct val="150000"/>
              </a:lnSpc>
              <a:buNone/>
            </a:pPr>
            <a:endParaRPr lang="zh-CN" altLang="en-US" sz="1800" dirty="0">
              <a:latin typeface="+mn-lt"/>
              <a:ea typeface="+mn-ea"/>
            </a:endParaRPr>
          </a:p>
          <a:p>
            <a:pPr marL="0" indent="0">
              <a:lnSpc>
                <a:spcPct val="150000"/>
              </a:lnSpc>
              <a:buNone/>
            </a:pPr>
            <a:endParaRPr lang="zh-CN" altLang="en-US" sz="1800" dirty="0">
              <a:latin typeface="+mn-lt"/>
              <a:ea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574415" y="1285240"/>
            <a:ext cx="4246880" cy="95313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>
              <a:lnSpc>
                <a:spcPct val="140000"/>
              </a:lnSpc>
            </a:pPr>
            <a:r>
              <a:rPr lang="zh-CN" altLang="en-US" sz="4000" dirty="0">
                <a:solidFill>
                  <a:srgbClr val="000000"/>
                </a:solidFill>
                <a:latin typeface="华文行楷" panose="02010800040101010101" charset="-122"/>
                <a:ea typeface="华文行楷" panose="02010800040101010101" charset="-122"/>
                <a:sym typeface="+mn-ea"/>
              </a:rPr>
              <a:t>从生活中学习写作</a:t>
            </a:r>
            <a:endParaRPr lang="zh-CN" altLang="en-US" sz="4000" dirty="0">
              <a:solidFill>
                <a:srgbClr val="000000"/>
              </a:solidFill>
              <a:latin typeface="华文行楷" panose="02010800040101010101" charset="-122"/>
              <a:ea typeface="华文行楷" panose="02010800040101010101" charset="-122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97510" y="2087245"/>
            <a:ext cx="10838180" cy="42271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40000"/>
              </a:lnSpc>
            </a:pPr>
            <a:r>
              <a:rPr lang="en-US" altLang="zh-CN" sz="3200" b="1" dirty="0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  “</a:t>
            </a:r>
            <a:r>
              <a:rPr lang="zh-CN" altLang="en-US" sz="3200" b="1" dirty="0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问渠哪得清如许，唯有源头活水来</a:t>
            </a:r>
            <a:r>
              <a:rPr lang="en-US" altLang="zh-CN" sz="3200" b="1" dirty="0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”</a:t>
            </a:r>
            <a:r>
              <a:rPr lang="zh-CN" altLang="en-US" sz="3200" b="1" dirty="0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。生活是写作的源头活水，引来生活之水，就会激活我们的内心世界。</a:t>
            </a:r>
            <a:endParaRPr lang="zh-CN" altLang="en-US" sz="3200" b="1" dirty="0">
              <a:solidFill>
                <a:srgbClr val="000000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  <a:sym typeface="+mn-ea"/>
            </a:endParaRPr>
          </a:p>
          <a:p>
            <a:pPr>
              <a:lnSpc>
                <a:spcPct val="140000"/>
              </a:lnSpc>
            </a:pPr>
            <a:r>
              <a:rPr lang="zh-CN" altLang="en-US" sz="3200" b="1" dirty="0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    作文的素材来源于生活，要学会从生活中选材，从自己身边的、亲身经历的事情写起，写出切身的体验，说出内心的感受与震撼。只有这样，内容才会具体，感情才会真挚，才能感染读者。</a:t>
            </a:r>
            <a:endParaRPr lang="zh-CN" altLang="en-US" sz="3200" b="1" dirty="0">
              <a:solidFill>
                <a:srgbClr val="000000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  <a:sym typeface="+mn-ea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109220" y="75565"/>
            <a:ext cx="2802255" cy="1056005"/>
          </a:xfrm>
          <a:prstGeom prst="round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228600" y="219075"/>
            <a:ext cx="2562860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400">
                <a:solidFill>
                  <a:srgbClr val="FF0000"/>
                </a:solidFill>
              </a:rPr>
              <a:t>技法点播</a:t>
            </a:r>
            <a:endParaRPr lang="zh-CN" altLang="en-US" sz="4400">
              <a:solidFill>
                <a:srgbClr val="FF0000"/>
              </a:solidFill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 cstate="print"/>
          <a:srcRect/>
          <a:stretch>
            <a:fillRect/>
          </a:stretch>
        </p:blipFill>
        <p:spPr>
          <a:xfrm>
            <a:off x="9286572" y="-20320"/>
            <a:ext cx="2900630" cy="2968253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7" grpId="0"/>
      <p:bldP spid="7" grpId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410210" y="446405"/>
            <a:ext cx="9053195" cy="52622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srgbClr val="000000"/>
                </a:solidFill>
                <a:latin typeface="+mn-ea"/>
                <a:cs typeface="+mn-ea"/>
                <a:sym typeface="+mn-ea"/>
              </a:rPr>
              <a:t>   </a:t>
            </a:r>
            <a:r>
              <a:rPr lang="zh-CN" altLang="en-US" sz="2800" b="1" dirty="0">
                <a:solidFill>
                  <a:srgbClr val="000000"/>
                </a:solidFill>
                <a:latin typeface="+mn-ea"/>
                <a:cs typeface="+mn-ea"/>
                <a:sym typeface="+mn-ea"/>
              </a:rPr>
              <a:t>的油水</a:t>
            </a:r>
            <a:r>
              <a:rPr lang="en-US" altLang="zh-CN" sz="2800" b="1" dirty="0">
                <a:solidFill>
                  <a:srgbClr val="000000"/>
                </a:solidFill>
                <a:latin typeface="+mn-ea"/>
                <a:cs typeface="+mn-ea"/>
                <a:sym typeface="+mn-ea"/>
              </a:rPr>
              <a:t>,</a:t>
            </a:r>
            <a:r>
              <a:rPr lang="zh-CN" altLang="en-US" sz="2800" b="1" dirty="0">
                <a:solidFill>
                  <a:srgbClr val="000000"/>
                </a:solidFill>
                <a:latin typeface="+mn-ea"/>
                <a:cs typeface="+mn-ea"/>
                <a:sym typeface="+mn-ea"/>
              </a:rPr>
              <a:t>我成了不折不扣的落汤鸡</a:t>
            </a:r>
            <a:r>
              <a:rPr lang="en-US" altLang="zh-CN" sz="2800" b="1" dirty="0">
                <a:solidFill>
                  <a:srgbClr val="000000"/>
                </a:solidFill>
                <a:latin typeface="+mn-ea"/>
                <a:cs typeface="+mn-ea"/>
                <a:sym typeface="+mn-ea"/>
              </a:rPr>
              <a:t>!</a:t>
            </a:r>
            <a:r>
              <a:rPr lang="zh-CN" altLang="en-US" sz="2800" b="1" dirty="0">
                <a:solidFill>
                  <a:srgbClr val="000000"/>
                </a:solidFill>
                <a:latin typeface="+mn-ea"/>
                <a:cs typeface="+mn-ea"/>
                <a:sym typeface="+mn-ea"/>
              </a:rPr>
              <a:t>怒火冲上头顶</a:t>
            </a:r>
            <a:r>
              <a:rPr lang="en-US" altLang="zh-CN" sz="2800" b="1" dirty="0">
                <a:solidFill>
                  <a:srgbClr val="000000"/>
                </a:solidFill>
                <a:latin typeface="+mn-ea"/>
                <a:cs typeface="+mn-ea"/>
                <a:sym typeface="+mn-ea"/>
              </a:rPr>
              <a:t>,</a:t>
            </a:r>
            <a:r>
              <a:rPr lang="zh-CN" altLang="en-US" sz="2800" b="1" dirty="0">
                <a:solidFill>
                  <a:srgbClr val="000000"/>
                </a:solidFill>
                <a:latin typeface="+mn-ea"/>
                <a:cs typeface="+mn-ea"/>
                <a:sym typeface="+mn-ea"/>
              </a:rPr>
              <a:t>我立马回头寻找那可恶的“肇事者”</a:t>
            </a:r>
            <a:r>
              <a:rPr lang="en-US" altLang="zh-CN" sz="2800" b="1" dirty="0">
                <a:solidFill>
                  <a:srgbClr val="000000"/>
                </a:solidFill>
                <a:latin typeface="+mn-ea"/>
                <a:cs typeface="+mn-ea"/>
                <a:sym typeface="+mn-ea"/>
              </a:rPr>
              <a:t>,</a:t>
            </a:r>
            <a:r>
              <a:rPr lang="zh-CN" altLang="en-US" sz="2800" b="1" dirty="0">
                <a:solidFill>
                  <a:srgbClr val="000000"/>
                </a:solidFill>
                <a:latin typeface="+mn-ea"/>
                <a:cs typeface="+mn-ea"/>
                <a:sym typeface="+mn-ea"/>
              </a:rPr>
              <a:t>是一个五年级的小男</a:t>
            </a:r>
            <a:endParaRPr lang="zh-CN" altLang="en-US" sz="2800" b="1" dirty="0">
              <a:solidFill>
                <a:srgbClr val="000000"/>
              </a:solidFill>
              <a:latin typeface="+mn-ea"/>
              <a:cs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000000"/>
                </a:solidFill>
                <a:latin typeface="+mn-ea"/>
                <a:cs typeface="+mn-ea"/>
                <a:sym typeface="+mn-ea"/>
              </a:rPr>
              <a:t>孩。我狠狠地瞪着他</a:t>
            </a:r>
            <a:r>
              <a:rPr lang="en-US" altLang="zh-CN" sz="2800" b="1" dirty="0">
                <a:solidFill>
                  <a:srgbClr val="000000"/>
                </a:solidFill>
                <a:latin typeface="+mn-ea"/>
                <a:cs typeface="+mn-ea"/>
                <a:sym typeface="+mn-ea"/>
              </a:rPr>
              <a:t>,</a:t>
            </a:r>
            <a:r>
              <a:rPr lang="zh-CN" altLang="en-US" sz="2800" b="1" dirty="0">
                <a:solidFill>
                  <a:srgbClr val="000000"/>
                </a:solidFill>
                <a:latin typeface="+mn-ea"/>
                <a:cs typeface="+mn-ea"/>
                <a:sym typeface="+mn-ea"/>
              </a:rPr>
              <a:t>真恨不得把他大骂一顿</a:t>
            </a:r>
            <a:r>
              <a:rPr lang="en-US" altLang="zh-CN" sz="2800" b="1" dirty="0">
                <a:solidFill>
                  <a:srgbClr val="000000"/>
                </a:solidFill>
                <a:latin typeface="+mn-ea"/>
                <a:cs typeface="+mn-ea"/>
                <a:sym typeface="+mn-ea"/>
              </a:rPr>
              <a:t>,</a:t>
            </a:r>
            <a:r>
              <a:rPr lang="zh-CN" altLang="en-US" sz="2800" b="1" dirty="0">
                <a:solidFill>
                  <a:srgbClr val="000000"/>
                </a:solidFill>
                <a:latin typeface="+mn-ea"/>
                <a:cs typeface="+mn-ea"/>
                <a:sym typeface="+mn-ea"/>
              </a:rPr>
              <a:t>可我怕违反纪律</a:t>
            </a:r>
            <a:r>
              <a:rPr lang="en-US" altLang="zh-CN" sz="2800" b="1" dirty="0">
                <a:solidFill>
                  <a:srgbClr val="000000"/>
                </a:solidFill>
                <a:latin typeface="+mn-ea"/>
                <a:cs typeface="+mn-ea"/>
                <a:sym typeface="+mn-ea"/>
              </a:rPr>
              <a:t>,</a:t>
            </a:r>
            <a:r>
              <a:rPr lang="zh-CN" altLang="en-US" sz="2800" b="1" dirty="0">
                <a:solidFill>
                  <a:srgbClr val="000000"/>
                </a:solidFill>
                <a:latin typeface="+mn-ea"/>
                <a:cs typeface="+mn-ea"/>
                <a:sym typeface="+mn-ea"/>
              </a:rPr>
              <a:t>没敢大吼</a:t>
            </a:r>
            <a:r>
              <a:rPr lang="en-US" altLang="zh-CN" sz="2800" b="1" dirty="0">
                <a:solidFill>
                  <a:srgbClr val="000000"/>
                </a:solidFill>
                <a:latin typeface="+mn-ea"/>
                <a:cs typeface="+mn-ea"/>
                <a:sym typeface="+mn-ea"/>
              </a:rPr>
              <a:t>,</a:t>
            </a:r>
            <a:r>
              <a:rPr lang="zh-CN" altLang="en-US" sz="2800" b="1" dirty="0">
                <a:solidFill>
                  <a:srgbClr val="000000"/>
                </a:solidFill>
                <a:latin typeface="+mn-ea"/>
                <a:cs typeface="+mn-ea"/>
                <a:sym typeface="+mn-ea"/>
              </a:rPr>
              <a:t>就那样凶凶地盯着他。也许是我的样子有点吓人吧</a:t>
            </a:r>
            <a:r>
              <a:rPr lang="en-US" altLang="zh-CN" sz="2800" b="1" dirty="0">
                <a:solidFill>
                  <a:srgbClr val="000000"/>
                </a:solidFill>
                <a:latin typeface="+mn-ea"/>
                <a:cs typeface="+mn-ea"/>
                <a:sym typeface="+mn-ea"/>
              </a:rPr>
              <a:t>,</a:t>
            </a:r>
            <a:r>
              <a:rPr lang="zh-CN" altLang="en-US" sz="2800" b="1" dirty="0">
                <a:solidFill>
                  <a:srgbClr val="000000"/>
                </a:solidFill>
                <a:latin typeface="+mn-ea"/>
                <a:cs typeface="+mn-ea"/>
                <a:sym typeface="+mn-ea"/>
              </a:rPr>
              <a:t>那个小男孩竟有些不知所措了</a:t>
            </a:r>
            <a:r>
              <a:rPr lang="en-US" altLang="zh-CN" sz="2800" b="1">
                <a:solidFill>
                  <a:srgbClr val="000000"/>
                </a:solidFill>
                <a:latin typeface="+mn-ea"/>
                <a:cs typeface="+mn-ea"/>
                <a:sym typeface="+mn-ea"/>
              </a:rPr>
              <a:t>,</a:t>
            </a:r>
            <a:r>
              <a:rPr lang="zh-CN" altLang="en-US" sz="2800" b="1" u="sng" dirty="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两只手紧紧抱住饭盒</a:t>
            </a:r>
            <a:r>
              <a:rPr lang="en-US" altLang="zh-CN" sz="2800" b="1" u="sng" dirty="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,</a:t>
            </a:r>
            <a:r>
              <a:rPr lang="zh-CN" altLang="en-US" sz="2800" b="1" u="sng" dirty="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怯怯地瞅着我。见我不作声</a:t>
            </a:r>
            <a:r>
              <a:rPr lang="en-US" altLang="zh-CN" sz="2800" b="1" u="sng" dirty="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,</a:t>
            </a:r>
            <a:r>
              <a:rPr lang="zh-CN" altLang="en-US" sz="2800" b="1" u="sng" dirty="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他知道大事不妙了</a:t>
            </a:r>
            <a:r>
              <a:rPr lang="en-US" altLang="zh-CN" sz="2800" b="1" u="sng" dirty="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,</a:t>
            </a:r>
            <a:r>
              <a:rPr lang="zh-CN" altLang="en-US" sz="2800" b="1" u="sng" dirty="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结结巴巴地说</a:t>
            </a:r>
            <a:r>
              <a:rPr lang="en-US" altLang="zh-CN" sz="2800" b="1" u="sng" dirty="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:“</a:t>
            </a:r>
            <a:r>
              <a:rPr lang="zh-CN" altLang="en-US" sz="2800" b="1" u="sng" dirty="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对</a:t>
            </a:r>
            <a:r>
              <a:rPr lang="en-US" altLang="zh-CN" sz="2800" b="1" u="sng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……</a:t>
            </a:r>
            <a:r>
              <a:rPr lang="zh-CN" altLang="en-US" sz="2800" b="1" u="sng" dirty="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对不起</a:t>
            </a:r>
            <a:r>
              <a:rPr lang="en-US" altLang="zh-CN" sz="2800" b="1" u="sng" dirty="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,</a:t>
            </a:r>
            <a:r>
              <a:rPr lang="zh-CN" altLang="en-US" sz="2800" b="1" u="sng" dirty="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我</a:t>
            </a:r>
            <a:r>
              <a:rPr lang="en-US" altLang="zh-CN" sz="2800" b="1" u="sng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……</a:t>
            </a:r>
            <a:r>
              <a:rPr lang="zh-CN" altLang="en-US" sz="2800" b="1" u="sng" dirty="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我不</a:t>
            </a:r>
            <a:r>
              <a:rPr lang="en-US" altLang="zh-CN" sz="2800" b="1" u="sng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……</a:t>
            </a:r>
            <a:r>
              <a:rPr lang="zh-CN" altLang="en-US" sz="2800" b="1" u="sng" dirty="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我不是故意的。”说着眼里泛起了点点泪花</a:t>
            </a:r>
            <a:r>
              <a:rPr lang="en-US" altLang="zh-CN" sz="2800" b="1" u="sng" dirty="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,</a:t>
            </a:r>
            <a:r>
              <a:rPr lang="zh-CN" altLang="en-US" sz="2800" b="1" u="sng" dirty="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亮晶晶的</a:t>
            </a:r>
            <a:r>
              <a:rPr lang="en-US" altLang="zh-CN" sz="2800" b="1" u="sng" baseline="30000" dirty="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④</a:t>
            </a:r>
            <a:r>
              <a:rPr lang="zh-CN" altLang="en-US" sz="2800" b="1" u="sng" dirty="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。</a:t>
            </a:r>
            <a:endParaRPr lang="zh-CN" altLang="en-US" sz="2800" b="1" u="sng" baseline="30000" dirty="0">
              <a:solidFill>
                <a:srgbClr val="FF0000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4" name="矩形标注 3"/>
          <p:cNvSpPr/>
          <p:nvPr/>
        </p:nvSpPr>
        <p:spPr>
          <a:xfrm rot="5400000" flipH="1">
            <a:off x="9313545" y="3390900"/>
            <a:ext cx="2605405" cy="2030095"/>
          </a:xfrm>
          <a:prstGeom prst="wedgeRectCallou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9764395" y="3298825"/>
            <a:ext cx="1866900" cy="22453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 b="1" dirty="0">
                <a:solidFill>
                  <a:srgbClr val="FF0000"/>
                </a:solidFill>
                <a:effectLst/>
                <a:latin typeface="+mn-ea"/>
                <a:cs typeface="+mn-ea"/>
                <a:sym typeface="+mn-ea"/>
              </a:rPr>
              <a:t>④</a:t>
            </a:r>
            <a:r>
              <a:rPr lang="zh-CN" altLang="en-US" sz="2800" b="1" dirty="0">
                <a:solidFill>
                  <a:srgbClr val="FF0000"/>
                </a:solidFill>
                <a:effectLst/>
                <a:latin typeface="+mn-ea"/>
                <a:cs typeface="+mn-ea"/>
                <a:sym typeface="+mn-ea"/>
              </a:rPr>
              <a:t>运用神态描写</a:t>
            </a:r>
            <a:r>
              <a:rPr lang="en-US" altLang="zh-CN" sz="2800" b="1" dirty="0">
                <a:solidFill>
                  <a:srgbClr val="FF0000"/>
                </a:solidFill>
                <a:effectLst/>
                <a:latin typeface="+mn-ea"/>
                <a:cs typeface="+mn-ea"/>
                <a:sym typeface="+mn-ea"/>
              </a:rPr>
              <a:t>,</a:t>
            </a:r>
            <a:r>
              <a:rPr lang="zh-CN" altLang="en-US" sz="2800" b="1" dirty="0">
                <a:solidFill>
                  <a:srgbClr val="FF0000"/>
                </a:solidFill>
                <a:effectLst/>
                <a:latin typeface="+mn-ea"/>
                <a:cs typeface="+mn-ea"/>
                <a:sym typeface="+mn-ea"/>
              </a:rPr>
              <a:t>表现出小男孩胆怯的心理。</a:t>
            </a:r>
            <a:endParaRPr lang="zh-CN" altLang="en-US" sz="2800" b="1" dirty="0">
              <a:solidFill>
                <a:srgbClr val="FF0000"/>
              </a:solidFill>
              <a:effectLst/>
              <a:latin typeface="+mn-ea"/>
              <a:cs typeface="+mn-ea"/>
              <a:sym typeface="+mn-ea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1" cstate="print"/>
          <a:srcRect/>
          <a:stretch>
            <a:fillRect/>
          </a:stretch>
        </p:blipFill>
        <p:spPr>
          <a:xfrm>
            <a:off x="9765665" y="-3175"/>
            <a:ext cx="2411095" cy="2466975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4" grpId="0" animBg="1"/>
      <p:bldP spid="4" grpId="1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175895" y="824230"/>
            <a:ext cx="8655685" cy="45694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3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   </a:t>
            </a:r>
            <a:r>
              <a:rPr lang="zh-CN" altLang="en-US" sz="2800" b="1" u="sng" dirty="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突然</a:t>
            </a:r>
            <a:r>
              <a:rPr lang="en-US" altLang="zh-CN" sz="2800" b="1" u="sng" dirty="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,</a:t>
            </a:r>
            <a:r>
              <a:rPr lang="zh-CN" altLang="en-US" sz="2800" b="1" u="sng" dirty="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我好像从这点亮光里看到了我自己。</a:t>
            </a:r>
            <a:r>
              <a:rPr lang="en-US" altLang="zh-CN" sz="2800" b="1" baseline="30000" dirty="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⑤</a:t>
            </a:r>
            <a:r>
              <a:rPr lang="en-US" altLang="zh-CN" sz="2800" b="1" dirty="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 </a:t>
            </a:r>
            <a:endParaRPr lang="en-US" altLang="zh-CN" sz="2800" b="1" dirty="0">
              <a:solidFill>
                <a:srgbClr val="FF0000"/>
              </a:solidFill>
              <a:latin typeface="+mn-ea"/>
              <a:cs typeface="+mn-ea"/>
            </a:endParaRPr>
          </a:p>
          <a:p>
            <a:pPr>
              <a:lnSpc>
                <a:spcPct val="13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    </a:t>
            </a:r>
            <a:r>
              <a:rPr lang="zh-CN" altLang="en-US" sz="2800" b="1" u="sng" dirty="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那是我刚入学时</a:t>
            </a:r>
            <a:r>
              <a:rPr lang="en-US" altLang="zh-CN" sz="2800" b="1" u="sng" dirty="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,</a:t>
            </a:r>
            <a:r>
              <a:rPr lang="zh-CN" altLang="en-US" sz="2800" b="1" u="sng" dirty="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也是在水池旁</a:t>
            </a:r>
            <a:r>
              <a:rPr lang="en-US" altLang="zh-CN" sz="2800" b="1" u="sng" dirty="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,</a:t>
            </a:r>
            <a:r>
              <a:rPr lang="zh-CN" altLang="en-US" sz="2800" b="1" u="sng" dirty="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碰到了一个三年级的大姐姐。那个大姐姐比我现在还惨</a:t>
            </a:r>
            <a:r>
              <a:rPr lang="en-US" altLang="zh-CN" sz="2800" b="1" u="sng" dirty="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,</a:t>
            </a:r>
            <a:r>
              <a:rPr lang="zh-CN" altLang="en-US" sz="2800" b="1" u="sng" dirty="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那身漂亮的衣服被池中的污水染成了大花脸。我吓坏了</a:t>
            </a:r>
            <a:r>
              <a:rPr lang="en-US" altLang="zh-CN" sz="2800" b="1" u="sng" dirty="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,</a:t>
            </a:r>
            <a:r>
              <a:rPr lang="zh-CN" altLang="en-US" sz="2800" b="1" u="sng" dirty="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一时间连句对不起的话也忘了说</a:t>
            </a:r>
            <a:r>
              <a:rPr lang="en-US" altLang="zh-CN" sz="2800" b="1" u="sng" dirty="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,</a:t>
            </a:r>
            <a:r>
              <a:rPr lang="zh-CN" altLang="en-US" sz="2800" b="1" u="sng" dirty="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只是愣愣地站着</a:t>
            </a:r>
            <a:r>
              <a:rPr lang="en-US" altLang="zh-CN" sz="2800" b="1" u="sng" dirty="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,</a:t>
            </a:r>
            <a:r>
              <a:rPr lang="zh-CN" altLang="en-US" sz="2800" b="1" u="sng" dirty="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等着挨一顿劈头盖脸的臭骂。可她并没有骂我</a:t>
            </a:r>
            <a:r>
              <a:rPr lang="en-US" altLang="zh-CN" sz="2800" b="1" u="sng" dirty="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,</a:t>
            </a:r>
            <a:r>
              <a:rPr lang="zh-CN" altLang="en-US" sz="2800" b="1" u="sng" dirty="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而是冲我笑笑</a:t>
            </a:r>
            <a:r>
              <a:rPr lang="en-US" altLang="zh-CN" sz="2800" b="1" u="sng" dirty="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,</a:t>
            </a:r>
            <a:r>
              <a:rPr lang="zh-CN" altLang="en-US" sz="2800" b="1" u="sng" dirty="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问我有没有磕到。那一刻</a:t>
            </a:r>
            <a:r>
              <a:rPr lang="en-US" altLang="zh-CN" sz="2800" b="1" u="sng" dirty="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,</a:t>
            </a:r>
            <a:r>
              <a:rPr lang="zh-CN" altLang="en-US" sz="2800" b="1" u="sng" dirty="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我是多么感激那个大姐姐呀</a:t>
            </a:r>
            <a:r>
              <a:rPr lang="en-US" altLang="zh-CN" sz="2800" b="1" u="sng" dirty="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,</a:t>
            </a:r>
            <a:r>
              <a:rPr lang="zh-CN" altLang="en-US" sz="2800" b="1" u="sng" dirty="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甚至还觉得能生活在这样一个学校真幸福。</a:t>
            </a:r>
            <a:r>
              <a:rPr lang="en-US" altLang="zh-CN" sz="2800" b="1" baseline="30000" dirty="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⑥</a:t>
            </a:r>
            <a:endParaRPr lang="en-US" altLang="zh-CN" sz="2800" b="1" baseline="30000" dirty="0">
              <a:solidFill>
                <a:srgbClr val="FF0000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4" name="矩形标注 3"/>
          <p:cNvSpPr/>
          <p:nvPr/>
        </p:nvSpPr>
        <p:spPr>
          <a:xfrm rot="5400000" flipH="1">
            <a:off x="9135110" y="-31750"/>
            <a:ext cx="903605" cy="2015490"/>
          </a:xfrm>
          <a:prstGeom prst="wedgeRectCallou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圆角矩形标注 4"/>
          <p:cNvSpPr/>
          <p:nvPr/>
        </p:nvSpPr>
        <p:spPr>
          <a:xfrm rot="5400000">
            <a:off x="8518525" y="2653665"/>
            <a:ext cx="3639820" cy="2820035"/>
          </a:xfrm>
          <a:prstGeom prst="wedgeRoundRectCallou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8667115" y="499745"/>
            <a:ext cx="1839595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 b="1" dirty="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⑤</a:t>
            </a:r>
            <a:r>
              <a:rPr lang="zh-CN" altLang="en-US" sz="2800" b="1" dirty="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过渡段</a:t>
            </a:r>
            <a:r>
              <a:rPr lang="en-US" altLang="zh-CN" sz="2800" b="1" dirty="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,</a:t>
            </a:r>
            <a:endParaRPr lang="en-US" altLang="zh-CN" sz="2800" b="1" dirty="0">
              <a:solidFill>
                <a:srgbClr val="FF0000"/>
              </a:solidFill>
              <a:latin typeface="+mn-ea"/>
              <a:cs typeface="+mn-ea"/>
              <a:sym typeface="+mn-ea"/>
            </a:endParaRPr>
          </a:p>
          <a:p>
            <a:r>
              <a:rPr lang="zh-CN" altLang="en-US" sz="2800" b="1" dirty="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承上启下。</a:t>
            </a:r>
            <a:endParaRPr lang="zh-CN" altLang="en-US" sz="2800" b="1" dirty="0">
              <a:solidFill>
                <a:srgbClr val="FF0000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928100" y="2331720"/>
            <a:ext cx="2929890" cy="34150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⑥</a:t>
            </a:r>
            <a:r>
              <a:rPr lang="zh-CN" altLang="en-US" sz="2400" b="1" dirty="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插叙“我”刚入学把一个三年级的大姐姐的衣服不小心染成了“大花脸”</a:t>
            </a:r>
            <a:r>
              <a:rPr lang="en-US" altLang="zh-CN" sz="2400" b="1" dirty="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,</a:t>
            </a:r>
            <a:r>
              <a:rPr lang="zh-CN" altLang="en-US" sz="2400" b="1" dirty="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而大姐姐原谅“我”的故事。</a:t>
            </a:r>
            <a:endParaRPr lang="zh-CN" altLang="en-US" sz="2400" b="1" dirty="0">
              <a:solidFill>
                <a:srgbClr val="FF0000"/>
              </a:solidFill>
              <a:latin typeface="+mn-ea"/>
              <a:cs typeface="+mn-ea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2" grpId="0"/>
      <p:bldP spid="2" grpId="1"/>
      <p:bldP spid="4" grpId="0" animBg="1"/>
      <p:bldP spid="4" grpId="1" animBg="1"/>
      <p:bldP spid="6" grpId="0"/>
      <p:bldP spid="6" grpId="1"/>
      <p:bldP spid="5" grpId="0" animBg="1"/>
      <p:bldP spid="5" grpId="1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368935" y="565150"/>
            <a:ext cx="11221085" cy="52622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    </a:t>
            </a:r>
            <a:r>
              <a:rPr lang="zh-CN" altLang="en-US" sz="2800" b="1" u="sng" dirty="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那么现在的我是不是有点儿可恶呢</a:t>
            </a:r>
            <a:r>
              <a:rPr lang="en-US" altLang="zh-CN" sz="2800" b="1" u="sng" dirty="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?</a:t>
            </a:r>
            <a:r>
              <a:rPr lang="zh-CN" altLang="en-US" sz="2800" b="1" u="sng" dirty="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我不自觉地眨了眨眼</a:t>
            </a:r>
            <a:r>
              <a:rPr lang="en-US" altLang="zh-CN" sz="2800" b="1" u="sng" dirty="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,</a:t>
            </a:r>
            <a:r>
              <a:rPr lang="zh-CN" altLang="en-US" sz="2800" b="1" u="sng" dirty="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让笑容绽在脸上</a:t>
            </a:r>
            <a:r>
              <a:rPr lang="en-US" altLang="zh-CN" sz="2800" b="1" u="sng" dirty="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,</a:t>
            </a:r>
            <a:r>
              <a:rPr lang="zh-CN" altLang="en-US" sz="2800" b="1" u="sng" dirty="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虽然有点勉强。“没关系。”我脱口而出</a:t>
            </a:r>
            <a:r>
              <a:rPr lang="en-US" altLang="zh-CN" sz="2800" b="1" u="sng" dirty="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,</a:t>
            </a:r>
            <a:r>
              <a:rPr lang="zh-CN" altLang="en-US" sz="2800" b="1" u="sng" dirty="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这下轮到小男孩诧异了</a:t>
            </a:r>
            <a:r>
              <a:rPr lang="en-US" altLang="zh-CN" sz="2800" b="1" u="sng" dirty="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,</a:t>
            </a:r>
            <a:r>
              <a:rPr lang="zh-CN" altLang="en-US" sz="2800" b="1" u="sng" dirty="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嘴巴张得大大的</a:t>
            </a:r>
            <a:r>
              <a:rPr lang="en-US" altLang="zh-CN" sz="2800" b="1" u="sng" dirty="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,</a:t>
            </a:r>
            <a:r>
              <a:rPr lang="zh-CN" altLang="en-US" sz="2800" b="1" u="sng" dirty="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似乎不相信这是真的。看到他这副模样</a:t>
            </a:r>
            <a:r>
              <a:rPr lang="en-US" altLang="zh-CN" sz="2800" b="1" u="sng" dirty="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,</a:t>
            </a:r>
            <a:r>
              <a:rPr lang="zh-CN" altLang="en-US" sz="2800" b="1" u="sng" dirty="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我不由得笑了</a:t>
            </a:r>
            <a:r>
              <a:rPr lang="en-US" altLang="zh-CN" sz="2800" b="1" u="sng" dirty="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,</a:t>
            </a:r>
            <a:r>
              <a:rPr lang="zh-CN" altLang="en-US" sz="2800" b="1" u="sng" dirty="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真心的。“真的没关系</a:t>
            </a:r>
            <a:r>
              <a:rPr lang="en-US" altLang="zh-CN" sz="2800" b="1" u="sng" dirty="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,</a:t>
            </a:r>
            <a:r>
              <a:rPr lang="zh-CN" altLang="en-US" sz="2800" b="1" u="sng" dirty="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刚才我是吓唬你的</a:t>
            </a:r>
            <a:r>
              <a:rPr lang="en-US" altLang="zh-CN" sz="2800" b="1" u="sng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,</a:t>
            </a:r>
            <a:r>
              <a:rPr lang="zh-CN" altLang="en-US" sz="2800" b="1" u="sng" dirty="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逗你玩呢</a:t>
            </a:r>
            <a:r>
              <a:rPr lang="en-US" altLang="zh-CN" sz="2800" b="1" u="sng" dirty="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!”</a:t>
            </a:r>
            <a:r>
              <a:rPr lang="zh-CN" altLang="en-US" sz="2800" b="1" u="sng" dirty="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他似乎相信了</a:t>
            </a:r>
            <a:r>
              <a:rPr lang="en-US" altLang="zh-CN" sz="2800" b="1" u="sng" dirty="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,</a:t>
            </a:r>
            <a:r>
              <a:rPr lang="zh-CN" altLang="en-US" sz="2800" b="1" u="sng" dirty="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也冲我笑了笑</a:t>
            </a:r>
            <a:r>
              <a:rPr lang="en-US" altLang="zh-CN" sz="2800" b="1" u="sng" dirty="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,</a:t>
            </a:r>
            <a:r>
              <a:rPr lang="zh-CN" altLang="en-US" sz="2800" b="1" u="sng" dirty="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两个小酒窝也跳了出来</a:t>
            </a:r>
            <a:r>
              <a:rPr lang="en-US" altLang="zh-CN" sz="2800" b="1" u="sng" dirty="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,</a:t>
            </a:r>
            <a:r>
              <a:rPr lang="zh-CN" altLang="en-US" sz="2800" b="1" u="sng" dirty="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真可爱</a:t>
            </a:r>
            <a:r>
              <a:rPr lang="en-US" altLang="zh-CN" sz="2800" b="1" u="sng" dirty="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!</a:t>
            </a:r>
            <a:r>
              <a:rPr lang="zh-CN" altLang="en-US" sz="2800" b="1" u="sng" dirty="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我不由得又想到了自己家里的弟弟。“来</a:t>
            </a:r>
            <a:r>
              <a:rPr lang="en-US" altLang="zh-CN" sz="2800" b="1" u="sng" dirty="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,</a:t>
            </a:r>
            <a:r>
              <a:rPr lang="zh-CN" altLang="en-US" sz="2800" b="1" u="sng" dirty="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我帮你洗吧</a:t>
            </a:r>
            <a:r>
              <a:rPr lang="en-US" altLang="zh-CN" sz="2800" b="1" u="sng" dirty="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!”</a:t>
            </a:r>
            <a:r>
              <a:rPr lang="zh-CN" altLang="en-US" sz="2800" b="1" u="sng" dirty="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我温和地对他说。“不用了。你还是先把脚</a:t>
            </a:r>
            <a:r>
              <a:rPr lang="en-US" altLang="zh-CN" sz="2800" b="1" u="sng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……</a:t>
            </a:r>
            <a:r>
              <a:rPr lang="en-US" altLang="zh-CN" sz="2800" b="1" u="sng" dirty="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”</a:t>
            </a:r>
            <a:r>
              <a:rPr lang="zh-CN" altLang="en-US" sz="2800" b="1" u="sng" dirty="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他似乎有点逗</a:t>
            </a:r>
            <a:r>
              <a:rPr lang="en-US" altLang="zh-CN" sz="2800" b="1" u="sng" dirty="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,</a:t>
            </a:r>
            <a:r>
              <a:rPr lang="zh-CN" altLang="en-US" sz="2800" b="1" u="sng" dirty="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顽皮地看着我那只还泡在水里的脚。</a:t>
            </a:r>
            <a:endParaRPr lang="zh-CN" altLang="en-US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510540" y="2529205"/>
            <a:ext cx="8049895" cy="267652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这件事情已经过去几年</a:t>
            </a:r>
            <a:r>
              <a:rPr lang="en-US" altLang="zh-CN" sz="2800" b="1" dirty="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,</a:t>
            </a:r>
            <a:r>
              <a:rPr lang="zh-CN" altLang="en-US" sz="2800" b="1" dirty="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但是想起来我就充满感</a:t>
            </a:r>
            <a:endParaRPr lang="zh-CN" altLang="en-US" sz="2800" b="1" dirty="0">
              <a:solidFill>
                <a:srgbClr val="FF0000"/>
              </a:solidFill>
              <a:latin typeface="+mn-ea"/>
              <a:cs typeface="+mn-ea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慨</a:t>
            </a:r>
            <a:r>
              <a:rPr lang="en-US" altLang="zh-CN" sz="2800" b="1" dirty="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:</a:t>
            </a:r>
            <a:r>
              <a:rPr lang="zh-CN" altLang="en-US" sz="2800" b="1" dirty="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泰山不让土壤</a:t>
            </a:r>
            <a:r>
              <a:rPr lang="en-US" altLang="zh-CN" sz="2800" b="1" dirty="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,</a:t>
            </a:r>
            <a:r>
              <a:rPr lang="zh-CN" altLang="en-US" sz="2800" b="1" dirty="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故能成其大</a:t>
            </a:r>
            <a:r>
              <a:rPr lang="en-US" altLang="zh-CN" sz="2800" b="1" dirty="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;</a:t>
            </a:r>
            <a:r>
              <a:rPr lang="zh-CN" altLang="en-US" sz="2800" b="1" dirty="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河海不择细流</a:t>
            </a:r>
            <a:r>
              <a:rPr lang="en-US" altLang="zh-CN" sz="2800" b="1" dirty="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,</a:t>
            </a:r>
            <a:r>
              <a:rPr lang="zh-CN" altLang="en-US" sz="2800" b="1" dirty="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故</a:t>
            </a:r>
            <a:endParaRPr lang="zh-CN" altLang="en-US" sz="2800" b="1" dirty="0">
              <a:solidFill>
                <a:srgbClr val="FF0000"/>
              </a:solidFill>
              <a:latin typeface="+mn-ea"/>
              <a:cs typeface="+mn-ea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能就其深。</a:t>
            </a:r>
            <a:r>
              <a:rPr lang="zh-CN" altLang="en-US" sz="2800" b="1" u="sng" dirty="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我们只要拥有一颗宽容的心</a:t>
            </a:r>
            <a:r>
              <a:rPr lang="en-US" altLang="zh-CN" sz="2800" b="1" u="sng" dirty="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,</a:t>
            </a:r>
            <a:r>
              <a:rPr lang="zh-CN" altLang="en-US" sz="2800" b="1" u="sng" dirty="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厚德载物</a:t>
            </a:r>
            <a:r>
              <a:rPr lang="en-US" altLang="zh-CN" sz="2800" b="1" u="sng" dirty="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,</a:t>
            </a:r>
            <a:endParaRPr lang="en-US" altLang="zh-CN" sz="2800" b="1" u="sng" dirty="0">
              <a:solidFill>
                <a:srgbClr val="FF0000"/>
              </a:solidFill>
              <a:latin typeface="+mn-ea"/>
              <a:cs typeface="+mn-ea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u="sng" dirty="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雅量容人</a:t>
            </a:r>
            <a:r>
              <a:rPr lang="en-US" altLang="zh-CN" sz="2800" b="1" u="sng" dirty="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,</a:t>
            </a:r>
            <a:r>
              <a:rPr lang="zh-CN" altLang="en-US" sz="2800" b="1" u="sng" dirty="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宽容处事</a:t>
            </a:r>
            <a:r>
              <a:rPr lang="en-US" altLang="zh-CN" sz="2800" b="1" u="sng" dirty="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,</a:t>
            </a:r>
            <a:r>
              <a:rPr lang="zh-CN" altLang="en-US" sz="2800" b="1" u="sng" dirty="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人生就会更精彩</a:t>
            </a:r>
            <a:r>
              <a:rPr lang="en-US" altLang="zh-CN" sz="2800" b="1" u="sng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!</a:t>
            </a:r>
            <a:r>
              <a:rPr lang="en-US" altLang="zh-CN" sz="2800" b="1" baseline="3000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⑧</a:t>
            </a:r>
            <a:r>
              <a:rPr lang="en-US" altLang="zh-CN" sz="2800" b="1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 </a:t>
            </a:r>
            <a:endParaRPr lang="en-US" altLang="zh-CN" sz="2800" b="1">
              <a:solidFill>
                <a:srgbClr val="FF0000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34695" y="729615"/>
            <a:ext cx="7600950" cy="17995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2800" b="1" u="sng" dirty="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“啊</a:t>
            </a:r>
            <a:r>
              <a:rPr lang="en-US" altLang="zh-CN" sz="2800" b="1" u="sng" dirty="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!”</a:t>
            </a:r>
            <a:r>
              <a:rPr lang="zh-CN" altLang="en-US" sz="2800" b="1" u="sng" dirty="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我立刻抬起了脚。虽有点儿尴尬</a:t>
            </a:r>
            <a:r>
              <a:rPr lang="en-US" altLang="zh-CN" sz="2800" b="1" u="sng" dirty="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,</a:t>
            </a:r>
            <a:r>
              <a:rPr lang="zh-CN" altLang="en-US" sz="2800" b="1" u="sng" dirty="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但我仍然很开心。</a:t>
            </a:r>
            <a:r>
              <a:rPr lang="en-US" altLang="zh-CN" sz="2800" b="1" baseline="30000" dirty="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⑦</a:t>
            </a:r>
            <a:r>
              <a:rPr lang="zh-CN" altLang="en-US" sz="2800" b="1" dirty="0">
                <a:solidFill>
                  <a:schemeClr val="tx1"/>
                </a:solidFill>
                <a:latin typeface="+mn-ea"/>
                <a:cs typeface="+mn-ea"/>
                <a:sym typeface="+mn-ea"/>
              </a:rPr>
              <a:t>回到教室</a:t>
            </a:r>
            <a:r>
              <a:rPr lang="en-US" altLang="zh-CN" sz="2800" b="1" dirty="0">
                <a:solidFill>
                  <a:schemeClr val="tx1"/>
                </a:solidFill>
                <a:latin typeface="+mn-ea"/>
                <a:cs typeface="+mn-ea"/>
                <a:sym typeface="+mn-ea"/>
              </a:rPr>
              <a:t>,</a:t>
            </a:r>
            <a:r>
              <a:rPr lang="zh-CN" altLang="en-US" sz="2800" b="1" dirty="0">
                <a:solidFill>
                  <a:schemeClr val="tx1"/>
                </a:solidFill>
                <a:latin typeface="+mn-ea"/>
                <a:cs typeface="+mn-ea"/>
                <a:sym typeface="+mn-ea"/>
              </a:rPr>
              <a:t>作业做得出奇的顺利。</a:t>
            </a:r>
            <a:endParaRPr lang="zh-CN" altLang="en-US" dirty="0">
              <a:solidFill>
                <a:srgbClr val="00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endParaRPr lang="zh-CN" altLang="en-US"/>
          </a:p>
        </p:txBody>
      </p:sp>
      <p:sp>
        <p:nvSpPr>
          <p:cNvPr id="4" name="矩形标注 3"/>
          <p:cNvSpPr/>
          <p:nvPr/>
        </p:nvSpPr>
        <p:spPr>
          <a:xfrm rot="5400000">
            <a:off x="8926195" y="221615"/>
            <a:ext cx="1297305" cy="2478405"/>
          </a:xfrm>
          <a:prstGeom prst="wedgeRectCallou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标注 4"/>
          <p:cNvSpPr/>
          <p:nvPr/>
        </p:nvSpPr>
        <p:spPr>
          <a:xfrm rot="5400000" flipH="1">
            <a:off x="8366760" y="3453765"/>
            <a:ext cx="2747010" cy="2172970"/>
          </a:xfrm>
          <a:prstGeom prst="wedgeRectCallou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8335645" y="861695"/>
            <a:ext cx="2479040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ct val="10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⑦</a:t>
            </a:r>
            <a:r>
              <a:rPr lang="zh-CN" altLang="en-US" sz="2400" b="1" dirty="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运用语言描写</a:t>
            </a:r>
            <a:r>
              <a:rPr lang="en-US" altLang="zh-CN" sz="2400" b="1" dirty="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,</a:t>
            </a:r>
            <a:endParaRPr lang="en-US" altLang="zh-CN" sz="2400" b="1" dirty="0">
              <a:solidFill>
                <a:srgbClr val="FF0000"/>
              </a:solidFill>
              <a:latin typeface="+mn-ea"/>
              <a:cs typeface="+mn-ea"/>
              <a:sym typeface="+mn-ea"/>
            </a:endParaRPr>
          </a:p>
          <a:p>
            <a:pPr fontAlgn="auto">
              <a:lnSpc>
                <a:spcPct val="10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表达了“我”的</a:t>
            </a:r>
            <a:endParaRPr lang="zh-CN" altLang="en-US" sz="2400" b="1" dirty="0">
              <a:solidFill>
                <a:srgbClr val="FF0000"/>
              </a:solidFill>
              <a:latin typeface="+mn-ea"/>
              <a:cs typeface="+mn-ea"/>
              <a:sym typeface="+mn-ea"/>
            </a:endParaRPr>
          </a:p>
          <a:p>
            <a:pPr fontAlgn="auto">
              <a:lnSpc>
                <a:spcPct val="10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心理变化。</a:t>
            </a:r>
            <a:endParaRPr lang="zh-CN" altLang="en-US" sz="2400" b="1" dirty="0">
              <a:solidFill>
                <a:srgbClr val="FF0000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653780" y="3051810"/>
            <a:ext cx="2172970" cy="28613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⑧</a:t>
            </a:r>
            <a:r>
              <a:rPr lang="zh-CN" altLang="en-US" sz="2400" b="1" dirty="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卒章显志</a:t>
            </a:r>
            <a:r>
              <a:rPr lang="en-US" altLang="zh-CN" sz="2400" b="1" dirty="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,</a:t>
            </a:r>
            <a:endParaRPr lang="en-US" altLang="zh-CN" sz="2400" b="1" dirty="0">
              <a:solidFill>
                <a:srgbClr val="FF0000"/>
              </a:solidFill>
              <a:latin typeface="+mn-ea"/>
              <a:cs typeface="+mn-ea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揭示“宽容”</a:t>
            </a:r>
            <a:endParaRPr lang="zh-CN" altLang="en-US" sz="2400" b="1" dirty="0">
              <a:solidFill>
                <a:srgbClr val="FF0000"/>
              </a:solidFill>
              <a:latin typeface="+mn-ea"/>
              <a:cs typeface="+mn-ea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会使人生更精</a:t>
            </a:r>
            <a:endParaRPr lang="zh-CN" altLang="en-US" sz="2400" b="1" dirty="0">
              <a:solidFill>
                <a:srgbClr val="FF0000"/>
              </a:solidFill>
              <a:latin typeface="+mn-ea"/>
              <a:cs typeface="+mn-ea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彩的哲理</a:t>
            </a:r>
            <a:r>
              <a:rPr lang="en-US" altLang="zh-CN" sz="2400" b="1" dirty="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,</a:t>
            </a:r>
            <a:r>
              <a:rPr lang="zh-CN" altLang="en-US" sz="2400" b="1" dirty="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升华</a:t>
            </a:r>
            <a:endParaRPr lang="zh-CN" altLang="en-US" sz="2400" b="1" dirty="0">
              <a:solidFill>
                <a:srgbClr val="FF0000"/>
              </a:solidFill>
              <a:latin typeface="+mn-ea"/>
              <a:cs typeface="+mn-ea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主旨。</a:t>
            </a:r>
            <a:r>
              <a:rPr lang="zh-CN" altLang="en-US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</a:t>
            </a:r>
            <a:endParaRPr lang="zh-CN" altLang="en-US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4" grpId="0" animBg="1"/>
      <p:bldP spid="4" grpId="1" animBg="1"/>
      <p:bldP spid="7" grpId="0"/>
      <p:bldP spid="7" grpId="1"/>
      <p:bldP spid="5" grpId="0" animBg="1"/>
      <p:bldP spid="5" grpId="1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0417" name="文本框 1185793"/>
          <p:cNvSpPr txBox="1"/>
          <p:nvPr/>
        </p:nvSpPr>
        <p:spPr>
          <a:xfrm>
            <a:off x="1118870" y="643890"/>
            <a:ext cx="9463405" cy="491299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4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+mn-ea"/>
                <a:cs typeface="+mn-ea"/>
              </a:rPr>
              <a:t>【总评</a:t>
            </a:r>
            <a:r>
              <a:rPr lang="zh-CN" altLang="en-US" sz="2800" b="1">
                <a:solidFill>
                  <a:srgbClr val="FF0000"/>
                </a:solidFill>
                <a:latin typeface="+mn-ea"/>
                <a:cs typeface="+mn-ea"/>
              </a:rPr>
              <a:t>】</a:t>
            </a:r>
            <a:r>
              <a:rPr lang="zh-CN" altLang="en-US" sz="2800" b="1" dirty="0">
                <a:latin typeface="+mn-ea"/>
                <a:cs typeface="+mn-ea"/>
              </a:rPr>
              <a:t>这篇作文呈现出以下三个亮点</a:t>
            </a:r>
            <a:r>
              <a:rPr lang="en-US" altLang="zh-CN" sz="2800" b="1" dirty="0">
                <a:latin typeface="+mn-ea"/>
                <a:cs typeface="+mn-ea"/>
              </a:rPr>
              <a:t>:</a:t>
            </a:r>
            <a:r>
              <a:rPr lang="zh-CN" altLang="en-US" sz="2800" b="1" dirty="0">
                <a:solidFill>
                  <a:srgbClr val="FF0000"/>
                </a:solidFill>
                <a:latin typeface="+mn-ea"/>
                <a:cs typeface="+mn-ea"/>
              </a:rPr>
              <a:t>一是主题深刻突出。</a:t>
            </a:r>
            <a:r>
              <a:rPr lang="zh-CN" altLang="en-US" sz="2800" b="1" dirty="0">
                <a:latin typeface="+mn-ea"/>
                <a:cs typeface="+mn-ea"/>
              </a:rPr>
              <a:t>作者通过自己亲身经历的发生在几年前的一件小事</a:t>
            </a:r>
            <a:r>
              <a:rPr lang="en-US" altLang="zh-CN" sz="2800" b="1" dirty="0">
                <a:latin typeface="+mn-ea"/>
                <a:cs typeface="+mn-ea"/>
              </a:rPr>
              <a:t>,</a:t>
            </a:r>
            <a:r>
              <a:rPr lang="zh-CN" altLang="en-US" sz="2800" b="1" dirty="0">
                <a:latin typeface="+mn-ea"/>
                <a:cs typeface="+mn-ea"/>
              </a:rPr>
              <a:t>明白了生活中的一个简单的道理。可见作者对生活的感悟是相当深刻的。</a:t>
            </a:r>
            <a:r>
              <a:rPr lang="zh-CN" altLang="en-US" sz="2800" b="1" dirty="0">
                <a:solidFill>
                  <a:srgbClr val="FF0000"/>
                </a:solidFill>
                <a:latin typeface="+mn-ea"/>
                <a:cs typeface="+mn-ea"/>
              </a:rPr>
              <a:t>二是语言活泼生动。</a:t>
            </a:r>
            <a:r>
              <a:rPr lang="zh-CN" altLang="en-US" sz="2800" b="1" dirty="0">
                <a:latin typeface="+mn-ea"/>
                <a:cs typeface="+mn-ea"/>
              </a:rPr>
              <a:t>全文的语言时而幽默、诙谐</a:t>
            </a:r>
            <a:r>
              <a:rPr lang="en-US" altLang="zh-CN" sz="2800" b="1" dirty="0">
                <a:latin typeface="+mn-ea"/>
                <a:cs typeface="+mn-ea"/>
              </a:rPr>
              <a:t>,</a:t>
            </a:r>
            <a:r>
              <a:rPr lang="zh-CN" altLang="en-US" sz="2800" b="1" dirty="0">
                <a:latin typeface="+mn-ea"/>
                <a:cs typeface="+mn-ea"/>
              </a:rPr>
              <a:t>时而灵活多变</a:t>
            </a:r>
            <a:r>
              <a:rPr lang="en-US" altLang="zh-CN" sz="2800" b="1" dirty="0">
                <a:latin typeface="+mn-ea"/>
                <a:cs typeface="+mn-ea"/>
              </a:rPr>
              <a:t>,</a:t>
            </a:r>
            <a:r>
              <a:rPr lang="zh-CN" altLang="en-US" sz="2800" b="1" dirty="0">
                <a:latin typeface="+mn-ea"/>
                <a:cs typeface="+mn-ea"/>
              </a:rPr>
              <a:t>生动有趣</a:t>
            </a:r>
            <a:r>
              <a:rPr lang="en-US" altLang="zh-CN" sz="2800" b="1" dirty="0">
                <a:latin typeface="+mn-ea"/>
                <a:cs typeface="+mn-ea"/>
              </a:rPr>
              <a:t>,</a:t>
            </a:r>
            <a:r>
              <a:rPr lang="zh-CN" altLang="en-US" sz="2800" b="1" dirty="0">
                <a:latin typeface="+mn-ea"/>
                <a:cs typeface="+mn-ea"/>
              </a:rPr>
              <a:t>时而尽情描写</a:t>
            </a:r>
            <a:r>
              <a:rPr lang="en-US" altLang="zh-CN" sz="2800" b="1" dirty="0">
                <a:latin typeface="+mn-ea"/>
                <a:cs typeface="+mn-ea"/>
              </a:rPr>
              <a:t>,</a:t>
            </a:r>
            <a:r>
              <a:rPr lang="zh-CN" altLang="en-US" sz="2800" b="1" dirty="0">
                <a:latin typeface="+mn-ea"/>
                <a:cs typeface="+mn-ea"/>
              </a:rPr>
              <a:t>如第三段</a:t>
            </a:r>
            <a:r>
              <a:rPr lang="en-US" altLang="zh-CN" sz="2800" b="1" dirty="0">
                <a:latin typeface="+mn-ea"/>
                <a:cs typeface="+mn-ea"/>
              </a:rPr>
              <a:t>,</a:t>
            </a:r>
            <a:r>
              <a:rPr lang="zh-CN" altLang="en-US" sz="2800" b="1" dirty="0">
                <a:latin typeface="+mn-ea"/>
                <a:cs typeface="+mn-ea"/>
              </a:rPr>
              <a:t>使文章摇曳多姿。</a:t>
            </a:r>
            <a:r>
              <a:rPr lang="zh-CN" altLang="en-US" sz="2800" b="1" dirty="0">
                <a:solidFill>
                  <a:srgbClr val="FF0000"/>
                </a:solidFill>
                <a:latin typeface="+mn-ea"/>
                <a:cs typeface="+mn-ea"/>
              </a:rPr>
              <a:t>三是结构一波三折</a:t>
            </a:r>
            <a:r>
              <a:rPr lang="en-US" altLang="zh-CN" sz="2800" b="1" dirty="0">
                <a:solidFill>
                  <a:srgbClr val="FF0000"/>
                </a:solidFill>
                <a:latin typeface="+mn-ea"/>
                <a:cs typeface="+mn-ea"/>
              </a:rPr>
              <a:t>,</a:t>
            </a:r>
            <a:r>
              <a:rPr lang="zh-CN" altLang="en-US" sz="2800" b="1" dirty="0">
                <a:solidFill>
                  <a:srgbClr val="FF0000"/>
                </a:solidFill>
                <a:latin typeface="+mn-ea"/>
                <a:cs typeface="+mn-ea"/>
              </a:rPr>
              <a:t>富有波澜。</a:t>
            </a:r>
            <a:r>
              <a:rPr lang="zh-CN" altLang="en-US" sz="2800" b="1" dirty="0">
                <a:latin typeface="+mn-ea"/>
                <a:cs typeface="+mn-ea"/>
              </a:rPr>
              <a:t>倒叙与插叙合理穿插与运用</a:t>
            </a:r>
            <a:r>
              <a:rPr lang="en-US" altLang="zh-CN" sz="2800" b="1" dirty="0">
                <a:latin typeface="+mn-ea"/>
                <a:cs typeface="+mn-ea"/>
              </a:rPr>
              <a:t>,</a:t>
            </a:r>
            <a:r>
              <a:rPr lang="zh-CN" altLang="en-US" sz="2800" b="1" dirty="0">
                <a:latin typeface="+mn-ea"/>
                <a:cs typeface="+mn-ea"/>
              </a:rPr>
              <a:t>使文章变化有致</a:t>
            </a:r>
            <a:r>
              <a:rPr lang="en-US" altLang="zh-CN" sz="2800" b="1" dirty="0">
                <a:latin typeface="+mn-ea"/>
                <a:cs typeface="+mn-ea"/>
              </a:rPr>
              <a:t>,</a:t>
            </a:r>
            <a:r>
              <a:rPr lang="zh-CN" altLang="en-US" sz="2800" b="1" dirty="0">
                <a:latin typeface="+mn-ea"/>
                <a:cs typeface="+mn-ea"/>
              </a:rPr>
              <a:t>颇有韵味。结尾收束有力</a:t>
            </a:r>
            <a:r>
              <a:rPr lang="en-US" altLang="zh-CN" sz="2800" b="1" dirty="0">
                <a:latin typeface="+mn-ea"/>
                <a:cs typeface="+mn-ea"/>
              </a:rPr>
              <a:t>,</a:t>
            </a:r>
            <a:r>
              <a:rPr lang="zh-CN" altLang="en-US" sz="2800" b="1" dirty="0">
                <a:latin typeface="+mn-ea"/>
                <a:cs typeface="+mn-ea"/>
              </a:rPr>
              <a:t>可谓画龙点睛。 </a:t>
            </a:r>
            <a:endParaRPr lang="zh-CN" altLang="en-US" sz="2800" b="1" dirty="0">
              <a:latin typeface="+mn-ea"/>
              <a:cs typeface="+mn-ea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04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417" grpId="0"/>
      <p:bldP spid="60417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49" name="文本框 1164289"/>
          <p:cNvSpPr txBox="1"/>
          <p:nvPr/>
        </p:nvSpPr>
        <p:spPr>
          <a:xfrm>
            <a:off x="556895" y="2527935"/>
            <a:ext cx="10622915" cy="309181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50000"/>
              </a:lnSpc>
            </a:pPr>
            <a:r>
              <a:rPr lang="en-US" altLang="zh-CN" sz="2600" b="1" dirty="0">
                <a:latin typeface="+mn-ea"/>
                <a:cs typeface="+mn-ea"/>
              </a:rPr>
              <a:t>    </a:t>
            </a:r>
            <a:r>
              <a:rPr lang="zh-CN" altLang="en-US" sz="2600" b="1" dirty="0">
                <a:latin typeface="+mn-ea"/>
                <a:cs typeface="+mn-ea"/>
              </a:rPr>
              <a:t>写作要随时向生活索材，班级活动、考试、旅游、社会实践、参观调查，大自然的春风、夏雨、秋露、冬雪等等，都是写作的素材。</a:t>
            </a:r>
            <a:r>
              <a:rPr lang="zh-CN" altLang="en-US" sz="2600" b="1" dirty="0">
                <a:latin typeface="+mn-ea"/>
                <a:cs typeface="+mn-ea"/>
                <a:sym typeface="+mn-ea"/>
              </a:rPr>
              <a:t>希腊哲学家赫拉克利特曾说过：</a:t>
            </a:r>
            <a:r>
              <a:rPr lang="zh-CN" altLang="en-US" sz="2600" b="1" dirty="0">
                <a:latin typeface="+mn-ea"/>
                <a:cs typeface="+mn-ea"/>
              </a:rPr>
              <a:t>"人不能两次踏进同一条河流"，我们每天的生活也都是不同的，没有那一天是一尘不变的，只要我们拥有一双善于观察的眼睛，就能发现生活中那些可以作为写作素材的物与事。</a:t>
            </a:r>
            <a:endParaRPr lang="zh-CN" altLang="en-US" sz="2600" b="1" dirty="0">
              <a:latin typeface="+mn-ea"/>
              <a:cs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56895" y="762635"/>
            <a:ext cx="901255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b="1" dirty="0">
                <a:solidFill>
                  <a:srgbClr val="FF0000"/>
                </a:solidFill>
                <a:effectLst>
                  <a:reflection blurRad="6350" stA="53000" endA="300" endPos="35500" dir="5400000" sy="-90000" algn="bl" rotWithShape="0"/>
                </a:effectLst>
                <a:latin typeface="+mn-ea"/>
                <a:sym typeface="+mn-ea"/>
              </a:rPr>
              <a:t>那么，如何从生活中学习写作呢？这里介绍两种方法：</a:t>
            </a:r>
            <a:endParaRPr lang="zh-CN" altLang="en-US" sz="2800" b="1" dirty="0">
              <a:solidFill>
                <a:srgbClr val="FF0000"/>
              </a:solidFill>
              <a:effectLst>
                <a:reflection blurRad="6350" stA="53000" endA="300" endPos="35500" dir="5400000" sy="-90000" algn="bl" rotWithShape="0"/>
              </a:effectLst>
              <a:latin typeface="+mn-ea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062355" y="1640840"/>
            <a:ext cx="588137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200" b="1" dirty="0">
                <a:latin typeface="华文新魏" panose="02010800040101010101" charset="-122"/>
                <a:ea typeface="华文新魏" panose="02010800040101010101" charset="-122"/>
                <a:cs typeface="+mn-ea"/>
                <a:sym typeface="+mn-ea"/>
              </a:rPr>
              <a:t>　</a:t>
            </a:r>
            <a:r>
              <a:rPr lang="zh-CN" altLang="en-US" sz="3200" b="1" dirty="0">
                <a:solidFill>
                  <a:srgbClr val="FF0000"/>
                </a:solidFill>
                <a:latin typeface="华文新魏" panose="02010800040101010101" charset="-122"/>
                <a:ea typeface="华文新魏" panose="02010800040101010101" charset="-122"/>
                <a:cs typeface="+mn-ea"/>
                <a:sym typeface="+mn-ea"/>
              </a:rPr>
              <a:t>方法一　勤于思考，善于积累</a:t>
            </a:r>
            <a:endParaRPr lang="zh-CN" altLang="en-US" sz="3200" b="1" dirty="0">
              <a:solidFill>
                <a:srgbClr val="FF0000"/>
              </a:solidFill>
              <a:latin typeface="华文新魏" panose="02010800040101010101" charset="-122"/>
              <a:ea typeface="华文新魏" panose="02010800040101010101" charset="-122"/>
              <a:cs typeface="+mn-ea"/>
              <a:sym typeface="+mn-ea"/>
            </a:endParaRPr>
          </a:p>
        </p:txBody>
      </p:sp>
      <p:pic>
        <p:nvPicPr>
          <p:cNvPr id="10" name="图片 9" descr="b9fd6c040cde2c02f120e3ad1f7fa5b3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9396730" y="-27305"/>
            <a:ext cx="2852420" cy="1854835"/>
          </a:xfrm>
          <a:prstGeom prst="rect">
            <a:avLst/>
          </a:prstGeom>
        </p:spPr>
      </p:pic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276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3" grpId="1"/>
      <p:bldP spid="27649" grpId="0"/>
      <p:bldP spid="27649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3" name="文本框 1165313"/>
          <p:cNvSpPr txBox="1"/>
          <p:nvPr/>
        </p:nvSpPr>
        <p:spPr>
          <a:xfrm>
            <a:off x="1530350" y="1577975"/>
            <a:ext cx="10215880" cy="452310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000000"/>
                </a:solidFill>
                <a:latin typeface="+mn-ea"/>
                <a:cs typeface="+mn-ea"/>
              </a:rPr>
              <a:t>　　雨是最寻常的，一下就是三两天。可别恼。看，像牛毛，像花针，像细丝，密密地斜织着，人家屋顶上全笼着一层薄烟。树叶子却绿得发亮，小草也青得逼你的眼。傍晚时候，上灯了，一点点黄晕的光，烘托出一片安静而和平的夜。乡下去，小路上，石桥边，有撑起伞慢慢走着的人；还有地里工作的农夫，披着簑，戴着笠的。他们的草屋，稀稀疏疏的在雨里静默着。</a:t>
            </a:r>
            <a:endParaRPr lang="zh-CN" altLang="en-US" sz="2400" dirty="0">
              <a:solidFill>
                <a:srgbClr val="000000"/>
              </a:solidFill>
              <a:latin typeface="+mn-ea"/>
              <a:cs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rgbClr val="000000"/>
                </a:solidFill>
                <a:latin typeface="+mn-ea"/>
                <a:cs typeface="+mn-ea"/>
              </a:rPr>
              <a:t>                                                     (选自《春》)</a:t>
            </a:r>
            <a:endParaRPr lang="zh-CN" altLang="en-US" sz="2400" dirty="0">
              <a:solidFill>
                <a:srgbClr val="000000"/>
              </a:solidFill>
              <a:latin typeface="+mn-ea"/>
              <a:cs typeface="+mn-ea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3983355" y="32385"/>
            <a:ext cx="4450080" cy="178054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332105" y="1420495"/>
            <a:ext cx="1198245" cy="373888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p>
            <a:r>
              <a:rPr lang="zh-CN" altLang="en-US" sz="6600" b="1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华文新魏" panose="02010800040101010101" charset="-122"/>
                <a:ea typeface="华文新魏" panose="02010800040101010101" charset="-122"/>
              </a:rPr>
              <a:t>佳作展示</a:t>
            </a:r>
            <a:endParaRPr lang="zh-CN" altLang="en-US" sz="6600" b="1"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  <a:latin typeface="华文新魏" panose="02010800040101010101" charset="-122"/>
              <a:ea typeface="华文新魏" panose="02010800040101010101" charset="-122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86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3" grpId="0"/>
      <p:bldP spid="28673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21" name="文本框 1167361"/>
          <p:cNvSpPr txBox="1"/>
          <p:nvPr/>
        </p:nvSpPr>
        <p:spPr>
          <a:xfrm>
            <a:off x="1185545" y="1393190"/>
            <a:ext cx="8332470" cy="37846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rgbClr val="FF0000"/>
                </a:solidFill>
                <a:latin typeface="宋体" panose="02010600030101010101" pitchFamily="2" charset="-122"/>
                <a:ea typeface="华文楷体" panose="02010600040101010101" charset="-122"/>
              </a:rPr>
              <a:t>　</a:t>
            </a:r>
            <a:r>
              <a:rPr lang="zh-CN" altLang="en-US" sz="3200" dirty="0">
                <a:solidFill>
                  <a:srgbClr val="FF0000"/>
                </a:solidFill>
                <a:latin typeface="华文新魏" panose="02010800040101010101" charset="-122"/>
                <a:ea typeface="华文新魏" panose="02010800040101010101" charset="-122"/>
              </a:rPr>
              <a:t>　点评：</a:t>
            </a:r>
            <a:r>
              <a:rPr lang="zh-CN" altLang="en-US" sz="3200" b="1" dirty="0">
                <a:solidFill>
                  <a:srgbClr val="000000"/>
                </a:solidFill>
                <a:latin typeface="华文新魏" panose="02010800040101010101" charset="-122"/>
                <a:ea typeface="华文新魏" panose="02010800040101010101" charset="-122"/>
              </a:rPr>
              <a:t>作者从生活中选材，写了春雨迷蒙时特有的美景。小草、树叶子、灯光、行人、农夫、草屋等都是作者的写作之材。生活犹如源泉，文章犹如溪水，源泉丰富而不枯竭，溪水自然流之不尽</a:t>
            </a:r>
            <a:r>
              <a:rPr lang="zh-CN" altLang="en-US" sz="2000" b="1" dirty="0">
                <a:solidFill>
                  <a:srgbClr val="000000"/>
                </a:solidFill>
                <a:latin typeface="宋体" panose="02010600030101010101" pitchFamily="2" charset="-122"/>
                <a:ea typeface="华文楷体" panose="02010600040101010101" charset="-122"/>
              </a:rPr>
              <a:t>。</a:t>
            </a:r>
            <a:endParaRPr lang="zh-CN" altLang="en-US" sz="2000" b="1" dirty="0">
              <a:solidFill>
                <a:srgbClr val="000000"/>
              </a:solidFill>
              <a:latin typeface="宋体" panose="02010600030101010101" pitchFamily="2" charset="-122"/>
              <a:ea typeface="华文楷体" panose="02010600040101010101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1"/>
          <a:srcRect r="14373"/>
          <a:stretch>
            <a:fillRect/>
          </a:stretch>
        </p:blipFill>
        <p:spPr>
          <a:xfrm>
            <a:off x="9518015" y="2790190"/>
            <a:ext cx="2679065" cy="417131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55880" y="-73025"/>
            <a:ext cx="2419350" cy="2114550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307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1" grpId="0"/>
      <p:bldP spid="30721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2772410" y="1485265"/>
            <a:ext cx="6423025" cy="31381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3600" b="1" dirty="0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方法二　观察生活</a:t>
            </a:r>
            <a:r>
              <a:rPr lang="en-US" altLang="zh-CN" sz="3600" b="1" dirty="0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,</a:t>
            </a:r>
            <a:r>
              <a:rPr lang="zh-CN" altLang="en-US" sz="3600" b="1" dirty="0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体验生活</a:t>
            </a:r>
            <a:endParaRPr lang="zh-CN" altLang="en-US" sz="320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</a:t>
            </a:r>
            <a:r>
              <a:rPr lang="zh-CN" altLang="en-US" sz="3200" dirty="0">
                <a:solidFill>
                  <a:srgbClr val="000000"/>
                </a:solidFill>
                <a:latin typeface="+mn-ea"/>
                <a:cs typeface="+mn-ea"/>
                <a:sym typeface="+mn-ea"/>
              </a:rPr>
              <a:t>多角度观察</a:t>
            </a:r>
            <a:r>
              <a:rPr lang="en-US" altLang="zh-CN" sz="3200" dirty="0">
                <a:solidFill>
                  <a:srgbClr val="000000"/>
                </a:solidFill>
                <a:latin typeface="+mn-ea"/>
                <a:cs typeface="+mn-ea"/>
                <a:sym typeface="+mn-ea"/>
              </a:rPr>
              <a:t>,</a:t>
            </a:r>
            <a:r>
              <a:rPr lang="zh-CN" altLang="en-US" sz="3200" dirty="0">
                <a:solidFill>
                  <a:srgbClr val="000000"/>
                </a:solidFill>
                <a:latin typeface="+mn-ea"/>
                <a:cs typeface="+mn-ea"/>
                <a:sym typeface="+mn-ea"/>
              </a:rPr>
              <a:t>全方位把握事物特点</a:t>
            </a:r>
            <a:r>
              <a:rPr lang="en-US" altLang="zh-CN" sz="3200" dirty="0">
                <a:solidFill>
                  <a:srgbClr val="000000"/>
                </a:solidFill>
                <a:latin typeface="+mn-ea"/>
                <a:cs typeface="+mn-ea"/>
                <a:sym typeface="+mn-ea"/>
              </a:rPr>
              <a:t>,</a:t>
            </a:r>
            <a:r>
              <a:rPr lang="zh-CN" altLang="en-US" sz="3200" dirty="0">
                <a:solidFill>
                  <a:srgbClr val="000000"/>
                </a:solidFill>
                <a:latin typeface="+mn-ea"/>
                <a:cs typeface="+mn-ea"/>
                <a:sym typeface="+mn-ea"/>
              </a:rPr>
              <a:t>增强立体感。体验生活</a:t>
            </a:r>
            <a:r>
              <a:rPr lang="en-US" altLang="zh-CN" sz="3200" dirty="0">
                <a:solidFill>
                  <a:srgbClr val="000000"/>
                </a:solidFill>
                <a:latin typeface="+mn-ea"/>
                <a:cs typeface="+mn-ea"/>
                <a:sym typeface="+mn-ea"/>
              </a:rPr>
              <a:t>,</a:t>
            </a:r>
            <a:r>
              <a:rPr lang="zh-CN" altLang="en-US" sz="3200" dirty="0">
                <a:solidFill>
                  <a:srgbClr val="000000"/>
                </a:solidFill>
                <a:latin typeface="+mn-ea"/>
                <a:cs typeface="+mn-ea"/>
                <a:sym typeface="+mn-ea"/>
              </a:rPr>
              <a:t>写出人物的内心感受</a:t>
            </a:r>
            <a:r>
              <a:rPr lang="en-US" altLang="zh-CN" sz="3200" dirty="0">
                <a:solidFill>
                  <a:srgbClr val="000000"/>
                </a:solidFill>
                <a:latin typeface="+mn-ea"/>
                <a:cs typeface="+mn-ea"/>
                <a:sym typeface="+mn-ea"/>
              </a:rPr>
              <a:t>,</a:t>
            </a:r>
            <a:r>
              <a:rPr lang="zh-CN" altLang="en-US" sz="3200" dirty="0">
                <a:solidFill>
                  <a:srgbClr val="000000"/>
                </a:solidFill>
                <a:latin typeface="+mn-ea"/>
                <a:cs typeface="+mn-ea"/>
                <a:sym typeface="+mn-ea"/>
              </a:rPr>
              <a:t>表达出真情实感。</a:t>
            </a:r>
            <a:endParaRPr lang="zh-CN" altLang="en-US" sz="3200" dirty="0">
              <a:solidFill>
                <a:srgbClr val="000000"/>
              </a:solidFill>
              <a:latin typeface="+mn-ea"/>
              <a:cs typeface="+mn-ea"/>
              <a:sym typeface="+mn-ea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113665" y="726440"/>
            <a:ext cx="2658745" cy="614870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 flipH="1">
            <a:off x="8902700" y="279400"/>
            <a:ext cx="3031490" cy="6833235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3" name="文本框 1165313"/>
          <p:cNvSpPr txBox="1"/>
          <p:nvPr/>
        </p:nvSpPr>
        <p:spPr>
          <a:xfrm>
            <a:off x="2118360" y="1118870"/>
            <a:ext cx="9289415" cy="521589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50000"/>
              </a:lnSpc>
            </a:pPr>
            <a:endParaRPr lang="zh-CN" altLang="en-US" sz="2000" dirty="0">
              <a:solidFill>
                <a:srgbClr val="000000"/>
              </a:solidFill>
              <a:latin typeface="+mn-ea"/>
              <a:cs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3000" b="1" dirty="0">
                <a:solidFill>
                  <a:srgbClr val="000000"/>
                </a:solidFill>
                <a:latin typeface="+mn-ea"/>
                <a:cs typeface="+mn-ea"/>
              </a:rPr>
              <a:t>   </a:t>
            </a:r>
            <a:r>
              <a:rPr sz="30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我说道：“爸爸，你走吧。”他望车外看了看，说：“我买几个橘子去。你就在此地，不要走动。”我看那边月台的栅栏外有几个卖东西的等着顾客。走到那边月台，须穿过铁道，须跳下去又爬上去。父亲是一个胖子，走过去自然要费事些。我本来要去的，他不肯，只好让他去。</a:t>
            </a:r>
            <a:r>
              <a:rPr lang="zh-CN" sz="3200" b="1">
                <a:solidFill>
                  <a:srgbClr val="000000"/>
                </a:solidFill>
                <a:latin typeface="+mn-ea"/>
                <a:cs typeface="+mn-ea"/>
              </a:rPr>
              <a:t>（接下）</a:t>
            </a:r>
            <a:endParaRPr sz="2400" b="1">
              <a:solidFill>
                <a:srgbClr val="000000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>
              <a:lnSpc>
                <a:spcPct val="150000"/>
              </a:lnSpc>
            </a:pPr>
            <a:endParaRPr lang="zh-CN" altLang="en-US" sz="200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3514725" y="-156210"/>
            <a:ext cx="4450080" cy="178054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872490" y="885190"/>
            <a:ext cx="1013460" cy="336804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p>
            <a:r>
              <a:rPr lang="zh-CN" altLang="en-US" sz="5400" b="1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华文楷体" panose="02010600040101010101" charset="-122"/>
                <a:ea typeface="华文楷体" panose="02010600040101010101" charset="-122"/>
              </a:rPr>
              <a:t>佳作展示</a:t>
            </a:r>
            <a:endParaRPr lang="zh-CN" altLang="en-US" sz="5400" b="1"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  <a:latin typeface="华文楷体" panose="02010600040101010101" charset="-122"/>
              <a:ea typeface="华文楷体" panose="02010600040101010101" charset="-122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86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3" grpId="0"/>
      <p:bldP spid="28673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3" name="图片 12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4096385" y="-47625"/>
            <a:ext cx="4450080" cy="178054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431165" y="1022350"/>
            <a:ext cx="1290320" cy="457327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p>
            <a:r>
              <a:rPr lang="zh-CN" altLang="en-US" sz="7200" b="1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华文楷体" panose="02010600040101010101" charset="-122"/>
                <a:ea typeface="华文楷体" panose="02010600040101010101" charset="-122"/>
              </a:rPr>
              <a:t>佳作展示</a:t>
            </a:r>
            <a:endParaRPr lang="zh-CN" altLang="en-US" sz="7200" b="1"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  <a:latin typeface="华文楷体" panose="02010600040101010101" charset="-122"/>
              <a:ea typeface="华文楷体" panose="0201060004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025015" y="1920875"/>
            <a:ext cx="9443720" cy="37846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sz="30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（接上）</a:t>
            </a:r>
            <a:r>
              <a:rPr sz="30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我看见他戴着黑布小帽，穿着黑布大马褂，深青布棉袍，蹒跚地走到铁道边，慢慢探身下去，尚不大难。可是他穿过铁道，要爬上那边月台，就不容易了。他用两手攀着上面，两脚再向上缩；他肥胖的身子向左微倾，显出努力的样子。这时我看见他的背影，我的泪很快地流下来了。我赶紧拭干了泪。怕他看见，也怕别人看见。我再向外看时，他已抱了朱红的橘子往回走了。</a:t>
            </a:r>
            <a:endParaRPr sz="3000" b="1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  <a:p>
            <a:r>
              <a:rPr sz="30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                                 (选自《背影》)                                                                                          </a:t>
            </a:r>
            <a:endParaRPr lang="zh-CN" sz="3000" b="1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21" name="文本框 1167361"/>
          <p:cNvSpPr txBox="1"/>
          <p:nvPr/>
        </p:nvSpPr>
        <p:spPr>
          <a:xfrm>
            <a:off x="628015" y="1144905"/>
            <a:ext cx="9711690" cy="42462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rgbClr val="FF0000"/>
                </a:solidFill>
                <a:latin typeface="宋体" panose="02010600030101010101" pitchFamily="2" charset="-122"/>
                <a:ea typeface="华文楷体" panose="02010600040101010101" charset="-122"/>
              </a:rPr>
              <a:t>　</a:t>
            </a:r>
            <a:r>
              <a:rPr lang="zh-CN" altLang="en-US" sz="3200" dirty="0">
                <a:solidFill>
                  <a:srgbClr val="FF0000"/>
                </a:solidFill>
                <a:latin typeface="华文新魏" panose="02010800040101010101" charset="-122"/>
                <a:ea typeface="华文新魏" panose="02010800040101010101" charset="-122"/>
              </a:rPr>
              <a:t>　</a:t>
            </a:r>
            <a:r>
              <a:rPr lang="zh-CN" altLang="en-US" sz="4000" b="1" dirty="0">
                <a:solidFill>
                  <a:srgbClr val="FF0000"/>
                </a:solidFill>
                <a:latin typeface="+mn-ea"/>
                <a:cs typeface="+mn-ea"/>
              </a:rPr>
              <a:t>点评：</a:t>
            </a:r>
            <a:r>
              <a:rPr lang="zh-CN" altLang="en-US" sz="2800" b="1" dirty="0">
                <a:solidFill>
                  <a:schemeClr val="tx1"/>
                </a:solidFill>
                <a:latin typeface="+mn-ea"/>
                <a:cs typeface="+mn-ea"/>
              </a:rPr>
              <a:t>这段主要写了父亲给</a:t>
            </a:r>
            <a:r>
              <a:rPr lang="en-US" altLang="zh-CN" sz="2800" b="1" dirty="0">
                <a:solidFill>
                  <a:schemeClr val="tx1"/>
                </a:solidFill>
                <a:latin typeface="+mn-ea"/>
                <a:cs typeface="+mn-ea"/>
              </a:rPr>
              <a:t>“</a:t>
            </a:r>
            <a:r>
              <a:rPr lang="zh-CN" altLang="en-US" sz="2800" b="1" dirty="0">
                <a:solidFill>
                  <a:schemeClr val="tx1"/>
                </a:solidFill>
                <a:latin typeface="+mn-ea"/>
                <a:cs typeface="+mn-ea"/>
              </a:rPr>
              <a:t>我</a:t>
            </a:r>
            <a:r>
              <a:rPr lang="en-US" altLang="zh-CN" sz="2800" b="1" dirty="0">
                <a:solidFill>
                  <a:schemeClr val="tx1"/>
                </a:solidFill>
                <a:latin typeface="+mn-ea"/>
                <a:cs typeface="+mn-ea"/>
              </a:rPr>
              <a:t>”</a:t>
            </a:r>
            <a:r>
              <a:rPr lang="zh-CN" altLang="en-US" sz="2800" b="1" dirty="0">
                <a:solidFill>
                  <a:schemeClr val="tx1"/>
                </a:solidFill>
                <a:latin typeface="+mn-ea"/>
                <a:cs typeface="+mn-ea"/>
              </a:rPr>
              <a:t>买橘子时穿过铁路的情形。并不借助于什么修饰、陪衬之类，只把当时的情景再现于眼前。这种白描的文字，读起来清淡质朴，却情真昧浓，蕴藏着一段深情。其次，作品还运用了侧面烘托的手法。如写儿子“看见他的背影”，“泪很快地流下来了”。这些侧面烘托手法的运用，更加反衬出父亲爱子的动人力量。</a:t>
            </a:r>
            <a:endParaRPr lang="zh-CN" altLang="en-US" sz="2800" b="1" dirty="0">
              <a:solidFill>
                <a:schemeClr val="tx1"/>
              </a:solidFill>
              <a:latin typeface="+mn-ea"/>
              <a:cs typeface="+mn-ea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1"/>
          <a:srcRect r="14373"/>
          <a:stretch>
            <a:fillRect/>
          </a:stretch>
        </p:blipFill>
        <p:spPr>
          <a:xfrm>
            <a:off x="9970135" y="2735580"/>
            <a:ext cx="2446655" cy="417131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-81280" y="-333375"/>
            <a:ext cx="2419350" cy="2114550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4" dur="2000"/>
                                        <p:tgtEl>
                                          <p:spTgt spid="307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1" grpId="0"/>
      <p:bldP spid="30721" grpId="1"/>
    </p:bldLst>
  </p:timing>
</p:sld>
</file>

<file path=ppt/tags/tag1.xml><?xml version="1.0" encoding="utf-8"?>
<p:tagLst xmlns:p="http://schemas.openxmlformats.org/presentationml/2006/main">
  <p:tag name="KSO_WM_TAG_VERSION" val="1.0"/>
  <p:tag name="KSO_WM_TEMPLATE_CATEGORY" val="custom"/>
  <p:tag name="KSO_WM_TEMPLATE_INDEX" val="160394"/>
</p:tagLst>
</file>

<file path=ppt/tags/tag10.xml><?xml version="1.0" encoding="utf-8"?>
<p:tagLst xmlns:p="http://schemas.openxmlformats.org/presentationml/2006/main">
  <p:tag name="KSO_WM_BEAUTIFY_FLAG" val="#wm#"/>
  <p:tag name="KSO_WM_TEMPLATE_CATEGORY" val="custom"/>
  <p:tag name="KSO_WM_TEMPLATE_INDEX" val="160394"/>
</p:tagLst>
</file>

<file path=ppt/tags/tag11.xml><?xml version="1.0" encoding="utf-8"?>
<p:tagLst xmlns:p="http://schemas.openxmlformats.org/presentationml/2006/main">
  <p:tag name="KSO_WM_BEAUTIFY_FLAG" val="#wm#"/>
  <p:tag name="KSO_WM_TEMPLATE_CATEGORY" val="custom"/>
  <p:tag name="KSO_WM_TEMPLATE_INDEX" val="160394"/>
</p:tagLst>
</file>

<file path=ppt/tags/tag12.xml><?xml version="1.0" encoding="utf-8"?>
<p:tagLst xmlns:p="http://schemas.openxmlformats.org/presentationml/2006/main">
  <p:tag name="KSO_WM_BEAUTIFY_FLAG" val="#wm#"/>
  <p:tag name="KSO_WM_TEMPLATE_CATEGORY" val="custom"/>
  <p:tag name="KSO_WM_TEMPLATE_INDEX" val="160394"/>
</p:tagLst>
</file>

<file path=ppt/tags/tag13.xml><?xml version="1.0" encoding="utf-8"?>
<p:tagLst xmlns:p="http://schemas.openxmlformats.org/presentationml/2006/main">
  <p:tag name="KSO_WM_BEAUTIFY_FLAG" val="#wm#"/>
  <p:tag name="KSO_WM_TEMPLATE_CATEGORY" val="custom"/>
  <p:tag name="KSO_WM_TEMPLATE_INDEX" val="160394"/>
</p:tagLst>
</file>

<file path=ppt/tags/tag14.xml><?xml version="1.0" encoding="utf-8"?>
<p:tagLst xmlns:p="http://schemas.openxmlformats.org/presentationml/2006/main">
  <p:tag name="KSO_WM_BEAUTIFY_FLAG" val="#wm#"/>
  <p:tag name="KSO_WM_TEMPLATE_CATEGORY" val="custom"/>
  <p:tag name="KSO_WM_TEMPLATE_INDEX" val="160394"/>
</p:tagLst>
</file>

<file path=ppt/tags/tag15.xml><?xml version="1.0" encoding="utf-8"?>
<p:tagLst xmlns:p="http://schemas.openxmlformats.org/presentationml/2006/main">
  <p:tag name="KSO_WM_BEAUTIFY_FLAG" val="#wm#"/>
  <p:tag name="KSO_WM_TEMPLATE_CATEGORY" val="custom"/>
  <p:tag name="KSO_WM_TEMPLATE_INDEX" val="160394"/>
</p:tagLst>
</file>

<file path=ppt/tags/tag16.xml><?xml version="1.0" encoding="utf-8"?>
<p:tagLst xmlns:p="http://schemas.openxmlformats.org/presentationml/2006/main">
  <p:tag name="KSO_WM_BEAUTIFY_FLAG" val="#wm#"/>
  <p:tag name="KSO_WM_TEMPLATE_CATEGORY" val="custom"/>
  <p:tag name="KSO_WM_TEMPLATE_INDEX" val="160394"/>
</p:tagLst>
</file>

<file path=ppt/tags/tag17.xml><?xml version="1.0" encoding="utf-8"?>
<p:tagLst xmlns:p="http://schemas.openxmlformats.org/presentationml/2006/main">
  <p:tag name="KSO_WM_BEAUTIFY_FLAG" val="#wm#"/>
  <p:tag name="KSO_WM_TEMPLATE_CATEGORY" val="custom"/>
  <p:tag name="KSO_WM_TEMPLATE_INDEX" val="160394"/>
</p:tagLst>
</file>

<file path=ppt/tags/tag18.xml><?xml version="1.0" encoding="utf-8"?>
<p:tagLst xmlns:p="http://schemas.openxmlformats.org/presentationml/2006/main">
  <p:tag name="KSO_WM_BEAUTIFY_FLAG" val="#wm#"/>
  <p:tag name="KSO_WM_TEMPLATE_CATEGORY" val="custom"/>
  <p:tag name="KSO_WM_TEMPLATE_INDEX" val="160394"/>
</p:tagLst>
</file>

<file path=ppt/tags/tag19.xml><?xml version="1.0" encoding="utf-8"?>
<p:tagLst xmlns:p="http://schemas.openxmlformats.org/presentationml/2006/main">
  <p:tag name="KSO_WM_BEAUTIFY_FLAG" val="#wm#"/>
  <p:tag name="KSO_WM_TEMPLATE_CATEGORY" val="custom"/>
  <p:tag name="KSO_WM_TEMPLATE_INDEX" val="160394"/>
</p:tagLst>
</file>

<file path=ppt/tags/tag2.xml><?xml version="1.0" encoding="utf-8"?>
<p:tagLst xmlns:p="http://schemas.openxmlformats.org/presentationml/2006/main">
  <p:tag name="KSO_WM_TAG_VERSION" val="1.0"/>
  <p:tag name="KSO_WM_TEMPLATE_CATEGORY" val="custom"/>
  <p:tag name="KSO_WM_TEMPLATE_INDEX" val="160394"/>
</p:tagLst>
</file>

<file path=ppt/tags/tag20.xml><?xml version="1.0" encoding="utf-8"?>
<p:tagLst xmlns:p="http://schemas.openxmlformats.org/presentationml/2006/main">
  <p:tag name="KSO_WM_BEAUTIFY_FLAG" val="#wm#"/>
  <p:tag name="KSO_WM_TEMPLATE_CATEGORY" val="custom"/>
  <p:tag name="KSO_WM_TEMPLATE_INDEX" val="160394"/>
</p:tagLst>
</file>

<file path=ppt/tags/tag21.xml><?xml version="1.0" encoding="utf-8"?>
<p:tagLst xmlns:p="http://schemas.openxmlformats.org/presentationml/2006/main">
  <p:tag name="KSO_WM_BEAUTIFY_FLAG" val="#wm#"/>
  <p:tag name="KSO_WM_TEMPLATE_CATEGORY" val="custom"/>
  <p:tag name="KSO_WM_TEMPLATE_INDEX" val="160394"/>
</p:tagLst>
</file>

<file path=ppt/tags/tag22.xml><?xml version="1.0" encoding="utf-8"?>
<p:tagLst xmlns:p="http://schemas.openxmlformats.org/presentationml/2006/main">
  <p:tag name="KSO_WM_BEAUTIFY_FLAG" val="#wm#"/>
  <p:tag name="KSO_WM_TEMPLATE_CATEGORY" val="custom"/>
  <p:tag name="KSO_WM_TEMPLATE_INDEX" val="160394"/>
</p:tagLst>
</file>

<file path=ppt/tags/tag23.xml><?xml version="1.0" encoding="utf-8"?>
<p:tagLst xmlns:p="http://schemas.openxmlformats.org/presentationml/2006/main">
  <p:tag name="KSO_WM_BEAUTIFY_FLAG" val="#wm#"/>
  <p:tag name="KSO_WM_TEMPLATE_CATEGORY" val="custom"/>
  <p:tag name="KSO_WM_TEMPLATE_INDEX" val="160394"/>
</p:tagLst>
</file>

<file path=ppt/tags/tag24.xml><?xml version="1.0" encoding="utf-8"?>
<p:tagLst xmlns:p="http://schemas.openxmlformats.org/presentationml/2006/main">
  <p:tag name="KSO_WM_BEAUTIFY_FLAG" val="#wm#"/>
  <p:tag name="KSO_WM_TEMPLATE_CATEGORY" val="custom"/>
  <p:tag name="KSO_WM_TEMPLATE_INDEX" val="160394"/>
</p:tagLst>
</file>

<file path=ppt/tags/tag25.xml><?xml version="1.0" encoding="utf-8"?>
<p:tagLst xmlns:p="http://schemas.openxmlformats.org/presentationml/2006/main">
  <p:tag name="KSO_WM_BEAUTIFY_FLAG" val="#wm#"/>
  <p:tag name="KSO_WM_TEMPLATE_CATEGORY" val="custom"/>
  <p:tag name="KSO_WM_TEMPLATE_INDEX" val="160394"/>
</p:tagLst>
</file>

<file path=ppt/tags/tag26.xml><?xml version="1.0" encoding="utf-8"?>
<p:tagLst xmlns:p="http://schemas.openxmlformats.org/presentationml/2006/main">
  <p:tag name="KSO_WM_BEAUTIFY_FLAG" val="#wm#"/>
  <p:tag name="KSO_WM_TEMPLATE_CATEGORY" val="custom"/>
  <p:tag name="KSO_WM_TEMPLATE_INDEX" val="160394"/>
</p:tagLst>
</file>

<file path=ppt/tags/tag27.xml><?xml version="1.0" encoding="utf-8"?>
<p:tagLst xmlns:p="http://schemas.openxmlformats.org/presentationml/2006/main">
  <p:tag name="KSO_WM_DOC_GUID" val="{b755c626-5fdb-46a3-96ab-1266f7e6526f}"/>
</p:tagLst>
</file>

<file path=ppt/tags/tag3.xml><?xml version="1.0" encoding="utf-8"?>
<p:tagLst xmlns:p="http://schemas.openxmlformats.org/presentationml/2006/main">
  <p:tag name="KSO_WM_BEAUTIFY_FLAG" val="#wm#"/>
  <p:tag name="KSO_WM_TEMPLATE_CATEGORY" val="custom"/>
  <p:tag name="KSO_WM_TEMPLATE_INDEX" val="160394"/>
</p:tagLst>
</file>

<file path=ppt/tags/tag4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394"/>
  <p:tag name="KSO_WM_UNIT_TYPE" val="f"/>
  <p:tag name="KSO_WM_UNIT_INDEX" val="1"/>
  <p:tag name="KSO_WM_UNIT_ID" val="custom160394_2*f*1"/>
  <p:tag name="KSO_WM_UNIT_CLEAR" val="1"/>
  <p:tag name="KSO_WM_UNIT_LAYERLEVEL" val="1"/>
  <p:tag name="KSO_WM_UNIT_VALUE" val="495"/>
  <p:tag name="KSO_WM_UNIT_HIGHLIGHT" val="0"/>
  <p:tag name="KSO_WM_UNIT_COMPATIBLE" val="0"/>
  <p:tag name="KSO_WM_UNIT_PRESET_TEXT_INDEX" val="5"/>
  <p:tag name="KSO_WM_UNIT_PRESET_TEXT_LEN" val="232"/>
</p:tagLst>
</file>

<file path=ppt/tags/tag5.xml><?xml version="1.0" encoding="utf-8"?>
<p:tagLst xmlns:p="http://schemas.openxmlformats.org/presentationml/2006/main">
  <p:tag name="KSO_WM_TEMPLATE_CATEGORY" val="custom"/>
  <p:tag name="KSO_WM_TEMPLATE_INDEX" val="160394"/>
  <p:tag name="KSO_WM_TAG_VERSION" val="1.0"/>
  <p:tag name="KSO_WM_SLIDE_ID" val="custom160394_2"/>
  <p:tag name="KSO_WM_SLIDE_INDEX" val="2"/>
  <p:tag name="KSO_WM_SLIDE_ITEM_CNT" val="1"/>
  <p:tag name="KSO_WM_SLIDE_LAYOUT" val="a_f"/>
  <p:tag name="KSO_WM_SLIDE_LAYOUT_CNT" val="1_1"/>
  <p:tag name="KSO_WM_SLIDE_TYPE" val="text"/>
  <p:tag name="KSO_WM_BEAUTIFY_FLAG" val="#wm#"/>
  <p:tag name="KSO_WM_SLIDE_POSITION" val="66*116"/>
  <p:tag name="KSO_WM_SLIDE_SIZE" val="828*370"/>
</p:tagLst>
</file>

<file path=ppt/tags/tag6.xml><?xml version="1.0" encoding="utf-8"?>
<p:tagLst xmlns:p="http://schemas.openxmlformats.org/presentationml/2006/main">
  <p:tag name="KSO_WM_BEAUTIFY_FLAG" val="#wm#"/>
  <p:tag name="KSO_WM_TEMPLATE_CATEGORY" val="custom"/>
  <p:tag name="KSO_WM_TEMPLATE_INDEX" val="160394"/>
</p:tagLst>
</file>

<file path=ppt/tags/tag7.xml><?xml version="1.0" encoding="utf-8"?>
<p:tagLst xmlns:p="http://schemas.openxmlformats.org/presentationml/2006/main">
  <p:tag name="KSO_WM_BEAUTIFY_FLAG" val="#wm#"/>
  <p:tag name="KSO_WM_TEMPLATE_CATEGORY" val="custom"/>
  <p:tag name="KSO_WM_TEMPLATE_INDEX" val="160394"/>
</p:tagLst>
</file>

<file path=ppt/tags/tag8.xml><?xml version="1.0" encoding="utf-8"?>
<p:tagLst xmlns:p="http://schemas.openxmlformats.org/presentationml/2006/main">
  <p:tag name="KSO_WM_BEAUTIFY_FLAG" val="#wm#"/>
  <p:tag name="KSO_WM_TEMPLATE_CATEGORY" val="custom"/>
  <p:tag name="KSO_WM_TEMPLATE_INDEX" val="160394"/>
</p:tagLst>
</file>

<file path=ppt/tags/tag9.xml><?xml version="1.0" encoding="utf-8"?>
<p:tagLst xmlns:p="http://schemas.openxmlformats.org/presentationml/2006/main">
  <p:tag name="KSO_WM_BEAUTIFY_FLAG" val="#wm#"/>
  <p:tag name="KSO_WM_TEMPLATE_CATEGORY" val="custom"/>
  <p:tag name="KSO_WM_TEMPLATE_INDEX" val="160394"/>
</p:tagLst>
</file>

<file path=ppt/theme/theme1.xml><?xml version="1.0" encoding="utf-8"?>
<a:theme xmlns:a="http://schemas.openxmlformats.org/drawingml/2006/main" name="。">
  <a:themeElements>
    <a:clrScheme name="104">
      <a:dk1>
        <a:srgbClr val="3D3F41"/>
      </a:dk1>
      <a:lt1>
        <a:srgbClr val="FFFFFF"/>
      </a:lt1>
      <a:dk2>
        <a:srgbClr val="3D3F41"/>
      </a:dk2>
      <a:lt2>
        <a:srgbClr val="FFFFFF"/>
      </a:lt2>
      <a:accent1>
        <a:srgbClr val="BABD3D"/>
      </a:accent1>
      <a:accent2>
        <a:srgbClr val="7DB359"/>
      </a:accent2>
      <a:accent3>
        <a:srgbClr val="DCAB48"/>
      </a:accent3>
      <a:accent4>
        <a:srgbClr val="6B8A4B"/>
      </a:accent4>
      <a:accent5>
        <a:srgbClr val="409BA2"/>
      </a:accent5>
      <a:accent6>
        <a:srgbClr val="B84D30"/>
      </a:accent6>
      <a:hlink>
        <a:srgbClr val="00B0F0"/>
      </a:hlink>
      <a:folHlink>
        <a:srgbClr val="AFB2B4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3891</Words>
  <Application>WPS 演示</Application>
  <PresentationFormat>自定义</PresentationFormat>
  <Paragraphs>129</Paragraphs>
  <Slides>24</Slides>
  <Notes>15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6" baseType="lpstr">
      <vt:lpstr>Arial</vt:lpstr>
      <vt:lpstr>宋体</vt:lpstr>
      <vt:lpstr>Wingdings</vt:lpstr>
      <vt:lpstr>黑体</vt:lpstr>
      <vt:lpstr>Calibri</vt:lpstr>
      <vt:lpstr>华文新魏</vt:lpstr>
      <vt:lpstr>华文楷体</vt:lpstr>
      <vt:lpstr>华文行楷</vt:lpstr>
      <vt:lpstr>微软雅黑</vt:lpstr>
      <vt:lpstr>Arial Unicode MS</vt:lpstr>
      <vt:lpstr>Times New Roman</vt:lpstr>
      <vt:lpstr>。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优秀范文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卡通</dc:title>
  <dc:creator>第一PPT</dc:creator>
  <cp:lastModifiedBy>夏雪莲 编辑部</cp:lastModifiedBy>
  <cp:revision>457</cp:revision>
  <dcterms:created xsi:type="dcterms:W3CDTF">2015-04-02T07:05:00Z</dcterms:created>
  <dcterms:modified xsi:type="dcterms:W3CDTF">2019-08-28T02:31:57Z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2052-11.1.0.8976</vt:lpwstr>
  </property>
</Properties>
</file>