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6" r:id="rId3"/>
    <p:sldId id="335" r:id="rId5"/>
    <p:sldId id="336" r:id="rId6"/>
    <p:sldId id="874" r:id="rId7"/>
    <p:sldId id="910" r:id="rId8"/>
    <p:sldId id="713" r:id="rId9"/>
    <p:sldId id="378" r:id="rId10"/>
    <p:sldId id="786" r:id="rId11"/>
    <p:sldId id="787" r:id="rId12"/>
    <p:sldId id="832" r:id="rId13"/>
    <p:sldId id="868" r:id="rId14"/>
    <p:sldId id="837" r:id="rId15"/>
    <p:sldId id="909" r:id="rId16"/>
    <p:sldId id="432" r:id="rId17"/>
    <p:sldId id="913" r:id="rId18"/>
    <p:sldId id="871" r:id="rId19"/>
    <p:sldId id="873" r:id="rId20"/>
    <p:sldId id="833" r:id="rId21"/>
    <p:sldId id="914" r:id="rId22"/>
    <p:sldId id="835" r:id="rId23"/>
    <p:sldId id="902" r:id="rId24"/>
    <p:sldId id="906" r:id="rId25"/>
    <p:sldId id="933" r:id="rId26"/>
    <p:sldId id="915" r:id="rId27"/>
    <p:sldId id="768" r:id="rId28"/>
    <p:sldId id="817" r:id="rId29"/>
    <p:sldId id="782" r:id="rId30"/>
  </p:sldIdLst>
  <p:sldSz cx="12192000" cy="6858000"/>
  <p:notesSz cx="7103745" cy="10234295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0" name="www.xkb1.com" initials="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21E4"/>
    <a:srgbClr val="202020"/>
    <a:srgbClr val="FF3300"/>
    <a:srgbClr val="007370"/>
    <a:srgbClr val="FBE5D6"/>
    <a:srgbClr val="009999"/>
    <a:srgbClr val="4F855D"/>
    <a:srgbClr val="B2B2B2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60"/>
        <p:guide pos="380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94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3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image" Target="../media/image3.pn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92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tags" Target="../tags/tag7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50953" y="2149076"/>
            <a:ext cx="7591647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14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叶圣陶先生二三事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94195" y="3067685"/>
            <a:ext cx="2752090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张中行</a:t>
            </a:r>
            <a:r>
              <a:rPr lang="zh-CN" altLang="en-US" sz="4000" dirty="0">
                <a:ln w="28575"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xíng</a:t>
            </a:r>
            <a:endParaRPr lang="zh-CN" altLang="en-US" sz="4000" dirty="0">
              <a:ln w="28575">
                <a:noFill/>
              </a:ln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02565" y="27940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略读感知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8235" y="988695"/>
            <a:ext cx="10351135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</a:t>
            </a:r>
            <a:r>
              <a:rPr lang="zh-CN" altLang="en-US" sz="33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sz="33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5</a:t>
            </a:r>
            <a:r>
              <a:rPr lang="zh-CN" altLang="en-US" sz="33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分钟左右</a:t>
            </a:r>
            <a:r>
              <a:rPr lang="zh-CN" altLang="en-US" sz="3300">
                <a:sym typeface="+mn-ea"/>
              </a:rPr>
              <a:t>)</a:t>
            </a:r>
            <a:r>
              <a:rPr lang="en-US" altLang="zh-CN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请画出课文</a:t>
            </a:r>
            <a:r>
              <a:rPr lang="en-US" altLang="zh-CN" sz="33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3</a:t>
            </a:r>
            <a:r>
              <a:rPr lang="zh-CN" altLang="en-US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en-US" altLang="zh-CN" sz="33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4</a:t>
            </a:r>
            <a:r>
              <a:rPr lang="zh-CN" altLang="en-US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en-US" altLang="zh-CN" sz="33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6</a:t>
            </a:r>
            <a:r>
              <a:rPr lang="zh-CN" altLang="en-US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en-US" altLang="zh-CN" sz="33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7</a:t>
            </a:r>
            <a:r>
              <a:rPr lang="zh-CN" altLang="en-US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、</a:t>
            </a:r>
            <a:r>
              <a:rPr lang="en-US" altLang="zh-CN" sz="33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8</a:t>
            </a:r>
            <a:r>
              <a:rPr lang="zh-CN" altLang="en-US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段中心句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列出作者从哪些方面表现叶圣陶的品德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zh-CN" altLang="en-US" sz="3300">
                <a:sym typeface="+mn-ea"/>
              </a:rPr>
              <a:t>)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12291"/>
          <p:cNvSpPr txBox="1"/>
          <p:nvPr/>
        </p:nvSpPr>
        <p:spPr>
          <a:xfrm>
            <a:off x="1229995" y="1986915"/>
            <a:ext cx="98234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③凡是同叶圣陶先生有些交往的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无不为他的待人厚而深受感动。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文本框 12291"/>
          <p:cNvSpPr txBox="1"/>
          <p:nvPr/>
        </p:nvSpPr>
        <p:spPr>
          <a:xfrm>
            <a:off x="1229995" y="300228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文字之外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日常交往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他同样是一以贯之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2291"/>
          <p:cNvSpPr txBox="1"/>
          <p:nvPr/>
        </p:nvSpPr>
        <p:spPr>
          <a:xfrm>
            <a:off x="1229995" y="3585845"/>
            <a:ext cx="107461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⑥他还有严的一面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这包括正心修身和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己欲立而立人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己欲达而达人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  <p:sp>
        <p:nvSpPr>
          <p:cNvPr id="13316" name="文本框 12291"/>
          <p:cNvSpPr txBox="1"/>
          <p:nvPr/>
        </p:nvSpPr>
        <p:spPr>
          <a:xfrm>
            <a:off x="1229995" y="466217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⑦在文风方面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叶圣陶先生还特别重视</a:t>
            </a:r>
            <a:r>
              <a:rPr lang="zh-CN" altLang="en-US" sz="3200" b="1" noProof="1" dirty="0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</a:t>
            </a:r>
            <a:r>
              <a:rPr lang="zh-CN" altLang="en-US" sz="3200" b="1" noProof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简洁</a:t>
            </a:r>
            <a:r>
              <a:rPr lang="zh-CN" altLang="en-US" sz="3200" b="1" noProof="1" dirty="0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b="1" noProof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9995" y="5245735"/>
            <a:ext cx="100406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⑧重视语文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努力求完美且以身守则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鞠躬尽瘁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叶圣陶先生应该说是第一位。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5856" name="图片 3585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19580" y="3517265"/>
            <a:ext cx="822325" cy="30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30600" y="3517265"/>
            <a:ext cx="1604010" cy="306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351280" y="6152515"/>
            <a:ext cx="98228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base">
              <a:lnSpc>
                <a:spcPct val="100000"/>
              </a:lnSpc>
            </a:pP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评价性语句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注段首句</a:t>
            </a:r>
            <a:r>
              <a:rPr lang="zh-CN" altLang="en-US" sz="3200">
                <a:sym typeface="+mn-ea"/>
              </a:rPr>
              <a:t>)</a:t>
            </a:r>
            <a:endParaRPr 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316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92835" y="1094740"/>
            <a:ext cx="10006330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3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zh-CN" altLang="en-US" sz="33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文中写了关于叶圣陶的哪些事情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制作思维导图。</a:t>
            </a:r>
            <a:endParaRPr lang="zh-CN" altLang="en-US" sz="33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提示</a:t>
            </a:r>
            <a:r>
              <a:rPr lang="zh-CN" altLang="en-US" sz="3300" b="1" dirty="0">
                <a:sym typeface="宋体" panose="02010600030101010101" pitchFamily="2" charset="-122"/>
              </a:rPr>
              <a:t>:</a:t>
            </a:r>
            <a:r>
              <a:rPr lang="zh-CN" altLang="en-US" sz="33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勾画文中</a:t>
            </a:r>
            <a:r>
              <a:rPr lang="zh-CN" altLang="en-US" sz="33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总结提示性</a:t>
            </a:r>
            <a:r>
              <a:rPr lang="zh-CN" altLang="en-US" sz="33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的、</a:t>
            </a:r>
            <a:r>
              <a:rPr lang="zh-CN" altLang="en-US" sz="33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过渡性</a:t>
            </a:r>
            <a:r>
              <a:rPr lang="zh-CN" altLang="en-US" sz="33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的语句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</a:t>
            </a:r>
            <a:r>
              <a:rPr lang="zh-CN" altLang="en-US" sz="3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</a:t>
            </a:r>
            <a:r>
              <a:rPr lang="zh-CN" altLang="en-US" sz="3300">
                <a:sym typeface="+mn-ea"/>
              </a:rPr>
              <a:t>)</a:t>
            </a:r>
            <a:r>
              <a:rPr lang="zh-CN" altLang="en-US" sz="33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12291"/>
          <p:cNvSpPr txBox="1"/>
          <p:nvPr/>
        </p:nvSpPr>
        <p:spPr>
          <a:xfrm>
            <a:off x="1202055" y="2158365"/>
            <a:ext cx="102997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③凡是同叶圣陶先生有些交往的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无不为他的待人厚而深受感动。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文本框 12291"/>
          <p:cNvSpPr txBox="1"/>
          <p:nvPr/>
        </p:nvSpPr>
        <p:spPr>
          <a:xfrm>
            <a:off x="1202055" y="3151505"/>
            <a:ext cx="9144000" cy="6819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文字之外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日常交往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他同样是一以贯之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2291"/>
          <p:cNvSpPr txBox="1"/>
          <p:nvPr/>
        </p:nvSpPr>
        <p:spPr>
          <a:xfrm>
            <a:off x="1202055" y="3812540"/>
            <a:ext cx="101276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⑥以上说待人厚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是叶圣陶先生为人的宽的一面。他还有严的一面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这包括正心修身和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己欲立而立人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己欲达而达人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  <p:pic>
        <p:nvPicPr>
          <p:cNvPr id="35856" name="图片 3585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4960" y="2691765"/>
            <a:ext cx="1137920" cy="30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11870" y="3700780"/>
            <a:ext cx="1604645" cy="30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83230" y="4269105"/>
            <a:ext cx="1137920" cy="30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69005" y="4783455"/>
            <a:ext cx="803910" cy="30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23340" y="4783455"/>
            <a:ext cx="382270" cy="306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内容占位符 2"/>
          <p:cNvSpPr>
            <a:spLocks noRot="1"/>
          </p:cNvSpPr>
          <p:nvPr>
            <p:custDataLst>
              <p:tags r:id="rId8"/>
            </p:custDataLst>
          </p:nvPr>
        </p:nvSpPr>
        <p:spPr>
          <a:xfrm>
            <a:off x="1202055" y="5297805"/>
            <a:ext cx="10128250" cy="5613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indent="0" fontAlgn="auto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起到承上启下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小结上文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总领下文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的过渡作用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7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12291"/>
          <p:cNvSpPr txBox="1"/>
          <p:nvPr>
            <p:custDataLst>
              <p:tags r:id="rId1"/>
            </p:custDataLst>
          </p:nvPr>
        </p:nvSpPr>
        <p:spPr>
          <a:xfrm>
            <a:off x="946150" y="1389380"/>
            <a:ext cx="30270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待人厚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文字方面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endParaRPr lang="zh-CN" altLang="en-US" sz="3200" b="1" dirty="0"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日常交往方面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2291"/>
          <p:cNvSpPr txBox="1"/>
          <p:nvPr>
            <p:custDataLst>
              <p:tags r:id="rId2"/>
            </p:custDataLst>
          </p:nvPr>
        </p:nvSpPr>
        <p:spPr>
          <a:xfrm>
            <a:off x="8122285" y="1389380"/>
            <a:ext cx="2479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律己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严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94" name="TextBox 5"/>
          <p:cNvSpPr txBox="1"/>
          <p:nvPr>
            <p:custDataLst>
              <p:tags r:id="rId3"/>
            </p:custDataLst>
          </p:nvPr>
        </p:nvSpPr>
        <p:spPr>
          <a:xfrm>
            <a:off x="1033780" y="2374265"/>
            <a:ext cx="4676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为吕叔湘的文章改标点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1033780" y="2957830"/>
            <a:ext cx="6776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不耻下问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与他共同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修润课本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17"/>
          <p:cNvSpPr txBox="1"/>
          <p:nvPr>
            <p:custDataLst>
              <p:tags r:id="rId5"/>
            </p:custDataLst>
          </p:nvPr>
        </p:nvSpPr>
        <p:spPr>
          <a:xfrm>
            <a:off x="8003540" y="1881505"/>
            <a:ext cx="41884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写文章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简明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如话</a:t>
            </a:r>
            <a:endParaRPr lang="zh-CN" altLang="en-US" sz="3200" b="1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0" name="TextBox 18"/>
          <p:cNvSpPr txBox="1"/>
          <p:nvPr>
            <p:custDataLst>
              <p:tags r:id="rId6"/>
            </p:custDataLst>
          </p:nvPr>
        </p:nvSpPr>
        <p:spPr>
          <a:xfrm>
            <a:off x="8009255" y="2465070"/>
            <a:ext cx="3810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重视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文风简洁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9"/>
          <p:cNvSpPr txBox="1"/>
          <p:nvPr>
            <p:custDataLst>
              <p:tags r:id="rId7"/>
            </p:custDataLst>
          </p:nvPr>
        </p:nvSpPr>
        <p:spPr>
          <a:xfrm>
            <a:off x="8009255" y="3048635"/>
            <a:ext cx="3912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sz="32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写作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力求完美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SimSun-ExtB" panose="02010609060101010101" charset="-122"/>
            </a:endParaRPr>
          </a:p>
        </p:txBody>
      </p:sp>
      <p:sp>
        <p:nvSpPr>
          <p:cNvPr id="5" name="TextBox 15"/>
          <p:cNvSpPr txBox="1"/>
          <p:nvPr>
            <p:custDataLst>
              <p:tags r:id="rId8"/>
            </p:custDataLst>
          </p:nvPr>
        </p:nvSpPr>
        <p:spPr>
          <a:xfrm>
            <a:off x="946150" y="4169410"/>
            <a:ext cx="66008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来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客必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恭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即使不能起床还举手打拱道谢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6"/>
          <p:cNvSpPr txBox="1"/>
          <p:nvPr>
            <p:custDataLst>
              <p:tags r:id="rId9"/>
            </p:custDataLst>
          </p:nvPr>
        </p:nvSpPr>
        <p:spPr>
          <a:xfrm>
            <a:off x="1033780" y="5174615"/>
            <a:ext cx="4554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真诚复信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9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9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41325" y="650875"/>
            <a:ext cx="11231245" cy="263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为了表现待人厚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作者是如何安排详略的？为什么这样安排？请结合选段简要分析</a:t>
            </a:r>
            <a:r>
              <a:rPr lang="zh-CN" altLang="en-US" sz="33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这样安排的原因</a:t>
            </a:r>
            <a:r>
              <a:rPr lang="zh-CN" altLang="en-US" sz="3300" b="1" dirty="0">
                <a:sym typeface="宋体" panose="02010600030101010101" pitchFamily="2" charset="-122"/>
              </a:rPr>
              <a:t>:</a:t>
            </a: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1294" name="TextBox 5"/>
          <p:cNvSpPr txBox="1"/>
          <p:nvPr>
            <p:custDataLst>
              <p:tags r:id="rId2"/>
            </p:custDataLst>
          </p:nvPr>
        </p:nvSpPr>
        <p:spPr>
          <a:xfrm>
            <a:off x="1266825" y="1673860"/>
            <a:ext cx="63900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略写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叶圣陶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为吕叔湘的文章改标点；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1266825" y="2176145"/>
            <a:ext cx="7922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详写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不耻下问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与他共同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修润课本。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41325" y="2689225"/>
            <a:ext cx="116268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        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①详略得当。②一件是转述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另一件是亲身经历。</a:t>
            </a:r>
            <a:endParaRPr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③第二件事更难能可贵。吕叔湘的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文章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标点不合适之处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叶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老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默默地帮他纠正而没有指责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表现其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待人宽厚；可当他请“我”为他修改普通话表达时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他能不给自己留情面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极力恳切地消除“我”的疑虑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哪怕有一两处“我”改得不妥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也亲自来询问“我”的意见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他能如此善于体察他人的顾虑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更能表现其“待人厚”。</a:t>
            </a:r>
            <a:endParaRPr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9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9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矩形 18"/>
          <p:cNvSpPr/>
          <p:nvPr>
            <p:custDataLst>
              <p:tags r:id="rId1"/>
            </p:custDataLst>
          </p:nvPr>
        </p:nvSpPr>
        <p:spPr>
          <a:xfrm>
            <a:off x="398780" y="311785"/>
            <a:ext cx="1125283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sz="33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摘录你所画出的评价性语句中的两句</a:t>
            </a:r>
            <a:r>
              <a:rPr lang="en-US" altLang="zh-CN" sz="33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找出对应的所记叙的事情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写下你的感受或评析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3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导学一⑶</a:t>
            </a:r>
            <a:r>
              <a:rPr lang="zh-CN" altLang="en-US" sz="3300">
                <a:sym typeface="+mn-ea"/>
              </a:rPr>
              <a:t>)</a:t>
            </a:r>
            <a:r>
              <a:rPr lang="zh-CN" altLang="en-US" sz="33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en-US" sz="33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内容占位符 56362"/>
          <p:cNvGraphicFramePr/>
          <p:nvPr>
            <p:ph idx="4294967295"/>
            <p:custDataLst>
              <p:tags r:id="rId2"/>
            </p:custDataLst>
          </p:nvPr>
        </p:nvGraphicFramePr>
        <p:xfrm>
          <a:off x="153035" y="1490345"/>
          <a:ext cx="12103735" cy="4667885"/>
        </p:xfrm>
        <a:graphic>
          <a:graphicData uri="http://schemas.openxmlformats.org/drawingml/2006/table">
            <a:tbl>
              <a:tblPr/>
              <a:tblGrid>
                <a:gridCol w="3304540"/>
                <a:gridCol w="3181985"/>
                <a:gridCol w="5617210"/>
              </a:tblGrid>
              <a:tr h="5791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评价性语句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对应的事情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感受或评析</a:t>
                      </a:r>
                      <a:endParaRPr lang="zh-CN" altLang="en-US" sz="3200" b="1" dirty="0">
                        <a:latin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64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01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03835" y="2099945"/>
            <a:ext cx="31953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文字之外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日常交往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他同样是一以贯之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宽厚待人。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TextBox 15"/>
          <p:cNvSpPr txBox="1"/>
          <p:nvPr>
            <p:custDataLst>
              <p:tags r:id="rId3"/>
            </p:custDataLst>
          </p:nvPr>
        </p:nvSpPr>
        <p:spPr>
          <a:xfrm>
            <a:off x="3449955" y="2099945"/>
            <a:ext cx="31857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来客必恭送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即使不能起床还举手打拱道谢。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35750" y="2099945"/>
            <a:ext cx="5658485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对于叶圣陶这样一位在当时享有极好声誉、备受尊重的大家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能够在细节上这样谦卑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实在不易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堪为后辈学习的楷模。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521075" y="3979545"/>
            <a:ext cx="324929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叶先生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主张</a:t>
            </a: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写完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文章后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可以自己试念试听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看像话不像话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不像话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坚决改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639560" y="4029710"/>
            <a:ext cx="565467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不仅宽以待人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而且严于律己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学习和生活中我们要向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1" name="矩形 28679"/>
          <p:cNvSpPr/>
          <p:nvPr>
            <p:custDataLst>
              <p:tags r:id="rId6"/>
            </p:custDataLst>
          </p:nvPr>
        </p:nvSpPr>
        <p:spPr>
          <a:xfrm>
            <a:off x="5255260" y="7374890"/>
            <a:ext cx="56000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20000"/>
              </a:lnSpc>
            </a:pPr>
            <a:r>
              <a:rPr lang="zh-CN" altLang="en-US" sz="2800" b="1" strike="noStrike" noProof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3315" name="文本框 12291"/>
          <p:cNvSpPr txBox="1"/>
          <p:nvPr>
            <p:custDataLst>
              <p:tags r:id="rId7"/>
            </p:custDataLst>
          </p:nvPr>
        </p:nvSpPr>
        <p:spPr>
          <a:xfrm>
            <a:off x="153035" y="3930015"/>
            <a:ext cx="3296920" cy="230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⑥他还有严的一面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这包括正心修身和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己欲立而立人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己欲达而达人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4" grpId="0"/>
      <p:bldP spid="430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63" name="内容占位符 56362"/>
          <p:cNvGraphicFramePr/>
          <p:nvPr>
            <p:ph idx="4294967295"/>
            <p:custDataLst>
              <p:tags r:id="rId1"/>
            </p:custDataLst>
          </p:nvPr>
        </p:nvGraphicFramePr>
        <p:xfrm>
          <a:off x="153035" y="1490345"/>
          <a:ext cx="11962130" cy="2840990"/>
        </p:xfrm>
        <a:graphic>
          <a:graphicData uri="http://schemas.openxmlformats.org/drawingml/2006/table">
            <a:tbl>
              <a:tblPr/>
              <a:tblGrid>
                <a:gridCol w="3265805"/>
                <a:gridCol w="3144520"/>
                <a:gridCol w="5551805"/>
              </a:tblGrid>
              <a:tr h="5791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评价性语句</a:t>
                      </a:r>
                      <a:endParaRPr lang="zh-CN" altLang="en-US" sz="32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/>
                        <a:t>对应的事情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感受或评析</a:t>
                      </a:r>
                      <a:endParaRPr lang="zh-CN" altLang="en-US" sz="3200" b="1" dirty="0">
                        <a:latin typeface="Arial" panose="020B0604020202020204" pitchFamily="34" charset="0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187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53035" y="2077085"/>
            <a:ext cx="333629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重视语文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努力求完美并且以身守则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鞠躬尽瘁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叶圣陶先生应该说是第一位。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489325" y="2077085"/>
            <a:ext cx="3138805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明确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做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和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的标准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监督执行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6628130" y="2077085"/>
            <a:ext cx="5481955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从发现问题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到提出解决办法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再到监督执行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其重视语言使用的规范性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表现出一名语文教育家的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社会责任感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值得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后人揣思和学习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1" name="矩形 28679"/>
          <p:cNvSpPr/>
          <p:nvPr>
            <p:custDataLst>
              <p:tags r:id="rId4"/>
            </p:custDataLst>
          </p:nvPr>
        </p:nvSpPr>
        <p:spPr>
          <a:xfrm>
            <a:off x="5255260" y="7374890"/>
            <a:ext cx="56000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base">
              <a:lnSpc>
                <a:spcPct val="120000"/>
              </a:lnSpc>
            </a:pPr>
            <a:r>
              <a:rPr lang="zh-CN" altLang="en-US" sz="2800" b="1" strike="noStrike" noProof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30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Rot="1"/>
          </p:cNvSpPr>
          <p:nvPr/>
        </p:nvSpPr>
        <p:spPr>
          <a:xfrm>
            <a:off x="5084763" y="1649730"/>
            <a:ext cx="2063750" cy="766763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略读技巧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内容占位符 2"/>
          <p:cNvSpPr>
            <a:spLocks noRot="1"/>
          </p:cNvSpPr>
          <p:nvPr/>
        </p:nvSpPr>
        <p:spPr>
          <a:xfrm>
            <a:off x="1571625" y="3889375"/>
            <a:ext cx="9090025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勾画</a:t>
            </a:r>
            <a:r>
              <a:rPr lang="zh-CN" altLang="en-US" sz="36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评价性语句或总结</a:t>
            </a:r>
            <a:r>
              <a:rPr lang="zh-CN" altLang="en-US" sz="3600" b="1" u="sng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提示</a:t>
            </a:r>
            <a:r>
              <a:rPr lang="zh-CN" altLang="en-US" sz="36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性、过渡性语句</a:t>
            </a:r>
            <a:endParaRPr lang="zh-CN" altLang="en-US" sz="3600" b="1" u="sng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Rot="1"/>
          </p:cNvSpPr>
          <p:nvPr/>
        </p:nvSpPr>
        <p:spPr>
          <a:xfrm>
            <a:off x="1500505" y="2517775"/>
            <a:ext cx="9949815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</a:t>
            </a:r>
            <a:r>
              <a:rPr lang="zh-CN" altLang="en-US" sz="36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标题、开头和结尾段以及段首句或者独句段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重复出现的句子</a:t>
            </a:r>
            <a:endParaRPr lang="zh-CN" altLang="en-US" sz="3600" b="1" u="sng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02565" y="27940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73685" y="59372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先生之德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3260" y="1465580"/>
            <a:ext cx="10826115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</a:t>
            </a:r>
            <a:r>
              <a:rPr lang="zh-CN" altLang="en-US" sz="33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3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3—8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段</a:t>
            </a:r>
            <a:r>
              <a:rPr lang="zh-CN" altLang="en-US" sz="3300">
                <a:sym typeface="+mn-ea"/>
              </a:rPr>
              <a:t>)</a:t>
            </a:r>
            <a:r>
              <a:rPr lang="en-US" altLang="zh-CN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3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读到哪里你感受到</a:t>
            </a:r>
            <a:r>
              <a:rPr 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了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叶圣陶的宽品德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就在课文旁边做批注</a:t>
            </a:r>
            <a:r>
              <a:rPr lang="en-US" altLang="zh-CN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写感想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260" y="2572385"/>
            <a:ext cx="111550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ea typeface="SimSun-ExtB" panose="02010609060101010101" charset="-122"/>
              </a:rPr>
              <a:t>一次听吕叔湘先生说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当年他在上海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有一天到叶先生屋里去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见叶先生伏案执笔改什么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走近一看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ea typeface="SimSun-ExtB" panose="02010609060101010101" charset="-122"/>
              </a:rPr>
              <a:t>是</a:t>
            </a:r>
            <a:r>
              <a:rPr sz="3200" b="1" u="sng">
                <a:solidFill>
                  <a:srgbClr val="FF0000"/>
                </a:solidFill>
                <a:ea typeface="SimSun-ExtB" panose="02010609060101010101" charset="-122"/>
              </a:rPr>
              <a:t>描</a:t>
            </a:r>
            <a:r>
              <a:rPr sz="3200" b="1">
                <a:ea typeface="SimSun-ExtB" panose="02010609060101010101" charset="-122"/>
              </a:rPr>
              <a:t>他的一篇文章的标点。</a:t>
            </a:r>
            <a:endParaRPr sz="3200" b="1">
              <a:ea typeface="SimSun-ExtB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47255" y="3538855"/>
            <a:ext cx="45904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严谨认真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,以身示范</a:t>
            </a:r>
            <a:endParaRPr lang="en-US" altLang="zh-CN" sz="32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810" y="4458970"/>
            <a:ext cx="110718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人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到东四八条他家去看他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告辞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客人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拦阻他远送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无论怎样说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他一定还是走过三道门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四道台阶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送到大门外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告别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他鞠躬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口说谢谢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看着来人上路才转身回去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247255" y="5866765"/>
            <a:ext cx="4676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热情</a:t>
            </a:r>
            <a:r>
              <a:rPr 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周到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,以礼待人</a:t>
            </a:r>
            <a:endParaRPr lang="en-US" altLang="zh-CN" sz="32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684530" y="2035175"/>
            <a:ext cx="110718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他说他非常悔恨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真不该到天坛去看花。他看我的地址是公寓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以为公寓必是旅店一类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想到我在京城工作这么多年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最后沦为住旅店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感到很悲伤。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861810" y="3020060"/>
            <a:ext cx="46767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待人真诚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关怀备至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1143" y="1781145"/>
            <a:ext cx="108492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学习略读</a:t>
            </a:r>
            <a:r>
              <a:rPr lang="en-US" altLang="zh-CN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快速捕捉阅读重点</a:t>
            </a:r>
            <a:r>
              <a:rPr lang="en-US" altLang="zh-CN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领会内容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5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5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精读探究</a:t>
            </a:r>
            <a:r>
              <a:rPr lang="en-US" altLang="zh-CN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感知形象体会情感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理解主旨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5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积累语言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领悟语言简洁表达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学会</a:t>
            </a:r>
            <a:r>
              <a:rPr lang="zh-CN" altLang="en-US" sz="35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写人</a:t>
            </a:r>
            <a:r>
              <a:rPr lang="en-US" altLang="zh-CN" sz="35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5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en-US" sz="3500">
                <a:sym typeface="+mn-ea"/>
              </a:rPr>
              <a:t>)</a:t>
            </a:r>
            <a:r>
              <a:rPr lang="zh-CN" altLang="en-US" sz="35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500" b="1" dirty="0" smtClean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2975" y="4028440"/>
            <a:ext cx="102247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⑵可是他却不放弃客气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比如有一两处他认为可以不动的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亲自来。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品析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942975" y="334645"/>
            <a:ext cx="105771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⑴</a:t>
            </a:r>
            <a:r>
              <a:rPr lang="zh-CN" altLang="en-US" sz="3200" b="1" u="sng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千万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不要慎重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怕改得不妥。</a:t>
            </a:r>
            <a:endParaRPr lang="en-US" altLang="zh-CN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品析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endParaRPr lang="en-US" altLang="zh-CN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0130" y="836930"/>
            <a:ext cx="1048004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“千万”一词强调“坚决”的语气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消除“我”的疑虑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鼓励“我”放手修改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充分表现其待人宽厚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治学严谨谦虚。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2975" y="5003800"/>
            <a:ext cx="102247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“一定”意为“必定”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在他认为可以不必修改的地方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哪怕只有一两处他也必须要亲自来和“我”商酌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表现了叶圣陶先生的为人谦和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做事一丝不苟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为学严谨。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040130" y="2067560"/>
            <a:ext cx="10386060" cy="1960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副词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用在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形容词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修饰、限制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,表示程度、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范围、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时间、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频率或语气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等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。常用的副词有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很、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更、最、都、只、才、就、没、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不、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非常、已经、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曾经、刚刚、立刻、马上、忽然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终于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大概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简直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难道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6365" y="349250"/>
            <a:ext cx="11917680" cy="107632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阅读课文最后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结合全文内容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分析下列加点词所蕴含的作者的情感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导学三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125" y="1434465"/>
            <a:ext cx="118059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叶圣陶先生</a:t>
            </a:r>
            <a:r>
              <a:rPr lang="en-US" altLang="zh-CN" sz="32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32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往矣</a:t>
            </a:r>
            <a:r>
              <a:rPr lang="en-US" altLang="zh-CN" sz="32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sz="3200" b="1" u="sng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常常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想到他的业绩。</a:t>
            </a:r>
            <a:r>
              <a:rPr sz="3200" b="1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凡是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拿笔的人</a:t>
            </a:r>
            <a:r>
              <a:rPr lang="en-US" altLang="zh-CN" sz="32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尤其或有意或无意而写得不像话的人</a:t>
            </a:r>
            <a:r>
              <a:rPr lang="en-US" altLang="zh-CN" sz="32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都要</a:t>
            </a:r>
            <a:r>
              <a:rPr sz="3200" b="1" u="sng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常常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想想叶圣陶先生的写话的主张</a:t>
            </a:r>
            <a:r>
              <a:rPr lang="en-US" altLang="zh-CN" sz="32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以及提出这种主张的</a:t>
            </a:r>
            <a:r>
              <a:rPr sz="32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深重的苦心</a:t>
            </a:r>
            <a:r>
              <a:rPr sz="32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n>
                <a:noFill/>
              </a:ln>
              <a:solidFill>
                <a:srgbClr val="0909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54965" y="2906078"/>
            <a:ext cx="102997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常常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常常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1005" y="4899979"/>
            <a:ext cx="102997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凡是</a:t>
            </a:r>
            <a:r>
              <a:rPr lang="en-US" altLang="zh-CN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都要</a:t>
            </a:r>
            <a:r>
              <a:rPr lang="en-US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845" y="3429000"/>
            <a:ext cx="115373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第一个</a:t>
            </a:r>
            <a:r>
              <a:rPr lang="zh-CN" altLang="en-US" sz="32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“常常”</a:t>
            </a:r>
            <a:r>
              <a:rPr lang="zh-CN" altLang="en-US"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两人情感的深厚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对这位业绩非凡的故人的离去饱含着深重的悲哀</a:t>
            </a:r>
            <a:r>
              <a:rPr lang="zh-CN" altLang="en-US"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；第二个</a:t>
            </a:r>
            <a:r>
              <a:rPr lang="zh-CN" altLang="en-US" sz="32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“常常”</a:t>
            </a:r>
            <a:r>
              <a:rPr lang="zh-CN" altLang="en-US"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对叶老写话主张的推崇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叶老的主张还没有普遍受到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拿笔的人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重视的无奈</a:t>
            </a:r>
            <a:r>
              <a:rPr lang="zh-CN" altLang="en-US"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005" y="5423535"/>
            <a:ext cx="111417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“凡是</a:t>
            </a:r>
            <a:r>
              <a:rPr lang="zh-CN" altLang="en-US" sz="3200" b="1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……都要……</a:t>
            </a:r>
            <a:r>
              <a:rPr lang="zh-CN" altLang="en-US" sz="32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对叶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提出写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主张的深重的苦心的理解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也有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拿笔的人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的殷切的期望</a:t>
            </a:r>
            <a:r>
              <a:rPr lang="zh-CN" altLang="en-US"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23265" y="1403985"/>
            <a:ext cx="10274935" cy="304609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如何理解作者所说的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“双层的悲哀”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和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“深重的苦心”</a:t>
            </a:r>
            <a:r>
              <a:rPr lang="zh-CN" altLang="en-US" sz="3200" b="1" dirty="0">
                <a:uFillTx/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？</a:t>
            </a:r>
            <a:endParaRPr lang="zh-CN" altLang="en-US" sz="3200" b="1" dirty="0">
              <a:uFillTx/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+mn-ea"/>
            </a:endParaRPr>
          </a:p>
          <a:p>
            <a:pPr indent="0" algn="just" fontAlgn="auto">
              <a:lnSpc>
                <a:spcPct val="100000"/>
              </a:lnSpc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“双层的悲哀”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endParaRPr lang="zh-CN" altLang="en-US" sz="3200" b="1" dirty="0">
              <a:sym typeface="宋体" panose="02010600030101010101" pitchFamily="2" charset="-122"/>
            </a:endParaRPr>
          </a:p>
          <a:p>
            <a:pPr indent="0" algn="just" fontAlgn="auto">
              <a:lnSpc>
                <a:spcPct val="100000"/>
              </a:lnSpc>
            </a:pPr>
            <a:endParaRPr lang="zh-CN" altLang="en-US" sz="3200" b="1" dirty="0">
              <a:sym typeface="宋体" panose="02010600030101010101" pitchFamily="2" charset="-122"/>
            </a:endParaRPr>
          </a:p>
          <a:p>
            <a:pPr indent="0" algn="just" fontAlgn="auto">
              <a:lnSpc>
                <a:spcPct val="100000"/>
              </a:lnSpc>
            </a:pPr>
            <a:endParaRPr lang="zh-CN" altLang="en-US" sz="3200" b="1" dirty="0">
              <a:sym typeface="宋体" panose="02010600030101010101" pitchFamily="2" charset="-122"/>
            </a:endParaRPr>
          </a:p>
          <a:p>
            <a:pPr indent="0" algn="just" fontAlgn="auto">
              <a:lnSpc>
                <a:spcPct val="100000"/>
              </a:lnSpc>
            </a:pPr>
            <a:endParaRPr lang="zh-CN" altLang="en-US" sz="3200" b="1" dirty="0">
              <a:sym typeface="宋体" panose="02010600030101010101" pitchFamily="2" charset="-122"/>
            </a:endParaRPr>
          </a:p>
          <a:p>
            <a:pPr indent="0" algn="just" fontAlgn="auto">
              <a:lnSpc>
                <a:spcPct val="100000"/>
              </a:lnSpc>
            </a:pP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“深重的苦心”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endParaRPr lang="zh-CN" altLang="zh-CN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805180" y="1860550"/>
            <a:ext cx="10581640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乐景衬哀情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倍增其哀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喜气祥和的鞭炮声为</a:t>
            </a:r>
            <a:r>
              <a:rPr lang="zh-CN" altLang="zh-CN" sz="32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先生去世的消息笼上了</a:t>
            </a:r>
            <a:r>
              <a:rPr lang="en-US" altLang="zh-CN" sz="3200" b="1" dirty="0">
                <a:solidFill>
                  <a:srgbClr val="1C21E4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“双层的悲哀”</a:t>
            </a:r>
            <a:r>
              <a:rPr lang="zh-CN" altLang="en-US" sz="3200" b="1" dirty="0">
                <a:solidFill>
                  <a:srgbClr val="1C21E4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；痛失良师益友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痛失教育大师</a:t>
            </a:r>
            <a:r>
              <a:rPr lang="zh-CN" altLang="zh-CN" sz="32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200" b="1" dirty="0">
              <a:solidFill>
                <a:srgbClr val="1C21E4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723265" y="3834130"/>
            <a:ext cx="1058164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叶老的业绩之大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苦心之深重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C21E4"/>
                </a:solidFill>
                <a:latin typeface="SimSun-ExtB" panose="02010609060101010101" charset="-122"/>
                <a:ea typeface="SimSun-ExtB" panose="02010609060101010101" charset="-122"/>
                <a:sym typeface="+mn-ea"/>
              </a:rPr>
              <a:t>他的去世不仅是张中行个人的痛失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更是我们大家的遗憾</a:t>
            </a:r>
            <a:r>
              <a:rPr lang="zh-CN" altLang="zh-CN" sz="32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200" b="1" dirty="0">
              <a:solidFill>
                <a:srgbClr val="1C21E4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034348" y="5315585"/>
            <a:ext cx="540385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21385" y="1003935"/>
            <a:ext cx="1057719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文中还有类似这样有含义丰富的语句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再找一例并做品析。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例子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endParaRPr lang="zh-CN" altLang="en-US" sz="3200" b="1" dirty="0"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宋体" panose="02010600030101010101" pitchFamily="2" charset="-122"/>
            </a:endParaRPr>
          </a:p>
          <a:p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品析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endParaRPr lang="zh-CN" altLang="zh-CN" sz="32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endParaRPr lang="zh-CN" altLang="en-US" sz="3200" b="1"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3615" y="1480820"/>
            <a:ext cx="102247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譬如近些年来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有不少人是宣扬朦胧的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还有更多的人是顺势朦胧的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对于以简明如话为佳文的主张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就必付之一笑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21385" y="2973705"/>
            <a:ext cx="102870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宣扬朦胧</a:t>
            </a:r>
            <a:r>
              <a:rPr 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与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“简明如话”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对立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前者让人看不明白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后者要让人看得明白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大约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宣扬朦胧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的人认为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让人看得明白是不高明的写作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所以才会嘲笑简明如话的佳文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顺势朦胧</a:t>
            </a:r>
            <a:r>
              <a:rPr 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指不推究用语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只是跟着感觉走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是一种不认真的写作态度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。这里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作者表达含蓄但褒贬分明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值得品味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161925" y="41148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写话主张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3260" y="1241743"/>
            <a:ext cx="10826115" cy="263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3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3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怎样理解叶圣陶的</a:t>
            </a:r>
            <a:r>
              <a:rPr lang="zh-CN" altLang="en-US" sz="33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“写话”</a:t>
            </a:r>
            <a:r>
              <a:rPr lang="zh-CN" altLang="en-US" sz="33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主张？本文具有这样的</a:t>
            </a:r>
            <a:r>
              <a:rPr lang="zh-CN" altLang="en-US" sz="33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“写话”</a:t>
            </a:r>
            <a:r>
              <a:rPr lang="zh-CN" altLang="en-US" sz="33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风格吗？举例说说</a:t>
            </a:r>
            <a:r>
              <a:rPr lang="en-US" altLang="zh-CN" sz="33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思考探究三</a:t>
            </a:r>
            <a:r>
              <a:rPr lang="zh-CN" altLang="en-US" sz="3300">
                <a:sym typeface="+mn-ea"/>
              </a:rPr>
              <a:t>)</a:t>
            </a:r>
            <a:r>
              <a:rPr lang="zh-CN" altLang="en-US" sz="33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3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“写话”</a:t>
            </a:r>
            <a:r>
              <a:rPr lang="zh-CN" altLang="en-US" sz="33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主张</a:t>
            </a:r>
            <a:r>
              <a:rPr lang="zh-CN" altLang="en-US" sz="3300" b="1" dirty="0">
                <a:sym typeface="宋体" panose="02010600030101010101" pitchFamily="2" charset="-122"/>
              </a:rPr>
              <a:t>:</a:t>
            </a:r>
            <a:endParaRPr lang="zh-CN" altLang="en-US" sz="3300" b="1" dirty="0"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3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例子</a:t>
            </a:r>
            <a:r>
              <a:rPr lang="zh-CN" altLang="en-US" sz="3300" b="1" dirty="0">
                <a:sym typeface="宋体" panose="02010600030101010101" pitchFamily="2" charset="-122"/>
              </a:rPr>
              <a:t>:</a:t>
            </a:r>
            <a:endParaRPr lang="zh-CN" altLang="en-US" sz="3300" b="1" dirty="0"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3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18439" name="矩形 18438"/>
          <p:cNvSpPr/>
          <p:nvPr>
            <p:custDataLst>
              <p:tags r:id="rId3"/>
            </p:custDataLst>
          </p:nvPr>
        </p:nvSpPr>
        <p:spPr>
          <a:xfrm>
            <a:off x="3047365" y="2265680"/>
            <a:ext cx="71418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强调语言的</a:t>
            </a:r>
            <a:r>
              <a:rPr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简</a:t>
            </a:r>
            <a:r>
              <a:rPr 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明、顺畅、通俗、质朴</a:t>
            </a:r>
            <a:r>
              <a:rPr lang="en-US" altLang="en-US" sz="32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en-US" sz="3200" b="1" dirty="0">
              <a:solidFill>
                <a:srgbClr val="1C21E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矩形 18439"/>
          <p:cNvSpPr/>
          <p:nvPr>
            <p:custDataLst>
              <p:tags r:id="rId4"/>
            </p:custDataLst>
          </p:nvPr>
        </p:nvSpPr>
        <p:spPr>
          <a:xfrm>
            <a:off x="763270" y="2765425"/>
            <a:ext cx="108426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我第一次见到叶圣陶先生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是五十年代初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我编课本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他领导编课本。这之前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我当然知道他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那是上学时期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大量读新文学作品的时候。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内容占位符 14338"/>
          <p:cNvSpPr>
            <a:spLocks noRot="1"/>
          </p:cNvSpPr>
          <p:nvPr>
            <p:custDataLst>
              <p:tags r:id="rId5"/>
            </p:custDataLst>
          </p:nvPr>
        </p:nvSpPr>
        <p:spPr>
          <a:xfrm>
            <a:off x="763270" y="4333875"/>
            <a:ext cx="10745470" cy="1544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sz="3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我编课本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他领导编课本</a:t>
            </a:r>
            <a:r>
              <a:rPr lang="en-US" sz="3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叙述平实,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随意中透着亲切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en-US" sz="3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我当然知道他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那是上学时期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大量读新文学作品的时候</a:t>
            </a:r>
            <a:r>
              <a:rPr lang="en-US" sz="3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zh-CN" sz="32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 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三层意思用三个短句表达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语气舒缓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读来顺口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,语言朴素,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如同日常说话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44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流程图: 可选过程 7"/>
          <p:cNvSpPr/>
          <p:nvPr>
            <p:custDataLst>
              <p:tags r:id="rId1"/>
            </p:custDataLst>
          </p:nvPr>
        </p:nvSpPr>
        <p:spPr>
          <a:xfrm>
            <a:off x="726440" y="1238885"/>
            <a:ext cx="10689590" cy="1878330"/>
          </a:xfrm>
          <a:prstGeom prst="flowChartAlternateProcess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anchor="ctr"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请你从下列句子中选择一句进行分析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谈谈你对周汝昌的话的理解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导学四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⑶……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所以所作都是自己的写话风格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平易自然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鲜明简洁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细致恳切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念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顺口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悦耳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说像话还不够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就是话。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内容占位符 14338"/>
          <p:cNvSpPr>
            <a:spLocks noRot="1"/>
          </p:cNvSpPr>
          <p:nvPr>
            <p:custDataLst>
              <p:tags r:id="rId2"/>
            </p:custDataLst>
          </p:nvPr>
        </p:nvSpPr>
        <p:spPr>
          <a:xfrm>
            <a:off x="776605" y="3263900"/>
            <a:ext cx="10639425" cy="5314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sz="32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该句中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连用</a:t>
            </a:r>
            <a:r>
              <a:rPr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“平易自然”“鲜明简洁”“细致恳切”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三个四字短语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结构工整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概括力强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读来典雅精致</a:t>
            </a:r>
            <a:r>
              <a:rPr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；而后又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切换到一字、两字交错的极短的句式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如同口头表达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却别具滋味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带有平白如话的感觉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使叶圣陶先生的写话风格跃然纸上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02565" y="27940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695" y="1982470"/>
            <a:ext cx="675005" cy="35693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叶圣陶先生二三事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0944225" y="1982470"/>
            <a:ext cx="675005" cy="35693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先生德高人之师表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AutoShape 3"/>
          <p:cNvSpPr/>
          <p:nvPr>
            <p:custDataLst>
              <p:tags r:id="rId3"/>
            </p:custDataLst>
          </p:nvPr>
        </p:nvSpPr>
        <p:spPr>
          <a:xfrm>
            <a:off x="1494155" y="1409700"/>
            <a:ext cx="76200" cy="4533265"/>
          </a:xfrm>
          <a:prstGeom prst="leftBrace">
            <a:avLst>
              <a:gd name="adj1" fmla="val 54739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4810" y="1239520"/>
            <a:ext cx="2089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</a:rPr>
              <a:t>缘由</a:t>
            </a:r>
            <a:r>
              <a:rPr lang="en-US" altLang="zh-CN" sz="3200"/>
              <a:t>|</a:t>
            </a:r>
            <a:r>
              <a:rPr lang="zh-CN" altLang="en-US" sz="3200" b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总领</a:t>
            </a:r>
            <a:endParaRPr lang="zh-CN" altLang="en-US" sz="3200" b="1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AutoShape 3"/>
          <p:cNvSpPr/>
          <p:nvPr>
            <p:custDataLst>
              <p:tags r:id="rId4"/>
            </p:custDataLst>
          </p:nvPr>
        </p:nvSpPr>
        <p:spPr>
          <a:xfrm>
            <a:off x="3729990" y="1066800"/>
            <a:ext cx="196850" cy="926465"/>
          </a:xfrm>
          <a:prstGeom prst="leftBrace">
            <a:avLst>
              <a:gd name="adj1" fmla="val 4391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32225" y="993140"/>
            <a:ext cx="41687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1.</a:t>
            </a:r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</a:rPr>
              <a:t>先生逝世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</a:rPr>
              <a:t>我很哀伤</a:t>
            </a:r>
            <a:endParaRPr lang="zh-CN" altLang="en-US" sz="3200" b="1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>
                <a:sym typeface="+mn-ea"/>
              </a:rPr>
              <a:t>2.</a:t>
            </a:r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先生品德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人之师表</a:t>
            </a:r>
            <a:endParaRPr lang="en-US" altLang="zh-CN" sz="32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570355" y="2624455"/>
            <a:ext cx="3073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200" b="1">
                <a:latin typeface="新宋体" panose="02010609030101010101" pitchFamily="49" charset="-122"/>
                <a:ea typeface="新宋体" panose="02010609030101010101" pitchFamily="49" charset="-122"/>
              </a:rPr>
              <a:t>先生待人宽</a:t>
            </a:r>
            <a:endParaRPr sz="32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AutoShape 3"/>
          <p:cNvSpPr/>
          <p:nvPr>
            <p:custDataLst>
              <p:tags r:id="rId6"/>
            </p:custDataLst>
          </p:nvPr>
        </p:nvSpPr>
        <p:spPr>
          <a:xfrm>
            <a:off x="3709670" y="2195195"/>
            <a:ext cx="217170" cy="1442720"/>
          </a:xfrm>
          <a:prstGeom prst="leftBrace">
            <a:avLst>
              <a:gd name="adj1" fmla="val 4391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3832225" y="2107565"/>
            <a:ext cx="6346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为吕叔湘改标点；</a:t>
            </a:r>
            <a:r>
              <a:rPr lang="zh-CN" altLang="en-US" sz="3200" b="1" dirty="0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共同修润课本</a:t>
            </a:r>
            <a:r>
              <a:rPr lang="en-US" altLang="zh-CN" sz="3200">
                <a:sym typeface="+mn-ea"/>
              </a:rPr>
              <a:t>4.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来客必恭送</a:t>
            </a:r>
            <a:endParaRPr lang="zh-CN" altLang="en-US" sz="3200" b="1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r>
              <a:rPr lang="en-US" altLang="zh-CN" sz="3200">
                <a:sym typeface="+mn-ea"/>
              </a:rPr>
              <a:t>5.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真诚复信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愧我心悲伤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2213610" y="3839210"/>
            <a:ext cx="1496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过渡句</a:t>
            </a:r>
            <a:endParaRPr lang="zh-CN" altLang="en-US" sz="3200" b="1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315" name="文本框 12291"/>
          <p:cNvSpPr txBox="1"/>
          <p:nvPr>
            <p:custDataLst>
              <p:tags r:id="rId9"/>
            </p:custDataLst>
          </p:nvPr>
        </p:nvSpPr>
        <p:spPr>
          <a:xfrm>
            <a:off x="3606165" y="3653155"/>
            <a:ext cx="64916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以上说待人厚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是叶圣陶先生为人的宽的一面。他还有严的一面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endParaRPr lang="zh-CN" altLang="en-US" noProof="1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1570355" y="5232400"/>
            <a:ext cx="3073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200" b="1">
                <a:latin typeface="新宋体" panose="02010609030101010101" pitchFamily="49" charset="-122"/>
                <a:ea typeface="新宋体" panose="02010609030101010101" pitchFamily="49" charset="-122"/>
              </a:rPr>
              <a:t>先生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律己严</a:t>
            </a:r>
            <a:endParaRPr sz="3200" b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3832225" y="4729480"/>
            <a:ext cx="634682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6.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写文章简明如话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200">
                <a:sym typeface="+mn-ea"/>
              </a:rPr>
              <a:t>7.</a:t>
            </a:r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重视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文风简洁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200">
                <a:sym typeface="+mn-ea"/>
              </a:rPr>
              <a:t>8.</a:t>
            </a:r>
            <a:r>
              <a:rPr lang="zh-CN" sz="3200" b="1">
                <a:latin typeface="新宋体" panose="02010609030101010101" pitchFamily="49" charset="-122"/>
                <a:ea typeface="新宋体" panose="02010609030101010101" pitchFamily="49" charset="-122"/>
              </a:rPr>
              <a:t>写作</a:t>
            </a:r>
            <a:r>
              <a:rPr sz="3200" b="1">
                <a:latin typeface="新宋体" panose="02010609030101010101" pitchFamily="49" charset="-122"/>
                <a:ea typeface="新宋体" panose="02010609030101010101" pitchFamily="49" charset="-122"/>
              </a:rPr>
              <a:t>力求完美</a:t>
            </a:r>
            <a:endParaRPr sz="3200" b="1"/>
          </a:p>
          <a:p>
            <a:r>
              <a:rPr lang="en-US" altLang="zh-CN" sz="3200">
                <a:sym typeface="+mn-ea"/>
              </a:rPr>
              <a:t>9.</a:t>
            </a:r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先生已去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苦心可鉴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AutoShape 3"/>
          <p:cNvSpPr/>
          <p:nvPr>
            <p:custDataLst>
              <p:tags r:id="rId12"/>
            </p:custDataLst>
          </p:nvPr>
        </p:nvSpPr>
        <p:spPr>
          <a:xfrm>
            <a:off x="3743960" y="4866640"/>
            <a:ext cx="88265" cy="1709420"/>
          </a:xfrm>
          <a:prstGeom prst="leftBrace">
            <a:avLst>
              <a:gd name="adj1" fmla="val 4391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AutoShape 3"/>
          <p:cNvSpPr/>
          <p:nvPr>
            <p:custDataLst>
              <p:tags r:id="rId13"/>
            </p:custDataLst>
          </p:nvPr>
        </p:nvSpPr>
        <p:spPr>
          <a:xfrm flipH="1">
            <a:off x="10097770" y="1056005"/>
            <a:ext cx="168275" cy="926465"/>
          </a:xfrm>
          <a:prstGeom prst="leftBrace">
            <a:avLst>
              <a:gd name="adj1" fmla="val 43918"/>
              <a:gd name="adj2" fmla="val 5222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10208895" y="1239520"/>
            <a:ext cx="546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总</a:t>
            </a:r>
            <a:endParaRPr lang="zh-CN" altLang="en-US" sz="3200" b="1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5" name="AutoShape 3"/>
          <p:cNvSpPr/>
          <p:nvPr>
            <p:custDataLst>
              <p:tags r:id="rId15"/>
            </p:custDataLst>
          </p:nvPr>
        </p:nvSpPr>
        <p:spPr>
          <a:xfrm flipH="1">
            <a:off x="10097770" y="2312035"/>
            <a:ext cx="259080" cy="4148455"/>
          </a:xfrm>
          <a:prstGeom prst="leftBrace">
            <a:avLst>
              <a:gd name="adj1" fmla="val 54739"/>
              <a:gd name="adj2" fmla="val 50022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10335895" y="4094480"/>
            <a:ext cx="546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分</a:t>
            </a:r>
            <a:endParaRPr lang="zh-CN" altLang="en-US" sz="3200" b="1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1675" y="2037080"/>
            <a:ext cx="10659110" cy="2453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通过对叶圣陶先生言行的记述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赞美了叶圣陶先生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待人宽、律己严的高尚品德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同时也阐述了叶圣陶先生的写话主张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特别强调了写文章要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</a:rPr>
              <a:t>简明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的重要性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字里行间洋溢着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对叶圣陶先生的怀念、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敬佩和赞美之情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63525" y="77660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课堂小结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455" y="1758950"/>
            <a:ext cx="783971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【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圣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原名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叶绍钧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字秉臣、圣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江苏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苏州人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2348" y="1758680"/>
            <a:ext cx="2796363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597468" y="5685473"/>
            <a:ext cx="559435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466090" y="648970"/>
            <a:ext cx="1677035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叶圣陶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TextBox 2"/>
          <p:cNvSpPr txBox="1"/>
          <p:nvPr>
            <p:custDataLst>
              <p:tags r:id="rId3"/>
            </p:custDataLst>
          </p:nvPr>
        </p:nvSpPr>
        <p:spPr>
          <a:xfrm>
            <a:off x="719455" y="2883535"/>
            <a:ext cx="783971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作家、编辑家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、教育家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被誉为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优秀的语言艺术家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TextBox 2"/>
          <p:cNvSpPr txBox="1"/>
          <p:nvPr>
            <p:custDataLst>
              <p:tags r:id="rId4"/>
            </p:custDataLst>
          </p:nvPr>
        </p:nvSpPr>
        <p:spPr>
          <a:xfrm>
            <a:off x="846455" y="4008120"/>
            <a:ext cx="783971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    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代表作】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童话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集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稻草人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2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长篇小说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倪焕之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；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短篇小说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集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《隔膜》《火灾》《线下》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等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6445" y="1205865"/>
            <a:ext cx="107194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叶圣陶先生是中国文艺界、教育界的老前辈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他为人敦厚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彬彬有礼。诗人臧克家曾经说过</a:t>
            </a:r>
            <a:r>
              <a:rPr lang="zh-CN" altLang="en-US" sz="3200" b="1" dirty="0">
                <a:sym typeface="宋体" panose="02010600030101010101" pitchFamily="2" charset="-122"/>
              </a:rPr>
              <a:t>: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“温、良、恭、俭、让这五个大字是做人的一种美德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我觉得叶老先生身上兼而有之。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endParaRPr lang="en-US" altLang="zh-CN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655" y="3429000"/>
            <a:ext cx="105994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叶圣陶热切地主张规范现代汉语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包含规范的语法、修辞、词汇、标点、简化字和除去异体汉字。最重要的是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叶圣陶在出版领域提倡使用白话文。他的杂志和报纸大多使用白话文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这极大地方便了读者的阅读。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作者简介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465455" y="1758950"/>
            <a:ext cx="108712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【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张中行】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,著名学者、散文家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主要从事语文、古典文学及思想史的研究。曾参加编写《汉语课本》《古代散文选》等。著有随笔集《负暄</a:t>
            </a:r>
            <a:r>
              <a:rPr lang="zh-CN" altLang="en-US" sz="3200">
                <a:uFillTx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xu</a:t>
            </a:r>
            <a:r>
              <a:rPr lang="zh-CN" altLang="en-US" sz="3200" b="1">
                <a:uFillTx/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宋体" panose="02010600030101010101" pitchFamily="2" charset="-122"/>
              </a:rPr>
              <a:t>ā</a:t>
            </a:r>
            <a:r>
              <a:rPr lang="zh-CN" altLang="en-US" sz="3200">
                <a:uFillTx/>
                <a:ea typeface="SimSun-ExtB" panose="02010609060101010101" charset="-122"/>
                <a:cs typeface="+mn-lt"/>
                <a:sym typeface="宋体" panose="02010600030101010101" pitchFamily="2" charset="-122"/>
              </a:rPr>
              <a:t>n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琐话》等。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20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世纪末未名湖畔三雅士之一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与季羡林、金克木合称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燕园三老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 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与叶圣陶先生感情深厚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亦师亦友。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7649" name="文本框 3"/>
          <p:cNvSpPr txBox="1"/>
          <p:nvPr/>
        </p:nvSpPr>
        <p:spPr>
          <a:xfrm>
            <a:off x="433705" y="1211580"/>
            <a:ext cx="83807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区分下列词语中红色字的读音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en-US" sz="3600">
                <a:sym typeface="+mn-ea"/>
              </a:rPr>
              <a:t>)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AutoShape 10"/>
          <p:cNvSpPr/>
          <p:nvPr/>
        </p:nvSpPr>
        <p:spPr>
          <a:xfrm>
            <a:off x="848995" y="200469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848678" y="1737995"/>
            <a:ext cx="1958975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商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酌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卓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越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3889058" y="1737995"/>
            <a:ext cx="1958975" cy="17659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妥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10"/>
          <p:cNvSpPr/>
          <p:nvPr/>
        </p:nvSpPr>
        <p:spPr>
          <a:xfrm>
            <a:off x="3870960" y="1892935"/>
            <a:ext cx="76200" cy="141732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814705" y="421703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3335655" y="421703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0545" y="1856740"/>
            <a:ext cx="1173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endParaRPr lang="en-US" altLang="zh-CN" sz="36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4190" y="2506980"/>
            <a:ext cx="1173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endParaRPr lang="en-US" altLang="zh-CN" sz="36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85068" y="1737995"/>
            <a:ext cx="665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altLang="zh-CN" sz="36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0150" y="2236788"/>
            <a:ext cx="665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tiě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2" name="AutoShape 10"/>
          <p:cNvSpPr/>
          <p:nvPr/>
        </p:nvSpPr>
        <p:spPr>
          <a:xfrm>
            <a:off x="6418580" y="2004695"/>
            <a:ext cx="8636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9295130" y="200469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5"/>
          <p:cNvSpPr txBox="1"/>
          <p:nvPr/>
        </p:nvSpPr>
        <p:spPr>
          <a:xfrm>
            <a:off x="6413500" y="1736090"/>
            <a:ext cx="1116965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疏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枢</a:t>
            </a: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纽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10"/>
          <p:cNvSpPr txBox="1"/>
          <p:nvPr/>
        </p:nvSpPr>
        <p:spPr>
          <a:xfrm>
            <a:off x="7439978" y="1892935"/>
            <a:ext cx="919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1274" name="文本框 11"/>
          <p:cNvSpPr txBox="1"/>
          <p:nvPr/>
        </p:nvSpPr>
        <p:spPr>
          <a:xfrm>
            <a:off x="7445693" y="2512695"/>
            <a:ext cx="919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264650" y="1736090"/>
            <a:ext cx="1132840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业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绩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痕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迹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5" name="文本框 12"/>
          <p:cNvSpPr txBox="1"/>
          <p:nvPr/>
        </p:nvSpPr>
        <p:spPr>
          <a:xfrm>
            <a:off x="10300653" y="1856740"/>
            <a:ext cx="5105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10397173" y="2535873"/>
            <a:ext cx="411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662" name="文本框 4"/>
          <p:cNvSpPr txBox="1"/>
          <p:nvPr/>
        </p:nvSpPr>
        <p:spPr>
          <a:xfrm>
            <a:off x="848995" y="3968750"/>
            <a:ext cx="1958975" cy="1492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赘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47215" y="413956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léi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47215" y="4784725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lěi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utoShape 10"/>
          <p:cNvSpPr/>
          <p:nvPr/>
        </p:nvSpPr>
        <p:spPr>
          <a:xfrm>
            <a:off x="5877560" y="421703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AutoShape 10"/>
          <p:cNvSpPr/>
          <p:nvPr/>
        </p:nvSpPr>
        <p:spPr>
          <a:xfrm>
            <a:off x="9295130" y="421703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4"/>
          <p:cNvSpPr txBox="1"/>
          <p:nvPr/>
        </p:nvSpPr>
        <p:spPr>
          <a:xfrm>
            <a:off x="3404870" y="3968750"/>
            <a:ext cx="1463040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拖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沓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践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踏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53255" y="4074160"/>
            <a:ext cx="7219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71340" y="4784408"/>
            <a:ext cx="540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6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5953760" y="3978275"/>
            <a:ext cx="2162810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颠</a:t>
            </a: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沛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流离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肺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腑之言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10"/>
          <p:cNvSpPr txBox="1"/>
          <p:nvPr/>
        </p:nvSpPr>
        <p:spPr>
          <a:xfrm>
            <a:off x="7885113" y="4074160"/>
            <a:ext cx="792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pèi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8" name="文本框 10"/>
          <p:cNvSpPr txBox="1"/>
          <p:nvPr/>
        </p:nvSpPr>
        <p:spPr>
          <a:xfrm>
            <a:off x="7885113" y="4815840"/>
            <a:ext cx="665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fèi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9" name="文本框 4"/>
          <p:cNvSpPr txBox="1"/>
          <p:nvPr/>
        </p:nvSpPr>
        <p:spPr>
          <a:xfrm>
            <a:off x="9364980" y="3978275"/>
            <a:ext cx="2162810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诲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人不倦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讳</a:t>
            </a:r>
            <a:r>
              <a:rPr lang="zh-CN" altLang="zh-CN" sz="36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莫如深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11262043" y="4074160"/>
            <a:ext cx="817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1" name="文本框 12"/>
          <p:cNvSpPr txBox="1"/>
          <p:nvPr/>
        </p:nvSpPr>
        <p:spPr>
          <a:xfrm>
            <a:off x="11262043" y="4784725"/>
            <a:ext cx="817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90465" y="2858453"/>
            <a:ext cx="665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tiè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43116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预学检测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1273" grpId="0"/>
      <p:bldP spid="11274" grpId="0"/>
      <p:bldP spid="11275" grpId="0"/>
      <p:bldP spid="15" grpId="0"/>
      <p:bldP spid="16" grpId="0"/>
      <p:bldP spid="17" grpId="0"/>
      <p:bldP spid="21" grpId="0"/>
      <p:bldP spid="22" grpId="0"/>
      <p:bldP spid="26" grpId="0"/>
      <p:bldP spid="28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01675" y="546735"/>
            <a:ext cx="10969625" cy="21767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根据拼音写汉字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生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shū</a:t>
            </a:r>
            <a:r>
              <a:rPr lang="en-US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商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600" dirty="0" err="1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kěn     </a:t>
            </a:r>
            <a:r>
              <a:rPr lang="zh-CN" altLang="en-US" sz="3600" b="1" dirty="0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切</a:t>
            </a:r>
            <a:r>
              <a:rPr lang="en-US" altLang="zh-CN" sz="36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altLang="zh-CN" sz="3600" dirty="0" err="1" smtClean="0">
                <a:cs typeface="Arial" panose="020B0604020202020204" pitchFamily="34" charset="0"/>
                <a:sym typeface="+mn-ea"/>
              </a:rPr>
              <a:t>pì</a:t>
            </a:r>
            <a:r>
              <a:rPr lang="en-US" altLang="zh-CN" sz="36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如</a:t>
            </a:r>
            <a:endParaRPr lang="zh-CN" altLang="en-US" sz="36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朦</a:t>
            </a:r>
            <a:r>
              <a:rPr lang="en-US" altLang="zh-CN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lóng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累</a:t>
            </a:r>
            <a:r>
              <a:rPr lang="en-US" altLang="zh-CN" sz="36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zhu</a:t>
            </a:r>
            <a:r>
              <a:rPr lang="en-US" altLang="zh-CN" sz="3600" dirty="0" err="1" smtClean="0">
                <a:cs typeface="Arial" panose="020B0604020202020204" pitchFamily="34" charset="0"/>
                <a:sym typeface="+mn-ea"/>
              </a:rPr>
              <a:t>ì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拖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妥</a:t>
            </a:r>
            <a:r>
              <a:rPr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endParaRPr lang="en-US" altLang="zh-CN" sz="3600" b="1" dirty="0" err="1" smtClean="0">
              <a:effectLst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 Box 4"/>
          <p:cNvSpPr txBox="1"/>
          <p:nvPr>
            <p:custDataLst>
              <p:tags r:id="rId2"/>
            </p:custDataLst>
          </p:nvPr>
        </p:nvSpPr>
        <p:spPr>
          <a:xfrm>
            <a:off x="1814195" y="1216660"/>
            <a:ext cx="1074928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疏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酌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恳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譬</a:t>
            </a:r>
            <a:endParaRPr lang="en-US" altLang="zh-CN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胧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赘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 </a:t>
            </a:r>
            <a:r>
              <a:rPr lang="zh-CN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沓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帖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01675" y="2723515"/>
            <a:ext cx="467614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解释下面成语意思</a:t>
            </a:r>
            <a:endParaRPr lang="zh-CN" sz="36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17" name="矩形 28674"/>
          <p:cNvSpPr/>
          <p:nvPr>
            <p:custDataLst>
              <p:tags r:id="rId4"/>
            </p:custDataLst>
          </p:nvPr>
        </p:nvSpPr>
        <p:spPr>
          <a:xfrm>
            <a:off x="854075" y="3364230"/>
            <a:ext cx="816610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学而不厌：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诲人不倦：</a:t>
            </a:r>
            <a:endParaRPr lang="zh-CN" altLang="zh-CN" sz="36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不耻下问：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0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936875" y="3364230"/>
            <a:ext cx="6737350" cy="7556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学习而</a:t>
            </a:r>
            <a:r>
              <a:rPr lang="zh-CN" altLang="zh-CN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不知</a:t>
            </a:r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满足</a:t>
            </a:r>
            <a:r>
              <a:rPr lang="zh-CN" altLang="zh-CN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厌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感到满足</a:t>
            </a:r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36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018155" y="4014470"/>
            <a:ext cx="4314825" cy="7556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教</a:t>
            </a:r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诲别</a:t>
            </a:r>
            <a:r>
              <a:rPr lang="zh-CN" altLang="zh-CN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人不知疲倦。</a:t>
            </a:r>
            <a:endParaRPr lang="en-US" altLang="zh-CN" sz="36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936875" y="4831080"/>
            <a:ext cx="8091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不以向地位比自己低的人请教为可耻。</a:t>
            </a:r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36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形容谦虚好学。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耻</a:t>
            </a:r>
            <a:r>
              <a:rPr lang="en-US" altLang="zh-CN" sz="36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为耻</a:t>
            </a:r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36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02565" y="27940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略读技巧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530" y="995680"/>
            <a:ext cx="60960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1.什么是略读？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530" y="1596390"/>
            <a:ext cx="11085830" cy="16262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略读又叫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跳读或浏览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指快速阅读文章以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了解其内容大意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的阅读方法。它要求读者可以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有选择地进行阅读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跳过某些细节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侧重观其大略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粗知文章大意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4530" y="3286125"/>
            <a:ext cx="622681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.略读有哪些技巧？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165" y="3979545"/>
            <a:ext cx="11085195" cy="21380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略读技巧</a:t>
            </a:r>
            <a:r>
              <a:rPr lang="zh-CN" altLang="en-US" sz="3500" b="1" dirty="0">
                <a:sym typeface="宋体" panose="02010600030101010101" pitchFamily="2" charset="-122"/>
              </a:rPr>
              <a:t>:</a:t>
            </a:r>
            <a:r>
              <a:rPr lang="zh-CN" altLang="en-US" sz="35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关注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标题、</a:t>
            </a:r>
            <a:r>
              <a:rPr lang="zh-CN"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开头和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结尾段以及段首句或者独句段、重复出现的句子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</a:rPr>
              <a:t>等快速了解文章大意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。②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把握文体要素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进行快速阅读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记叙文抓六要素</a:t>
            </a:r>
            <a:r>
              <a:rPr lang="en-US" altLang="zh-CN" sz="35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议论文抓三要素</a:t>
            </a:r>
            <a:r>
              <a:rPr lang="en-US" altLang="zh-CN" sz="35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3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论点、论据、论证</a:t>
            </a:r>
            <a:r>
              <a:rPr lang="zh-CN" altLang="en-US" sz="3500">
                <a:solidFill>
                  <a:schemeClr val="tx1"/>
                </a:solidFill>
                <a:sym typeface="+mn-ea"/>
              </a:rPr>
              <a:t>)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lang="zh-CN" alt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TABLE_BEAUTIFY" val="smartTable{276dbea5-279d-40dc-acdf-c20ce0c2f556}"/>
  <p:tag name="TABLE_ENDDRAG_ORIGIN_RECT" val="953*342"/>
  <p:tag name="TABLE_ENDDRAG_RECT" val="6*157*953*342"/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UNIT_TABLE_BEAUTIFY" val="smartTable{276dbea5-279d-40dc-acdf-c20ce0c2f556}"/>
  <p:tag name="TABLE_ENDDRAG_ORIGIN_RECT" val="941*223"/>
  <p:tag name="TABLE_ENDDRAG_RECT" val="12*117*941*223"/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PP_MARK_KEY" val="0ccba46f-4b34-4991-9ad7-9cb09c70b479"/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F2938"/>
        </a:solidFill>
        <a:ln>
          <a:noFill/>
        </a:ln>
      </a:spPr>
      <a:bodyPr lIns="94531" tIns="47265" rIns="94531" bIns="47265" anchor="ctr"/>
      <a:lstStyle>
        <a:defPPr algn="l" eaLnBrk="1" hangingPunct="1">
          <a:buFont typeface="Arial" panose="020B0604020202020204" pitchFamily="34" charset="0"/>
          <a:buNone/>
          <a:defRPr lang="zh-CN" altLang="en-US" sz="3600" b="1">
            <a:solidFill>
              <a:schemeClr val="bg1"/>
            </a:solidFill>
            <a:latin typeface="宋体" panose="02010600030101010101" pitchFamily="2" charset="-122"/>
            <a:ea typeface="宋体" panose="02010600030101010101" pitchFamily="2" charset="-122"/>
            <a:sym typeface="Calibri" panose="020F0502020204030204" pitchFamily="34" charset="0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4394</Words>
  <Application>WPS 演示</Application>
  <PresentationFormat>自定义</PresentationFormat>
  <Paragraphs>362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思源黑体 CN Bold</vt:lpstr>
      <vt:lpstr>黑体</vt:lpstr>
      <vt:lpstr>SimSun-ExtB</vt:lpstr>
      <vt:lpstr>方正楷体_GBK</vt:lpstr>
      <vt:lpstr>微软雅黑</vt:lpstr>
      <vt:lpstr>Times New Roman</vt:lpstr>
      <vt:lpstr>新宋体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《叶圣陶先生二三事》教学课件</dc:title>
  <dc:creator>黄红政</dc:creator>
  <cp:lastModifiedBy>黄红政</cp:lastModifiedBy>
  <cp:revision>23</cp:revision>
  <dcterms:created xsi:type="dcterms:W3CDTF">2021-04-21T12:25:00Z</dcterms:created>
  <dcterms:modified xsi:type="dcterms:W3CDTF">2023-04-17T01:49:47Z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E6093B55C7C14DB6B4AB2EFBF1458B19_12</vt:lpwstr>
  </property>
</Properties>
</file>