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6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6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26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22DCEEB7-9264-4723-B21E-A1B400089AAA}" type="datetimeFigureOut">
              <a:rPr lang="zh-CN" altLang="en-US" smtClean="0"/>
              <a:t>2021-9-8</a:t>
            </a:fld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B440D4E-D566-4164-BB27-AB9FC3DA5636}" type="slidenum">
              <a:rPr lang="zh-CN" altLang="en-US" smtClean="0"/>
              <a:t>‹#›</a:t>
            </a:fld>
            <a:endParaRPr lang="zh-CN" altLang="en-US" smtClean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/>
              <a:t>2022年初中语文中考复习</a:t>
            </a:r>
            <a:endParaRPr lang="en-US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中考常考题型梳理－－议论文阅读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70" y="202120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论据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支撑论点的材料，是作者用来证明论点的理由和根据</a:t>
            </a:r>
          </a:p>
          <a:p>
            <a:endParaRPr lang="zh-CN" altLang="en-US"/>
          </a:p>
          <a:p>
            <a:r>
              <a:rPr lang="zh-CN" altLang="en-US"/>
              <a:t>事实论据</a:t>
            </a:r>
          </a:p>
          <a:p>
            <a:r>
              <a:rPr lang="zh-CN" altLang="en-US"/>
              <a:t>道理论据  广为流传的谚语、格言、警句等。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7340" y="180340"/>
            <a:ext cx="11576685" cy="6497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</a:rPr>
              <a:t>A 斯蒂芬·金曾经潦倒得连电话费都交不出，后来却成了世界著名的恐怖小说大师。斯蒂芬·金的秘诀很简单，只有两个字：勤奋。一年之中，他只有三天时间是例外的，不写作。这三天是：生日、圣诞节、美国独立日。</a:t>
            </a:r>
          </a:p>
          <a:p>
            <a:pPr indent="457200" algn="l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</a:rPr>
              <a:t>B 学术大师季羡林老先生曾经说过：“勤奋出灵感。”</a:t>
            </a:r>
          </a:p>
        </p:txBody>
      </p:sp>
      <p:sp>
        <p:nvSpPr>
          <p:cNvPr id="2" name="矩形 1"/>
          <p:cNvSpPr/>
          <p:nvPr/>
        </p:nvSpPr>
        <p:spPr>
          <a:xfrm>
            <a:off x="9149080" y="4549775"/>
            <a:ext cx="2576195" cy="737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道理论据</a:t>
            </a:r>
          </a:p>
        </p:txBody>
      </p:sp>
      <p:sp>
        <p:nvSpPr>
          <p:cNvPr id="3" name="矩形 2"/>
          <p:cNvSpPr/>
          <p:nvPr/>
        </p:nvSpPr>
        <p:spPr>
          <a:xfrm>
            <a:off x="1605915" y="3790315"/>
            <a:ext cx="2576195" cy="737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事实论据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287200"/>
            <a:ext cx="10969200" cy="4759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70" y="202120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论证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4976495" y="1313815"/>
            <a:ext cx="3687445" cy="3004185"/>
          </a:xfrm>
          <a:prstGeom prst="rect">
            <a:avLst/>
          </a:prstGeom>
        </p:spPr>
        <p:txBody>
          <a:bodyPr vert="horz" lIns="90000" tIns="46800" rIns="90000" bIns="46800" rtlCol="0">
            <a:normAutofit fontScale="625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事实论据</a:t>
            </a:r>
          </a:p>
          <a:p>
            <a:r>
              <a:rPr lang="zh-CN" altLang="en-US"/>
              <a:t>道理论据 </a:t>
            </a:r>
          </a:p>
          <a:p>
            <a:r>
              <a:rPr lang="zh-CN" altLang="en-US"/>
              <a:t>对比论证</a:t>
            </a:r>
          </a:p>
          <a:p>
            <a:r>
              <a:rPr lang="zh-CN" altLang="en-US"/>
              <a:t>比喻论证</a:t>
            </a:r>
          </a:p>
          <a:p>
            <a:r>
              <a:rPr lang="zh-CN" altLang="en-US"/>
              <a:t>引用论证 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675620" cy="48615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①母语通常是指一个人所属民族的群体语言，是一个民族最为鲜明的符号标志，它能把一些人凝聚为一个共同体。母语自信则是对母语品质和母语生命力的坚定信念，体现了一个国家和民族对自身母语价值的充分肯定和尊重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888345" cy="5467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②每个民族对自己的母语都有一种天然的认同感和自豪感，视其为最美的语言。汉语是中国人的母语，是中华民族的文化徽章。汉语拥有最为丰富的书面文献和自公元前841年以来不曾中断的历史记录，在相当长的时间内，它因其承载的文化的先进性而对世界产生了不小的影响。这让我们自豪，也增强了我们对汉语的自信。</a:t>
            </a: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然而，在近现代，随着社会的发展，加之西方语言的文化的冲击，我们对汉语的自信产生了动摇，这给汉语带来了危机，造成了伤害。“五四”期间，汉语严重欧化，有学者甚至主张用拼音来代替汉字；2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888345" cy="25025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Calibri" panose="020F0502020204030204" charset="0"/>
              </a:rPr>
              <a:t>0世纪80年代，汉语的计算机输入成为难题，汉字又蒙受了“笔画复杂、输入困难”的责难；即使是现在，国人对外语的重视程度依然远远超过汉语……因此，</a:t>
            </a:r>
          </a:p>
          <a:p>
            <a:pPr indent="457200" algn="l" fontAlgn="auto">
              <a:lnSpc>
                <a:spcPct val="150000"/>
              </a:lnSpc>
            </a:pPr>
            <a:r>
              <a:rPr lang="en-US" sz="2800">
                <a:solidFill>
                  <a:schemeClr val="tx1"/>
                </a:solidFill>
                <a:latin typeface="Calibri" panose="020F0502020204030204" charset="0"/>
              </a:rPr>
              <a:t>重拾汉语的母语自信是每个中国人必须正视的问题。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888345" cy="5467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③对母语的不自信，究其本质，是对自身文化的不自信。在当今形势下，我们更应该清醒的认识到，中华文化是我国生存和发展的软实力，是中华民话的命脉和灵魂。而汉语既是这种文化的产物，也是这种文化的繁荣与发展，就不能再对汉语采取那种“自贬、自侮、自戕”的感觉，而应重新拾回对汉语的自信。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34805" y="5485765"/>
            <a:ext cx="1266825" cy="15144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888345" cy="45427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Calibri" panose="020F0502020204030204" charset="0"/>
                <a:sym typeface="Wingdings" panose="05000000000000000000" charset="0"/>
              </a:rPr>
              <a:t>事实上，从语言学角度看，汉语也的确有值得我们自信的理由。汉语是世界上历史最悠久、发展水平最高的语言之一。在世界语言中，汉语具有独一无二的简洁而富有想象力的特点，精通多国语言的季羡林先生称汉语是世界语言里最简练的一个语种，同样表达一个意思，如果英语要60稍，汉语5秒就够了。汉语在表达的自由度和创造性上具有无可比拟的优越性，美国语言文学家范诺萨说，汉语充满动感，不像西方语言那样被语法、词类规格套死。汉语有声调，音韵铿锵，和谐美丽，瑞典语言学家高本汉认为，在这方面，汉语比西方语言略胜一筹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888345" cy="35223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  <a:sym typeface="Wingdings" panose="05000000000000000000" charset="0"/>
              </a:rPr>
              <a:t>进入21世纪，随着我国影响力不断增强，汉语在全球快速传播，国际地位显著提高，不断升温的“汉语热”不仅强化了人们对汉语的认同，旺盛的需求也为汉语“走出去”增添了信心。据英国语言学家格雷多尔研究预测，到2050年，汉语将上升到国际语言分类金字塔最高一层。因此我们更应重拾汉语的母语自信，做一个根基牢固的中国人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8330" y="599440"/>
            <a:ext cx="1978025" cy="71437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/>
              <a:t>1.从全文看，作者认为应该“重拾汉语的母语自信”的原因有哪些？请逐条概括。</a:t>
            </a:r>
          </a:p>
          <a:p>
            <a:r>
              <a:rPr lang="en-US" sz="2800" b="1"/>
              <a:t>（1）汉语是中国人的母语，是中华民族的文化徽章。</a:t>
            </a:r>
          </a:p>
          <a:p>
            <a:r>
              <a:rPr lang="en-US" sz="2800" b="1"/>
              <a:t>（2）中华文化是我国生存和发展的软实力。</a:t>
            </a:r>
          </a:p>
          <a:p>
            <a:r>
              <a:rPr lang="en-US" sz="2800" b="1"/>
              <a:t>（3）汉语是世界上历史最悠久、发展水平最高的语言之一。</a:t>
            </a:r>
          </a:p>
          <a:p>
            <a:r>
              <a:rPr lang="en-US" sz="2800" b="1"/>
              <a:t>（4）进入21世纪，随着我国影响力的不断增强，汉语在全球快速传播，国际地位显著提高。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270" y="322580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议论文</a:t>
            </a:r>
          </a:p>
        </p:txBody>
      </p:sp>
      <p:sp>
        <p:nvSpPr>
          <p:cNvPr id="5" name="矩形 4"/>
          <p:cNvSpPr/>
          <p:nvPr/>
        </p:nvSpPr>
        <p:spPr>
          <a:xfrm>
            <a:off x="1545590" y="2287905"/>
            <a:ext cx="9608820" cy="34423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en-US" altLang="zh-CN" sz="4000">
                <a:solidFill>
                  <a:schemeClr val="tx1"/>
                </a:solidFill>
              </a:rPr>
              <a:t>      议论文是以议论为主要表达方式，通过摆事实、讲道理，直接表达作者的观点和主张的一种文体。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8330" y="599440"/>
            <a:ext cx="1978025" cy="71437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/>
              <a:t>2.请简要分析第二段的论证思路。</a:t>
            </a:r>
          </a:p>
          <a:p>
            <a:r>
              <a:rPr lang="en-US" sz="2800" b="1"/>
              <a:t>论证思路（过程）分析题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步骤1：找出相关段落的论点/中心论点。</a:t>
            </a:r>
          </a:p>
          <a:p>
            <a:r>
              <a:rPr lang="zh-CN" altLang="en-US" sz="4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步骤2：勾画关键词，进行分层。</a:t>
            </a:r>
          </a:p>
          <a:p>
            <a:r>
              <a:rPr lang="zh-CN" altLang="en-US" sz="40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步骤3：分析每一层分别运用了什么论证方法，论证了什么观点。</a:t>
            </a: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5770" y="424815"/>
            <a:ext cx="2039620" cy="7600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652145" y="1746885"/>
            <a:ext cx="10888345" cy="51111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00000"/>
              </a:lnSpc>
            </a:pPr>
            <a:endParaRPr lang="en-US" altLang="zh-CN" sz="2800">
              <a:solidFill>
                <a:schemeClr val="tx1"/>
              </a:solidFill>
              <a:latin typeface="Calibri" panose="020F0502020204030204" charset="0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②每个民族对自己的母语都有一种天然的认同感和自豪感，视其为最美的语言。汉语是中国人的母语，是中华民族的文化徽章。汉语拥有最为丰富的书面文献和自公元前841年以来不曾中断的历史记录，在相当长的时间内，它因其承载的文化的先进性而对世界产生了不小的影响。这让我们自豪，也增强了我们对汉语的自信。</a:t>
            </a:r>
          </a:p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然而，在近现代，随着社会的发展，加之西方语言的文化的冲击，我们对汉语的自信产生了动摇，这给汉语带来了危机，造成了伤害。“五四”期间，汉语严重欧化，有学者甚至主张用拼音来代替汉字；20世纪80年代，汉语的计算机输入成为难题，汉字又蒙受了“笔画复杂、输入困难”的责难；即使是现在，国人对外语的重视程度依然远远超过汉语……因此，重拾汉语的母语自信是每个中国人必须正视的问题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  <a:sym typeface="+mn-ea"/>
              </a:rPr>
              <a:t>②每个民族对自己的母语都有一种天然的认同感和自豪感，视其为最美的语言。汉语是中国人的母语，是中华民族的文化徽章。</a:t>
            </a:r>
          </a:p>
        </p:txBody>
      </p:sp>
      <p:sp>
        <p:nvSpPr>
          <p:cNvPr id="6" name="矩形 5"/>
          <p:cNvSpPr/>
          <p:nvPr/>
        </p:nvSpPr>
        <p:spPr>
          <a:xfrm>
            <a:off x="3510280" y="2112010"/>
            <a:ext cx="7613650" cy="735330"/>
          </a:xfrm>
          <a:prstGeom prst="rect">
            <a:avLst/>
          </a:prstGeom>
          <a:noFill/>
          <a:ln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6711950" y="3202940"/>
            <a:ext cx="711835" cy="949325"/>
          </a:xfrm>
          <a:prstGeom prst="downArrow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0110" y="4323715"/>
            <a:ext cx="47548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提出分论点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通过论述汉语自公元前841年以来不曾中断以及对世界的影响，从正面论证了分论点。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7260" y="1313815"/>
            <a:ext cx="9980930" cy="2042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       汉语拥有最为丰富的书面文献和自公元前841年以来</a:t>
            </a:r>
          </a:p>
          <a:p>
            <a:r>
              <a:rPr lang="en-US" altLang="zh-CN" sz="32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不曾中断的历史记录，在相当长的时间内，它因其承</a:t>
            </a:r>
          </a:p>
          <a:p>
            <a:r>
              <a:rPr lang="en-US" altLang="zh-CN" sz="32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载的文化的先进性而对世界产生了不小的影响。这让</a:t>
            </a:r>
          </a:p>
          <a:p>
            <a:r>
              <a:rPr lang="en-US" altLang="zh-CN" sz="320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我们自豪，也增强了我们对汉语的自信。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35400" y="1617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11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      然而，在近现代，随着社会的发展，加之西方语言的文化的冲击，我们对汉语的自信产生了动摇，这给汉语带来了危机，造成了伤害。“五四”期间，汉语严重欧化，有学者甚至主张用拼音来代替汉字；20世纪80年代，汉语的计算机输入成为难题，汉字又蒙受了“笔画复杂、输入困难”的责难；即使是现在，国人对外语的重视程度依然远远超过汉语……</a:t>
            </a:r>
          </a:p>
          <a:p>
            <a:endParaRPr lang="en-US" altLang="zh-CN" sz="311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alibri" panose="020F0502020204030204" charset="0"/>
              <a:sym typeface="+mn-ea"/>
            </a:endParaRPr>
          </a:p>
          <a:p>
            <a:endParaRPr lang="en-US" altLang="zh-CN" sz="311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alibri" panose="020F0502020204030204" charset="0"/>
              <a:sym typeface="+mn-ea"/>
            </a:endParaRPr>
          </a:p>
          <a:p>
            <a:endParaRPr lang="en-US" altLang="zh-CN" sz="311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alibri" panose="020F0502020204030204" charset="0"/>
              <a:sym typeface="+mn-ea"/>
            </a:endParaRPr>
          </a:p>
          <a:p>
            <a:endParaRPr lang="en-US" altLang="zh-CN" sz="311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alibri" panose="020F0502020204030204" charset="0"/>
              <a:sym typeface="+mn-ea"/>
            </a:endParaRPr>
          </a:p>
          <a:p>
            <a:endParaRPr lang="en-US" altLang="zh-CN" sz="311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Calibri" panose="020F0502020204030204" charset="0"/>
              <a:sym typeface="+mn-ea"/>
            </a:endParaRPr>
          </a:p>
          <a:p>
            <a:r>
              <a:rPr lang="en-US" altLang="zh-CN" sz="311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Calibri" panose="020F0502020204030204" charset="0"/>
                <a:sym typeface="+mn-ea"/>
              </a:rPr>
              <a:t>通过举例论证，从反面说明了近现代以来汉语遭受的冲击以及面临的危机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重拾汉语的母语自信</a:t>
            </a:r>
          </a:p>
        </p:txBody>
      </p:sp>
      <p:sp>
        <p:nvSpPr>
          <p:cNvPr id="5" name="矩形 4"/>
          <p:cNvSpPr/>
          <p:nvPr/>
        </p:nvSpPr>
        <p:spPr>
          <a:xfrm>
            <a:off x="534035" y="1746885"/>
            <a:ext cx="10888345" cy="51111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00000"/>
              </a:lnSpc>
            </a:pPr>
            <a:endParaRPr lang="en-US" altLang="zh-CN" sz="2800">
              <a:solidFill>
                <a:schemeClr val="tx1"/>
              </a:solidFill>
              <a:latin typeface="Calibri" panose="020F0502020204030204" charset="0"/>
            </a:endParaRPr>
          </a:p>
          <a:p>
            <a:pPr indent="457200" algn="l" fontAlgn="auto">
              <a:lnSpc>
                <a:spcPct val="100000"/>
              </a:lnSpc>
            </a:pPr>
            <a:r>
              <a:rPr lang="en-US" altLang="zh-CN" sz="2800">
                <a:solidFill>
                  <a:schemeClr val="tx1"/>
                </a:solidFill>
                <a:latin typeface="Calibri" panose="020F0502020204030204" charset="0"/>
              </a:rPr>
              <a:t>因此，重拾汉语的母语自信是每个中国人必须正视的问题。</a:t>
            </a:r>
          </a:p>
        </p:txBody>
      </p:sp>
      <p:sp>
        <p:nvSpPr>
          <p:cNvPr id="7" name="下箭头 6"/>
          <p:cNvSpPr/>
          <p:nvPr/>
        </p:nvSpPr>
        <p:spPr>
          <a:xfrm>
            <a:off x="3129915" y="4483735"/>
            <a:ext cx="711835" cy="949325"/>
          </a:xfrm>
          <a:prstGeom prst="downArrow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870710" y="5433059"/>
            <a:ext cx="3230880" cy="7010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强调中心论点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8330" y="599440"/>
            <a:ext cx="1978025" cy="71437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/>
              <a:t>2.请简要分析第二段的论证思路。</a:t>
            </a:r>
          </a:p>
          <a:p>
            <a:r>
              <a:rPr lang="en-US" sz="2800" b="1"/>
              <a:t>第二段首先提出“汉语是中国人的母语，是中华民族的文化徽章”的分论点；</a:t>
            </a:r>
          </a:p>
          <a:p>
            <a:r>
              <a:rPr lang="en-US" sz="2800" b="1"/>
              <a:t>接着通过论述汉语自公元前841年以来不曾中断以及对世界的影响，从正面论证了分论点；</a:t>
            </a:r>
          </a:p>
          <a:p>
            <a:r>
              <a:rPr lang="en-US" sz="2800" b="1"/>
              <a:t>然后通过举例论证，从反面说明了近现代以来汉语遭受的冲击以及面临的危机。</a:t>
            </a:r>
          </a:p>
          <a:p>
            <a:r>
              <a:rPr lang="en-US" sz="2800" b="1"/>
              <a:t>最后强调了“重拾汉语的母语自信是每个中国人必须正视的问题”。</a:t>
            </a:r>
          </a:p>
        </p:txBody>
      </p:sp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03100" y="12065000"/>
            <a:ext cx="355600" cy="2667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互动题：议论文的三要素不包括</a:t>
            </a:r>
          </a:p>
          <a:p>
            <a:pPr algn="ctr">
              <a:lnSpc>
                <a:spcPct val="150000"/>
              </a:lnSpc>
            </a:pPr>
            <a:endParaRPr lang="zh-CN" altLang="en-US" sz="400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立论     B 论点</a:t>
            </a:r>
          </a:p>
        </p:txBody>
      </p:sp>
      <p:sp>
        <p:nvSpPr>
          <p:cNvPr id="4" name="矩形 3"/>
          <p:cNvSpPr/>
          <p:nvPr/>
        </p:nvSpPr>
        <p:spPr>
          <a:xfrm>
            <a:off x="4023995" y="5086350"/>
            <a:ext cx="816864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议论文三要素：论点、论据、论证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明确表达作者观点的判断句</a:t>
            </a:r>
          </a:p>
        </p:txBody>
      </p:sp>
      <p:sp>
        <p:nvSpPr>
          <p:cNvPr id="4" name="矩形 3"/>
          <p:cNvSpPr/>
          <p:nvPr/>
        </p:nvSpPr>
        <p:spPr>
          <a:xfrm>
            <a:off x="255270" y="202120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议论文的基本概念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互动题：下列选项可以作为论点的是</a:t>
            </a:r>
          </a:p>
          <a:p>
            <a:pPr algn="l">
              <a:lnSpc>
                <a:spcPct val="150000"/>
              </a:lnSpc>
            </a:pPr>
            <a:endParaRPr lang="zh-CN" altLang="en-US" sz="4000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>
              <a:lnSpc>
                <a:spcPct val="150000"/>
              </a:lnSpc>
            </a:pP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重拾汉语的母语自信     </a:t>
            </a:r>
            <a:b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 中国文学肩负着构建民族精神的使命  </a:t>
            </a:r>
            <a:b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 我们要学会“照镜子” </a:t>
            </a:r>
            <a:b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400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 什么是“新工匠”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608385"/>
            <a:ext cx="10969200" cy="4759200"/>
          </a:xfrm>
        </p:spPr>
        <p:txBody>
          <a:bodyPr>
            <a:norm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明确表达作者观点的判断句</a:t>
            </a:r>
          </a:p>
          <a:p>
            <a:r>
              <a:rPr lang="zh-CN" altLang="en-US"/>
              <a:t>论点在内容上应该是一个肯定或否定的判断句。形式上应该是一个完整的句子。</a:t>
            </a:r>
          </a:p>
        </p:txBody>
      </p:sp>
      <p:sp>
        <p:nvSpPr>
          <p:cNvPr id="4" name="矩形 3"/>
          <p:cNvSpPr/>
          <p:nvPr/>
        </p:nvSpPr>
        <p:spPr>
          <a:xfrm>
            <a:off x="326390" y="159448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67840" y="5367655"/>
            <a:ext cx="946340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</a:rPr>
              <a:t>短语、祈使句、比喻句、疑问句都不能作为论点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270" y="202120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论点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790" y="3891915"/>
            <a:ext cx="4733290" cy="9264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22245" y="583565"/>
            <a:ext cx="651256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从容淡定是一种境界和修养</a:t>
            </a:r>
          </a:p>
        </p:txBody>
      </p:sp>
      <p:sp>
        <p:nvSpPr>
          <p:cNvPr id="5" name="矩形 4"/>
          <p:cNvSpPr/>
          <p:nvPr/>
        </p:nvSpPr>
        <p:spPr>
          <a:xfrm>
            <a:off x="758190" y="1746885"/>
            <a:ext cx="10675620" cy="48615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</a:rPr>
              <a:t>从容淡定是一种境界和修养。</a:t>
            </a: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</a:rPr>
              <a:t>从容淡定是一种境界。苏轼政治失意，兄弟分离，正是豁达的情怀让他将所有的抑郁惆怅融化在了清风明月之中，从而获得了心灵的自由与解放……</a:t>
            </a:r>
          </a:p>
          <a:p>
            <a:pPr indent="457200" algn="l" fontAlgn="auto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</a:rPr>
              <a:t>从容淡定是一种修养。庄子说：“平易恬淡，则忧患不能入，邪气不能袭。”从容淡定，表现为“八风吹不动”。所谓八风就是利、衰、毁、誉、称、讥、苦、乐……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议论文基本概念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895" y="1490345"/>
            <a:ext cx="2908300" cy="1163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</a:rPr>
              <a:t>论点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6045" y="2653665"/>
            <a:ext cx="4733290" cy="926465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445840" y="181806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中心论点一般只有一个。</a:t>
            </a:r>
          </a:p>
          <a:p>
            <a:r>
              <a:rPr lang="zh-CN" altLang="en-US"/>
              <a:t>分论点是用来补充或证明中心论点的。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385,&quot;width&quot;:1995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</Words>
  <Application>Microsoft Office PowerPoint</Application>
  <PresentationFormat>自定义</PresentationFormat>
  <Paragraphs>127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2022年初中语文中考复习</vt:lpstr>
      <vt:lpstr>PowerPoint 演示文稿</vt:lpstr>
      <vt:lpstr>议论文基本概念</vt:lpstr>
      <vt:lpstr>议论文基本概念</vt:lpstr>
      <vt:lpstr>议论文的基本概念</vt:lpstr>
      <vt:lpstr>议论文基本概念</vt:lpstr>
      <vt:lpstr>议论文基本概念</vt:lpstr>
      <vt:lpstr>PowerPoint 演示文稿</vt:lpstr>
      <vt:lpstr>议论文基本概念</vt:lpstr>
      <vt:lpstr>议论文基本概念</vt:lpstr>
      <vt:lpstr>PowerPoint 演示文稿</vt:lpstr>
      <vt:lpstr>议论文基本概念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2022年初中语文中考复习</dc:title>
  <dc:creator>rbm.xkw.com</dc:creator>
  <cp:lastModifiedBy>hj</cp:lastModifiedBy>
  <cp:revision>2</cp:revision>
  <cp:lastPrinted>2021-09-04T22:32:36Z</cp:lastPrinted>
  <dcterms:created xsi:type="dcterms:W3CDTF">2021-09-04T22:32:36Z</dcterms:created>
  <dcterms:modified xsi:type="dcterms:W3CDTF">2021-09-08T02:12:42Z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