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1" r:id="rId3"/>
    <p:sldId id="317" r:id="rId5"/>
    <p:sldId id="354" r:id="rId6"/>
    <p:sldId id="353" r:id="rId7"/>
    <p:sldId id="355" r:id="rId8"/>
    <p:sldId id="357" r:id="rId9"/>
    <p:sldId id="358" r:id="rId10"/>
    <p:sldId id="292" r:id="rId11"/>
    <p:sldId id="371" r:id="rId12"/>
    <p:sldId id="359" r:id="rId13"/>
    <p:sldId id="399" r:id="rId14"/>
    <p:sldId id="361" r:id="rId15"/>
    <p:sldId id="362" r:id="rId16"/>
    <p:sldId id="373" r:id="rId17"/>
    <p:sldId id="363" r:id="rId18"/>
    <p:sldId id="381" r:id="rId19"/>
    <p:sldId id="364" r:id="rId20"/>
    <p:sldId id="382" r:id="rId21"/>
    <p:sldId id="365" r:id="rId22"/>
    <p:sldId id="383" r:id="rId23"/>
    <p:sldId id="392" r:id="rId24"/>
    <p:sldId id="397" r:id="rId25"/>
    <p:sldId id="396" r:id="rId26"/>
    <p:sldId id="395" r:id="rId27"/>
    <p:sldId id="394" r:id="rId28"/>
    <p:sldId id="390" r:id="rId29"/>
    <p:sldId id="393" r:id="rId30"/>
  </p:sldIdLst>
  <p:sldSz cx="12192000" cy="6858000"/>
  <p:notesSz cx="7103745" cy="10234295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82227"/>
    <a:srgbClr val="901A1A"/>
    <a:srgbClr val="2F2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8" y="36"/>
      </p:cViewPr>
      <p:guideLst>
        <p:guide orient="horz" pos="21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49C1C-76FA-4A99-A4E9-8CA2BA0AD2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49C1C-76FA-4A99-A4E9-8CA2BA0AD2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49C1C-76FA-4A99-A4E9-8CA2BA0AD2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2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52210" y="677545"/>
            <a:ext cx="2106295" cy="2118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5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黄</a:t>
            </a:r>
            <a:endParaRPr lang="zh-CN" altLang="en-US" sz="125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3650" y="1569931"/>
            <a:ext cx="1844675" cy="1526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8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鹤</a:t>
            </a:r>
            <a:endParaRPr lang="zh-CN" altLang="en-US" sz="108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0331" y="2997200"/>
            <a:ext cx="1290320" cy="3637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 崔颢</a:t>
            </a:r>
            <a:endParaRPr lang="zh-CN" altLang="en-US" sz="7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pic>
        <p:nvPicPr>
          <p:cNvPr id="12" name="图片 11" descr="摄图网_401124924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-293370" y="536575"/>
            <a:ext cx="6115050" cy="6115050"/>
          </a:xfrm>
          <a:prstGeom prst="rect">
            <a:avLst/>
          </a:prstGeom>
        </p:spPr>
      </p:pic>
      <p:pic>
        <p:nvPicPr>
          <p:cNvPr id="14" name="图片 13" descr="摄图网_401020858"/>
          <p:cNvPicPr>
            <a:picLocks noChangeAspect="1"/>
          </p:cNvPicPr>
          <p:nvPr/>
        </p:nvPicPr>
        <p:blipFill>
          <a:blip r:embed="rId2"/>
          <a:srcRect l="14953" t="16863" r="15416" b="14564"/>
          <a:stretch>
            <a:fillRect/>
          </a:stretch>
        </p:blipFill>
        <p:spPr>
          <a:xfrm>
            <a:off x="2298700" y="142875"/>
            <a:ext cx="4447540" cy="4380865"/>
          </a:xfrm>
          <a:prstGeom prst="rect">
            <a:avLst/>
          </a:prstGeom>
        </p:spPr>
      </p:pic>
      <p:pic>
        <p:nvPicPr>
          <p:cNvPr id="17" name="图片 16" descr="摄图网_400576438"/>
          <p:cNvPicPr>
            <a:picLocks noChangeAspect="1"/>
          </p:cNvPicPr>
          <p:nvPr/>
        </p:nvPicPr>
        <p:blipFill>
          <a:blip r:embed="rId3"/>
          <a:srcRect b="57306"/>
          <a:stretch>
            <a:fillRect/>
          </a:stretch>
        </p:blipFill>
        <p:spPr>
          <a:xfrm flipH="1">
            <a:off x="6746240" y="4864100"/>
            <a:ext cx="3091815" cy="880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28420" y="2997411"/>
            <a:ext cx="1844675" cy="1526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108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楼</a:t>
            </a:r>
            <a:endParaRPr lang="zh-CN" altLang="en-US" sz="108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 b="1"/>
              <a:t>古体诗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古体诗是指唐代格律诗产生以前的诗歌形式，又称</a:t>
            </a:r>
            <a:r>
              <a:rPr lang="en-US" altLang="zh-CN"/>
              <a:t>“</a:t>
            </a:r>
            <a:r>
              <a:rPr lang="zh-CN" altLang="en-US"/>
              <a:t>古诗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古风</a:t>
            </a:r>
            <a:r>
              <a:rPr lang="en-US" altLang="zh-CN"/>
              <a:t>”</a:t>
            </a:r>
            <a:r>
              <a:rPr lang="zh-CN" altLang="en-US"/>
              <a:t>，只要形式有</a:t>
            </a:r>
            <a:r>
              <a:rPr lang="en-US" altLang="zh-CN"/>
              <a:t>“</a:t>
            </a:r>
            <a:r>
              <a:rPr lang="zh-CN" altLang="en-US"/>
              <a:t>诗经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楚辞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汉乐府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南北朝乐府</a:t>
            </a:r>
            <a:r>
              <a:rPr lang="en-US" altLang="zh-CN"/>
              <a:t>”</a:t>
            </a:r>
            <a:r>
              <a:rPr lang="zh-CN" altLang="en-US"/>
              <a:t>等。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近体诗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近体诗，又称今体诗、格律诗，是一种讲究平仄、对仗和押韵的汉族诗歌体裁。为有别于古体诗而有近体之名。指初唐之后，形成的又一诗歌体裁。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内容占位符 2"/>
          <p:cNvGraphicFramePr/>
          <p:nvPr>
            <p:ph/>
          </p:nvPr>
        </p:nvGraphicFramePr>
        <p:xfrm>
          <a:off x="548640" y="403225"/>
          <a:ext cx="10515600" cy="61474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05200"/>
                <a:gridCol w="3505200"/>
                <a:gridCol w="3505200"/>
              </a:tblGrid>
              <a:tr h="381000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古体诗和近体诗的区别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85915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古体诗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近体诗</a:t>
                      </a:r>
                      <a:endParaRPr lang="zh-CN" altLang="en-US"/>
                    </a:p>
                  </a:txBody>
                  <a:tcPr/>
                </a:tc>
              </a:tr>
              <a:tr h="6750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以格律分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要用韵，但不受格律限制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endParaRPr lang="zh-CN" altLang="en-US"/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需要用韵，且受格律限制</a:t>
                      </a:r>
                      <a:endParaRPr lang="zh-CN" altLang="en-US" sz="1800"/>
                    </a:p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以字数分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有二言、三言、四言、五言、六言、七言、八言、九言和杂言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只有五言、六言、七言三种形式（以七言为主，五言和六言极少）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以句数分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从一旬到数百句都有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绝句四句，律诗八句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rowSpan="5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以用韵分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一首诗可以用一个平声韵或仄声韵，也可以随意转为其他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一首诗限用一个韵，一般是平声韵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每局都可以用韵，不限定奇偶数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除第一句可以用韵或不用韵之外，其余都是偶数句用韵，不用韵句子的最后一字的平仄声不能与用韵句子的末一字相同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用于韵脚的字可以重复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用于韵脚的字不能重复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始终可以用邻韵和上、去声通押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除起句外一般不能用邻韵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允许散文化的句子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句子、字数严格要求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endParaRPr lang="zh-CN" altLang="en-US" sz="40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黄鹤楼</a:t>
            </a:r>
            <a:b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</a:b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唐崔颢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昔人已乘黄鹤去，此地空余黄鹤楼。</a:t>
            </a:r>
            <a:endParaRPr lang="zh-CN" altLang="en-US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黄鹤一去不复返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白云千载空悠悠。</a:t>
            </a:r>
            <a:endParaRPr lang="zh-CN" altLang="en-US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晴川历历汉阳树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芳草萋萋鹦鹉洲。</a:t>
            </a:r>
            <a:endParaRPr lang="zh-CN" altLang="en-US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日暮乡关何处是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烟波江上使人愁。</a:t>
            </a:r>
            <a:endParaRPr lang="zh-CN" altLang="en-US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buNone/>
            </a:pP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marL="0" indent="0" algn="ctr">
              <a:buNone/>
            </a:pPr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38457" y="1509222"/>
            <a:ext cx="2465261" cy="3393049"/>
            <a:chOff x="2107187" y="704042"/>
            <a:chExt cx="2465261" cy="339304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187" y="1112438"/>
              <a:ext cx="2136159" cy="298465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187" y="704042"/>
              <a:ext cx="2465261" cy="246526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560857" y="2634848"/>
            <a:ext cx="2535313" cy="4231407"/>
            <a:chOff x="7584997" y="1936672"/>
            <a:chExt cx="2150642" cy="423140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9480" y="2914135"/>
              <a:ext cx="2136159" cy="298465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4997" y="1936672"/>
              <a:ext cx="2150642" cy="423140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 b="1"/>
              <a:t>原文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昔人已乘黄鹤去，此地空余黄鹤楼（首联）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注释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昔人：指传说中骑鹤飞去的仙人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去：离开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空余：只剩下，仅留下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译文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传说仙人已承黄鹤飞去，这里只留下一座空荡荡</a:t>
            </a:r>
            <a:r>
              <a:rPr lang="zh-CN" altLang="en-US"/>
              <a:t>的黄鹤楼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首联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昔人已乘黄鹤去，此地空余黄鹤楼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从黄鹤楼阐发想象，借用仙人的故事，引用神话传说，抒发了物是人非、世事苍茫的感慨，给人一种孤寂惆怅之感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 b="1"/>
              <a:t>原文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黄鹤一去不复返，白云千载空悠悠（颔联）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注释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悠悠：飘飘荡荡的样子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译文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黄鹤飞去不会再回来了，千百年来只有白云在这里悠悠飘荡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颔联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黄鹤一去不复返，白云千载空悠悠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诗人想像仙人一样骑上黄鹤，腾云驾雾。进一步写岁月不再，以白云悠悠反称人生短促，世事茫茫。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b="1"/>
              <a:t>原文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晴川历历汉阳树，芳草萋萋鹦鹉洲（颈联）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注释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晴川：晴日里的原野。川，平川、原野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历历：分明的样子。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汉阳：地名，今湖北武汉的汉阳区，与黄鹤楼隔江相望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萋萋：草木茂盛的样子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鹦鹉洲：长江中的小洲，在黄鹤楼东北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译文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晴日里汉阳一带树木清晰可见，鹦鹉洲上长满茂盛的芳草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颈联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晴川历历汉阳树，芳草萋萋鹦鹉洲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是作者登上黄鹤楼看到的实景，对仗工整，是对偶名句。描绘了诗人站在黄鹤楼上极目远眺看到的一派生机勃勃的景象。自然引出尾联的乡思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 b="1"/>
              <a:t>原文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日暮乡关何处是？烟波江上使人愁（尾联）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注释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乡关：故乡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烟波：烟霭笼罩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译文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时至黄昏</a:t>
            </a:r>
            <a:r>
              <a:rPr lang="zh-CN" altLang="en-US"/>
              <a:t>，不知道何处是故乡</a:t>
            </a:r>
            <a:r>
              <a:rPr lang="zh-CN" altLang="en-US"/>
              <a:t>？眼前只见一片雾霭笼罩江面给人带来深深的愁绪。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0947293"/>
          <p:cNvPicPr>
            <a:picLocks noChangeAspect="1"/>
          </p:cNvPicPr>
          <p:nvPr/>
        </p:nvPicPr>
        <p:blipFill>
          <a:blip r:embed="rId1"/>
          <a:srcRect t="28846" r="47413" b="18958"/>
          <a:stretch>
            <a:fillRect/>
          </a:stretch>
        </p:blipFill>
        <p:spPr>
          <a:xfrm>
            <a:off x="3147060" y="3931920"/>
            <a:ext cx="2577465" cy="2559050"/>
          </a:xfrm>
          <a:prstGeom prst="ellipse">
            <a:avLst/>
          </a:prstGeom>
        </p:spPr>
      </p:pic>
      <p:pic>
        <p:nvPicPr>
          <p:cNvPr id="6" name="图片 5" descr="摄图网_400782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60" y="666750"/>
            <a:ext cx="5647690" cy="5621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8971" y="2448050"/>
            <a:ext cx="433137" cy="1259306"/>
          </a:xfrm>
          <a:prstGeom prst="rect">
            <a:avLst/>
          </a:prstGeom>
          <a:solidFill>
            <a:srgbClr val="90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壹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5015" y="2221230"/>
            <a:ext cx="521335" cy="2513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黄鹤楼介绍</a:t>
            </a:r>
            <a:endParaRPr lang="zh-CN" altLang="en-US" sz="2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尾联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日暮乡关何处是？烟波江上使人愁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末联点题。借景抒情，以日暮途远，烟波浩渺，抒发诗人浓浓的乡思愁绪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0947293"/>
          <p:cNvPicPr>
            <a:picLocks noChangeAspect="1"/>
          </p:cNvPicPr>
          <p:nvPr/>
        </p:nvPicPr>
        <p:blipFill>
          <a:blip r:embed="rId1"/>
          <a:srcRect t="28846" r="47413" b="18958"/>
          <a:stretch>
            <a:fillRect/>
          </a:stretch>
        </p:blipFill>
        <p:spPr>
          <a:xfrm>
            <a:off x="3147060" y="3931920"/>
            <a:ext cx="2577465" cy="2559050"/>
          </a:xfrm>
          <a:prstGeom prst="ellipse">
            <a:avLst/>
          </a:prstGeom>
        </p:spPr>
      </p:pic>
      <p:pic>
        <p:nvPicPr>
          <p:cNvPr id="6" name="图片 5" descr="摄图网_400782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60" y="666750"/>
            <a:ext cx="5647690" cy="5621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8971" y="2448050"/>
            <a:ext cx="433137" cy="1259306"/>
          </a:xfrm>
          <a:prstGeom prst="rect">
            <a:avLst/>
          </a:prstGeom>
          <a:solidFill>
            <a:srgbClr val="90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肆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5015" y="2221230"/>
            <a:ext cx="521335" cy="2513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思考探究</a:t>
            </a:r>
            <a:endParaRPr lang="zh-CN" altLang="en-US" sz="2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5600" y="104140"/>
            <a:ext cx="10998200" cy="1989455"/>
          </a:xfrm>
        </p:spPr>
        <p:txBody>
          <a:bodyPr>
            <a:noAutofit/>
          </a:bodyPr>
          <a:p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此地空余黄鹤楼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，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白云千载空悠悠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，这两句都各有一个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空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字，试比较这两个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空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字的意义和作用有何不同？</a:t>
            </a:r>
            <a:br>
              <a:rPr lang="zh-CN" altLang="en-US" sz="3600"/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4853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第一个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可理解为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空空荡荡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，强调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空间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上的虚无，昔人驾鹤离去之后，立于苍茫宇宙之下的黄河楼，似乎已无所凭依，这个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字传达的是诗人内心的孤寂感。第二个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可理解为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空自</a:t>
            </a:r>
            <a:r>
              <a:rPr lang="en-US" altLang="zh-CN">
                <a:sym typeface="+mn-ea"/>
              </a:rPr>
              <a:t>”“</a:t>
            </a:r>
            <a:r>
              <a:rPr lang="zh-CN" altLang="en-US">
                <a:sym typeface="+mn-ea"/>
              </a:rPr>
              <a:t>徒然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，强调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时间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上的渺远，千载白云空自飘荡，这个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空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字传达的是诗人内心的失落和惆怅。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8445"/>
            <a:ext cx="10515600" cy="156718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请用自己的语言将颈联诗人登楼所见之景描述出来。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楼上所见之景有晴空下奔涌的大河，汉阳一带清晰可见的树木，鹦鹉洲上茂盛的芳草。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805" y="194945"/>
            <a:ext cx="11512550" cy="1657350"/>
          </a:xfrm>
        </p:spPr>
        <p:txBody>
          <a:bodyPr>
            <a:normAutofit fontScale="90000"/>
          </a:bodyPr>
          <a:p>
            <a:r>
              <a:rPr lang="zh-CN" altLang="en-US" sz="3600" b="1">
                <a:sym typeface="+mn-ea"/>
              </a:rPr>
              <a:t>在本诗中最能概括诗人感情的是哪一个字？在对全诗整体感悟的基础上，请简要分析诗人在尾联中是如何表达这种感情的。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33270"/>
            <a:ext cx="10515600" cy="4351338"/>
          </a:xfrm>
        </p:spPr>
        <p:txBody>
          <a:bodyPr/>
          <a:p>
            <a:pPr marL="0" indent="0">
              <a:buNone/>
            </a:pPr>
            <a:r>
              <a:rPr>
                <a:sym typeface="+mn-ea"/>
              </a:rPr>
              <a:t>“愁”字。全诗意境开阔，吊古伤今，虚实相映，情景交融。尾联将“乡愁”之情与“日暮”“烟波’’之景相交融，由景生情，融情于景，表达了诗人萦回无尽、百感茫茫的忧思之情。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《黄鹤楼》一诗是怎样将神话传说与眼前景物融为一体的？抒发了诗人什么样的情感？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诗的前四句是叙写仙人乘鹤的传说，是想象，是虚写;艳阳高照，澄空流碧，恍惚中，汉水北岸的树木化作久久思念的亲爱之人。而后四句则是写实，写眼前所见、所感，抒发个人情怀。将神话和眼前事物巧妙融为一体，目睹景物，抒发了诗人孤寂的思乡之情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0947293"/>
          <p:cNvPicPr>
            <a:picLocks noChangeAspect="1"/>
          </p:cNvPicPr>
          <p:nvPr/>
        </p:nvPicPr>
        <p:blipFill>
          <a:blip r:embed="rId1"/>
          <a:srcRect t="28846" r="47413" b="18958"/>
          <a:stretch>
            <a:fillRect/>
          </a:stretch>
        </p:blipFill>
        <p:spPr>
          <a:xfrm>
            <a:off x="3147060" y="3931920"/>
            <a:ext cx="2577465" cy="2559050"/>
          </a:xfrm>
          <a:prstGeom prst="ellipse">
            <a:avLst/>
          </a:prstGeom>
        </p:spPr>
      </p:pic>
      <p:pic>
        <p:nvPicPr>
          <p:cNvPr id="6" name="图片 5" descr="摄图网_400782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60" y="666750"/>
            <a:ext cx="5647690" cy="5621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88971" y="2448050"/>
            <a:ext cx="433137" cy="1259306"/>
          </a:xfrm>
          <a:prstGeom prst="rect">
            <a:avLst/>
          </a:prstGeom>
          <a:solidFill>
            <a:srgbClr val="90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伍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6140" y="2694940"/>
            <a:ext cx="521335" cy="2513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小结</a:t>
            </a:r>
            <a:endParaRPr lang="zh-CN" altLang="en-US" sz="2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57555" y="757555"/>
            <a:ext cx="10676255" cy="3243580"/>
          </a:xfrm>
        </p:spPr>
        <p:txBody>
          <a:bodyPr/>
          <a:p>
            <a:pPr marL="0" indent="0">
              <a:buNone/>
            </a:pPr>
            <a:r>
              <a:rPr lang="zh-CN" altLang="en-US" sz="4000"/>
              <a:t>诗人登临古迹黄鹤楼，观赏眼前景物，触景生情，抒发了对家乡的怀念。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/>
          <p:nvPr>
            <p:ph/>
          </p:nvPr>
        </p:nvSpPr>
        <p:spPr/>
        <p:txBody>
          <a:bodyPr/>
          <a:p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黄鹤楼，屹立在武汉市长江大桥武昌桥头的黄鹤矶上。始建于三国吴黄武二年（公元</a:t>
            </a:r>
            <a:r>
              <a:rPr lang="en-US" altLang="zh-CN">
                <a:ea typeface="黑体" panose="02010609060101010101" pitchFamily="2" charset="-122"/>
                <a:cs typeface="+mn-lt"/>
                <a:sym typeface="+mn-ea"/>
              </a:rPr>
              <a:t>223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年）。它背靠蛇山，俯瞰长江，气势轩昂宏伟，耸天峭地。远远望去，峥嵘的楼影隐现于缥缈的烟霭之中，壮丽辉煌，宛如仙宫琼殿，自古就有“</a:t>
            </a:r>
            <a:r>
              <a:rPr lang="zh-CN" altLang="en-US" dirty="0">
                <a:solidFill>
                  <a:srgbClr val="FF3300"/>
                </a:solidFill>
                <a:ea typeface="黑体" panose="02010609060101010101" pitchFamily="2" charset="-122"/>
                <a:cs typeface="+mn-lt"/>
                <a:sym typeface="+mn-ea"/>
              </a:rPr>
              <a:t>天下绝景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”之誉，曾与湖南的</a:t>
            </a:r>
            <a:r>
              <a:rPr lang="zh-CN" altLang="en-US" dirty="0">
                <a:solidFill>
                  <a:srgbClr val="FF3300"/>
                </a:solidFill>
                <a:ea typeface="黑体" panose="02010609060101010101" pitchFamily="2" charset="-122"/>
                <a:cs typeface="+mn-lt"/>
                <a:sym typeface="+mn-ea"/>
              </a:rPr>
              <a:t>岳阳楼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、江西的</a:t>
            </a:r>
            <a:r>
              <a:rPr lang="zh-CN" altLang="en-US" dirty="0">
                <a:solidFill>
                  <a:srgbClr val="FF3300"/>
                </a:solidFill>
                <a:ea typeface="黑体" panose="02010609060101010101" pitchFamily="2" charset="-122"/>
                <a:cs typeface="+mn-lt"/>
                <a:sym typeface="+mn-ea"/>
              </a:rPr>
              <a:t>滕王阁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并称为我国</a:t>
            </a:r>
            <a:r>
              <a:rPr lang="zh-CN" altLang="en-US" dirty="0">
                <a:solidFill>
                  <a:srgbClr val="FF3300"/>
                </a:solidFill>
                <a:ea typeface="黑体" panose="02010609060101010101" pitchFamily="2" charset="-122"/>
                <a:cs typeface="+mn-lt"/>
                <a:sym typeface="+mn-ea"/>
              </a:rPr>
              <a:t>江南三大名楼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。历代文人墨客登楼吟诗作赋，畅抒情怀，留传至今的诗词逾千首，文赋过百篇，且有多如珠玑的神话传说散落民间。现今的“黄鹤楼”景区，时逢盛世，规制超前，是由主楼、白云阁、岳飞广场、千禧吉祥钟、古乐宫、诗碑廊、南楼等大小</a:t>
            </a:r>
            <a:r>
              <a:rPr lang="en-US" altLang="zh-CN">
                <a:ea typeface="黑体" panose="02010609060101010101" pitchFamily="2" charset="-122"/>
                <a:cs typeface="+mn-lt"/>
                <a:sym typeface="+mn-ea"/>
              </a:rPr>
              <a:t>50</a:t>
            </a:r>
            <a:r>
              <a:rPr lang="zh-CN" altLang="en-US" dirty="0">
                <a:ea typeface="黑体" panose="02010609060101010101" pitchFamily="2" charset="-122"/>
                <a:cs typeface="+mn-lt"/>
                <a:sym typeface="+mn-ea"/>
              </a:rPr>
              <a:t>余处景点组成的融人文与自然景观为一体的风景名胜区，为“</a:t>
            </a:r>
            <a:r>
              <a:rPr lang="zh-CN" altLang="en-US" dirty="0">
                <a:solidFill>
                  <a:srgbClr val="FF0000"/>
                </a:solidFill>
                <a:ea typeface="黑体" panose="02010609060101010101" pitchFamily="2" charset="-122"/>
                <a:cs typeface="+mn-lt"/>
                <a:sym typeface="+mn-ea"/>
              </a:rPr>
              <a:t>全国旅游胜地四十佳”之一</a:t>
            </a:r>
            <a:r>
              <a:rPr lang="zh-CN" altLang="en-US" dirty="0">
                <a:solidFill>
                  <a:srgbClr val="FF0000"/>
                </a:solidFill>
                <a:ea typeface="华文新魏" panose="02010800040101010101" pitchFamily="2" charset="-122"/>
                <a:cs typeface="+mn-lt"/>
                <a:sym typeface="+mn-ea"/>
              </a:rPr>
              <a:t>。</a:t>
            </a:r>
            <a:endParaRPr lang="zh-CN" altLang="en-US" b="0">
              <a:solidFill>
                <a:srgbClr val="FF0000"/>
              </a:solidFill>
              <a:ea typeface="华文新魏" panose="02010800040101010101" pitchFamily="2" charset="-122"/>
              <a:cs typeface="+mn-lt"/>
            </a:endParaRPr>
          </a:p>
          <a:p>
            <a:r>
              <a:rPr lang="zh-CN" altLang="en-US"/>
              <a:t>古代四大名楼：黄鹤楼 岳阳楼 滕王阁 鹳雀楼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内容占位符 2" descr="src=http___dpic.tiankong.com_hr_0p_QJ9114862249.jpg&amp;refer=http___dpic.tiankong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2286000" y="727710"/>
            <a:ext cx="7620000" cy="5086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>
            <a:normAutofit fontScale="70000"/>
          </a:bodyPr>
          <a:p>
            <a:pPr marL="0" indent="0">
              <a:buNone/>
            </a:pPr>
            <a:r>
              <a:rPr lang="zh-CN" altLang="en-US" sz="6000" dirty="0">
                <a:solidFill>
                  <a:srgbClr val="C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诗词中的黄鹤楼</a:t>
            </a:r>
            <a:endParaRPr lang="zh-CN" altLang="en-US" sz="6000">
              <a:solidFill>
                <a:srgbClr val="C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6000" dirty="0">
                <a:latin typeface="仿宋_GB2312" pitchFamily="49" charset="-122"/>
                <a:ea typeface="仿宋_GB2312" pitchFamily="49" charset="-122"/>
                <a:sym typeface="+mn-ea"/>
              </a:rPr>
              <a:t>唐代诗人崔颢的题咏，使黄鹤楼赢得</a:t>
            </a:r>
            <a:r>
              <a:rPr lang="zh-CN" altLang="en-US" sz="6000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“天下江山第一楼”的美誉。</a:t>
            </a:r>
            <a:r>
              <a:rPr lang="en-US" altLang="zh-CN" sz="6000">
                <a:latin typeface="仿宋_GB2312" pitchFamily="49" charset="-122"/>
                <a:ea typeface="仿宋_GB2312" pitchFamily="49" charset="-122"/>
                <a:sym typeface="+mn-ea"/>
              </a:rPr>
              <a:t>《</a:t>
            </a:r>
            <a:r>
              <a:rPr lang="zh-CN" altLang="en-US" sz="6000" dirty="0">
                <a:latin typeface="仿宋_GB2312" pitchFamily="49" charset="-122"/>
                <a:ea typeface="仿宋_GB2312" pitchFamily="49" charset="-122"/>
                <a:sym typeface="+mn-ea"/>
              </a:rPr>
              <a:t>黄鹤楼</a:t>
            </a:r>
            <a:r>
              <a:rPr lang="en-US" altLang="zh-CN" sz="6000">
                <a:latin typeface="仿宋_GB2312" pitchFamily="49" charset="-122"/>
                <a:ea typeface="仿宋_GB2312" pitchFamily="49" charset="-122"/>
                <a:sym typeface="+mn-ea"/>
              </a:rPr>
              <a:t>》</a:t>
            </a:r>
            <a:r>
              <a:rPr lang="zh-CN" altLang="en-US" sz="6000" dirty="0">
                <a:latin typeface="仿宋_GB2312" pitchFamily="49" charset="-122"/>
                <a:ea typeface="仿宋_GB2312" pitchFamily="49" charset="-122"/>
                <a:sym typeface="+mn-ea"/>
              </a:rPr>
              <a:t>这首诗运用了优美的神话传说，写出黄鹤楼的来历、登楼所见以及触景生情引起的乡愁。宋代人把这首诗推为</a:t>
            </a:r>
            <a:r>
              <a:rPr lang="zh-CN" altLang="en-US" sz="6000" u="sng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唐人七律第一</a:t>
            </a:r>
            <a:r>
              <a:rPr lang="zh-CN" altLang="en-US" sz="6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。</a:t>
            </a:r>
            <a:endParaRPr lang="zh-CN" altLang="en-US" sz="6000">
              <a:solidFill>
                <a:srgbClr val="C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796905" cy="6376670"/>
          </a:xfrm>
        </p:spPr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zh-CN" altLang="en-US" sz="4000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诗词中的黄鹤楼</a:t>
            </a:r>
            <a:endParaRPr lang="zh-CN" altLang="en-US" sz="4000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唐朝大诗人李白经过武昌，也登上黄鹤楼，放眼楚天，胸襟开阔，诗兴大发，正要提笔写诗时，却见到崔颢的诗，自愧不如，只好说：“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眼前有景道不得，崔颢题诗在上头”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。崔颢题诗，使李白搁笔，崔颢从此名气大盛。大约黄鹤楼边的“搁笔亭”就是因此而建的。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李白十几首诗里都涉及到黄鹤楼。</a:t>
            </a:r>
            <a:r>
              <a:rPr lang="en-US" altLang="zh-CN" sz="4000">
                <a:latin typeface="Arial" panose="020B0604020202020204" pitchFamily="34" charset="0"/>
                <a:ea typeface="楷体_GB2312" pitchFamily="49" charset="-122"/>
                <a:sym typeface="+mn-ea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黄鹤楼送孟浩然之广陵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 </a:t>
            </a:r>
            <a:r>
              <a:rPr lang="en-US" altLang="zh-CN" sz="400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“</a:t>
            </a:r>
            <a:r>
              <a:rPr lang="zh-CN" altLang="en-US" sz="4000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故人西辞黄鹤楼，烟花三月下扬州。孤帆远影碧空尽，惟见长江天际流。”　</a:t>
            </a:r>
            <a:r>
              <a:rPr lang="zh-CN" altLang="en-US" sz="4000" dirty="0">
                <a:latin typeface="仿宋_GB2312" pitchFamily="49" charset="-122"/>
                <a:ea typeface="仿宋_GB2312" pitchFamily="49" charset="-122"/>
                <a:sym typeface="+mn-ea"/>
              </a:rPr>
              <a:t>李白的千古绝唱，感情真挚，自然流畅，景色绚丽，神姿昂然，风流天下，传之久远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cut/>
      </p:transition>
    </mc:Choice>
    <mc:Fallback>
      <p:transition spd="slow" advClick="0" advTm="2000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内容占位符 5" descr="摄图网_400782108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3538855" y="365125"/>
            <a:ext cx="5114925" cy="5812155"/>
          </a:xfrm>
          <a:prstGeom prst="rect">
            <a:avLst/>
          </a:prstGeom>
        </p:spPr>
      </p:pic>
      <p:pic>
        <p:nvPicPr>
          <p:cNvPr id="35" name="图片 34" descr="摄图网_400947293"/>
          <p:cNvPicPr>
            <a:picLocks noChangeAspect="1"/>
          </p:cNvPicPr>
          <p:nvPr/>
        </p:nvPicPr>
        <p:blipFill>
          <a:blip r:embed="rId2"/>
          <a:srcRect t="28846" r="47413" b="18958"/>
          <a:stretch>
            <a:fillRect/>
          </a:stretch>
        </p:blipFill>
        <p:spPr>
          <a:xfrm>
            <a:off x="3256961" y="3508142"/>
            <a:ext cx="2019300" cy="2005965"/>
          </a:xfrm>
          <a:prstGeom prst="ellipse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90901" y="2405505"/>
            <a:ext cx="433137" cy="1259306"/>
          </a:xfrm>
          <a:prstGeom prst="rect">
            <a:avLst/>
          </a:prstGeom>
          <a:solidFill>
            <a:srgbClr val="90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cs typeface="+mn-ea"/>
                <a:sym typeface="+mn-lt"/>
              </a:rPr>
              <a:t>贰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36310" y="1483995"/>
            <a:ext cx="521335" cy="3201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作者及写作背景介绍</a:t>
            </a:r>
            <a:endParaRPr lang="zh-CN" altLang="en-US" sz="2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133" y="130162"/>
            <a:ext cx="3420745" cy="1204595"/>
            <a:chOff x="0" y="316"/>
            <a:chExt cx="5387" cy="18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6"/>
              <a:ext cx="3347" cy="105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41" y="485"/>
              <a:ext cx="253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chemeClr val="bg1"/>
                  </a:solidFill>
                  <a:cs typeface="+mn-ea"/>
                  <a:sym typeface="+mn-lt"/>
                </a:rPr>
                <a:t>      </a:t>
              </a:r>
              <a:r>
                <a:rPr lang="zh-CN" altLang="en-US" sz="2800" b="1" dirty="0">
                  <a:solidFill>
                    <a:schemeClr val="tx1"/>
                  </a:solidFill>
                  <a:cs typeface="+mn-ea"/>
                  <a:sym typeface="+mn-lt"/>
                </a:rPr>
                <a:t>贰</a:t>
              </a:r>
              <a:endParaRPr lang="zh-CN" altLang="en-US" sz="2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 descr="摄图网_400947293"/>
            <p:cNvPicPr>
              <a:picLocks noChangeAspect="1"/>
            </p:cNvPicPr>
            <p:nvPr/>
          </p:nvPicPr>
          <p:blipFill>
            <a:blip r:embed="rId2"/>
            <a:srcRect t="28846" r="47413" b="18958"/>
            <a:stretch>
              <a:fillRect/>
            </a:stretch>
          </p:blipFill>
          <p:spPr>
            <a:xfrm>
              <a:off x="4198" y="1032"/>
              <a:ext cx="1189" cy="1181"/>
            </a:xfrm>
            <a:prstGeom prst="ellipse">
              <a:avLst/>
            </a:prstGeom>
          </p:spPr>
        </p:pic>
      </p:grpSp>
      <p:sp>
        <p:nvSpPr>
          <p:cNvPr id="265" name="圆角矩形 18"/>
          <p:cNvSpPr>
            <a:spLocks noChangeArrowheads="1"/>
          </p:cNvSpPr>
          <p:nvPr/>
        </p:nvSpPr>
        <p:spPr bwMode="auto">
          <a:xfrm>
            <a:off x="220133" y="1879217"/>
            <a:ext cx="1828165" cy="1802765"/>
          </a:xfrm>
          <a:prstGeom prst="roundRect">
            <a:avLst>
              <a:gd name="adj" fmla="val 50000"/>
            </a:avLst>
          </a:prstGeom>
          <a:solidFill>
            <a:srgbClr val="901A1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2" name="矩形 271"/>
          <p:cNvSpPr/>
          <p:nvPr/>
        </p:nvSpPr>
        <p:spPr>
          <a:xfrm>
            <a:off x="4602204" y="1516861"/>
            <a:ext cx="7524694" cy="3374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 descr="摄图网_401020858"/>
          <p:cNvPicPr>
            <a:picLocks noChangeAspect="1"/>
          </p:cNvPicPr>
          <p:nvPr/>
        </p:nvPicPr>
        <p:blipFill>
          <a:blip r:embed="rId3"/>
          <a:srcRect l="14953" t="16863" r="15416" b="14564"/>
          <a:stretch>
            <a:fillRect/>
          </a:stretch>
        </p:blipFill>
        <p:spPr>
          <a:xfrm>
            <a:off x="244262" y="1781532"/>
            <a:ext cx="1779905" cy="1753235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/>
          </p:nvPr>
        </p:nvSpPr>
        <p:spPr>
          <a:xfrm>
            <a:off x="2448054" y="1581997"/>
            <a:ext cx="9838229" cy="704426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b="1" dirty="0">
                <a:solidFill>
                  <a:schemeClr val="tx1"/>
                </a:solidFill>
              </a:rPr>
              <a:t>作者介绍</a:t>
            </a:r>
            <a:endParaRPr b="1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dirty="0">
                <a:solidFill>
                  <a:schemeClr val="tx1"/>
                </a:solidFill>
              </a:rPr>
              <a:t>崔颢，汴州（开封）人氏,（公元704？—754年）唐玄宗开元11年（公元723年）进士。他才思敏捷，长于写诗，系盛唐诗人,《旧唐书·文苑传》把他和王昌龄、高适、孟浩然并提,但他宦海浮沉，终不得志。</a:t>
            </a:r>
            <a:endParaRPr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 dirty="0">
                <a:latin typeface="+mn-ea"/>
                <a:sym typeface="+mn-ea"/>
              </a:rPr>
              <a:t>写作背景介绍</a:t>
            </a:r>
            <a:endParaRPr lang="zh-CN" altLang="en-US" b="1" dirty="0">
              <a:latin typeface="+mn-ea"/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latin typeface="+mn-ea"/>
                <a:sym typeface="+mn-ea"/>
              </a:rPr>
              <a:t>仕途失意、漂泊无依的崔颢登临此楼，产生了一种吊古伤今、人去楼空的寂寞之感，加之神话传说的出动，蓄积在胸中的诗情便喷涌饿热出，写出了这首浑然天成的是个，这也是黄鹤楼题诗的绝唱。</a:t>
            </a:r>
            <a:endParaRPr lang="zh-CN" altLang="en-US" dirty="0"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内容占位符 5" descr="摄图网_400782108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3538855" y="365125"/>
            <a:ext cx="5114925" cy="5812155"/>
          </a:xfrm>
          <a:prstGeom prst="rect">
            <a:avLst/>
          </a:prstGeom>
        </p:spPr>
      </p:pic>
      <p:pic>
        <p:nvPicPr>
          <p:cNvPr id="35" name="图片 34" descr="摄图网_400947293"/>
          <p:cNvPicPr>
            <a:picLocks noChangeAspect="1"/>
          </p:cNvPicPr>
          <p:nvPr/>
        </p:nvPicPr>
        <p:blipFill>
          <a:blip r:embed="rId2"/>
          <a:srcRect t="28846" r="47413" b="18958"/>
          <a:stretch>
            <a:fillRect/>
          </a:stretch>
        </p:blipFill>
        <p:spPr>
          <a:xfrm>
            <a:off x="3256961" y="3508142"/>
            <a:ext cx="2019300" cy="2005965"/>
          </a:xfrm>
          <a:prstGeom prst="ellipse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90901" y="2405505"/>
            <a:ext cx="433137" cy="1259306"/>
          </a:xfrm>
          <a:prstGeom prst="rect">
            <a:avLst/>
          </a:prstGeom>
          <a:solidFill>
            <a:srgbClr val="90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cs typeface="+mn-ea"/>
                <a:sym typeface="+mn-lt"/>
              </a:rPr>
              <a:t>叁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36310" y="1483995"/>
            <a:ext cx="521335" cy="3201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200" spc="500" dirty="0">
                <a:solidFill>
                  <a:schemeClr val="tx1"/>
                </a:solidFill>
                <a:uFillTx/>
                <a:cs typeface="+mn-ea"/>
                <a:sym typeface="+mn-lt"/>
              </a:rPr>
              <a:t>赏析黄鹤楼</a:t>
            </a:r>
            <a:endParaRPr lang="zh-CN" altLang="en-US" sz="2200" spc="500" dirty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wipe/>
      </p:transition>
    </mc:Choice>
    <mc:Fallback>
      <p:transition spd="slow" advClick="0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ISPRING_PRESENTATION_TITLE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字魂36号-正文宋楷"/>
        <a:ea typeface="字魂36号-正文宋楷"/>
        <a:cs typeface=""/>
      </a:majorFont>
      <a:minorFont>
        <a:latin typeface="字魂36号-正文宋楷"/>
        <a:ea typeface="字魂36号-正文宋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2584</Words>
  <Application>WPS 演示</Application>
  <PresentationFormat>宽屏</PresentationFormat>
  <Paragraphs>200</Paragraphs>
  <Slides>27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华文新魏</vt:lpstr>
      <vt:lpstr>Times New Roman</vt:lpstr>
      <vt:lpstr>仿宋_GB2312</vt:lpstr>
      <vt:lpstr>仿宋</vt:lpstr>
      <vt:lpstr>楷体_GB2312</vt:lpstr>
      <vt:lpstr>新宋体</vt:lpstr>
      <vt:lpstr>Calibri</vt:lpstr>
      <vt:lpstr>字魂36号-正文宋楷</vt:lpstr>
      <vt:lpstr>微软雅黑</vt:lpstr>
      <vt:lpstr>Arial Unicode MS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“此地空余黄鹤楼”，“白云千载空悠悠”，这两句都各有一个“空”字，试比较这两个“空”字的意义和作用有何不同？ </vt:lpstr>
      <vt:lpstr>请用自己的语言将颈联诗人登楼所见之景描述出来。 </vt:lpstr>
      <vt:lpstr>在本诗中最能概括诗人感情的是哪一个字？在对全诗整体感悟的基础上，请简要分析诗人在尾联中是如何表达这种感情的。 </vt:lpstr>
      <vt:lpstr>《黄鹤楼》一诗是怎样将神话传说与眼前景物融为一体的？抒发了诗人什么样的情感？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风云办公</dc:creator>
  <cp:lastModifiedBy>86139</cp:lastModifiedBy>
  <cp:revision>45</cp:revision>
  <dcterms:created xsi:type="dcterms:W3CDTF">2018-07-19T06:31:00Z</dcterms:created>
  <dcterms:modified xsi:type="dcterms:W3CDTF">2021-10-12T10:13:54Z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