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38" r:id="rId4"/>
    <p:sldId id="612" r:id="rId5"/>
    <p:sldId id="613" r:id="rId6"/>
    <p:sldId id="615" r:id="rId7"/>
    <p:sldId id="616" r:id="rId8"/>
    <p:sldId id="617" r:id="rId9"/>
    <p:sldId id="618" r:id="rId10"/>
    <p:sldId id="620" r:id="rId11"/>
    <p:sldId id="621" r:id="rId12"/>
    <p:sldId id="622" r:id="rId13"/>
    <p:sldId id="623" r:id="rId14"/>
    <p:sldId id="624" r:id="rId15"/>
    <p:sldId id="625" r:id="rId16"/>
    <p:sldId id="626" r:id="rId17"/>
    <p:sldId id="627" r:id="rId18"/>
    <p:sldId id="628" r:id="rId19"/>
    <p:sldId id="629" r:id="rId20"/>
    <p:sldId id="641" r:id="rId21"/>
    <p:sldId id="630" r:id="rId22"/>
    <p:sldId id="631" r:id="rId23"/>
    <p:sldId id="632" r:id="rId24"/>
    <p:sldId id="633" r:id="rId25"/>
    <p:sldId id="634" r:id="rId26"/>
    <p:sldId id="635" r:id="rId27"/>
    <p:sldId id="637" r:id="rId28"/>
    <p:sldId id="638" r:id="rId29"/>
    <p:sldId id="639" r:id="rId30"/>
    <p:sldId id="640" r:id="rId31"/>
    <p:sldId id="569" r:id="rId32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66" y="-90"/>
      </p:cViewPr>
      <p:guideLst>
        <p:guide orient="horz" pos="1634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87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5.xml" /><Relationship Id="rId11" Type="http://schemas.openxmlformats.org/officeDocument/2006/relationships/image" Target="../media/image6.png" /><Relationship Id="rId12" Type="http://schemas.openxmlformats.org/officeDocument/2006/relationships/tags" Target="../tags/tag6.xml" /><Relationship Id="rId13" Type="http://schemas.openxmlformats.org/officeDocument/2006/relationships/image" Target="../media/image7.png" /><Relationship Id="rId14" Type="http://schemas.openxmlformats.org/officeDocument/2006/relationships/tags" Target="../tags/tag7.xml" /><Relationship Id="rId15" Type="http://schemas.openxmlformats.org/officeDocument/2006/relationships/tags" Target="../tags/tag8.xml" /><Relationship Id="rId16" Type="http://schemas.openxmlformats.org/officeDocument/2006/relationships/tags" Target="../tags/tag9.xml" /><Relationship Id="rId17" Type="http://schemas.openxmlformats.org/officeDocument/2006/relationships/tags" Target="../tags/tag10.xml" /><Relationship Id="rId18" Type="http://schemas.openxmlformats.org/officeDocument/2006/relationships/tags" Target="../tags/tag11.xml" /><Relationship Id="rId19" Type="http://schemas.openxmlformats.org/officeDocument/2006/relationships/tags" Target="../tags/tag12.xml" /><Relationship Id="rId2" Type="http://schemas.openxmlformats.org/officeDocument/2006/relationships/tags" Target="../tags/tag1.xml" /><Relationship Id="rId20" Type="http://schemas.openxmlformats.org/officeDocument/2006/relationships/tags" Target="../tags/tag13.xml" /><Relationship Id="rId21" Type="http://schemas.openxmlformats.org/officeDocument/2006/relationships/image" Target="../media/image8.jpeg" /><Relationship Id="rId22" Type="http://schemas.openxmlformats.org/officeDocument/2006/relationships/slideMaster" Target="../slideMasters/slideMaster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image" Target="../media/image3.png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image" Target="../media/image5.png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image" Target="../media/image12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image" Target="../media/image10.png" /><Relationship Id="rId6" Type="http://schemas.openxmlformats.org/officeDocument/2006/relationships/tags" Target="../tags/tag87.xml" /><Relationship Id="rId7" Type="http://schemas.openxmlformats.org/officeDocument/2006/relationships/image" Target="../media/image11.jpe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96.xml" /><Relationship Id="rId11" Type="http://schemas.openxmlformats.org/officeDocument/2006/relationships/image" Target="../media/image6.png" /><Relationship Id="rId12" Type="http://schemas.openxmlformats.org/officeDocument/2006/relationships/tags" Target="../tags/tag97.xml" /><Relationship Id="rId13" Type="http://schemas.openxmlformats.org/officeDocument/2006/relationships/image" Target="../media/image7.png" /><Relationship Id="rId14" Type="http://schemas.openxmlformats.org/officeDocument/2006/relationships/tags" Target="../tags/tag98.xml" /><Relationship Id="rId15" Type="http://schemas.openxmlformats.org/officeDocument/2006/relationships/tags" Target="../tags/tag99.xml" /><Relationship Id="rId16" Type="http://schemas.openxmlformats.org/officeDocument/2006/relationships/tags" Target="../tags/tag100.xml" /><Relationship Id="rId17" Type="http://schemas.openxmlformats.org/officeDocument/2006/relationships/tags" Target="../tags/tag101.xml" /><Relationship Id="rId18" Type="http://schemas.openxmlformats.org/officeDocument/2006/relationships/tags" Target="../tags/tag102.xml" /><Relationship Id="rId19" Type="http://schemas.openxmlformats.org/officeDocument/2006/relationships/tags" Target="../tags/tag103.xml" /><Relationship Id="rId2" Type="http://schemas.openxmlformats.org/officeDocument/2006/relationships/tags" Target="../tags/tag92.xml" /><Relationship Id="rId20" Type="http://schemas.openxmlformats.org/officeDocument/2006/relationships/tags" Target="../tags/tag104.xml" /><Relationship Id="rId21" Type="http://schemas.openxmlformats.org/officeDocument/2006/relationships/image" Target="../media/image8.jpeg" /><Relationship Id="rId22" Type="http://schemas.openxmlformats.org/officeDocument/2006/relationships/slideMaster" Target="../slideMasters/slideMaster1.xml" /><Relationship Id="rId3" Type="http://schemas.openxmlformats.org/officeDocument/2006/relationships/image" Target="../media/image2.png" /><Relationship Id="rId4" Type="http://schemas.openxmlformats.org/officeDocument/2006/relationships/tags" Target="../tags/tag93.xml" /><Relationship Id="rId5" Type="http://schemas.openxmlformats.org/officeDocument/2006/relationships/image" Target="../media/image3.png" /><Relationship Id="rId6" Type="http://schemas.openxmlformats.org/officeDocument/2006/relationships/tags" Target="../tags/tag94.xml" /><Relationship Id="rId7" Type="http://schemas.openxmlformats.org/officeDocument/2006/relationships/image" Target="../media/image4.png" /><Relationship Id="rId8" Type="http://schemas.openxmlformats.org/officeDocument/2006/relationships/tags" Target="../tags/tag95.xml" /><Relationship Id="rId9" Type="http://schemas.openxmlformats.org/officeDocument/2006/relationships/image" Target="../media/image5.png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image" Target="../media/image12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image" Target="../media/image10.png" /><Relationship Id="rId6" Type="http://schemas.openxmlformats.org/officeDocument/2006/relationships/tags" Target="../tags/tag108.xml" /><Relationship Id="rId7" Type="http://schemas.openxmlformats.org/officeDocument/2006/relationships/image" Target="../media/image11.jpeg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tags" Target="../tags/tag121.xml" /><Relationship Id="rId13" Type="http://schemas.openxmlformats.org/officeDocument/2006/relationships/tags" Target="../tags/tag122.xml" /><Relationship Id="rId14" Type="http://schemas.openxmlformats.org/officeDocument/2006/relationships/image" Target="../media/image12.jpeg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image" Target="../media/image9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image" Target="../media/image10.png" /><Relationship Id="rId7" Type="http://schemas.openxmlformats.org/officeDocument/2006/relationships/tags" Target="../tags/tag117.xml" /><Relationship Id="rId8" Type="http://schemas.openxmlformats.org/officeDocument/2006/relationships/image" Target="../media/image11.jpeg" /><Relationship Id="rId9" Type="http://schemas.openxmlformats.org/officeDocument/2006/relationships/tags" Target="../tags/tag11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image" Target="../media/image12.jpeg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124.xml" /><Relationship Id="rId3" Type="http://schemas.openxmlformats.org/officeDocument/2006/relationships/image" Target="../media/image9.png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image" Target="../media/image10.png" /><Relationship Id="rId7" Type="http://schemas.openxmlformats.org/officeDocument/2006/relationships/tags" Target="../tags/tag127.xml" /><Relationship Id="rId8" Type="http://schemas.openxmlformats.org/officeDocument/2006/relationships/image" Target="../media/image11.jpeg" /><Relationship Id="rId9" Type="http://schemas.openxmlformats.org/officeDocument/2006/relationships/tags" Target="../tags/tag12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image" Target="../media/image12.jpeg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135.xml" /><Relationship Id="rId3" Type="http://schemas.openxmlformats.org/officeDocument/2006/relationships/image" Target="../media/image9.png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image" Target="../media/image10.png" /><Relationship Id="rId7" Type="http://schemas.openxmlformats.org/officeDocument/2006/relationships/tags" Target="../tags/tag138.xml" /><Relationship Id="rId8" Type="http://schemas.openxmlformats.org/officeDocument/2006/relationships/image" Target="../media/image11.jpeg" /><Relationship Id="rId9" Type="http://schemas.openxmlformats.org/officeDocument/2006/relationships/tags" Target="../tags/tag13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10" Type="http://schemas.openxmlformats.org/officeDocument/2006/relationships/tags" Target="../tags/tag151.xml" /><Relationship Id="rId11" Type="http://schemas.openxmlformats.org/officeDocument/2006/relationships/tags" Target="../tags/tag152.xml" /><Relationship Id="rId12" Type="http://schemas.openxmlformats.org/officeDocument/2006/relationships/tags" Target="../tags/tag153.xml" /><Relationship Id="rId13" Type="http://schemas.openxmlformats.org/officeDocument/2006/relationships/tags" Target="../tags/tag154.xml" /><Relationship Id="rId14" Type="http://schemas.openxmlformats.org/officeDocument/2006/relationships/tags" Target="../tags/tag155.xml" /><Relationship Id="rId15" Type="http://schemas.openxmlformats.org/officeDocument/2006/relationships/image" Target="../media/image12.jpeg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146.xml" /><Relationship Id="rId3" Type="http://schemas.openxmlformats.org/officeDocument/2006/relationships/image" Target="../media/image9.png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image" Target="../media/image10.png" /><Relationship Id="rId7" Type="http://schemas.openxmlformats.org/officeDocument/2006/relationships/tags" Target="../tags/tag149.xml" /><Relationship Id="rId8" Type="http://schemas.openxmlformats.org/officeDocument/2006/relationships/image" Target="../media/image11.jpeg" /><Relationship Id="rId9" Type="http://schemas.openxmlformats.org/officeDocument/2006/relationships/tags" Target="../tags/tag15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10" Type="http://schemas.openxmlformats.org/officeDocument/2006/relationships/tags" Target="../tags/tag165.xml" /><Relationship Id="rId11" Type="http://schemas.openxmlformats.org/officeDocument/2006/relationships/image" Target="../media/image11.jpeg" /><Relationship Id="rId12" Type="http://schemas.openxmlformats.org/officeDocument/2006/relationships/image" Target="../media/image12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10" Type="http://schemas.openxmlformats.org/officeDocument/2006/relationships/tags" Target="../tags/tag172.xml" /><Relationship Id="rId11" Type="http://schemas.openxmlformats.org/officeDocument/2006/relationships/tags" Target="../tags/tag173.xml" /><Relationship Id="rId12" Type="http://schemas.openxmlformats.org/officeDocument/2006/relationships/tags" Target="../tags/tag174.xml" /><Relationship Id="rId13" Type="http://schemas.openxmlformats.org/officeDocument/2006/relationships/image" Target="../media/image12.jpe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67.xml" /><Relationship Id="rId3" Type="http://schemas.openxmlformats.org/officeDocument/2006/relationships/image" Target="../media/image15.jpeg" /><Relationship Id="rId4" Type="http://schemas.openxmlformats.org/officeDocument/2006/relationships/image" Target="../media/image6.png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image" Target="../media/image16.png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image" Target="../media/image12.jpeg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image" Target="../media/image10.png" /><Relationship Id="rId6" Type="http://schemas.openxmlformats.org/officeDocument/2006/relationships/tags" Target="../tags/tag17.xml" /><Relationship Id="rId7" Type="http://schemas.openxmlformats.org/officeDocument/2006/relationships/image" Target="../media/image11.jpeg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12" Type="http://schemas.openxmlformats.org/officeDocument/2006/relationships/tags" Target="../tags/tag30.xml" /><Relationship Id="rId13" Type="http://schemas.openxmlformats.org/officeDocument/2006/relationships/tags" Target="../tags/tag31.xml" /><Relationship Id="rId14" Type="http://schemas.openxmlformats.org/officeDocument/2006/relationships/image" Target="../media/image8.jpeg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23.xml" /><Relationship Id="rId3" Type="http://schemas.openxmlformats.org/officeDocument/2006/relationships/image" Target="../media/image3.png" /><Relationship Id="rId4" Type="http://schemas.openxmlformats.org/officeDocument/2006/relationships/tags" Target="../tags/tag24.xml" /><Relationship Id="rId5" Type="http://schemas.openxmlformats.org/officeDocument/2006/relationships/image" Target="../media/image13.png" /><Relationship Id="rId6" Type="http://schemas.openxmlformats.org/officeDocument/2006/relationships/tags" Target="../tags/tag25.xml" /><Relationship Id="rId7" Type="http://schemas.openxmlformats.org/officeDocument/2006/relationships/image" Target="../media/image14.png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tags" Target="../tags/tag41.xml" /><Relationship Id="rId14" Type="http://schemas.openxmlformats.org/officeDocument/2006/relationships/image" Target="../media/image12.jpeg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image" Target="../media/image10.png" /><Relationship Id="rId6" Type="http://schemas.openxmlformats.org/officeDocument/2006/relationships/tags" Target="../tags/tag35.xml" /><Relationship Id="rId7" Type="http://schemas.openxmlformats.org/officeDocument/2006/relationships/image" Target="../media/image11.jpeg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10" Type="http://schemas.openxmlformats.org/officeDocument/2006/relationships/tags" Target="../tags/tag48.xml" /><Relationship Id="rId11" Type="http://schemas.openxmlformats.org/officeDocument/2006/relationships/tags" Target="../tags/tag49.xml" /><Relationship Id="rId12" Type="http://schemas.openxmlformats.org/officeDocument/2006/relationships/tags" Target="../tags/tag50.xml" /><Relationship Id="rId13" Type="http://schemas.openxmlformats.org/officeDocument/2006/relationships/tags" Target="../tags/tag51.xml" /><Relationship Id="rId14" Type="http://schemas.openxmlformats.org/officeDocument/2006/relationships/tags" Target="../tags/tag52.xml" /><Relationship Id="rId15" Type="http://schemas.openxmlformats.org/officeDocument/2006/relationships/tags" Target="../tags/tag53.xml" /><Relationship Id="rId16" Type="http://schemas.openxmlformats.org/officeDocument/2006/relationships/image" Target="../media/image12.jpeg" /><Relationship Id="rId17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image" Target="../media/image10.png" /><Relationship Id="rId6" Type="http://schemas.openxmlformats.org/officeDocument/2006/relationships/tags" Target="../tags/tag45.xml" /><Relationship Id="rId7" Type="http://schemas.openxmlformats.org/officeDocument/2006/relationships/image" Target="../media/image11.jpeg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10" Type="http://schemas.openxmlformats.org/officeDocument/2006/relationships/tags" Target="../tags/tag60.xml" /><Relationship Id="rId11" Type="http://schemas.openxmlformats.org/officeDocument/2006/relationships/tags" Target="../tags/tag61.xml" /><Relationship Id="rId12" Type="http://schemas.openxmlformats.org/officeDocument/2006/relationships/image" Target="../media/image12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5.jpeg" /><Relationship Id="rId3" Type="http://schemas.openxmlformats.org/officeDocument/2006/relationships/image" Target="../media/image6.png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image" Target="../media/image16.png" /><Relationship Id="rId7" Type="http://schemas.openxmlformats.org/officeDocument/2006/relationships/tags" Target="../tags/tag57.xml" /><Relationship Id="rId8" Type="http://schemas.openxmlformats.org/officeDocument/2006/relationships/tags" Target="../tags/tag58.xml" /><Relationship Id="rId9" Type="http://schemas.openxmlformats.org/officeDocument/2006/relationships/tags" Target="../tags/tag5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image" Target="../media/image12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image" Target="../media/image12.jpeg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image" Target="../media/image10.png" /><Relationship Id="rId6" Type="http://schemas.openxmlformats.org/officeDocument/2006/relationships/tags" Target="../tags/tag68.xml" /><Relationship Id="rId7" Type="http://schemas.openxmlformats.org/officeDocument/2006/relationships/image" Target="../media/image11.jpeg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10" Type="http://schemas.openxmlformats.org/officeDocument/2006/relationships/tags" Target="../tags/tag81.xml" /><Relationship Id="rId11" Type="http://schemas.openxmlformats.org/officeDocument/2006/relationships/tags" Target="../tags/tag82.xml" /><Relationship Id="rId12" Type="http://schemas.openxmlformats.org/officeDocument/2006/relationships/tags" Target="../tags/tag83.xml" /><Relationship Id="rId13" Type="http://schemas.openxmlformats.org/officeDocument/2006/relationships/image" Target="../media/image12.jpeg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image" Target="../media/image10.png" /><Relationship Id="rId6" Type="http://schemas.openxmlformats.org/officeDocument/2006/relationships/tags" Target="../tags/tag78.xml" /><Relationship Id="rId7" Type="http://schemas.openxmlformats.org/officeDocument/2006/relationships/image" Target="../media/image11.jpeg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74482" y="322795"/>
            <a:ext cx="6526268" cy="4537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96070" y="-25717"/>
            <a:ext cx="5435718" cy="45310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61009" y="889397"/>
            <a:ext cx="4522768" cy="40636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13309" y="4317206"/>
            <a:ext cx="438951" cy="5282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264523" y="4281488"/>
            <a:ext cx="709612" cy="7096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298239" y="368498"/>
            <a:ext cx="715567" cy="71556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912998" y="2703910"/>
            <a:ext cx="1334690" cy="1334690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>
            <p:custDataLst>
              <p:tags r:id="rId15"/>
            </p:custDataLst>
          </p:nvPr>
        </p:nvCxnSpPr>
        <p:spPr>
          <a:xfrm>
            <a:off x="3671013" y="2169721"/>
            <a:ext cx="17868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6"/>
            </p:custDataLst>
          </p:nvPr>
        </p:nvSpPr>
        <p:spPr>
          <a:xfrm>
            <a:off x="3221215" y="2209023"/>
            <a:ext cx="2766119" cy="1717320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4950" spc="600" baseline="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7"/>
            </p:custDataLst>
          </p:nvPr>
        </p:nvSpPr>
        <p:spPr>
          <a:xfrm>
            <a:off x="3221215" y="1838876"/>
            <a:ext cx="2766119" cy="323913"/>
          </a:xfrm>
        </p:spPr>
        <p:txBody>
          <a:bodyPr lIns="90000" tIns="46800" rIns="90000" bIns="46800" anchor="b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104183" y="58898"/>
            <a:ext cx="8920901" cy="5022829"/>
            <a:chOff x="138911" y="78530"/>
            <a:chExt cx="11894534" cy="669710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1157755" y="78530"/>
              <a:ext cx="875690" cy="941568"/>
              <a:chOff x="10012694" y="259301"/>
              <a:chExt cx="1684967" cy="1811727"/>
            </a:xfrm>
          </p:grpSpPr>
          <p:pic>
            <p:nvPicPr>
              <p:cNvPr id="10" name="图片 9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10317494" y="259301"/>
                <a:ext cx="1380167" cy="1380167"/>
              </a:xfrm>
              <a:prstGeom prst="rect">
                <a:avLst/>
              </a:prstGeom>
            </p:spPr>
          </p:pic>
          <p:sp>
            <p:nvSpPr>
              <p:cNvPr id="11" name="圆: 空心 1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0012694" y="1207908"/>
                <a:ext cx="863120" cy="863120"/>
              </a:xfrm>
              <a:prstGeom prst="donut">
                <a:avLst>
                  <a:gd name="adj" fmla="val 8795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2500"/>
              </a:bodyPr>
              <a:lstStyle/>
              <a:p>
                <a:pPr algn="ctr"/>
                <a:endParaRPr lang="zh-CN" altLang="en-US" sz="1350" baseline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" name="等腰三角形 8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85035" y="6048312"/>
              <a:ext cx="781199" cy="673447"/>
            </a:xfrm>
            <a:prstGeom prst="triangl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74482" y="322795"/>
            <a:ext cx="6526268" cy="45376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96070" y="-25717"/>
            <a:ext cx="5435718" cy="45310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61009" y="889397"/>
            <a:ext cx="4522768" cy="40636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13309" y="4317206"/>
            <a:ext cx="438951" cy="528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264523" y="4281488"/>
            <a:ext cx="709612" cy="7096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298239" y="368498"/>
            <a:ext cx="715567" cy="7155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912998" y="2703910"/>
            <a:ext cx="1334690" cy="1334690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15"/>
            </p:custDataLst>
          </p:nvPr>
        </p:nvCxnSpPr>
        <p:spPr>
          <a:xfrm>
            <a:off x="3671013" y="2169721"/>
            <a:ext cx="17868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3151294" y="2205569"/>
            <a:ext cx="2820881" cy="1936415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  <p:custDataLst>
              <p:tags r:id="rId20"/>
            </p:custDataLst>
          </p:nvPr>
        </p:nvSpPr>
        <p:spPr>
          <a:xfrm>
            <a:off x="3151585" y="1776413"/>
            <a:ext cx="2820590" cy="377428"/>
          </a:xfrm>
        </p:spPr>
        <p:txBody>
          <a:bodyPr lIns="90000" tIns="46800" rIns="90000" bIns="46800" anchor="b" anchorCtr="0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8368189" y="59055"/>
            <a:ext cx="656749" cy="706279"/>
            <a:chOff x="10012694" y="259301"/>
            <a:chExt cx="1684967" cy="1811727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0317494" y="259301"/>
              <a:ext cx="1380167" cy="1380167"/>
            </a:xfrm>
            <a:prstGeom prst="rect">
              <a:avLst/>
            </a:prstGeom>
          </p:spPr>
        </p:pic>
        <p:sp>
          <p:nvSpPr>
            <p:cNvPr id="11" name="圆: 空心 10"/>
            <p:cNvSpPr/>
            <p:nvPr userDrawn="1">
              <p:custDataLst>
                <p:tags r:id="rId4"/>
              </p:custDataLst>
            </p:nvPr>
          </p:nvSpPr>
          <p:spPr>
            <a:xfrm>
              <a:off x="10012694" y="1207908"/>
              <a:ext cx="863120" cy="863120"/>
            </a:xfrm>
            <a:prstGeom prst="donut">
              <a:avLst>
                <a:gd name="adj" fmla="val 8795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" name="等腰三角形 8"/>
          <p:cNvSpPr/>
          <p:nvPr userDrawn="1">
            <p:custDataLst>
              <p:tags r:id="rId6"/>
            </p:custDataLst>
          </p:nvPr>
        </p:nvSpPr>
        <p:spPr>
          <a:xfrm rot="5400000">
            <a:off x="63818" y="4536281"/>
            <a:ext cx="585788" cy="505301"/>
          </a:xfrm>
          <a:prstGeom prst="triangl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19551" y="204788"/>
            <a:ext cx="8705374" cy="47339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8368665" y="59055"/>
            <a:ext cx="656749" cy="706279"/>
            <a:chOff x="10012694" y="259301"/>
            <a:chExt cx="1684967" cy="181172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0317494" y="259301"/>
              <a:ext cx="1380167" cy="1380167"/>
            </a:xfrm>
            <a:prstGeom prst="rect">
              <a:avLst/>
            </a:prstGeom>
          </p:spPr>
        </p:pic>
        <p:sp>
          <p:nvSpPr>
            <p:cNvPr id="12" name="圆: 空心 11"/>
            <p:cNvSpPr/>
            <p:nvPr userDrawn="1">
              <p:custDataLst>
                <p:tags r:id="rId5"/>
              </p:custDataLst>
            </p:nvPr>
          </p:nvSpPr>
          <p:spPr>
            <a:xfrm>
              <a:off x="10012694" y="1207908"/>
              <a:ext cx="863120" cy="863120"/>
            </a:xfrm>
            <a:prstGeom prst="donut">
              <a:avLst>
                <a:gd name="adj" fmla="val 8795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" name="等腰三角形 9"/>
          <p:cNvSpPr/>
          <p:nvPr userDrawn="1">
            <p:custDataLst>
              <p:tags r:id="rId7"/>
            </p:custDataLst>
          </p:nvPr>
        </p:nvSpPr>
        <p:spPr>
          <a:xfrm rot="5400000">
            <a:off x="63818" y="4536758"/>
            <a:ext cx="585788" cy="505301"/>
          </a:xfrm>
          <a:prstGeom prst="triangl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8368189" y="59055"/>
            <a:ext cx="656749" cy="706279"/>
            <a:chOff x="10012694" y="259301"/>
            <a:chExt cx="1684967" cy="181172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0317494" y="259301"/>
              <a:ext cx="1380167" cy="1380167"/>
            </a:xfrm>
            <a:prstGeom prst="rect">
              <a:avLst/>
            </a:prstGeom>
          </p:spPr>
        </p:pic>
        <p:sp>
          <p:nvSpPr>
            <p:cNvPr id="14" name="圆: 空心 13"/>
            <p:cNvSpPr/>
            <p:nvPr userDrawn="1">
              <p:custDataLst>
                <p:tags r:id="rId5"/>
              </p:custDataLst>
            </p:nvPr>
          </p:nvSpPr>
          <p:spPr>
            <a:xfrm>
              <a:off x="10012694" y="1207908"/>
              <a:ext cx="863120" cy="863120"/>
            </a:xfrm>
            <a:prstGeom prst="donut">
              <a:avLst>
                <a:gd name="adj" fmla="val 8795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5400000">
            <a:off x="63818" y="4536281"/>
            <a:ext cx="585788" cy="505301"/>
          </a:xfrm>
          <a:prstGeom prst="triangl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2"/>
            </p:custDataLst>
          </p:nvPr>
        </p:nvGrpSpPr>
        <p:grpSpPr>
          <a:xfrm>
            <a:off x="8368189" y="59055"/>
            <a:ext cx="656749" cy="706279"/>
            <a:chOff x="10012694" y="259301"/>
            <a:chExt cx="1684967" cy="1811727"/>
          </a:xfrm>
        </p:grpSpPr>
        <p:pic>
          <p:nvPicPr>
            <p:cNvPr id="20" name="图片 1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0317494" y="259301"/>
              <a:ext cx="1380167" cy="1380167"/>
            </a:xfrm>
            <a:prstGeom prst="rect">
              <a:avLst/>
            </a:prstGeom>
          </p:spPr>
        </p:pic>
        <p:sp>
          <p:nvSpPr>
            <p:cNvPr id="21" name="圆: 空心 20"/>
            <p:cNvSpPr/>
            <p:nvPr userDrawn="1">
              <p:custDataLst>
                <p:tags r:id="rId5"/>
              </p:custDataLst>
            </p:nvPr>
          </p:nvSpPr>
          <p:spPr>
            <a:xfrm>
              <a:off x="10012694" y="1207908"/>
              <a:ext cx="863120" cy="863120"/>
            </a:xfrm>
            <a:prstGeom prst="donut">
              <a:avLst>
                <a:gd name="adj" fmla="val 8795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" name="等腰三角形 18"/>
          <p:cNvSpPr/>
          <p:nvPr userDrawn="1">
            <p:custDataLst>
              <p:tags r:id="rId7"/>
            </p:custDataLst>
          </p:nvPr>
        </p:nvSpPr>
        <p:spPr>
          <a:xfrm rot="5400000">
            <a:off x="63818" y="4536281"/>
            <a:ext cx="585788" cy="505301"/>
          </a:xfrm>
          <a:prstGeom prst="triangl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8368189" y="59055"/>
            <a:ext cx="656749" cy="706279"/>
            <a:chOff x="10012694" y="259301"/>
            <a:chExt cx="1684967" cy="181172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0317494" y="259301"/>
              <a:ext cx="1380167" cy="1380167"/>
            </a:xfrm>
            <a:prstGeom prst="rect">
              <a:avLst/>
            </a:prstGeom>
          </p:spPr>
        </p:pic>
        <p:sp>
          <p:nvSpPr>
            <p:cNvPr id="12" name="圆: 空心 11"/>
            <p:cNvSpPr/>
            <p:nvPr userDrawn="1">
              <p:custDataLst>
                <p:tags r:id="rId5"/>
              </p:custDataLst>
            </p:nvPr>
          </p:nvSpPr>
          <p:spPr>
            <a:xfrm>
              <a:off x="10012694" y="1207908"/>
              <a:ext cx="863120" cy="863120"/>
            </a:xfrm>
            <a:prstGeom prst="donut">
              <a:avLst>
                <a:gd name="adj" fmla="val 8795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" name="等腰三角形 12"/>
          <p:cNvSpPr/>
          <p:nvPr userDrawn="1">
            <p:custDataLst>
              <p:tags r:id="rId7"/>
            </p:custDataLst>
          </p:nvPr>
        </p:nvSpPr>
        <p:spPr>
          <a:xfrm rot="5400000">
            <a:off x="63818" y="4536281"/>
            <a:ext cx="585788" cy="505301"/>
          </a:xfrm>
          <a:prstGeom prst="triangl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等腰三角形 11"/>
          <p:cNvSpPr/>
          <p:nvPr userDrawn="1">
            <p:custDataLst>
              <p:tags r:id="rId10"/>
            </p:custDataLst>
          </p:nvPr>
        </p:nvSpPr>
        <p:spPr>
          <a:xfrm rot="5400000">
            <a:off x="63776" y="4536234"/>
            <a:ext cx="585899" cy="505085"/>
          </a:xfrm>
          <a:prstGeom prst="triangle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等腰三角形 7"/>
          <p:cNvSpPr/>
          <p:nvPr userDrawn="1">
            <p:custDataLst>
              <p:tags r:id="rId2"/>
            </p:custDataLst>
          </p:nvPr>
        </p:nvSpPr>
        <p:spPr>
          <a:xfrm rot="5400000">
            <a:off x="288347" y="4216860"/>
            <a:ext cx="754271" cy="650234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738121" y="194476"/>
            <a:ext cx="1035125" cy="1035125"/>
          </a:xfrm>
          <a:prstGeom prst="rect">
            <a:avLst/>
          </a:prstGeom>
        </p:spPr>
      </p:pic>
      <p:sp>
        <p:nvSpPr>
          <p:cNvPr id="11" name="圆: 空心 10"/>
          <p:cNvSpPr/>
          <p:nvPr userDrawn="1">
            <p:custDataLst>
              <p:tags r:id="rId6"/>
            </p:custDataLst>
          </p:nvPr>
        </p:nvSpPr>
        <p:spPr>
          <a:xfrm>
            <a:off x="7509521" y="905931"/>
            <a:ext cx="647340" cy="647340"/>
          </a:xfrm>
          <a:prstGeom prst="donut">
            <a:avLst>
              <a:gd name="adj" fmla="val 8795"/>
            </a:avLst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104183" y="58898"/>
            <a:ext cx="8920901" cy="5022829"/>
            <a:chOff x="138911" y="78530"/>
            <a:chExt cx="11894534" cy="669710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1157755" y="78530"/>
              <a:ext cx="875690" cy="941568"/>
              <a:chOff x="10012694" y="259301"/>
              <a:chExt cx="1684967" cy="1811727"/>
            </a:xfrm>
          </p:grpSpPr>
          <p:pic>
            <p:nvPicPr>
              <p:cNvPr id="10" name="图片 9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10317494" y="259301"/>
                <a:ext cx="1380167" cy="1380167"/>
              </a:xfrm>
              <a:prstGeom prst="rect">
                <a:avLst/>
              </a:prstGeom>
            </p:spPr>
          </p:pic>
          <p:sp>
            <p:nvSpPr>
              <p:cNvPr id="11" name="圆: 空心 1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0012694" y="1207908"/>
                <a:ext cx="863120" cy="863120"/>
              </a:xfrm>
              <a:prstGeom prst="donut">
                <a:avLst>
                  <a:gd name="adj" fmla="val 8795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2500"/>
              </a:bodyPr>
              <a:lstStyle/>
              <a:p>
                <a:pPr algn="ctr"/>
                <a:endParaRPr lang="zh-CN" altLang="en-US" sz="1350" baseline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" name="等腰三角形 8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85035" y="6048312"/>
              <a:ext cx="781199" cy="673447"/>
            </a:xfrm>
            <a:prstGeom prst="triangl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713099" y="388109"/>
            <a:ext cx="6526268" cy="4537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2310615" y="539948"/>
            <a:ext cx="4522768" cy="40636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74572" y="857270"/>
            <a:ext cx="570949" cy="5709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884060" y="2697746"/>
            <a:ext cx="644462" cy="6444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3087000" y="3106106"/>
            <a:ext cx="2970000" cy="46863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3087001" y="3610456"/>
            <a:ext cx="2970000" cy="67579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104183" y="58898"/>
            <a:ext cx="8920901" cy="5022829"/>
            <a:chOff x="138911" y="78530"/>
            <a:chExt cx="11894534" cy="669710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157755" y="78530"/>
              <a:ext cx="875690" cy="941568"/>
              <a:chOff x="10012694" y="259301"/>
              <a:chExt cx="1684967" cy="1811727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10317494" y="259301"/>
                <a:ext cx="1380167" cy="1380167"/>
              </a:xfrm>
              <a:prstGeom prst="rect">
                <a:avLst/>
              </a:prstGeom>
            </p:spPr>
          </p:pic>
          <p:sp>
            <p:nvSpPr>
              <p:cNvPr id="12" name="圆: 空心 1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0012694" y="1207908"/>
                <a:ext cx="863120" cy="863120"/>
              </a:xfrm>
              <a:prstGeom prst="donut">
                <a:avLst>
                  <a:gd name="adj" fmla="val 8795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2500"/>
              </a:bodyPr>
              <a:lstStyle/>
              <a:p>
                <a:pPr algn="ctr"/>
                <a:endParaRPr lang="zh-CN" altLang="en-US" sz="1350" baseline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" name="等腰三角形 9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85035" y="6048312"/>
              <a:ext cx="781199" cy="673447"/>
            </a:xfrm>
            <a:prstGeom prst="triangl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1200" baseline="0">
                <a:latin typeface="Arial" panose="020b0604020202020204" pitchFamily="34" charset="0"/>
                <a:ea typeface="微软雅黑"/>
              </a:defRPr>
            </a:lvl1pPr>
            <a:lvl2pPr>
              <a:defRPr sz="1200" baseline="0">
                <a:latin typeface="Arial" panose="020b0604020202020204" pitchFamily="34" charset="0"/>
                <a:ea typeface="微软雅黑"/>
              </a:defRPr>
            </a:lvl2pPr>
            <a:lvl3pPr>
              <a:defRPr sz="1200" baseline="0">
                <a:latin typeface="Arial" panose="020b0604020202020204" pitchFamily="34" charset="0"/>
                <a:ea typeface="微软雅黑"/>
              </a:defRPr>
            </a:lvl3pPr>
            <a:lvl4pPr>
              <a:defRPr sz="1200" baseline="0">
                <a:latin typeface="Arial" panose="020b0604020202020204" pitchFamily="34" charset="0"/>
                <a:ea typeface="微软雅黑"/>
              </a:defRPr>
            </a:lvl4pPr>
            <a:lvl5pPr>
              <a:defRPr sz="12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104183" y="58898"/>
            <a:ext cx="8920901" cy="5022829"/>
            <a:chOff x="138911" y="78530"/>
            <a:chExt cx="11894534" cy="6697105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11157755" y="78530"/>
              <a:ext cx="875690" cy="941568"/>
              <a:chOff x="10012694" y="259301"/>
              <a:chExt cx="1684967" cy="1811727"/>
            </a:xfrm>
          </p:grpSpPr>
          <p:pic>
            <p:nvPicPr>
              <p:cNvPr id="13" name="图片 12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10317494" y="259301"/>
                <a:ext cx="1380167" cy="1380167"/>
              </a:xfrm>
              <a:prstGeom prst="rect">
                <a:avLst/>
              </a:prstGeom>
            </p:spPr>
          </p:pic>
          <p:sp>
            <p:nvSpPr>
              <p:cNvPr id="14" name="圆: 空心 13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0012694" y="1207908"/>
                <a:ext cx="863120" cy="863120"/>
              </a:xfrm>
              <a:prstGeom prst="donut">
                <a:avLst>
                  <a:gd name="adj" fmla="val 8795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2500"/>
              </a:bodyPr>
              <a:lstStyle/>
              <a:p>
                <a:pPr algn="ctr"/>
                <a:endParaRPr lang="zh-CN" altLang="en-US" sz="1350" baseline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等腰三角形 11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85035" y="6048312"/>
              <a:ext cx="781199" cy="673447"/>
            </a:xfrm>
            <a:prstGeom prst="triangl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等腰三角形 5"/>
          <p:cNvSpPr/>
          <p:nvPr userDrawn="1">
            <p:custDataLst>
              <p:tags r:id="rId1"/>
            </p:custDataLst>
          </p:nvPr>
        </p:nvSpPr>
        <p:spPr>
          <a:xfrm rot="5400000">
            <a:off x="288347" y="4216860"/>
            <a:ext cx="754271" cy="650234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38121" y="194476"/>
            <a:ext cx="1035125" cy="1035125"/>
          </a:xfrm>
          <a:prstGeom prst="rect">
            <a:avLst/>
          </a:prstGeom>
        </p:spPr>
      </p:pic>
      <p:sp>
        <p:nvSpPr>
          <p:cNvPr id="8" name="圆: 空心 7"/>
          <p:cNvSpPr/>
          <p:nvPr userDrawn="1">
            <p:custDataLst>
              <p:tags r:id="rId5"/>
            </p:custDataLst>
          </p:nvPr>
        </p:nvSpPr>
        <p:spPr>
          <a:xfrm>
            <a:off x="7509521" y="905931"/>
            <a:ext cx="647340" cy="647340"/>
          </a:xfrm>
          <a:prstGeom prst="donut">
            <a:avLst>
              <a:gd name="adj" fmla="val 8795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 userDrawn="1">
            <p:custDataLst>
              <p:tags r:id="rId7"/>
            </p:custDataLst>
          </p:nvPr>
        </p:nvSpPr>
        <p:spPr>
          <a:xfrm>
            <a:off x="319122" y="3628196"/>
            <a:ext cx="346361" cy="346361"/>
          </a:xfrm>
          <a:prstGeom prst="ellipse">
            <a:avLst/>
          </a:prstGeom>
          <a:gradFill flip="none" rotWithShape="1">
            <a:gsLst>
              <a:gs pos="8000">
                <a:schemeClr val="accent4"/>
              </a:gs>
              <a:gs pos="69000">
                <a:schemeClr val="accent5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/>
      <p:bldP spid="9" grpId="2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104183" y="58898"/>
            <a:ext cx="8920901" cy="5022829"/>
            <a:chOff x="138911" y="78530"/>
            <a:chExt cx="11894534" cy="669710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157755" y="78530"/>
              <a:ext cx="875690" cy="941568"/>
              <a:chOff x="10012694" y="259301"/>
              <a:chExt cx="1684967" cy="1811727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10317494" y="259301"/>
                <a:ext cx="1380167" cy="1380167"/>
              </a:xfrm>
              <a:prstGeom prst="rect">
                <a:avLst/>
              </a:prstGeom>
            </p:spPr>
          </p:pic>
          <p:sp>
            <p:nvSpPr>
              <p:cNvPr id="12" name="圆: 空心 1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0012694" y="1207908"/>
                <a:ext cx="863120" cy="863120"/>
              </a:xfrm>
              <a:prstGeom prst="donut">
                <a:avLst>
                  <a:gd name="adj" fmla="val 8795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2500"/>
              </a:bodyPr>
              <a:lstStyle/>
              <a:p>
                <a:pPr algn="ctr"/>
                <a:endParaRPr lang="zh-CN" altLang="en-US" sz="1350" baseline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" name="等腰三角形 9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85035" y="6048312"/>
              <a:ext cx="781199" cy="673447"/>
            </a:xfrm>
            <a:prstGeom prst="triangl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104183" y="58898"/>
            <a:ext cx="8920901" cy="5022829"/>
            <a:chOff x="138911" y="78530"/>
            <a:chExt cx="11894534" cy="669710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1157755" y="78530"/>
              <a:ext cx="875690" cy="941568"/>
              <a:chOff x="10012694" y="259301"/>
              <a:chExt cx="1684967" cy="1811727"/>
            </a:xfrm>
          </p:grpSpPr>
          <p:pic>
            <p:nvPicPr>
              <p:cNvPr id="10" name="图片 9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10317494" y="259301"/>
                <a:ext cx="1380167" cy="1380167"/>
              </a:xfrm>
              <a:prstGeom prst="rect">
                <a:avLst/>
              </a:prstGeom>
            </p:spPr>
          </p:pic>
          <p:sp>
            <p:nvSpPr>
              <p:cNvPr id="11" name="圆: 空心 1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0012694" y="1207908"/>
                <a:ext cx="863120" cy="863120"/>
              </a:xfrm>
              <a:prstGeom prst="donut">
                <a:avLst>
                  <a:gd name="adj" fmla="val 8795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2500"/>
              </a:bodyPr>
              <a:lstStyle/>
              <a:p>
                <a:pPr algn="ctr"/>
                <a:endParaRPr lang="zh-CN" altLang="en-US" sz="1350" baseline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" name="等腰三角形 8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85035" y="6048312"/>
              <a:ext cx="781199" cy="673447"/>
            </a:xfrm>
            <a:prstGeom prst="triangl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7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76.xml" /><Relationship Id="rId21" Type="http://schemas.openxmlformats.org/officeDocument/2006/relationships/tags" Target="../tags/tag177.xml" /><Relationship Id="rId22" Type="http://schemas.openxmlformats.org/officeDocument/2006/relationships/tags" Target="../tags/tag178.xml" /><Relationship Id="rId23" Type="http://schemas.openxmlformats.org/officeDocument/2006/relationships/tags" Target="../tags/tag179.xml" /><Relationship Id="rId24" Type="http://schemas.openxmlformats.org/officeDocument/2006/relationships/tags" Target="../tags/tag18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6.png" /><Relationship Id="rId4" Type="http://schemas.openxmlformats.org/officeDocument/2006/relationships/tags" Target="../tags/tag181.xml" /><Relationship Id="rId5" Type="http://schemas.openxmlformats.org/officeDocument/2006/relationships/image" Target="../media/image30.png" /><Relationship Id="rId6" Type="http://schemas.openxmlformats.org/officeDocument/2006/relationships/tags" Target="../tags/tag18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8.png" /><Relationship Id="rId4" Type="http://schemas.openxmlformats.org/officeDocument/2006/relationships/image" Target="../media/image31.jpeg" /><Relationship Id="rId5" Type="http://schemas.openxmlformats.org/officeDocument/2006/relationships/audio" Target="../media/audio11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9.png" /><Relationship Id="rId4" Type="http://schemas.openxmlformats.org/officeDocument/2006/relationships/audio" Target="../media/audio222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2.png" /><Relationship Id="rId4" Type="http://schemas.openxmlformats.org/officeDocument/2006/relationships/image" Target="../media/image33.png" /><Relationship Id="rId5" Type="http://schemas.openxmlformats.org/officeDocument/2006/relationships/image" Target="../media/image3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5.png" /><Relationship Id="rId4" Type="http://schemas.openxmlformats.org/officeDocument/2006/relationships/image" Target="../media/image3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8.png" /><Relationship Id="rId4" Type="http://schemas.openxmlformats.org/officeDocument/2006/relationships/audio" Target="../media/audio333.wav" /><Relationship Id="rId5" Type="http://schemas.openxmlformats.org/officeDocument/2006/relationships/audio" Target="../media/audio444.wav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9.png" /><Relationship Id="rId4" Type="http://schemas.openxmlformats.org/officeDocument/2006/relationships/audio" Target="../media/audio555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6.png" /><Relationship Id="rId4" Type="http://schemas.openxmlformats.org/officeDocument/2006/relationships/tags" Target="../tags/tag183.xml" /><Relationship Id="rId5" Type="http://schemas.openxmlformats.org/officeDocument/2006/relationships/image" Target="../media/image30.png" /><Relationship Id="rId6" Type="http://schemas.openxmlformats.org/officeDocument/2006/relationships/tags" Target="../tags/tag18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6.png" /><Relationship Id="rId4" Type="http://schemas.openxmlformats.org/officeDocument/2006/relationships/tags" Target="../tags/tag185.xml" /><Relationship Id="rId5" Type="http://schemas.openxmlformats.org/officeDocument/2006/relationships/image" Target="../media/image30.png" /><Relationship Id="rId6" Type="http://schemas.openxmlformats.org/officeDocument/2006/relationships/tags" Target="../tags/tag18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7.png" /><Relationship Id="rId4" Type="http://schemas.openxmlformats.org/officeDocument/2006/relationships/image" Target="../media/image38.png" /><Relationship Id="rId5" Type="http://schemas.openxmlformats.org/officeDocument/2006/relationships/image" Target="../media/image39.png" /><Relationship Id="rId6" Type="http://schemas.openxmlformats.org/officeDocument/2006/relationships/image" Target="../media/image3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40.png" /><Relationship Id="rId4" Type="http://schemas.openxmlformats.org/officeDocument/2006/relationships/image" Target="../media/image41.png" /><Relationship Id="rId5" Type="http://schemas.openxmlformats.org/officeDocument/2006/relationships/image" Target="../media/image4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40.png" /><Relationship Id="rId4" Type="http://schemas.openxmlformats.org/officeDocument/2006/relationships/image" Target="../media/image41.png" /><Relationship Id="rId5" Type="http://schemas.openxmlformats.org/officeDocument/2006/relationships/image" Target="../media/image4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40.png" /><Relationship Id="rId4" Type="http://schemas.openxmlformats.org/officeDocument/2006/relationships/image" Target="../media/image41.png" /><Relationship Id="rId5" Type="http://schemas.openxmlformats.org/officeDocument/2006/relationships/image" Target="../media/image4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44.jpeg" /><Relationship Id="rId4" Type="http://schemas.openxmlformats.org/officeDocument/2006/relationships/image" Target="../media/image45.png" /><Relationship Id="rId5" Type="http://schemas.openxmlformats.org/officeDocument/2006/relationships/image" Target="../media/image4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1.png" /><Relationship Id="rId4" Type="http://schemas.openxmlformats.org/officeDocument/2006/relationships/image" Target="../media/image2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572" y="2461022"/>
            <a:ext cx="3044428" cy="26824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116569" y="1497806"/>
            <a:ext cx="1013460" cy="78041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r>
              <a:rPr lang="zh-CN" altLang="en-US" sz="5400" b="1">
                <a:latin typeface="迷你简瘦金书" pitchFamily="65" charset="-122"/>
                <a:ea typeface="迷你简瘦金书" pitchFamily="65" charset="-122"/>
              </a:rPr>
              <a:t>氓</a:t>
            </a:r>
            <a:endParaRPr lang="zh-CN" altLang="en-US" sz="5400" b="1">
              <a:latin typeface="迷你简瘦金书" pitchFamily="65" charset="-122"/>
              <a:ea typeface="迷你简瘦金书" pitchFamily="65" charset="-122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1825229" y="0"/>
            <a:ext cx="54769" cy="1448991"/>
            <a:chOff x="6060000" y="0"/>
            <a:chExt cx="72000" cy="1932482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6096000" y="0"/>
              <a:ext cx="0" cy="192295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060000" y="1861026"/>
              <a:ext cx="72000" cy="714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5"/>
          <p:cNvGrpSpPr/>
          <p:nvPr/>
        </p:nvGrpSpPr>
        <p:grpSpPr>
          <a:xfrm flipV="1">
            <a:off x="1826419" y="3694510"/>
            <a:ext cx="53579" cy="1448990"/>
            <a:chOff x="6060000" y="0"/>
            <a:chExt cx="72000" cy="193248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6096800" y="0"/>
              <a:ext cx="0" cy="192295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060000" y="1861027"/>
              <a:ext cx="72000" cy="7145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125459" y="3517106"/>
            <a:ext cx="1290320" cy="104298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诗经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779" y="2008585"/>
            <a:ext cx="703659" cy="6441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9569" y="0"/>
            <a:ext cx="589360" cy="181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泪滴形 14"/>
          <p:cNvSpPr/>
          <p:nvPr/>
        </p:nvSpPr>
        <p:spPr>
          <a:xfrm rot="18871186">
            <a:off x="7933730" y="1752005"/>
            <a:ext cx="269081" cy="270272"/>
          </a:xfrm>
          <a:prstGeom prst="teardrop">
            <a:avLst>
              <a:gd name="adj" fmla="val 122223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16391" y="0"/>
            <a:ext cx="1504950" cy="220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/>
          </p:cNvSpPr>
          <p:nvPr/>
        </p:nvSpPr>
        <p:spPr>
          <a:xfrm>
            <a:off x="1528445" y="1270000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1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1.85185E-06 L -1.66667E-06 0.38125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5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51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" y="12383"/>
            <a:ext cx="9213056" cy="5158264"/>
          </a:xfrm>
          <a:prstGeom prst="rect">
            <a:avLst/>
          </a:prstGeom>
        </p:spPr>
      </p:pic>
      <p:sp>
        <p:nvSpPr>
          <p:cNvPr id="137218" name="文本框 137217"/>
          <p:cNvSpPr txBox="1"/>
          <p:nvPr/>
        </p:nvSpPr>
        <p:spPr>
          <a:xfrm>
            <a:off x="1980010" y="127516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1494235" y="1437085"/>
            <a:ext cx="6278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桑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未落，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叶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沃若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于嗟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鸠兮，无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食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桑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葚；于嗟女兮，无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士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耽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。士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耽兮，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犹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可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说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也；女之耽兮，不可说也。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20" name="矩形标注 137219"/>
          <p:cNvSpPr/>
          <p:nvPr/>
        </p:nvSpPr>
        <p:spPr>
          <a:xfrm>
            <a:off x="1277541" y="519113"/>
            <a:ext cx="3673078" cy="648891"/>
          </a:xfrm>
          <a:prstGeom prst="wedgeRectCallout">
            <a:avLst>
              <a:gd name="adj1" fmla="val 39625"/>
              <a:gd name="adj2" fmla="val 10302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润泽的样子，比喻女子年轻貌美。若，形容词词尾，相当于“然”。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7221" name="矩形标注 137220"/>
          <p:cNvSpPr/>
          <p:nvPr/>
        </p:nvSpPr>
        <p:spPr>
          <a:xfrm>
            <a:off x="5381625" y="573881"/>
            <a:ext cx="1997869" cy="619125"/>
          </a:xfrm>
          <a:prstGeom prst="wedgeRectCallout">
            <a:avLst>
              <a:gd name="adj1" fmla="val -37009"/>
              <a:gd name="adj2" fmla="val 9961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（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xūjiē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），感叹词。于，通“吁”。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222" name="矩形标注 137221"/>
          <p:cNvSpPr/>
          <p:nvPr/>
        </p:nvSpPr>
        <p:spPr>
          <a:xfrm>
            <a:off x="1818085" y="2463404"/>
            <a:ext cx="2953940" cy="378619"/>
          </a:xfrm>
          <a:prstGeom prst="wedgeRectCallout">
            <a:avLst>
              <a:gd name="adj1" fmla="val 48870"/>
              <a:gd name="adj2" fmla="val -13522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（ｄ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ｎ），迷恋，沉溺。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223" name="矩形标注 137222"/>
          <p:cNvSpPr/>
          <p:nvPr/>
        </p:nvSpPr>
        <p:spPr>
          <a:xfrm>
            <a:off x="5436394" y="2463404"/>
            <a:ext cx="1819275" cy="323850"/>
          </a:xfrm>
          <a:prstGeom prst="wedgeRectCallout">
            <a:avLst>
              <a:gd name="adj1" fmla="val 61389"/>
              <a:gd name="adj2" fmla="val -15294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通“脱”，解脱。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7224" name="上箭头 137223"/>
          <p:cNvSpPr/>
          <p:nvPr/>
        </p:nvSpPr>
        <p:spPr>
          <a:xfrm>
            <a:off x="2519363" y="1275160"/>
            <a:ext cx="216694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7225" name="上箭头 137224"/>
          <p:cNvSpPr/>
          <p:nvPr/>
        </p:nvSpPr>
        <p:spPr>
          <a:xfrm>
            <a:off x="3762375" y="1275160"/>
            <a:ext cx="216694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7226" name="上箭头 137225"/>
          <p:cNvSpPr/>
          <p:nvPr/>
        </p:nvSpPr>
        <p:spPr>
          <a:xfrm>
            <a:off x="7110413" y="1275160"/>
            <a:ext cx="216694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7227" name="文本框 137226"/>
          <p:cNvSpPr txBox="1"/>
          <p:nvPr/>
        </p:nvSpPr>
        <p:spPr>
          <a:xfrm>
            <a:off x="1277541" y="465535"/>
            <a:ext cx="2349103" cy="119888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    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用法同“氓之蚩蚩”的“之”。是放在主谓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之间的结构助词。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28" name="文本框 137227"/>
          <p:cNvSpPr txBox="1"/>
          <p:nvPr/>
        </p:nvSpPr>
        <p:spPr>
          <a:xfrm>
            <a:off x="3654028" y="642938"/>
            <a:ext cx="1325880" cy="645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物主代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词，它的。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29" name="文本框 137228"/>
          <p:cNvSpPr txBox="1"/>
          <p:nvPr/>
        </p:nvSpPr>
        <p:spPr>
          <a:xfrm>
            <a:off x="4950619" y="195263"/>
            <a:ext cx="2896791" cy="119888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动词，吃。它还可表“吃的东西，粮食”意。另外当它读作ｓ</a:t>
            </a:r>
            <a:r>
              <a:rPr lang="en-US" altLang="zh-CN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时，意为“供养，给</a:t>
            </a: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吃”。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230" name="下箭头 137229"/>
          <p:cNvSpPr/>
          <p:nvPr/>
        </p:nvSpPr>
        <p:spPr>
          <a:xfrm rot="2957349">
            <a:off x="3627835" y="1949054"/>
            <a:ext cx="120253" cy="903684"/>
          </a:xfrm>
          <a:prstGeom prst="downArrow">
            <a:avLst>
              <a:gd name="adj1" fmla="val 50000"/>
              <a:gd name="adj2" fmla="val 187871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7231" name="文本框 137230"/>
          <p:cNvSpPr txBox="1"/>
          <p:nvPr/>
        </p:nvSpPr>
        <p:spPr>
          <a:xfrm>
            <a:off x="1871663" y="2571750"/>
            <a:ext cx="2202656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连词，和，跟，同。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32" name="下箭头 137231"/>
          <p:cNvSpPr/>
          <p:nvPr/>
        </p:nvSpPr>
        <p:spPr>
          <a:xfrm>
            <a:off x="5598319" y="2193131"/>
            <a:ext cx="161925" cy="325041"/>
          </a:xfrm>
          <a:prstGeom prst="downArrow">
            <a:avLst>
              <a:gd name="adj1" fmla="val 50000"/>
              <a:gd name="adj2" fmla="val 5018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7233" name="下箭头 137232"/>
          <p:cNvSpPr/>
          <p:nvPr/>
        </p:nvSpPr>
        <p:spPr>
          <a:xfrm>
            <a:off x="6840141" y="2193131"/>
            <a:ext cx="161925" cy="325041"/>
          </a:xfrm>
          <a:prstGeom prst="downArrow">
            <a:avLst>
              <a:gd name="adj1" fmla="val 50000"/>
              <a:gd name="adj2" fmla="val 5018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7234" name="文本框 137233"/>
          <p:cNvSpPr txBox="1"/>
          <p:nvPr/>
        </p:nvSpPr>
        <p:spPr>
          <a:xfrm>
            <a:off x="4301729" y="2571750"/>
            <a:ext cx="24688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用法同“桑之未落”。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35" name="文本框 137234"/>
          <p:cNvSpPr txBox="1"/>
          <p:nvPr/>
        </p:nvSpPr>
        <p:spPr>
          <a:xfrm>
            <a:off x="6712744" y="2571750"/>
            <a:ext cx="13258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尚且，还。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36" name="文本框 137235"/>
          <p:cNvSpPr txBox="1"/>
          <p:nvPr/>
        </p:nvSpPr>
        <p:spPr>
          <a:xfrm>
            <a:off x="1763316" y="3381375"/>
            <a:ext cx="56692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译文：桑树没有凋落的时候，它的叶子很润泽。唉呀斑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鸠啊，不要贪吃桑葚；唉呀姑娘啊，不要对男子迷恋。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男子迷恋爱情，还可以解脱；女子迷恋爱情，是不可解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脱的。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0" grpId="1"/>
      <p:bldP spid="137221" grpId="2"/>
      <p:bldP spid="137222" grpId="3"/>
      <p:bldP spid="137223" grpId="4"/>
      <p:bldP spid="137227" grpId="5"/>
      <p:bldP spid="137228" grpId="6"/>
      <p:bldP spid="137229" grpId="7"/>
      <p:bldP spid="137231" grpId="8"/>
      <p:bldP spid="137234" grpId="9"/>
      <p:bldP spid="137235" grpId="10"/>
      <p:bldP spid="137236" grpId="1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" y="-1905"/>
            <a:ext cx="9142095" cy="5145881"/>
          </a:xfrm>
          <a:prstGeom prst="rect">
            <a:avLst/>
          </a:prstGeom>
        </p:spPr>
      </p:pic>
      <p:sp>
        <p:nvSpPr>
          <p:cNvPr id="138242" name="文本框 138241"/>
          <p:cNvSpPr txBox="1"/>
          <p:nvPr/>
        </p:nvSpPr>
        <p:spPr>
          <a:xfrm>
            <a:off x="1494235" y="1383506"/>
            <a:ext cx="6278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桑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落矣，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黄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陨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。自我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徂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尔，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岁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食</a:t>
            </a:r>
            <a:endParaRPr lang="zh-CN" altLang="en-US" sz="24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贫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。淇水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汤汤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渐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车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帏裳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。女也不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爽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，士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贰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其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行。士也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罔极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二三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其德。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3" name="矩形标注 138242"/>
          <p:cNvSpPr/>
          <p:nvPr/>
        </p:nvSpPr>
        <p:spPr>
          <a:xfrm>
            <a:off x="1277541" y="627460"/>
            <a:ext cx="4104084" cy="647700"/>
          </a:xfrm>
          <a:prstGeom prst="wedgeRectCallout">
            <a:avLst>
              <a:gd name="adj1" fmla="val 34713"/>
              <a:gd name="adj2" fmla="val 8657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</a:rPr>
              <a:t>        (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err="1">
                <a:latin typeface="Times New Roman" panose="02020603050405020304" pitchFamily="18" charset="0"/>
              </a:rPr>
              <a:t>ǔn),</a:t>
            </a:r>
            <a:r>
              <a:rPr lang="zh-CN" altLang="en-US">
                <a:latin typeface="Times New Roman" panose="02020603050405020304" pitchFamily="18" charset="0"/>
              </a:rPr>
              <a:t>坠落，掉下。这里用黄叶落下比喻女子年老色衰。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8244" name="矩形标注 138243"/>
          <p:cNvSpPr/>
          <p:nvPr/>
        </p:nvSpPr>
        <p:spPr>
          <a:xfrm>
            <a:off x="5975747" y="681038"/>
            <a:ext cx="1134665" cy="457200"/>
          </a:xfrm>
          <a:prstGeom prst="wedgeRectCallout">
            <a:avLst>
              <a:gd name="adj1" fmla="val -46958"/>
              <a:gd name="adj2" fmla="val 12916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到，往。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8245" name="矩形标注 138244"/>
          <p:cNvSpPr/>
          <p:nvPr/>
        </p:nvSpPr>
        <p:spPr>
          <a:xfrm>
            <a:off x="3059906" y="465535"/>
            <a:ext cx="2646760" cy="702469"/>
          </a:xfrm>
          <a:prstGeom prst="wedgeRectCallout">
            <a:avLst>
              <a:gd name="adj1" fmla="val -49102"/>
              <a:gd name="adj2" fmla="val 1518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（ｓｈ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ｎｇｓｈ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ｎｇ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水势很大的样子。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8246" name="矩形标注 138245"/>
          <p:cNvSpPr/>
          <p:nvPr/>
        </p:nvSpPr>
        <p:spPr>
          <a:xfrm>
            <a:off x="3654029" y="2680097"/>
            <a:ext cx="1997869" cy="323850"/>
          </a:xfrm>
          <a:prstGeom prst="wedgeRectCallout">
            <a:avLst>
              <a:gd name="adj1" fmla="val -39690"/>
              <a:gd name="adj2" fmla="val -22757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jiān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），浸湿。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8247" name="矩形标注 138246"/>
          <p:cNvSpPr/>
          <p:nvPr/>
        </p:nvSpPr>
        <p:spPr>
          <a:xfrm>
            <a:off x="3707606" y="2680097"/>
            <a:ext cx="1997869" cy="457200"/>
          </a:xfrm>
          <a:prstGeom prst="wedgeRectCallout">
            <a:avLst>
              <a:gd name="adj1" fmla="val -8167"/>
              <a:gd name="adj2" fmla="val -15650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围着车子的布幔。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8248" name="矩形标注 138247"/>
          <p:cNvSpPr/>
          <p:nvPr/>
        </p:nvSpPr>
        <p:spPr>
          <a:xfrm>
            <a:off x="5543550" y="2571750"/>
            <a:ext cx="2106216" cy="648891"/>
          </a:xfrm>
          <a:prstGeom prst="wedgeRectCallout">
            <a:avLst>
              <a:gd name="adj1" fmla="val -15009"/>
              <a:gd name="adj2" fmla="val -12743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差错，这里指爱情不专一。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8249" name="矩形标注 138248"/>
          <p:cNvSpPr/>
          <p:nvPr/>
        </p:nvSpPr>
        <p:spPr>
          <a:xfrm>
            <a:off x="1331119" y="2625329"/>
            <a:ext cx="1350169" cy="457200"/>
          </a:xfrm>
          <a:prstGeom prst="wedgeRectCallout">
            <a:avLst>
              <a:gd name="adj1" fmla="val 69491"/>
              <a:gd name="adj2" fmla="val -9453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无，没有。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8250" name="矩形标注 138249"/>
          <p:cNvSpPr/>
          <p:nvPr/>
        </p:nvSpPr>
        <p:spPr>
          <a:xfrm>
            <a:off x="2736056" y="2680097"/>
            <a:ext cx="956072" cy="457200"/>
          </a:xfrm>
          <a:prstGeom prst="wedgeRectCallout">
            <a:avLst>
              <a:gd name="adj1" fmla="val 185"/>
              <a:gd name="adj2" fmla="val -10078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准则。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8251" name="上箭头 138250"/>
          <p:cNvSpPr/>
          <p:nvPr/>
        </p:nvSpPr>
        <p:spPr>
          <a:xfrm rot="10632166">
            <a:off x="7163991" y="2085975"/>
            <a:ext cx="161925" cy="539354"/>
          </a:xfrm>
          <a:prstGeom prst="upArrow">
            <a:avLst>
              <a:gd name="adj1" fmla="val 50000"/>
              <a:gd name="adj2" fmla="val 83272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52" name="上箭头 138251"/>
          <p:cNvSpPr/>
          <p:nvPr/>
        </p:nvSpPr>
        <p:spPr>
          <a:xfrm rot="10800000">
            <a:off x="3815954" y="2463404"/>
            <a:ext cx="323850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53" name="上箭头 138252"/>
          <p:cNvSpPr/>
          <p:nvPr/>
        </p:nvSpPr>
        <p:spPr>
          <a:xfrm rot="-3621209">
            <a:off x="6309122" y="815579"/>
            <a:ext cx="104775" cy="970359"/>
          </a:xfrm>
          <a:prstGeom prst="upArrow">
            <a:avLst>
              <a:gd name="adj1" fmla="val 50000"/>
              <a:gd name="adj2" fmla="val 23153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54" name="上箭头 138253"/>
          <p:cNvSpPr/>
          <p:nvPr/>
        </p:nvSpPr>
        <p:spPr>
          <a:xfrm>
            <a:off x="4356497" y="897731"/>
            <a:ext cx="161925" cy="570310"/>
          </a:xfrm>
          <a:prstGeom prst="upArrow">
            <a:avLst>
              <a:gd name="adj1" fmla="val 50000"/>
              <a:gd name="adj2" fmla="val 88051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55" name="上箭头 138254"/>
          <p:cNvSpPr/>
          <p:nvPr/>
        </p:nvSpPr>
        <p:spPr>
          <a:xfrm>
            <a:off x="7380685" y="1275160"/>
            <a:ext cx="215503" cy="216694"/>
          </a:xfrm>
          <a:prstGeom prst="upArrow">
            <a:avLst>
              <a:gd name="adj1" fmla="val 50000"/>
              <a:gd name="adj2" fmla="val 25138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56" name="上箭头 138255"/>
          <p:cNvSpPr/>
          <p:nvPr/>
        </p:nvSpPr>
        <p:spPr>
          <a:xfrm rot="-3319194">
            <a:off x="2303860" y="1113235"/>
            <a:ext cx="138113" cy="461963"/>
          </a:xfrm>
          <a:prstGeom prst="upArrow">
            <a:avLst>
              <a:gd name="adj1" fmla="val 50000"/>
              <a:gd name="adj2" fmla="val 8362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57" name="文本框 138256"/>
          <p:cNvSpPr txBox="1"/>
          <p:nvPr/>
        </p:nvSpPr>
        <p:spPr>
          <a:xfrm>
            <a:off x="1277541" y="519113"/>
            <a:ext cx="944165" cy="92202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主谓间的结构助词。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58" name="文本框 138257"/>
          <p:cNvSpPr txBox="1"/>
          <p:nvPr/>
        </p:nvSpPr>
        <p:spPr>
          <a:xfrm>
            <a:off x="2412206" y="951310"/>
            <a:ext cx="1296591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代词，它。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59" name="文本框 138258"/>
          <p:cNvSpPr txBox="1"/>
          <p:nvPr/>
        </p:nvSpPr>
        <p:spPr>
          <a:xfrm>
            <a:off x="2303860" y="573881"/>
            <a:ext cx="22402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连词，表承接关系。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0" name="文本框 138259"/>
          <p:cNvSpPr txBox="1"/>
          <p:nvPr/>
        </p:nvSpPr>
        <p:spPr>
          <a:xfrm>
            <a:off x="4518422" y="411956"/>
            <a:ext cx="1512094" cy="12452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1500">
                <a:solidFill>
                  <a:srgbClr val="0000CC"/>
                </a:solidFill>
                <a:latin typeface="Times New Roman" panose="02020603050405020304" pitchFamily="18" charset="0"/>
              </a:rPr>
              <a:t>古汉语里的“三”和“九”往往不是具体数字，而是泛指多次。</a:t>
            </a:r>
            <a:endParaRPr lang="zh-CN" altLang="en-US" sz="15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1" name="任意多边形 138260"/>
          <p:cNvSpPr/>
          <p:nvPr/>
        </p:nvSpPr>
        <p:spPr>
          <a:xfrm rot="16034242">
            <a:off x="3523060" y="1137047"/>
            <a:ext cx="484584" cy="222647"/>
          </a:xfrm>
          <a:custGeom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62" name="文本框 138261"/>
          <p:cNvSpPr txBox="1"/>
          <p:nvPr/>
        </p:nvSpPr>
        <p:spPr>
          <a:xfrm>
            <a:off x="6231731" y="30361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>
              <a:latin typeface="Times New Roman" panose="02020603050405020304" pitchFamily="18" charset="0"/>
            </a:endParaRPr>
          </a:p>
        </p:txBody>
      </p:sp>
      <p:sp>
        <p:nvSpPr>
          <p:cNvPr id="138263" name="文本框 138262"/>
          <p:cNvSpPr txBox="1"/>
          <p:nvPr/>
        </p:nvSpPr>
        <p:spPr>
          <a:xfrm>
            <a:off x="6192441" y="681038"/>
            <a:ext cx="1675209" cy="78359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1500">
                <a:solidFill>
                  <a:srgbClr val="0000CC"/>
                </a:solidFill>
                <a:latin typeface="Times New Roman" panose="02020603050405020304" pitchFamily="18" charset="0"/>
              </a:rPr>
              <a:t>本义为“吃”，此处引申为“过着”。</a:t>
            </a:r>
            <a:endParaRPr lang="zh-CN" altLang="en-US" sz="15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4" name="左弧形箭头 138263"/>
          <p:cNvSpPr/>
          <p:nvPr/>
        </p:nvSpPr>
        <p:spPr>
          <a:xfrm>
            <a:off x="1143000" y="1924050"/>
            <a:ext cx="404813" cy="1188244"/>
          </a:xfrm>
          <a:prstGeom prst="curvedRightArrow">
            <a:avLst>
              <a:gd name="adj1" fmla="val 58705"/>
              <a:gd name="adj2" fmla="val 117411"/>
              <a:gd name="adj3" fmla="val 3333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8265" name="文本框 138264"/>
          <p:cNvSpPr txBox="1"/>
          <p:nvPr/>
        </p:nvSpPr>
        <p:spPr>
          <a:xfrm>
            <a:off x="1494235" y="2571750"/>
            <a:ext cx="2240280" cy="645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形容词活用作名词。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贫苦的生活。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6" name="文本框 138265"/>
          <p:cNvSpPr txBox="1"/>
          <p:nvPr/>
        </p:nvSpPr>
        <p:spPr>
          <a:xfrm>
            <a:off x="3762375" y="2680097"/>
            <a:ext cx="13258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三心二意。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7" name="文本框 138266"/>
          <p:cNvSpPr txBox="1"/>
          <p:nvPr/>
        </p:nvSpPr>
        <p:spPr>
          <a:xfrm>
            <a:off x="5543550" y="2680097"/>
            <a:ext cx="22402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不专一，指变了心。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8" name="文本框 138267"/>
          <p:cNvSpPr txBox="1"/>
          <p:nvPr/>
        </p:nvSpPr>
        <p:spPr>
          <a:xfrm>
            <a:off x="1547813" y="3436144"/>
            <a:ext cx="6126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译文：桑树凋落的时候，它的叶子枯黄坠落。自从我嫁到你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家，多年来过着贫苦的生活。淇水的水势很大，浸湿了车上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四周的布幔。我对爱情始终如一，男子却怀有二心。男子的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行为没有准则，在品德上三心二意。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3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3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7" dur="500"/>
                                        <p:tgtEl>
                                          <p:spTgt spid="13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2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32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7" dur="500"/>
                                        <p:tgtEl>
                                          <p:spTgt spid="13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3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1"/>
      <p:bldP spid="138244" grpId="2"/>
      <p:bldP spid="138245" grpId="3"/>
      <p:bldP spid="138246" grpId="4"/>
      <p:bldP spid="138247" grpId="5"/>
      <p:bldP spid="138248" grpId="6"/>
      <p:bldP spid="138249" grpId="7"/>
      <p:bldP spid="138250" grpId="8"/>
      <p:bldP spid="138257" grpId="9"/>
      <p:bldP spid="138258" grpId="10"/>
      <p:bldP spid="138259" grpId="11"/>
      <p:bldP spid="138260" grpId="12"/>
      <p:bldP spid="138263" grpId="13"/>
      <p:bldP spid="138265" grpId="14"/>
      <p:bldP spid="138266" grpId="15"/>
      <p:bldP spid="138267" grpId="16"/>
      <p:bldP spid="138268" grpId="17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"/>
            <a:ext cx="9155906" cy="5138261"/>
          </a:xfrm>
          <a:prstGeom prst="rect">
            <a:avLst/>
          </a:prstGeom>
        </p:spPr>
      </p:pic>
      <p:sp>
        <p:nvSpPr>
          <p:cNvPr id="140290" name="文本框 140289"/>
          <p:cNvSpPr txBox="1"/>
          <p:nvPr/>
        </p:nvSpPr>
        <p:spPr>
          <a:xfrm>
            <a:off x="1964531" y="1520429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140291" name="文本框 140290"/>
          <p:cNvSpPr txBox="1"/>
          <p:nvPr/>
        </p:nvSpPr>
        <p:spPr>
          <a:xfrm>
            <a:off x="1818085" y="127516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1547813" y="1403747"/>
            <a:ext cx="59740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三岁为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妇，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靡室劳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矣。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夙兴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夜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寐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，靡有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朝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矣。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言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既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遂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矣，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至于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暴矣。兄弟不知，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咥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笑矣，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静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言思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躬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自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悼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矣。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293" name="矩形标注 140292"/>
          <p:cNvSpPr/>
          <p:nvPr/>
        </p:nvSpPr>
        <p:spPr>
          <a:xfrm>
            <a:off x="1601391" y="789385"/>
            <a:ext cx="1350169" cy="378619"/>
          </a:xfrm>
          <a:prstGeom prst="wedgeRectCallout">
            <a:avLst>
              <a:gd name="adj1" fmla="val 119046"/>
              <a:gd name="adj2" fmla="val 13144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没有，不。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294" name="矩形标注 140293"/>
          <p:cNvSpPr/>
          <p:nvPr/>
        </p:nvSpPr>
        <p:spPr>
          <a:xfrm>
            <a:off x="3006329" y="789385"/>
            <a:ext cx="1133475" cy="378619"/>
          </a:xfrm>
          <a:prstGeom prst="wedgeRectCallout">
            <a:avLst>
              <a:gd name="adj1" fmla="val 58824"/>
              <a:gd name="adj2" fmla="val 14056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指家务。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295" name="矩形标注 140294"/>
          <p:cNvSpPr/>
          <p:nvPr/>
        </p:nvSpPr>
        <p:spPr>
          <a:xfrm>
            <a:off x="4139804" y="789385"/>
            <a:ext cx="1026319" cy="377428"/>
          </a:xfrm>
          <a:prstGeom prst="wedgeRectCallout">
            <a:avLst>
              <a:gd name="adj1" fmla="val -13343"/>
              <a:gd name="adj2" fmla="val 14747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劳作。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296" name="矩形标注 140295"/>
          <p:cNvSpPr/>
          <p:nvPr/>
        </p:nvSpPr>
        <p:spPr>
          <a:xfrm>
            <a:off x="4842272" y="789385"/>
            <a:ext cx="1457325" cy="378619"/>
          </a:xfrm>
          <a:prstGeom prst="wedgeRectCallout">
            <a:avLst>
              <a:gd name="adj1" fmla="val -10130"/>
              <a:gd name="adj2" fmla="val 14056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（ｓ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ù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>
                <a:latin typeface="Times New Roman" panose="02020603050405020304" pitchFamily="18" charset="0"/>
              </a:rPr>
              <a:t>早。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297" name="矩形标注 140296"/>
          <p:cNvSpPr/>
          <p:nvPr/>
        </p:nvSpPr>
        <p:spPr>
          <a:xfrm>
            <a:off x="6948488" y="789385"/>
            <a:ext cx="847725" cy="378619"/>
          </a:xfrm>
          <a:prstGeom prst="wedgeRectCallout">
            <a:avLst>
              <a:gd name="adj1" fmla="val -196630"/>
              <a:gd name="adj2" fmla="val 14371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起来。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298" name="矩形标注 140297"/>
          <p:cNvSpPr/>
          <p:nvPr/>
        </p:nvSpPr>
        <p:spPr>
          <a:xfrm>
            <a:off x="1277541" y="1221581"/>
            <a:ext cx="1026319" cy="323850"/>
          </a:xfrm>
          <a:prstGeom prst="wedgeRectCallout">
            <a:avLst>
              <a:gd name="adj1" fmla="val -3713"/>
              <a:gd name="adj2" fmla="val 1503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一天。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299" name="矩形标注 140298"/>
          <p:cNvSpPr/>
          <p:nvPr/>
        </p:nvSpPr>
        <p:spPr>
          <a:xfrm>
            <a:off x="1143000" y="411956"/>
            <a:ext cx="2808685" cy="917972"/>
          </a:xfrm>
          <a:prstGeom prst="wedgeRectCallout">
            <a:avLst>
              <a:gd name="adj1" fmla="val -528"/>
              <a:gd name="adj2" fmla="val 11472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语助词。在句中没有实在意义。下面的“静言思之”的“言”用法相同。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300" name="矩形标注 140299"/>
          <p:cNvSpPr/>
          <p:nvPr/>
        </p:nvSpPr>
        <p:spPr>
          <a:xfrm>
            <a:off x="3977879" y="735806"/>
            <a:ext cx="1835944" cy="457200"/>
          </a:xfrm>
          <a:prstGeom prst="wedgeRectCallout">
            <a:avLst>
              <a:gd name="adj1" fmla="val -87745"/>
              <a:gd name="adj2" fmla="val 2028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满足，实现。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301" name="矩形标注 140300"/>
          <p:cNvSpPr/>
          <p:nvPr/>
        </p:nvSpPr>
        <p:spPr>
          <a:xfrm>
            <a:off x="5436394" y="789385"/>
            <a:ext cx="1944291" cy="457200"/>
          </a:xfrm>
          <a:prstGeom prst="wedgeRectCallout">
            <a:avLst>
              <a:gd name="adj1" fmla="val 43204"/>
              <a:gd name="adj2" fmla="val 19557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xì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）笑的样子。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0302" name="矩形标注 140301"/>
          <p:cNvSpPr/>
          <p:nvPr/>
        </p:nvSpPr>
        <p:spPr>
          <a:xfrm>
            <a:off x="1980010" y="2733675"/>
            <a:ext cx="1565672" cy="457200"/>
          </a:xfrm>
          <a:prstGeom prst="wedgeRectCallout">
            <a:avLst>
              <a:gd name="adj1" fmla="val 14333"/>
              <a:gd name="adj2" fmla="val -10390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静下心来。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303" name="矩形标注 140302"/>
          <p:cNvSpPr/>
          <p:nvPr/>
        </p:nvSpPr>
        <p:spPr>
          <a:xfrm>
            <a:off x="4139804" y="2680097"/>
            <a:ext cx="1009650" cy="457200"/>
          </a:xfrm>
          <a:prstGeom prst="wedgeRectCallout">
            <a:avLst>
              <a:gd name="adj1" fmla="val -13681"/>
              <a:gd name="adj2" fmla="val -9921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自身。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304" name="矩形标注 140303"/>
          <p:cNvSpPr/>
          <p:nvPr/>
        </p:nvSpPr>
        <p:spPr>
          <a:xfrm>
            <a:off x="5489972" y="2625329"/>
            <a:ext cx="1064419" cy="457200"/>
          </a:xfrm>
          <a:prstGeom prst="wedgeRectCallout">
            <a:avLst>
              <a:gd name="adj1" fmla="val -80986"/>
              <a:gd name="adj2" fmla="val -8515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伤心。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0305" name="上箭头 140304"/>
          <p:cNvSpPr/>
          <p:nvPr/>
        </p:nvSpPr>
        <p:spPr>
          <a:xfrm rot="10800000">
            <a:off x="4248150" y="2139554"/>
            <a:ext cx="161925" cy="623888"/>
          </a:xfrm>
          <a:prstGeom prst="upArrow">
            <a:avLst>
              <a:gd name="adj1" fmla="val 50000"/>
              <a:gd name="adj2" fmla="val 9632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06" name="上箭头 140305"/>
          <p:cNvSpPr/>
          <p:nvPr/>
        </p:nvSpPr>
        <p:spPr>
          <a:xfrm rot="3429719">
            <a:off x="3559969" y="1002506"/>
            <a:ext cx="108347" cy="1187054"/>
          </a:xfrm>
          <a:prstGeom prst="upArrow">
            <a:avLst>
              <a:gd name="adj1" fmla="val 50000"/>
              <a:gd name="adj2" fmla="val 2739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07" name="上箭头 140306"/>
          <p:cNvSpPr/>
          <p:nvPr/>
        </p:nvSpPr>
        <p:spPr>
          <a:xfrm>
            <a:off x="6246019" y="1275160"/>
            <a:ext cx="216694" cy="192881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08" name="上箭头 140307"/>
          <p:cNvSpPr/>
          <p:nvPr/>
        </p:nvSpPr>
        <p:spPr>
          <a:xfrm>
            <a:off x="2897981" y="1275160"/>
            <a:ext cx="215504" cy="192881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09" name="上箭头 140308"/>
          <p:cNvSpPr/>
          <p:nvPr/>
        </p:nvSpPr>
        <p:spPr>
          <a:xfrm>
            <a:off x="2357438" y="1275160"/>
            <a:ext cx="323850" cy="192881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10" name="文本框 140309"/>
          <p:cNvSpPr txBox="1"/>
          <p:nvPr/>
        </p:nvSpPr>
        <p:spPr>
          <a:xfrm>
            <a:off x="1871663" y="897731"/>
            <a:ext cx="8686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多年。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1" name="文本框 140310"/>
          <p:cNvSpPr txBox="1"/>
          <p:nvPr/>
        </p:nvSpPr>
        <p:spPr>
          <a:xfrm>
            <a:off x="2789635" y="897731"/>
            <a:ext cx="8686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作为。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2" name="文本框 140311"/>
          <p:cNvSpPr txBox="1"/>
          <p:nvPr/>
        </p:nvSpPr>
        <p:spPr>
          <a:xfrm>
            <a:off x="5598319" y="897731"/>
            <a:ext cx="17195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（ｍ</a:t>
            </a:r>
            <a:r>
              <a:rPr lang="en-US" altLang="zh-CN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èi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），睡。</a:t>
            </a:r>
            <a:endParaRPr lang="en-US" altLang="en-US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0313" name="文本框 140312"/>
          <p:cNvSpPr txBox="1"/>
          <p:nvPr/>
        </p:nvSpPr>
        <p:spPr>
          <a:xfrm>
            <a:off x="3924300" y="897731"/>
            <a:ext cx="8686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已经。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4" name="上箭头 140313"/>
          <p:cNvSpPr/>
          <p:nvPr/>
        </p:nvSpPr>
        <p:spPr>
          <a:xfrm rot="12961642">
            <a:off x="3626644" y="2488406"/>
            <a:ext cx="269081" cy="378619"/>
          </a:xfrm>
          <a:prstGeom prst="upArrow">
            <a:avLst>
              <a:gd name="adj1" fmla="val 50000"/>
              <a:gd name="adj2" fmla="val 35176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15" name="上箭头 140314"/>
          <p:cNvSpPr/>
          <p:nvPr/>
        </p:nvSpPr>
        <p:spPr>
          <a:xfrm rot="10800000">
            <a:off x="1656160" y="2518172"/>
            <a:ext cx="216694" cy="161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0316" name="文本框 140315"/>
          <p:cNvSpPr txBox="1"/>
          <p:nvPr/>
        </p:nvSpPr>
        <p:spPr>
          <a:xfrm>
            <a:off x="1331119" y="2733675"/>
            <a:ext cx="1376363" cy="645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代词，他，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他们。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7" name="文本框 140316"/>
          <p:cNvSpPr txBox="1"/>
          <p:nvPr/>
        </p:nvSpPr>
        <p:spPr>
          <a:xfrm>
            <a:off x="2736056" y="2733675"/>
            <a:ext cx="1097280" cy="645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代词，代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这件事。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8" name="文本框 140317"/>
          <p:cNvSpPr txBox="1"/>
          <p:nvPr/>
        </p:nvSpPr>
        <p:spPr>
          <a:xfrm>
            <a:off x="3962400" y="2747963"/>
            <a:ext cx="17830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达到</a:t>
            </a:r>
            <a:r>
              <a:rPr lang="en-US" altLang="zh-CN">
                <a:solidFill>
                  <a:srgbClr val="00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地步。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9" name="文本框 140318"/>
          <p:cNvSpPr txBox="1"/>
          <p:nvPr/>
        </p:nvSpPr>
        <p:spPr>
          <a:xfrm>
            <a:off x="1709738" y="3489722"/>
            <a:ext cx="5897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译文：我多年来做媳妇，所有的家庭劳作一身担负无余。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起早睡晚，没有一天不是这样。你的心愿已经实现了，就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对我施以凶暴。兄弟不知我的处境，见我回来都讥笑我。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我静下心来想一想，自身感到很悲伤。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40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4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4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14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4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14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4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14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4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14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14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14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14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14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3" grpId="1"/>
      <p:bldP spid="140294" grpId="2"/>
      <p:bldP spid="140295" grpId="3"/>
      <p:bldP spid="140296" grpId="4"/>
      <p:bldP spid="140297" grpId="5"/>
      <p:bldP spid="140298" grpId="6"/>
      <p:bldP spid="140299" grpId="7"/>
      <p:bldP spid="140300" grpId="8"/>
      <p:bldP spid="140301" grpId="9"/>
      <p:bldP spid="140302" grpId="10"/>
      <p:bldP spid="140303" grpId="11"/>
      <p:bldP spid="140304" grpId="12"/>
      <p:bldP spid="140310" grpId="13"/>
      <p:bldP spid="140311" grpId="14"/>
      <p:bldP spid="140312" grpId="15"/>
      <p:bldP spid="140313" grpId="16"/>
      <p:bldP spid="140316" grpId="17"/>
      <p:bldP spid="140317" grpId="18"/>
      <p:bldP spid="140318" grpId="19"/>
      <p:bldP spid="140319" grpId="2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" y="-1905"/>
            <a:ext cx="9142095" cy="5145881"/>
          </a:xfrm>
          <a:prstGeom prst="rect">
            <a:avLst/>
          </a:prstGeom>
        </p:spPr>
      </p:pic>
      <p:sp>
        <p:nvSpPr>
          <p:cNvPr id="141314" name="文本框 141313"/>
          <p:cNvSpPr txBox="1"/>
          <p:nvPr/>
        </p:nvSpPr>
        <p:spPr>
          <a:xfrm>
            <a:off x="1601391" y="1329929"/>
            <a:ext cx="59740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及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尔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偕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老，老使我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怨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。淇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则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有岸，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隰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则</a:t>
            </a:r>
            <a:endParaRPr lang="zh-CN" altLang="en-US" sz="24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有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泮</a:t>
            </a:r>
            <a:r>
              <a:rPr lang="zh-CN" altLang="en-US" sz="2400">
                <a:latin typeface="Times New Roman" panose="02020603050405020304" pitchFamily="18" charset="0"/>
              </a:rPr>
              <a:t>。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总角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宴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言笑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晏晏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。信誓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旦旦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，不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思其反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，反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是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思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，亦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已焉哉</a:t>
            </a:r>
            <a:r>
              <a:rPr lang="zh-CN" altLang="en-US" sz="2400">
                <a:latin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15" name="矩形标注 141314"/>
          <p:cNvSpPr/>
          <p:nvPr/>
        </p:nvSpPr>
        <p:spPr>
          <a:xfrm>
            <a:off x="3168254" y="735806"/>
            <a:ext cx="971550" cy="457200"/>
          </a:xfrm>
          <a:prstGeom prst="wedgeRectCallout">
            <a:avLst>
              <a:gd name="adj1" fmla="val 118995"/>
              <a:gd name="adj2" fmla="val 10052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怨恨。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16" name="矩形标注 141315"/>
          <p:cNvSpPr/>
          <p:nvPr/>
        </p:nvSpPr>
        <p:spPr>
          <a:xfrm>
            <a:off x="4518422" y="573881"/>
            <a:ext cx="3024188" cy="647700"/>
          </a:xfrm>
          <a:prstGeom prst="wedgeRectCallout">
            <a:avLst>
              <a:gd name="adj1" fmla="val 33111"/>
              <a:gd name="adj2" fmla="val 8345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xí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）低湿的地方。一说是水名，即“漯（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）水”。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1317" name="矩形标注 141316"/>
          <p:cNvSpPr/>
          <p:nvPr/>
        </p:nvSpPr>
        <p:spPr>
          <a:xfrm>
            <a:off x="1494235" y="573881"/>
            <a:ext cx="1458515" cy="648891"/>
          </a:xfrm>
          <a:prstGeom prst="wedgeRectCallout">
            <a:avLst>
              <a:gd name="adj1" fmla="val -7713"/>
              <a:gd name="adj2" fmla="val 14027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通“畔”，边，岸。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18" name="矩形标注 141317"/>
          <p:cNvSpPr/>
          <p:nvPr/>
        </p:nvSpPr>
        <p:spPr>
          <a:xfrm>
            <a:off x="1385888" y="195263"/>
            <a:ext cx="2970610" cy="917972"/>
          </a:xfrm>
          <a:prstGeom prst="wedgeRectCallout">
            <a:avLst>
              <a:gd name="adj1" fmla="val 259"/>
              <a:gd name="adj2" fmla="val 12898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古代男女未成年时把头发扎成丫髻（ｊ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），称为“总角”。这里指代少年时代。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1319" name="矩形标注 141318"/>
          <p:cNvSpPr/>
          <p:nvPr/>
        </p:nvSpPr>
        <p:spPr>
          <a:xfrm>
            <a:off x="3762375" y="844154"/>
            <a:ext cx="917972" cy="457200"/>
          </a:xfrm>
          <a:prstGeom prst="wedgeRectCallout">
            <a:avLst>
              <a:gd name="adj1" fmla="val -61153"/>
              <a:gd name="adj2" fmla="val 16770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欢乐。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20" name="矩形标注 141319"/>
          <p:cNvSpPr/>
          <p:nvPr/>
        </p:nvSpPr>
        <p:spPr>
          <a:xfrm>
            <a:off x="4572000" y="844154"/>
            <a:ext cx="2268141" cy="457200"/>
          </a:xfrm>
          <a:prstGeom prst="wedgeRectCallout">
            <a:avLst>
              <a:gd name="adj1" fmla="val -30944"/>
              <a:gd name="adj2" fmla="val 17682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欢乐、和悦的样子。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21" name="矩形标注 141320"/>
          <p:cNvSpPr/>
          <p:nvPr/>
        </p:nvSpPr>
        <p:spPr>
          <a:xfrm>
            <a:off x="5868591" y="897731"/>
            <a:ext cx="1620440" cy="457200"/>
          </a:xfrm>
          <a:prstGeom prst="wedgeRectCallout">
            <a:avLst>
              <a:gd name="adj1" fmla="val -7898"/>
              <a:gd name="adj2" fmla="val 15546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诚恳的样子。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22" name="矩形标注 141321"/>
          <p:cNvSpPr/>
          <p:nvPr/>
        </p:nvSpPr>
        <p:spPr>
          <a:xfrm>
            <a:off x="1331119" y="2625329"/>
            <a:ext cx="2917031" cy="457200"/>
          </a:xfrm>
          <a:prstGeom prst="wedgeRectCallout">
            <a:avLst>
              <a:gd name="adj1" fmla="val 19347"/>
              <a:gd name="adj2" fmla="val -8932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指示代词，这，指代誓言。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23" name="矩形标注 141322"/>
          <p:cNvSpPr/>
          <p:nvPr/>
        </p:nvSpPr>
        <p:spPr>
          <a:xfrm>
            <a:off x="4356497" y="2625329"/>
            <a:ext cx="1619250" cy="457200"/>
          </a:xfrm>
          <a:prstGeom prst="wedgeRectCallout">
            <a:avLst>
              <a:gd name="adj1" fmla="val -19926"/>
              <a:gd name="adj2" fmla="val -11796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了结，终止。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24" name="矩形标注 141323"/>
          <p:cNvSpPr/>
          <p:nvPr/>
        </p:nvSpPr>
        <p:spPr>
          <a:xfrm>
            <a:off x="3977879" y="2625329"/>
            <a:ext cx="3888581" cy="457200"/>
          </a:xfrm>
          <a:prstGeom prst="wedgeRectCallout">
            <a:avLst>
              <a:gd name="adj1" fmla="val -15921"/>
              <a:gd name="adj2" fmla="val -10625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语气词连用，加强语气，表示感叹。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1325" name="上箭头 141324"/>
          <p:cNvSpPr/>
          <p:nvPr/>
        </p:nvSpPr>
        <p:spPr>
          <a:xfrm rot="8337255">
            <a:off x="4086225" y="2356247"/>
            <a:ext cx="201216" cy="284559"/>
          </a:xfrm>
          <a:prstGeom prst="upArrow">
            <a:avLst>
              <a:gd name="adj1" fmla="val 50000"/>
              <a:gd name="adj2" fmla="val 3535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26" name="上箭头 141325"/>
          <p:cNvSpPr/>
          <p:nvPr/>
        </p:nvSpPr>
        <p:spPr>
          <a:xfrm rot="2741968" flipH="1">
            <a:off x="3804047" y="931069"/>
            <a:ext cx="64294" cy="1131094"/>
          </a:xfrm>
          <a:prstGeom prst="upArrow">
            <a:avLst>
              <a:gd name="adj1" fmla="val 50000"/>
              <a:gd name="adj2" fmla="val 43981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27" name="上箭头 141326"/>
          <p:cNvSpPr/>
          <p:nvPr/>
        </p:nvSpPr>
        <p:spPr>
          <a:xfrm rot="-2960296">
            <a:off x="7015163" y="1231106"/>
            <a:ext cx="223838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28" name="上箭头 141327"/>
          <p:cNvSpPr/>
          <p:nvPr/>
        </p:nvSpPr>
        <p:spPr>
          <a:xfrm rot="2565720">
            <a:off x="5840016" y="1193006"/>
            <a:ext cx="196453" cy="233363"/>
          </a:xfrm>
          <a:prstGeom prst="upArrow">
            <a:avLst>
              <a:gd name="adj1" fmla="val 50000"/>
              <a:gd name="adj2" fmla="val 29697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29" name="上箭头 141328"/>
          <p:cNvSpPr/>
          <p:nvPr/>
        </p:nvSpPr>
        <p:spPr>
          <a:xfrm>
            <a:off x="2951560" y="1275160"/>
            <a:ext cx="216694" cy="13811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30" name="上箭头 141329"/>
          <p:cNvSpPr/>
          <p:nvPr/>
        </p:nvSpPr>
        <p:spPr>
          <a:xfrm>
            <a:off x="2303860" y="1275160"/>
            <a:ext cx="216694" cy="13811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31" name="文本框 141330"/>
          <p:cNvSpPr txBox="1"/>
          <p:nvPr/>
        </p:nvSpPr>
        <p:spPr>
          <a:xfrm>
            <a:off x="1439466" y="897731"/>
            <a:ext cx="10972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和，与。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2" name="文本框 141331"/>
          <p:cNvSpPr txBox="1"/>
          <p:nvPr/>
        </p:nvSpPr>
        <p:spPr>
          <a:xfrm>
            <a:off x="2519363" y="897731"/>
            <a:ext cx="15544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共同，一起。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3" name="文本框 141332"/>
          <p:cNvSpPr txBox="1"/>
          <p:nvPr/>
        </p:nvSpPr>
        <p:spPr>
          <a:xfrm>
            <a:off x="5569744" y="897731"/>
            <a:ext cx="24688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连词，用在对比句中。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4" name="文本框 141333"/>
          <p:cNvSpPr txBox="1"/>
          <p:nvPr/>
        </p:nvSpPr>
        <p:spPr>
          <a:xfrm>
            <a:off x="4139803" y="897731"/>
            <a:ext cx="13258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助词，的。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5" name="上箭头 141334"/>
          <p:cNvSpPr/>
          <p:nvPr/>
        </p:nvSpPr>
        <p:spPr>
          <a:xfrm rot="6444200" flipH="1">
            <a:off x="2975372" y="1982391"/>
            <a:ext cx="108347" cy="1026319"/>
          </a:xfrm>
          <a:prstGeom prst="upArrow">
            <a:avLst>
              <a:gd name="adj1" fmla="val 50000"/>
              <a:gd name="adj2" fmla="val 23681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36" name="上箭头 141335"/>
          <p:cNvSpPr/>
          <p:nvPr/>
        </p:nvSpPr>
        <p:spPr>
          <a:xfrm rot="9601968">
            <a:off x="2087166" y="2409825"/>
            <a:ext cx="216694" cy="21550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37" name="上箭头 141336"/>
          <p:cNvSpPr/>
          <p:nvPr/>
        </p:nvSpPr>
        <p:spPr>
          <a:xfrm rot="10800000">
            <a:off x="1709738" y="2463404"/>
            <a:ext cx="215504" cy="16311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1338" name="文本框 141337"/>
          <p:cNvSpPr txBox="1"/>
          <p:nvPr/>
        </p:nvSpPr>
        <p:spPr>
          <a:xfrm>
            <a:off x="1331119" y="2625328"/>
            <a:ext cx="6400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想。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9" name="文本框 141338"/>
          <p:cNvSpPr txBox="1"/>
          <p:nvPr/>
        </p:nvSpPr>
        <p:spPr>
          <a:xfrm>
            <a:off x="1980010" y="2625328"/>
            <a:ext cx="10972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代词，你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40" name="文本框 141339"/>
          <p:cNvSpPr txBox="1"/>
          <p:nvPr/>
        </p:nvSpPr>
        <p:spPr>
          <a:xfrm>
            <a:off x="3206353" y="2625328"/>
            <a:ext cx="8686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违反。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41" name="文本框 141340"/>
          <p:cNvSpPr txBox="1"/>
          <p:nvPr/>
        </p:nvSpPr>
        <p:spPr>
          <a:xfrm>
            <a:off x="4139803" y="2625328"/>
            <a:ext cx="1554480" cy="3683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思想，考虑。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42" name="文本框 141341"/>
          <p:cNvSpPr txBox="1"/>
          <p:nvPr/>
        </p:nvSpPr>
        <p:spPr>
          <a:xfrm>
            <a:off x="1494235" y="3219450"/>
            <a:ext cx="6126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译文：本想与你百年偕老，如今年老了却使我产生怨恨。淇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水也有岸，沼泽总有边。少年时代多么欢乐，有说有笑是那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样的开心。当年的誓言是多么的诚恳。不想现在却变了心。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违反誓言不念情，那就让这场爱情了结了吧！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14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4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4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1"/>
      <p:bldP spid="141316" grpId="2"/>
      <p:bldP spid="141317" grpId="3"/>
      <p:bldP spid="141318" grpId="4"/>
      <p:bldP spid="141319" grpId="5"/>
      <p:bldP spid="141320" grpId="6"/>
      <p:bldP spid="141321" grpId="7"/>
      <p:bldP spid="141322" grpId="8"/>
      <p:bldP spid="141323" grpId="9"/>
      <p:bldP spid="141324" grpId="10"/>
      <p:bldP spid="141331" grpId="11"/>
      <p:bldP spid="141332" grpId="12"/>
      <p:bldP spid="141333" grpId="13"/>
      <p:bldP spid="141334" grpId="14"/>
      <p:bldP spid="141338" grpId="15"/>
      <p:bldP spid="141339" grpId="16"/>
      <p:bldP spid="141340" grpId="17"/>
      <p:bldP spid="141341" grpId="18"/>
      <p:bldP spid="141342" grpId="19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1946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76851" cy="14768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561" y="163830"/>
            <a:ext cx="1986439" cy="2302193"/>
          </a:xfrm>
          <a:prstGeom prst="rect">
            <a:avLst/>
          </a:prstGeom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791051" y="571500"/>
            <a:ext cx="182880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整体把握</a:t>
            </a: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08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140619" y="1139666"/>
            <a:ext cx="6172200" cy="2857500"/>
          </a:xfrm>
        </p:spPr>
        <p:txBody>
          <a:bodyPr vert="horz" lIns="68580" tIns="34290" rIns="68580" bIns="3429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讨论：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1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、从每节中找出一句诗句作为中心句，并用自己的话概括每节大意。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2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、诗中的女主人公经历了太大的变故，试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说说下面的两个变化：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A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、生活经历的三种变化；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B、内心情感的三种变化；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——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明确：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6" y="5239"/>
            <a:ext cx="9154478" cy="5137785"/>
          </a:xfrm>
          <a:prstGeom prst="rect">
            <a:avLst/>
          </a:prstGeom>
        </p:spPr>
      </p:pic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38111" y="548640"/>
            <a:ext cx="3579495" cy="1593056"/>
          </a:xfrm>
        </p:spPr>
        <p:txBody>
          <a:bodyPr vert="horz" lIns="68580" tIns="34290" rIns="68580" bIns="34290" rtlCol="0">
            <a:noAutofit/>
          </a:bodyPr>
          <a:lstStyle/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一　男子求婚，女子许婚。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将子无怒，秋以为期。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二　男女恋人相思、结婚。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以尔车来，以我贿迁。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三　劝诫女子不要痴情。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于嗟女兮，无与士耽。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四　控告男子移情别恋。　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　　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女也不爽，士贰其行。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AutoNum type="ea1ChsPlain" startAt="5"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补叙多年的苦楚和处境。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静言思之，躬自悼矣。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AutoNum type="ea1ChsPlain" startAt="6"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今昔对比的怨恨和痛苦。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反是不思，亦已焉哉。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1" name="Rectangle 10"/>
          <p:cNvSpPr>
            <a:spLocks noChangeArrowheads="1"/>
          </p:cNvSpPr>
          <p:nvPr/>
        </p:nvSpPr>
        <p:spPr bwMode="auto">
          <a:xfrm>
            <a:off x="2356247" y="4204335"/>
            <a:ext cx="940594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决绝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2" name="Rectangle 11"/>
          <p:cNvSpPr>
            <a:spLocks noChangeArrowheads="1"/>
          </p:cNvSpPr>
          <p:nvPr/>
        </p:nvSpPr>
        <p:spPr bwMode="auto">
          <a:xfrm>
            <a:off x="2431256" y="2661047"/>
            <a:ext cx="997744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婚变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3" name="Rectangle 12"/>
          <p:cNvSpPr>
            <a:spLocks noChangeArrowheads="1"/>
          </p:cNvSpPr>
          <p:nvPr/>
        </p:nvSpPr>
        <p:spPr bwMode="auto">
          <a:xfrm>
            <a:off x="2629853" y="1089660"/>
            <a:ext cx="125730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恋爱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4" name="AutoShape 14"/>
          <p:cNvSpPr/>
          <p:nvPr/>
        </p:nvSpPr>
        <p:spPr bwMode="auto">
          <a:xfrm flipH="1">
            <a:off x="3429000" y="914400"/>
            <a:ext cx="228600" cy="742950"/>
          </a:xfrm>
          <a:prstGeom prst="rightBrace">
            <a:avLst>
              <a:gd name="adj1" fmla="val 27083"/>
              <a:gd name="adj2" fmla="val 5000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5" name="AutoShape 15"/>
          <p:cNvSpPr/>
          <p:nvPr/>
        </p:nvSpPr>
        <p:spPr bwMode="auto">
          <a:xfrm flipH="1">
            <a:off x="3356610" y="2000250"/>
            <a:ext cx="342900" cy="1714976"/>
          </a:xfrm>
          <a:prstGeom prst="rightBrace">
            <a:avLst>
              <a:gd name="adj1" fmla="val 33336"/>
              <a:gd name="adj2" fmla="val 5000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6" name="AutoShape 16"/>
          <p:cNvSpPr>
            <a:spLocks noChangeArrowheads="1"/>
          </p:cNvSpPr>
          <p:nvPr/>
        </p:nvSpPr>
        <p:spPr bwMode="auto">
          <a:xfrm flipH="1">
            <a:off x="3371612" y="4400550"/>
            <a:ext cx="342900" cy="114300"/>
          </a:xfrm>
          <a:prstGeom prst="rightArrow">
            <a:avLst>
              <a:gd name="adj1" fmla="val 50000"/>
              <a:gd name="adj2" fmla="val 75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241" y="2228850"/>
            <a:ext cx="1955006" cy="2470547"/>
          </a:xfrm>
          <a:prstGeom prst="rect">
            <a:avLst/>
          </a:prstGeom>
          <a:blipFill dpi="0" rotWithShape="1">
            <a:blip r:embed="rId4">
              <a:alphaModFix amt="3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81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uiExpand="1" build="p"/>
      <p:bldP spid="48131" grpId="1"/>
      <p:bldP spid="48132" grpId="2"/>
      <p:bldP spid="48133" grpId="3"/>
      <p:bldP spid="48134" grpId="4"/>
      <p:bldP spid="48135" grpId="5"/>
      <p:bldP spid="48136" grpId="6"/>
      <p:bldP spid="9" gr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" y="476"/>
            <a:ext cx="9237821" cy="5200174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00163" y="962025"/>
            <a:ext cx="622935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　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  </a:t>
            </a: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1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、随着情节的发展，女主人公内心的情感是如何变化的？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1828800" y="1701403"/>
            <a:ext cx="13144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恋爱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婚变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决绝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6" name="Rectangle 11"/>
          <p:cNvSpPr>
            <a:spLocks noChangeArrowheads="1"/>
          </p:cNvSpPr>
          <p:nvPr/>
        </p:nvSpPr>
        <p:spPr bwMode="auto">
          <a:xfrm>
            <a:off x="5257800" y="1787129"/>
            <a:ext cx="1828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热情，幸福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7" name="Rectangle 12"/>
          <p:cNvSpPr>
            <a:spLocks noChangeArrowheads="1"/>
          </p:cNvSpPr>
          <p:nvPr/>
        </p:nvSpPr>
        <p:spPr bwMode="auto">
          <a:xfrm>
            <a:off x="5257800" y="2872978"/>
            <a:ext cx="1714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怨恨，沉痛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8" name="Rectangle 13"/>
          <p:cNvSpPr>
            <a:spLocks noChangeArrowheads="1"/>
          </p:cNvSpPr>
          <p:nvPr/>
        </p:nvSpPr>
        <p:spPr bwMode="auto">
          <a:xfrm>
            <a:off x="5257800" y="3958828"/>
            <a:ext cx="1828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清醒，刚强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9" name="Text Box 18"/>
          <p:cNvSpPr txBox="1">
            <a:spLocks noChangeArrowheads="1"/>
          </p:cNvSpPr>
          <p:nvPr/>
        </p:nvSpPr>
        <p:spPr bwMode="auto">
          <a:xfrm>
            <a:off x="2800350" y="1596629"/>
            <a:ext cx="2571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送子过淇，至于顿丘。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0" name="Text Box 20"/>
          <p:cNvSpPr txBox="1">
            <a:spLocks noChangeArrowheads="1"/>
          </p:cNvSpPr>
          <p:nvPr/>
        </p:nvSpPr>
        <p:spPr bwMode="auto">
          <a:xfrm>
            <a:off x="2800350" y="2682478"/>
            <a:ext cx="24574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淇水汤汤，渐车帷裳。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1" name="Text Box 21"/>
          <p:cNvSpPr txBox="1">
            <a:spLocks noChangeArrowheads="1"/>
          </p:cNvSpPr>
          <p:nvPr/>
        </p:nvSpPr>
        <p:spPr bwMode="auto">
          <a:xfrm>
            <a:off x="2800350" y="3768328"/>
            <a:ext cx="2686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淇则有岸，隰则有泮。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2" name="Rectangle 22"/>
          <p:cNvSpPr>
            <a:spLocks noChangeArrowheads="1"/>
          </p:cNvSpPr>
          <p:nvPr/>
        </p:nvSpPr>
        <p:spPr bwMode="auto">
          <a:xfrm>
            <a:off x="3348038" y="2053829"/>
            <a:ext cx="1223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沉醉爱河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3" name="Rectangle 23"/>
          <p:cNvSpPr>
            <a:spLocks noChangeArrowheads="1"/>
          </p:cNvSpPr>
          <p:nvPr/>
        </p:nvSpPr>
        <p:spPr bwMode="auto">
          <a:xfrm>
            <a:off x="3348038" y="3136106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心如帷湿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4" name="Rectangle 24"/>
          <p:cNvSpPr>
            <a:spLocks noChangeArrowheads="1"/>
          </p:cNvSpPr>
          <p:nvPr/>
        </p:nvSpPr>
        <p:spPr bwMode="auto">
          <a:xfrm>
            <a:off x="3348038" y="4221956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回头是岸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5" name="AutoShape 26"/>
          <p:cNvSpPr>
            <a:spLocks noChangeArrowheads="1"/>
          </p:cNvSpPr>
          <p:nvPr/>
        </p:nvSpPr>
        <p:spPr bwMode="auto">
          <a:xfrm>
            <a:off x="2800350" y="1996679"/>
            <a:ext cx="2400300" cy="1143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6" name="AutoShape 27"/>
          <p:cNvSpPr>
            <a:spLocks noChangeArrowheads="1"/>
          </p:cNvSpPr>
          <p:nvPr/>
        </p:nvSpPr>
        <p:spPr bwMode="auto">
          <a:xfrm>
            <a:off x="2800350" y="3082529"/>
            <a:ext cx="2400300" cy="1143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7" name="AutoShape 28"/>
          <p:cNvSpPr>
            <a:spLocks noChangeArrowheads="1"/>
          </p:cNvSpPr>
          <p:nvPr/>
        </p:nvSpPr>
        <p:spPr bwMode="auto">
          <a:xfrm>
            <a:off x="2743200" y="4168379"/>
            <a:ext cx="2400300" cy="1143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44" name="矩形 15"/>
          <p:cNvSpPr>
            <a:spLocks noChangeArrowheads="1"/>
          </p:cNvSpPr>
          <p:nvPr/>
        </p:nvSpPr>
        <p:spPr bwMode="auto">
          <a:xfrm>
            <a:off x="685800" y="571500"/>
            <a:ext cx="1706880" cy="5530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问题探究</a:t>
            </a: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4916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0" presetID="5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5" presetClass="entr" presetSubtype="1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1"/>
      <p:bldP spid="49156" grpId="2"/>
      <p:bldP spid="49157" grpId="3"/>
      <p:bldP spid="49158" grpId="4"/>
      <p:bldP spid="49159" grpId="5"/>
      <p:bldP spid="49160" grpId="6"/>
      <p:bldP spid="49161" grpId="7"/>
      <p:bldP spid="49162" grpId="8"/>
      <p:bldP spid="49163" grpId="9"/>
      <p:bldP spid="49164" grpId="10"/>
      <p:bldP spid="49165" grpId="11"/>
      <p:bldP spid="49166" grpId="12"/>
      <p:bldP spid="49167" grpId="1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-102394" y="331946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2023" y="1819751"/>
            <a:ext cx="344566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第二章:男女恋人相思、结婚(赋)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2023" y="2310289"/>
            <a:ext cx="36061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第三章:劝诫女子不要痴情(比、兴)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2023" y="2749391"/>
            <a:ext cx="3662363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第四章:控告男子移情别恋(比、兴)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123" y="3197543"/>
            <a:ext cx="370855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第五章:补叙多年的苦楚和处境(赋)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2055" y="984630"/>
            <a:ext cx="114300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结构图: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0123" y="1375886"/>
            <a:ext cx="344614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第一章:男子求婚，女子许婚(赋)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0599" y="3567589"/>
            <a:ext cx="393096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第六章:今昔对比的怨恨和痛苦(赋、比、兴)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66861" y="1508760"/>
            <a:ext cx="755333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</a:rPr>
              <a:t>恋爱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3536" y="2597944"/>
            <a:ext cx="773906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</a:rPr>
              <a:t>婚变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33536" y="3654266"/>
            <a:ext cx="773906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  <a:sym typeface="+mn-ea"/>
              </a:rPr>
              <a:t>决绝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66879" y="792446"/>
            <a:ext cx="71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情节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94586" y="79244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感情基调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45191" y="1216343"/>
            <a:ext cx="873443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</a:rPr>
              <a:t>热情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5673" y="1607820"/>
            <a:ext cx="792480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</a:rPr>
              <a:t>幸福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26154" y="2310289"/>
            <a:ext cx="792480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</a:rPr>
              <a:t>沉痛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46156" y="2701766"/>
            <a:ext cx="752475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</a:rPr>
              <a:t>怨恨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25678" y="3457099"/>
            <a:ext cx="752475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  <a:sym typeface="+mn-ea"/>
              </a:rPr>
              <a:t>清醒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25678" y="3858101"/>
            <a:ext cx="792480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魂58号-创中黑" panose="00000500000000000000" charset="-122"/>
                <a:sym typeface="+mn-ea"/>
              </a:rPr>
              <a:t>刚强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字魂58号-创中黑" panose="00000500000000000000" charset="-122"/>
              <a:sym typeface="+mn-ea"/>
            </a:endParaRPr>
          </a:p>
        </p:txBody>
      </p:sp>
      <p:sp>
        <p:nvSpPr>
          <p:cNvPr id="36" name="右大括号 35"/>
          <p:cNvSpPr/>
          <p:nvPr/>
        </p:nvSpPr>
        <p:spPr>
          <a:xfrm>
            <a:off x="4847426" y="1442883"/>
            <a:ext cx="119704" cy="476608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7" name="右大括号 36"/>
          <p:cNvSpPr/>
          <p:nvPr/>
        </p:nvSpPr>
        <p:spPr>
          <a:xfrm>
            <a:off x="4847273" y="2272665"/>
            <a:ext cx="119539" cy="1059656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8" name="右大括号 37"/>
          <p:cNvSpPr/>
          <p:nvPr/>
        </p:nvSpPr>
        <p:spPr>
          <a:xfrm>
            <a:off x="4911720" y="3543011"/>
            <a:ext cx="119704" cy="476608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9" name="箭头: 右 38"/>
          <p:cNvSpPr/>
          <p:nvPr/>
        </p:nvSpPr>
        <p:spPr>
          <a:xfrm>
            <a:off x="6394090" y="1607984"/>
            <a:ext cx="484748" cy="14688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0" name="箭头: 右 39"/>
          <p:cNvSpPr/>
          <p:nvPr/>
        </p:nvSpPr>
        <p:spPr>
          <a:xfrm>
            <a:off x="6394090" y="2655514"/>
            <a:ext cx="484748" cy="14688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箭头: 右 40"/>
          <p:cNvSpPr/>
          <p:nvPr/>
        </p:nvSpPr>
        <p:spPr>
          <a:xfrm>
            <a:off x="6394090" y="3700961"/>
            <a:ext cx="484748" cy="14688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858679" y="1315879"/>
            <a:ext cx="3689509" cy="2874169"/>
          </a:xfrm>
          <a:prstGeom prst="rect">
            <a:avLst/>
          </a:prstGeom>
          <a:noFill/>
          <a:ln w="19050">
            <a:solidFill>
              <a:schemeClr val="accent4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00076">
            <a:off x="-635794" y="-160972"/>
            <a:ext cx="2100263" cy="2100263"/>
          </a:xfrm>
          <a:prstGeom prst="rect">
            <a:avLst/>
          </a:prstGeom>
        </p:spPr>
      </p:pic>
      <p:pic>
        <p:nvPicPr>
          <p:cNvPr id="19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1609986">
            <a:off x="7979093" y="4349115"/>
            <a:ext cx="116919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94" y="3394234"/>
            <a:ext cx="1354455" cy="191595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5280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545" y="2076450"/>
            <a:ext cx="7585710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依据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"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送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将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乘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望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泣涕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耽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等可以看出这个女子善良多情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、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淳朴天真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15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     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清人方玉润评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:“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不见则忧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 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既见则喜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夫情之所不容己者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女殆痴于情者耳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15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228" y="2894171"/>
            <a:ext cx="6228398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2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 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靡室劳矣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 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夙兴夜寐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 ...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说明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我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很勤劳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15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228" y="3241834"/>
            <a:ext cx="7586186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3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从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亦已焉哉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看出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我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很刚烈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那个时代的女子被休是很痛苦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很难过的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而这个女子表现得非常勇敢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15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228" y="3945731"/>
            <a:ext cx="7116128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4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美丽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:“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桑之未落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其叶沃若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是在写这个女子的容貌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用的是比兴的写法</a:t>
            </a:r>
            <a:r>
              <a:rPr lang="zh-CN" altLang="en-US" sz="15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15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409" y="1857775"/>
            <a:ext cx="2996253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明确: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584" y="1291303"/>
            <a:ext cx="461010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《氓》中的“我”是一个怎样的形象?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512" y="-147949"/>
            <a:ext cx="3426372" cy="22696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051" y="2562026"/>
            <a:ext cx="2650948" cy="336109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579" y="-27146"/>
            <a:ext cx="9345930" cy="5244941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14450" y="384572"/>
            <a:ext cx="65151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　</a:t>
            </a: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、综观全文，你认为男、女主人公分别是什么样的人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?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714500" y="1143000"/>
            <a:ext cx="528638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女主人公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286000" y="1196579"/>
            <a:ext cx="211455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婚前：生活幸福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269331" y="1762125"/>
            <a:ext cx="220027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婚后：受尽屈辱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741885" y="2974181"/>
            <a:ext cx="56316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氓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2313385" y="2116931"/>
            <a:ext cx="2147888" cy="99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婚 “氓之蚩蚩”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前 “信誓旦旦</a:t>
            </a:r>
            <a:r>
              <a:rPr kumimoji="0" lang="zh-CN" altLang="en-US" sz="195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”</a:t>
            </a:r>
            <a:endParaRPr kumimoji="0" lang="zh-CN" altLang="en-US" sz="195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306241" y="3319463"/>
            <a:ext cx="2178844" cy="70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婚 “二三其德”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后 “至于暴矣”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4425554" y="1368029"/>
            <a:ext cx="660797" cy="1143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5145881" y="1190625"/>
            <a:ext cx="2683669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热情、温柔、纯真。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5200650" y="1768079"/>
            <a:ext cx="205867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刚烈，认识清醒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4425554" y="1933575"/>
            <a:ext cx="660797" cy="1143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9" name="AutoShape 13"/>
          <p:cNvSpPr/>
          <p:nvPr/>
        </p:nvSpPr>
        <p:spPr bwMode="auto">
          <a:xfrm>
            <a:off x="2171700" y="1314450"/>
            <a:ext cx="114300" cy="739379"/>
          </a:xfrm>
          <a:prstGeom prst="leftBracket">
            <a:avLst>
              <a:gd name="adj" fmla="val 53906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0" name="AutoShape 14"/>
          <p:cNvSpPr/>
          <p:nvPr/>
        </p:nvSpPr>
        <p:spPr bwMode="auto">
          <a:xfrm>
            <a:off x="2199085" y="2686050"/>
            <a:ext cx="132160" cy="1031081"/>
          </a:xfrm>
          <a:prstGeom prst="leftBracket">
            <a:avLst>
              <a:gd name="adj" fmla="val 54071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5200650" y="3230166"/>
            <a:ext cx="2313385" cy="80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用情不专、暴虐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没有责任心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2" name="AutoShape 16"/>
          <p:cNvSpPr>
            <a:spLocks noChangeArrowheads="1"/>
          </p:cNvSpPr>
          <p:nvPr/>
        </p:nvSpPr>
        <p:spPr bwMode="auto">
          <a:xfrm>
            <a:off x="4452938" y="2634854"/>
            <a:ext cx="660797" cy="1143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3" name="AutoShape 17"/>
          <p:cNvSpPr>
            <a:spLocks noChangeArrowheads="1"/>
          </p:cNvSpPr>
          <p:nvPr/>
        </p:nvSpPr>
        <p:spPr bwMode="auto">
          <a:xfrm>
            <a:off x="4452938" y="3545681"/>
            <a:ext cx="660797" cy="1143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4" name="Rectangle 20"/>
          <p:cNvSpPr>
            <a:spLocks noChangeArrowheads="1"/>
          </p:cNvSpPr>
          <p:nvPr/>
        </p:nvSpPr>
        <p:spPr bwMode="auto">
          <a:xfrm>
            <a:off x="5200650" y="2496741"/>
            <a:ext cx="231338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心情急切、热烈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5" name="矩形 21"/>
          <p:cNvSpPr>
            <a:spLocks noChangeArrowheads="1"/>
          </p:cNvSpPr>
          <p:nvPr/>
        </p:nvSpPr>
        <p:spPr bwMode="auto">
          <a:xfrm>
            <a:off x="1799035" y="4174331"/>
            <a:ext cx="582930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写作手法</a:t>
            </a: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——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对比：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男女主人公婚前后的对比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。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01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4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3" presetID="24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01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7" presetID="24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501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501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1" presetID="24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501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501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501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5" presetID="24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01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1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" fill="hold"/>
                                        <p:tgtEl>
                                          <p:spTgt spid="501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" fill="hold"/>
                                        <p:tgtEl>
                                          <p:spTgt spid="501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73" presetID="24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" fill="hold"/>
                                        <p:tgtEl>
                                          <p:spTgt spid="501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1"/>
      <p:bldP spid="50181" grpId="2"/>
      <p:bldP spid="50182" grpId="3"/>
      <p:bldP spid="50183" grpId="4"/>
      <p:bldP spid="50184" grpId="5"/>
      <p:bldP spid="50185" grpId="6"/>
      <p:bldP spid="50186" grpId="7"/>
      <p:bldP spid="50187" grpId="8"/>
      <p:bldP spid="50188" grpId="9"/>
      <p:bldP spid="50189" grpId="10"/>
      <p:bldP spid="50190" grpId="11"/>
      <p:bldP spid="50191" grpId="12"/>
      <p:bldP spid="50192" grpId="13"/>
      <p:bldP spid="50193" grpId="14"/>
      <p:bldP spid="50194" grpId="15"/>
      <p:bldP spid="50195" grpId="16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5280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053" y="1625441"/>
            <a:ext cx="82143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诗经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是我国最早的一部诗歌总集。</a:t>
            </a:r>
            <a:b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包括西周初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公元前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世纪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至春秋中叶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公元前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世纪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500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年间的诗歌，共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305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先秦时代通称为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诗三百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因其书为毛公传，又称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毛诗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汉代以后儒家奉为经典，才称为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诗经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0741" y="715408"/>
            <a:ext cx="5650230" cy="4140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“四书”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大学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论语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中庸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孟子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en-US" altLang="zh-CN" sz="2100">
              <a:solidFill>
                <a:schemeClr val="accent4">
                  <a:lumMod val="75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3132" y="1234044"/>
            <a:ext cx="5650230" cy="4140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五经”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书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礼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易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春秋</a:t>
            </a:r>
            <a:r>
              <a:rPr lang="en-US" altLang="zh-CN" sz="21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en-US" altLang="zh-CN" sz="2100">
              <a:solidFill>
                <a:schemeClr val="accent4">
                  <a:lumMod val="75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002" y="-13454"/>
            <a:ext cx="2839998" cy="283999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6" y="5715"/>
            <a:ext cx="9155430" cy="5137785"/>
          </a:xfrm>
          <a:prstGeom prst="rect">
            <a:avLst/>
          </a:prstGeom>
        </p:spPr>
      </p:pic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714375"/>
            <a:ext cx="5829300" cy="400050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3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</a:t>
            </a: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《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氓</a:t>
            </a: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》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中哪些诗句是比兴句？好处是什么？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4500" y="1148954"/>
            <a:ext cx="5715000" cy="1371600"/>
          </a:xfrm>
        </p:spPr>
        <p:txBody>
          <a:bodyPr vert="horz" lIns="68580" tIns="34290" rIns="68580" bIns="3429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比：“以彼物喻此物”，即打比方。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兴：“先言他物，以引起所咏之辞”，即先描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写其他事物以引起正题。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204" name="Rectangle 8"/>
          <p:cNvSpPr>
            <a:spLocks noChangeArrowheads="1"/>
          </p:cNvSpPr>
          <p:nvPr/>
        </p:nvSpPr>
        <p:spPr bwMode="auto">
          <a:xfrm>
            <a:off x="1657350" y="2520553"/>
            <a:ext cx="565785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桑之未落，其叶沃若。于嗟鸠兮，无食桑葚。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于嗟女兮，无与士耽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!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士之耽兮，犹可说也。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女之耽兮，不可说也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!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桑之落矣，其黄而陨。自我徂尔，三岁食贫。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淇水汤汤，渐车帷裳。女也不爽，士贰其行。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士也罔极，二三其德。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192" y="2858"/>
            <a:ext cx="9180671" cy="5140166"/>
          </a:xfrm>
          <a:prstGeom prst="rect">
            <a:avLst/>
          </a:prstGeom>
        </p:spPr>
      </p:pic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314450" y="1008460"/>
            <a:ext cx="3116580" cy="170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桑未落：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①比喻女子的年轻貌美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②比喻男子的钟情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③比喻恋爱及新婚的甜美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5129213" y="1008460"/>
            <a:ext cx="4238625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桑之落：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①比喻女子的年老色衰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②比喻男子的始乱终弃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③比喻爱情的消逝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971550" y="3088481"/>
            <a:ext cx="33147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于嗟鸠兮，无食桑葚。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 rot="16200000">
            <a:off x="4260056" y="2942035"/>
            <a:ext cx="310754" cy="732235"/>
          </a:xfrm>
          <a:prstGeom prst="downArrow">
            <a:avLst>
              <a:gd name="adj1" fmla="val 50000"/>
              <a:gd name="adj2" fmla="val 58908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idx="1"/>
          </p:nvPr>
        </p:nvSpPr>
        <p:spPr>
          <a:xfrm>
            <a:off x="5029200" y="2983706"/>
            <a:ext cx="2914650" cy="6477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8580" tIns="34290" rIns="68580" bIns="3429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斑鸠贪食桑葚喻女子沉溺于爱情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/>
      <p:bldP spid="52228" grpId="2"/>
      <p:bldP spid="52230" grpId="3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" y="-2381"/>
            <a:ext cx="9142095" cy="5145881"/>
          </a:xfrm>
          <a:prstGeom prst="rect">
            <a:avLst/>
          </a:prstGeom>
        </p:spPr>
      </p:pic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415415" y="522446"/>
            <a:ext cx="6115050" cy="446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4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、你如何看待女主人公的婚姻悲剧？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047036" y="1112520"/>
            <a:ext cx="61150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女主人公的悲剧具有一定的必然性和普遍性，这是由社会特点决定的。在男权社会中，女性在经济、政治上都处于附属地位，她们的生活天地都很狭小，生活的幸福与否都维系在丈夫身上，，如果遇上一个对感情、对家庭不负责任的丈夫，那她的悲剧是不可避免的。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1946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76851" cy="14768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561" y="163830"/>
            <a:ext cx="1986439" cy="2302193"/>
          </a:xfrm>
          <a:prstGeom prst="rect">
            <a:avLst/>
          </a:prstGeom>
        </p:spPr>
      </p:pic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1156335" y="865585"/>
            <a:ext cx="6686550" cy="3083719"/>
          </a:xfrm>
          <a:ln>
            <a:solidFill>
              <a:schemeClr val="tx1"/>
            </a:solidFill>
            <a:miter lim="800000"/>
          </a:ln>
        </p:spPr>
        <p:txBody>
          <a:bodyPr vert="horz" lIns="68580" tIns="34290" rIns="68580" bIns="34290" rtlCol="0">
            <a:normAutofit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♫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氓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中的女主人公为什么被遗弃呢？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这个问题关系到对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《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氓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》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中那个男子（士）的形象的理解，可从以下几个方面思考：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、 “士”之变心说。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 “士贰其行”“士也罔极，二三其德”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2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、社会道德说。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 “兄弟不知，咥其笑矣”这是由当时的社会风俗、人们的爱情观所造成的。从诗歌内容来看，两人婚后并无子女，这也可能导致他人对女主人公的非议！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1946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76851" cy="14768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561" y="163830"/>
            <a:ext cx="1986439" cy="2302193"/>
          </a:xfrm>
          <a:prstGeom prst="rect">
            <a:avLst/>
          </a:prstGeom>
        </p:spPr>
      </p:pic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134904" y="923925"/>
            <a:ext cx="6457950" cy="2855119"/>
          </a:xfrm>
          <a:ln>
            <a:solidFill>
              <a:schemeClr val="tx1"/>
            </a:solidFill>
            <a:miter lim="800000"/>
          </a:ln>
        </p:spPr>
        <p:txBody>
          <a:bodyPr vert="horz" lIns="68580" tIns="34290" rIns="68580" bIns="3429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♫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、 社会制度说。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 “自我徂尔，三岁食贫。”到“言既遂矣，至于暴矣。”由贫富的变化引发婚姻危机，可以看出当时的婚姻制度是建筑在经济之上。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、年老色衰说。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  “三岁为妇，靡室劳矣；夙兴夜寐，靡有朝矣。”年老色衰，引起“士”的变心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uiExpand="1" build="p" advAuto="100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5280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7738" y="2488406"/>
            <a:ext cx="3244691" cy="164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卫风氓</a:t>
            </a:r>
            <a:r>
              <a:rPr lang="en-US" altLang="zh-CN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融叙事</a:t>
            </a:r>
            <a:r>
              <a:rPr lang="zh-CN" altLang="en-US" sz="135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、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抒情</a:t>
            </a:r>
            <a:r>
              <a:rPr lang="zh-CN" altLang="en-US" sz="135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、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议论为一体的诗体格局</a:t>
            </a:r>
            <a:r>
              <a:rPr lang="zh-CN" altLang="en-US" sz="135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endParaRPr lang="zh-CN" altLang="en-US" sz="135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是它的最大特色</a:t>
            </a:r>
            <a:r>
              <a:rPr lang="zh-CN" altLang="en-US" sz="135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对我国后世诗歌创作，</a:t>
            </a:r>
            <a:endParaRPr lang="zh-CN" altLang="en-US" sz="135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有至为重要的影响</a:t>
            </a:r>
            <a:r>
              <a:rPr lang="zh-CN" altLang="en-US" sz="135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是《诗经》中最杰出的作品之一</a:t>
            </a:r>
            <a:r>
              <a:rPr lang="zh-CN" altLang="en-US" sz="135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。</a:t>
            </a:r>
            <a:endParaRPr lang="zh-CN" altLang="en-US" sz="135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7737" y="2190038"/>
            <a:ext cx="3244244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5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融叙事、抒情、议论为一体</a:t>
            </a:r>
            <a:endParaRPr lang="zh-CN" altLang="en-US" sz="15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50594" y="162965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76" y="710986"/>
            <a:ext cx="4303076" cy="35549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28" t="36781" r="28837" b="22519"/>
          <a:stretch>
            <a:fillRect/>
          </a:stretch>
        </p:blipFill>
        <p:spPr>
          <a:xfrm>
            <a:off x="155734" y="-7144"/>
            <a:ext cx="493395" cy="26703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86964" y="-123349"/>
            <a:ext cx="2957036" cy="19669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513" y="2724626"/>
            <a:ext cx="2536984" cy="321706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5280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6888" y="2313623"/>
            <a:ext cx="3443764" cy="29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婚前</a:t>
            </a:r>
            <a:r>
              <a:rPr lang="en-US" altLang="zh-CN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 生活幸福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性格热情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温柔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纯真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  <a:endParaRPr lang="zh-CN" altLang="en-US" sz="12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235" y="2513648"/>
            <a:ext cx="927259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女主人公</a:t>
            </a:r>
            <a:endParaRPr lang="zh-CN" altLang="en-US" sz="1200" b="1">
              <a:solidFill>
                <a:srgbClr val="98111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7047" y="2713462"/>
            <a:ext cx="3128501" cy="29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婚后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受尽屈辱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性格刚烈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认识清醒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  <a:endParaRPr lang="zh-CN" altLang="en-US" sz="12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123" y="3465126"/>
            <a:ext cx="311624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5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sym typeface="+mn-ea"/>
              </a:rPr>
              <a:t>氓</a:t>
            </a:r>
            <a:endParaRPr lang="zh-CN" altLang="en-US" sz="15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712" y="3240458"/>
            <a:ext cx="2782253" cy="29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婚前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氓之蚩蚩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”、“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信誓旦旦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</a:t>
            </a:r>
            <a:endParaRPr lang="zh-CN" altLang="en-US" sz="12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7712" y="3640495"/>
            <a:ext cx="2821926" cy="29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婚后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二三其德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 、“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至于暴矣</a:t>
            </a: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</a:t>
            </a:r>
            <a:endParaRPr lang="zh-CN" altLang="en-US" sz="12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324" y="1880235"/>
            <a:ext cx="5958840" cy="402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氓</a:t>
            </a:r>
            <a:r>
              <a:rPr lang="en-US" altLang="zh-CN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35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是在女主人公的回忆中叙事抒情的，回忆中运用了对比写法。</a:t>
            </a:r>
            <a:endParaRPr lang="zh-CN" altLang="en-US" sz="135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5225" y="1581813"/>
            <a:ext cx="1219109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5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对比的写法</a:t>
            </a:r>
            <a:endParaRPr lang="zh-CN" altLang="en-US" sz="15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8083" y="103524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20" name="右大括号 19"/>
          <p:cNvSpPr/>
          <p:nvPr/>
        </p:nvSpPr>
        <p:spPr>
          <a:xfrm flipH="1">
            <a:off x="1143377" y="3329129"/>
            <a:ext cx="119704" cy="476608"/>
          </a:xfrm>
          <a:prstGeom prst="rightBrace">
            <a:avLst>
              <a:gd name="adj1" fmla="val 22258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右大括号 20"/>
          <p:cNvSpPr/>
          <p:nvPr/>
        </p:nvSpPr>
        <p:spPr>
          <a:xfrm flipH="1">
            <a:off x="1604398" y="2402096"/>
            <a:ext cx="119704" cy="476608"/>
          </a:xfrm>
          <a:prstGeom prst="rightBrace">
            <a:avLst>
              <a:gd name="adj1" fmla="val 22258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301615" y="-1153477"/>
            <a:ext cx="3966686" cy="39666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615" y="2989898"/>
            <a:ext cx="3209449" cy="2315528"/>
          </a:xfrm>
          <a:prstGeom prst="rect">
            <a:avLst/>
          </a:prstGeom>
        </p:spPr>
      </p:pic>
      <p:pic>
        <p:nvPicPr>
          <p:cNvPr id="2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8734425" y="8439150"/>
            <a:ext cx="228600" cy="17145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230505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5225" y="1581813"/>
            <a:ext cx="1219109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5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比兴的写法</a:t>
            </a:r>
            <a:endParaRPr lang="zh-CN" altLang="en-US" sz="15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8083" y="103524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301615" y="-1153477"/>
            <a:ext cx="3966686" cy="39666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615" y="2989898"/>
            <a:ext cx="3209449" cy="2315528"/>
          </a:xfrm>
          <a:prstGeom prst="rect">
            <a:avLst/>
          </a:prstGeom>
        </p:spPr>
      </p:pic>
      <p:pic>
        <p:nvPicPr>
          <p:cNvPr id="2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8734425" y="8439150"/>
            <a:ext cx="228600" cy="171450"/>
          </a:xfrm>
          <a:prstGeom prst="cub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5324" y="1881188"/>
            <a:ext cx="7750493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350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</a:t>
            </a:r>
            <a:r>
              <a:rPr lang="zh-CN" altLang="en-US" sz="1350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1350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sz="1350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桑之未落，其叶沃若。于嗟鸠兮，无食桑葚。</a:t>
            </a:r>
            <a:r>
              <a:rPr lang="zh-CN" altLang="en-US" sz="1350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”</a:t>
            </a:r>
            <a:endParaRPr lang="zh-CN" altLang="en-US" sz="1350">
              <a:solidFill>
                <a:srgbClr val="D60093"/>
              </a:solidFill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1350">
              <a:solidFill>
                <a:srgbClr val="D6009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以</a:t>
            </a:r>
            <a:r>
              <a:rPr lang="zh-CN" altLang="en-US" sz="1350">
                <a:ea typeface="黑体" panose="02010609060101010101" charset="-122"/>
                <a:sym typeface="+mn-ea"/>
              </a:rPr>
              <a:t>“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其叶沃若</a:t>
            </a:r>
            <a:r>
              <a:rPr lang="zh-CN" altLang="en-US" sz="1350">
                <a:ea typeface="黑体" panose="02010609060101010101" charset="-122"/>
                <a:sym typeface="+mn-ea"/>
              </a:rPr>
              <a:t>”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喻</a:t>
            </a:r>
            <a:r>
              <a:rPr lang="zh-CN" altLang="en-US" sz="13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女子青春美丽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，也指两人</a:t>
            </a:r>
            <a:r>
              <a:rPr lang="zh-CN" altLang="en-US" sz="13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恋爱时情意浓密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；以</a:t>
            </a:r>
            <a:r>
              <a:rPr lang="zh-CN" altLang="en-US" sz="1350">
                <a:ea typeface="黑体" panose="02010609060101010101" charset="-122"/>
                <a:sym typeface="+mn-ea"/>
              </a:rPr>
              <a:t>“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鸠</a:t>
            </a:r>
            <a:r>
              <a:rPr lang="zh-CN" altLang="en-US" sz="1350">
                <a:ea typeface="黑体" panose="02010609060101010101" charset="-122"/>
                <a:sym typeface="+mn-ea"/>
              </a:rPr>
              <a:t>”“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无食桑葚</a:t>
            </a:r>
            <a:r>
              <a:rPr lang="zh-CN" altLang="en-US" sz="1350">
                <a:ea typeface="黑体" panose="02010609060101010101" charset="-122"/>
                <a:sym typeface="+mn-ea"/>
              </a:rPr>
              <a:t>”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喻</a:t>
            </a:r>
            <a:r>
              <a:rPr lang="zh-CN" altLang="en-US" sz="13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女子不要与男子过分迷恋爱情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350"/>
          </a:p>
        </p:txBody>
      </p:sp>
      <p:sp>
        <p:nvSpPr>
          <p:cNvPr id="19" name="文本框 18"/>
          <p:cNvSpPr txBox="1"/>
          <p:nvPr/>
        </p:nvSpPr>
        <p:spPr>
          <a:xfrm>
            <a:off x="752951" y="2898934"/>
            <a:ext cx="7536656" cy="858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350" b="1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</a:t>
            </a:r>
            <a:r>
              <a:rPr lang="zh-CN" altLang="en-US" sz="1350" b="1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1350" b="1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sz="1350" b="1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桑之落矣，其黄而陨。</a:t>
            </a:r>
            <a:r>
              <a:rPr lang="zh-CN" altLang="en-US" sz="1350" b="1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”</a:t>
            </a:r>
            <a:endParaRPr lang="zh-CN" altLang="en-US" sz="1350" b="1">
              <a:solidFill>
                <a:srgbClr val="D60093"/>
              </a:solidFill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1350" b="1">
              <a:solidFill>
                <a:srgbClr val="D6009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1350" b="1">
                <a:latin typeface="黑体" panose="02010609060101010101" charset="-122"/>
                <a:ea typeface="黑体" panose="02010609060101010101" charset="-122"/>
                <a:sym typeface="+mn-ea"/>
              </a:rPr>
              <a:t> 以</a:t>
            </a:r>
            <a:r>
              <a:rPr lang="zh-CN" altLang="en-US" sz="1350" b="1">
                <a:ea typeface="黑体" panose="02010609060101010101" charset="-122"/>
                <a:sym typeface="+mn-ea"/>
              </a:rPr>
              <a:t>“</a:t>
            </a:r>
            <a:r>
              <a:rPr lang="zh-CN" altLang="en-US" sz="1350" b="1">
                <a:latin typeface="黑体" panose="02010609060101010101" charset="-122"/>
                <a:ea typeface="黑体" panose="02010609060101010101" charset="-122"/>
                <a:sym typeface="+mn-ea"/>
              </a:rPr>
              <a:t>其黄而陨</a:t>
            </a:r>
            <a:r>
              <a:rPr lang="zh-CN" altLang="en-US" sz="1350" b="1">
                <a:ea typeface="黑体" panose="02010609060101010101" charset="-122"/>
                <a:sym typeface="+mn-ea"/>
              </a:rPr>
              <a:t>”</a:t>
            </a:r>
            <a:r>
              <a:rPr lang="zh-CN" altLang="en-US" sz="1350" b="1">
                <a:latin typeface="黑体" panose="02010609060101010101" charset="-122"/>
                <a:ea typeface="黑体" panose="02010609060101010101" charset="-122"/>
                <a:sym typeface="+mn-ea"/>
              </a:rPr>
              <a:t>喻女子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年老色衰</a:t>
            </a:r>
            <a:r>
              <a:rPr lang="zh-CN" altLang="en-US" sz="1350" b="1">
                <a:latin typeface="黑体" panose="02010609060101010101" charset="-122"/>
                <a:ea typeface="黑体" panose="02010609060101010101" charset="-122"/>
                <a:sym typeface="+mn-ea"/>
              </a:rPr>
              <a:t>，也指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氓变心感情枯竭</a:t>
            </a:r>
            <a:r>
              <a:rPr lang="zh-CN" altLang="en-US" sz="135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由桑树起兴，引出写男女爱情  </a:t>
            </a:r>
            <a:r>
              <a:rPr lang="zh-CN" altLang="en-US" sz="135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135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350"/>
          </a:p>
        </p:txBody>
      </p:sp>
      <p:sp>
        <p:nvSpPr>
          <p:cNvPr id="23" name="文本框 22"/>
          <p:cNvSpPr txBox="1"/>
          <p:nvPr/>
        </p:nvSpPr>
        <p:spPr>
          <a:xfrm>
            <a:off x="741521" y="3659029"/>
            <a:ext cx="5374481" cy="671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350" b="1">
                <a:solidFill>
                  <a:srgbClr val="0000CC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比兴手法的运用，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激发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了读者的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联想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增强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意蕴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，产生了</a:t>
            </a:r>
            <a:r>
              <a:rPr lang="zh-CN" altLang="en-US" sz="13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形象鲜明、诗意盎然</a:t>
            </a:r>
            <a:r>
              <a:rPr lang="zh-CN" altLang="en-US" sz="135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的艺术效果。</a:t>
            </a:r>
            <a:endParaRPr lang="zh-CN" altLang="en-US" sz="135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35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230505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2822" y="816167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课堂小结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301615" y="-1153477"/>
            <a:ext cx="3966686" cy="39666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615" y="2989898"/>
            <a:ext cx="3209449" cy="2315528"/>
          </a:xfrm>
          <a:prstGeom prst="rect">
            <a:avLst/>
          </a:prstGeom>
        </p:spPr>
      </p:pic>
      <p:pic>
        <p:nvPicPr>
          <p:cNvPr id="2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8734425" y="8439150"/>
            <a:ext cx="228600" cy="171450"/>
          </a:xfrm>
          <a:prstGeom prst="cube">
            <a:avLst/>
          </a:prstGeom>
        </p:spPr>
      </p:pic>
      <p:sp>
        <p:nvSpPr>
          <p:cNvPr id="149507" name="Rectangle 3"/>
          <p:cNvSpPr>
            <a:spLocks noGrp="1"/>
          </p:cNvSpPr>
          <p:nvPr>
            <p:ph idx="1"/>
          </p:nvPr>
        </p:nvSpPr>
        <p:spPr>
          <a:xfrm>
            <a:off x="204311" y="1365409"/>
            <a:ext cx="7649051" cy="3725228"/>
          </a:xfrm>
        </p:spPr>
        <p:txBody>
          <a:bodyPr vert="horz" wrap="square" lIns="68580" tIns="34290" rIns="68580" bIns="34290" anchor="t"/>
          <a:lstStyle/>
          <a:p>
            <a:pPr lvl="1"/>
            <a:r>
              <a:rPr lang="zh-CN" altLang="en-US" sz="1800"/>
              <a:t>全诗大致按事实发展的过程叙述这一悲剧的始末。第三章为全诗的转折。诗中具有强烈的</a:t>
            </a:r>
            <a:r>
              <a:rPr lang="zh-CN" altLang="en-US" sz="1800">
                <a:solidFill>
                  <a:srgbClr val="FF0000"/>
                </a:solidFill>
              </a:rPr>
              <a:t>现实主义</a:t>
            </a:r>
            <a:r>
              <a:rPr lang="zh-CN" altLang="en-US" sz="1800"/>
              <a:t>精神，运用</a:t>
            </a:r>
            <a:r>
              <a:rPr lang="zh-CN" altLang="en-US" sz="1800">
                <a:solidFill>
                  <a:srgbClr val="FF0000"/>
                </a:solidFill>
              </a:rPr>
              <a:t>比兴</a:t>
            </a:r>
            <a:r>
              <a:rPr lang="zh-CN" altLang="en-US" sz="1800"/>
              <a:t>的艺术手法及</a:t>
            </a:r>
            <a:r>
              <a:rPr lang="zh-CN" altLang="en-US" sz="1800">
                <a:solidFill>
                  <a:srgbClr val="FF0000"/>
                </a:solidFill>
              </a:rPr>
              <a:t>对比</a:t>
            </a:r>
            <a:r>
              <a:rPr lang="zh-CN" altLang="en-US" sz="1800"/>
              <a:t>的手法，</a:t>
            </a:r>
            <a:r>
              <a:rPr lang="zh-CN" altLang="en-US" sz="1800">
                <a:ea typeface="黑体" panose="02010609060101010101" charset="-122"/>
              </a:rPr>
              <a:t>将</a:t>
            </a:r>
            <a:r>
              <a:rPr lang="zh-CN" altLang="en-US" sz="1800">
                <a:solidFill>
                  <a:srgbClr val="FF0000"/>
                </a:solidFill>
              </a:rPr>
              <a:t>抒情、叙事、议论熔于一炉</a:t>
            </a:r>
            <a:r>
              <a:rPr lang="zh-CN" altLang="en-US" sz="1800"/>
              <a:t>而增加了叙事的感染力和抒情的深度。</a:t>
            </a:r>
            <a:endParaRPr lang="zh-CN" altLang="en-US" sz="1800"/>
          </a:p>
          <a:p>
            <a:pPr lvl="1"/>
            <a:r>
              <a:rPr lang="zh-CN" altLang="en-US" sz="1800"/>
              <a:t>全诗</a:t>
            </a:r>
            <a:r>
              <a:rPr lang="zh-CN" altLang="en-US" sz="1800">
                <a:solidFill>
                  <a:srgbClr val="FF0000"/>
                </a:solidFill>
              </a:rPr>
              <a:t>韵律和谐</a:t>
            </a:r>
            <a:r>
              <a:rPr lang="zh-CN" altLang="en-US" sz="1800"/>
              <a:t>。</a:t>
            </a:r>
            <a:endParaRPr lang="zh-CN" altLang="en-US" sz="1800"/>
          </a:p>
          <a:p>
            <a:pPr lvl="1"/>
            <a:r>
              <a:rPr lang="zh-CN" altLang="en-US" sz="1800"/>
              <a:t>作者顺着“</a:t>
            </a:r>
            <a:r>
              <a:rPr lang="zh-CN" altLang="en-US" sz="1800">
                <a:solidFill>
                  <a:srgbClr val="FF0000"/>
                </a:solidFill>
              </a:rPr>
              <a:t>恋爱－婚变－决绝</a:t>
            </a:r>
            <a:r>
              <a:rPr lang="zh-CN" altLang="en-US" sz="1800"/>
              <a:t>”的情节</a:t>
            </a:r>
            <a:r>
              <a:rPr lang="zh-CN" altLang="en-US" sz="1800">
                <a:solidFill>
                  <a:srgbClr val="FF0000"/>
                </a:solidFill>
              </a:rPr>
              <a:t>线索</a:t>
            </a:r>
            <a:r>
              <a:rPr lang="zh-CN" altLang="en-US" sz="1800"/>
              <a:t>叙事，深刻</a:t>
            </a:r>
            <a:r>
              <a:rPr lang="zh-CN" altLang="en-US" sz="1800">
                <a:solidFill>
                  <a:srgbClr val="FF0000"/>
                </a:solidFill>
              </a:rPr>
              <a:t>反映</a:t>
            </a:r>
            <a:r>
              <a:rPr lang="zh-CN" altLang="en-US" sz="1800"/>
              <a:t>了当时</a:t>
            </a:r>
            <a:r>
              <a:rPr lang="zh-CN" altLang="en-US" sz="1800">
                <a:solidFill>
                  <a:srgbClr val="FF0000"/>
                </a:solidFill>
              </a:rPr>
              <a:t>社会婚姻制度</a:t>
            </a:r>
            <a:r>
              <a:rPr lang="zh-CN" altLang="en-US" sz="1800"/>
              <a:t>对女子的压迫和损害，成功</a:t>
            </a:r>
            <a:r>
              <a:rPr lang="zh-CN" altLang="en-US" sz="1800">
                <a:solidFill>
                  <a:srgbClr val="FF0000"/>
                </a:solidFill>
              </a:rPr>
              <a:t>塑造</a:t>
            </a:r>
            <a:r>
              <a:rPr lang="zh-CN" altLang="en-US" sz="1800"/>
              <a:t>了一个</a:t>
            </a:r>
            <a:r>
              <a:rPr lang="zh-CN" altLang="en-US" sz="1800">
                <a:solidFill>
                  <a:srgbClr val="FF0000"/>
                </a:solidFill>
              </a:rPr>
              <a:t>勤劳、温柔、坚强</a:t>
            </a:r>
            <a:r>
              <a:rPr lang="zh-CN" altLang="en-US" sz="1800"/>
              <a:t>的</a:t>
            </a:r>
            <a:r>
              <a:rPr lang="zh-CN" altLang="en-US" sz="1800">
                <a:solidFill>
                  <a:srgbClr val="FF0000"/>
                </a:solidFill>
              </a:rPr>
              <a:t>妇女形象</a:t>
            </a:r>
            <a:r>
              <a:rPr lang="zh-CN" altLang="en-US" sz="1800"/>
              <a:t>，</a:t>
            </a:r>
            <a:r>
              <a:rPr lang="zh-CN" altLang="en-US" sz="1800">
                <a:solidFill>
                  <a:srgbClr val="FF0000"/>
                </a:solidFill>
              </a:rPr>
              <a:t>表现</a:t>
            </a:r>
            <a:r>
              <a:rPr lang="zh-CN" altLang="en-US" sz="1800"/>
              <a:t>了古代妇女追求</a:t>
            </a:r>
            <a:r>
              <a:rPr lang="zh-CN" altLang="en-US" sz="1800">
                <a:solidFill>
                  <a:srgbClr val="FF0000"/>
                </a:solidFill>
              </a:rPr>
              <a:t>婚姻自主</a:t>
            </a:r>
            <a:r>
              <a:rPr lang="zh-CN" altLang="en-US" sz="1800"/>
              <a:t>的强烈</a:t>
            </a:r>
            <a:r>
              <a:rPr lang="zh-CN" altLang="en-US" sz="1800">
                <a:solidFill>
                  <a:srgbClr val="FF0000"/>
                </a:solidFill>
              </a:rPr>
              <a:t>愿望</a:t>
            </a:r>
            <a:r>
              <a:rPr lang="zh-CN" altLang="en-US" sz="1800"/>
              <a:t>和</a:t>
            </a:r>
            <a:r>
              <a:rPr lang="zh-CN" altLang="en-US" sz="1800">
                <a:solidFill>
                  <a:srgbClr val="FF0000"/>
                </a:solidFill>
              </a:rPr>
              <a:t>抗争</a:t>
            </a:r>
            <a:r>
              <a:rPr lang="zh-CN" altLang="en-US" sz="1800"/>
              <a:t>精神。（主题）</a:t>
            </a:r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0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charRg st="10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charRg st="10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18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7">
                                            <p:txEl>
                                              <p:charRg st="118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7">
                                            <p:txEl>
                                              <p:charRg st="118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7889" name="组合 4"/>
          <p:cNvGrpSpPr/>
          <p:nvPr/>
        </p:nvGrpSpPr>
        <p:grpSpPr>
          <a:xfrm>
            <a:off x="3714750" y="79772"/>
            <a:ext cx="1813322" cy="517922"/>
            <a:chOff x="4953422" y="107022"/>
            <a:chExt cx="2416553" cy="6899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953422" y="700220"/>
              <a:ext cx="2286443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891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9163"/>
            <a:ext cx="9144000" cy="270867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0"/>
          <p:cNvGrpSpPr/>
          <p:nvPr/>
        </p:nvGrpSpPr>
        <p:grpSpPr>
          <a:xfrm>
            <a:off x="0" y="2532460"/>
            <a:ext cx="3688556" cy="78581"/>
            <a:chOff x="0" y="3377381"/>
            <a:chExt cx="4918579" cy="10323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3429000"/>
              <a:ext cx="481538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15381" y="3377381"/>
              <a:ext cx="103198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文本框 8"/>
          <p:cNvSpPr txBox="1"/>
          <p:nvPr/>
        </p:nvSpPr>
        <p:spPr>
          <a:xfrm>
            <a:off x="3733800" y="2306241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300">
                <a:latin typeface="TypeLand 康熙字典體試用版" pitchFamily="50" charset="-120"/>
                <a:ea typeface="TypeLand 康熙字典體試用版" pitchFamily="50" charset="-120"/>
              </a:rPr>
              <a:t>谢谢观看</a:t>
            </a:r>
            <a:endParaRPr lang="zh-CN" altLang="en-US" sz="330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4" name="组合 11"/>
          <p:cNvGrpSpPr/>
          <p:nvPr/>
        </p:nvGrpSpPr>
        <p:grpSpPr>
          <a:xfrm flipH="1">
            <a:off x="5455444" y="2532460"/>
            <a:ext cx="3688556" cy="78581"/>
            <a:chOff x="0" y="3377381"/>
            <a:chExt cx="4918579" cy="103239"/>
          </a:xfrm>
        </p:grpSpPr>
        <p:cxnSp>
          <p:nvCxnSpPr>
            <p:cNvPr id="15" name="直接连接符 14"/>
            <p:cNvCxnSpPr>
              <a:endCxn id="16" idx="2"/>
            </p:cNvCxnSpPr>
            <p:nvPr/>
          </p:nvCxnSpPr>
          <p:spPr>
            <a:xfrm>
              <a:off x="0" y="3429000"/>
              <a:ext cx="481538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4815380" y="3377381"/>
              <a:ext cx="10319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789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19000" y="11188700"/>
            <a:ext cx="330200" cy="241300"/>
          </a:xfrm>
          <a:prstGeom prst="cube">
            <a:avLst/>
          </a:prstGeom>
        </p:spPr>
      </p:pic>
      <p:pic>
        <p:nvPicPr>
          <p:cNvPr id="3789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807700" y="12623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93821" y="331946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字魂58号-创中黑" panose="00000500000000000000" charset="-122"/>
              <a:ea typeface="字魂58号-创中黑" panose="00000500000000000000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596" y="-60960"/>
            <a:ext cx="4438650" cy="54906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>
            <a:fillRect/>
          </a:stretch>
        </p:blipFill>
        <p:spPr>
          <a:xfrm flipH="1">
            <a:off x="-253558" y="-467677"/>
            <a:ext cx="2314135" cy="2057009"/>
          </a:xfrm>
          <a:prstGeom prst="rect">
            <a:avLst/>
          </a:prstGeom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720215" y="650558"/>
            <a:ext cx="3812381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、“风”“雅”“颂”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96741" y="1355884"/>
            <a:ext cx="5685473" cy="301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风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”有十五国风，共160篇，为各国当地的土风民谣。风格清新质朴，民歌情调浓厚，多出自下层人民之手。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雅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”是周朝直接统治地区的音乐，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105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篇。分为“大雅”和“小雅”。大雅31篇，主要用于统治者的朝会宴享，以歌功颂德为主；小雅74篇，多为贵族所作，表现当时知识分子的生活和思想。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    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颂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”是统治者用于宗庙祭祀的舞乐，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40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篇。包括周颂31篇、鲁颂4篇、商颂5篇，内容以颂扬为主。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5280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5259" y="2766536"/>
            <a:ext cx="5233988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诗经</a:t>
            </a:r>
            <a:r>
              <a:rPr lang="en-US" altLang="zh-CN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是中国</a:t>
            </a:r>
            <a:r>
              <a:rPr lang="zh-CN" altLang="en-US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现实主义</a:t>
            </a: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诗歌之源，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其内容以反映劳动人民生活的“国风”为主，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故文学史上把这类诗称为“风体诗”。</a:t>
            </a:r>
            <a:endParaRPr lang="zh-CN" altLang="en-US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4614" y="899636"/>
            <a:ext cx="5705951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诗经</a:t>
            </a:r>
            <a:r>
              <a:rPr lang="en-US"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的诗以四言为主，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主要有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“兴”比”“赋”</a:t>
            </a: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三种表现手法: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兴:先言他物以引起所咏之辞。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比:借物托情。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赋:铺陈叙事。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7075" y="4167664"/>
            <a:ext cx="4686776" cy="73723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“诗经六义”风、雅、颂、兴、比、赋  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4696" y="612303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关于诗经</a:t>
            </a:r>
            <a:endParaRPr lang="zh-CN" altLang="en-US" sz="2100">
              <a:solidFill>
                <a:schemeClr val="accent4">
                  <a:lumMod val="5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6" y="-13335"/>
            <a:ext cx="2819488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5" t="5333" r="21938" b="65333"/>
          <a:stretch>
            <a:fillRect/>
          </a:stretch>
        </p:blipFill>
        <p:spPr>
          <a:xfrm flipH="1">
            <a:off x="6981349" y="612458"/>
            <a:ext cx="2114550" cy="12534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-102394" y="439579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386" y="1299210"/>
            <a:ext cx="727567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氓之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蚩蚩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，抱布贸丝。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匪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来贸丝，来即我谋。送子涉淇，</a:t>
            </a:r>
            <a:endParaRPr lang="en-US" altLang="zh-CN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至于顿丘。匪我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愆期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，子无良媒。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子无怒，秋以为期。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乘彼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垝垣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，以望复关。不见复关，泣涕涟涟。既见复关，</a:t>
            </a:r>
            <a:endParaRPr lang="en-US" altLang="zh-CN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载笑载言。尔卜尔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筮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，体无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咎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言。以尔车来，以我贿迁。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桑之未落，其叶沃若。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嗟鸠兮，无食桑葚！于嗟女兮，</a:t>
            </a:r>
            <a:endParaRPr lang="en-US" altLang="zh-CN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无与士耽！士之耽兮，犹可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也。女之耽兮，不可说也！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957" y="647069"/>
            <a:ext cx="2392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981112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诵读</a:t>
            </a:r>
            <a:r>
              <a:rPr lang="en-US" altLang="zh-CN" sz="2100">
                <a:solidFill>
                  <a:srgbClr val="981112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135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注意红色字的读音</a:t>
            </a:r>
            <a:r>
              <a:rPr lang="en-US" altLang="zh-CN" sz="135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 sz="2100">
              <a:solidFill>
                <a:schemeClr val="tx1">
                  <a:lumMod val="85000"/>
                  <a:lumOff val="15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6440" y="1254443"/>
            <a:ext cx="9049465" cy="3251835"/>
            <a:chOff x="1892169" y="1848750"/>
            <a:chExt cx="7576859" cy="3176954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1822543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35407" y="1892487"/>
              <a:ext cx="7116900" cy="3084828"/>
            </a:xfrm>
            <a:prstGeom prst="rect">
              <a:avLst/>
            </a:prstGeom>
            <a:noFill/>
            <a:ln w="28575" cap="flat" cmpd="sng" algn="ctr">
              <a:solidFill>
                <a:srgbClr val="769FA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87115" y="1848750"/>
              <a:ext cx="7206548" cy="3176954"/>
            </a:xfrm>
            <a:prstGeom prst="rect">
              <a:avLst/>
            </a:prstGeom>
            <a:noFill/>
            <a:ln w="28575"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 rot="16200000">
              <a:off x="1852786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6200000">
              <a:off x="8991480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9016141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5280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7309" y="1332548"/>
            <a:ext cx="6855619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桑之落矣，其黄而陨。自我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徂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尔，三岁食贫。淇水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汤汤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车帷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裳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。女也不爽，士贰其行。士也罔极，二三其德。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三岁为妇，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靡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室劳矣。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夙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兴夜寐，靡有朝矣。言既遂矣，</a:t>
            </a:r>
            <a:endParaRPr lang="en-US" altLang="zh-CN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至于暴矣。兄弟不知，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咥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其笑矣。静言思之，躬自悼矣。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及尔偕老，老使我怨。淇则有岸，</a:t>
            </a:r>
            <a:r>
              <a:rPr lang="zh-CN" altLang="en-US" sz="2100">
                <a:solidFill>
                  <a:srgbClr val="9811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隰</a:t>
            </a: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则有泮。总角之宴，</a:t>
            </a:r>
            <a:endParaRPr lang="en-US" altLang="zh-CN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言笑晏晏，信誓旦旦，不思其反。反是不思，亦已焉哉！</a:t>
            </a:r>
            <a:endParaRPr lang="zh-CN" altLang="en-US" sz="2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957" y="647069"/>
            <a:ext cx="234696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981112"/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诵读</a:t>
            </a:r>
            <a:r>
              <a:rPr lang="en-US" altLang="zh-CN" sz="2100">
                <a:solidFill>
                  <a:srgbClr val="981112"/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135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注意红色字的读音</a:t>
            </a:r>
            <a:r>
              <a:rPr lang="en-US" altLang="zh-CN" sz="135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endParaRPr lang="en-US" altLang="zh-CN" sz="2100">
              <a:solidFill>
                <a:schemeClr val="tx1">
                  <a:lumMod val="85000"/>
                  <a:lumOff val="15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4536" y="1209675"/>
            <a:ext cx="9049465" cy="3251835"/>
            <a:chOff x="1892169" y="1848750"/>
            <a:chExt cx="7576859" cy="3176954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1822543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35407" y="1892487"/>
              <a:ext cx="7116900" cy="3084828"/>
            </a:xfrm>
            <a:prstGeom prst="rect">
              <a:avLst/>
            </a:prstGeom>
            <a:noFill/>
            <a:ln w="28575" cap="flat" cmpd="sng" algn="ctr">
              <a:solidFill>
                <a:srgbClr val="769FA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87115" y="1848750"/>
              <a:ext cx="7206548" cy="3176954"/>
            </a:xfrm>
            <a:prstGeom prst="rect">
              <a:avLst/>
            </a:prstGeom>
            <a:noFill/>
            <a:ln w="28575"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 rot="16200000">
              <a:off x="1852786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6200000">
              <a:off x="8991480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9016141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17621" y="-13335"/>
            <a:ext cx="9161621" cy="5163503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0" y="331946"/>
            <a:ext cx="9152096" cy="4472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93946" y="439807"/>
            <a:ext cx="8956109" cy="4263887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138" y="-1"/>
            <a:ext cx="1937657" cy="4369751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76851" cy="147685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8674" y="676751"/>
            <a:ext cx="59569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氓之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蚩蚩</a:t>
            </a:r>
            <a:r>
              <a:rPr lang="zh-CN" altLang="en-US" sz="2400">
                <a:sym typeface="+mn-ea"/>
              </a:rPr>
              <a:t> chī        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匪</a:t>
            </a:r>
            <a:r>
              <a:rPr lang="zh-CN" altLang="en-US" sz="2400">
                <a:sym typeface="+mn-ea"/>
              </a:rPr>
              <a:t>我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愆</a:t>
            </a:r>
            <a:r>
              <a:rPr lang="zh-CN" altLang="en-US" sz="2400">
                <a:sym typeface="+mn-ea"/>
              </a:rPr>
              <a:t>期 fēi   qiān         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ym typeface="+mn-ea"/>
              </a:rPr>
              <a:t> 将子无怒  qiāng     乘彼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垝垣</a:t>
            </a:r>
            <a:r>
              <a:rPr lang="zh-CN" altLang="en-US" sz="2400">
                <a:sym typeface="+mn-ea"/>
              </a:rPr>
              <a:t>guǐ yuán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+mn-ea"/>
              </a:rPr>
              <a:t>载</a:t>
            </a:r>
            <a:r>
              <a:rPr lang="zh-CN" altLang="en-US" sz="2400">
                <a:sym typeface="+mn-ea"/>
              </a:rPr>
              <a:t>笑载言   zài        尔卜尔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筮</a:t>
            </a:r>
            <a:r>
              <a:rPr lang="zh-CN" altLang="en-US" sz="2400">
                <a:sym typeface="+mn-ea"/>
              </a:rPr>
              <a:t>   shì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+mn-ea"/>
              </a:rPr>
              <a:t>于</a:t>
            </a:r>
            <a:r>
              <a:rPr lang="zh-CN" altLang="en-US" sz="2400">
                <a:sym typeface="+mn-ea"/>
              </a:rPr>
              <a:t>嗟鸠兮，无食桑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葚</a:t>
            </a:r>
            <a:r>
              <a:rPr lang="zh-CN" altLang="en-US" sz="2400">
                <a:sym typeface="+mn-ea"/>
              </a:rPr>
              <a:t>！ xū  shèn                  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ym typeface="+mn-ea"/>
              </a:rPr>
              <a:t>犹可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说</a:t>
            </a:r>
            <a:r>
              <a:rPr lang="zh-CN" altLang="en-US" sz="2400">
                <a:sym typeface="+mn-ea"/>
              </a:rPr>
              <a:t>也  tuō         自我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徂</a:t>
            </a:r>
            <a:r>
              <a:rPr lang="zh-CN" altLang="en-US" sz="2400">
                <a:sym typeface="+mn-ea"/>
              </a:rPr>
              <a:t>尔 cú             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ym typeface="+mn-ea"/>
              </a:rPr>
              <a:t>淇水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汤</a:t>
            </a:r>
            <a:r>
              <a:rPr lang="zh-CN" altLang="en-US" sz="2400">
                <a:sym typeface="+mn-ea"/>
              </a:rPr>
              <a:t>汤，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渐</a:t>
            </a:r>
            <a:r>
              <a:rPr lang="zh-CN" altLang="en-US" sz="2400">
                <a:sym typeface="+mn-ea"/>
              </a:rPr>
              <a:t>车帷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裳</a:t>
            </a:r>
            <a:r>
              <a:rPr lang="zh-CN" altLang="en-US" sz="2400">
                <a:sym typeface="+mn-ea"/>
              </a:rPr>
              <a:t> shāng  jiān  cháng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ym typeface="+mn-ea"/>
              </a:rPr>
              <a:t>士也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罔</a:t>
            </a:r>
            <a:r>
              <a:rPr lang="zh-CN" altLang="en-US" sz="2400">
                <a:sym typeface="+mn-ea"/>
              </a:rPr>
              <a:t>极  wǎng     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靡</a:t>
            </a:r>
            <a:r>
              <a:rPr lang="zh-CN" altLang="en-US" sz="2400">
                <a:sym typeface="+mn-ea"/>
              </a:rPr>
              <a:t>室劳矣 mǐ             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+mn-ea"/>
              </a:rPr>
              <a:t>夙</a:t>
            </a:r>
            <a:r>
              <a:rPr lang="zh-CN" altLang="en-US" sz="2400">
                <a:sym typeface="+mn-ea"/>
              </a:rPr>
              <a:t>兴夜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寐</a:t>
            </a:r>
            <a:r>
              <a:rPr lang="zh-CN" altLang="en-US" sz="2400">
                <a:sym typeface="+mn-ea"/>
              </a:rPr>
              <a:t> sù  mèi  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咥</a:t>
            </a:r>
            <a:r>
              <a:rPr lang="zh-CN" altLang="en-US" sz="2400">
                <a:sym typeface="+mn-ea"/>
              </a:rPr>
              <a:t>其笑矣  xì   </a:t>
            </a:r>
            <a:endParaRPr lang="zh-CN" altLang="en-US" sz="2400">
              <a:solidFill>
                <a:schemeClr val="tx1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+mn-ea"/>
              </a:rPr>
              <a:t>隰</a:t>
            </a:r>
            <a:r>
              <a:rPr lang="zh-CN" altLang="en-US" sz="2400">
                <a:sym typeface="+mn-ea"/>
              </a:rPr>
              <a:t>则有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泮</a:t>
            </a:r>
            <a:r>
              <a:rPr lang="zh-CN" altLang="en-US" sz="2400">
                <a:sym typeface="+mn-ea"/>
              </a:rPr>
              <a:t> xí  pàn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384" y="-476"/>
            <a:ext cx="9340691" cy="5229701"/>
          </a:xfrm>
          <a:prstGeom prst="rect">
            <a:avLst/>
          </a:prstGeom>
        </p:spPr>
      </p:pic>
      <p:sp>
        <p:nvSpPr>
          <p:cNvPr id="135170" name="文本框 135169"/>
          <p:cNvSpPr txBox="1"/>
          <p:nvPr/>
        </p:nvSpPr>
        <p:spPr>
          <a:xfrm>
            <a:off x="1439466" y="1329929"/>
            <a:ext cx="623411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333333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氓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蚩蚩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，抱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布贸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丝。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匪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来贸丝，来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即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我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谋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。送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子涉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淇，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至于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顿丘。匪我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愆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期，子无良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媒。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将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子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无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怒，秋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以为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期。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1" name="矩形标注 135170"/>
          <p:cNvSpPr/>
          <p:nvPr/>
        </p:nvSpPr>
        <p:spPr>
          <a:xfrm>
            <a:off x="1494235" y="411956"/>
            <a:ext cx="3024188" cy="702469"/>
          </a:xfrm>
          <a:prstGeom prst="wedgeRectCallout">
            <a:avLst>
              <a:gd name="adj1" fmla="val -24880"/>
              <a:gd name="adj2" fmla="val 822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（ｍ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ｎｇ），民。现代汉语中读作（ｍ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ｇ），流氓。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172" name="矩形标注 135171"/>
          <p:cNvSpPr/>
          <p:nvPr/>
        </p:nvSpPr>
        <p:spPr>
          <a:xfrm>
            <a:off x="3006329" y="411956"/>
            <a:ext cx="2862263" cy="864394"/>
          </a:xfrm>
          <a:prstGeom prst="wedgeRectCallout">
            <a:avLst>
              <a:gd name="adj1" fmla="val -45880"/>
              <a:gd name="adj2" fmla="val 7369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</a:rPr>
              <a:t>（ｃｈ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  <a:r>
              <a:rPr lang="zh-CN" altLang="en-US">
                <a:latin typeface="Times New Roman" panose="02020603050405020304" pitchFamily="18" charset="0"/>
              </a:rPr>
              <a:t>ｃｈ</a:t>
            </a:r>
            <a:r>
              <a:rPr lang="en-US" altLang="zh-CN">
                <a:latin typeface="Times New Roman" panose="02020603050405020304" pitchFamily="18" charset="0"/>
              </a:rPr>
              <a:t>ī</a:t>
            </a:r>
            <a:r>
              <a:rPr lang="zh-CN" altLang="en-US">
                <a:latin typeface="Times New Roman" panose="02020603050405020304" pitchFamily="18" charset="0"/>
              </a:rPr>
              <a:t>），通“媸媸”，笑嘻嘻的样子；一说是忠厚的样子。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3" name="矩形标注 135172"/>
          <p:cNvSpPr/>
          <p:nvPr/>
        </p:nvSpPr>
        <p:spPr>
          <a:xfrm>
            <a:off x="3869531" y="897731"/>
            <a:ext cx="864394" cy="295275"/>
          </a:xfrm>
          <a:prstGeom prst="wedgeRectCallout">
            <a:avLst>
              <a:gd name="adj1" fmla="val -23690"/>
              <a:gd name="adj2" fmla="val 13790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布币。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4" name="矩形标注 135173"/>
          <p:cNvSpPr/>
          <p:nvPr/>
        </p:nvSpPr>
        <p:spPr>
          <a:xfrm>
            <a:off x="4680347" y="573881"/>
            <a:ext cx="1403747" cy="594122"/>
          </a:xfrm>
          <a:prstGeom prst="wedgeRectCallout">
            <a:avLst>
              <a:gd name="adj1" fmla="val -66963"/>
              <a:gd name="adj2" fmla="val 9328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买，交易，交换。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5" name="矩形标注 135174"/>
          <p:cNvSpPr/>
          <p:nvPr/>
        </p:nvSpPr>
        <p:spPr>
          <a:xfrm>
            <a:off x="5381625" y="465535"/>
            <a:ext cx="1458516" cy="620315"/>
          </a:xfrm>
          <a:prstGeom prst="wedgeRectCallout">
            <a:avLst>
              <a:gd name="adj1" fmla="val -50736"/>
              <a:gd name="adj2" fmla="val 10144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通“非”，不是。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6" name="矩形标注 135175"/>
          <p:cNvSpPr/>
          <p:nvPr/>
        </p:nvSpPr>
        <p:spPr>
          <a:xfrm>
            <a:off x="6354366" y="735806"/>
            <a:ext cx="1441847" cy="539354"/>
          </a:xfrm>
          <a:prstGeom prst="wedgeRectCallout">
            <a:avLst>
              <a:gd name="adj1" fmla="val 5407"/>
              <a:gd name="adj2" fmla="val 7384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就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7" name="矩形标注 135176"/>
          <p:cNvSpPr/>
          <p:nvPr/>
        </p:nvSpPr>
        <p:spPr>
          <a:xfrm>
            <a:off x="1439466" y="2680097"/>
            <a:ext cx="1835944" cy="432197"/>
          </a:xfrm>
          <a:prstGeom prst="wedgeRectCallout">
            <a:avLst>
              <a:gd name="adj1" fmla="val -38264"/>
              <a:gd name="adj2" fmla="val -19986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指商量婚事。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8" name="矩形标注 135177"/>
          <p:cNvSpPr/>
          <p:nvPr/>
        </p:nvSpPr>
        <p:spPr>
          <a:xfrm>
            <a:off x="2412206" y="2625329"/>
            <a:ext cx="1619250" cy="648890"/>
          </a:xfrm>
          <a:prstGeom prst="wedgeRectCallout">
            <a:avLst>
              <a:gd name="adj1" fmla="val -39412"/>
              <a:gd name="adj2" fmla="val -13899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你，先秦时表尊称。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79" name="矩形标注 135178"/>
          <p:cNvSpPr/>
          <p:nvPr/>
        </p:nvSpPr>
        <p:spPr>
          <a:xfrm>
            <a:off x="3221831" y="2571750"/>
            <a:ext cx="971550" cy="457200"/>
          </a:xfrm>
          <a:prstGeom prst="wedgeRectCallout">
            <a:avLst>
              <a:gd name="adj1" fmla="val -78065"/>
              <a:gd name="adj2" fmla="val -17187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渡过。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80" name="矩形标注 135179"/>
          <p:cNvSpPr/>
          <p:nvPr/>
        </p:nvSpPr>
        <p:spPr>
          <a:xfrm>
            <a:off x="5922169" y="2356247"/>
            <a:ext cx="1890713" cy="863203"/>
          </a:xfrm>
          <a:prstGeom prst="wedgeRectCallout">
            <a:avLst>
              <a:gd name="adj1" fmla="val -47796"/>
              <a:gd name="adj2" fmla="val -8338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（ｑｉ</a:t>
            </a:r>
            <a:r>
              <a:rPr lang="en-US" altLang="zh-CN">
                <a:latin typeface="Times New Roman" panose="02020603050405020304" pitchFamily="18" charset="0"/>
              </a:rPr>
              <a:t>ā</a:t>
            </a:r>
            <a:r>
              <a:rPr lang="zh-CN" altLang="en-US">
                <a:latin typeface="Times New Roman" panose="02020603050405020304" pitchFamily="18" charset="0"/>
              </a:rPr>
              <a:t>ｎ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），本指过失、过错，这里指延误。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181" name="矩形标注 135180"/>
          <p:cNvSpPr/>
          <p:nvPr/>
        </p:nvSpPr>
        <p:spPr>
          <a:xfrm>
            <a:off x="1925241" y="2895600"/>
            <a:ext cx="1890713" cy="647700"/>
          </a:xfrm>
          <a:prstGeom prst="wedgeRectCallout">
            <a:avLst>
              <a:gd name="adj1" fmla="val -30542"/>
              <a:gd name="adj2" fmla="val -12407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（ｑｉ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ān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ｇ），请，愿。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182" name="矩形标注 135181"/>
          <p:cNvSpPr/>
          <p:nvPr/>
        </p:nvSpPr>
        <p:spPr>
          <a:xfrm>
            <a:off x="3437335" y="2571750"/>
            <a:ext cx="1837134" cy="457200"/>
          </a:xfrm>
          <a:prstGeom prst="wedgeRectCallout">
            <a:avLst>
              <a:gd name="adj1" fmla="val -74824"/>
              <a:gd name="adj2" fmla="val -9895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通“毋”，不要。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5183" name="上箭头 135182"/>
          <p:cNvSpPr/>
          <p:nvPr/>
        </p:nvSpPr>
        <p:spPr>
          <a:xfrm>
            <a:off x="2519363" y="1168004"/>
            <a:ext cx="216694" cy="21550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5184" name="文本框 135183"/>
          <p:cNvSpPr txBox="1"/>
          <p:nvPr/>
        </p:nvSpPr>
        <p:spPr>
          <a:xfrm>
            <a:off x="1143000" y="519113"/>
            <a:ext cx="3187303" cy="7372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主谓之间的结构助词，取消句子的独立性。不译。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5" name="右箭头 135184"/>
          <p:cNvSpPr/>
          <p:nvPr/>
        </p:nvSpPr>
        <p:spPr>
          <a:xfrm rot="-2242000">
            <a:off x="4086225" y="1383506"/>
            <a:ext cx="1026319" cy="161925"/>
          </a:xfrm>
          <a:prstGeom prst="rightArrow">
            <a:avLst>
              <a:gd name="adj1" fmla="val 50000"/>
              <a:gd name="adj2" fmla="val 158455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5186" name="文本框 135185"/>
          <p:cNvSpPr txBox="1"/>
          <p:nvPr/>
        </p:nvSpPr>
        <p:spPr>
          <a:xfrm>
            <a:off x="4301729" y="357188"/>
            <a:ext cx="3338513" cy="7372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古义：直到；今义：递进关系连词。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7" name="下箭头 135186"/>
          <p:cNvSpPr/>
          <p:nvPr/>
        </p:nvSpPr>
        <p:spPr>
          <a:xfrm>
            <a:off x="4031456" y="2463404"/>
            <a:ext cx="378619" cy="21669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5188" name="文本框 135187"/>
          <p:cNvSpPr txBox="1"/>
          <p:nvPr/>
        </p:nvSpPr>
        <p:spPr>
          <a:xfrm>
            <a:off x="2087166" y="2680097"/>
            <a:ext cx="5250180" cy="41402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古义：把</a:t>
            </a:r>
            <a:r>
              <a:rPr lang="en-US" altLang="zh-CN" sz="2100">
                <a:solidFill>
                  <a:srgbClr val="00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作为（看作）；今义：认为。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9" name="文本框 135188"/>
          <p:cNvSpPr txBox="1"/>
          <p:nvPr/>
        </p:nvSpPr>
        <p:spPr>
          <a:xfrm>
            <a:off x="1547813" y="3381375"/>
            <a:ext cx="6126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译文：有个青年笑嘻嘻地抱着布币来买丝，其实他不是来买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丝，而是来找我商量婚事。我送你渡过淇水，直到顿丘。不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我拖延婚期，而是你没有好的媒人。请你不要发怒，就把秋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定为婚期吧！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3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1"/>
      <p:bldP spid="135172" grpId="2"/>
      <p:bldP spid="135173" grpId="3"/>
      <p:bldP spid="135174" grpId="4"/>
      <p:bldP spid="135175" grpId="5"/>
      <p:bldP spid="135176" grpId="6"/>
      <p:bldP spid="135177" grpId="7"/>
      <p:bldP spid="135178" grpId="8"/>
      <p:bldP spid="135179" grpId="9"/>
      <p:bldP spid="135180" grpId="10"/>
      <p:bldP spid="135181" grpId="11"/>
      <p:bldP spid="135182" grpId="12"/>
      <p:bldP spid="135184" grpId="13"/>
      <p:bldP spid="135186" grpId="14"/>
      <p:bldP spid="135188" grpId="15"/>
      <p:bldP spid="135189" grpId="16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01" y="0"/>
            <a:ext cx="9164955" cy="5143500"/>
          </a:xfrm>
          <a:prstGeom prst="rect">
            <a:avLst/>
          </a:prstGeom>
        </p:spPr>
      </p:pic>
      <p:sp>
        <p:nvSpPr>
          <p:cNvPr id="136194" name="文本框 136193"/>
          <p:cNvSpPr txBox="1"/>
          <p:nvPr/>
        </p:nvSpPr>
        <p:spPr>
          <a:xfrm>
            <a:off x="1871663" y="1383506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1439466" y="1383506"/>
            <a:ext cx="6278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乘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彼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垝垣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望复关。不见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复关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，泣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涕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涟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涟。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既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见复关，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载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笑载言。尔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卜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尔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筮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体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无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咎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言。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尔车来，以我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贿</a:t>
            </a:r>
            <a:r>
              <a:rPr lang="zh-CN" altLang="en-US" sz="2400">
                <a:solidFill>
                  <a:srgbClr val="333333"/>
                </a:solidFill>
                <a:latin typeface="Times New Roman" panose="02020603050405020304" pitchFamily="18" charset="0"/>
              </a:rPr>
              <a:t>迁。</a:t>
            </a:r>
            <a:endParaRPr lang="zh-CN" altLang="en-US" sz="24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6" name="矩形标注 136195"/>
          <p:cNvSpPr/>
          <p:nvPr/>
        </p:nvSpPr>
        <p:spPr>
          <a:xfrm>
            <a:off x="1494235" y="789385"/>
            <a:ext cx="2430065" cy="348853"/>
          </a:xfrm>
          <a:prstGeom prst="wedgeRectCallout">
            <a:avLst>
              <a:gd name="adj1" fmla="val -18935"/>
              <a:gd name="adj2" fmla="val 15000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ｎｇ）登上。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6197" name="矩形标注 136196"/>
          <p:cNvSpPr/>
          <p:nvPr/>
        </p:nvSpPr>
        <p:spPr>
          <a:xfrm>
            <a:off x="2736056" y="573881"/>
            <a:ext cx="2214563" cy="564356"/>
          </a:xfrm>
          <a:prstGeom prst="wedgeRectCallout">
            <a:avLst>
              <a:gd name="adj1" fmla="val -34514"/>
              <a:gd name="adj2" fmla="val 9641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倒坍的墙壁。垝：倒坍。垣：矮墙。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6198" name="矩形标注 136197"/>
          <p:cNvSpPr/>
          <p:nvPr/>
        </p:nvSpPr>
        <p:spPr>
          <a:xfrm>
            <a:off x="6246019" y="681038"/>
            <a:ext cx="864394" cy="350044"/>
          </a:xfrm>
          <a:prstGeom prst="wedgeRectCallout">
            <a:avLst>
              <a:gd name="adj1" fmla="val 53856"/>
              <a:gd name="adj2" fmla="val 16190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眼泪。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6199" name="矩形标注 136198"/>
          <p:cNvSpPr/>
          <p:nvPr/>
        </p:nvSpPr>
        <p:spPr>
          <a:xfrm>
            <a:off x="3437335" y="1168004"/>
            <a:ext cx="2376488" cy="348853"/>
          </a:xfrm>
          <a:prstGeom prst="wedgeRectCallout">
            <a:avLst>
              <a:gd name="adj1" fmla="val -32764"/>
              <a:gd name="adj2" fmla="val 14351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（ｚ</a:t>
            </a:r>
            <a:r>
              <a:rPr lang="en-US" altLang="zh-CN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ｉ）又，且。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6200" name="矩形标注 136199"/>
          <p:cNvSpPr/>
          <p:nvPr/>
        </p:nvSpPr>
        <p:spPr>
          <a:xfrm>
            <a:off x="3545681" y="1168004"/>
            <a:ext cx="1835944" cy="377428"/>
          </a:xfrm>
          <a:prstGeom prst="wedgeRectCallout">
            <a:avLst>
              <a:gd name="adj1" fmla="val 61023"/>
              <a:gd name="adj2" fmla="val 13012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用龟甲占卜。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6201" name="矩形标注 136200"/>
          <p:cNvSpPr/>
          <p:nvPr/>
        </p:nvSpPr>
        <p:spPr>
          <a:xfrm>
            <a:off x="3924300" y="1221581"/>
            <a:ext cx="3888581" cy="378619"/>
          </a:xfrm>
          <a:prstGeom prst="wedgeRectCallout">
            <a:avLst>
              <a:gd name="adj1" fmla="val 10074"/>
              <a:gd name="adj2" fmla="val 11603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（ｓｈ</a:t>
            </a:r>
            <a:r>
              <a:rPr lang="en-US" altLang="zh-CN" err="1"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），用蓍（ｓｈ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）草占卦。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6202" name="矩形标注 136201"/>
          <p:cNvSpPr/>
          <p:nvPr/>
        </p:nvSpPr>
        <p:spPr>
          <a:xfrm>
            <a:off x="3977879" y="1113235"/>
            <a:ext cx="2808684" cy="403622"/>
          </a:xfrm>
          <a:prstGeom prst="wedgeRectCallout">
            <a:avLst>
              <a:gd name="adj1" fmla="val 50426"/>
              <a:gd name="adj2" fmla="val 13377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指卦象，即占卦的结果。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6203" name="矩形标注 136202"/>
          <p:cNvSpPr/>
          <p:nvPr/>
        </p:nvSpPr>
        <p:spPr>
          <a:xfrm>
            <a:off x="6354366" y="1113235"/>
            <a:ext cx="1133475" cy="403622"/>
          </a:xfrm>
          <a:prstGeom prst="wedgeRectCallout">
            <a:avLst>
              <a:gd name="adj1" fmla="val 46745"/>
              <a:gd name="adj2" fmla="val 13377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不吉利。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6204" name="矩形标注 136203"/>
          <p:cNvSpPr/>
          <p:nvPr/>
        </p:nvSpPr>
        <p:spPr>
          <a:xfrm>
            <a:off x="4680347" y="2571750"/>
            <a:ext cx="1782365" cy="457200"/>
          </a:xfrm>
          <a:prstGeom prst="wedgeRectCallout">
            <a:avLst>
              <a:gd name="adj1" fmla="val -65898"/>
              <a:gd name="adj2" fmla="val -8645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财物，指嫁妆。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6205" name="上箭头 136204"/>
          <p:cNvSpPr/>
          <p:nvPr/>
        </p:nvSpPr>
        <p:spPr>
          <a:xfrm>
            <a:off x="2465785" y="1221581"/>
            <a:ext cx="216694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6206" name="上箭头 136205"/>
          <p:cNvSpPr/>
          <p:nvPr/>
        </p:nvSpPr>
        <p:spPr>
          <a:xfrm>
            <a:off x="3707606" y="1221581"/>
            <a:ext cx="216694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6207" name="上箭头 136206"/>
          <p:cNvSpPr/>
          <p:nvPr/>
        </p:nvSpPr>
        <p:spPr>
          <a:xfrm>
            <a:off x="5868591" y="1221581"/>
            <a:ext cx="378619" cy="21669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6208" name="下箭头 136207"/>
          <p:cNvSpPr/>
          <p:nvPr/>
        </p:nvSpPr>
        <p:spPr>
          <a:xfrm>
            <a:off x="2195513" y="2518172"/>
            <a:ext cx="215504" cy="1619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6209" name="下箭头 136208"/>
          <p:cNvSpPr/>
          <p:nvPr/>
        </p:nvSpPr>
        <p:spPr>
          <a:xfrm rot="-3189632">
            <a:off x="2681288" y="1870472"/>
            <a:ext cx="163116" cy="1025128"/>
          </a:xfrm>
          <a:prstGeom prst="downArrow">
            <a:avLst>
              <a:gd name="adj1" fmla="val 50000"/>
              <a:gd name="adj2" fmla="val 157116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36210" name="文本框 136209"/>
          <p:cNvSpPr txBox="1"/>
          <p:nvPr/>
        </p:nvSpPr>
        <p:spPr>
          <a:xfrm>
            <a:off x="1802606" y="500063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600">
              <a:latin typeface="Times New Roman" panose="02020603050405020304" pitchFamily="18" charset="0"/>
            </a:endParaRPr>
          </a:p>
        </p:txBody>
      </p:sp>
      <p:sp>
        <p:nvSpPr>
          <p:cNvPr id="136211" name="文本框 136210"/>
          <p:cNvSpPr txBox="1"/>
          <p:nvPr/>
        </p:nvSpPr>
        <p:spPr>
          <a:xfrm>
            <a:off x="1143000" y="789385"/>
            <a:ext cx="2049780" cy="41402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指示代词，那。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2" name="文本框 136211"/>
          <p:cNvSpPr txBox="1"/>
          <p:nvPr/>
        </p:nvSpPr>
        <p:spPr>
          <a:xfrm>
            <a:off x="3113485" y="789385"/>
            <a:ext cx="2646759" cy="41402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目的关系连词，来。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3" name="文本框 136212"/>
          <p:cNvSpPr txBox="1"/>
          <p:nvPr/>
        </p:nvSpPr>
        <p:spPr>
          <a:xfrm>
            <a:off x="5760244" y="573881"/>
            <a:ext cx="2106216" cy="645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借代手法，以人物的居住地代人物。</a:t>
            </a:r>
            <a:endParaRPr lang="zh-CN" altLang="en-US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4" name="文本框 136213"/>
          <p:cNvSpPr txBox="1"/>
          <p:nvPr/>
        </p:nvSpPr>
        <p:spPr>
          <a:xfrm>
            <a:off x="1385888" y="2625328"/>
            <a:ext cx="1516380" cy="41402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介词，用。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5" name="文本框 136214"/>
          <p:cNvSpPr txBox="1"/>
          <p:nvPr/>
        </p:nvSpPr>
        <p:spPr>
          <a:xfrm>
            <a:off x="3168253" y="2625328"/>
            <a:ext cx="945356" cy="41402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0000CC"/>
                </a:solidFill>
                <a:latin typeface="Times New Roman" panose="02020603050405020304" pitchFamily="18" charset="0"/>
              </a:rPr>
              <a:t>已经。</a:t>
            </a:r>
            <a:endParaRPr lang="zh-CN" altLang="en-US" sz="21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6" name="文本框 136215"/>
          <p:cNvSpPr txBox="1"/>
          <p:nvPr/>
        </p:nvSpPr>
        <p:spPr>
          <a:xfrm>
            <a:off x="1763316" y="3274219"/>
            <a:ext cx="5897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译文：我登上那倒塌的墙壁，来远望青年所住的复关。看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不见青年的到来，惹得我眼泪涟涟。见到了青年的到来，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喜得我有说有笑，你用龟甲和著草占卜，结果很吉利。你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用车子来接我，我把我的嫁妆搬到你家。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3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13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5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13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3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3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1"/>
      <p:bldP spid="136197" grpId="2"/>
      <p:bldP spid="136198" grpId="3"/>
      <p:bldP spid="136199" grpId="4"/>
      <p:bldP spid="136200" grpId="5"/>
      <p:bldP spid="136201" grpId="6"/>
      <p:bldP spid="136202" grpId="7"/>
      <p:bldP spid="136203" grpId="8"/>
      <p:bldP spid="136204" grpId="9"/>
      <p:bldP spid="136211" grpId="10"/>
      <p:bldP spid="136212" grpId="11"/>
      <p:bldP spid="136213" grpId="12"/>
      <p:bldP spid="136214" grpId="13"/>
      <p:bldP spid="136215" grpId="14"/>
      <p:bldP spid="136216" grpId="15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SLIDE_BACKGROUND_TYPE" val="general"/>
  <p:tag name="WM_BEAUTIFY_SHAPE_IDENTITY" val="{c2f25aca-05aa-4c38-8837-80d5a4dcb57d}"/>
</p:tagLst>
</file>

<file path=ppt/tags/tag1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2d698404-4c01-414c-b57e-0670d4a4e5f2}"/>
</p:tagLst>
</file>

<file path=ppt/tags/tag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598e2f95-5a74-48e1-9956-31fb56e16ec6}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35ec9c11-ea73-447f-a025-fdae1216cd2f}"/>
</p:tagLst>
</file>

<file path=ppt/tags/tag1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09e0e911-a285-4f30-ac85-01d5c4e76fda}"/>
</p:tagLst>
</file>

<file path=ppt/tags/tag1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2030c65e-660d-40f5-a78f-d3ecfbb69d69}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  <p:tag name="WM_BEAUTIFY_SHAPE_IDENTITY" val="{b251af04-2563-4bc8-851f-27a974ec559f}"/>
</p:tagLst>
</file>

<file path=ppt/tags/tag114.xml><?xml version="1.0" encoding="utf-8"?>
<p:tagLst xmlns:p="http://schemas.openxmlformats.org/presentationml/2006/main">
  <p:tag name="KSO_WM_SLIDE_BACKGROUND_TYPE" val="frame"/>
  <p:tag name="WM_BEAUTIFY_SHAPE_IDENTITY" val="{6a78c17f-30a7-4a23-8309-ea70dd01e692}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WM_BEAUTIFY_SHAPE_IDENTITY" val="{757cb81f-cfea-4e15-8671-11a3652c8b16}"/>
</p:tagLst>
</file>

<file path=ppt/tags/tag1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WM_BEAUTIFY_SHAPE_IDENTITY" val="{ba4b1d6d-6383-422c-bb50-b269d439e10f}"/>
</p:tagLst>
</file>

<file path=ppt/tags/tag1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WM_BEAUTIFY_SHAPE_IDENTITY" val="{e85c4e61-a296-499d-9513-2cc3d1601c47}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WM_BEAUTIFY_SHAPE_IDENTITY" val="{3916e509-d60e-4d03-b736-7afdfa0b9e22}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WM_BEAUTIFY_SHAPE_IDENTITY" val="{2375abda-f28d-4f86-b74d-4fc5cf0c5ed3}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WM_BEAUTIFY_SHAPE_IDENTITY" val="{97262027-03c2-4131-95ae-4386e599a341}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  <p:tag name="WM_BEAUTIFY_SHAPE_IDENTITY" val="{d60fd00d-3ecf-4d42-bf86-5e30f29d3dd7}"/>
</p:tagLst>
</file>

<file path=ppt/tags/tag124.xml><?xml version="1.0" encoding="utf-8"?>
<p:tagLst xmlns:p="http://schemas.openxmlformats.org/presentationml/2006/main">
  <p:tag name="KSO_WM_SLIDE_BACKGROUND_TYPE" val="leftRight"/>
  <p:tag name="WM_BEAUTIFY_SHAPE_IDENTITY" val="{2db433ac-8a5c-4ac2-8f39-5e5f204416d5}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d6266e4c-a5bb-4177-947e-762a424b4b9f}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1fadaf61-e047-4928-b2de-5d5abc603d0a}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7e7d54a5-c008-41a0-bdf0-7f1617966837}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921055de-899e-47c9-aa46-00dcb8979afe}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4bd92abb-472d-41c5-99ab-9b61e977be9e}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e5f4890e-3923-46a8-899d-531a84c09aa3}"/>
</p:tagLst>
</file>

<file path=ppt/tags/tag1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WM_BEAUTIFY_SHAPE_IDENTITY" val="{31f076ee-401d-4b93-ad1a-0b64ec3223d2}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  <p:tag name="WM_BEAUTIFY_SHAPE_IDENTITY" val="{87b5ecac-0fd6-4474-a296-51a8cef51576}"/>
</p:tagLst>
</file>

<file path=ppt/tags/tag135.xml><?xml version="1.0" encoding="utf-8"?>
<p:tagLst xmlns:p="http://schemas.openxmlformats.org/presentationml/2006/main">
  <p:tag name="KSO_WM_SLIDE_BACKGROUND_TYPE" val="topBottom"/>
  <p:tag name="WM_BEAUTIFY_SHAPE_IDENTITY" val="{5a30fd06-9783-40d5-86ef-6165e21239d6}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fc252ca5-23de-42ca-89f7-48cafeffcbed}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831a467f-8b2d-42c0-bae0-8ba445ca90c7}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f8eee2e1-15ea-4a7f-bd3e-85f69d572322}"/>
</p:tagLst>
</file>

<file path=ppt/tags/tag1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df83648f-f046-4629-89ed-3990144d3336}"/>
</p:tagLst>
</file>

<file path=ppt/tags/tag1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fdb1e8cb-2698-4803-8849-eff3b5f69f70}"/>
</p:tagLst>
</file>

<file path=ppt/tags/tag1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bb7ff591-2851-458f-9e37-836047f61d33}"/>
</p:tagLst>
</file>

<file path=ppt/tags/tag1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WM_BEAUTIFY_SHAPE_IDENTITY" val="{dd870bfc-7f2c-4d6e-9c5b-2cf6d25802c3}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  <p:tag name="WM_BEAUTIFY_SHAPE_IDENTITY" val="{a21627bc-7941-4fbc-8b85-dee7ff998150}"/>
</p:tagLst>
</file>

<file path=ppt/tags/tag146.xml><?xml version="1.0" encoding="utf-8"?>
<p:tagLst xmlns:p="http://schemas.openxmlformats.org/presentationml/2006/main">
  <p:tag name="KSO_WM_SLIDE_BACKGROUND_TYPE" val="bottomTop"/>
  <p:tag name="WM_BEAUTIFY_SHAPE_IDENTITY" val="{2f12e09f-c646-47f2-9f49-18b3daa72937}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6ce9bae9-0cfb-4830-9296-e1402bea56f7}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4820b79b-8ee9-4689-bd45-b8b31d0acf25}"/>
</p:tagLst>
</file>

<file path=ppt/tags/tag1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977bcbc3-af1a-400e-be2b-2f0ce98d9c22}"/>
</p:tagLst>
</file>

<file path=ppt/tags/tag1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69755e98-1825-4d7d-9374-dd222420a07c}"/>
</p:tagLst>
</file>

<file path=ppt/tags/tag1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948578bb-5314-46d2-8b37-afa1c2f9a548}"/>
</p:tagLst>
</file>

<file path=ppt/tags/tag1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0584ab8b-2239-43b4-8190-6a5e17c24a22}"/>
</p:tagLst>
</file>

<file path=ppt/tags/tag1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WM_BEAUTIFY_SHAPE_IDENTITY" val="{5c54bafc-7a4c-4fc0-ac1f-be98dbec5eb3}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  <p:tag name="WM_BEAUTIFY_SHAPE_IDENTITY" val="{8e5310d9-fca7-4dd4-b216-84e453aab1c5}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a8c80171-ae02-44dd-b1f6-5e6090c3dd96}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44fe4681-864b-4c52-9659-31b8343f8e98}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b9be24e5-b16d-4056-9b09-db245b909ace}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ce8a447e-064d-48c6-b4e4-c1ff07d23108}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6c4210a0-7435-4855-8c27-83c84fe8bf10}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4c0590a9-0921-464b-b753-0220bc6c2284}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78411e53-aff1-478e-b91b-12278585a3e6}"/>
</p:tagLst>
</file>

<file path=ppt/tags/tag1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a5da83fd-08cb-4ced-b5b6-a1ed1a6bdef5}"/>
</p:tagLst>
</file>

<file path=ppt/tags/tag1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WM_BEAUTIFY_SHAPE_IDENTITY" val="{4c7c04b9-0d85-47f9-af2d-d213a3d7aa53}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  <p:tag name="WM_BEAUTIFY_SHAPE_IDENTITY" val="{a7f53168-12b2-4da1-82ef-d8b130a238b3}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1131d9f1-0db5-46e6-bb5c-8687a8230f94}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b6b92c17-34f1-431b-a3f9-64d2bb6fcc28}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293837e0-6c75-42ce-9d11-2a4b03e6bb57}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2ecab233-027a-4cda-8f3c-378d84e2b835}"/>
</p:tagLst>
</file>

<file path=ppt/tags/tag1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4be760b8-d06b-4e1f-8fcf-64dcf49a27e2}"/>
</p:tagLst>
</file>

<file path=ppt/tags/tag1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b32283f4-f4e2-4e92-a578-02c353637278}"/>
</p:tagLst>
</file>

<file path=ppt/tags/tag1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4850f38c-38bd-47cb-8546-2cbd5f2c47c1}"/>
</p:tagLst>
</file>

<file path=ppt/tags/tag1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WM_BEAUTIFY_SHAPE_IDENTITY" val="{086ec5f9-fc98-4ca7-ba10-43d1b142f6c2}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0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0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703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181.xml><?xml version="1.0" encoding="utf-8"?>
<p:tagLst xmlns:p="http://schemas.openxmlformats.org/presentationml/2006/main">
  <p:tag name="KSO_WM_UNIT_PLACING_PICTURE_USER_VIEWPORT" val="{&quot;height&quot;:3101,&quot;width&quot;:3101}"/>
</p:tagLst>
</file>

<file path=ppt/tags/tag182.xml><?xml version="1.0" encoding="utf-8"?>
<p:tagLst xmlns:p="http://schemas.openxmlformats.org/presentationml/2006/main">
  <p:tag name="KSO_WM_UNIT_PLACING_PICTURE_USER_VIEWPORT" val="{&quot;height&quot;:7218,&quot;width&quot;:6228}"/>
  <p:tag name="REFSHAPE" val="1244282028"/>
</p:tagLst>
</file>

<file path=ppt/tags/tag183.xml><?xml version="1.0" encoding="utf-8"?>
<p:tagLst xmlns:p="http://schemas.openxmlformats.org/presentationml/2006/main">
  <p:tag name="KSO_WM_UNIT_PLACING_PICTURE_USER_VIEWPORT" val="{&quot;height&quot;:3101,&quot;width&quot;:3101}"/>
</p:tagLst>
</file>

<file path=ppt/tags/tag184.xml><?xml version="1.0" encoding="utf-8"?>
<p:tagLst xmlns:p="http://schemas.openxmlformats.org/presentationml/2006/main">
  <p:tag name="KSO_WM_UNIT_PLACING_PICTURE_USER_VIEWPORT" val="{&quot;height&quot;:7218,&quot;width&quot;:6228}"/>
  <p:tag name="REFSHAPE" val="1244282028"/>
</p:tagLst>
</file>

<file path=ppt/tags/tag185.xml><?xml version="1.0" encoding="utf-8"?>
<p:tagLst xmlns:p="http://schemas.openxmlformats.org/presentationml/2006/main">
  <p:tag name="KSO_WM_UNIT_PLACING_PICTURE_USER_VIEWPORT" val="{&quot;height&quot;:3101,&quot;width&quot;:3101}"/>
</p:tagLst>
</file>

<file path=ppt/tags/tag186.xml><?xml version="1.0" encoding="utf-8"?>
<p:tagLst xmlns:p="http://schemas.openxmlformats.org/presentationml/2006/main">
  <p:tag name="KSO_WM_UNIT_PLACING_PICTURE_USER_VIEWPORT" val="{&quot;height&quot;:7218,&quot;width&quot;:6228}"/>
  <p:tag name="REFSHAPE" val="1244282028"/>
</p:tagLst>
</file>

<file path=ppt/tags/tag187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7E8"/>
      </a:dk2>
      <a:lt2>
        <a:srgbClr val="FFFFFF"/>
      </a:lt2>
      <a:accent1>
        <a:srgbClr val="356363"/>
      </a:accent1>
      <a:accent2>
        <a:srgbClr val="3B7A66"/>
      </a:accent2>
      <a:accent3>
        <a:srgbClr val="538D5F"/>
      </a:accent3>
      <a:accent4>
        <a:srgbClr val="7A9B4D"/>
      </a:accent4>
      <a:accent5>
        <a:srgbClr val="AFA43F"/>
      </a:accent5>
      <a:accent6>
        <a:srgbClr val="F2A733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321</Paragraphs>
  <Slides>29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51">
      <vt:lpstr>Arial</vt:lpstr>
      <vt:lpstr>微软雅黑</vt:lpstr>
      <vt:lpstr>汉仪旗黑-85S</vt:lpstr>
      <vt:lpstr>Calibri Light</vt:lpstr>
      <vt:lpstr>Calibri</vt:lpstr>
      <vt:lpstr>迷你简瘦金书</vt:lpstr>
      <vt:lpstr>楷体</vt:lpstr>
      <vt:lpstr>隶书</vt:lpstr>
      <vt:lpstr>黑体</vt:lpstr>
      <vt:lpstr>宋体</vt:lpstr>
      <vt:lpstr>字魂73号-江南手书</vt:lpstr>
      <vt:lpstr>仿宋</vt:lpstr>
      <vt:lpstr>字魂58号-创中黑</vt:lpstr>
      <vt:lpstr>字魂36号-正文宋楷</vt:lpstr>
      <vt:lpstr>字魂59号-创粗黑</vt:lpstr>
      <vt:lpstr>Times New Roman</vt:lpstr>
      <vt:lpstr>Wingdings</vt:lpstr>
      <vt:lpstr>等线</vt:lpstr>
      <vt:lpstr>思源宋体 CN Medium</vt:lpstr>
      <vt:lpstr>思源宋体 CN Heavy</vt:lpstr>
      <vt:lpstr>TypeLand 康熙字典體試用版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　  1、随着情节的发展，女主人公内心的情感是如何变化的？</vt:lpstr>
      <vt:lpstr>PowerPoint Presentation</vt:lpstr>
      <vt:lpstr>PowerPoint Presentation</vt:lpstr>
      <vt:lpstr>　   2、综观全文，你认为男、女主人公分别是什么样的人?</vt:lpstr>
      <vt:lpstr>3、《氓》中哪些诗句是比兴句？好处是什么？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2022-01-14T08:28:02.937</cp:lastPrinted>
  <dcterms:created xsi:type="dcterms:W3CDTF">2022-01-14T08:28:02Z</dcterms:created>
  <dcterms:modified xsi:type="dcterms:W3CDTF">2022-01-14T00:28:08Z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