
<file path=[Content_Types].xml><?xml version="1.0" encoding="utf-8"?>
<Types xmlns="http://schemas.openxmlformats.org/package/2006/content-types">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98"/>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 id="300" r:id="rId47"/>
    <p:sldId id="301" r:id="rId48"/>
    <p:sldId id="302" r:id="rId49"/>
    <p:sldId id="303" r:id="rId50"/>
    <p:sldId id="304" r:id="rId51"/>
    <p:sldId id="305" r:id="rId52"/>
    <p:sldId id="306" r:id="rId53"/>
    <p:sldId id="307" r:id="rId54"/>
    <p:sldId id="308" r:id="rId55"/>
    <p:sldId id="309" r:id="rId56"/>
    <p:sldId id="310" r:id="rId57"/>
    <p:sldId id="311" r:id="rId58"/>
    <p:sldId id="312" r:id="rId59"/>
    <p:sldId id="313" r:id="rId60"/>
    <p:sldId id="314" r:id="rId61"/>
    <p:sldId id="315" r:id="rId62"/>
    <p:sldId id="316" r:id="rId63"/>
    <p:sldId id="317" r:id="rId64"/>
    <p:sldId id="318" r:id="rId65"/>
    <p:sldId id="319" r:id="rId66"/>
    <p:sldId id="320" r:id="rId67"/>
    <p:sldId id="321" r:id="rId68"/>
    <p:sldId id="322" r:id="rId69"/>
    <p:sldId id="323" r:id="rId70"/>
    <p:sldId id="324" r:id="rId71"/>
    <p:sldId id="325" r:id="rId72"/>
    <p:sldId id="326" r:id="rId73"/>
    <p:sldId id="327" r:id="rId74"/>
    <p:sldId id="328" r:id="rId75"/>
    <p:sldId id="329" r:id="rId76"/>
    <p:sldId id="330" r:id="rId77"/>
    <p:sldId id="331" r:id="rId78"/>
    <p:sldId id="332" r:id="rId79"/>
    <p:sldId id="333" r:id="rId80"/>
    <p:sldId id="334" r:id="rId81"/>
    <p:sldId id="335" r:id="rId82"/>
    <p:sldId id="336" r:id="rId83"/>
    <p:sldId id="337" r:id="rId84"/>
    <p:sldId id="338" r:id="rId85"/>
    <p:sldId id="339" r:id="rId86"/>
    <p:sldId id="340" r:id="rId87"/>
    <p:sldId id="341" r:id="rId88"/>
    <p:sldId id="342" r:id="rId89"/>
    <p:sldId id="343" r:id="rId90"/>
    <p:sldId id="344" r:id="rId91"/>
    <p:sldId id="345" r:id="rId92"/>
    <p:sldId id="346" r:id="rId93"/>
    <p:sldId id="347" r:id="rId94"/>
    <p:sldId id="348" r:id="rId95"/>
    <p:sldId id="349" r:id="rId96"/>
    <p:sldId id="350" r:id="rId97"/>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9" d="100"/>
          <a:sy n="69" d="100"/>
        </p:scale>
        <p:origin x="-138" y="-102"/>
      </p:cViewPr>
      <p:guideLst>
        <p:guide orient="horz" pos="2160"/>
        <p:guide pos="2880"/>
      </p:guideLst>
    </p:cSldViewPr>
  </p:slide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presProps" Target="presProps.xml"/><Relationship Id="rId98" Type="http://schemas.openxmlformats.org/officeDocument/2006/relationships/notesMaster" Target="notesMasters/notesMaster1.xml"/><Relationship Id="rId97" Type="http://schemas.openxmlformats.org/officeDocument/2006/relationships/slide" Target="slides/slide95.xml"/><Relationship Id="rId96" Type="http://schemas.openxmlformats.org/officeDocument/2006/relationships/slide" Target="slides/slide94.xml"/><Relationship Id="rId95" Type="http://schemas.openxmlformats.org/officeDocument/2006/relationships/slide" Target="slides/slide93.xml"/><Relationship Id="rId94" Type="http://schemas.openxmlformats.org/officeDocument/2006/relationships/slide" Target="slides/slide92.xml"/><Relationship Id="rId93" Type="http://schemas.openxmlformats.org/officeDocument/2006/relationships/slide" Target="slides/slide91.xml"/><Relationship Id="rId92" Type="http://schemas.openxmlformats.org/officeDocument/2006/relationships/slide" Target="slides/slide90.xml"/><Relationship Id="rId91" Type="http://schemas.openxmlformats.org/officeDocument/2006/relationships/slide" Target="slides/slide89.xml"/><Relationship Id="rId90" Type="http://schemas.openxmlformats.org/officeDocument/2006/relationships/slide" Target="slides/slide88.xml"/><Relationship Id="rId9" Type="http://schemas.openxmlformats.org/officeDocument/2006/relationships/slide" Target="slides/slide7.xml"/><Relationship Id="rId89" Type="http://schemas.openxmlformats.org/officeDocument/2006/relationships/slide" Target="slides/slide87.xml"/><Relationship Id="rId88" Type="http://schemas.openxmlformats.org/officeDocument/2006/relationships/slide" Target="slides/slide86.xml"/><Relationship Id="rId87" Type="http://schemas.openxmlformats.org/officeDocument/2006/relationships/slide" Target="slides/slide85.xml"/><Relationship Id="rId86" Type="http://schemas.openxmlformats.org/officeDocument/2006/relationships/slide" Target="slides/slide84.xml"/><Relationship Id="rId85" Type="http://schemas.openxmlformats.org/officeDocument/2006/relationships/slide" Target="slides/slide83.xml"/><Relationship Id="rId84" Type="http://schemas.openxmlformats.org/officeDocument/2006/relationships/slide" Target="slides/slide82.xml"/><Relationship Id="rId83" Type="http://schemas.openxmlformats.org/officeDocument/2006/relationships/slide" Target="slides/slide81.xml"/><Relationship Id="rId82" Type="http://schemas.openxmlformats.org/officeDocument/2006/relationships/slide" Target="slides/slide80.xml"/><Relationship Id="rId81" Type="http://schemas.openxmlformats.org/officeDocument/2006/relationships/slide" Target="slides/slide79.xml"/><Relationship Id="rId80" Type="http://schemas.openxmlformats.org/officeDocument/2006/relationships/slide" Target="slides/slide78.xml"/><Relationship Id="rId8" Type="http://schemas.openxmlformats.org/officeDocument/2006/relationships/slide" Target="slides/slide6.xml"/><Relationship Id="rId79" Type="http://schemas.openxmlformats.org/officeDocument/2006/relationships/slide" Target="slides/slide77.xml"/><Relationship Id="rId78" Type="http://schemas.openxmlformats.org/officeDocument/2006/relationships/slide" Target="slides/slide76.xml"/><Relationship Id="rId77" Type="http://schemas.openxmlformats.org/officeDocument/2006/relationships/slide" Target="slides/slide75.xml"/><Relationship Id="rId76" Type="http://schemas.openxmlformats.org/officeDocument/2006/relationships/slide" Target="slides/slide74.xml"/><Relationship Id="rId75" Type="http://schemas.openxmlformats.org/officeDocument/2006/relationships/slide" Target="slides/slide73.xml"/><Relationship Id="rId74" Type="http://schemas.openxmlformats.org/officeDocument/2006/relationships/slide" Target="slides/slide72.xml"/><Relationship Id="rId73" Type="http://schemas.openxmlformats.org/officeDocument/2006/relationships/slide" Target="slides/slide71.xml"/><Relationship Id="rId72" Type="http://schemas.openxmlformats.org/officeDocument/2006/relationships/slide" Target="slides/slide70.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1" Type="http://schemas.openxmlformats.org/officeDocument/2006/relationships/tableStyles" Target="tableStyles.xml"/><Relationship Id="rId100" Type="http://schemas.openxmlformats.org/officeDocument/2006/relationships/viewProps" Target="viewProps.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99682" name="页眉占位符 199681"/>
          <p:cNvSpPr>
            <a:spLocks noGrp="1"/>
          </p:cNvSpPr>
          <p:nvPr>
            <p:ph type="hdr" sz="quarter"/>
          </p:nvPr>
        </p:nvSpPr>
        <p:spPr>
          <a:xfrm>
            <a:off x="0" y="0"/>
            <a:ext cx="2971800" cy="457200"/>
          </a:xfrm>
          <a:prstGeom prst="rect">
            <a:avLst/>
          </a:prstGeom>
          <a:noFill/>
          <a:ln w="9525">
            <a:noFill/>
          </a:ln>
        </p:spPr>
        <p:txBody>
          <a:bodyPr/>
          <a:p>
            <a:pPr lvl="0" fontAlgn="base"/>
            <a:endParaRPr lang="zh-CN" altLang="en-US" sz="1200" strike="noStrike" noProof="1" dirty="0"/>
          </a:p>
        </p:txBody>
      </p:sp>
      <p:sp>
        <p:nvSpPr>
          <p:cNvPr id="199683" name="日期占位符 199682"/>
          <p:cNvSpPr>
            <a:spLocks noGrp="1"/>
          </p:cNvSpPr>
          <p:nvPr>
            <p:ph type="dt" idx="1"/>
          </p:nvPr>
        </p:nvSpPr>
        <p:spPr>
          <a:xfrm>
            <a:off x="3884613" y="0"/>
            <a:ext cx="2971800" cy="457200"/>
          </a:xfrm>
          <a:prstGeom prst="rect">
            <a:avLst/>
          </a:prstGeom>
          <a:noFill/>
          <a:ln w="9525">
            <a:noFill/>
          </a:ln>
        </p:spPr>
        <p:txBody>
          <a:bodyPr/>
          <a:p>
            <a:pPr lvl="0" algn="r" fontAlgn="base"/>
            <a:fld id="{BB962C8B-B14F-4D97-AF65-F5344CB8AC3E}" type="datetimeFigureOut">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latin typeface="Arial" panose="020B0604020202020204" pitchFamily="34" charset="0"/>
              <a:ea typeface="宋体" panose="02010600030101010101" pitchFamily="2" charset="-122"/>
              <a:cs typeface="+mn-cs"/>
            </a:endParaRPr>
          </a:p>
        </p:txBody>
      </p:sp>
      <p:sp>
        <p:nvSpPr>
          <p:cNvPr id="2052" name="幻灯片图像占位符 199683"/>
          <p:cNvSpPr>
            <a:spLocks noRot="1" noTextEdit="1"/>
          </p:cNvSpPr>
          <p:nvPr>
            <p:ph type="sldImg"/>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2053" name="文本占位符 199684"/>
          <p:cNvSpPr>
            <a:spLocks noGrp="1"/>
          </p:cNvSpPr>
          <p:nvPr>
            <p:ph type="body" sz="quarter"/>
          </p:nvPr>
        </p:nvSpPr>
        <p:spPr>
          <a:xfrm>
            <a:off x="685800" y="4343400"/>
            <a:ext cx="5486400" cy="4114800"/>
          </a:xfrm>
          <a:prstGeom prst="rect">
            <a:avLst/>
          </a:prstGeom>
          <a:noFill/>
          <a:ln w="9525">
            <a:noFill/>
          </a:ln>
        </p:spPr>
        <p:txBody>
          <a:bodyPr anchor="t"/>
          <a:p>
            <a:pPr lvl="0"/>
            <a:r>
              <a:rPr lang="zh-CN" altLang="en-US" dirty="0"/>
              <a:t>单击此处编辑母版文本样式</a:t>
            </a:r>
            <a:endParaRPr lang="zh-CN" altLang="en-US" dirty="0"/>
          </a:p>
          <a:p>
            <a:pPr lvl="1" indent="0"/>
            <a:r>
              <a:rPr lang="zh-CN" altLang="en-US" dirty="0"/>
              <a:t>第二级</a:t>
            </a:r>
            <a:endParaRPr lang="zh-CN" altLang="en-US" dirty="0"/>
          </a:p>
          <a:p>
            <a:pPr lvl="2" indent="0"/>
            <a:r>
              <a:rPr lang="zh-CN" altLang="en-US" dirty="0"/>
              <a:t>第三级</a:t>
            </a:r>
            <a:endParaRPr lang="zh-CN" altLang="en-US" dirty="0"/>
          </a:p>
          <a:p>
            <a:pPr lvl="3" indent="0"/>
            <a:r>
              <a:rPr lang="zh-CN" altLang="en-US" dirty="0"/>
              <a:t>第四级</a:t>
            </a:r>
            <a:endParaRPr lang="zh-CN" altLang="en-US" dirty="0"/>
          </a:p>
          <a:p>
            <a:pPr lvl="4" indent="0"/>
            <a:r>
              <a:rPr lang="zh-CN" altLang="en-US" dirty="0"/>
              <a:t>第五级</a:t>
            </a:r>
            <a:endParaRPr lang="zh-CN" altLang="en-US" dirty="0"/>
          </a:p>
        </p:txBody>
      </p:sp>
      <p:sp>
        <p:nvSpPr>
          <p:cNvPr id="199686" name="页脚占位符 199685"/>
          <p:cNvSpPr>
            <a:spLocks noGrp="1"/>
          </p:cNvSpPr>
          <p:nvPr>
            <p:ph type="ftr" sz="quarter" idx="4"/>
          </p:nvPr>
        </p:nvSpPr>
        <p:spPr>
          <a:xfrm>
            <a:off x="0" y="8685213"/>
            <a:ext cx="2971800" cy="457200"/>
          </a:xfrm>
          <a:prstGeom prst="rect">
            <a:avLst/>
          </a:prstGeom>
          <a:noFill/>
          <a:ln w="9525">
            <a:noFill/>
          </a:ln>
        </p:spPr>
        <p:txBody>
          <a:bodyPr anchor="b"/>
          <a:p>
            <a:pPr lvl="0" fontAlgn="base"/>
            <a:endParaRPr lang="zh-CN" altLang="en-US" sz="1200" strike="noStrike" noProof="1" dirty="0"/>
          </a:p>
        </p:txBody>
      </p:sp>
      <p:sp>
        <p:nvSpPr>
          <p:cNvPr id="199687" name="灯片编号占位符 199686"/>
          <p:cNvSpPr>
            <a:spLocks noGrp="1"/>
          </p:cNvSpPr>
          <p:nvPr>
            <p:ph type="sldNum" sz="quarter" idx="5"/>
          </p:nvPr>
        </p:nvSpPr>
        <p:spPr>
          <a:xfrm>
            <a:off x="3884613" y="8685213"/>
            <a:ext cx="2971800" cy="457200"/>
          </a:xfrm>
          <a:prstGeom prst="rect">
            <a:avLst/>
          </a:prstGeom>
          <a:noFill/>
          <a:ln w="9525">
            <a:noFill/>
          </a:ln>
        </p:spPr>
        <p:txBody>
          <a:bodyPr anchor="b"/>
          <a:p>
            <a:pPr lvl="0" algn="r" fontAlgn="base"/>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p>
        </p:txBody>
      </p:sp>
    </p:spTree>
  </p:cSld>
  <p:clrMap bg1="lt1" tx1="dk1" bg2="lt2" tx2="dk2" accent1="accent1" accent2="accent2" accent3="accent3" accent4="accent4" accent5="accent5" accent6="accent6" hlink="hlink" folHlink="folHlink"/>
  <p:hf sldNum="0" hdr="0" ftr="0" dt="0"/>
  <p:notesStyle>
    <a:lvl1pPr marL="0" lvl="0"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2pPr>
    <a:lvl3pPr marL="914400" lvl="2"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3pPr>
    <a:lvl4pPr marL="1371600" lvl="3"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4pPr>
    <a:lvl5pPr marL="1828800" lvl="4"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5pPr>
    <a:lvl6pPr marL="2286000" lvl="5"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6pPr>
    <a:lvl7pPr marL="2743200" lvl="6"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7pPr>
    <a:lvl8pPr marL="3200400" lvl="7"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8pPr>
    <a:lvl9pPr marL="3657600" lvl="8"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小标题1">
    <p:spTree>
      <p:nvGrpSpPr>
        <p:cNvPr id="1" name=""/>
        <p:cNvGrpSpPr/>
        <p:nvPr/>
      </p:nvGrpSpPr>
      <p:grpSpPr>
        <a:xfrm>
          <a:off x="0" y="0"/>
          <a:ext cx="0" cy="0"/>
          <a:chOff x="0" y="0"/>
          <a:chExt cx="0" cy="0"/>
        </a:xfrm>
      </p:grpSpPr>
      <p:grpSp>
        <p:nvGrpSpPr>
          <p:cNvPr id="8" name="组合 9"/>
          <p:cNvGrpSpPr/>
          <p:nvPr userDrawn="1"/>
        </p:nvGrpSpPr>
        <p:grpSpPr bwMode="auto">
          <a:xfrm>
            <a:off x="2503624" y="2543018"/>
            <a:ext cx="1641044" cy="1602663"/>
            <a:chOff x="0" y="0"/>
            <a:chExt cx="1387872" cy="1387872"/>
          </a:xfrm>
        </p:grpSpPr>
        <p:sp>
          <p:nvSpPr>
            <p:cNvPr id="9" name="同心圆 11"/>
            <p:cNvSpPr>
              <a:spLocks noChangeArrowheads="1"/>
            </p:cNvSpPr>
            <p:nvPr/>
          </p:nvSpPr>
          <p:spPr bwMode="auto">
            <a:xfrm>
              <a:off x="0" y="0"/>
              <a:ext cx="1387872" cy="1387872"/>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solidFill>
              <a:srgbClr val="E44B42"/>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sp>
          <p:nvSpPr>
            <p:cNvPr id="10" name="空心弧 12"/>
            <p:cNvSpPr>
              <a:spLocks noChangeArrowheads="1"/>
            </p:cNvSpPr>
            <p:nvPr/>
          </p:nvSpPr>
          <p:spPr bwMode="auto">
            <a:xfrm rot="5400000">
              <a:off x="0" y="0"/>
              <a:ext cx="1387872" cy="1387872"/>
            </a:xfrm>
            <a:custGeom>
              <a:avLst/>
              <a:gdLst>
                <a:gd name="G0" fmla="+- 7411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411"/>
                <a:gd name="G18" fmla="*/ 7411 1 2"/>
                <a:gd name="G19" fmla="+- G18 5400 0"/>
                <a:gd name="G20" fmla="cos G19 11796480"/>
                <a:gd name="G21" fmla="sin G19 11796480"/>
                <a:gd name="G22" fmla="+- G20 10800 0"/>
                <a:gd name="G23" fmla="+- G21 10800 0"/>
                <a:gd name="G24" fmla="+- 10800 0 G20"/>
                <a:gd name="G25" fmla="+- 7411 10800 0"/>
                <a:gd name="G26" fmla="?: G9 G17 G25"/>
                <a:gd name="G27" fmla="?: G9 0 21600"/>
                <a:gd name="G28" fmla="cos 10800 11796480"/>
                <a:gd name="G29" fmla="sin 10800 11796480"/>
                <a:gd name="G30" fmla="sin 7411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94 w 21600"/>
                <a:gd name="T15" fmla="*/ 10800 h 21600"/>
                <a:gd name="T16" fmla="*/ 10800 w 21600"/>
                <a:gd name="T17" fmla="*/ 3389 h 21600"/>
                <a:gd name="T18" fmla="*/ 19906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389" y="10800"/>
                  </a:moveTo>
                  <a:cubicBezTo>
                    <a:pt x="3389" y="6707"/>
                    <a:pt x="6707" y="3389"/>
                    <a:pt x="10800" y="3389"/>
                  </a:cubicBezTo>
                  <a:cubicBezTo>
                    <a:pt x="14892" y="3388"/>
                    <a:pt x="18210" y="6707"/>
                    <a:pt x="18211" y="10799"/>
                  </a:cubicBezTo>
                  <a:lnTo>
                    <a:pt x="21600" y="10800"/>
                  </a:lnTo>
                  <a:cubicBezTo>
                    <a:pt x="21600" y="4835"/>
                    <a:pt x="16764" y="0"/>
                    <a:pt x="10800" y="0"/>
                  </a:cubicBezTo>
                  <a:cubicBezTo>
                    <a:pt x="4835" y="0"/>
                    <a:pt x="0" y="4835"/>
                    <a:pt x="0" y="10800"/>
                  </a:cubicBezTo>
                  <a:close/>
                </a:path>
              </a:pathLst>
            </a:custGeom>
            <a:solidFill>
              <a:schemeClr val="bg1">
                <a:lumMod val="75000"/>
                <a:alpha val="34000"/>
              </a:schemeClr>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grpSp>
      <p:sp>
        <p:nvSpPr>
          <p:cNvPr id="11" name="文本框 19"/>
          <p:cNvSpPr>
            <a:spLocks noChangeArrowheads="1"/>
          </p:cNvSpPr>
          <p:nvPr userDrawn="1"/>
        </p:nvSpPr>
        <p:spPr bwMode="auto">
          <a:xfrm>
            <a:off x="2858240" y="2990114"/>
            <a:ext cx="956343" cy="69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7086" tIns="53545" rIns="107086" bIns="53545">
            <a:spAutoFit/>
          </a:bodyPr>
          <a:lstStyle/>
          <a:p>
            <a:pPr algn="ctr"/>
            <a:r>
              <a:rPr 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a:p>
        </p:txBody>
      </p:sp>
      <p:sp>
        <p:nvSpPr>
          <p:cNvPr id="8" name="页脚占位符 7"/>
          <p:cNvSpPr>
            <a:spLocks noGrp="1"/>
          </p:cNvSpPr>
          <p:nvPr>
            <p:ph type="ftr" sz="quarter" idx="11"/>
          </p:nvPr>
        </p:nvSpPr>
        <p:spPr/>
        <p:txBody>
          <a:bodyPr/>
          <a:p>
            <a:pPr lvl="0" fontAlgn="base"/>
            <a:endParaRPr lang="zh-CN" strike="noStrike" noProof="1"/>
          </a:p>
        </p:txBody>
      </p:sp>
      <p:sp>
        <p:nvSpPr>
          <p:cNvPr id="9" name="灯片编号占位符 8"/>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a:p>
        </p:txBody>
      </p:sp>
      <p:sp>
        <p:nvSpPr>
          <p:cNvPr id="4" name="页脚占位符 3"/>
          <p:cNvSpPr>
            <a:spLocks noGrp="1"/>
          </p:cNvSpPr>
          <p:nvPr>
            <p:ph type="ftr" sz="quarter" idx="11"/>
          </p:nvPr>
        </p:nvSpPr>
        <p:spPr/>
        <p:txBody>
          <a:bodyPr/>
          <a:p>
            <a:pPr lvl="0" fontAlgn="base"/>
            <a:endParaRPr lang="zh-CN" strike="noStrike" noProof="1"/>
          </a:p>
        </p:txBody>
      </p:sp>
      <p:sp>
        <p:nvSpPr>
          <p:cNvPr id="5" name="灯片编号占位符 4"/>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a:p>
        </p:txBody>
      </p:sp>
      <p:sp>
        <p:nvSpPr>
          <p:cNvPr id="3" name="页脚占位符 2"/>
          <p:cNvSpPr>
            <a:spLocks noGrp="1"/>
          </p:cNvSpPr>
          <p:nvPr>
            <p:ph type="ftr" sz="quarter" idx="11"/>
          </p:nvPr>
        </p:nvSpPr>
        <p:spPr/>
        <p:txBody>
          <a:bodyPr/>
          <a:p>
            <a:pPr lvl="0" fontAlgn="base"/>
            <a:endParaRPr lang="zh-CN" strike="noStrike" noProof="1"/>
          </a:p>
        </p:txBody>
      </p:sp>
      <p:sp>
        <p:nvSpPr>
          <p:cNvPr id="4" name="灯片编号占位符 3"/>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p>
            <a:pPr lvl="0"/>
            <a:r>
              <a:rPr lang="zh-CN" altLang="en-US"/>
              <a:t>单击此处编辑母版标题样式</a:t>
            </a:r>
            <a:endParaRPr lang="zh-CN" altLang="en-US"/>
          </a:p>
        </p:txBody>
      </p:sp>
      <p:sp>
        <p:nvSpPr>
          <p:cNvPr id="1027" name="文本占位符 1026"/>
          <p:cNvSpPr>
            <a:spLocks noGrp="1"/>
          </p:cNvSpPr>
          <p:nvPr>
            <p:ph type="body"/>
          </p:nvPr>
        </p:nvSpPr>
        <p:spPr>
          <a:xfrm>
            <a:off x="457200" y="1600200"/>
            <a:ext cx="8229600" cy="4525963"/>
          </a:xfrm>
          <a:prstGeom prst="rect">
            <a:avLst/>
          </a:prstGeom>
          <a:noFill/>
          <a:ln w="9525">
            <a:noFill/>
          </a:ln>
        </p:spPr>
        <p:txBody>
          <a:bodyPr anchor="t"/>
          <a:p>
            <a:pPr lvl="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fontAlgn="base"/>
            <a:endParaRPr lang="zh-CN" altLang="en-US" strike="noStrike" noProof="1"/>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fontAlgn="base"/>
            <a:endParaRPr lang="zh-CN" strike="noStrike" noProof="1"/>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97994" y="2825652"/>
            <a:ext cx="3819843" cy="1130935"/>
          </a:xfrm>
          <a:prstGeom prst="rect">
            <a:avLst/>
          </a:prstGeom>
        </p:spPr>
        <p:txBody>
          <a:bodyPr wrap="square">
            <a:spAutoFit/>
          </a:bodyPr>
          <a:lstStyle/>
          <a:p>
            <a:pPr algn="ctr"/>
            <a:r>
              <a:rPr lang="zh-CN" altLang="en-US" sz="3375" b="1" dirty="0">
                <a:solidFill>
                  <a:srgbClr val="D7726C"/>
                </a:solidFill>
                <a:latin typeface="Times New Roman" panose="02020603050405020304" pitchFamily="18" charset="0"/>
                <a:ea typeface="微软雅黑" panose="020B0503020204020204" pitchFamily="34" charset="-122"/>
              </a:rPr>
              <a:t>课时</a:t>
            </a:r>
            <a:r>
              <a:rPr lang="zh-CN" altLang="en-US" sz="3375" b="1" dirty="0" smtClean="0">
                <a:solidFill>
                  <a:srgbClr val="D7726C"/>
                </a:solidFill>
                <a:latin typeface="Times New Roman" panose="02020603050405020304" pitchFamily="18" charset="0"/>
                <a:ea typeface="微软雅黑" panose="020B0503020204020204" pitchFamily="34" charset="-122"/>
              </a:rPr>
              <a:t>二 部</a:t>
            </a:r>
            <a:r>
              <a:rPr lang="zh-CN" altLang="en-US" sz="3375" b="1" dirty="0">
                <a:solidFill>
                  <a:srgbClr val="D7726C"/>
                </a:solidFill>
                <a:latin typeface="Times New Roman" panose="02020603050405020304" pitchFamily="18" charset="0"/>
                <a:ea typeface="微软雅黑" panose="020B0503020204020204" pitchFamily="34" charset="-122"/>
              </a:rPr>
              <a:t>编版教材八年级古</a:t>
            </a:r>
            <a:r>
              <a:rPr lang="zh-CN" altLang="en-US" sz="3375" b="1" dirty="0" smtClean="0">
                <a:solidFill>
                  <a:srgbClr val="D7726C"/>
                </a:solidFill>
                <a:latin typeface="Times New Roman" panose="02020603050405020304" pitchFamily="18" charset="0"/>
                <a:ea typeface="微软雅黑" panose="020B0503020204020204" pitchFamily="34" charset="-122"/>
              </a:rPr>
              <a:t>诗词鉴赏</a:t>
            </a:r>
            <a:endParaRPr lang="zh-CN" altLang="zh-CN" sz="3375" b="1" dirty="0">
              <a:solidFill>
                <a:srgbClr val="D7726C"/>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5781" y="1491984"/>
            <a:ext cx="8090297" cy="396938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炼字、内容：</a:t>
            </a:r>
            <a:r>
              <a:rPr lang="zh-CN" altLang="en-US" sz="2100" dirty="0">
                <a:latin typeface="Times New Roman" panose="02020603050405020304" pitchFamily="18" charset="0"/>
                <a:ea typeface="微软雅黑" panose="020B0503020204020204" pitchFamily="34" charset="-122"/>
              </a:rPr>
              <a:t>“大”字写出了边疆沙漠的浩瀚无边，“孤”字写出了景物的单调，“直”字表现了孤烟之高，“长”字表现了大漠的无边无际和黄河的渺远，“圆”字表现了落日之低、之大。一“直”一“圆”，展现了边塞的壮阔。这两句描绘了诗人进入边塞后所看到的边陲大漠中壮阔雄奇的景象，境界阔大，气象雄浑。</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内容、情感：</a:t>
            </a:r>
            <a:r>
              <a:rPr lang="zh-CN" altLang="en-US" sz="2100" dirty="0">
                <a:latin typeface="Times New Roman" panose="02020603050405020304" pitchFamily="18" charset="0"/>
                <a:ea typeface="微软雅黑" panose="020B0503020204020204" pitchFamily="34" charset="-122"/>
              </a:rPr>
              <a:t>迎面碰到前线巡逻的士兵，从“候骑”的口中得知“都护”在燕然，可知虽打了胜仗，但都护并未放松警惕。流露出作者对都护的敬佩与赞美之情。</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5781" y="1506337"/>
            <a:ext cx="8079581" cy="1545590"/>
          </a:xfrm>
          <a:prstGeom prst="rect">
            <a:avLst/>
          </a:prstGeom>
        </p:spPr>
        <p:txBody>
          <a:bodyPr wrap="square">
            <a:spAutoFit/>
          </a:bodyPr>
          <a:lstStyle/>
          <a:p>
            <a:pPr lvl="0" algn="just">
              <a:lnSpc>
                <a:spcPct val="150000"/>
              </a:lnSpc>
            </a:pPr>
            <a:r>
              <a:rPr lang="zh-CN" altLang="en-US" sz="2100" b="1" dirty="0" smtClean="0">
                <a:solidFill>
                  <a:prstClr val="black"/>
                </a:solidFill>
                <a:latin typeface="Times New Roman" panose="02020603050405020304" pitchFamily="18" charset="0"/>
                <a:ea typeface="微软雅黑" panose="020B0503020204020204" pitchFamily="34" charset="-122"/>
              </a:rPr>
              <a:t>主旨</a:t>
            </a:r>
            <a:r>
              <a:rPr lang="zh-CN" altLang="en-US" sz="2100" b="1"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此诗既反映了边塞生活，同时也表达了诗人由于被排挤而产生的孤独、寂寞、悲伤之情以及在大漠的雄浑景色中情感得到熏陶、净化、升华后产生的慷慨悲壮之情，显露出一种豁达情怀。</a:t>
            </a:r>
            <a:endParaRPr lang="zh-CN" altLang="en-US" sz="2100" dirty="0">
              <a:solidFill>
                <a:prstClr val="black"/>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4" y="1488963"/>
            <a:ext cx="8620133" cy="2999740"/>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30 </a:t>
            </a:r>
            <a:r>
              <a:rPr lang="zh-CN" altLang="en-US" sz="2100" b="1" dirty="0" smtClean="0">
                <a:latin typeface="Times New Roman" panose="02020603050405020304" pitchFamily="18" charset="0"/>
                <a:ea typeface="微软雅黑" panose="020B0503020204020204" pitchFamily="34" charset="-122"/>
              </a:rPr>
              <a:t>渡</a:t>
            </a:r>
            <a:r>
              <a:rPr lang="zh-CN" altLang="en-US" sz="2100" b="1" dirty="0">
                <a:latin typeface="Times New Roman" panose="02020603050405020304" pitchFamily="18" charset="0"/>
                <a:ea typeface="微软雅黑" panose="020B0503020204020204" pitchFamily="34" charset="-122"/>
              </a:rPr>
              <a:t>荆门送别</a:t>
            </a:r>
            <a:r>
              <a:rPr lang="zh-CN" altLang="en-US" sz="2100" b="1" baseline="30000" dirty="0" smtClean="0">
                <a:latin typeface="Times New Roman" panose="02020603050405020304" pitchFamily="18" charset="0"/>
                <a:ea typeface="微软雅黑" panose="020B0503020204020204" pitchFamily="34" charset="-122"/>
              </a:rPr>
              <a:t>①</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李白</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渡远荆门外</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来从楚国游</a:t>
            </a:r>
            <a:r>
              <a:rPr lang="zh-CN" altLang="en-US" sz="2100" baseline="30000" dirty="0">
                <a:latin typeface="Times New Roman" panose="02020603050405020304" pitchFamily="18" charset="0"/>
                <a:ea typeface="微软雅黑" panose="020B0503020204020204" pitchFamily="34" charset="-122"/>
              </a:rPr>
              <a:t>②</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山随平野尽</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江入大荒流</a:t>
            </a:r>
            <a:r>
              <a:rPr lang="zh-CN" altLang="en-US" sz="2100" baseline="30000" dirty="0">
                <a:latin typeface="Times New Roman" panose="02020603050405020304" pitchFamily="18" charset="0"/>
                <a:ea typeface="微软雅黑" panose="020B0503020204020204" pitchFamily="34" charset="-122"/>
              </a:rPr>
              <a:t>③</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月下飞天镜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云生结海楼</a:t>
            </a:r>
            <a:r>
              <a:rPr lang="zh-CN" altLang="en-US" sz="2100" baseline="30000" dirty="0">
                <a:latin typeface="Times New Roman" panose="02020603050405020304" pitchFamily="18" charset="0"/>
                <a:ea typeface="微软雅黑" panose="020B0503020204020204" pitchFamily="34" charset="-122"/>
              </a:rPr>
              <a:t>④</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仍怜故乡水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万里送行舟</a:t>
            </a:r>
            <a:r>
              <a:rPr lang="zh-CN" altLang="en-US" sz="2100" baseline="30000" dirty="0">
                <a:latin typeface="Times New Roman" panose="02020603050405020304" pitchFamily="18" charset="0"/>
                <a:ea typeface="微软雅黑" panose="020B0503020204020204" pitchFamily="34" charset="-122"/>
              </a:rPr>
              <a:t>⑤</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2532" y="2060709"/>
            <a:ext cx="8095597" cy="396938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①题解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荆门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即荆门山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在今湖北宜都西北长江南岸</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与北岸虎牙山对峙</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形势险要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战国时是楚国的战略门户</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内容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首联扣住诗题</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交代了此行的目的是到楚地漫游</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一个“游”字贯穿全诗始终</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写法</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炼字</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颔联写景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以游动的视角写出了船过荆门山进入楚地的壮阔</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随”字化静为动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将群山与原野的位置变化和推移真切地表现出来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给人以空间感和流动感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入”字形象生动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写出了气势的博大</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表现出诗人的万丈豪情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充满了喜悦和昂扬的激情</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32532" y="1594379"/>
            <a:ext cx="421520"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2" y="1594379"/>
            <a:ext cx="1417665"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5781" y="1491984"/>
            <a:ext cx="8090297" cy="348424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④写法</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两句运用想象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将水中的月影比喻成明镜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用海市蜃楼形容江中云霞之美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抒发了诗人对祖国大好河山的赞美之情</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⑤</a:t>
            </a:r>
            <a:r>
              <a:rPr lang="zh-CN" altLang="en-US" sz="2100" b="1" dirty="0">
                <a:latin typeface="Times New Roman" panose="02020603050405020304" pitchFamily="18" charset="0"/>
                <a:ea typeface="微软雅黑" panose="020B0503020204020204" pitchFamily="34" charset="-122"/>
              </a:rPr>
              <a:t>写法</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尾联紧扣“送别”的诗题</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与开头两句相呼应</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采用拟人的修辞手法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说“故乡水”对自己怀有深情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不辞劳苦来送别</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实则深切表达了诗人对故乡的热爱和不舍之情</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此诗由写远游点题始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继写沿途见闻和观感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后以思念作结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表现了作者少年远游倜傥不群的个性及浓浓的思乡之情</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4" y="1606836"/>
            <a:ext cx="8620133" cy="2999740"/>
          </a:xfrm>
          <a:prstGeom prst="rect">
            <a:avLst/>
          </a:prstGeom>
        </p:spPr>
        <p:txBody>
          <a:bodyPr wrap="square">
            <a:spAutoFit/>
          </a:bodyPr>
          <a:lstStyle/>
          <a:p>
            <a:pPr algn="ctr">
              <a:lnSpc>
                <a:spcPct val="150000"/>
              </a:lnSpc>
            </a:pPr>
            <a:r>
              <a:rPr lang="en-US" altLang="zh-CN" sz="2100" b="1" dirty="0">
                <a:latin typeface="Times New Roman" panose="02020603050405020304" pitchFamily="18" charset="0"/>
                <a:ea typeface="微软雅黑" panose="020B0503020204020204" pitchFamily="34" charset="-122"/>
              </a:rPr>
              <a:t>3</a:t>
            </a:r>
            <a:r>
              <a:rPr lang="en-US" altLang="zh-CN" sz="2100" b="1" dirty="0" smtClean="0">
                <a:latin typeface="Times New Roman" panose="02020603050405020304" pitchFamily="18" charset="0"/>
                <a:ea typeface="微软雅黑" panose="020B0503020204020204" pitchFamily="34" charset="-122"/>
              </a:rPr>
              <a:t>1 </a:t>
            </a:r>
            <a:r>
              <a:rPr lang="zh-CN" altLang="en-US" sz="2100" b="1" dirty="0" smtClean="0">
                <a:latin typeface="Times New Roman" panose="02020603050405020304" pitchFamily="18" charset="0"/>
                <a:ea typeface="微软雅黑" panose="020B0503020204020204" pitchFamily="34" charset="-122"/>
              </a:rPr>
              <a:t>钱塘</a:t>
            </a:r>
            <a:r>
              <a:rPr lang="zh-CN" altLang="en-US" sz="2100" b="1" dirty="0">
                <a:latin typeface="Times New Roman" panose="02020603050405020304" pitchFamily="18" charset="0"/>
                <a:ea typeface="微软雅黑" panose="020B0503020204020204" pitchFamily="34" charset="-122"/>
              </a:rPr>
              <a:t>湖春</a:t>
            </a:r>
            <a:r>
              <a:rPr lang="zh-CN" altLang="en-US" sz="2100" b="1" dirty="0" smtClean="0">
                <a:latin typeface="Times New Roman" panose="02020603050405020304" pitchFamily="18" charset="0"/>
                <a:ea typeface="微软雅黑" panose="020B0503020204020204" pitchFamily="34" charset="-122"/>
              </a:rPr>
              <a:t>行</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白居易）</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孤山寺北贾亭西，水面初平云脚低</a:t>
            </a:r>
            <a:r>
              <a:rPr lang="zh-CN" altLang="en-US" sz="2100" baseline="30000" dirty="0">
                <a:latin typeface="Times New Roman" panose="02020603050405020304" pitchFamily="18" charset="0"/>
                <a:ea typeface="微软雅黑" panose="020B0503020204020204" pitchFamily="34" charset="-122"/>
              </a:rPr>
              <a:t>①</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几处早莺争暖树，谁家新燕啄春泥</a:t>
            </a:r>
            <a:r>
              <a:rPr lang="zh-CN" altLang="en-US" sz="2100" baseline="30000" dirty="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乱花渐欲迷人眼，浅草才能没马蹄</a:t>
            </a:r>
            <a:r>
              <a:rPr lang="zh-CN" altLang="en-US" sz="2100" baseline="30000" dirty="0">
                <a:latin typeface="Times New Roman" panose="02020603050405020304" pitchFamily="18" charset="0"/>
                <a:ea typeface="微软雅黑" panose="020B0503020204020204" pitchFamily="34" charset="-122"/>
              </a:rPr>
              <a:t>③</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最爱湖东行不足，绿杨阴里白沙堤</a:t>
            </a:r>
            <a:r>
              <a:rPr lang="zh-CN" altLang="en-US" sz="2100" baseline="30000" dirty="0">
                <a:latin typeface="Times New Roman" panose="02020603050405020304" pitchFamily="18" charset="0"/>
                <a:ea typeface="微软雅黑" panose="020B0503020204020204" pitchFamily="34" charset="-122"/>
              </a:rPr>
              <a:t>④</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2053516"/>
            <a:ext cx="8095597" cy="396938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①</a:t>
            </a:r>
            <a:r>
              <a:rPr lang="zh-CN" altLang="en-US" sz="2100" b="1" dirty="0">
                <a:latin typeface="Times New Roman" panose="02020603050405020304" pitchFamily="18" charset="0"/>
                <a:ea typeface="微软雅黑" panose="020B0503020204020204" pitchFamily="34" charset="-122"/>
              </a:rPr>
              <a:t>内容：</a:t>
            </a:r>
            <a:r>
              <a:rPr lang="zh-CN" altLang="en-US" sz="2100" dirty="0">
                <a:latin typeface="Times New Roman" panose="02020603050405020304" pitchFamily="18" charset="0"/>
                <a:ea typeface="微软雅黑" panose="020B0503020204020204" pitchFamily="34" charset="-122"/>
              </a:rPr>
              <a:t>第一句点明地点，第二句写诗人行至孤山寺所看到的山光水色等远景。</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炼字、写法：</a:t>
            </a:r>
            <a:r>
              <a:rPr lang="zh-CN" altLang="en-US" sz="2100" dirty="0">
                <a:latin typeface="Times New Roman" panose="02020603050405020304" pitchFamily="18" charset="0"/>
                <a:ea typeface="微软雅黑" panose="020B0503020204020204" pitchFamily="34" charset="-122"/>
              </a:rPr>
              <a:t>“争”“啄”两个动词，生动地展示了初春的勃勃生机，“几处”勾画出莺歌此呼彼应和诗人左右寻声的情态。“谁家”二字似问非问，技巧俏皮，使诗歌更富意韵。</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炼字：</a:t>
            </a:r>
            <a:r>
              <a:rPr lang="zh-CN" altLang="en-US" sz="2100" dirty="0">
                <a:latin typeface="Times New Roman" panose="02020603050405020304" pitchFamily="18" charset="0"/>
                <a:ea typeface="微软雅黑" panose="020B0503020204020204" pitchFamily="34" charset="-122"/>
              </a:rPr>
              <a:t>“乱花”“浅草”写出了花的繁多、草的柔嫩，突出早春的妩媚动人。“渐欲”“才能”描绘出春的发展变化，突出春的生机勃勃。</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32532" y="1538759"/>
            <a:ext cx="421520"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2" y="1538759"/>
            <a:ext cx="1417665"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6497" y="1491984"/>
            <a:ext cx="8090297" cy="251523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④</a:t>
            </a:r>
            <a:r>
              <a:rPr lang="zh-CN" altLang="en-US" sz="2100" b="1" dirty="0">
                <a:latin typeface="Times New Roman" panose="02020603050405020304" pitchFamily="18" charset="0"/>
                <a:ea typeface="微软雅黑" panose="020B0503020204020204" pitchFamily="34" charset="-122"/>
              </a:rPr>
              <a:t>写法、情感：</a:t>
            </a:r>
            <a:r>
              <a:rPr lang="zh-CN" altLang="en-US" sz="2100" dirty="0">
                <a:latin typeface="Times New Roman" panose="02020603050405020304" pitchFamily="18" charset="0"/>
                <a:ea typeface="微软雅黑" panose="020B0503020204020204" pitchFamily="34" charset="-122"/>
              </a:rPr>
              <a:t>直抒胸臆，“最爱”表达对西湖美景的喜爱。“行不足”是因为看不够，证明“白沙堤”具有别样情趣，使人流连忘返，完全陶醉在这美好的湖光山色之中了。</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zh-CN" altLang="en-US"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此诗通过对西湖早春明媚风光的描绘，抒发了作者早春游湖的喜悦和对钱塘湖风景的喜爱，表达了作者对自然风光的喜爱之情。</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4" y="1606836"/>
            <a:ext cx="8620133" cy="2999740"/>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32 </a:t>
            </a:r>
            <a:r>
              <a:rPr lang="zh-CN" altLang="en-US" sz="2100" b="1" dirty="0" smtClean="0">
                <a:latin typeface="Times New Roman" panose="02020603050405020304" pitchFamily="18" charset="0"/>
                <a:ea typeface="微软雅黑" panose="020B0503020204020204" pitchFamily="34" charset="-122"/>
              </a:rPr>
              <a:t>庭</a:t>
            </a:r>
            <a:r>
              <a:rPr lang="zh-CN" altLang="en-US" sz="2100" b="1" dirty="0">
                <a:latin typeface="Times New Roman" panose="02020603050405020304" pitchFamily="18" charset="0"/>
                <a:ea typeface="微软雅黑" panose="020B0503020204020204" pitchFamily="34" charset="-122"/>
              </a:rPr>
              <a:t>中有奇树</a:t>
            </a:r>
            <a:r>
              <a:rPr lang="zh-CN" altLang="en-US" sz="2100" b="1" baseline="30000" dirty="0" smtClean="0">
                <a:latin typeface="Times New Roman" panose="02020603050405020304" pitchFamily="18" charset="0"/>
                <a:ea typeface="微软雅黑" panose="020B0503020204020204" pitchFamily="34" charset="-122"/>
              </a:rPr>
              <a:t>①</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古诗十九首</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庭中有奇树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绿叶发华滋</a:t>
            </a:r>
            <a:r>
              <a:rPr lang="zh-CN" altLang="en-US" sz="2100" baseline="30000" dirty="0">
                <a:latin typeface="Times New Roman" panose="02020603050405020304" pitchFamily="18" charset="0"/>
                <a:ea typeface="微软雅黑" panose="020B0503020204020204" pitchFamily="34" charset="-122"/>
              </a:rPr>
              <a:t>②</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攀条折其荣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将以遗所思</a:t>
            </a:r>
            <a:r>
              <a:rPr lang="zh-CN" altLang="en-US" sz="2100" baseline="30000" dirty="0">
                <a:latin typeface="Times New Roman" panose="02020603050405020304" pitchFamily="18" charset="0"/>
                <a:ea typeface="微软雅黑" panose="020B0503020204020204" pitchFamily="34" charset="-122"/>
              </a:rPr>
              <a:t>③</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馨香盈怀袖</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路远莫致之</a:t>
            </a:r>
            <a:r>
              <a:rPr lang="zh-CN" altLang="en-US" sz="2100" baseline="30000" dirty="0">
                <a:latin typeface="Times New Roman" panose="02020603050405020304" pitchFamily="18" charset="0"/>
                <a:ea typeface="微软雅黑" panose="020B0503020204020204" pitchFamily="34" charset="-122"/>
              </a:rPr>
              <a:t>④</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此物何足贵</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但感别经时</a:t>
            </a:r>
            <a:r>
              <a:rPr lang="zh-CN" altLang="en-US" sz="2100" baseline="30000" dirty="0">
                <a:latin typeface="Times New Roman" panose="02020603050405020304" pitchFamily="18" charset="0"/>
                <a:ea typeface="微软雅黑" panose="020B0503020204020204" pitchFamily="34" charset="-122"/>
              </a:rPr>
              <a:t>⑤</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2532" y="2005088"/>
            <a:ext cx="8095597" cy="396938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①题解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这首诗是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古诗十九首</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的第九首</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古诗十九首</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最早见于南朝梁萧统主持编选的</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文选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是一组五言古诗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作者不详</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一般认为产生于东汉末年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这组古诗语言朴素自然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描写生动真切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在五言诗的发展史上有重要地位</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内容</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写法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这两句是环境描写</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写出了春意盎然的景象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庭中”暗示了这里的景色不是大自然中的</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而是深闺中的</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是一首表现思妇忆远的闺怨诗</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写法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颔联以花寄情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揭示了诗歌的主旨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对远行人的思念</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32532" y="1538759"/>
            <a:ext cx="421520"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2" y="1538759"/>
            <a:ext cx="1417665"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525066" y="1606834"/>
            <a:ext cx="8090297" cy="2999740"/>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27 </a:t>
            </a:r>
            <a:r>
              <a:rPr lang="zh-CN" altLang="en-US" sz="2100" b="1" dirty="0" smtClean="0">
                <a:latin typeface="Times New Roman" panose="02020603050405020304" pitchFamily="18" charset="0"/>
                <a:ea typeface="微软雅黑" panose="020B0503020204020204" pitchFamily="34" charset="-122"/>
              </a:rPr>
              <a:t>野望</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王绩</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东皋薄暮望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徙倚欲何依</a:t>
            </a:r>
            <a:r>
              <a:rPr lang="zh-CN" altLang="en-US" sz="2100" baseline="30000" dirty="0">
                <a:latin typeface="Times New Roman" panose="02020603050405020304" pitchFamily="18" charset="0"/>
                <a:ea typeface="微软雅黑" panose="020B0503020204020204" pitchFamily="34" charset="-122"/>
              </a:rPr>
              <a:t>①</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树树皆秋色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山山唯落晖</a:t>
            </a:r>
            <a:r>
              <a:rPr lang="zh-CN" altLang="en-US" sz="2100" baseline="30000" dirty="0">
                <a:latin typeface="Times New Roman" panose="02020603050405020304" pitchFamily="18" charset="0"/>
                <a:ea typeface="微软雅黑" panose="020B0503020204020204" pitchFamily="34" charset="-122"/>
              </a:rPr>
              <a:t>②</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牧人驱犊返</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猎马带禽归</a:t>
            </a:r>
            <a:r>
              <a:rPr lang="zh-CN" altLang="en-US" sz="2100" baseline="30000" dirty="0">
                <a:latin typeface="Times New Roman" panose="02020603050405020304" pitchFamily="18" charset="0"/>
                <a:ea typeface="微软雅黑" panose="020B0503020204020204" pitchFamily="34" charset="-122"/>
              </a:rPr>
              <a:t>③</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相顾无相识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长歌怀采薇</a:t>
            </a:r>
            <a:r>
              <a:rPr lang="zh-CN" altLang="en-US" sz="2100" baseline="30000" dirty="0">
                <a:latin typeface="Times New Roman" panose="02020603050405020304" pitchFamily="18" charset="0"/>
                <a:ea typeface="微软雅黑" panose="020B0503020204020204" pitchFamily="34" charset="-122"/>
              </a:rPr>
              <a:t>④</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6497" y="1491984"/>
            <a:ext cx="8090297" cy="4291330"/>
          </a:xfrm>
          <a:prstGeom prst="rect">
            <a:avLst/>
          </a:prstGeom>
        </p:spPr>
        <p:txBody>
          <a:bodyPr wrap="square">
            <a:spAutoFit/>
          </a:bodyPr>
          <a:lstStyle/>
          <a:p>
            <a:pPr algn="just">
              <a:lnSpc>
                <a:spcPct val="130000"/>
              </a:lnSpc>
            </a:pPr>
            <a:r>
              <a:rPr lang="zh-CN" altLang="en-US" sz="2100" b="1" dirty="0">
                <a:latin typeface="Times New Roman" panose="02020603050405020304" pitchFamily="18" charset="0"/>
                <a:ea typeface="微软雅黑" panose="020B0503020204020204" pitchFamily="34" charset="-122"/>
              </a:rPr>
              <a:t>④内容</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写法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颈联两句描绘出花的美好和人物的神情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引发读者的进一步想象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盈怀袖”是说花的香气染满了妇人的衣襟和衣袖</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一个“盈”字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暗示了主人公手执花枝</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站立了很久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这是因为思绪久积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情不自禁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表现出主人公深深的思念</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30000"/>
              </a:lnSpc>
            </a:pPr>
            <a:r>
              <a:rPr lang="en-US" altLang="zh-CN" sz="2100" b="1" dirty="0" smtClean="0">
                <a:latin typeface="Times New Roman" panose="02020603050405020304" pitchFamily="18" charset="0"/>
                <a:ea typeface="微软雅黑" panose="020B0503020204020204" pitchFamily="34" charset="-122"/>
              </a:rPr>
              <a:t>⑤</a:t>
            </a:r>
            <a:r>
              <a:rPr lang="zh-CN" altLang="en-US" sz="2100" b="1" dirty="0">
                <a:latin typeface="Times New Roman" panose="02020603050405020304" pitchFamily="18" charset="0"/>
                <a:ea typeface="微软雅黑" panose="020B0503020204020204" pitchFamily="34" charset="-122"/>
              </a:rPr>
              <a:t>写法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卒章显志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点明诗旨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升华情感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诗人在前面着重渲染之后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情感逆转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眼前之物不再是那么重要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更令人伤感的是别离时日之久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至此全诗的情感得到升华</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30000"/>
              </a:lnSpc>
            </a:pPr>
            <a:r>
              <a:rPr lang="zh-CN" altLang="en-US" sz="2100" b="1" dirty="0" smtClean="0">
                <a:latin typeface="Times New Roman" panose="02020603050405020304" pitchFamily="18" charset="0"/>
                <a:ea typeface="微软雅黑" panose="020B0503020204020204" pitchFamily="34" charset="-122"/>
              </a:rPr>
              <a:t>主旨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此诗前四句描写环境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后四句抒发情感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叙写了一个妇女对远行的丈夫所产生的深切怀念之情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表达其长期盼归又寄情无望而产生的忧愁</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4" y="1606836"/>
            <a:ext cx="8620133" cy="2999740"/>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33 </a:t>
            </a:r>
            <a:r>
              <a:rPr lang="zh-CN" altLang="en-US" sz="2100" b="1" dirty="0" smtClean="0">
                <a:latin typeface="Times New Roman" panose="02020603050405020304" pitchFamily="18" charset="0"/>
                <a:ea typeface="微软雅黑" panose="020B0503020204020204" pitchFamily="34" charset="-122"/>
              </a:rPr>
              <a:t>龟</a:t>
            </a:r>
            <a:r>
              <a:rPr lang="zh-CN" altLang="en-US" sz="2100" b="1" dirty="0">
                <a:latin typeface="Times New Roman" panose="02020603050405020304" pitchFamily="18" charset="0"/>
                <a:ea typeface="微软雅黑" panose="020B0503020204020204" pitchFamily="34" charset="-122"/>
              </a:rPr>
              <a:t>虽寿</a:t>
            </a:r>
            <a:r>
              <a:rPr lang="zh-CN" altLang="en-US" sz="2100" b="1" baseline="30000" dirty="0" smtClean="0">
                <a:latin typeface="Times New Roman" panose="02020603050405020304" pitchFamily="18" charset="0"/>
                <a:ea typeface="微软雅黑" panose="020B0503020204020204" pitchFamily="34" charset="-122"/>
              </a:rPr>
              <a:t>①</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东汉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曹操</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神龟虽寿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犹有竟时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腾蛇乘雾</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终为土灰</a:t>
            </a:r>
            <a:r>
              <a:rPr lang="zh-CN" altLang="en-US" sz="2100" baseline="30000" dirty="0">
                <a:latin typeface="Times New Roman" panose="02020603050405020304" pitchFamily="18" charset="0"/>
                <a:ea typeface="微软雅黑" panose="020B0503020204020204" pitchFamily="34" charset="-122"/>
              </a:rPr>
              <a:t>②</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老骥伏枥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志在千里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烈士暮年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壮心不已</a:t>
            </a:r>
            <a:r>
              <a:rPr lang="zh-CN" altLang="en-US" sz="2100" baseline="30000" dirty="0">
                <a:latin typeface="Times New Roman" panose="02020603050405020304" pitchFamily="18" charset="0"/>
                <a:ea typeface="微软雅黑" panose="020B0503020204020204" pitchFamily="34" charset="-122"/>
              </a:rPr>
              <a:t>③</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盈缩之期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不但在天</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养怡之福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可得永年</a:t>
            </a:r>
            <a:r>
              <a:rPr lang="zh-CN" altLang="en-US" sz="2100" baseline="30000" dirty="0">
                <a:latin typeface="Times New Roman" panose="02020603050405020304" pitchFamily="18" charset="0"/>
                <a:ea typeface="微软雅黑" panose="020B0503020204020204" pitchFamily="34" charset="-122"/>
              </a:rPr>
              <a:t>④</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幸甚至哉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歌以咏志</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2053516"/>
            <a:ext cx="8095597" cy="348424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①题解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这首诗是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步出夏门行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四章中的最后一章</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写法</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哲理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这四句托物起兴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兴中有理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以神龟和腾蛇为喻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说明世上一切事物都有生死盛衰的客观规律</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修辞</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这四句运用了比喻和拟人的修辞手法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笔力遒劲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韵律沉雄</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内蕴着一股自强不息的豪迈气概</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深刻地表达了曹操老当益壮</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锐意进取的精神面貌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壮心不已”表达了要有永不停止的理想追求和积极进取精神</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永远乐观奋发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自强不息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保持思想上的活力</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32532" y="1538759"/>
            <a:ext cx="421520"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2" y="1538759"/>
            <a:ext cx="1417665"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6497" y="1491984"/>
            <a:ext cx="8090297" cy="251523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④内容</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说明人寿命的长短不完全取决于天</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只要保持身心健康就能延年益寿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所体现的乐观向上精神</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历久而弥新</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全诗诗情与哲理交融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构思新巧</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作者自比一匹上了年纪的马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虽然形老体衰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屈居枥下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但胸中仍然激荡着驰骋千里的豪情壮志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表现了其老当益壮</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积极进取的人生态度</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4" y="1606836"/>
            <a:ext cx="8620133" cy="2999740"/>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34 </a:t>
            </a:r>
            <a:r>
              <a:rPr lang="zh-CN" altLang="en-US" sz="2100" b="1" dirty="0" smtClean="0">
                <a:latin typeface="Times New Roman" panose="02020603050405020304" pitchFamily="18" charset="0"/>
                <a:ea typeface="微软雅黑" panose="020B0503020204020204" pitchFamily="34" charset="-122"/>
              </a:rPr>
              <a:t>赠</a:t>
            </a:r>
            <a:r>
              <a:rPr lang="zh-CN" altLang="en-US" sz="2100" b="1" dirty="0">
                <a:latin typeface="Times New Roman" panose="02020603050405020304" pitchFamily="18" charset="0"/>
                <a:ea typeface="微软雅黑" panose="020B0503020204020204" pitchFamily="34" charset="-122"/>
              </a:rPr>
              <a:t>从弟</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其二</a:t>
            </a:r>
            <a:r>
              <a:rPr lang="en-US" altLang="zh-CN" sz="2100" b="1" dirty="0">
                <a:latin typeface="Times New Roman" panose="02020603050405020304" pitchFamily="18" charset="0"/>
                <a:ea typeface="微软雅黑" panose="020B0503020204020204" pitchFamily="34" charset="-122"/>
              </a:rPr>
              <a:t>)</a:t>
            </a:r>
            <a:r>
              <a:rPr lang="en-US" altLang="zh-CN" sz="2100" b="1" baseline="30000" dirty="0" smtClean="0">
                <a:latin typeface="Times New Roman" panose="02020603050405020304" pitchFamily="18" charset="0"/>
                <a:ea typeface="微软雅黑" panose="020B0503020204020204" pitchFamily="34" charset="-122"/>
              </a:rPr>
              <a:t>①</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东汉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刘桢</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亭亭山上松</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瑟瑟谷中风</a:t>
            </a:r>
            <a:r>
              <a:rPr lang="zh-CN" altLang="en-US" sz="2100" baseline="30000" dirty="0">
                <a:latin typeface="Times New Roman" panose="02020603050405020304" pitchFamily="18" charset="0"/>
                <a:ea typeface="微软雅黑" panose="020B0503020204020204" pitchFamily="34" charset="-122"/>
              </a:rPr>
              <a:t>②</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风声一何盛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松枝一何劲</a:t>
            </a:r>
            <a:r>
              <a:rPr lang="zh-CN" altLang="en-US" sz="2100" baseline="30000" dirty="0">
                <a:latin typeface="Times New Roman" panose="02020603050405020304" pitchFamily="18" charset="0"/>
                <a:ea typeface="微软雅黑" panose="020B0503020204020204" pitchFamily="34" charset="-122"/>
              </a:rPr>
              <a:t>③</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冰霜正惨凄</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终岁常端正</a:t>
            </a:r>
            <a:r>
              <a:rPr lang="zh-CN" altLang="en-US" sz="2100" baseline="30000" dirty="0">
                <a:latin typeface="Times New Roman" panose="02020603050405020304" pitchFamily="18" charset="0"/>
                <a:ea typeface="微软雅黑" panose="020B0503020204020204" pitchFamily="34" charset="-122"/>
              </a:rPr>
              <a:t>④</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岂不罹凝寒</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松柏有本性</a:t>
            </a:r>
            <a:r>
              <a:rPr lang="zh-CN" altLang="en-US" sz="2100" baseline="30000" dirty="0">
                <a:latin typeface="Times New Roman" panose="02020603050405020304" pitchFamily="18" charset="0"/>
                <a:ea typeface="微软雅黑" panose="020B0503020204020204" pitchFamily="34" charset="-122"/>
              </a:rPr>
              <a:t>⑤</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2532" y="2005088"/>
            <a:ext cx="8095597" cy="396938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①题解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这组诗共</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首</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这是第二首</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从弟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堂弟</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内容</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炼字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这两句以客观描写为主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以松的高洁之态动人情思</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风的肃杀之声逼人警觉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用“亭亭”表示松的傲岸姿态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用“瑟瑟”模拟刺骨的风声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绘影绘声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简洁生动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又以“谷中”映衬“山上”</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更突出了位居全诗中心的青松的傲骨</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写法</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炼字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第三句诗顺接第二句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第四句呼应首句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章法绵密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展开有序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两个“一何”强调诗人感受的强烈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一“盛”一“劲”表现冲突的激烈和诗人的感情倾向</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32532" y="1538759"/>
            <a:ext cx="421520"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2" y="1538759"/>
            <a:ext cx="1417665"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6497" y="1491984"/>
            <a:ext cx="8090297" cy="348424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④内容</a:t>
            </a:r>
            <a:r>
              <a:rPr lang="en-US" altLang="zh-CN" sz="2100" dirty="0" smtClean="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由风势猛烈而发展到酷寒的冰霜</a:t>
            </a:r>
            <a:r>
              <a:rPr lang="en-US" altLang="zh-CN" sz="2100" dirty="0" smtClean="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由松枝的刚劲而拓宽为一年四季常端正</a:t>
            </a:r>
            <a:r>
              <a:rPr lang="en-US" altLang="zh-CN" sz="2100" dirty="0" smtClean="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越发显示出环境的严酷和青松岁寒不凋的特性</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⑤</a:t>
            </a:r>
            <a:r>
              <a:rPr lang="zh-CN" altLang="en-US" sz="2100" b="1" dirty="0">
                <a:latin typeface="Times New Roman" panose="02020603050405020304" pitchFamily="18" charset="0"/>
                <a:ea typeface="微软雅黑" panose="020B0503020204020204" pitchFamily="34" charset="-122"/>
              </a:rPr>
              <a:t>写法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以有力的一问一答作结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诗人由外而内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由表层到深层</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把读者的眼光从“亭亭”“端正”的外貌透视到松树内在的本性</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以此表明松树之所以不畏狂风严寒</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是因为有坚贞不屈的高风亮节</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本诗中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作者以松柏为喻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赞颂松柏能够挺立风中而不倒</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经严寒而不凋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勉励他的堂弟坚贞自守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不因外力压迫而改变本性</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4" y="1606836"/>
            <a:ext cx="8620133" cy="2999740"/>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35 </a:t>
            </a:r>
            <a:r>
              <a:rPr lang="zh-CN" altLang="en-US" sz="2100" b="1" dirty="0" smtClean="0">
                <a:latin typeface="Times New Roman" panose="02020603050405020304" pitchFamily="18" charset="0"/>
                <a:ea typeface="微软雅黑" panose="020B0503020204020204" pitchFamily="34" charset="-122"/>
              </a:rPr>
              <a:t>梁甫行</a:t>
            </a:r>
            <a:r>
              <a:rPr lang="zh-CN" altLang="en-US" sz="2100" b="1" baseline="30000" dirty="0" smtClean="0">
                <a:latin typeface="Times New Roman" panose="02020603050405020304" pitchFamily="18" charset="0"/>
                <a:ea typeface="微软雅黑" panose="020B0503020204020204" pitchFamily="34" charset="-122"/>
              </a:rPr>
              <a:t>①</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三国魏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曹植</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八方各异气</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千里殊风雨</a:t>
            </a:r>
            <a:r>
              <a:rPr lang="zh-CN" altLang="en-US" sz="2100" baseline="30000" dirty="0">
                <a:latin typeface="Times New Roman" panose="02020603050405020304" pitchFamily="18" charset="0"/>
                <a:ea typeface="微软雅黑" panose="020B0503020204020204" pitchFamily="34" charset="-122"/>
              </a:rPr>
              <a:t>②</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剧哉边海民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寄身于草野</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妻子象禽兽</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行止依林阻</a:t>
            </a:r>
            <a:r>
              <a:rPr lang="zh-CN" altLang="en-US" sz="2100" baseline="30000" dirty="0">
                <a:latin typeface="Times New Roman" panose="02020603050405020304" pitchFamily="18" charset="0"/>
                <a:ea typeface="微软雅黑" panose="020B0503020204020204" pitchFamily="34" charset="-122"/>
              </a:rPr>
              <a:t>③</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柴门何萧条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狐兔翔我宇</a:t>
            </a:r>
            <a:r>
              <a:rPr lang="zh-CN" altLang="en-US" sz="2100" baseline="30000" dirty="0">
                <a:latin typeface="Times New Roman" panose="02020603050405020304" pitchFamily="18" charset="0"/>
                <a:ea typeface="微软雅黑" panose="020B0503020204020204" pitchFamily="34" charset="-122"/>
              </a:rPr>
              <a:t>④</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2053516"/>
            <a:ext cx="8095597" cy="299974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①题解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梁甫</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泰山下的一座小山</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内容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开头两句以高度概括的笔力描绘出一幅气候各异</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风雨迥同的广阔无垠的宇宙图象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突出边海人民生存环境的恶劣</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内容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中间四句直陈所见所感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几无雕饰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如实记录了百姓流离失所的困境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边海的人民生活艰辛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平时就住在野外的草棚里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妻子孩子像野兽一样没有衣服穿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每天就在艰险的山林里生活</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32532" y="1538759"/>
            <a:ext cx="421520"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2" y="1538759"/>
            <a:ext cx="1417665"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6497" y="1491984"/>
            <a:ext cx="8090297" cy="203009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④写法</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结尾两句通过对狐狸</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兔子的侧面描写</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衬托边海人民生活环境的荒蛮以及边海人民的恐惧与凄楚</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此诗描述了边海百姓的艰难生活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深刻地反映了那个时代百姓生活困苦不堪的惨痛景象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表现了作者对贫苦劳动人民的同情</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2028562"/>
            <a:ext cx="8117028" cy="299974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①炼字</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东皋”点明地点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薄暮”交代时间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渲染气氛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望”字领起中间两联的写景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第二句呼应尾联</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表现出哀伤的情感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欲何依”表现了诗人百无聊赖的彷徨心情</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写法</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总写秋色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着重于色彩的描绘</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诗人融情于景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描写了漫山遍野树叶枯黄</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更兼残阳尽染的萧瑟衰败景象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景中寄寓了诗人孤独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落寞的情怀</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41197" y="1562233"/>
            <a:ext cx="422636"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9126" y="1562233"/>
            <a:ext cx="1421418"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4" y="1596119"/>
            <a:ext cx="8620133" cy="3484245"/>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36 </a:t>
            </a:r>
            <a:r>
              <a:rPr lang="zh-CN" altLang="en-US" sz="2100" b="1" dirty="0" smtClean="0">
                <a:latin typeface="Times New Roman" panose="02020603050405020304" pitchFamily="18" charset="0"/>
                <a:ea typeface="微软雅黑" panose="020B0503020204020204" pitchFamily="34" charset="-122"/>
              </a:rPr>
              <a:t>饮酒</a:t>
            </a:r>
            <a:r>
              <a:rPr lang="zh-CN" altLang="en-US" sz="2100" baseline="30000" dirty="0">
                <a:latin typeface="Times New Roman" panose="02020603050405020304" pitchFamily="18" charset="0"/>
                <a:ea typeface="微软雅黑" panose="020B0503020204020204" pitchFamily="34" charset="-122"/>
              </a:rPr>
              <a:t>①</a:t>
            </a:r>
            <a:r>
              <a:rPr lang="zh-CN" altLang="en-US" sz="2100" dirty="0">
                <a:latin typeface="Times New Roman" panose="02020603050405020304" pitchFamily="18" charset="0"/>
                <a:ea typeface="微软雅黑" panose="020B0503020204020204" pitchFamily="34" charset="-122"/>
              </a:rPr>
              <a:t>（其五</a:t>
            </a:r>
            <a:r>
              <a:rPr lang="zh-CN" altLang="en-US"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东晋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陶渊明）</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结庐在人境，而无车马喧</a:t>
            </a:r>
            <a:r>
              <a:rPr lang="zh-CN" altLang="en-US" sz="2100" baseline="30000" dirty="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问君何能尔？心远地自偏</a:t>
            </a:r>
            <a:r>
              <a:rPr lang="zh-CN" altLang="en-US" sz="2100" baseline="30000" dirty="0">
                <a:latin typeface="Times New Roman" panose="02020603050405020304" pitchFamily="18" charset="0"/>
                <a:ea typeface="微软雅黑" panose="020B0503020204020204" pitchFamily="34" charset="-122"/>
              </a:rPr>
              <a:t>③</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采菊东篱下，悠然见南山</a:t>
            </a:r>
            <a:r>
              <a:rPr lang="zh-CN" altLang="en-US" sz="2100" baseline="30000" dirty="0">
                <a:latin typeface="Times New Roman" panose="02020603050405020304" pitchFamily="18" charset="0"/>
                <a:ea typeface="微软雅黑" panose="020B0503020204020204" pitchFamily="34" charset="-122"/>
              </a:rPr>
              <a:t>④</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山气日夕佳，飞鸟相与还</a:t>
            </a:r>
            <a:r>
              <a:rPr lang="zh-CN" altLang="en-US" sz="2100" baseline="30000" dirty="0">
                <a:latin typeface="Times New Roman" panose="02020603050405020304" pitchFamily="18" charset="0"/>
                <a:ea typeface="微软雅黑" panose="020B0503020204020204" pitchFamily="34" charset="-122"/>
              </a:rPr>
              <a:t>⑤</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此中有真意</a:t>
            </a:r>
            <a:r>
              <a:rPr lang="zh-CN" altLang="en-US" sz="2100" baseline="30000" dirty="0">
                <a:latin typeface="Times New Roman" panose="02020603050405020304" pitchFamily="18" charset="0"/>
                <a:ea typeface="微软雅黑" panose="020B0503020204020204" pitchFamily="34" charset="-122"/>
              </a:rPr>
              <a:t>⑥</a:t>
            </a:r>
            <a:r>
              <a:rPr lang="zh-CN" altLang="en-US" sz="2100" dirty="0">
                <a:latin typeface="Times New Roman" panose="02020603050405020304" pitchFamily="18" charset="0"/>
                <a:ea typeface="微软雅黑" panose="020B0503020204020204" pitchFamily="34" charset="-122"/>
              </a:rPr>
              <a:t>，欲辨已忘言。</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2014744"/>
            <a:ext cx="8084882" cy="348424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①</a:t>
            </a:r>
            <a:r>
              <a:rPr lang="zh-CN" altLang="en-US" sz="2100" b="1" dirty="0">
                <a:latin typeface="Times New Roman" panose="02020603050405020304" pitchFamily="18" charset="0"/>
                <a:ea typeface="微软雅黑" panose="020B0503020204020204" pitchFamily="34" charset="-122"/>
              </a:rPr>
              <a:t>题解：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饮酒</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是一组五言古诗，共</a:t>
            </a:r>
            <a:r>
              <a:rPr lang="en-US" altLang="zh-CN" sz="2100" dirty="0">
                <a:latin typeface="Times New Roman" panose="02020603050405020304" pitchFamily="18" charset="0"/>
                <a:ea typeface="微软雅黑" panose="020B0503020204020204" pitchFamily="34" charset="-122"/>
              </a:rPr>
              <a:t>20</a:t>
            </a:r>
            <a:r>
              <a:rPr lang="zh-CN" altLang="en-US" sz="2100" dirty="0">
                <a:latin typeface="Times New Roman" panose="02020603050405020304" pitchFamily="18" charset="0"/>
                <a:ea typeface="微软雅黑" panose="020B0503020204020204" pitchFamily="34" charset="-122"/>
              </a:rPr>
              <a:t>首，这</a:t>
            </a:r>
            <a:r>
              <a:rPr lang="en-US" altLang="zh-CN" sz="2100" dirty="0">
                <a:latin typeface="Times New Roman" panose="02020603050405020304" pitchFamily="18" charset="0"/>
                <a:ea typeface="微软雅黑" panose="020B0503020204020204" pitchFamily="34" charset="-122"/>
              </a:rPr>
              <a:t>20</a:t>
            </a:r>
            <a:r>
              <a:rPr lang="zh-CN" altLang="en-US" sz="2100" dirty="0">
                <a:latin typeface="Times New Roman" panose="02020603050405020304" pitchFamily="18" charset="0"/>
                <a:ea typeface="微软雅黑" panose="020B0503020204020204" pitchFamily="34" charset="-122"/>
              </a:rPr>
              <a:t>首诗借酒为题，以饱含忧愤的笔触，表达了作者对历史、对现实、对生活的感想和看法，抒写了作者对现实的不满和对田园生活的喜爱，充分表现了作者高洁傲岸的道德情操和安贫乐道的生活情趣。</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内容、情感：</a:t>
            </a:r>
            <a:r>
              <a:rPr lang="zh-CN" altLang="en-US" sz="2100" dirty="0">
                <a:latin typeface="Times New Roman" panose="02020603050405020304" pitchFamily="18" charset="0"/>
                <a:ea typeface="微软雅黑" panose="020B0503020204020204" pitchFamily="34" charset="-122"/>
              </a:rPr>
              <a:t>概括写出了诗人的生活环境，诗人虽然生活在污浊的尘世中，但不受世俗的烦扰。表达了诗人陶醉于自然、恬淡愉悦的心境</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54834" y="1506210"/>
            <a:ext cx="420962"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1002763" y="1506210"/>
            <a:ext cx="1415788"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5781" y="1491984"/>
            <a:ext cx="8101013" cy="445389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③含义、修辞：</a:t>
            </a:r>
            <a:r>
              <a:rPr lang="zh-CN" altLang="en-US" sz="2100" dirty="0">
                <a:latin typeface="Times New Roman" panose="02020603050405020304" pitchFamily="18" charset="0"/>
                <a:ea typeface="微软雅黑" panose="020B0503020204020204" pitchFamily="34" charset="-122"/>
              </a:rPr>
              <a:t>诗人远离了官场，自然觉得住的地方清净。运用设问的修辞手法，回答了“无车马喧”的原因，“心远”反映了诗人超凡脱俗、不贪慕名利的美好品质。</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④</a:t>
            </a:r>
            <a:r>
              <a:rPr lang="zh-CN" altLang="en-US" sz="2100" b="1" dirty="0">
                <a:latin typeface="Times New Roman" panose="02020603050405020304" pitchFamily="18" charset="0"/>
                <a:ea typeface="微软雅黑" panose="020B0503020204020204" pitchFamily="34" charset="-122"/>
              </a:rPr>
              <a:t>炼字：</a:t>
            </a:r>
            <a:r>
              <a:rPr lang="zh-CN" altLang="en-US" sz="2100" dirty="0">
                <a:latin typeface="Times New Roman" panose="02020603050405020304" pitchFamily="18" charset="0"/>
                <a:ea typeface="微软雅黑" panose="020B0503020204020204" pitchFamily="34" charset="-122"/>
              </a:rPr>
              <a:t>“悠然”形象地写出了诗人远离世俗后自得、闲适和恬淡的样子。“见”字表现出诗人的悠闲和不经意。</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⑤</a:t>
            </a:r>
            <a:r>
              <a:rPr lang="zh-CN" altLang="en-US" sz="2100" b="1" dirty="0">
                <a:latin typeface="Times New Roman" panose="02020603050405020304" pitchFamily="18" charset="0"/>
                <a:ea typeface="微软雅黑" panose="020B0503020204020204" pitchFamily="34" charset="-122"/>
              </a:rPr>
              <a:t>结构、写法：</a:t>
            </a:r>
            <a:r>
              <a:rPr lang="zh-CN" altLang="en-US" sz="2100" dirty="0">
                <a:latin typeface="Times New Roman" panose="02020603050405020304" pitchFamily="18" charset="0"/>
                <a:ea typeface="微软雅黑" panose="020B0503020204020204" pitchFamily="34" charset="-122"/>
              </a:rPr>
              <a:t>“山气日夕佳”承上启下，点明南山傍晚的景色，引出下句，“飞鸟”比喻自己，表达了诗人弃官归隐后的自在心境。</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⑥</a:t>
            </a:r>
            <a:r>
              <a:rPr lang="zh-CN" altLang="en-US" sz="2100" b="1" dirty="0">
                <a:latin typeface="Times New Roman" panose="02020603050405020304" pitchFamily="18" charset="0"/>
                <a:ea typeface="微软雅黑" panose="020B0503020204020204" pitchFamily="34" charset="-122"/>
              </a:rPr>
              <a:t>含义：</a:t>
            </a:r>
            <a:r>
              <a:rPr lang="zh-CN" altLang="en-US" sz="2100" dirty="0">
                <a:latin typeface="Times New Roman" panose="02020603050405020304" pitchFamily="18" charset="0"/>
                <a:ea typeface="微软雅黑" panose="020B0503020204020204" pitchFamily="34" charset="-122"/>
              </a:rPr>
              <a:t>“真意”是指自然之趣和人生真谛，给人言有尽而意无穷的想象空间</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5781" y="1491984"/>
            <a:ext cx="8090297" cy="1545590"/>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zh-CN" altLang="en-US"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诗人通过对眼前景物的叙述，表达了他从自然景物中寻找到乐趣的恬适心情，抒发了对官场生活的厌恶和对田园淳朴生活的热爱之情。</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4" y="1606835"/>
            <a:ext cx="8620133" cy="2999740"/>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37 </a:t>
            </a:r>
            <a:r>
              <a:rPr lang="zh-CN" altLang="en-US" sz="2100" b="1" dirty="0" smtClean="0">
                <a:latin typeface="Times New Roman" panose="02020603050405020304" pitchFamily="18" charset="0"/>
                <a:ea typeface="微软雅黑" panose="020B0503020204020204" pitchFamily="34" charset="-122"/>
              </a:rPr>
              <a:t>春望</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杜甫）</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国破山河在，城春草木深</a:t>
            </a:r>
            <a:r>
              <a:rPr lang="zh-CN" altLang="en-US" sz="2100" baseline="30000" dirty="0">
                <a:latin typeface="Times New Roman" panose="02020603050405020304" pitchFamily="18" charset="0"/>
                <a:ea typeface="微软雅黑" panose="020B0503020204020204" pitchFamily="34" charset="-122"/>
              </a:rPr>
              <a:t>①</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感时花溅泪，恨别鸟惊心</a:t>
            </a:r>
            <a:r>
              <a:rPr lang="zh-CN" altLang="en-US" sz="2100" baseline="30000" dirty="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烽火连三月，家书抵万金</a:t>
            </a:r>
            <a:r>
              <a:rPr lang="zh-CN" altLang="en-US" sz="2100" baseline="30000" dirty="0">
                <a:latin typeface="Times New Roman" panose="02020603050405020304" pitchFamily="18" charset="0"/>
                <a:ea typeface="微软雅黑" panose="020B0503020204020204" pitchFamily="34" charset="-122"/>
              </a:rPr>
              <a:t>③</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白头搔更短，浑欲不胜簪</a:t>
            </a:r>
            <a:r>
              <a:rPr lang="zh-CN" altLang="en-US" sz="2100" baseline="30000" dirty="0">
                <a:latin typeface="Times New Roman" panose="02020603050405020304" pitchFamily="18" charset="0"/>
                <a:ea typeface="微软雅黑" panose="020B0503020204020204" pitchFamily="34" charset="-122"/>
              </a:rPr>
              <a:t>④</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55320" y="1955006"/>
            <a:ext cx="7977664" cy="3870960"/>
          </a:xfrm>
          <a:prstGeom prst="rect">
            <a:avLst/>
          </a:prstGeom>
        </p:spPr>
        <p:txBody>
          <a:bodyPr wrap="square">
            <a:spAutoFit/>
          </a:bodyPr>
          <a:lstStyle/>
          <a:p>
            <a:pPr algn="just" fontAlgn="auto">
              <a:lnSpc>
                <a:spcPct val="130000"/>
              </a:lnSpc>
            </a:pPr>
            <a:r>
              <a:rPr lang="zh-CN" altLang="en-US" sz="2100" b="1" dirty="0" smtClean="0">
                <a:latin typeface="Times New Roman" panose="02020603050405020304" pitchFamily="18" charset="0"/>
                <a:ea typeface="微软雅黑" panose="020B0503020204020204" pitchFamily="34" charset="-122"/>
              </a:rPr>
              <a:t>①</a:t>
            </a:r>
            <a:r>
              <a:rPr lang="zh-CN" altLang="en-US" sz="2100" b="1" dirty="0">
                <a:latin typeface="Times New Roman" panose="02020603050405020304" pitchFamily="18" charset="0"/>
                <a:ea typeface="微软雅黑" panose="020B0503020204020204" pitchFamily="34" charset="-122"/>
              </a:rPr>
              <a:t>炼字、画面、情感：</a:t>
            </a:r>
            <a:r>
              <a:rPr lang="zh-CN" altLang="en-US" sz="2100" dirty="0">
                <a:latin typeface="Times New Roman" panose="02020603050405020304" pitchFamily="18" charset="0"/>
                <a:ea typeface="微软雅黑" panose="020B0503020204020204" pitchFamily="34" charset="-122"/>
              </a:rPr>
              <a:t>“破”字写出了国破城荒的凄凉景象，“深”字再现荒无人烟的凄凉，“国破”和“城春”两个截然相反的意象，同时存在并形成强烈反差，传达了诗人忧国忧民的情感。首联描绘出长安城沦陷后断壁残垣、满目疮痍、杂草丛生的凄凉景象，抒发了诗人忧时伤世的感慨。</a:t>
            </a:r>
            <a:endParaRPr lang="en-US" altLang="zh-CN" sz="2100" dirty="0">
              <a:latin typeface="Times New Roman" panose="02020603050405020304" pitchFamily="18" charset="0"/>
              <a:ea typeface="微软雅黑" panose="020B0503020204020204" pitchFamily="34" charset="-122"/>
            </a:endParaRPr>
          </a:p>
          <a:p>
            <a:pPr algn="just" fontAlgn="auto">
              <a:lnSpc>
                <a:spcPct val="130000"/>
              </a:lnSpc>
            </a:pPr>
            <a:r>
              <a:rPr lang="zh-CN" altLang="en-US"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炼字、写法：</a:t>
            </a:r>
            <a:r>
              <a:rPr lang="zh-CN" altLang="en-US" sz="2100" dirty="0">
                <a:latin typeface="Times New Roman" panose="02020603050405020304" pitchFamily="18" charset="0"/>
                <a:ea typeface="微软雅黑" panose="020B0503020204020204" pitchFamily="34" charset="-122"/>
              </a:rPr>
              <a:t>“溅”字运用拟人的修辞手法，把诗人面对国家衰亡的无奈与愁绪借“花”表现出来。诗人以乐景衬哀情，借美好的景物反衬自己国破家亡的苦恨，通过寓情于景的手法来表达诗人的深沉情感。</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655256" y="1538658"/>
            <a:ext cx="437701"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1103185" y="1538658"/>
            <a:ext cx="1472083"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4828" y="1492091"/>
            <a:ext cx="8119586" cy="396938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修辞、情感：</a:t>
            </a:r>
            <a:r>
              <a:rPr lang="zh-CN" altLang="en-US" sz="2100" dirty="0">
                <a:latin typeface="Times New Roman" panose="02020603050405020304" pitchFamily="18" charset="0"/>
                <a:ea typeface="微软雅黑" panose="020B0503020204020204" pitchFamily="34" charset="-122"/>
              </a:rPr>
              <a:t>“抵万金”运用夸张的修辞手法，形容家书的珍贵，“家书抵万金”与“恨别”相照应，写出了因战事使消息隔绝，久盼音信不至的迫切心情，表达了诗人对亲人强烈的思念之情。</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④</a:t>
            </a:r>
            <a:r>
              <a:rPr lang="zh-CN" altLang="en-US" sz="2100" b="1" dirty="0">
                <a:latin typeface="Times New Roman" panose="02020603050405020304" pitchFamily="18" charset="0"/>
                <a:ea typeface="微软雅黑" panose="020B0503020204020204" pitchFamily="34" charset="-122"/>
              </a:rPr>
              <a:t>炼字、情感：</a:t>
            </a:r>
            <a:r>
              <a:rPr lang="zh-CN" altLang="en-US" sz="2100" dirty="0">
                <a:latin typeface="Times New Roman" panose="02020603050405020304" pitchFamily="18" charset="0"/>
                <a:ea typeface="微软雅黑" panose="020B0503020204020204" pitchFamily="34" charset="-122"/>
              </a:rPr>
              <a:t>“搔”字是对诗人想要排解忧愁而不得的细节描写，是诗人心中愁苦的外在表现，“更短”可见愁的程度之深，连簪子都插不住了，反映了诗人内心的痛苦和哀怨。</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zh-CN" altLang="en-US"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本诗通过描写安史之乱中长安的荒凉景象，抒发了诗人忧国思家的情感，反映了诗人渴望安宁、向往幸福的愿望。</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72649" y="1606833"/>
            <a:ext cx="8620133" cy="2999740"/>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38 </a:t>
            </a:r>
            <a:r>
              <a:rPr lang="zh-CN" altLang="en-US" sz="2100" b="1" dirty="0" smtClean="0">
                <a:latin typeface="Times New Roman" panose="02020603050405020304" pitchFamily="18" charset="0"/>
                <a:ea typeface="微软雅黑" panose="020B0503020204020204" pitchFamily="34" charset="-122"/>
              </a:rPr>
              <a:t>雁</a:t>
            </a:r>
            <a:r>
              <a:rPr lang="zh-CN" altLang="en-US" sz="2100" b="1" dirty="0">
                <a:latin typeface="Times New Roman" panose="02020603050405020304" pitchFamily="18" charset="0"/>
                <a:ea typeface="微软雅黑" panose="020B0503020204020204" pitchFamily="34" charset="-122"/>
              </a:rPr>
              <a:t>门太守</a:t>
            </a:r>
            <a:r>
              <a:rPr lang="zh-CN" altLang="en-US" sz="2100" b="1" dirty="0" smtClean="0">
                <a:latin typeface="Times New Roman" panose="02020603050405020304" pitchFamily="18" charset="0"/>
                <a:ea typeface="微软雅黑" panose="020B0503020204020204" pitchFamily="34" charset="-122"/>
              </a:rPr>
              <a:t>行</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李贺）</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黑云压</a:t>
            </a:r>
            <a:r>
              <a:rPr lang="zh-CN" altLang="en-US" sz="2100" baseline="30000" dirty="0">
                <a:latin typeface="Times New Roman" panose="02020603050405020304" pitchFamily="18" charset="0"/>
                <a:ea typeface="微软雅黑" panose="020B0503020204020204" pitchFamily="34" charset="-122"/>
              </a:rPr>
              <a:t>①</a:t>
            </a:r>
            <a:r>
              <a:rPr lang="zh-CN" altLang="en-US" sz="2100" dirty="0">
                <a:latin typeface="Times New Roman" panose="02020603050405020304" pitchFamily="18" charset="0"/>
                <a:ea typeface="微软雅黑" panose="020B0503020204020204" pitchFamily="34" charset="-122"/>
              </a:rPr>
              <a:t>城城欲摧，甲光向日金鳞开</a:t>
            </a:r>
            <a:r>
              <a:rPr lang="zh-CN" altLang="en-US" sz="2100" baseline="30000" dirty="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角声满天秋色里，塞上燕脂凝夜紫</a:t>
            </a:r>
            <a:r>
              <a:rPr lang="zh-CN" altLang="en-US" sz="2100" baseline="30000" dirty="0">
                <a:latin typeface="Times New Roman" panose="02020603050405020304" pitchFamily="18" charset="0"/>
                <a:ea typeface="微软雅黑" panose="020B0503020204020204" pitchFamily="34" charset="-122"/>
              </a:rPr>
              <a:t>③</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半卷红旗临易水，霜重鼓寒声不起</a:t>
            </a:r>
            <a:r>
              <a:rPr lang="zh-CN" altLang="en-US" sz="2100" baseline="30000" dirty="0">
                <a:latin typeface="Times New Roman" panose="02020603050405020304" pitchFamily="18" charset="0"/>
                <a:ea typeface="微软雅黑" panose="020B0503020204020204" pitchFamily="34" charset="-122"/>
              </a:rPr>
              <a:t>④</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报君黄金台上意，提携玉龙为君死。</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1971315"/>
            <a:ext cx="8084882" cy="396938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①</a:t>
            </a:r>
            <a:r>
              <a:rPr lang="zh-CN" altLang="en-US" sz="2100" b="1" dirty="0">
                <a:latin typeface="Times New Roman" panose="02020603050405020304" pitchFamily="18" charset="0"/>
                <a:ea typeface="微软雅黑" panose="020B0503020204020204" pitchFamily="34" charset="-122"/>
              </a:rPr>
              <a:t>炼字：</a:t>
            </a:r>
            <a:r>
              <a:rPr lang="zh-CN" altLang="en-US" sz="2100" dirty="0">
                <a:latin typeface="Times New Roman" panose="02020603050405020304" pitchFamily="18" charset="0"/>
                <a:ea typeface="微软雅黑" panose="020B0503020204020204" pitchFamily="34" charset="-122"/>
              </a:rPr>
              <a:t>“压”字把敌军人马众多、来势凶猛、以及交战双方力量悬殊、守军将士处境艰难等淋漓尽致地揭示了出来。</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修辞：</a:t>
            </a:r>
            <a:r>
              <a:rPr lang="zh-CN" altLang="en-US" sz="2100" dirty="0">
                <a:latin typeface="Times New Roman" panose="02020603050405020304" pitchFamily="18" charset="0"/>
                <a:ea typeface="微软雅黑" panose="020B0503020204020204" pitchFamily="34" charset="-122"/>
              </a:rPr>
              <a:t>首联两句运用夸张和比喻的修辞手法，渲染了敌军兵临城下的紧张气氛和危急形势。</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写法：</a:t>
            </a:r>
            <a:r>
              <a:rPr lang="zh-CN" altLang="en-US" sz="2100" dirty="0">
                <a:latin typeface="Times New Roman" panose="02020603050405020304" pitchFamily="18" charset="0"/>
                <a:ea typeface="微软雅黑" panose="020B0503020204020204" pitchFamily="34" charset="-122"/>
              </a:rPr>
              <a:t>颔联从听觉和视觉两方面叙述阴寒凄惨的战地气氛，“角声满天”勾画出战争的规模之大。</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④</a:t>
            </a:r>
            <a:r>
              <a:rPr lang="zh-CN" altLang="en-US" sz="2100" b="1" dirty="0">
                <a:latin typeface="Times New Roman" panose="02020603050405020304" pitchFamily="18" charset="0"/>
                <a:ea typeface="微软雅黑" panose="020B0503020204020204" pitchFamily="34" charset="-122"/>
              </a:rPr>
              <a:t>内容：</a:t>
            </a:r>
            <a:r>
              <a:rPr lang="zh-CN" altLang="en-US" sz="2100" dirty="0">
                <a:latin typeface="Times New Roman" panose="02020603050405020304" pitchFamily="18" charset="0"/>
                <a:ea typeface="微软雅黑" panose="020B0503020204020204" pitchFamily="34" charset="-122"/>
              </a:rPr>
              <a:t>“半卷”写出援军悄然行军，“临易水”交代交战的地点，“霜重鼓寒”写出交战的惊心动魄</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32532" y="1551517"/>
            <a:ext cx="420962"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1" y="1551517"/>
            <a:ext cx="1415788"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03635" y="1485173"/>
            <a:ext cx="8111728" cy="203009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⑤</a:t>
            </a:r>
            <a:r>
              <a:rPr lang="zh-CN" altLang="en-US" sz="2100" b="1" dirty="0">
                <a:latin typeface="Times New Roman" panose="02020603050405020304" pitchFamily="18" charset="0"/>
                <a:ea typeface="微软雅黑" panose="020B0503020204020204" pitchFamily="34" charset="-122"/>
              </a:rPr>
              <a:t>典故、情感：</a:t>
            </a:r>
            <a:r>
              <a:rPr lang="zh-CN" altLang="en-US" sz="2100" dirty="0">
                <a:latin typeface="Times New Roman" panose="02020603050405020304" pitchFamily="18" charset="0"/>
                <a:ea typeface="微软雅黑" panose="020B0503020204020204" pitchFamily="34" charset="-122"/>
              </a:rPr>
              <a:t>尾联运用“黄金台”这一典故，写出了将士们虽然面对重重困难，但毫不气馁，誓死报效朝廷的决心。</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zh-CN" altLang="en-US"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全诗运用夸张的修辞手法，描绘了悲壮的战争场面，把战斗的气氛渲染得凝重而惨烈，表达了将士们高昂的士气和爱国热情。</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5781" y="1491984"/>
            <a:ext cx="8111729" cy="299974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③画面</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写法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描绘了一幅乡野之人放牧归来的动态场景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从反面衬托出诗人孤单郁闷的心境</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④</a:t>
            </a:r>
            <a:r>
              <a:rPr lang="zh-CN" altLang="en-US" sz="2100" b="1" dirty="0">
                <a:latin typeface="Times New Roman" panose="02020603050405020304" pitchFamily="18" charset="0"/>
                <a:ea typeface="微软雅黑" panose="020B0503020204020204" pitchFamily="34" charset="-122"/>
              </a:rPr>
              <a:t>典故</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借用伯夷</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叔齐采薇而食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最后饿死的典故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表明了诗人避世退隐的心态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道出了内心的苦闷和惆怅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主旨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本诗描绘了秋天黄昏时分萧瑟恬静的景色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流露出诗人孤独抑郁的心情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抒发了诗人惆怅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孤寂的情怀</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4" y="1628266"/>
            <a:ext cx="8620133" cy="2030095"/>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39 </a:t>
            </a:r>
            <a:r>
              <a:rPr lang="zh-CN" altLang="en-US" sz="2100" b="1" dirty="0" smtClean="0">
                <a:latin typeface="Times New Roman" panose="02020603050405020304" pitchFamily="18" charset="0"/>
                <a:ea typeface="微软雅黑" panose="020B0503020204020204" pitchFamily="34" charset="-122"/>
              </a:rPr>
              <a:t>赤壁</a:t>
            </a:r>
            <a:r>
              <a:rPr lang="zh-CN" altLang="en-US" sz="2100" baseline="30000" dirty="0" smtClean="0">
                <a:latin typeface="Times New Roman" panose="02020603050405020304" pitchFamily="18" charset="0"/>
                <a:ea typeface="微软雅黑" panose="020B0503020204020204" pitchFamily="34" charset="-122"/>
              </a:rPr>
              <a:t>①</a:t>
            </a:r>
            <a:endParaRPr lang="en-US" altLang="zh-CN" sz="2100"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杜牧）</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折戟沉沙铁未销，自将磨洗认前朝</a:t>
            </a:r>
            <a:r>
              <a:rPr lang="zh-CN" altLang="en-US" sz="2100" baseline="30000" dirty="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东风不与周郎便，铜雀春深锁二乔</a:t>
            </a:r>
            <a:r>
              <a:rPr lang="zh-CN" altLang="en-US" sz="2100" baseline="30000" dirty="0">
                <a:latin typeface="Times New Roman" panose="02020603050405020304" pitchFamily="18" charset="0"/>
                <a:ea typeface="微软雅黑" panose="020B0503020204020204" pitchFamily="34" charset="-122"/>
              </a:rPr>
              <a:t>③</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2130568"/>
            <a:ext cx="8095597" cy="251523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①</a:t>
            </a:r>
            <a:r>
              <a:rPr lang="zh-CN" altLang="en-US" sz="2100" b="1" dirty="0">
                <a:latin typeface="Times New Roman" panose="02020603050405020304" pitchFamily="18" charset="0"/>
                <a:ea typeface="微软雅黑" panose="020B0503020204020204" pitchFamily="34" charset="-122"/>
              </a:rPr>
              <a:t>题解：</a:t>
            </a:r>
            <a:r>
              <a:rPr lang="zh-CN" altLang="en-US" sz="2100" dirty="0">
                <a:latin typeface="Times New Roman" panose="02020603050405020304" pitchFamily="18" charset="0"/>
                <a:ea typeface="微软雅黑" panose="020B0503020204020204" pitchFamily="34" charset="-122"/>
              </a:rPr>
              <a:t>赤壁，在今湖北赤壁市西北长江南岸。汉献帝建安十三年（</a:t>
            </a:r>
            <a:r>
              <a:rPr lang="en-US" altLang="zh-CN" sz="2100" dirty="0">
                <a:latin typeface="Times New Roman" panose="02020603050405020304" pitchFamily="18" charset="0"/>
                <a:ea typeface="微软雅黑" panose="020B0503020204020204" pitchFamily="34" charset="-122"/>
              </a:rPr>
              <a:t>208</a:t>
            </a:r>
            <a:r>
              <a:rPr lang="zh-CN" altLang="en-US" sz="2100" dirty="0">
                <a:latin typeface="Times New Roman" panose="02020603050405020304" pitchFamily="18" charset="0"/>
                <a:ea typeface="微软雅黑" panose="020B0503020204020204" pitchFamily="34" charset="-122"/>
              </a:rPr>
              <a:t>），孙权与刘备联合在此击败曹操大军。诗中所写的赤壁，实为黄州（今湖北黄冈）的赤鼻矶，作者是借相同的地名抒发感慨。</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写法：</a:t>
            </a:r>
            <a:r>
              <a:rPr lang="zh-CN" altLang="en-US" sz="2100" dirty="0">
                <a:latin typeface="Times New Roman" panose="02020603050405020304" pitchFamily="18" charset="0"/>
                <a:ea typeface="微软雅黑" panose="020B0503020204020204" pitchFamily="34" charset="-122"/>
              </a:rPr>
              <a:t>开篇从一支“折戟”借物起兴，慨叹前朝人物事件，暗含岁月流逝和物是人非之感，为下文的议论作铺垫。</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32532" y="1615811"/>
            <a:ext cx="421520"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2" y="1615811"/>
            <a:ext cx="1417665"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5781" y="1491984"/>
            <a:ext cx="8090297" cy="396938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炼字、写法、情感：</a:t>
            </a:r>
            <a:r>
              <a:rPr lang="zh-CN" altLang="en-US" sz="2100" dirty="0">
                <a:latin typeface="Times New Roman" panose="02020603050405020304" pitchFamily="18" charset="0"/>
                <a:ea typeface="微软雅黑" panose="020B0503020204020204" pitchFamily="34" charset="-122"/>
              </a:rPr>
              <a:t>“锁”字形象地写出重台密阁，更加重了藏娇之意，照应“便”字。借“东风”“铜雀台”的典故，以“二乔”的命运暗示东吴的命运，以小见大，认为历史上英雄的成功需要某种机遇，借史事一吐胸中抑郁不平之气，抒发了诗人怀才不遇的愤懑之情，含蓄蕴藉。</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zh-CN" altLang="en-US"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作者通过观赏赤壁古战场，对赤壁之战发表了独特的看法，抒发了诗人对历史兴亡的慨叹，表达自己英雄无用武之地的抑郁不平之气。</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525067" y="1617551"/>
            <a:ext cx="8111727" cy="2999740"/>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40 </a:t>
            </a:r>
            <a:r>
              <a:rPr lang="zh-CN" altLang="en-US" sz="2100" b="1" dirty="0" smtClean="0">
                <a:latin typeface="Times New Roman" panose="02020603050405020304" pitchFamily="18" charset="0"/>
                <a:ea typeface="微软雅黑" panose="020B0503020204020204" pitchFamily="34" charset="-122"/>
              </a:rPr>
              <a:t>渔家傲</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李清照）</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        天</a:t>
            </a:r>
            <a:r>
              <a:rPr lang="zh-CN" altLang="en-US" sz="2100" dirty="0">
                <a:latin typeface="Times New Roman" panose="02020603050405020304" pitchFamily="18" charset="0"/>
                <a:ea typeface="微软雅黑" panose="020B0503020204020204" pitchFamily="34" charset="-122"/>
              </a:rPr>
              <a:t>接云涛连晓雾，星河欲转千帆舞</a:t>
            </a:r>
            <a:r>
              <a:rPr lang="zh-CN" altLang="en-US" sz="2100" baseline="30000" dirty="0">
                <a:latin typeface="Times New Roman" panose="02020603050405020304" pitchFamily="18" charset="0"/>
                <a:ea typeface="微软雅黑" panose="020B0503020204020204" pitchFamily="34" charset="-122"/>
              </a:rPr>
              <a:t>①</a:t>
            </a:r>
            <a:r>
              <a:rPr lang="zh-CN" altLang="en-US" sz="2100" dirty="0">
                <a:latin typeface="Times New Roman" panose="02020603050405020304" pitchFamily="18" charset="0"/>
                <a:ea typeface="微软雅黑" panose="020B0503020204020204" pitchFamily="34" charset="-122"/>
              </a:rPr>
              <a:t>。仿佛梦魂归帝所，闻天语，殷勤问我归何处</a:t>
            </a:r>
            <a:r>
              <a:rPr lang="zh-CN" altLang="en-US" sz="2100" baseline="30000" dirty="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我</a:t>
            </a:r>
            <a:r>
              <a:rPr lang="zh-CN" altLang="en-US" sz="2100" dirty="0">
                <a:latin typeface="Times New Roman" panose="02020603050405020304" pitchFamily="18" charset="0"/>
                <a:ea typeface="微软雅黑" panose="020B0503020204020204" pitchFamily="34" charset="-122"/>
              </a:rPr>
              <a:t>报路长嗟日暮，学诗谩有惊人句</a:t>
            </a:r>
            <a:r>
              <a:rPr lang="zh-CN" altLang="en-US" sz="2100" baseline="30000" dirty="0">
                <a:latin typeface="Times New Roman" panose="02020603050405020304" pitchFamily="18" charset="0"/>
                <a:ea typeface="微软雅黑" panose="020B0503020204020204" pitchFamily="34" charset="-122"/>
              </a:rPr>
              <a:t>③</a:t>
            </a:r>
            <a:r>
              <a:rPr lang="zh-CN" altLang="en-US" sz="2100" dirty="0">
                <a:latin typeface="Times New Roman" panose="02020603050405020304" pitchFamily="18" charset="0"/>
                <a:ea typeface="微软雅黑" panose="020B0503020204020204" pitchFamily="34" charset="-122"/>
              </a:rPr>
              <a:t>。九万里风鹏正举。风休住，蓬舟吹取三山去</a:t>
            </a:r>
            <a:r>
              <a:rPr lang="zh-CN" altLang="en-US" sz="2100" baseline="30000" dirty="0">
                <a:latin typeface="Times New Roman" panose="02020603050405020304" pitchFamily="18" charset="0"/>
                <a:ea typeface="微软雅黑" panose="020B0503020204020204" pitchFamily="34" charset="-122"/>
              </a:rPr>
              <a:t>④</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2141283"/>
            <a:ext cx="8074166" cy="2999740"/>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①</a:t>
            </a:r>
            <a:r>
              <a:rPr lang="zh-CN" altLang="en-US" sz="2100" b="1" dirty="0">
                <a:latin typeface="Times New Roman" panose="02020603050405020304" pitchFamily="18" charset="0"/>
                <a:ea typeface="微软雅黑" panose="020B0503020204020204" pitchFamily="34" charset="-122"/>
              </a:rPr>
              <a:t>内容、炼字：</a:t>
            </a:r>
            <a:r>
              <a:rPr lang="zh-CN" altLang="en-US" sz="2100" dirty="0">
                <a:latin typeface="Times New Roman" panose="02020603050405020304" pitchFamily="18" charset="0"/>
                <a:ea typeface="微软雅黑" panose="020B0503020204020204" pitchFamily="34" charset="-122"/>
              </a:rPr>
              <a:t>开篇展现了一幅辽阔、壮美的海天相接的画面。上片“接”“连”二字将“天”“云”“雾”自然地结合在一起，营造出一种瑰奇雄伟的境界。“转”和“舞”化静为动，将人在风浪中的感受逼真地传递给读者。</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内容：</a:t>
            </a:r>
            <a:r>
              <a:rPr lang="zh-CN" altLang="en-US" sz="2100" dirty="0">
                <a:latin typeface="Times New Roman" panose="02020603050405020304" pitchFamily="18" charset="0"/>
                <a:ea typeface="微软雅黑" panose="020B0503020204020204" pitchFamily="34" charset="-122"/>
              </a:rPr>
              <a:t>“梦魂”二字表明梦中见到的场景。这三句写词人在梦中见到天帝，天帝询问自己的去向。</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32532" y="1626526"/>
            <a:ext cx="420404"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1" y="1626526"/>
            <a:ext cx="1413912"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5065" y="1491984"/>
            <a:ext cx="8101013" cy="396938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炼字、情感：</a:t>
            </a:r>
            <a:r>
              <a:rPr lang="zh-CN" altLang="en-US" sz="2100" dirty="0">
                <a:latin typeface="Times New Roman" panose="02020603050405020304" pitchFamily="18" charset="0"/>
                <a:ea typeface="微软雅黑" panose="020B0503020204020204" pitchFamily="34" charset="-122"/>
              </a:rPr>
              <a:t>“路长”“日暮”反映了词人晚年孤独无依的痛苦经历，“谩”字流露出作者对现实的强烈不满。词人在天帝面前倾诉自己空有才华而遭遇不幸和奋力挣扎的苦闷。</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④</a:t>
            </a:r>
            <a:r>
              <a:rPr lang="zh-CN" altLang="en-US" sz="2100" b="1" dirty="0">
                <a:latin typeface="Times New Roman" panose="02020603050405020304" pitchFamily="18" charset="0"/>
                <a:ea typeface="微软雅黑" panose="020B0503020204020204" pitchFamily="34" charset="-122"/>
              </a:rPr>
              <a:t>典故、情感：</a:t>
            </a:r>
            <a:r>
              <a:rPr lang="zh-CN" altLang="en-US" sz="2100" dirty="0">
                <a:latin typeface="Times New Roman" panose="02020603050405020304" pitchFamily="18" charset="0"/>
                <a:ea typeface="微软雅黑" panose="020B0503020204020204" pitchFamily="34" charset="-122"/>
              </a:rPr>
              <a:t>“九万里风鹏正举”化用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逍遥游</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中的名句，既展示了词人的理想和抱负，又表现了对人间秩序的不满，最后一句足见词人胆气之豪、境界之高。</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zh-CN" altLang="en-US"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此词写梦中海天溟氵蒙的景象及与天帝的问答，隐寓对社会现实的不满与失望，对理想境界的追求和向往。</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525067" y="1617551"/>
            <a:ext cx="8111727" cy="2030095"/>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41 </a:t>
            </a:r>
            <a:r>
              <a:rPr lang="zh-CN" altLang="en-US" sz="2100" b="1" dirty="0" smtClean="0">
                <a:latin typeface="Times New Roman" panose="02020603050405020304" pitchFamily="18" charset="0"/>
                <a:ea typeface="微软雅黑" panose="020B0503020204020204" pitchFamily="34" charset="-122"/>
              </a:rPr>
              <a:t>浣</a:t>
            </a:r>
            <a:r>
              <a:rPr lang="zh-CN" altLang="en-US" sz="2100" b="1" dirty="0">
                <a:latin typeface="Times New Roman" panose="02020603050405020304" pitchFamily="18" charset="0"/>
                <a:ea typeface="微软雅黑" panose="020B0503020204020204" pitchFamily="34" charset="-122"/>
              </a:rPr>
              <a:t>溪</a:t>
            </a:r>
            <a:r>
              <a:rPr lang="zh-CN" altLang="en-US" sz="2100" b="1" dirty="0" smtClean="0">
                <a:latin typeface="Times New Roman" panose="02020603050405020304" pitchFamily="18" charset="0"/>
                <a:ea typeface="微软雅黑" panose="020B0503020204020204" pitchFamily="34" charset="-122"/>
              </a:rPr>
              <a:t>沙</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北宋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晏殊</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一曲</a:t>
            </a:r>
            <a:r>
              <a:rPr lang="zh-CN" altLang="en-US" sz="2100" dirty="0">
                <a:latin typeface="Times New Roman" panose="02020603050405020304" pitchFamily="18" charset="0"/>
                <a:ea typeface="微软雅黑" panose="020B0503020204020204" pitchFamily="34" charset="-122"/>
              </a:rPr>
              <a:t>新词酒一杯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去年天气旧亭台</a:t>
            </a:r>
            <a:r>
              <a:rPr lang="zh-CN" altLang="en-US" sz="2100" baseline="30000" dirty="0">
                <a:latin typeface="Times New Roman" panose="02020603050405020304" pitchFamily="18" charset="0"/>
                <a:ea typeface="微软雅黑" panose="020B0503020204020204" pitchFamily="34" charset="-122"/>
              </a:rPr>
              <a:t>①</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夕阳西下几时回</a:t>
            </a:r>
            <a:r>
              <a:rPr lang="zh-CN" altLang="en-US" sz="2100" baseline="30000" dirty="0">
                <a:latin typeface="Times New Roman" panose="02020603050405020304" pitchFamily="18" charset="0"/>
                <a:ea typeface="微软雅黑" panose="020B0503020204020204" pitchFamily="34" charset="-122"/>
              </a:rPr>
              <a:t>②</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无可奈何花落去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似曾相识燕归来</a:t>
            </a:r>
            <a:r>
              <a:rPr lang="zh-CN" altLang="en-US" sz="2100" baseline="30000" dirty="0">
                <a:latin typeface="Times New Roman" panose="02020603050405020304" pitchFamily="18" charset="0"/>
                <a:ea typeface="微软雅黑" panose="020B0503020204020204" pitchFamily="34" charset="-122"/>
              </a:rPr>
              <a:t>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小园香径独徘徊</a:t>
            </a:r>
            <a:r>
              <a:rPr lang="zh-CN" altLang="en-US" sz="2100" baseline="30000" dirty="0">
                <a:latin typeface="Times New Roman" panose="02020603050405020304" pitchFamily="18" charset="0"/>
                <a:ea typeface="微软雅黑" panose="020B0503020204020204" pitchFamily="34" charset="-122"/>
              </a:rPr>
              <a:t>④</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2141283"/>
            <a:ext cx="8074166" cy="348424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①内容</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炼字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这两句点明作者踏春饮酒</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赋新词的生活情境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新”“旧”表达了景物依旧而人事全非的怅惘情思</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几时回”所折射出一种企盼其返却又情知难返的心态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表现了作者对美好景物的留恋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对时光流逝的无限惆怅</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写法</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哲理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这两句对仗工整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宛若天成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用“去”和“来”对比</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既表现了词人对时光逝去的惋惜之情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又传达出看到旧识重来的欣喜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阐述了新旧事物相替的哲理</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32532" y="1626526"/>
            <a:ext cx="420404"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1" y="1626526"/>
            <a:ext cx="1413912"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5065" y="1491984"/>
            <a:ext cx="8101013" cy="251523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④炼字</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独”字突出了词人的凄凉寂寞之感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准确而传神地突出了全词的感情基调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全词思绪也由“独”字而来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徘徊”将词人对美好事物的无限眷恋之情表达得淋漓尽致</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此词虽含伤春惜时之意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却实为感慨抒怀之情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悼惜残春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感伤年华的飞逝</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又暗寓怀人之意</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525067" y="1617551"/>
            <a:ext cx="8111727" cy="2030095"/>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42 </a:t>
            </a:r>
            <a:r>
              <a:rPr lang="zh-CN" altLang="en-US" sz="2100" b="1" dirty="0" smtClean="0">
                <a:latin typeface="Times New Roman" panose="02020603050405020304" pitchFamily="18" charset="0"/>
                <a:ea typeface="微软雅黑" panose="020B0503020204020204" pitchFamily="34" charset="-122"/>
              </a:rPr>
              <a:t>采</a:t>
            </a:r>
            <a:r>
              <a:rPr lang="zh-CN" altLang="en-US" sz="2100" b="1" dirty="0">
                <a:latin typeface="Times New Roman" panose="02020603050405020304" pitchFamily="18" charset="0"/>
                <a:ea typeface="微软雅黑" panose="020B0503020204020204" pitchFamily="34" charset="-122"/>
              </a:rPr>
              <a:t>桑</a:t>
            </a:r>
            <a:r>
              <a:rPr lang="zh-CN" altLang="en-US" sz="2100" b="1" dirty="0" smtClean="0">
                <a:latin typeface="Times New Roman" panose="02020603050405020304" pitchFamily="18" charset="0"/>
                <a:ea typeface="微软雅黑" panose="020B0503020204020204" pitchFamily="34" charset="-122"/>
              </a:rPr>
              <a:t>子</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北宋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欧阳修</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轻舟</a:t>
            </a:r>
            <a:r>
              <a:rPr lang="zh-CN" altLang="en-US" sz="2100" dirty="0">
                <a:latin typeface="Times New Roman" panose="02020603050405020304" pitchFamily="18" charset="0"/>
                <a:ea typeface="微软雅黑" panose="020B0503020204020204" pitchFamily="34" charset="-122"/>
              </a:rPr>
              <a:t>短棹西湖好</a:t>
            </a:r>
            <a:r>
              <a:rPr lang="zh-CN" altLang="en-US" sz="2100" baseline="30000" dirty="0">
                <a:latin typeface="Times New Roman" panose="02020603050405020304" pitchFamily="18" charset="0"/>
                <a:ea typeface="微软雅黑" panose="020B0503020204020204" pitchFamily="34" charset="-122"/>
              </a:rPr>
              <a:t>①</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绿水逶迤</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芳草长堤</a:t>
            </a:r>
            <a:r>
              <a:rPr lang="zh-CN" altLang="en-US" sz="2100" baseline="30000" dirty="0">
                <a:latin typeface="Times New Roman" panose="02020603050405020304" pitchFamily="18" charset="0"/>
                <a:ea typeface="微软雅黑" panose="020B0503020204020204" pitchFamily="34" charset="-122"/>
              </a:rPr>
              <a:t>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隐隐笙歌处处随</a:t>
            </a:r>
            <a:r>
              <a:rPr lang="zh-CN" altLang="en-US" sz="2100" baseline="30000" dirty="0">
                <a:latin typeface="Times New Roman" panose="02020603050405020304" pitchFamily="18" charset="0"/>
                <a:ea typeface="微软雅黑" panose="020B0503020204020204" pitchFamily="34" charset="-122"/>
              </a:rPr>
              <a:t>③</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无</a:t>
            </a:r>
            <a:r>
              <a:rPr lang="zh-CN" altLang="en-US" sz="2100" dirty="0">
                <a:latin typeface="Times New Roman" panose="02020603050405020304" pitchFamily="18" charset="0"/>
                <a:ea typeface="微软雅黑" panose="020B0503020204020204" pitchFamily="34" charset="-122"/>
              </a:rPr>
              <a:t>风水面琉璃滑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不觉船移</a:t>
            </a:r>
            <a:r>
              <a:rPr lang="zh-CN" altLang="en-US" sz="2100" baseline="30000" dirty="0">
                <a:latin typeface="Times New Roman" panose="02020603050405020304" pitchFamily="18" charset="0"/>
                <a:ea typeface="微软雅黑" panose="020B0503020204020204" pitchFamily="34" charset="-122"/>
              </a:rPr>
              <a:t>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微动涟漪</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惊起沙禽掠岸飞</a:t>
            </a:r>
            <a:r>
              <a:rPr lang="zh-CN" altLang="en-US" sz="2100" baseline="30000" dirty="0">
                <a:latin typeface="Times New Roman" panose="02020603050405020304" pitchFamily="18" charset="0"/>
                <a:ea typeface="微软雅黑" panose="020B0503020204020204" pitchFamily="34" charset="-122"/>
              </a:rPr>
              <a:t>⑤</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4" y="1606833"/>
            <a:ext cx="8620133" cy="2999740"/>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28 </a:t>
            </a:r>
            <a:r>
              <a:rPr lang="zh-CN" altLang="en-US" sz="2100" b="1" dirty="0" smtClean="0">
                <a:latin typeface="Times New Roman" panose="02020603050405020304" pitchFamily="18" charset="0"/>
                <a:ea typeface="微软雅黑" panose="020B0503020204020204" pitchFamily="34" charset="-122"/>
              </a:rPr>
              <a:t>黄鹤楼</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崔颢）</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昔人已乘黄鹤去，此地空余黄鹤楼</a:t>
            </a:r>
            <a:r>
              <a:rPr lang="zh-CN" altLang="en-US" sz="2100" baseline="30000" dirty="0">
                <a:latin typeface="Times New Roman" panose="02020603050405020304" pitchFamily="18" charset="0"/>
                <a:ea typeface="微软雅黑" panose="020B0503020204020204" pitchFamily="34" charset="-122"/>
              </a:rPr>
              <a:t>①</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黄鹤一去不复返，白云千载空</a:t>
            </a:r>
            <a:r>
              <a:rPr lang="zh-CN" altLang="en-US" sz="2100" baseline="30000" dirty="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悠悠。</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晴川历历汉阳树，芳草萋萋鹦鹉洲</a:t>
            </a:r>
            <a:r>
              <a:rPr lang="zh-CN" altLang="en-US" sz="2100" baseline="30000" dirty="0">
                <a:latin typeface="Times New Roman" panose="02020603050405020304" pitchFamily="18" charset="0"/>
                <a:ea typeface="微软雅黑" panose="020B0503020204020204" pitchFamily="34" charset="-122"/>
              </a:rPr>
              <a:t>③</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日暮乡关何处是？烟波江上使人愁</a:t>
            </a:r>
            <a:r>
              <a:rPr lang="zh-CN" altLang="en-US" sz="2100" baseline="30000" dirty="0">
                <a:latin typeface="Times New Roman" panose="02020603050405020304" pitchFamily="18" charset="0"/>
                <a:ea typeface="微软雅黑" panose="020B0503020204020204" pitchFamily="34" charset="-122"/>
              </a:rPr>
              <a:t>④</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2141283"/>
            <a:ext cx="8074166" cy="348424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①炼字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西湖好”是词之眼</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短棹”二字将休闲之意委婉写出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因为是短棹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可见轻舟是缓慢而悠闲地飘荡在湖面上的</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游人有足够的时间来观赏两岸春色</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内容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这两句描绘出了由湖心经水面到堤岸</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再整体向远处推进的动态画面</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写法</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炼字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从听觉的角度将西湖的欢乐情调刻画了出来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隐隐”和“处处”都凸显出轻舟的流动感</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32532" y="1626526"/>
            <a:ext cx="420404"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1" y="1626526"/>
            <a:ext cx="1413912"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5065" y="1491984"/>
            <a:ext cx="8101013" cy="348424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④炼字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无风”二字为关键所在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正因无风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才使得西湖水面清澈而平滑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也方使得游人“不觉船移”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其间不仅有诗情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而且合乎逻辑</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⑤</a:t>
            </a:r>
            <a:r>
              <a:rPr lang="zh-CN" altLang="en-US" sz="2100" b="1" dirty="0">
                <a:latin typeface="Times New Roman" panose="02020603050405020304" pitchFamily="18" charset="0"/>
                <a:ea typeface="微软雅黑" panose="020B0503020204020204" pitchFamily="34" charset="-122"/>
              </a:rPr>
              <a:t>写法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采用以动衬静的写作手法描绘出涟漪惊动水鸟的画面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表现了西湖春色的多姿多彩</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这首词作者以轻松淡雅的笔调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描写了泛舟颍州西湖时所见的美丽景色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抒发了辞官归隐后从容自适的闲雅心理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表达了对西湖的赞美之情</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525067" y="1617551"/>
            <a:ext cx="8111727" cy="2030095"/>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43 </a:t>
            </a:r>
            <a:r>
              <a:rPr lang="zh-CN" altLang="en-US" sz="2100" b="1" dirty="0" smtClean="0">
                <a:latin typeface="Times New Roman" panose="02020603050405020304" pitchFamily="18" charset="0"/>
                <a:ea typeface="微软雅黑" panose="020B0503020204020204" pitchFamily="34" charset="-122"/>
              </a:rPr>
              <a:t>相见欢</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朱敦儒</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金陵</a:t>
            </a:r>
            <a:r>
              <a:rPr lang="zh-CN" altLang="en-US" sz="2100" dirty="0">
                <a:latin typeface="Times New Roman" panose="02020603050405020304" pitchFamily="18" charset="0"/>
                <a:ea typeface="微软雅黑" panose="020B0503020204020204" pitchFamily="34" charset="-122"/>
              </a:rPr>
              <a:t>城上西楼</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倚清秋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万里夕阳垂地大江流</a:t>
            </a:r>
            <a:r>
              <a:rPr lang="zh-CN" altLang="en-US" sz="2100" baseline="30000" dirty="0">
                <a:latin typeface="Times New Roman" panose="02020603050405020304" pitchFamily="18" charset="0"/>
                <a:ea typeface="微软雅黑" panose="020B0503020204020204" pitchFamily="34" charset="-122"/>
              </a:rPr>
              <a:t>①</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中原</a:t>
            </a:r>
            <a:r>
              <a:rPr lang="zh-CN" altLang="en-US" sz="2100" dirty="0">
                <a:latin typeface="Times New Roman" panose="02020603050405020304" pitchFamily="18" charset="0"/>
                <a:ea typeface="微软雅黑" panose="020B0503020204020204" pitchFamily="34" charset="-122"/>
              </a:rPr>
              <a:t>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簪缨散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几时收</a:t>
            </a:r>
            <a:r>
              <a:rPr lang="zh-CN" altLang="en-US" sz="2100" baseline="30000" dirty="0">
                <a:latin typeface="Times New Roman" panose="02020603050405020304" pitchFamily="18" charset="0"/>
                <a:ea typeface="微软雅黑" panose="020B0503020204020204" pitchFamily="34" charset="-122"/>
              </a:rPr>
              <a:t>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试倩悲风吹泪过扬州</a:t>
            </a:r>
            <a:r>
              <a:rPr lang="zh-CN" altLang="en-US" sz="2100" baseline="30000" dirty="0">
                <a:latin typeface="Times New Roman" panose="02020603050405020304" pitchFamily="18" charset="0"/>
                <a:ea typeface="微软雅黑" panose="020B0503020204020204" pitchFamily="34" charset="-122"/>
              </a:rPr>
              <a:t>③</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2141283"/>
            <a:ext cx="8074166" cy="348424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①内容</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写法</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上片写景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写夕阳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大地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长江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视野宽广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气魄宏大</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苍凉沉郁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残阳仿佛在抗议</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长江好像在诉说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大地似乎在哭泣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一是象征南宋的国势日渐衰微</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二是奠定全词苍凉感伤的情感基调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借景抒情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抒发词人国破家亡的悲凉抑郁之情</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修辞</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炼字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簪缨”用了借代的修辞手法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代指达官显贵</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一个“乱”字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概括了中原沦丧的现实</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一个“散”字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揭露出统治阶级无心抗战的心理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几时收”的发问</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既是痛切的质疑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也是无望的感叹</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32532" y="1626526"/>
            <a:ext cx="420404"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1" y="1626526"/>
            <a:ext cx="1413912"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5065" y="1491984"/>
            <a:ext cx="8101013" cy="251523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③写法</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最后一句是点睛之笔</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运用拟人的修辞手法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词人乞求西风把自己的泪水吹过大江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吹到已成为战争前线的扬州</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充满无限悲慨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含蓄地表达了词人忧国忧民的情感</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全词由登楼入题</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从写景到抒情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表现了词人强烈的亡国之痛和深厚的爱国精神</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感人至深</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525067" y="1617551"/>
            <a:ext cx="8111727" cy="2030095"/>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44 </a:t>
            </a:r>
            <a:r>
              <a:rPr lang="zh-CN" altLang="en-US" sz="2100" b="1" dirty="0" smtClean="0">
                <a:latin typeface="Times New Roman" panose="02020603050405020304" pitchFamily="18" charset="0"/>
                <a:ea typeface="微软雅黑" panose="020B0503020204020204" pitchFamily="34" charset="-122"/>
              </a:rPr>
              <a:t>如</a:t>
            </a:r>
            <a:r>
              <a:rPr lang="zh-CN" altLang="en-US" sz="2100" b="1" dirty="0">
                <a:latin typeface="Times New Roman" panose="02020603050405020304" pitchFamily="18" charset="0"/>
                <a:ea typeface="微软雅黑" panose="020B0503020204020204" pitchFamily="34" charset="-122"/>
              </a:rPr>
              <a:t>梦</a:t>
            </a:r>
            <a:r>
              <a:rPr lang="zh-CN" altLang="en-US" sz="2100" b="1" dirty="0" smtClean="0">
                <a:latin typeface="Times New Roman" panose="02020603050405020304" pitchFamily="18" charset="0"/>
                <a:ea typeface="微软雅黑" panose="020B0503020204020204" pitchFamily="34" charset="-122"/>
              </a:rPr>
              <a:t>令</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李清照</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       常</a:t>
            </a:r>
            <a:r>
              <a:rPr lang="zh-CN" altLang="en-US" sz="2100" dirty="0">
                <a:latin typeface="Times New Roman" panose="02020603050405020304" pitchFamily="18" charset="0"/>
                <a:ea typeface="微软雅黑" panose="020B0503020204020204" pitchFamily="34" charset="-122"/>
              </a:rPr>
              <a:t>记溪亭日暮</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沉醉不知归路</a:t>
            </a:r>
            <a:r>
              <a:rPr lang="zh-CN" altLang="en-US" sz="2100" baseline="30000" dirty="0">
                <a:latin typeface="Times New Roman" panose="02020603050405020304" pitchFamily="18" charset="0"/>
                <a:ea typeface="微软雅黑" panose="020B0503020204020204" pitchFamily="34" charset="-122"/>
              </a:rPr>
              <a:t>①</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兴尽晚回舟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误入藕花深处</a:t>
            </a:r>
            <a:r>
              <a:rPr lang="zh-CN" altLang="en-US" sz="2100" baseline="30000" dirty="0">
                <a:latin typeface="Times New Roman" panose="02020603050405020304" pitchFamily="18" charset="0"/>
                <a:ea typeface="微软雅黑" panose="020B0503020204020204" pitchFamily="34" charset="-122"/>
              </a:rPr>
              <a:t>②</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       争</a:t>
            </a:r>
            <a:r>
              <a:rPr lang="zh-CN" altLang="en-US" sz="2100" dirty="0">
                <a:latin typeface="Times New Roman" panose="02020603050405020304" pitchFamily="18" charset="0"/>
                <a:ea typeface="微软雅黑" panose="020B0503020204020204" pitchFamily="34" charset="-122"/>
              </a:rPr>
              <a:t>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争渡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惊起一滩鸥鹭</a:t>
            </a:r>
            <a:r>
              <a:rPr lang="zh-CN" altLang="en-US" sz="2100" baseline="30000" dirty="0">
                <a:latin typeface="Times New Roman" panose="02020603050405020304" pitchFamily="18" charset="0"/>
                <a:ea typeface="微软雅黑" panose="020B0503020204020204" pitchFamily="34" charset="-122"/>
              </a:rPr>
              <a:t>③</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2141283"/>
            <a:ext cx="8074166" cy="348424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①内容</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写法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这两句看似起笔平淡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自然和谐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把读者自然而然地引到了作者所创造的情境中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常记”明确表示追诉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地点在“溪亭”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时间是“日暮”</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作者宴饮以后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已经醉得连回去的路都辨识不出了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沉醉”二字显露了作者心底的欢愉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不知归路”也曲折传达出作者流连忘返的情致</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画面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待到兴尽欲归</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却已是日落黄昏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不免有一点着急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慌乱之际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小船捉弄人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误闯荷花丛中</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32532" y="1626526"/>
            <a:ext cx="420404"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1" y="1626526"/>
            <a:ext cx="1413912"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5065" y="1491984"/>
            <a:ext cx="8154591" cy="299974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③写法</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画面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争渡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争渡”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这里表现了奋力划船的情景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重复说“争渡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争渡”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表示奋力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再奋力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词人动作很重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拼命地划着</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把滩上的鸥鹭吓坏了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它们惊恐地扑腾腾地四处乱飞</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词人瞬间的惊愕很快变成喜悦</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这首词记述的是一段美好的回忆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展现了词人早年无忧无虑的生活画面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表达了词人热爱生活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热爱自然的感情</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514349" y="1457310"/>
            <a:ext cx="8101013" cy="396938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八年级下册</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en-US" altLang="zh-CN" sz="2100" b="1" dirty="0" smtClean="0">
                <a:latin typeface="Times New Roman" panose="02020603050405020304" pitchFamily="18" charset="0"/>
                <a:ea typeface="微软雅黑" panose="020B0503020204020204" pitchFamily="34" charset="-122"/>
              </a:rPr>
              <a:t>45 </a:t>
            </a:r>
            <a:r>
              <a:rPr lang="zh-CN" altLang="en-US" sz="2100" b="1" dirty="0" smtClean="0">
                <a:latin typeface="Times New Roman" panose="02020603050405020304" pitchFamily="18" charset="0"/>
                <a:ea typeface="微软雅黑" panose="020B0503020204020204" pitchFamily="34" charset="-122"/>
              </a:rPr>
              <a:t>关雎</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诗经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关关雎鸠，在河之洲</a:t>
            </a:r>
            <a:r>
              <a:rPr lang="zh-CN" altLang="en-US" sz="2100" baseline="30000" dirty="0">
                <a:latin typeface="Times New Roman" panose="02020603050405020304" pitchFamily="18" charset="0"/>
                <a:ea typeface="微软雅黑" panose="020B0503020204020204" pitchFamily="34" charset="-122"/>
              </a:rPr>
              <a:t>①</a:t>
            </a:r>
            <a:r>
              <a:rPr lang="zh-CN" altLang="en-US" sz="2100" dirty="0">
                <a:latin typeface="Times New Roman" panose="02020603050405020304" pitchFamily="18" charset="0"/>
                <a:ea typeface="微软雅黑" panose="020B0503020204020204" pitchFamily="34" charset="-122"/>
              </a:rPr>
              <a:t>。窈窕淑女，君子好逑</a:t>
            </a:r>
            <a:r>
              <a:rPr lang="zh-CN" altLang="en-US" sz="2100" baseline="30000" dirty="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参差荇菜，左右流之。窈窕淑女，寤寐求</a:t>
            </a:r>
            <a:r>
              <a:rPr lang="zh-CN" altLang="en-US" sz="2100" baseline="30000" dirty="0">
                <a:latin typeface="Times New Roman" panose="02020603050405020304" pitchFamily="18" charset="0"/>
                <a:ea typeface="微软雅黑" panose="020B0503020204020204" pitchFamily="34" charset="-122"/>
              </a:rPr>
              <a:t>③</a:t>
            </a:r>
            <a:r>
              <a:rPr lang="zh-CN" altLang="en-US" sz="2100" dirty="0">
                <a:latin typeface="Times New Roman" panose="02020603050405020304" pitchFamily="18" charset="0"/>
                <a:ea typeface="微软雅黑" panose="020B0503020204020204" pitchFamily="34" charset="-122"/>
              </a:rPr>
              <a:t>之。</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求之不得，寤寐思服。悠哉悠哉</a:t>
            </a:r>
            <a:r>
              <a:rPr lang="zh-CN" altLang="en-US" sz="2100" baseline="30000" dirty="0">
                <a:latin typeface="Times New Roman" panose="02020603050405020304" pitchFamily="18" charset="0"/>
                <a:ea typeface="微软雅黑" panose="020B0503020204020204" pitchFamily="34" charset="-122"/>
              </a:rPr>
              <a:t>④</a:t>
            </a:r>
            <a:r>
              <a:rPr lang="zh-CN" altLang="en-US" sz="2100" dirty="0">
                <a:latin typeface="Times New Roman" panose="02020603050405020304" pitchFamily="18" charset="0"/>
                <a:ea typeface="微软雅黑" panose="020B0503020204020204" pitchFamily="34" charset="-122"/>
              </a:rPr>
              <a:t>，辗转反侧</a:t>
            </a:r>
            <a:r>
              <a:rPr lang="zh-CN" altLang="en-US" sz="2100" baseline="30000" dirty="0">
                <a:latin typeface="Times New Roman" panose="02020603050405020304" pitchFamily="18" charset="0"/>
                <a:ea typeface="微软雅黑" panose="020B0503020204020204" pitchFamily="34" charset="-122"/>
              </a:rPr>
              <a:t>⑤</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参差荇菜，左右采之。窈窕淑女，琴瑟友之。</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参差荇菜，左右芼之。窈窕淑女，钟鼓乐之。</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1949884"/>
            <a:ext cx="8084882" cy="396938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①</a:t>
            </a:r>
            <a:r>
              <a:rPr lang="zh-CN" altLang="en-US" sz="2100" b="1" dirty="0">
                <a:latin typeface="Times New Roman" panose="02020603050405020304" pitchFamily="18" charset="0"/>
                <a:ea typeface="微软雅黑" panose="020B0503020204020204" pitchFamily="34" charset="-122"/>
              </a:rPr>
              <a:t>写法：</a:t>
            </a:r>
            <a:r>
              <a:rPr lang="zh-CN" altLang="en-US" sz="2100" dirty="0">
                <a:latin typeface="Times New Roman" panose="02020603050405020304" pitchFamily="18" charset="0"/>
                <a:ea typeface="微软雅黑" panose="020B0503020204020204" pitchFamily="34" charset="-122"/>
              </a:rPr>
              <a:t>用起兴开篇，以雎鸠相互应和的叫声起兴，渲染和谐悠扬的气氛。</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写法、内容：</a:t>
            </a:r>
            <a:r>
              <a:rPr lang="zh-CN" altLang="en-US" sz="2100" dirty="0">
                <a:latin typeface="Times New Roman" panose="02020603050405020304" pitchFamily="18" charset="0"/>
                <a:ea typeface="微软雅黑" panose="020B0503020204020204" pitchFamily="34" charset="-122"/>
              </a:rPr>
              <a:t>统领全篇，奠定了全诗的感情基调。描述了一幅和谐美丽的爱情场景，点明了爱情故事的开端。</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炼字、内容：</a:t>
            </a:r>
            <a:r>
              <a:rPr lang="zh-CN" altLang="en-US" sz="2100" dirty="0">
                <a:latin typeface="Times New Roman" panose="02020603050405020304" pitchFamily="18" charset="0"/>
                <a:ea typeface="微软雅黑" panose="020B0503020204020204" pitchFamily="34" charset="-122"/>
              </a:rPr>
              <a:t>“求”是全篇的中心，整首诗都在表现男子对女子的追求过程，从深切的思慕到实现结婚的愿望。</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④</a:t>
            </a:r>
            <a:r>
              <a:rPr lang="zh-CN" altLang="en-US" sz="2100" b="1" dirty="0">
                <a:latin typeface="Times New Roman" panose="02020603050405020304" pitchFamily="18" charset="0"/>
                <a:ea typeface="微软雅黑" panose="020B0503020204020204" pitchFamily="34" charset="-122"/>
              </a:rPr>
              <a:t>炼字：</a:t>
            </a:r>
            <a:r>
              <a:rPr lang="zh-CN" altLang="en-US" sz="2100" dirty="0">
                <a:latin typeface="Times New Roman" panose="02020603050405020304" pitchFamily="18" charset="0"/>
                <a:ea typeface="微软雅黑" panose="020B0503020204020204" pitchFamily="34" charset="-122"/>
              </a:rPr>
              <a:t>“悠哉”叠用，加重感情色彩，更能表现出男子长夜无眠、思绪万千以致难耐的相思之苦</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32532" y="1530086"/>
            <a:ext cx="420962"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1" y="1530086"/>
            <a:ext cx="1415788"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2130568"/>
            <a:ext cx="8084882" cy="348424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①</a:t>
            </a:r>
            <a:r>
              <a:rPr lang="zh-CN" altLang="en-US" sz="2100" b="1" dirty="0">
                <a:latin typeface="Times New Roman" panose="02020603050405020304" pitchFamily="18" charset="0"/>
                <a:ea typeface="微软雅黑" panose="020B0503020204020204" pitchFamily="34" charset="-122"/>
              </a:rPr>
              <a:t>典故、内容、情感：</a:t>
            </a:r>
            <a:r>
              <a:rPr lang="zh-CN" altLang="en-US" sz="2100" dirty="0">
                <a:latin typeface="Times New Roman" panose="02020603050405020304" pitchFamily="18" charset="0"/>
                <a:ea typeface="微软雅黑" panose="020B0503020204020204" pitchFamily="34" charset="-122"/>
              </a:rPr>
              <a:t>首联用典故由仙人乘鹤归去引出黄鹤楼，让人觉得黄鹤楼是仙人留下来的，充满了神秘的色彩。表达了诗人对世事无常的感慨，为乡愁情结的抒发作铺垫。</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炼字、情感：</a:t>
            </a:r>
            <a:r>
              <a:rPr lang="zh-CN" altLang="en-US" sz="2100" dirty="0">
                <a:latin typeface="Times New Roman" panose="02020603050405020304" pitchFamily="18" charset="0"/>
                <a:ea typeface="微软雅黑" panose="020B0503020204020204" pitchFamily="34" charset="-122"/>
              </a:rPr>
              <a:t>“空”有空空的、空荡荡的意思，表达的是诗人因友人的离去和自己漂泊在外，内心充满孤独、寂寞和惆怅之情。</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画面：</a:t>
            </a:r>
            <a:r>
              <a:rPr lang="zh-CN" altLang="en-US" sz="2100" dirty="0">
                <a:latin typeface="Times New Roman" panose="02020603050405020304" pitchFamily="18" charset="0"/>
                <a:ea typeface="微软雅黑" panose="020B0503020204020204" pitchFamily="34" charset="-122"/>
              </a:rPr>
              <a:t>晴朗的汉川平原上，是一片片葱郁的树木和茂密的芳草，它们覆盖着鹦鹉洲</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32532" y="1615811"/>
            <a:ext cx="420962"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1" y="1615811"/>
            <a:ext cx="1415788"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5781" y="1491984"/>
            <a:ext cx="8101013" cy="203009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⑤</a:t>
            </a:r>
            <a:r>
              <a:rPr lang="zh-CN" altLang="en-US" sz="2100" b="1" dirty="0">
                <a:latin typeface="Times New Roman" panose="02020603050405020304" pitchFamily="18" charset="0"/>
                <a:ea typeface="微软雅黑" panose="020B0503020204020204" pitchFamily="34" charset="-122"/>
              </a:rPr>
              <a:t>情感：</a:t>
            </a:r>
            <a:r>
              <a:rPr lang="zh-CN" altLang="en-US" sz="2100" dirty="0">
                <a:latin typeface="Times New Roman" panose="02020603050405020304" pitchFamily="18" charset="0"/>
                <a:ea typeface="微软雅黑" panose="020B0503020204020204" pitchFamily="34" charset="-122"/>
              </a:rPr>
              <a:t>以缠绵悱恻之情，直率地写出男子的追慕之心和相思之苦。</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zh-CN" altLang="en-US"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本诗叙述了男子对女子的思恋和追求过程，写出他那求之不得的焦虑和求而得之的喜悦，表现了爱情追求中的苦与乐，全诗充满了缠绵悱恻之情，直率地写出了男子的追慕之心和相思之苦。</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4" y="1488963"/>
            <a:ext cx="8620133" cy="3969385"/>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46 </a:t>
            </a:r>
            <a:r>
              <a:rPr lang="zh-CN" altLang="en-US" sz="2100" b="1" dirty="0" smtClean="0">
                <a:latin typeface="Times New Roman" panose="02020603050405020304" pitchFamily="18" charset="0"/>
                <a:ea typeface="微软雅黑" panose="020B0503020204020204" pitchFamily="34" charset="-122"/>
              </a:rPr>
              <a:t>蒹葭</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诗经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蒹葭苍苍，白露为霜。所谓伊人，在水一方。</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溯洄从之，道阻且长。溯游从之，宛在水中央</a:t>
            </a:r>
            <a:r>
              <a:rPr lang="zh-CN" altLang="en-US" sz="2100" baseline="30000" dirty="0">
                <a:latin typeface="Times New Roman" panose="02020603050405020304" pitchFamily="18" charset="0"/>
                <a:ea typeface="微软雅黑" panose="020B0503020204020204" pitchFamily="34" charset="-122"/>
              </a:rPr>
              <a:t>①</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蒹葭萋萋，白露未晞。所谓伊人，在水之湄。</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溯洄从之，道阻且跻。溯游从之，宛在水中坻。</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蒹葭采采，白露未已</a:t>
            </a:r>
            <a:r>
              <a:rPr lang="zh-CN" altLang="en-US" sz="2100" baseline="30000" dirty="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。所谓伊人，在水之涘</a:t>
            </a:r>
            <a:r>
              <a:rPr lang="zh-CN" altLang="en-US" sz="2100" baseline="30000" dirty="0">
                <a:latin typeface="Times New Roman" panose="02020603050405020304" pitchFamily="18" charset="0"/>
                <a:ea typeface="微软雅黑" panose="020B0503020204020204" pitchFamily="34" charset="-122"/>
              </a:rPr>
              <a:t>③</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溯洄从之，道阻且右。溯游从之，宛在水中沚</a:t>
            </a:r>
            <a:r>
              <a:rPr lang="zh-CN" altLang="en-US" sz="2100" baseline="30000" dirty="0">
                <a:latin typeface="Times New Roman" panose="02020603050405020304" pitchFamily="18" charset="0"/>
                <a:ea typeface="微软雅黑" panose="020B0503020204020204" pitchFamily="34" charset="-122"/>
              </a:rPr>
              <a:t>④</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2098421"/>
            <a:ext cx="8095597" cy="348424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①</a:t>
            </a:r>
            <a:r>
              <a:rPr lang="zh-CN" altLang="en-US" sz="2100" b="1" dirty="0">
                <a:latin typeface="Times New Roman" panose="02020603050405020304" pitchFamily="18" charset="0"/>
                <a:ea typeface="微软雅黑" panose="020B0503020204020204" pitchFamily="34" charset="-122"/>
              </a:rPr>
              <a:t>内容、写法：</a:t>
            </a:r>
            <a:r>
              <a:rPr lang="zh-CN" altLang="en-US" sz="2100" dirty="0">
                <a:latin typeface="Times New Roman" panose="02020603050405020304" pitchFamily="18" charset="0"/>
                <a:ea typeface="微软雅黑" panose="020B0503020204020204" pitchFamily="34" charset="-122"/>
              </a:rPr>
              <a:t>以蒹葭起兴。前两句点明了时间和环境。三、四句交代了主人公所追慕的对象及伊人所在的地点，可见主人公迫切想要见到心上人的急切心情。五、六句写追寻时的困境，七、八句描绘顺流追寻时伊人所在的地方。</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内容、写法：</a:t>
            </a:r>
            <a:r>
              <a:rPr lang="zh-CN" altLang="en-US" sz="2100" dirty="0">
                <a:latin typeface="Times New Roman" panose="02020603050405020304" pitchFamily="18" charset="0"/>
                <a:ea typeface="微软雅黑" panose="020B0503020204020204" pitchFamily="34" charset="-122"/>
              </a:rPr>
              <a:t>以水边的秋景起兴，把水乡深秋的景物同诗中主人公的相思之情交融在一起，渲染了深秋凄凉的气氛，烘托出主人公当时所在的环境十分清冷，心境十分寂寞。</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32532" y="1583663"/>
            <a:ext cx="421520"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2" y="1583663"/>
            <a:ext cx="1417665"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6497" y="1495316"/>
            <a:ext cx="8079582" cy="4453890"/>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炼字：</a:t>
            </a:r>
            <a:r>
              <a:rPr lang="zh-CN" altLang="en-US" sz="2100" dirty="0">
                <a:latin typeface="Times New Roman" panose="02020603050405020304" pitchFamily="18" charset="0"/>
                <a:ea typeface="微软雅黑" panose="020B0503020204020204" pitchFamily="34" charset="-122"/>
              </a:rPr>
              <a:t>“方”“湄”“涘”三字的转换，把伊人在彼岸等待主人公的场景和主人公盼望与伊人相会的心理形象真切地描绘了出来。“苍苍”“萋萋”“采采”烘托出主人公寂寞的心境，“为霜”“未晞”“未已”时间的变化，说明追寻时间之长，表现主人公对爱情的执着追求。</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④</a:t>
            </a:r>
            <a:r>
              <a:rPr lang="zh-CN" altLang="en-US" sz="2100" b="1" dirty="0">
                <a:latin typeface="Times New Roman" panose="02020603050405020304" pitchFamily="18" charset="0"/>
                <a:ea typeface="微软雅黑" panose="020B0503020204020204" pitchFamily="34" charset="-122"/>
              </a:rPr>
              <a:t>情感：</a:t>
            </a:r>
            <a:r>
              <a:rPr lang="zh-CN" altLang="en-US" sz="2100" dirty="0">
                <a:latin typeface="Times New Roman" panose="02020603050405020304" pitchFamily="18" charset="0"/>
                <a:ea typeface="微软雅黑" panose="020B0503020204020204" pitchFamily="34" charset="-122"/>
              </a:rPr>
              <a:t>“宛在”表现出心上人似乎就在眼前，表现了主人公痴情的心理状态和对恋人的强烈感情。反复咏叹，突出了追寻之路的艰险与漫长，体现了主人公不能走近心上人却又永远点亮希望的情感状态</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5066" y="1495316"/>
            <a:ext cx="8101013" cy="1545590"/>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zh-CN" altLang="en-US"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本诗叙述了一位男子在深秋的早晨，在长满芦苇的河边寻找意中人的情景，表达了古代劳动人民对爱情的真挚和执着，抒发了主人公想见而不得见的惆怅之情。</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4" y="1660413"/>
            <a:ext cx="8620133" cy="2030095"/>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47 </a:t>
            </a:r>
            <a:r>
              <a:rPr lang="zh-CN" altLang="en-US" sz="2100" b="1" dirty="0" smtClean="0">
                <a:latin typeface="Times New Roman" panose="02020603050405020304" pitchFamily="18" charset="0"/>
                <a:ea typeface="微软雅黑" panose="020B0503020204020204" pitchFamily="34" charset="-122"/>
              </a:rPr>
              <a:t>式微</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诗经</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式微式微</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胡不归</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微君之故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胡为乎中露</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式微式微</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胡不归</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微君之躬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胡为乎泥中</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2098421"/>
            <a:ext cx="8138459" cy="396938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写法</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内容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全诗只有短短两章</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都以“式微式微</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胡不归”起调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天黑了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天黑了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为什么还不回家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紧接着便交待了原因</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微君之故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胡为乎中露”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微君之躬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胡为乎泥中”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意思是说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为了君主的事情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为了养活他们的贵体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才不得不常年累月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昼夜不辍地在露水和泥浆中奔波劳作</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修辞</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式微</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式微</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胡不归”</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并不是有疑而问</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而是胸中早有定见的故意设问</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采用这种虽无疑而故作有疑的设问形式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使诗篇显得婉转而有情致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同时也引人注意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启人深思</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所谓不言怨而怨自深矣</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p:txBody>
      </p:sp>
      <p:sp>
        <p:nvSpPr>
          <p:cNvPr id="3" name="Shape 4116"/>
          <p:cNvSpPr/>
          <p:nvPr/>
        </p:nvSpPr>
        <p:spPr>
          <a:xfrm>
            <a:off x="532532" y="1583663"/>
            <a:ext cx="421520"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2" y="1583663"/>
            <a:ext cx="1417665"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6497" y="1495316"/>
            <a:ext cx="8079582" cy="154559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主旨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本诗描写家人盼望服役在外的亲人回家的急切心情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诗中抓住天色将晚这一瞬间的感触</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一连串的疑问</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质问</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既表达了对亲人在泥水霜露中的关切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又有对“君”行为的怨怒</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4" y="1488963"/>
            <a:ext cx="8620133" cy="2515235"/>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48 </a:t>
            </a:r>
            <a:r>
              <a:rPr lang="zh-CN" altLang="en-US" sz="2100" b="1" dirty="0" smtClean="0">
                <a:latin typeface="Times New Roman" panose="02020603050405020304" pitchFamily="18" charset="0"/>
                <a:ea typeface="微软雅黑" panose="020B0503020204020204" pitchFamily="34" charset="-122"/>
              </a:rPr>
              <a:t>子衿</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诗经</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青青子衿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悠悠我心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纵我不往</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子宁不嗣音</a:t>
            </a:r>
            <a:r>
              <a:rPr lang="zh-CN" altLang="en-US" sz="2100" baseline="30000" dirty="0">
                <a:latin typeface="Times New Roman" panose="02020603050405020304" pitchFamily="18" charset="0"/>
                <a:ea typeface="微软雅黑" panose="020B0503020204020204" pitchFamily="34" charset="-122"/>
              </a:rPr>
              <a:t>①</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青青子佩</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悠悠我思</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纵我不往</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子宁不来</a:t>
            </a:r>
            <a:r>
              <a:rPr lang="zh-CN" altLang="en-US" sz="2100" baseline="30000" dirty="0">
                <a:latin typeface="Times New Roman" panose="02020603050405020304" pitchFamily="18" charset="0"/>
                <a:ea typeface="微软雅黑" panose="020B0503020204020204" pitchFamily="34" charset="-122"/>
              </a:rPr>
              <a:t>②</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挑兮达兮</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在城阙兮</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一日不见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如三月兮</a:t>
            </a:r>
            <a:r>
              <a:rPr lang="zh-CN" altLang="en-US" sz="2100" baseline="30000" dirty="0">
                <a:latin typeface="Times New Roman" panose="02020603050405020304" pitchFamily="18" charset="0"/>
                <a:ea typeface="微软雅黑" panose="020B0503020204020204" pitchFamily="34" charset="-122"/>
              </a:rPr>
              <a:t>③</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01893" y="2076676"/>
            <a:ext cx="8299193" cy="445389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①写法</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开篇采用赋的手法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直接抒发主人公对心上人的思念之情</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写法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第二章在第一章直接抒情的基础上再加渲染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进一步表现相思之深以及由此而产生的惆怅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烦闷之情</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内容</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修辞</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第三章是全诗的高潮部分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主人公的内心独白通过夸张的修辞手法展现出来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造成主观时间与客观时间的反差</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从而将其强烈的内心情绪形象地表现出来</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全诗采用倒叙的手法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充分描写了女子思念恋人的心理活动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惟妙惟肖</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而且意境很美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是一首难得的优美的情歌</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32532" y="1583663"/>
            <a:ext cx="421520"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2" y="1583663"/>
            <a:ext cx="1417665"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6497" y="1491984"/>
            <a:ext cx="8079581" cy="251523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④</a:t>
            </a:r>
            <a:r>
              <a:rPr lang="zh-CN" altLang="en-US" sz="2100" b="1" dirty="0">
                <a:latin typeface="Times New Roman" panose="02020603050405020304" pitchFamily="18" charset="0"/>
                <a:ea typeface="微软雅黑" panose="020B0503020204020204" pitchFamily="34" charset="-122"/>
              </a:rPr>
              <a:t>炼字、情感：</a:t>
            </a:r>
            <a:r>
              <a:rPr lang="zh-CN" altLang="en-US" sz="2100" dirty="0">
                <a:latin typeface="Times New Roman" panose="02020603050405020304" pitchFamily="18" charset="0"/>
                <a:ea typeface="微软雅黑" panose="020B0503020204020204" pitchFamily="34" charset="-122"/>
              </a:rPr>
              <a:t>以“愁”字收篇，准确地表达出日暮时分诗人登临黄鹤楼的心情，同时又和开篇的暗喻相照应，以起伏辗转的文笔表现出缠绵的乡愁。</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zh-CN" altLang="en-US"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本诗写诗人登临黄鹤楼所见到的景物，通过凭吊古迹，抒发了诗人思念家乡的愁绪。</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3" y="1606836"/>
            <a:ext cx="8620133" cy="2999740"/>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49 </a:t>
            </a:r>
            <a:r>
              <a:rPr lang="zh-CN" altLang="en-US" sz="2100" b="1" dirty="0" smtClean="0">
                <a:latin typeface="Times New Roman" panose="02020603050405020304" pitchFamily="18" charset="0"/>
                <a:ea typeface="微软雅黑" panose="020B0503020204020204" pitchFamily="34" charset="-122"/>
              </a:rPr>
              <a:t>送</a:t>
            </a:r>
            <a:r>
              <a:rPr lang="zh-CN" altLang="en-US" sz="2100" b="1" dirty="0">
                <a:latin typeface="Times New Roman" panose="02020603050405020304" pitchFamily="18" charset="0"/>
                <a:ea typeface="微软雅黑" panose="020B0503020204020204" pitchFamily="34" charset="-122"/>
              </a:rPr>
              <a:t>杜少府之任蜀</a:t>
            </a:r>
            <a:r>
              <a:rPr lang="zh-CN" altLang="en-US" sz="2100" b="1" dirty="0" smtClean="0">
                <a:latin typeface="Times New Roman" panose="02020603050405020304" pitchFamily="18" charset="0"/>
                <a:ea typeface="微软雅黑" panose="020B0503020204020204" pitchFamily="34" charset="-122"/>
              </a:rPr>
              <a:t>州</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王勃）</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城阙辅三秦，风烟望五津</a:t>
            </a:r>
            <a:r>
              <a:rPr lang="zh-CN" altLang="en-US" sz="2100" baseline="30000" dirty="0">
                <a:latin typeface="Times New Roman" panose="02020603050405020304" pitchFamily="18" charset="0"/>
                <a:ea typeface="微软雅黑" panose="020B0503020204020204" pitchFamily="34" charset="-122"/>
              </a:rPr>
              <a:t>①</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与君离别意，同是宦游人</a:t>
            </a:r>
            <a:r>
              <a:rPr lang="zh-CN" altLang="en-US" sz="2100" baseline="30000" dirty="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海内存知己，天涯若比邻</a:t>
            </a:r>
            <a:r>
              <a:rPr lang="zh-CN" altLang="en-US" sz="2100" baseline="30000" dirty="0">
                <a:latin typeface="Times New Roman" panose="02020603050405020304" pitchFamily="18" charset="0"/>
                <a:ea typeface="微软雅黑" panose="020B0503020204020204" pitchFamily="34" charset="-122"/>
              </a:rPr>
              <a:t>③</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无为在歧路，儿女共沾巾</a:t>
            </a:r>
            <a:r>
              <a:rPr lang="zh-CN" altLang="en-US" sz="2100" baseline="30000" dirty="0">
                <a:latin typeface="Times New Roman" panose="02020603050405020304" pitchFamily="18" charset="0"/>
                <a:ea typeface="微软雅黑" panose="020B0503020204020204" pitchFamily="34" charset="-122"/>
              </a:rPr>
              <a:t>④</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1960764"/>
            <a:ext cx="8084882" cy="396938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①</a:t>
            </a:r>
            <a:r>
              <a:rPr lang="zh-CN" altLang="en-US" sz="2100" b="1" dirty="0">
                <a:latin typeface="Times New Roman" panose="02020603050405020304" pitchFamily="18" charset="0"/>
                <a:ea typeface="微软雅黑" panose="020B0503020204020204" pitchFamily="34" charset="-122"/>
              </a:rPr>
              <a:t>炼字：</a:t>
            </a:r>
            <a:r>
              <a:rPr lang="zh-CN" altLang="en-US" sz="2100" dirty="0">
                <a:latin typeface="Times New Roman" panose="02020603050405020304" pitchFamily="18" charset="0"/>
                <a:ea typeface="微软雅黑" panose="020B0503020204020204" pitchFamily="34" charset="-122"/>
              </a:rPr>
              <a:t>“辅”字形象地写出了三秦之地护卫着长安的景象，使开篇显得意境开阔。“望”字将相隔千里的京城和蜀地联系起来，表达了对友人的惜别之情。</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情感：</a:t>
            </a:r>
            <a:r>
              <a:rPr lang="zh-CN" altLang="en-US" sz="2100" dirty="0">
                <a:latin typeface="Times New Roman" panose="02020603050405020304" pitchFamily="18" charset="0"/>
                <a:ea typeface="微软雅黑" panose="020B0503020204020204" pitchFamily="34" charset="-122"/>
              </a:rPr>
              <a:t>用两人处境相同、感情一致来宽慰朋友，借以减轻友人的悲凉和孤独之感。</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修辞、情感、哲理：</a:t>
            </a:r>
            <a:r>
              <a:rPr lang="zh-CN" altLang="en-US" sz="2100" dirty="0">
                <a:latin typeface="Times New Roman" panose="02020603050405020304" pitchFamily="18" charset="0"/>
                <a:ea typeface="微软雅黑" panose="020B0503020204020204" pitchFamily="34" charset="-122"/>
              </a:rPr>
              <a:t>运用对偶和夸张的修辞手法，既表现出诗人乐观宽广的胸怀，与友人真挚的情谊，也道出了这真诚的情谊可以超越时空的哲理</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32532" y="1551517"/>
            <a:ext cx="420962"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1" y="1551517"/>
            <a:ext cx="1415788"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5065" y="1491984"/>
            <a:ext cx="8101013" cy="203009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④</a:t>
            </a:r>
            <a:r>
              <a:rPr lang="zh-CN" altLang="en-US" sz="2100" b="1" dirty="0">
                <a:latin typeface="Times New Roman" panose="02020603050405020304" pitchFamily="18" charset="0"/>
                <a:ea typeface="微软雅黑" panose="020B0503020204020204" pitchFamily="34" charset="-122"/>
              </a:rPr>
              <a:t>情感：</a:t>
            </a:r>
            <a:r>
              <a:rPr lang="zh-CN" altLang="en-US" sz="2100" dirty="0">
                <a:latin typeface="Times New Roman" panose="02020603050405020304" pitchFamily="18" charset="0"/>
                <a:ea typeface="微软雅黑" panose="020B0503020204020204" pitchFamily="34" charset="-122"/>
              </a:rPr>
              <a:t>“歧路”照应送别之意，指送别之路。劝慰友人坦然面对离别，抒发了诗人面对离别豁达、积极乐观的人生态度。</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zh-CN" altLang="en-US"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此诗一改往昔送别诗悲苦缠绵之态，体现了诗人豁达的情趣和旷达的胸怀。</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3" y="1606836"/>
            <a:ext cx="8620133" cy="2999740"/>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50 </a:t>
            </a:r>
            <a:r>
              <a:rPr lang="zh-CN" altLang="en-US" sz="2100" b="1" dirty="0" smtClean="0">
                <a:latin typeface="Times New Roman" panose="02020603050405020304" pitchFamily="18" charset="0"/>
                <a:ea typeface="微软雅黑" panose="020B0503020204020204" pitchFamily="34" charset="-122"/>
              </a:rPr>
              <a:t>望</a:t>
            </a:r>
            <a:r>
              <a:rPr lang="zh-CN" altLang="en-US" sz="2100" b="1" dirty="0">
                <a:latin typeface="Times New Roman" panose="02020603050405020304" pitchFamily="18" charset="0"/>
                <a:ea typeface="微软雅黑" panose="020B0503020204020204" pitchFamily="34" charset="-122"/>
              </a:rPr>
              <a:t>洞庭湖赠张丞相</a:t>
            </a:r>
            <a:r>
              <a:rPr lang="zh-CN" altLang="en-US" sz="2100" b="1" baseline="30000" dirty="0" smtClean="0">
                <a:latin typeface="Times New Roman" panose="02020603050405020304" pitchFamily="18" charset="0"/>
                <a:ea typeface="微软雅黑" panose="020B0503020204020204" pitchFamily="34" charset="-122"/>
              </a:rPr>
              <a:t>①</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孟浩然</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八月湖水平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涵虚混太清</a:t>
            </a:r>
            <a:r>
              <a:rPr lang="zh-CN" altLang="en-US" sz="2100" baseline="30000" dirty="0">
                <a:latin typeface="Times New Roman" panose="02020603050405020304" pitchFamily="18" charset="0"/>
                <a:ea typeface="微软雅黑" panose="020B0503020204020204" pitchFamily="34" charset="-122"/>
              </a:rPr>
              <a:t>②</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气蒸云梦泽</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波撼岳阳城</a:t>
            </a:r>
            <a:r>
              <a:rPr lang="zh-CN" altLang="en-US" sz="2100" baseline="30000" dirty="0">
                <a:latin typeface="Times New Roman" panose="02020603050405020304" pitchFamily="18" charset="0"/>
                <a:ea typeface="微软雅黑" panose="020B0503020204020204" pitchFamily="34" charset="-122"/>
              </a:rPr>
              <a:t>③</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欲济无舟楫</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端居耻圣明</a:t>
            </a:r>
            <a:r>
              <a:rPr lang="zh-CN" altLang="en-US" sz="2100" baseline="30000" dirty="0">
                <a:latin typeface="Times New Roman" panose="02020603050405020304" pitchFamily="18" charset="0"/>
                <a:ea typeface="微软雅黑" panose="020B0503020204020204" pitchFamily="34" charset="-122"/>
              </a:rPr>
              <a:t>④</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坐观垂钓者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徒有羡鱼情</a:t>
            </a:r>
            <a:r>
              <a:rPr lang="zh-CN" altLang="en-US" sz="2100" baseline="30000" dirty="0">
                <a:latin typeface="Times New Roman" panose="02020603050405020304" pitchFamily="18" charset="0"/>
                <a:ea typeface="微软雅黑" panose="020B0503020204020204" pitchFamily="34" charset="-122"/>
              </a:rPr>
              <a:t>⑤</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2035776"/>
            <a:ext cx="8084882" cy="299974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①题解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张丞相</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指张九龄</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唐玄宗时为相</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内容</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炼字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这两句写秋水升涨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与海岸相齐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远远望去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水天一色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景象开阔壮观</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平”写湖面之阔</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混”写水势之大</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写法</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炼字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这两句动静结合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视觉与听觉相结合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形象地描绘出洞庭湖的壮阔气势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气蒸”写出了湖的广阔浩大</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蓄积丰厚</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波撼”衬托出湖水的澎湃动荡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力量巨大</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32532" y="1551517"/>
            <a:ext cx="420962"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1" y="1551517"/>
            <a:ext cx="1415788"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5065" y="1491984"/>
            <a:ext cx="8101013" cy="396938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④情感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颈联即景生情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吐露心声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既言无舟渡船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又说无路进仕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抒发了诗人想投身于仕途之中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大展宏图</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干一番事业</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却又苦于无人引荐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提拔的无奈之情</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⑤</a:t>
            </a:r>
            <a:r>
              <a:rPr lang="zh-CN" altLang="en-US" sz="2100" b="1" dirty="0">
                <a:latin typeface="Times New Roman" panose="02020603050405020304" pitchFamily="18" charset="0"/>
                <a:ea typeface="微软雅黑" panose="020B0503020204020204" pitchFamily="34" charset="-122"/>
              </a:rPr>
              <a:t>典故</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修辞</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尾联两句巧妙运用典故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另翻新意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巧妙设喻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暗喻自己有出来干一番事业的愿望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只怕没有人引荐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希望对方予以引荐</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此诗是一首投赠之作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诗人通过描述面临烟波浩淼的洞庭湖</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欲渡无舟而发出感叹以及临渊羡鱼的情怀</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曲折地表达了自己希望张九龄予以援引之意</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525065" y="1414134"/>
            <a:ext cx="8090297" cy="4592320"/>
          </a:xfrm>
          <a:prstGeom prst="rect">
            <a:avLst/>
          </a:prstGeom>
        </p:spPr>
        <p:txBody>
          <a:bodyPr wrap="square">
            <a:spAutoFit/>
          </a:bodyPr>
          <a:lstStyle/>
          <a:p>
            <a:pPr algn="ctr">
              <a:lnSpc>
                <a:spcPct val="150000"/>
              </a:lnSpc>
            </a:pPr>
            <a:r>
              <a:rPr lang="en-US" altLang="zh-CN" sz="1950" b="1" dirty="0" smtClean="0">
                <a:latin typeface="Times New Roman" panose="02020603050405020304" pitchFamily="18" charset="0"/>
                <a:ea typeface="微软雅黑" panose="020B0503020204020204" pitchFamily="34" charset="-122"/>
              </a:rPr>
              <a:t>51 </a:t>
            </a:r>
            <a:r>
              <a:rPr lang="zh-CN" altLang="en-US" sz="1950" b="1" dirty="0">
                <a:latin typeface="Times New Roman" panose="02020603050405020304" pitchFamily="18" charset="0"/>
                <a:ea typeface="微软雅黑" panose="020B0503020204020204" pitchFamily="34" charset="-122"/>
              </a:rPr>
              <a:t>茅屋为秋风所破</a:t>
            </a:r>
            <a:r>
              <a:rPr lang="zh-CN" altLang="en-US" sz="1950" b="1" dirty="0" smtClean="0">
                <a:latin typeface="Times New Roman" panose="02020603050405020304" pitchFamily="18" charset="0"/>
                <a:ea typeface="微软雅黑" panose="020B0503020204020204" pitchFamily="34" charset="-122"/>
              </a:rPr>
              <a:t>歌</a:t>
            </a:r>
            <a:r>
              <a:rPr lang="zh-CN" altLang="en-US" sz="1950" dirty="0" smtClean="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唐</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杜甫）</a:t>
            </a:r>
            <a:endParaRPr lang="en-US" altLang="zh-CN" sz="1950" dirty="0">
              <a:latin typeface="Times New Roman" panose="02020603050405020304" pitchFamily="18" charset="0"/>
              <a:ea typeface="微软雅黑" panose="020B0503020204020204" pitchFamily="34" charset="-122"/>
            </a:endParaRPr>
          </a:p>
          <a:p>
            <a:pPr algn="just">
              <a:lnSpc>
                <a:spcPct val="150000"/>
              </a:lnSpc>
            </a:pPr>
            <a:r>
              <a:rPr lang="zh-CN" altLang="en-US" sz="1950" dirty="0" smtClean="0">
                <a:latin typeface="Times New Roman" panose="02020603050405020304" pitchFamily="18" charset="0"/>
                <a:ea typeface="微软雅黑" panose="020B0503020204020204" pitchFamily="34" charset="-122"/>
              </a:rPr>
              <a:t>        八月</a:t>
            </a:r>
            <a:r>
              <a:rPr lang="zh-CN" altLang="en-US" sz="1950" dirty="0">
                <a:latin typeface="Times New Roman" panose="02020603050405020304" pitchFamily="18" charset="0"/>
                <a:ea typeface="微软雅黑" panose="020B0503020204020204" pitchFamily="34" charset="-122"/>
              </a:rPr>
              <a:t>秋高风怒号，卷我屋上三重茅。茅飞渡江洒江郊，高者挂罥长林梢，下者飘转沉塘坳</a:t>
            </a:r>
            <a:r>
              <a:rPr lang="zh-CN" altLang="en-US" sz="1950" baseline="30000" dirty="0">
                <a:latin typeface="Times New Roman" panose="02020603050405020304" pitchFamily="18" charset="0"/>
                <a:ea typeface="微软雅黑" panose="020B0503020204020204" pitchFamily="34" charset="-122"/>
              </a:rPr>
              <a:t>①</a:t>
            </a:r>
            <a:r>
              <a:rPr lang="zh-CN" altLang="en-US" sz="1950" dirty="0">
                <a:latin typeface="Times New Roman" panose="02020603050405020304" pitchFamily="18" charset="0"/>
                <a:ea typeface="微软雅黑" panose="020B0503020204020204" pitchFamily="34" charset="-122"/>
              </a:rPr>
              <a:t>。</a:t>
            </a:r>
            <a:endParaRPr lang="en-US" altLang="zh-CN" sz="1950" dirty="0">
              <a:latin typeface="Times New Roman" panose="02020603050405020304" pitchFamily="18" charset="0"/>
              <a:ea typeface="微软雅黑" panose="020B0503020204020204" pitchFamily="34" charset="-122"/>
            </a:endParaRPr>
          </a:p>
          <a:p>
            <a:pPr algn="just">
              <a:lnSpc>
                <a:spcPct val="150000"/>
              </a:lnSpc>
            </a:pPr>
            <a:r>
              <a:rPr lang="zh-CN" altLang="en-US" sz="1950" dirty="0" smtClean="0">
                <a:latin typeface="Times New Roman" panose="02020603050405020304" pitchFamily="18" charset="0"/>
                <a:ea typeface="微软雅黑" panose="020B0503020204020204" pitchFamily="34" charset="-122"/>
              </a:rPr>
              <a:t>        南</a:t>
            </a:r>
            <a:r>
              <a:rPr lang="zh-CN" altLang="en-US" sz="1950" dirty="0">
                <a:latin typeface="Times New Roman" panose="02020603050405020304" pitchFamily="18" charset="0"/>
                <a:ea typeface="微软雅黑" panose="020B0503020204020204" pitchFamily="34" charset="-122"/>
              </a:rPr>
              <a:t>村群童欺我老无力，忍能对面为盗贼。公然抱茅入竹去，唇焦口燥呼不得，归来倚杖自叹息</a:t>
            </a:r>
            <a:r>
              <a:rPr lang="zh-CN" altLang="en-US" sz="1950" baseline="30000" dirty="0">
                <a:latin typeface="Times New Roman" panose="02020603050405020304" pitchFamily="18" charset="0"/>
                <a:ea typeface="微软雅黑" panose="020B0503020204020204" pitchFamily="34" charset="-122"/>
              </a:rPr>
              <a:t>②</a:t>
            </a:r>
            <a:r>
              <a:rPr lang="zh-CN" altLang="en-US" sz="1950" dirty="0">
                <a:latin typeface="Times New Roman" panose="02020603050405020304" pitchFamily="18" charset="0"/>
                <a:ea typeface="微软雅黑" panose="020B0503020204020204" pitchFamily="34" charset="-122"/>
              </a:rPr>
              <a:t>。</a:t>
            </a:r>
            <a:endParaRPr lang="en-US" altLang="zh-CN" sz="1950" dirty="0">
              <a:latin typeface="Times New Roman" panose="02020603050405020304" pitchFamily="18" charset="0"/>
              <a:ea typeface="微软雅黑" panose="020B0503020204020204" pitchFamily="34" charset="-122"/>
            </a:endParaRPr>
          </a:p>
          <a:p>
            <a:pPr algn="just">
              <a:lnSpc>
                <a:spcPct val="150000"/>
              </a:lnSpc>
            </a:pPr>
            <a:r>
              <a:rPr lang="zh-CN" altLang="en-US" sz="1950" dirty="0" smtClean="0">
                <a:latin typeface="Times New Roman" panose="02020603050405020304" pitchFamily="18" charset="0"/>
                <a:ea typeface="微软雅黑" panose="020B0503020204020204" pitchFamily="34" charset="-122"/>
              </a:rPr>
              <a:t>        俄顷</a:t>
            </a:r>
            <a:r>
              <a:rPr lang="zh-CN" altLang="en-US" sz="1950" dirty="0">
                <a:latin typeface="Times New Roman" panose="02020603050405020304" pitchFamily="18" charset="0"/>
                <a:ea typeface="微软雅黑" panose="020B0503020204020204" pitchFamily="34" charset="-122"/>
              </a:rPr>
              <a:t>风定云墨色，秋天漠漠向昏黑</a:t>
            </a:r>
            <a:r>
              <a:rPr lang="zh-CN" altLang="en-US" sz="1950" baseline="30000" dirty="0">
                <a:latin typeface="Times New Roman" panose="02020603050405020304" pitchFamily="18" charset="0"/>
                <a:ea typeface="微软雅黑" panose="020B0503020204020204" pitchFamily="34" charset="-122"/>
              </a:rPr>
              <a:t>③</a:t>
            </a:r>
            <a:r>
              <a:rPr lang="zh-CN" altLang="en-US" sz="1950" dirty="0">
                <a:latin typeface="Times New Roman" panose="02020603050405020304" pitchFamily="18" charset="0"/>
                <a:ea typeface="微软雅黑" panose="020B0503020204020204" pitchFamily="34" charset="-122"/>
              </a:rPr>
              <a:t>。布衾多年冷似铁，娇儿恶卧踏里裂</a:t>
            </a:r>
            <a:r>
              <a:rPr lang="zh-CN" altLang="en-US" sz="1950" baseline="30000" dirty="0">
                <a:latin typeface="Times New Roman" panose="02020603050405020304" pitchFamily="18" charset="0"/>
                <a:ea typeface="微软雅黑" panose="020B0503020204020204" pitchFamily="34" charset="-122"/>
              </a:rPr>
              <a:t>④</a:t>
            </a:r>
            <a:r>
              <a:rPr lang="zh-CN" altLang="en-US" sz="1950" dirty="0">
                <a:latin typeface="Times New Roman" panose="02020603050405020304" pitchFamily="18" charset="0"/>
                <a:ea typeface="微软雅黑" panose="020B0503020204020204" pitchFamily="34" charset="-122"/>
              </a:rPr>
              <a:t>。床头屋漏无干处，雨脚如麻未断绝。自经丧乱少睡眠，长夜沾湿何由彻</a:t>
            </a:r>
            <a:r>
              <a:rPr lang="zh-CN" altLang="en-US" sz="1950" baseline="30000" dirty="0">
                <a:latin typeface="Times New Roman" panose="02020603050405020304" pitchFamily="18" charset="0"/>
                <a:ea typeface="微软雅黑" panose="020B0503020204020204" pitchFamily="34" charset="-122"/>
              </a:rPr>
              <a:t>⑤</a:t>
            </a:r>
            <a:r>
              <a:rPr lang="zh-CN" altLang="en-US" sz="1950" dirty="0">
                <a:latin typeface="Times New Roman" panose="02020603050405020304" pitchFamily="18" charset="0"/>
                <a:ea typeface="微软雅黑" panose="020B0503020204020204" pitchFamily="34" charset="-122"/>
              </a:rPr>
              <a:t>！</a:t>
            </a:r>
            <a:endParaRPr lang="en-US" altLang="zh-CN" sz="1950" dirty="0">
              <a:latin typeface="Times New Roman" panose="02020603050405020304" pitchFamily="18" charset="0"/>
              <a:ea typeface="微软雅黑" panose="020B0503020204020204" pitchFamily="34" charset="-122"/>
            </a:endParaRPr>
          </a:p>
          <a:p>
            <a:pPr algn="just">
              <a:lnSpc>
                <a:spcPct val="150000"/>
              </a:lnSpc>
            </a:pPr>
            <a:r>
              <a:rPr lang="zh-CN" altLang="en-US" sz="1950" dirty="0" smtClean="0">
                <a:latin typeface="Times New Roman" panose="02020603050405020304" pitchFamily="18" charset="0"/>
                <a:ea typeface="微软雅黑" panose="020B0503020204020204" pitchFamily="34" charset="-122"/>
              </a:rPr>
              <a:t>        安</a:t>
            </a:r>
            <a:r>
              <a:rPr lang="zh-CN" altLang="en-US" sz="1950" dirty="0">
                <a:latin typeface="Times New Roman" panose="02020603050405020304" pitchFamily="18" charset="0"/>
                <a:ea typeface="微软雅黑" panose="020B0503020204020204" pitchFamily="34" charset="-122"/>
              </a:rPr>
              <a:t>得广厦千万间，大庇天下寒士俱欢颜！风雨不动安如山。呜呼！何时眼前突兀见此屋，吾庐独破受冻死亦足</a:t>
            </a:r>
            <a:r>
              <a:rPr lang="zh-CN" altLang="en-US" sz="1950" baseline="30000" dirty="0">
                <a:latin typeface="Times New Roman" panose="02020603050405020304" pitchFamily="18" charset="0"/>
                <a:ea typeface="微软雅黑" panose="020B0503020204020204" pitchFamily="34" charset="-122"/>
              </a:rPr>
              <a:t>⑥</a:t>
            </a:r>
            <a:r>
              <a:rPr lang="zh-CN" altLang="en-US" sz="1950" dirty="0" smtClean="0">
                <a:latin typeface="Times New Roman" panose="02020603050405020304" pitchFamily="18" charset="0"/>
                <a:ea typeface="微软雅黑" panose="020B0503020204020204" pitchFamily="34" charset="-122"/>
              </a:rPr>
              <a:t>！  </a:t>
            </a:r>
            <a:endParaRPr lang="zh-CN" altLang="en-US" sz="195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2069671"/>
            <a:ext cx="8074166" cy="348424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①</a:t>
            </a:r>
            <a:r>
              <a:rPr lang="zh-CN" altLang="en-US" sz="2100" b="1" dirty="0">
                <a:latin typeface="Times New Roman" panose="02020603050405020304" pitchFamily="18" charset="0"/>
                <a:ea typeface="微软雅黑" panose="020B0503020204020204" pitchFamily="34" charset="-122"/>
              </a:rPr>
              <a:t>炼字、修辞、情感：</a:t>
            </a:r>
            <a:r>
              <a:rPr lang="zh-CN" altLang="en-US" sz="2100" dirty="0">
                <a:latin typeface="Times New Roman" panose="02020603050405020304" pitchFamily="18" charset="0"/>
                <a:ea typeface="微软雅黑" panose="020B0503020204020204" pitchFamily="34" charset="-122"/>
              </a:rPr>
              <a:t>“怒”字把秋风拟人化，从而使下一句不仅富有动作性，而且富有浓烈的感情色彩。“卷”“飞”“渡”“洒”“挂罥”“飘转”，一个接一个的动态不仅组成了一幅幅鲜明的图画，而且紧紧地牵动诗人的视线，拨动诗人的心弦，表现了诗人痛惜焦急的心情，为下文的夜雨作铺垫。</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写法、情感：</a:t>
            </a:r>
            <a:r>
              <a:rPr lang="zh-CN" altLang="en-US" sz="2100" dirty="0">
                <a:latin typeface="Times New Roman" panose="02020603050405020304" pitchFamily="18" charset="0"/>
                <a:ea typeface="微软雅黑" panose="020B0503020204020204" pitchFamily="34" charset="-122"/>
              </a:rPr>
              <a:t>写茅草被顽童抱去和诗人的叹息，运用动作描写突出诗人的焦急与无奈</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41197" y="1572948"/>
            <a:ext cx="420404"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9126" y="1572948"/>
            <a:ext cx="1413912"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5066" y="1487728"/>
            <a:ext cx="8111729" cy="2999740"/>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写法：</a:t>
            </a:r>
            <a:r>
              <a:rPr lang="zh-CN" altLang="en-US" sz="2100" dirty="0">
                <a:latin typeface="Times New Roman" panose="02020603050405020304" pitchFamily="18" charset="0"/>
                <a:ea typeface="微软雅黑" panose="020B0503020204020204" pitchFamily="34" charset="-122"/>
              </a:rPr>
              <a:t>写傍晚秋雨之前的景色，渲染出阴沉黑暗的氛围，烘托出诗人内心的凄惨黯淡。</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④</a:t>
            </a:r>
            <a:r>
              <a:rPr lang="zh-CN" altLang="en-US" sz="2100" b="1" dirty="0">
                <a:latin typeface="Times New Roman" panose="02020603050405020304" pitchFamily="18" charset="0"/>
                <a:ea typeface="微软雅黑" panose="020B0503020204020204" pitchFamily="34" charset="-122"/>
              </a:rPr>
              <a:t>修辞：</a:t>
            </a:r>
            <a:r>
              <a:rPr lang="zh-CN" altLang="en-US" sz="2100" dirty="0">
                <a:latin typeface="Times New Roman" panose="02020603050405020304" pitchFamily="18" charset="0"/>
                <a:ea typeface="微软雅黑" panose="020B0503020204020204" pitchFamily="34" charset="-122"/>
              </a:rPr>
              <a:t>运用比喻的修辞手法，写出诗人家境的困顿、生活的窘迫。</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⑤</a:t>
            </a:r>
            <a:r>
              <a:rPr lang="zh-CN" altLang="en-US" sz="2100" b="1" dirty="0">
                <a:latin typeface="Times New Roman" panose="02020603050405020304" pitchFamily="18" charset="0"/>
                <a:ea typeface="微软雅黑" panose="020B0503020204020204" pitchFamily="34" charset="-122"/>
              </a:rPr>
              <a:t>修辞、情感：</a:t>
            </a:r>
            <a:r>
              <a:rPr lang="zh-CN" altLang="en-US" sz="2100" dirty="0">
                <a:latin typeface="Times New Roman" panose="02020603050405020304" pitchFamily="18" charset="0"/>
                <a:ea typeface="微软雅黑" panose="020B0503020204020204" pitchFamily="34" charset="-122"/>
              </a:rPr>
              <a:t>运用比喻的修辞手法，将“雨”比作“麻”，写出了秋雨连绵细密的特点。这几句表现了诗人“屋漏又遭连夜雨”、难以入眠的痛苦悲凉的心情</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6497" y="1487728"/>
            <a:ext cx="8090297" cy="348424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⑥</a:t>
            </a:r>
            <a:r>
              <a:rPr lang="zh-CN" altLang="en-US" sz="2100" b="1" dirty="0">
                <a:latin typeface="Times New Roman" panose="02020603050405020304" pitchFamily="18" charset="0"/>
                <a:ea typeface="微软雅黑" panose="020B0503020204020204" pitchFamily="34" charset="-122"/>
              </a:rPr>
              <a:t>炼字、情感：</a:t>
            </a:r>
            <a:r>
              <a:rPr lang="zh-CN" altLang="en-US" sz="2100" dirty="0">
                <a:latin typeface="Times New Roman" panose="02020603050405020304" pitchFamily="18" charset="0"/>
                <a:ea typeface="微软雅黑" panose="020B0503020204020204" pitchFamily="34" charset="-122"/>
              </a:rPr>
              <a:t>“广厦”“千万间”“大庇”“天下”“欢颜”“安如山”等词语表现阔大境界和愉快情感，声音宏亮，从而构成了铿锵有力的节奏和奔腾前进的气势。表达了诗人忧国忧民的博大胸怀和兼济天下的崇高理想。</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zh-CN" altLang="en-US"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此诗叙述诗人的茅屋被秋风所破以致全家遭雨淋的痛苦经历，抒发了自己内心的感慨，体现了诗人忧国忧民的崇高思想境界，是杜诗中的典范之作。</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4" y="1488963"/>
            <a:ext cx="8620133" cy="2999740"/>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29 </a:t>
            </a:r>
            <a:r>
              <a:rPr lang="zh-CN" altLang="en-US" sz="2100" b="1" dirty="0" smtClean="0">
                <a:latin typeface="Times New Roman" panose="02020603050405020304" pitchFamily="18" charset="0"/>
                <a:ea typeface="微软雅黑" panose="020B0503020204020204" pitchFamily="34" charset="-122"/>
              </a:rPr>
              <a:t>使</a:t>
            </a:r>
            <a:r>
              <a:rPr lang="zh-CN" altLang="en-US" sz="2100" b="1" dirty="0">
                <a:latin typeface="Times New Roman" panose="02020603050405020304" pitchFamily="18" charset="0"/>
                <a:ea typeface="微软雅黑" panose="020B0503020204020204" pitchFamily="34" charset="-122"/>
              </a:rPr>
              <a:t>至</a:t>
            </a:r>
            <a:r>
              <a:rPr lang="zh-CN" altLang="en-US" sz="2100" b="1" dirty="0" smtClean="0">
                <a:latin typeface="Times New Roman" panose="02020603050405020304" pitchFamily="18" charset="0"/>
                <a:ea typeface="微软雅黑" panose="020B0503020204020204" pitchFamily="34" charset="-122"/>
              </a:rPr>
              <a:t>塞上</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王维）</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单车欲问边，属国过居延。</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征蓬出汉塞，归雁入胡天</a:t>
            </a:r>
            <a:r>
              <a:rPr lang="zh-CN" altLang="en-US" sz="2100" baseline="30000" dirty="0">
                <a:latin typeface="Times New Roman" panose="02020603050405020304" pitchFamily="18" charset="0"/>
                <a:ea typeface="微软雅黑" panose="020B0503020204020204" pitchFamily="34" charset="-122"/>
              </a:rPr>
              <a:t>①</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大漠孤烟直，长河落日圆</a:t>
            </a:r>
            <a:r>
              <a:rPr lang="zh-CN" altLang="en-US" sz="2100" baseline="30000" dirty="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萧关逢候骑，都护在燕然</a:t>
            </a:r>
            <a:r>
              <a:rPr lang="zh-CN" altLang="en-US" sz="2100" baseline="30000" dirty="0">
                <a:latin typeface="Times New Roman" panose="02020603050405020304" pitchFamily="18" charset="0"/>
                <a:ea typeface="微软雅黑" panose="020B0503020204020204" pitchFamily="34" charset="-122"/>
              </a:rPr>
              <a:t>③</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4" y="1489333"/>
            <a:ext cx="8620133" cy="4379595"/>
          </a:xfrm>
          <a:prstGeom prst="rect">
            <a:avLst/>
          </a:prstGeom>
        </p:spPr>
        <p:txBody>
          <a:bodyPr wrap="square">
            <a:spAutoFit/>
          </a:bodyPr>
          <a:lstStyle/>
          <a:p>
            <a:pPr algn="ctr">
              <a:lnSpc>
                <a:spcPct val="130000"/>
              </a:lnSpc>
            </a:pPr>
            <a:r>
              <a:rPr lang="en-US" altLang="zh-CN" sz="1950" b="1" dirty="0" smtClean="0">
                <a:latin typeface="Times New Roman" panose="02020603050405020304" pitchFamily="18" charset="0"/>
                <a:ea typeface="微软雅黑" panose="020B0503020204020204" pitchFamily="34" charset="-122"/>
              </a:rPr>
              <a:t>52 </a:t>
            </a:r>
            <a:r>
              <a:rPr lang="zh-CN" altLang="en-US" sz="1950" b="1" dirty="0" smtClean="0">
                <a:latin typeface="Times New Roman" panose="02020603050405020304" pitchFamily="18" charset="0"/>
                <a:ea typeface="微软雅黑" panose="020B0503020204020204" pitchFamily="34" charset="-122"/>
              </a:rPr>
              <a:t>卖</a:t>
            </a:r>
            <a:r>
              <a:rPr lang="zh-CN" altLang="en-US" sz="1950" b="1" dirty="0">
                <a:latin typeface="Times New Roman" panose="02020603050405020304" pitchFamily="18" charset="0"/>
                <a:ea typeface="微软雅黑" panose="020B0503020204020204" pitchFamily="34" charset="-122"/>
              </a:rPr>
              <a:t>炭翁</a:t>
            </a:r>
            <a:r>
              <a:rPr lang="zh-CN" altLang="en-US" sz="1950" dirty="0">
                <a:latin typeface="Times New Roman" panose="02020603050405020304" pitchFamily="18" charset="0"/>
                <a:ea typeface="微软雅黑" panose="020B0503020204020204" pitchFamily="34" charset="-122"/>
              </a:rPr>
              <a:t>（唐</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白居易）</a:t>
            </a:r>
            <a:endParaRPr lang="zh-CN" altLang="en-US" sz="1950" dirty="0">
              <a:latin typeface="Times New Roman" panose="02020603050405020304" pitchFamily="18" charset="0"/>
              <a:ea typeface="微软雅黑" panose="020B0503020204020204" pitchFamily="34" charset="-122"/>
            </a:endParaRPr>
          </a:p>
          <a:p>
            <a:pPr algn="ctr">
              <a:lnSpc>
                <a:spcPct val="130000"/>
              </a:lnSpc>
            </a:pPr>
            <a:r>
              <a:rPr lang="zh-CN" altLang="en-US" sz="1950" dirty="0">
                <a:latin typeface="Times New Roman" panose="02020603050405020304" pitchFamily="18" charset="0"/>
                <a:ea typeface="微软雅黑" panose="020B0503020204020204" pitchFamily="34" charset="-122"/>
              </a:rPr>
              <a:t>卖炭翁，伐薪烧炭南山中。</a:t>
            </a:r>
            <a:endParaRPr lang="zh-CN" altLang="en-US" sz="1950" dirty="0">
              <a:latin typeface="Times New Roman" panose="02020603050405020304" pitchFamily="18" charset="0"/>
              <a:ea typeface="微软雅黑" panose="020B0503020204020204" pitchFamily="34" charset="-122"/>
            </a:endParaRPr>
          </a:p>
          <a:p>
            <a:pPr algn="ctr">
              <a:lnSpc>
                <a:spcPct val="130000"/>
              </a:lnSpc>
            </a:pPr>
            <a:r>
              <a:rPr lang="zh-CN" altLang="en-US" sz="1950" dirty="0">
                <a:latin typeface="Times New Roman" panose="02020603050405020304" pitchFamily="18" charset="0"/>
                <a:ea typeface="微软雅黑" panose="020B0503020204020204" pitchFamily="34" charset="-122"/>
              </a:rPr>
              <a:t>满面尘灰烟火色，两鬓苍苍十指黑</a:t>
            </a:r>
            <a:r>
              <a:rPr lang="zh-CN" altLang="en-US" sz="1950" baseline="30000" dirty="0">
                <a:latin typeface="Times New Roman" panose="02020603050405020304" pitchFamily="18" charset="0"/>
                <a:ea typeface="微软雅黑" panose="020B0503020204020204" pitchFamily="34" charset="-122"/>
              </a:rPr>
              <a:t>①</a:t>
            </a:r>
            <a:r>
              <a:rPr lang="zh-CN" altLang="en-US" sz="1950" dirty="0">
                <a:latin typeface="Times New Roman" panose="02020603050405020304" pitchFamily="18" charset="0"/>
                <a:ea typeface="微软雅黑" panose="020B0503020204020204" pitchFamily="34" charset="-122"/>
              </a:rPr>
              <a:t>。</a:t>
            </a:r>
            <a:endParaRPr lang="zh-CN" altLang="en-US" sz="1950" dirty="0">
              <a:latin typeface="Times New Roman" panose="02020603050405020304" pitchFamily="18" charset="0"/>
              <a:ea typeface="微软雅黑" panose="020B0503020204020204" pitchFamily="34" charset="-122"/>
            </a:endParaRPr>
          </a:p>
          <a:p>
            <a:pPr algn="ctr">
              <a:lnSpc>
                <a:spcPct val="130000"/>
              </a:lnSpc>
            </a:pPr>
            <a:r>
              <a:rPr lang="zh-CN" altLang="en-US" sz="1950" dirty="0">
                <a:latin typeface="Times New Roman" panose="02020603050405020304" pitchFamily="18" charset="0"/>
                <a:ea typeface="微软雅黑" panose="020B0503020204020204" pitchFamily="34" charset="-122"/>
              </a:rPr>
              <a:t>卖炭得钱何所营？身上衣裳口中食。</a:t>
            </a:r>
            <a:endParaRPr lang="zh-CN" altLang="en-US" sz="1950" dirty="0">
              <a:latin typeface="Times New Roman" panose="02020603050405020304" pitchFamily="18" charset="0"/>
              <a:ea typeface="微软雅黑" panose="020B0503020204020204" pitchFamily="34" charset="-122"/>
            </a:endParaRPr>
          </a:p>
          <a:p>
            <a:pPr algn="ctr">
              <a:lnSpc>
                <a:spcPct val="130000"/>
              </a:lnSpc>
            </a:pPr>
            <a:r>
              <a:rPr lang="zh-CN" altLang="en-US" sz="1950" dirty="0">
                <a:latin typeface="Times New Roman" panose="02020603050405020304" pitchFamily="18" charset="0"/>
                <a:ea typeface="微软雅黑" panose="020B0503020204020204" pitchFamily="34" charset="-122"/>
              </a:rPr>
              <a:t>可怜身上衣正单，心忧炭贱愿天寒</a:t>
            </a:r>
            <a:r>
              <a:rPr lang="zh-CN" altLang="en-US" sz="1950" baseline="30000" dirty="0">
                <a:latin typeface="Times New Roman" panose="02020603050405020304" pitchFamily="18" charset="0"/>
                <a:ea typeface="微软雅黑" panose="020B0503020204020204" pitchFamily="34" charset="-122"/>
              </a:rPr>
              <a:t>②</a:t>
            </a:r>
            <a:r>
              <a:rPr lang="zh-CN" altLang="en-US" sz="1950" dirty="0">
                <a:latin typeface="Times New Roman" panose="02020603050405020304" pitchFamily="18" charset="0"/>
                <a:ea typeface="微软雅黑" panose="020B0503020204020204" pitchFamily="34" charset="-122"/>
              </a:rPr>
              <a:t>。</a:t>
            </a:r>
            <a:endParaRPr lang="zh-CN" altLang="en-US" sz="1950" dirty="0">
              <a:latin typeface="Times New Roman" panose="02020603050405020304" pitchFamily="18" charset="0"/>
              <a:ea typeface="微软雅黑" panose="020B0503020204020204" pitchFamily="34" charset="-122"/>
            </a:endParaRPr>
          </a:p>
          <a:p>
            <a:pPr algn="ctr">
              <a:lnSpc>
                <a:spcPct val="130000"/>
              </a:lnSpc>
            </a:pPr>
            <a:r>
              <a:rPr lang="zh-CN" altLang="en-US" sz="1950" dirty="0">
                <a:latin typeface="Times New Roman" panose="02020603050405020304" pitchFamily="18" charset="0"/>
                <a:ea typeface="微软雅黑" panose="020B0503020204020204" pitchFamily="34" charset="-122"/>
              </a:rPr>
              <a:t>夜来城外一尺雪，晓驾炭车辗冰辙。</a:t>
            </a:r>
            <a:endParaRPr lang="zh-CN" altLang="en-US" sz="1950" dirty="0">
              <a:latin typeface="Times New Roman" panose="02020603050405020304" pitchFamily="18" charset="0"/>
              <a:ea typeface="微软雅黑" panose="020B0503020204020204" pitchFamily="34" charset="-122"/>
            </a:endParaRPr>
          </a:p>
          <a:p>
            <a:pPr algn="ctr">
              <a:lnSpc>
                <a:spcPct val="130000"/>
              </a:lnSpc>
            </a:pPr>
            <a:r>
              <a:rPr lang="zh-CN" altLang="en-US" sz="1950" dirty="0">
                <a:latin typeface="Times New Roman" panose="02020603050405020304" pitchFamily="18" charset="0"/>
                <a:ea typeface="微软雅黑" panose="020B0503020204020204" pitchFamily="34" charset="-122"/>
              </a:rPr>
              <a:t>牛困人饥日已高，市南门外泥中歇</a:t>
            </a:r>
            <a:r>
              <a:rPr lang="zh-CN" altLang="en-US" sz="1950" baseline="30000" dirty="0">
                <a:latin typeface="Times New Roman" panose="02020603050405020304" pitchFamily="18" charset="0"/>
                <a:ea typeface="微软雅黑" panose="020B0503020204020204" pitchFamily="34" charset="-122"/>
              </a:rPr>
              <a:t>③</a:t>
            </a:r>
            <a:r>
              <a:rPr lang="zh-CN" altLang="en-US" sz="1950" dirty="0">
                <a:latin typeface="Times New Roman" panose="02020603050405020304" pitchFamily="18" charset="0"/>
                <a:ea typeface="微软雅黑" panose="020B0503020204020204" pitchFamily="34" charset="-122"/>
              </a:rPr>
              <a:t>。</a:t>
            </a:r>
            <a:endParaRPr lang="zh-CN" altLang="en-US" sz="1950" dirty="0">
              <a:latin typeface="Times New Roman" panose="02020603050405020304" pitchFamily="18" charset="0"/>
              <a:ea typeface="微软雅黑" panose="020B0503020204020204" pitchFamily="34" charset="-122"/>
            </a:endParaRPr>
          </a:p>
          <a:p>
            <a:pPr algn="ctr">
              <a:lnSpc>
                <a:spcPct val="130000"/>
              </a:lnSpc>
            </a:pPr>
            <a:r>
              <a:rPr lang="zh-CN" altLang="en-US" sz="1950" dirty="0">
                <a:latin typeface="Times New Roman" panose="02020603050405020304" pitchFamily="18" charset="0"/>
                <a:ea typeface="微软雅黑" panose="020B0503020204020204" pitchFamily="34" charset="-122"/>
              </a:rPr>
              <a:t>翩翩两骑来是谁？黄衣使者白衫儿</a:t>
            </a:r>
            <a:r>
              <a:rPr lang="zh-CN" altLang="en-US" sz="1950" baseline="30000" dirty="0">
                <a:latin typeface="Times New Roman" panose="02020603050405020304" pitchFamily="18" charset="0"/>
                <a:ea typeface="微软雅黑" panose="020B0503020204020204" pitchFamily="34" charset="-122"/>
              </a:rPr>
              <a:t>④</a:t>
            </a:r>
            <a:r>
              <a:rPr lang="zh-CN" altLang="en-US" sz="1950" dirty="0">
                <a:latin typeface="Times New Roman" panose="02020603050405020304" pitchFamily="18" charset="0"/>
                <a:ea typeface="微软雅黑" panose="020B0503020204020204" pitchFamily="34" charset="-122"/>
              </a:rPr>
              <a:t>。</a:t>
            </a:r>
            <a:endParaRPr lang="zh-CN" altLang="en-US" sz="1950" dirty="0">
              <a:latin typeface="Times New Roman" panose="02020603050405020304" pitchFamily="18" charset="0"/>
              <a:ea typeface="微软雅黑" panose="020B0503020204020204" pitchFamily="34" charset="-122"/>
            </a:endParaRPr>
          </a:p>
          <a:p>
            <a:pPr algn="ctr">
              <a:lnSpc>
                <a:spcPct val="130000"/>
              </a:lnSpc>
            </a:pPr>
            <a:r>
              <a:rPr lang="zh-CN" altLang="en-US" sz="1950" dirty="0">
                <a:latin typeface="Times New Roman" panose="02020603050405020304" pitchFamily="18" charset="0"/>
                <a:ea typeface="微软雅黑" panose="020B0503020204020204" pitchFamily="34" charset="-122"/>
              </a:rPr>
              <a:t>手把文书口称敕，回车叱牛牵向北</a:t>
            </a:r>
            <a:r>
              <a:rPr lang="zh-CN" altLang="en-US" sz="1950" baseline="30000" dirty="0">
                <a:latin typeface="Times New Roman" panose="02020603050405020304" pitchFamily="18" charset="0"/>
                <a:ea typeface="微软雅黑" panose="020B0503020204020204" pitchFamily="34" charset="-122"/>
              </a:rPr>
              <a:t>⑤</a:t>
            </a:r>
            <a:r>
              <a:rPr lang="zh-CN" altLang="en-US" sz="1950" dirty="0">
                <a:latin typeface="Times New Roman" panose="02020603050405020304" pitchFamily="18" charset="0"/>
                <a:ea typeface="微软雅黑" panose="020B0503020204020204" pitchFamily="34" charset="-122"/>
              </a:rPr>
              <a:t>。</a:t>
            </a:r>
            <a:endParaRPr lang="zh-CN" altLang="en-US" sz="1950" dirty="0">
              <a:latin typeface="Times New Roman" panose="02020603050405020304" pitchFamily="18" charset="0"/>
              <a:ea typeface="微软雅黑" panose="020B0503020204020204" pitchFamily="34" charset="-122"/>
            </a:endParaRPr>
          </a:p>
          <a:p>
            <a:pPr algn="ctr">
              <a:lnSpc>
                <a:spcPct val="130000"/>
              </a:lnSpc>
            </a:pPr>
            <a:r>
              <a:rPr lang="zh-CN" altLang="en-US" sz="1950" dirty="0">
                <a:latin typeface="Times New Roman" panose="02020603050405020304" pitchFamily="18" charset="0"/>
                <a:ea typeface="微软雅黑" panose="020B0503020204020204" pitchFamily="34" charset="-122"/>
              </a:rPr>
              <a:t>一车炭，千余斤，宫使驱将惜不得。</a:t>
            </a:r>
            <a:endParaRPr lang="zh-CN" altLang="en-US" sz="1950" dirty="0">
              <a:latin typeface="Times New Roman" panose="02020603050405020304" pitchFamily="18" charset="0"/>
              <a:ea typeface="微软雅黑" panose="020B0503020204020204" pitchFamily="34" charset="-122"/>
            </a:endParaRPr>
          </a:p>
          <a:p>
            <a:pPr algn="ctr">
              <a:lnSpc>
                <a:spcPct val="130000"/>
              </a:lnSpc>
            </a:pPr>
            <a:r>
              <a:rPr lang="zh-CN" altLang="en-US" sz="1950" dirty="0">
                <a:latin typeface="Times New Roman" panose="02020603050405020304" pitchFamily="18" charset="0"/>
                <a:ea typeface="微软雅黑" panose="020B0503020204020204" pitchFamily="34" charset="-122"/>
              </a:rPr>
              <a:t>半匹红纱一丈绫，系向牛头充炭直</a:t>
            </a:r>
            <a:r>
              <a:rPr lang="zh-CN" altLang="en-US" sz="1950" baseline="30000" dirty="0">
                <a:latin typeface="Times New Roman" panose="02020603050405020304" pitchFamily="18" charset="0"/>
                <a:ea typeface="微软雅黑" panose="020B0503020204020204" pitchFamily="34" charset="-122"/>
              </a:rPr>
              <a:t>⑥</a:t>
            </a:r>
            <a:r>
              <a:rPr lang="zh-CN" altLang="en-US" sz="1950" dirty="0">
                <a:latin typeface="Times New Roman" panose="02020603050405020304" pitchFamily="18" charset="0"/>
                <a:ea typeface="微软雅黑" panose="020B0503020204020204" pitchFamily="34" charset="-122"/>
              </a:rPr>
              <a:t>。</a:t>
            </a:r>
            <a:endParaRPr lang="zh-CN" altLang="en-US" sz="195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80458" y="1989220"/>
            <a:ext cx="8427782" cy="4453890"/>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①</a:t>
            </a:r>
            <a:r>
              <a:rPr lang="zh-CN" altLang="en-US" sz="2100" b="1" dirty="0">
                <a:latin typeface="Times New Roman" panose="02020603050405020304" pitchFamily="18" charset="0"/>
                <a:ea typeface="微软雅黑" panose="020B0503020204020204" pitchFamily="34" charset="-122"/>
              </a:rPr>
              <a:t>内容、写法：</a:t>
            </a:r>
            <a:r>
              <a:rPr lang="zh-CN" altLang="en-US" sz="2100" dirty="0">
                <a:latin typeface="Times New Roman" panose="02020603050405020304" pitchFamily="18" charset="0"/>
                <a:ea typeface="微软雅黑" panose="020B0503020204020204" pitchFamily="34" charset="-122"/>
              </a:rPr>
              <a:t>写卖炭翁的炭来之不易，“伐薪烧炭”概括了复杂的工序和漫长的劳动过程。后两句运用肖像描写，刻画了一个长期遭受烟熏火燎、疲惫憔悴的老人形象，并运用衬托的手法，以“两鬓苍苍”突出年迈，以“满面尘灰烟火色”突出“伐薪烧炭”的艰辛。</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修辞、写法：</a:t>
            </a:r>
            <a:r>
              <a:rPr lang="zh-CN" altLang="en-US" sz="2100" dirty="0">
                <a:latin typeface="Times New Roman" panose="02020603050405020304" pitchFamily="18" charset="0"/>
                <a:ea typeface="微软雅黑" panose="020B0503020204020204" pitchFamily="34" charset="-122"/>
              </a:rPr>
              <a:t>运用设问的修辞手法，一问一答，通过愿望的卑微表现生活的贫困。“可怜”倾注了诗人对卖炭翁的无限同情，“身上衣正单”与“愿天寒”形成不合情理的鲜明对比，刻画了卖炭翁的艰难处境和复杂的内心活动。为后面写宫使掠夺木炭的罪行作了有力的铺垫。</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371794" y="1474463"/>
            <a:ext cx="438817"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819722" y="1474463"/>
            <a:ext cx="1475836"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5781" y="1491984"/>
            <a:ext cx="8090297" cy="396938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写法、炼字：</a:t>
            </a:r>
            <a:r>
              <a:rPr lang="zh-CN" altLang="en-US" sz="2100" dirty="0">
                <a:latin typeface="Times New Roman" panose="02020603050405020304" pitchFamily="18" charset="0"/>
                <a:ea typeface="微软雅黑" panose="020B0503020204020204" pitchFamily="34" charset="-122"/>
              </a:rPr>
              <a:t>“一尺雪”与上文“衣正单”形成对比，突出老人生活的艰难。“辗”字既写出了天寒地冻，已经结了冰，突出说明了卖炭翁的辛苦，又写出了牛车的重量，从侧面写出了卖炭翁的勤劳。“牛困人饥”说明南山到长安的距离遥远，“泥中歇”表现出老人的疲惫劳累和处境的艰难。</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④</a:t>
            </a:r>
            <a:r>
              <a:rPr lang="zh-CN" altLang="en-US" sz="2100" b="1" dirty="0">
                <a:latin typeface="Times New Roman" panose="02020603050405020304" pitchFamily="18" charset="0"/>
                <a:ea typeface="微软雅黑" panose="020B0503020204020204" pitchFamily="34" charset="-122"/>
              </a:rPr>
              <a:t>修辞、写法：</a:t>
            </a:r>
            <a:r>
              <a:rPr lang="zh-CN" altLang="en-US" sz="2100" dirty="0">
                <a:latin typeface="Times New Roman" panose="02020603050405020304" pitchFamily="18" charset="0"/>
                <a:ea typeface="微软雅黑" panose="020B0503020204020204" pitchFamily="34" charset="-122"/>
              </a:rPr>
              <a:t>运用设问的修辞手法，简笔勾勒出宫使的形象，“翩翩”写出其横冲直撞、趾高气扬的动作和神态。“白衫儿”借指太监手下的爪牙</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5066" y="1497255"/>
            <a:ext cx="8101013" cy="4291330"/>
          </a:xfrm>
          <a:prstGeom prst="rect">
            <a:avLst/>
          </a:prstGeom>
        </p:spPr>
        <p:txBody>
          <a:bodyPr wrap="square">
            <a:spAutoFit/>
          </a:bodyPr>
          <a:lstStyle/>
          <a:p>
            <a:pPr algn="just">
              <a:lnSpc>
                <a:spcPct val="130000"/>
              </a:lnSpc>
            </a:pPr>
            <a:r>
              <a:rPr lang="zh-CN" altLang="en-US" sz="2100" b="1" dirty="0" smtClean="0">
                <a:latin typeface="Times New Roman" panose="02020603050405020304" pitchFamily="18" charset="0"/>
                <a:ea typeface="微软雅黑" panose="020B0503020204020204" pitchFamily="34" charset="-122"/>
              </a:rPr>
              <a:t>⑤</a:t>
            </a:r>
            <a:r>
              <a:rPr lang="zh-CN" altLang="en-US" sz="2100" b="1" dirty="0">
                <a:latin typeface="Times New Roman" panose="02020603050405020304" pitchFamily="18" charset="0"/>
                <a:ea typeface="微软雅黑" panose="020B0503020204020204" pitchFamily="34" charset="-122"/>
              </a:rPr>
              <a:t>炼字：</a:t>
            </a:r>
            <a:r>
              <a:rPr lang="zh-CN" altLang="en-US" sz="2100" dirty="0">
                <a:latin typeface="Times New Roman" panose="02020603050405020304" pitchFamily="18" charset="0"/>
                <a:ea typeface="微软雅黑" panose="020B0503020204020204" pitchFamily="34" charset="-122"/>
              </a:rPr>
              <a:t>“把”“称”“叱”“牵”，这四个简洁而有力的动词，形象地描绘出宫使如狼似虎般的蛮横掠夺行为。</a:t>
            </a:r>
            <a:endParaRPr lang="en-US" altLang="zh-CN" sz="2100" dirty="0">
              <a:latin typeface="Times New Roman" panose="02020603050405020304" pitchFamily="18" charset="0"/>
              <a:ea typeface="微软雅黑" panose="020B0503020204020204" pitchFamily="34" charset="-122"/>
            </a:endParaRPr>
          </a:p>
          <a:p>
            <a:pPr lvl="0" algn="just">
              <a:lnSpc>
                <a:spcPct val="130000"/>
              </a:lnSpc>
            </a:pPr>
            <a:r>
              <a:rPr lang="zh-CN" altLang="en-US" sz="2100" b="1" dirty="0" smtClean="0">
                <a:solidFill>
                  <a:prstClr val="black"/>
                </a:solidFill>
                <a:latin typeface="Times New Roman" panose="02020603050405020304" pitchFamily="18" charset="0"/>
                <a:ea typeface="微软雅黑" panose="020B0503020204020204" pitchFamily="34" charset="-122"/>
              </a:rPr>
              <a:t>⑥</a:t>
            </a:r>
            <a:r>
              <a:rPr lang="zh-CN" altLang="en-US" sz="2100" b="1" dirty="0">
                <a:solidFill>
                  <a:prstClr val="black"/>
                </a:solidFill>
                <a:latin typeface="Times New Roman" panose="02020603050405020304" pitchFamily="18" charset="0"/>
                <a:ea typeface="微软雅黑" panose="020B0503020204020204" pitchFamily="34" charset="-122"/>
              </a:rPr>
              <a:t>写法：</a:t>
            </a:r>
            <a:r>
              <a:rPr lang="zh-CN" altLang="en-US" sz="2100" dirty="0">
                <a:solidFill>
                  <a:prstClr val="black"/>
                </a:solidFill>
                <a:latin typeface="Times New Roman" panose="02020603050405020304" pitchFamily="18" charset="0"/>
                <a:ea typeface="微软雅黑" panose="020B0503020204020204" pitchFamily="34" charset="-122"/>
              </a:rPr>
              <a:t>“一车炭，千余斤”和“半匹红纱一丈绫”，反衬出宫使掠夺的残酷。“惜不得”写出了卖炭翁被掠夺后内心可惜又无可奈何的矛盾心理。故事在矛盾冲突的高潮中戛然而止，引人深思。</a:t>
            </a:r>
            <a:endParaRPr lang="en-US" altLang="zh-CN" sz="2100" dirty="0">
              <a:solidFill>
                <a:prstClr val="black"/>
              </a:solidFill>
              <a:latin typeface="Times New Roman" panose="02020603050405020304" pitchFamily="18" charset="0"/>
              <a:ea typeface="微软雅黑" panose="020B0503020204020204" pitchFamily="34" charset="-122"/>
            </a:endParaRPr>
          </a:p>
          <a:p>
            <a:pPr lvl="0" algn="just">
              <a:lnSpc>
                <a:spcPct val="130000"/>
              </a:lnSpc>
            </a:pPr>
            <a:r>
              <a:rPr lang="zh-CN" altLang="en-US" sz="2100" b="1" dirty="0" smtClean="0">
                <a:solidFill>
                  <a:prstClr val="black"/>
                </a:solidFill>
                <a:latin typeface="Times New Roman" panose="02020603050405020304" pitchFamily="18" charset="0"/>
                <a:ea typeface="微软雅黑" panose="020B0503020204020204" pitchFamily="34" charset="-122"/>
              </a:rPr>
              <a:t>主旨</a:t>
            </a:r>
            <a:r>
              <a:rPr lang="zh-CN" altLang="en-US" sz="2100" b="1"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此诗以个别事例来表现普遍状况，描写了一个烧木炭的老人谋生的困苦，通过卖炭翁的遭遇，深刻地揭露了“宫市”的腐败本质，对统治者掠夺人民的罪行给予了有力地鞭挞与抨击，讽刺了当时腐败的社会现实，表达了作者对下层劳动人民的深切同情，有很强的社会典型意义。</a:t>
            </a:r>
            <a:endParaRPr lang="zh-CN" altLang="en-US" sz="2100" dirty="0">
              <a:solidFill>
                <a:prstClr val="black"/>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3" y="1606836"/>
            <a:ext cx="8620133" cy="2999740"/>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53 </a:t>
            </a:r>
            <a:r>
              <a:rPr lang="zh-CN" altLang="en-US" sz="2100" b="1" dirty="0" smtClean="0">
                <a:latin typeface="Times New Roman" panose="02020603050405020304" pitchFamily="18" charset="0"/>
                <a:ea typeface="微软雅黑" panose="020B0503020204020204" pitchFamily="34" charset="-122"/>
              </a:rPr>
              <a:t>题</a:t>
            </a:r>
            <a:r>
              <a:rPr lang="zh-CN" altLang="en-US" sz="2100" b="1" dirty="0">
                <a:latin typeface="Times New Roman" panose="02020603050405020304" pitchFamily="18" charset="0"/>
                <a:ea typeface="微软雅黑" panose="020B0503020204020204" pitchFamily="34" charset="-122"/>
              </a:rPr>
              <a:t>破山寺后禅院</a:t>
            </a:r>
            <a:r>
              <a:rPr lang="zh-CN" altLang="en-US" sz="2100" b="1" baseline="30000" dirty="0" smtClean="0">
                <a:latin typeface="Times New Roman" panose="02020603050405020304" pitchFamily="18" charset="0"/>
                <a:ea typeface="微软雅黑" panose="020B0503020204020204" pitchFamily="34" charset="-122"/>
              </a:rPr>
              <a:t>①</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常建</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清晨入古寺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初日照高林</a:t>
            </a:r>
            <a:r>
              <a:rPr lang="zh-CN" altLang="en-US" sz="2100" baseline="30000" dirty="0">
                <a:latin typeface="Times New Roman" panose="02020603050405020304" pitchFamily="18" charset="0"/>
                <a:ea typeface="微软雅黑" panose="020B0503020204020204" pitchFamily="34" charset="-122"/>
              </a:rPr>
              <a:t>②</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曲径通幽处</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禅房花木深</a:t>
            </a:r>
            <a:r>
              <a:rPr lang="zh-CN" altLang="en-US" sz="2100" baseline="30000" dirty="0">
                <a:latin typeface="Times New Roman" panose="02020603050405020304" pitchFamily="18" charset="0"/>
                <a:ea typeface="微软雅黑" panose="020B0503020204020204" pitchFamily="34" charset="-122"/>
              </a:rPr>
              <a:t>③</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山光悦鸟性</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潭影空人心</a:t>
            </a:r>
            <a:r>
              <a:rPr lang="zh-CN" altLang="en-US" sz="2100" baseline="30000" dirty="0">
                <a:latin typeface="Times New Roman" panose="02020603050405020304" pitchFamily="18" charset="0"/>
                <a:ea typeface="微软雅黑" panose="020B0503020204020204" pitchFamily="34" charset="-122"/>
              </a:rPr>
              <a:t>④</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万籁此都寂</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但余钟磬音</a:t>
            </a:r>
            <a:r>
              <a:rPr lang="zh-CN" altLang="en-US" sz="2100" baseline="30000" dirty="0">
                <a:latin typeface="Times New Roman" panose="02020603050405020304" pitchFamily="18" charset="0"/>
                <a:ea typeface="微软雅黑" panose="020B0503020204020204" pitchFamily="34" charset="-122"/>
              </a:rPr>
              <a:t>⑤</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2035776"/>
            <a:ext cx="8084882" cy="251523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①题解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破山寺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即今江苏常熟虞山北麓兴福寺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禅院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寺院</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内容</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炼字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首联两句写禅院的远景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点明时间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地点和古寺的环境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突出一个“静”字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照”字将旭日东升时的勃勃生机写得出神入化</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透露出诗人欣喜昂扬的情绪</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写法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颔联渲染出古寺特有的幽邃氛围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写出了其幽深静谧的环境</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32532" y="1551517"/>
            <a:ext cx="420962"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1" y="1551517"/>
            <a:ext cx="1415788"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5065" y="1491984"/>
            <a:ext cx="8101013" cy="348424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④写法</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内容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这两句以动写静</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以鸟儿衬托山谷的幽静</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表面写鸟写山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实则写人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诗人借助鸟儿写自己的内心感受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点明如此空灵纯洁的环境可以洗涤尘念</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净化心灵</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⑤</a:t>
            </a:r>
            <a:r>
              <a:rPr lang="zh-CN" altLang="en-US" sz="2100" b="1" dirty="0">
                <a:latin typeface="Times New Roman" panose="02020603050405020304" pitchFamily="18" charset="0"/>
                <a:ea typeface="微软雅黑" panose="020B0503020204020204" pitchFamily="34" charset="-122"/>
              </a:rPr>
              <a:t>写法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尾联以有声写无声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将客观景致与诗人感受到的禅思理趣巧妙融合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营造了一种万籁俱寂的境界</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这首诗作者借题咏佛寺禅院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抒发了忘却世俗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寄情山水的隐逸胸怀</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3" y="1606836"/>
            <a:ext cx="8620133" cy="2999740"/>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54 </a:t>
            </a:r>
            <a:r>
              <a:rPr lang="zh-CN" altLang="en-US" sz="2100" b="1" dirty="0" smtClean="0">
                <a:latin typeface="Times New Roman" panose="02020603050405020304" pitchFamily="18" charset="0"/>
                <a:ea typeface="微软雅黑" panose="020B0503020204020204" pitchFamily="34" charset="-122"/>
              </a:rPr>
              <a:t>送友人</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李白</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青山横北郭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白水绕东城</a:t>
            </a:r>
            <a:r>
              <a:rPr lang="zh-CN" altLang="en-US" sz="2100" baseline="30000" dirty="0">
                <a:latin typeface="Times New Roman" panose="02020603050405020304" pitchFamily="18" charset="0"/>
                <a:ea typeface="微软雅黑" panose="020B0503020204020204" pitchFamily="34" charset="-122"/>
              </a:rPr>
              <a:t>①</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此地一为别</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孤蓬万里征</a:t>
            </a:r>
            <a:r>
              <a:rPr lang="zh-CN" altLang="en-US" sz="2100" baseline="30000" dirty="0">
                <a:latin typeface="Times New Roman" panose="02020603050405020304" pitchFamily="18" charset="0"/>
                <a:ea typeface="微软雅黑" panose="020B0503020204020204" pitchFamily="34" charset="-122"/>
              </a:rPr>
              <a:t>②</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浮云游子意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落日故人情</a:t>
            </a:r>
            <a:r>
              <a:rPr lang="zh-CN" altLang="en-US" sz="2100" baseline="30000" dirty="0">
                <a:latin typeface="Times New Roman" panose="02020603050405020304" pitchFamily="18" charset="0"/>
                <a:ea typeface="微软雅黑" panose="020B0503020204020204" pitchFamily="34" charset="-122"/>
              </a:rPr>
              <a:t>③</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挥手自兹去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萧萧班马鸣</a:t>
            </a:r>
            <a:r>
              <a:rPr lang="zh-CN" altLang="en-US" sz="2100" baseline="30000" dirty="0">
                <a:latin typeface="Times New Roman" panose="02020603050405020304" pitchFamily="18" charset="0"/>
                <a:ea typeface="微软雅黑" panose="020B0503020204020204" pitchFamily="34" charset="-122"/>
              </a:rPr>
              <a:t>④</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2035776"/>
            <a:ext cx="8084882" cy="251523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①炼字</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写法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横”字勾勒出青山的静姿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绕”字描绘了白水的动态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准确传神</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首联对仗工整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色彩明丽</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点明送别地点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挥洒自如</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描摹出一幅寥廓秀丽的图景</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修辞</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诗人借“孤蓬”来比喻友人的漂泊生涯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这两句诗表达了诗人对友人的深切关心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写得流畅自然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感情真挚</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p:txBody>
      </p:sp>
      <p:sp>
        <p:nvSpPr>
          <p:cNvPr id="3" name="Shape 4116"/>
          <p:cNvSpPr/>
          <p:nvPr/>
        </p:nvSpPr>
        <p:spPr>
          <a:xfrm>
            <a:off x="532532" y="1551517"/>
            <a:ext cx="420962"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1" y="1551517"/>
            <a:ext cx="1415788"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5065" y="1491984"/>
            <a:ext cx="8101013" cy="4453890"/>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画面</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修辞</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天边一片白云飘然而去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一轮红日正向着地平线徐徐而下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诗人不仅是写景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而且还巧妙地用“浮云”来比喻友人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无限关切之情自然溢出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落日”比喻自己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现在的“我”如落日依恋大地一样与友人难舍难分</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a:latin typeface="Times New Roman" panose="02020603050405020304" pitchFamily="18" charset="0"/>
                <a:ea typeface="微软雅黑" panose="020B0503020204020204" pitchFamily="34" charset="-122"/>
              </a:rPr>
              <a:t>④内容</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写法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诗人和友人在马上挥手告别</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频频致意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那两匹马仿佛懂得主人心情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也不愿脱离同伴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临别时禁不住萧萧长鸣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似有无限深情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尾联借马鸣之声作别离之声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衬托离情别绪</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本诗是一首充满诗情画意的送别诗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表达了诗人送别友人时的依依不舍与离情别绪</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2109136"/>
            <a:ext cx="8095597" cy="348424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①</a:t>
            </a:r>
            <a:r>
              <a:rPr lang="zh-CN" altLang="en-US" sz="2100" b="1" dirty="0">
                <a:latin typeface="Times New Roman" panose="02020603050405020304" pitchFamily="18" charset="0"/>
                <a:ea typeface="微软雅黑" panose="020B0503020204020204" pitchFamily="34" charset="-122"/>
              </a:rPr>
              <a:t>写法、炼字、情感：</a:t>
            </a:r>
            <a:r>
              <a:rPr lang="zh-CN" altLang="en-US" sz="2100" dirty="0">
                <a:latin typeface="Times New Roman" panose="02020603050405020304" pitchFamily="18" charset="0"/>
                <a:ea typeface="微软雅黑" panose="020B0503020204020204" pitchFamily="34" charset="-122"/>
              </a:rPr>
              <a:t>颔联运用对比的写作手法，将“征蓬”与“归雁”、“出汉塞”与“入胡天”进行对比，一“征”一“归”，一“出”一“入”，对比强烈，凄凉中饱含悲壮。运用“征蓬”和“归雁”自比，联想到自己的处境：被排挤出朝廷，就像这随风飘拂的蓬草一样飘出汉塞，又像归雁一样凄凉地飞入胡人居住的地区，身世浮沉之感和乡思之愁涌上心头。表现了诗人因受排挤而激愤和压抑的内心感受。</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32532" y="1594379"/>
            <a:ext cx="421520"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2" y="1594379"/>
            <a:ext cx="1417665"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3" y="1606836"/>
            <a:ext cx="8620133" cy="2030095"/>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55 </a:t>
            </a:r>
            <a:r>
              <a:rPr lang="zh-CN" altLang="en-US" sz="2100" b="1" dirty="0" smtClean="0">
                <a:latin typeface="Times New Roman" panose="02020603050405020304" pitchFamily="18" charset="0"/>
                <a:ea typeface="微软雅黑" panose="020B0503020204020204" pitchFamily="34" charset="-122"/>
              </a:rPr>
              <a:t>卜</a:t>
            </a:r>
            <a:r>
              <a:rPr lang="zh-CN" altLang="en-US" sz="2100" b="1" dirty="0">
                <a:latin typeface="Times New Roman" panose="02020603050405020304" pitchFamily="18" charset="0"/>
                <a:ea typeface="微软雅黑" panose="020B0503020204020204" pitchFamily="34" charset="-122"/>
              </a:rPr>
              <a:t>算子</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黄州定慧院寓居作</a:t>
            </a:r>
            <a:r>
              <a:rPr lang="zh-CN" altLang="en-US" sz="2100" baseline="30000" dirty="0" smtClean="0">
                <a:latin typeface="Times New Roman" panose="02020603050405020304" pitchFamily="18" charset="0"/>
                <a:ea typeface="微软雅黑" panose="020B0503020204020204" pitchFamily="34" charset="-122"/>
              </a:rPr>
              <a:t>①</a:t>
            </a:r>
            <a:endParaRPr lang="en-US" altLang="zh-CN" sz="2100" dirty="0" smtClean="0">
              <a:latin typeface="Times New Roman" panose="02020603050405020304" pitchFamily="18" charset="0"/>
              <a:ea typeface="微软雅黑" panose="020B0503020204020204" pitchFamily="34" charset="-122"/>
            </a:endParaRPr>
          </a:p>
          <a:p>
            <a:pPr algn="ctr">
              <a:lnSpc>
                <a:spcPct val="150000"/>
              </a:lnSpc>
            </a:pP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北宋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苏轼</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缺</a:t>
            </a:r>
            <a:r>
              <a:rPr lang="zh-CN" altLang="en-US" sz="2100" dirty="0">
                <a:latin typeface="Times New Roman" panose="02020603050405020304" pitchFamily="18" charset="0"/>
                <a:ea typeface="微软雅黑" panose="020B0503020204020204" pitchFamily="34" charset="-122"/>
              </a:rPr>
              <a:t>月挂疏桐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漏断人初静</a:t>
            </a:r>
            <a:r>
              <a:rPr lang="zh-CN" altLang="en-US" sz="2100" baseline="30000" dirty="0">
                <a:latin typeface="Times New Roman" panose="02020603050405020304" pitchFamily="18" charset="0"/>
                <a:ea typeface="微软雅黑" panose="020B0503020204020204" pitchFamily="34" charset="-122"/>
              </a:rPr>
              <a:t>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谁见幽人独往来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缥缈孤鸿影</a:t>
            </a:r>
            <a:r>
              <a:rPr lang="zh-CN" altLang="en-US" sz="2100" baseline="30000" dirty="0">
                <a:latin typeface="Times New Roman" panose="02020603050405020304" pitchFamily="18" charset="0"/>
                <a:ea typeface="微软雅黑" panose="020B0503020204020204" pitchFamily="34" charset="-122"/>
              </a:rPr>
              <a:t>③</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惊</a:t>
            </a:r>
            <a:r>
              <a:rPr lang="zh-CN" altLang="en-US" sz="2100" dirty="0">
                <a:latin typeface="Times New Roman" panose="02020603050405020304" pitchFamily="18" charset="0"/>
                <a:ea typeface="微软雅黑" panose="020B0503020204020204" pitchFamily="34" charset="-122"/>
              </a:rPr>
              <a:t>起却回头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有恨无人省</a:t>
            </a:r>
            <a:r>
              <a:rPr lang="zh-CN" altLang="en-US" sz="2100" baseline="30000" dirty="0">
                <a:latin typeface="Times New Roman" panose="02020603050405020304" pitchFamily="18" charset="0"/>
                <a:ea typeface="微软雅黑" panose="020B0503020204020204" pitchFamily="34" charset="-122"/>
              </a:rPr>
              <a:t>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拣尽寒枝不肯栖</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寂寞沙洲冷</a:t>
            </a:r>
            <a:r>
              <a:rPr lang="zh-CN" altLang="en-US" sz="2100" baseline="30000" dirty="0">
                <a:latin typeface="Times New Roman" panose="02020603050405020304" pitchFamily="18" charset="0"/>
                <a:ea typeface="微软雅黑" panose="020B0503020204020204" pitchFamily="34" charset="-122"/>
              </a:rPr>
              <a:t>⑤</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2035776"/>
            <a:ext cx="8084882" cy="396938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①题解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定慧院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一作“定惠院”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在黄州东南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苏轼初到黄州</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一家人寓居定慧院中</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写法</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内容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这两句用白描的手法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缺月”“疏桐”“漏断”构成一个寂寞清冷的世界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写出了作者幽独凄清的心境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为幽人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孤鸿的出场作铺垫</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写法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这两句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既是实写</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又通过人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鸟形象地对应</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嫁接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极富象征意味和诗意之美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强化了“幽人”的超凡脱俗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物我同一</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互为补充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使孤独的形象更具体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感人</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32532" y="1551517"/>
            <a:ext cx="420962"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1" y="1551517"/>
            <a:ext cx="1415788"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5065" y="1491984"/>
            <a:ext cx="8101013" cy="396938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④写法</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内容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这两句直写自己孤寂的心境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极言没有谁能理解自己孤独的内心</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⑤</a:t>
            </a:r>
            <a:r>
              <a:rPr lang="zh-CN" altLang="en-US" sz="2100" b="1" dirty="0">
                <a:latin typeface="Times New Roman" panose="02020603050405020304" pitchFamily="18" charset="0"/>
                <a:ea typeface="微软雅黑" panose="020B0503020204020204" pitchFamily="34" charset="-122"/>
              </a:rPr>
              <a:t>手法</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词人以象征手法和拟人的修辞手法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把自己的主观感情加以形象化</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匠心独运地通过鸿的孤独缥缈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惊起回头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怀抱幽恨和选求宿处</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以表现孤鸿的心理活动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表达了作者贬谪黄州时期的孤寂处境和高洁自许</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不愿随波逐流的心境</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此词上阕写鸿见人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下阕写人见鸿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借月夜孤鸿这一形象托物寓怀</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表达了词人坚守理想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蔑视流俗的心境</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3" y="1606836"/>
            <a:ext cx="8620133" cy="2030095"/>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56 </a:t>
            </a:r>
            <a:r>
              <a:rPr lang="zh-CN" altLang="en-US" sz="2100" b="1" dirty="0" smtClean="0">
                <a:latin typeface="Times New Roman" panose="02020603050405020304" pitchFamily="18" charset="0"/>
                <a:ea typeface="微软雅黑" panose="020B0503020204020204" pitchFamily="34" charset="-122"/>
              </a:rPr>
              <a:t>卜</a:t>
            </a:r>
            <a:r>
              <a:rPr lang="zh-CN" altLang="en-US" sz="2100" b="1" dirty="0">
                <a:latin typeface="Times New Roman" panose="02020603050405020304" pitchFamily="18" charset="0"/>
                <a:ea typeface="微软雅黑" panose="020B0503020204020204" pitchFamily="34" charset="-122"/>
              </a:rPr>
              <a:t>算子</a:t>
            </a:r>
            <a:r>
              <a:rPr lang="en-US" altLang="zh-CN" sz="2100" b="1" dirty="0">
                <a:latin typeface="Times New Roman" panose="02020603050405020304" pitchFamily="18" charset="0"/>
                <a:ea typeface="微软雅黑" panose="020B0503020204020204" pitchFamily="34" charset="-122"/>
              </a:rPr>
              <a:t>•</a:t>
            </a:r>
            <a:r>
              <a:rPr lang="zh-CN" altLang="en-US" sz="2100" b="1" dirty="0" smtClean="0">
                <a:latin typeface="Times New Roman" panose="02020603050405020304" pitchFamily="18" charset="0"/>
                <a:ea typeface="微软雅黑" panose="020B0503020204020204" pitchFamily="34" charset="-122"/>
              </a:rPr>
              <a:t>咏梅</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南宋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陆游</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驿</a:t>
            </a:r>
            <a:r>
              <a:rPr lang="zh-CN" altLang="en-US" sz="2100" dirty="0">
                <a:latin typeface="Times New Roman" panose="02020603050405020304" pitchFamily="18" charset="0"/>
                <a:ea typeface="微软雅黑" panose="020B0503020204020204" pitchFamily="34" charset="-122"/>
              </a:rPr>
              <a:t>外断桥边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寂寞开无主</a:t>
            </a:r>
            <a:r>
              <a:rPr lang="zh-CN" altLang="en-US" sz="2100" baseline="30000" dirty="0">
                <a:latin typeface="Times New Roman" panose="02020603050405020304" pitchFamily="18" charset="0"/>
                <a:ea typeface="微软雅黑" panose="020B0503020204020204" pitchFamily="34" charset="-122"/>
              </a:rPr>
              <a:t>①</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已是黄昏独自愁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更着风和雨</a:t>
            </a:r>
            <a:r>
              <a:rPr lang="zh-CN" altLang="en-US" sz="2100" baseline="30000" dirty="0">
                <a:latin typeface="Times New Roman" panose="02020603050405020304" pitchFamily="18" charset="0"/>
                <a:ea typeface="微软雅黑" panose="020B0503020204020204" pitchFamily="34" charset="-122"/>
              </a:rPr>
              <a:t>②</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无意</a:t>
            </a:r>
            <a:r>
              <a:rPr lang="zh-CN" altLang="en-US" sz="2100" dirty="0">
                <a:latin typeface="Times New Roman" panose="02020603050405020304" pitchFamily="18" charset="0"/>
                <a:ea typeface="微软雅黑" panose="020B0503020204020204" pitchFamily="34" charset="-122"/>
              </a:rPr>
              <a:t>苦争春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一任群芳妒</a:t>
            </a:r>
            <a:r>
              <a:rPr lang="zh-CN" altLang="en-US" sz="2100" baseline="30000" dirty="0">
                <a:latin typeface="Times New Roman" panose="02020603050405020304" pitchFamily="18" charset="0"/>
                <a:ea typeface="微软雅黑" panose="020B0503020204020204" pitchFamily="34" charset="-122"/>
              </a:rPr>
              <a:t>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零落成泥碾作尘</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只有香如故</a:t>
            </a:r>
            <a:r>
              <a:rPr lang="zh-CN" altLang="en-US" sz="2100" baseline="30000" dirty="0">
                <a:latin typeface="Times New Roman" panose="02020603050405020304" pitchFamily="18" charset="0"/>
                <a:ea typeface="微软雅黑" panose="020B0503020204020204" pitchFamily="34" charset="-122"/>
              </a:rPr>
              <a:t>④</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2035776"/>
            <a:ext cx="8084882" cy="396938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①内容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这两句交代了地点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梅花植根的地方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是荒凉的驿馆外面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断桥旁边</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修辞</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写法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前句运用拟人的修辞手法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写出了梅花的精神状态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后句写梅花处境的艰难</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野梅的遭遇也正是作者政治上被排挤的遭遇的写照</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情感</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修辞</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写出梅花的朴实无华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不慕虚荣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与世无争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表达了作者虽历经艰辛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也不会趋炎附势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只会坚守节操的决心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群芳”喻指当时官场中卑鄙的小人</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32532" y="1551517"/>
            <a:ext cx="420962"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1" y="1551517"/>
            <a:ext cx="1415788"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5065" y="1491984"/>
            <a:ext cx="8101013" cy="251523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④情感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结尾两句写梅花默默奉献的精神</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体现了作者对梅花的欣赏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赞美之情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抒发了忠贞不渝的情怀和抱负</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这是一首咏梅词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词人以物喻人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托物言志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以清新的笔调写出了梅花的傲然不屈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暗喻了自己虽终生坎坷却坚贞不屈的人生态度</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饱含爱国情怀</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13427</Words>
  <Application>WPS 演示</Application>
  <PresentationFormat>在屏幕上显示</PresentationFormat>
  <Paragraphs>483</Paragraphs>
  <Slides>95</Slides>
  <Notes>1</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95</vt:i4>
      </vt:variant>
    </vt:vector>
  </HeadingPairs>
  <TitlesOfParts>
    <vt:vector size="102" baseType="lpstr">
      <vt:lpstr>Arial</vt:lpstr>
      <vt:lpstr>宋体</vt:lpstr>
      <vt:lpstr>Wingdings</vt:lpstr>
      <vt:lpstr>Calibri</vt:lpstr>
      <vt:lpstr>Times New Roman</vt:lpstr>
      <vt:lpstr>微软雅黑</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编辑资料-刘洁</cp:lastModifiedBy>
  <cp:revision>54</cp:revision>
  <dcterms:created xsi:type="dcterms:W3CDTF">2017-03-15T04:23:48Z</dcterms:created>
  <dcterms:modified xsi:type="dcterms:W3CDTF">2020-02-24T04:59:24Z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2052-11.1.0.9209</vt:lpwstr>
  </property>
</Properties>
</file>