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58" r:id="rId4"/>
    <p:sldId id="263" r:id="rId5"/>
    <p:sldId id="271" r:id="rId6"/>
    <p:sldId id="307" r:id="rId7"/>
    <p:sldId id="308" r:id="rId8"/>
    <p:sldId id="309" r:id="rId9"/>
    <p:sldId id="310" r:id="rId10"/>
    <p:sldId id="323" r:id="rId11"/>
    <p:sldId id="324" r:id="rId12"/>
    <p:sldId id="319" r:id="rId13"/>
    <p:sldId id="311" r:id="rId14"/>
    <p:sldId id="312" r:id="rId15"/>
    <p:sldId id="316" r:id="rId16"/>
    <p:sldId id="317" r:id="rId17"/>
    <p:sldId id="315" r:id="rId18"/>
    <p:sldId id="320" r:id="rId19"/>
    <p:sldId id="321" r:id="rId20"/>
  </p:sldIdLst>
  <p:sldSz cx="12192000" cy="6858000"/>
  <p:notesSz cx="12192000" cy="6858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6" y="-15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tags" Target="tags/tag2.xml" /><Relationship Id="rId22" Type="http://schemas.openxmlformats.org/officeDocument/2006/relationships/presProps" Target="presProps.xml" /><Relationship Id="rId23" Type="http://schemas.openxmlformats.org/officeDocument/2006/relationships/viewProps" Target="viewProps.xml" /><Relationship Id="rId24" Type="http://schemas.openxmlformats.org/officeDocument/2006/relationships/theme" Target="theme/theme1.xml" /><Relationship Id="rId25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3.w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180490-A143-43D3-B0DA-8C924620130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8A4F1F-27B9-4B64-88A3-414C0E64E555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8A4F1F-27B9-4B64-88A3-414C0E64E555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image" Target="../media/image6.png" /><Relationship Id="rId3" Type="http://schemas.openxmlformats.org/officeDocument/2006/relationships/image" Target="../media/image7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10.png" /><Relationship Id="rId7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2000" cy="6858000"/>
          </a:xfrm>
          <a:custGeom>
            <a:rect l="l" t="t" r="r" b="b"/>
            <a:pathLst>
              <a:path w="12192000" h="6858000">
                <a:moveTo>
                  <a:pt x="0" y="6858000"/>
                </a:moveTo>
                <a:lnTo>
                  <a:pt x="12192000" y="6858000"/>
                </a:lnTo>
                <a:lnTo>
                  <a:pt x="12192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DEE7E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0" y="1145666"/>
            <a:ext cx="9847707" cy="3872991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10574781" y="2500629"/>
            <a:ext cx="1593342" cy="156832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bk object 19"/>
          <p:cNvSpPr/>
          <p:nvPr/>
        </p:nvSpPr>
        <p:spPr>
          <a:xfrm>
            <a:off x="0" y="3429037"/>
            <a:ext cx="12192000" cy="325005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bk object 20"/>
          <p:cNvSpPr/>
          <p:nvPr/>
        </p:nvSpPr>
        <p:spPr>
          <a:xfrm>
            <a:off x="3438525" y="5695861"/>
            <a:ext cx="1495425" cy="70485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954275" y="1449400"/>
            <a:ext cx="8283448" cy="11233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200" b="1" i="0">
                <a:solidFill>
                  <a:schemeClr val="tx1"/>
                </a:solidFill>
                <a:latin typeface="华文行楷" panose="02010800040101010101" charset="-122"/>
                <a:cs typeface="华文行楷" panose="02010800040101010101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/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chemeClr val="tx1"/>
                </a:solidFill>
                <a:latin typeface="华文楷体" panose="02010600040101010101" charset="-122"/>
                <a:cs typeface="华文楷体" panose="02010600040101010101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/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chemeClr val="tx1"/>
                </a:solidFill>
                <a:latin typeface="华文楷体" panose="02010600040101010101" charset="-122"/>
                <a:cs typeface="华文楷体" panose="02010600040101010101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/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chemeClr val="tx1"/>
                </a:solidFill>
                <a:latin typeface="华文楷体" panose="02010600040101010101" charset="-122"/>
                <a:cs typeface="华文楷体" panose="02010600040101010101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/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2000" cy="6858000"/>
          </a:xfrm>
          <a:custGeom>
            <a:rect l="l" t="t" r="r" b="b"/>
            <a:pathLst>
              <a:path w="12192000" h="6858000">
                <a:moveTo>
                  <a:pt x="0" y="6858000"/>
                </a:moveTo>
                <a:lnTo>
                  <a:pt x="12192000" y="6858000"/>
                </a:lnTo>
                <a:lnTo>
                  <a:pt x="12192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D9D9D9">
              <a:alpha val="4196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2138172" y="2870452"/>
            <a:ext cx="8378825" cy="3987544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4076953" y="2156929"/>
            <a:ext cx="581939" cy="88522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bk object 19"/>
          <p:cNvSpPr/>
          <p:nvPr/>
        </p:nvSpPr>
        <p:spPr>
          <a:xfrm>
            <a:off x="2299461" y="2069147"/>
            <a:ext cx="1810512" cy="115614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bk object 20"/>
          <p:cNvSpPr/>
          <p:nvPr/>
        </p:nvSpPr>
        <p:spPr>
          <a:xfrm>
            <a:off x="5127625" y="4450715"/>
            <a:ext cx="1662049" cy="468756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1" name="bk object 21"/>
          <p:cNvSpPr/>
          <p:nvPr/>
        </p:nvSpPr>
        <p:spPr>
          <a:xfrm>
            <a:off x="7381113" y="3145408"/>
            <a:ext cx="2139696" cy="987551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2" name="bk object 22"/>
          <p:cNvSpPr/>
          <p:nvPr/>
        </p:nvSpPr>
        <p:spPr>
          <a:xfrm>
            <a:off x="5127625" y="81914"/>
            <a:ext cx="5514340" cy="3256914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/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81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58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04858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04858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fade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36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048637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8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fade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image" Target="file:///D:\qq&#25991;&#20214;\712321467\Image\C2C\Image2\%7b75232B38-A165-1FB7-499C-2E1C792CACB5%7d.png" TargetMode="External" /><Relationship Id="rId9" Type="http://schemas.openxmlformats.org/officeDocument/2006/relationships/image" Target="../media/image11.png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2000" cy="6858000"/>
          </a:xfrm>
          <a:custGeom>
            <a:rect l="l" t="t" r="r" b="b"/>
            <a:pathLst>
              <a:path w="12192000" h="6858000">
                <a:moveTo>
                  <a:pt x="0" y="6858000"/>
                </a:moveTo>
                <a:lnTo>
                  <a:pt x="12192000" y="6858000"/>
                </a:lnTo>
                <a:lnTo>
                  <a:pt x="12192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DEE7E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11479" y="396951"/>
            <a:ext cx="10569041" cy="4521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chemeClr val="tx1"/>
                </a:solidFill>
                <a:latin typeface="华文楷体" panose="02010600040101010101" charset="-122"/>
                <a:cs typeface="华文楷体" panose="02010600040101010101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826894" y="2939034"/>
            <a:ext cx="8538210" cy="34048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/>
            </a:fld>
            <a:endParaRPr/>
          </a:p>
        </p:txBody>
      </p:sp>
      <p:pic>
        <p:nvPicPr>
          <p:cNvPr id="17" name="图片 1073743875" descr="D:\qq文件\712321467\Image\C2C\Image2\{75232B38-A165-1FB7-499C-2E1C792CACB5}.png"/>
          <p:cNvPicPr>
            <a:picLocks noChangeAspect="1"/>
          </p:cNvPicPr>
          <p:nvPr/>
        </p:nvPicPr>
        <p:blipFill>
          <a:blip r:embed="rId9" r:link="rId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1.jpeg" /><Relationship Id="rId3" Type="http://schemas.openxmlformats.org/officeDocument/2006/relationships/image" Target="../media/image22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23.wmf" /><Relationship Id="rId4" Type="http://schemas.openxmlformats.org/officeDocument/2006/relationships/vmlDrawing" Target="../drawings/vmlDrawing1.v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8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8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8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4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12.png" /><Relationship Id="rId4" Type="http://schemas.openxmlformats.org/officeDocument/2006/relationships/image" Target="../media/image13.png" /><Relationship Id="rId5" Type="http://schemas.openxmlformats.org/officeDocument/2006/relationships/image" Target="../media/image1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Relationship Id="rId3" Type="http://schemas.openxmlformats.org/officeDocument/2006/relationships/image" Target="../media/image16.png" /><Relationship Id="rId4" Type="http://schemas.openxmlformats.org/officeDocument/2006/relationships/image" Target="../media/image17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8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8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8.png" /><Relationship Id="rId3" Type="http://schemas.openxmlformats.org/officeDocument/2006/relationships/image" Target="../media/image19.png" /><Relationship Id="rId4" Type="http://schemas.openxmlformats.org/officeDocument/2006/relationships/image" Target="../media/image20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1.jpeg" /><Relationship Id="rId3" Type="http://schemas.openxmlformats.org/officeDocument/2006/relationships/image" Target="../media/image22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4419600" y="2819400"/>
            <a:ext cx="6806565" cy="8867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10">
                <a:latin typeface="幼圆" panose="02010509060101010101" charset="-122"/>
                <a:cs typeface="幼圆" panose="02010509060101010101" charset="-122"/>
              </a:rPr>
              <a:t>—</a:t>
            </a:r>
            <a:r>
              <a:rPr sz="2800" b="1" spc="-5">
                <a:latin typeface="幼圆" panose="02010509060101010101" charset="-122"/>
                <a:cs typeface="幼圆" panose="02010509060101010101" charset="-122"/>
              </a:rPr>
              <a:t>—《乡</a:t>
            </a:r>
            <a:r>
              <a:rPr sz="2800" b="1" spc="5" err="1">
                <a:latin typeface="幼圆" panose="02010509060101010101" charset="-122"/>
                <a:cs typeface="幼圆" panose="02010509060101010101" charset="-122"/>
              </a:rPr>
              <a:t>土</a:t>
            </a:r>
            <a:r>
              <a:rPr sz="2800" b="1" spc="-5" err="1">
                <a:latin typeface="幼圆" panose="02010509060101010101" charset="-122"/>
                <a:cs typeface="幼圆" panose="02010509060101010101" charset="-122"/>
              </a:rPr>
              <a:t>中</a:t>
            </a:r>
            <a:r>
              <a:rPr sz="2800" b="1" err="1">
                <a:latin typeface="幼圆" panose="02010509060101010101" charset="-122"/>
                <a:cs typeface="幼圆" panose="02010509060101010101" charset="-122"/>
              </a:rPr>
              <a:t>国</a:t>
            </a:r>
            <a:r>
              <a:rPr sz="2800" b="1" spc="-5" err="1">
                <a:latin typeface="幼圆" panose="02010509060101010101" charset="-122"/>
                <a:cs typeface="幼圆" panose="02010509060101010101" charset="-122"/>
              </a:rPr>
              <a:t>》</a:t>
            </a:r>
            <a:r>
              <a:rPr sz="2800" b="1" spc="5" err="1">
                <a:latin typeface="幼圆" panose="02010509060101010101" charset="-122"/>
                <a:cs typeface="幼圆" panose="02010509060101010101" charset="-122"/>
              </a:rPr>
              <a:t>第</a:t>
            </a:r>
            <a:r>
              <a:rPr sz="2800" b="1" spc="-5" err="1">
                <a:latin typeface="幼圆" panose="02010509060101010101" charset="-122"/>
                <a:cs typeface="幼圆" panose="02010509060101010101" charset="-122"/>
              </a:rPr>
              <a:t>六、</a:t>
            </a:r>
            <a:r>
              <a:rPr lang="zh-CN" altLang="en-US" sz="2800" b="1" spc="-5">
                <a:latin typeface="幼圆" panose="02010509060101010101" charset="-122"/>
                <a:cs typeface="幼圆" panose="02010509060101010101" charset="-122"/>
              </a:rPr>
              <a:t>七</a:t>
            </a:r>
            <a:r>
              <a:rPr lang="zh-CN" altLang="en-US" sz="2800" b="1" spc="5">
                <a:latin typeface="幼圆" panose="02010509060101010101" charset="-122"/>
                <a:cs typeface="幼圆" panose="02010509060101010101" charset="-122"/>
              </a:rPr>
              <a:t>章</a:t>
            </a:r>
            <a:r>
              <a:rPr lang="zh-CN" altLang="en-US" sz="2800" b="1" spc="-5">
                <a:latin typeface="幼圆" panose="02010509060101010101" charset="-122"/>
                <a:cs typeface="幼圆" panose="02010509060101010101" charset="-122"/>
              </a:rPr>
              <a:t>阅读活</a:t>
            </a:r>
            <a:r>
              <a:rPr lang="zh-CN" altLang="en-US" sz="2800" b="1" spc="5">
                <a:latin typeface="幼圆" panose="02010509060101010101" charset="-122"/>
                <a:cs typeface="幼圆" panose="02010509060101010101" charset="-122"/>
              </a:rPr>
              <a:t>动</a:t>
            </a:r>
            <a:endParaRPr lang="en-US" altLang="zh-CN" sz="2800" b="1" spc="5">
              <a:latin typeface="幼圆" panose="02010509060101010101" charset="-122"/>
              <a:cs typeface="幼圆" panose="02010509060101010101" charset="-122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altLang="zh-CN" sz="2800" b="1" spc="5">
                <a:latin typeface="幼圆" panose="02010509060101010101" charset="-122"/>
                <a:cs typeface="幼圆" panose="02010509060101010101" charset="-122"/>
              </a:rPr>
              <a:t>                        2021.12.30</a:t>
            </a:r>
            <a:endParaRPr sz="2800">
              <a:latin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ctrTitle"/>
          </p:nvPr>
        </p:nvSpPr>
        <p:spPr>
          <a:xfrm>
            <a:off x="1954530" y="1449705"/>
            <a:ext cx="9140190" cy="1120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670">
              <a:lnSpc>
                <a:spcPct val="100000"/>
              </a:lnSpc>
              <a:spcBef>
                <a:spcPts val="100"/>
              </a:spcBef>
            </a:pPr>
            <a:r>
              <a:rPr/>
              <a:t>家族绵续与感情定向</a:t>
            </a:r>
            <a:endParaRPr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78" name="New shape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1200" b="0">
                <a:solidFill>
                  <a:srgbClr val="000000"/>
                </a:solidFill>
              </a:rPr>
              <a:t>第9段：转回对乡土社会的分析，进一步论述了乡土社会中时势权力不出现的原因。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9.请选出与例句逻辑关系一致的一项,并阐明理由。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（这段对话，林冲要告诉他：杀他的不是林冲，是天道！他违背了基本的为人之道。山神庙里杀人，也含有这意思。与前文的“天理昭然”相照应；杀他的不是别人，是自己！他一而再、再而三地害林冲，恶贯满盈。）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这一部分侧重林冲哪方面的描写？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第12段：继续举例来佐证血缘社会对人的影响。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语言描写：杀人可恕，情理难容！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（这段对话，林冲要告诉他：杀他的不是林冲，是天道！他违背了基本的为人之道。山神庙里杀人，也含有这意思。与前文的“天理昭然”相照应；杀他的不是别人，是自己！他一而再、再而三地害林冲，恶贯满盈。）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总结：8~11段可以看作是本文第二部分，主要论述稳定社会和不稳定社会中教化权力的不同地位，在一个稳定社会中教化权力往往更有地位，影响更大。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第8段：用英国革命的例子来论述社会层面上，一个领导阶层追到社会变迁的速率时候时，时势权利也就不会出现了。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分析:薄厚之间存在着中间状态，白黑之间还有灰。说话人屏蔽了中间状态，只呈现出两种极端的情形，让人在两个极端之间作出判断或选择。其实是在并非矛盾(有第三种可能存在)的情形下使用排中律，属于排中律使用不当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参考：周恩来的回答违反了同一律，但却堪称语言艺术。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【教学重难点】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②表现一种比较公正的社会逻辑: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矛盾关系在逻辑学中有两种含义:</a:t>
            </a:r>
            <a:endParaRPr sz="1200" b="0">
              <a:solidFill>
                <a:srgbClr val="000000"/>
              </a:solidFill>
            </a:endParaRPr>
          </a:p>
        </p:txBody>
      </p:sp>
      <p:pic>
        <p:nvPicPr>
          <p:cNvPr id="209719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48679" name="New shape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1200" b="0">
                <a:solidFill>
                  <a:srgbClr val="000000"/>
                </a:solidFill>
              </a:rPr>
              <a:t>反对关系在逻辑学中有两种含义: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第9段：进一步指出教化权力在乡土社会中往往由师长充当，同时一切师长都具备教化后辈的权利。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第2段：本段提出“横暴权力”的概念及特点，”横暴权力“是从社会冲突一方面着眼的。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林庚细致辨析“木叶”的内涵与使用的场合，这是文艺鉴赏中的逻辑;（《说“木叶”》）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C．韦陟为人正直，敢于仗义执言。安史之乱期间’他担任御史大夫时为杜甫直言辩护，但也因此被唐肃宗疏远，不得不离开朝廷出任绛州刺史。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动作描写：买把尖刀，带在身上，前街后巷一地里去寻，团团寻了一日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第15段：回应第10段，阐述了“客边”人担当商业活动的媒介的例子，进一步突出血缘社会是一个非商业的商会。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以下是几则故意违反逻辑的语言艺术案例，它们违反了什么逻辑规律?又为什么称得上是语言艺术?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A．韦陟聪颖好学，才华显于当世。他年幼时十分聪敏，十岁就开始做官。曾多年闭门不出，用心攻读，享有盛名。张九龄引荐他担任中书舍人。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究竟是什么原因导致林冲身份上的变化呢？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了解逻辑的基本知识，初步了解高考中涉及逻辑知识的相关题目。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（身份特征、性格特点）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一、课前导入：   （2分钟）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15、儒家也是自我主义，但注意到了自我主义的相对性和伸缩性。</a:t>
            </a:r>
            <a:endParaRPr sz="1200" b="0">
              <a:solidFill>
                <a:srgbClr val="000000"/>
              </a:solidFill>
            </a:endParaRPr>
          </a:p>
        </p:txBody>
      </p:sp>
      <p:pic>
        <p:nvPicPr>
          <p:cNvPr id="209719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97195" name="Picture 1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635" y="-76200"/>
            <a:ext cx="12192635" cy="69342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28600" y="990600"/>
            <a:ext cx="11963400" cy="313932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zh-CN" altLang="en-US"/>
          </a:p>
        </p:txBody>
      </p:sp>
      <p:sp>
        <p:nvSpPr>
          <p:cNvPr id="9" name="object 11"/>
          <p:cNvSpPr txBox="1"/>
          <p:nvPr/>
        </p:nvSpPr>
        <p:spPr>
          <a:xfrm>
            <a:off x="762000" y="1295400"/>
            <a:ext cx="11125200" cy="199541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239520">
              <a:lnSpc>
                <a:spcPct val="100000"/>
              </a:lnSpc>
              <a:spcBef>
                <a:spcPts val="100"/>
              </a:spcBef>
            </a:pPr>
            <a:r>
              <a:rPr lang="en-US" altLang="zh-CN" sz="2000" b="1" spc="5" smtClean="0">
                <a:latin typeface="华文楷体" panose="02010600040101010101" charset="-122"/>
                <a:cs typeface="华文楷体" panose="02010600040101010101" charset="-122"/>
              </a:rPr>
              <a:t> </a:t>
            </a:r>
            <a:endParaRPr lang="en-US" altLang="zh-CN" sz="2000" b="1" spc="5">
              <a:latin typeface="华文楷体" panose="02010600040101010101" charset="-122"/>
              <a:cs typeface="华文楷体" panose="02010600040101010101" charset="-122"/>
            </a:endParaRPr>
          </a:p>
          <a:p>
            <a:pPr marL="12700" marR="1239520">
              <a:lnSpc>
                <a:spcPct val="100000"/>
              </a:lnSpc>
              <a:spcBef>
                <a:spcPts val="100"/>
              </a:spcBef>
            </a:pPr>
            <a:r>
              <a:rPr lang="en-US" sz="3600" b="1" spc="5" smtClean="0">
                <a:latin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sz="3600" b="1" spc="5" err="1" smtClean="0">
                <a:latin typeface="华文楷体" panose="02010600040101010101" charset="-122"/>
                <a:cs typeface="华文楷体" panose="02010600040101010101" charset="-122"/>
              </a:rPr>
              <a:t>第七章</a:t>
            </a:r>
            <a:r>
              <a:rPr sz="3600" b="1" spc="-5" err="1">
                <a:latin typeface="华文楷体" panose="02010600040101010101" charset="-122"/>
                <a:cs typeface="华文楷体" panose="02010600040101010101" charset="-122"/>
              </a:rPr>
              <a:t>《男女有别》主要讨论乡土</a:t>
            </a:r>
            <a:r>
              <a:rPr sz="3600" b="1" spc="-5" err="1">
                <a:solidFill>
                  <a:srgbClr val="C00000"/>
                </a:solidFill>
                <a:latin typeface="华文楷体" panose="02010600040101010101" charset="-122"/>
                <a:cs typeface="华文楷体" panose="02010600040101010101" charset="-122"/>
              </a:rPr>
              <a:t>社会感情定向</a:t>
            </a:r>
            <a:r>
              <a:rPr sz="3600" b="1" spc="-5" err="1">
                <a:latin typeface="华文楷体" panose="02010600040101010101" charset="-122"/>
                <a:cs typeface="华文楷体" panose="02010600040101010101" charset="-122"/>
              </a:rPr>
              <a:t>的问题。指出为 </a:t>
            </a:r>
            <a:r>
              <a:rPr sz="3600" b="1" spc="5" err="1">
                <a:latin typeface="华文楷体" panose="02010600040101010101" charset="-122"/>
                <a:cs typeface="华文楷体" panose="02010600040101010101" charset="-122"/>
              </a:rPr>
              <a:t>了分工</a:t>
            </a:r>
            <a:r>
              <a:rPr sz="3600" b="1" spc="-5" err="1">
                <a:latin typeface="华文楷体" panose="02010600040101010101" charset="-122"/>
                <a:cs typeface="华文楷体" panose="02010600040101010101" charset="-122"/>
              </a:rPr>
              <a:t>合作，</a:t>
            </a:r>
            <a:r>
              <a:rPr sz="3600" b="1" spc="-5" err="1">
                <a:solidFill>
                  <a:srgbClr val="C00000"/>
                </a:solidFill>
                <a:latin typeface="华文楷体" panose="02010600040101010101" charset="-122"/>
                <a:cs typeface="华文楷体" panose="02010600040101010101" charset="-122"/>
              </a:rPr>
              <a:t>乡土社会的感情定向是偏向同性交往，遏制男女交</a:t>
            </a:r>
            <a:r>
              <a:rPr sz="3600" b="1" spc="5" err="1">
                <a:solidFill>
                  <a:srgbClr val="C00000"/>
                </a:solidFill>
                <a:latin typeface="华文楷体" panose="02010600040101010101" charset="-122"/>
                <a:cs typeface="华文楷体" panose="02010600040101010101" charset="-122"/>
              </a:rPr>
              <a:t>往</a:t>
            </a:r>
            <a:r>
              <a:rPr sz="3600" b="1" spc="5">
                <a:latin typeface="华文楷体" panose="02010600040101010101" charset="-122"/>
                <a:cs typeface="华文楷体" panose="02010600040101010101" charset="-122"/>
              </a:rPr>
              <a:t>。</a:t>
            </a:r>
            <a:endParaRPr sz="3600">
              <a:latin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ransition>
    <p:fade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77661"/>
            <a:ext cx="10515600" cy="836613"/>
          </a:xfr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zh-CN" altLang="zh-CN" sz="2800"/>
              <a:t>任务三：在乡土社会中，为什么会出现</a:t>
            </a:r>
            <a:r>
              <a:rPr lang="en-US" altLang="zh-CN" sz="2800"/>
              <a:t>“</a:t>
            </a:r>
            <a:r>
              <a:rPr lang="zh-CN" altLang="zh-CN" sz="2800"/>
              <a:t>男女有别”的原则？</a:t>
            </a:r>
            <a:endParaRPr lang="zh-CN" altLang="en-US" sz="2800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04800" y="2133600"/>
          <a:ext cx="10254149" cy="188118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包装程序外壳对象" showAsIcon="1" r:id="rId2" imgW="10254149" imgH="1881187" progId="Package">
                  <p:embed/>
                </p:oleObj>
              </mc:Choice>
              <mc:Fallback>
                <p:oleObj name="包装程序外壳对象" showAsIcon="1" r:id="rId2" imgW="10254149" imgH="1881187" progId="Packag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04800" y="2133600"/>
                        <a:ext cx="10254149" cy="18811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77661"/>
            <a:ext cx="10515600" cy="836613"/>
          </a:xfr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zh-CN" altLang="zh-CN" sz="2800"/>
              <a:t>任务三：在乡土社会中，为什么会出现</a:t>
            </a:r>
            <a:r>
              <a:rPr lang="en-US" altLang="zh-CN" sz="2800"/>
              <a:t>“</a:t>
            </a:r>
            <a:r>
              <a:rPr lang="zh-CN" altLang="zh-CN" sz="2800"/>
              <a:t>男女有别”的原则？</a:t>
            </a:r>
            <a:endParaRPr lang="zh-CN" altLang="en-US" sz="2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016386"/>
            <a:ext cx="10515600" cy="5638800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400">
                <a:latin typeface="+mn-ea"/>
              </a:rPr>
              <a:t>   </a:t>
            </a:r>
            <a:r>
              <a:rPr lang="zh-CN" altLang="zh-CN" sz="2400" b="1">
                <a:latin typeface="+mn-ea"/>
              </a:rPr>
              <a:t>（</a:t>
            </a:r>
            <a:r>
              <a:rPr lang="en-US" altLang="zh-CN" sz="2400" b="1">
                <a:latin typeface="+mn-ea"/>
              </a:rPr>
              <a:t>1</a:t>
            </a:r>
            <a:r>
              <a:rPr lang="zh-CN" altLang="zh-CN" sz="2400" b="1">
                <a:latin typeface="+mn-ea"/>
              </a:rPr>
              <a:t>）因为乡土社会是个</a:t>
            </a:r>
            <a:r>
              <a:rPr lang="zh-CN" altLang="zh-CN" sz="2400" b="1">
                <a:solidFill>
                  <a:srgbClr val="C00000"/>
                </a:solidFill>
                <a:latin typeface="+mn-ea"/>
              </a:rPr>
              <a:t>安定</a:t>
            </a:r>
            <a:r>
              <a:rPr lang="zh-CN" altLang="zh-CN" sz="2400" b="1">
                <a:latin typeface="+mn-ea"/>
              </a:rPr>
              <a:t>的社会，所求的是</a:t>
            </a:r>
            <a:r>
              <a:rPr lang="zh-CN" altLang="zh-CN" sz="2400" b="1">
                <a:solidFill>
                  <a:srgbClr val="C00000"/>
                </a:solidFill>
                <a:latin typeface="+mn-ea"/>
              </a:rPr>
              <a:t>稳定</a:t>
            </a:r>
            <a:r>
              <a:rPr lang="zh-CN" altLang="zh-CN" sz="2400" b="1">
                <a:latin typeface="+mn-ea"/>
              </a:rPr>
              <a:t>。它害怕社会关系的破坏，</a:t>
            </a:r>
            <a:r>
              <a:rPr lang="zh-CN" altLang="zh-CN" sz="2400" b="1">
                <a:solidFill>
                  <a:srgbClr val="C00000"/>
                </a:solidFill>
                <a:latin typeface="+mn-ea"/>
              </a:rPr>
              <a:t>遏制一切破坏秩序</a:t>
            </a:r>
            <a:r>
              <a:rPr lang="zh-CN" altLang="zh-CN" sz="2400" b="1">
                <a:latin typeface="+mn-ea"/>
              </a:rPr>
              <a:t>的要素。</a:t>
            </a:r>
            <a:endParaRPr lang="zh-CN" altLang="zh-CN" sz="2400" b="1">
              <a:latin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b="1">
                <a:latin typeface="+mn-ea"/>
              </a:rPr>
              <a:t>   </a:t>
            </a:r>
            <a:r>
              <a:rPr lang="zh-CN" altLang="zh-CN" sz="2400" b="1">
                <a:latin typeface="+mn-ea"/>
              </a:rPr>
              <a:t>（</a:t>
            </a:r>
            <a:r>
              <a:rPr lang="en-US" altLang="zh-CN" sz="2400" b="1">
                <a:latin typeface="+mn-ea"/>
              </a:rPr>
              <a:t>2</a:t>
            </a:r>
            <a:r>
              <a:rPr lang="zh-CN" altLang="zh-CN" sz="2400" b="1">
                <a:latin typeface="+mn-ea"/>
              </a:rPr>
              <a:t>）而</a:t>
            </a:r>
            <a:r>
              <a:rPr lang="zh-CN" altLang="zh-CN" sz="2400" b="1">
                <a:solidFill>
                  <a:srgbClr val="C00000"/>
                </a:solidFill>
                <a:latin typeface="+mn-ea"/>
              </a:rPr>
              <a:t>男女两性的生理差别</a:t>
            </a:r>
            <a:r>
              <a:rPr lang="zh-CN" altLang="zh-CN" sz="2400" b="1">
                <a:latin typeface="+mn-ea"/>
              </a:rPr>
              <a:t>是社会中共同生活的人相互间充分了解的障碍，而</a:t>
            </a:r>
            <a:r>
              <a:rPr lang="zh-CN" altLang="zh-CN" sz="2400" b="1">
                <a:solidFill>
                  <a:srgbClr val="C00000"/>
                </a:solidFill>
                <a:latin typeface="+mn-ea"/>
              </a:rPr>
              <a:t>克服两性间阻碍</a:t>
            </a:r>
            <a:r>
              <a:rPr lang="zh-CN" altLang="zh-CN" sz="2400" b="1">
                <a:latin typeface="+mn-ea"/>
              </a:rPr>
              <a:t>的求同的努力，不仅使</a:t>
            </a:r>
            <a:r>
              <a:rPr lang="zh-CN" altLang="zh-CN" sz="2400" b="1">
                <a:solidFill>
                  <a:srgbClr val="C00000"/>
                </a:solidFill>
                <a:latin typeface="+mn-ea"/>
              </a:rPr>
              <a:t>生育事业摇摇欲坠</a:t>
            </a:r>
            <a:r>
              <a:rPr lang="zh-CN" altLang="zh-CN" sz="2400" b="1">
                <a:latin typeface="+mn-ea"/>
              </a:rPr>
              <a:t>，而且会使依赖于社会关系的</a:t>
            </a:r>
            <a:r>
              <a:rPr lang="zh-CN" altLang="zh-CN" sz="2400" b="1">
                <a:solidFill>
                  <a:srgbClr val="C00000"/>
                </a:solidFill>
                <a:latin typeface="+mn-ea"/>
              </a:rPr>
              <a:t>家族社群不能顺利经营（</a:t>
            </a:r>
            <a:r>
              <a:rPr lang="zh-CN" altLang="zh-CN" sz="2400" b="1">
                <a:latin typeface="+mn-ea"/>
              </a:rPr>
              <a:t>影响到纪律、效率）。</a:t>
            </a:r>
            <a:endParaRPr lang="zh-CN" altLang="zh-CN" sz="2400" b="1">
              <a:latin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b="1">
                <a:latin typeface="+mn-ea"/>
              </a:rPr>
              <a:t>   </a:t>
            </a:r>
            <a:r>
              <a:rPr lang="zh-CN" altLang="zh-CN" sz="2400" b="1">
                <a:latin typeface="+mn-ea"/>
              </a:rPr>
              <a:t>（</a:t>
            </a:r>
            <a:r>
              <a:rPr lang="en-US" altLang="zh-CN" sz="2400" b="1">
                <a:latin typeface="+mn-ea"/>
              </a:rPr>
              <a:t>3</a:t>
            </a:r>
            <a:r>
              <a:rPr lang="zh-CN" altLang="zh-CN" sz="2400" b="1">
                <a:latin typeface="+mn-ea"/>
              </a:rPr>
              <a:t>）因此男女间的关系需要一种</a:t>
            </a:r>
            <a:r>
              <a:rPr lang="zh-CN" altLang="zh-CN" sz="2400" b="1">
                <a:solidFill>
                  <a:srgbClr val="C00000"/>
                </a:solidFill>
                <a:latin typeface="+mn-ea"/>
              </a:rPr>
              <a:t>安排</a:t>
            </a:r>
            <a:r>
              <a:rPr lang="zh-CN" altLang="zh-CN" sz="2400" b="1">
                <a:latin typeface="+mn-ea"/>
              </a:rPr>
              <a:t>，使他们之间</a:t>
            </a:r>
            <a:r>
              <a:rPr lang="zh-CN" altLang="zh-CN" sz="2400" b="1">
                <a:solidFill>
                  <a:srgbClr val="C00000"/>
                </a:solidFill>
                <a:latin typeface="+mn-ea"/>
              </a:rPr>
              <a:t>不发生激动性的感情</a:t>
            </a:r>
            <a:r>
              <a:rPr lang="zh-CN" altLang="zh-CN" sz="2400" b="1">
                <a:latin typeface="+mn-ea"/>
              </a:rPr>
              <a:t>，而</a:t>
            </a:r>
            <a:r>
              <a:rPr lang="zh-CN" altLang="zh-CN" sz="2400" b="1">
                <a:solidFill>
                  <a:srgbClr val="C00000"/>
                </a:solidFill>
                <a:latin typeface="+mn-ea"/>
              </a:rPr>
              <a:t>感情淡漠是稳定社会关系的一种表示</a:t>
            </a:r>
            <a:r>
              <a:rPr lang="zh-CN" altLang="zh-CN" sz="2400" b="1">
                <a:latin typeface="+mn-ea"/>
              </a:rPr>
              <a:t>。</a:t>
            </a:r>
            <a:endParaRPr lang="zh-CN" altLang="zh-CN" sz="2400" b="1">
              <a:latin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b="1">
                <a:latin typeface="+mn-ea"/>
              </a:rPr>
              <a:t>   </a:t>
            </a:r>
            <a:r>
              <a:rPr lang="zh-CN" altLang="zh-CN" sz="2400" b="1">
                <a:latin typeface="+mn-ea"/>
              </a:rPr>
              <a:t>（</a:t>
            </a:r>
            <a:r>
              <a:rPr lang="en-US" altLang="zh-CN" sz="2400" b="1">
                <a:latin typeface="+mn-ea"/>
              </a:rPr>
              <a:t>4</a:t>
            </a:r>
            <a:r>
              <a:rPr lang="zh-CN" altLang="zh-CN" sz="2400" b="1">
                <a:latin typeface="+mn-ea"/>
              </a:rPr>
              <a:t>）所以出现了要求男女有别的原则，即</a:t>
            </a:r>
            <a:r>
              <a:rPr lang="zh-CN" altLang="zh-CN" sz="2400" b="1">
                <a:solidFill>
                  <a:srgbClr val="C00000"/>
                </a:solidFill>
                <a:latin typeface="+mn-ea"/>
              </a:rPr>
              <a:t>男女间不必求同</a:t>
            </a:r>
            <a:r>
              <a:rPr lang="zh-CN" altLang="zh-CN" sz="2400" b="1">
                <a:latin typeface="+mn-ea"/>
              </a:rPr>
              <a:t>，不仅在生活上有男女授受不亲的</a:t>
            </a:r>
            <a:r>
              <a:rPr lang="zh-CN" altLang="zh-CN" sz="2400" b="1">
                <a:solidFill>
                  <a:srgbClr val="C00000"/>
                </a:solidFill>
                <a:latin typeface="+mn-ea"/>
              </a:rPr>
              <a:t>隔离</a:t>
            </a:r>
            <a:r>
              <a:rPr lang="zh-CN" altLang="zh-CN" sz="2400" b="1">
                <a:latin typeface="+mn-ea"/>
              </a:rPr>
              <a:t>，而且在心理上不向对方希望（心理上的）契合，只在行为上按一定</a:t>
            </a:r>
            <a:r>
              <a:rPr lang="zh-CN" altLang="zh-CN" sz="2400" b="1">
                <a:solidFill>
                  <a:srgbClr val="C00000"/>
                </a:solidFill>
                <a:latin typeface="+mn-ea"/>
              </a:rPr>
              <a:t>规则经营好分工合作的生育和经济</a:t>
            </a:r>
            <a:r>
              <a:rPr lang="zh-CN" altLang="zh-CN" sz="2400" b="1">
                <a:latin typeface="+mn-ea"/>
              </a:rPr>
              <a:t>的事业即可。</a:t>
            </a:r>
            <a:endParaRPr lang="zh-CN" altLang="zh-CN" sz="2400" b="1">
              <a:latin typeface="+mn-ea"/>
            </a:endParaRPr>
          </a:p>
          <a:p>
            <a:pPr marL="0" indent="0">
              <a:buNone/>
            </a:pPr>
            <a:endParaRPr lang="zh-CN" altLang="zh-CN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39" name="文本框 1"/>
          <p:cNvSpPr txBox="1"/>
          <p:nvPr/>
        </p:nvSpPr>
        <p:spPr>
          <a:xfrm>
            <a:off x="416560" y="483235"/>
            <a:ext cx="11358880" cy="60016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这一原则首先是要尽可能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促成和保证稳定的婚姻家庭关系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因为如果没有严格的男女有别，就可能有更多“发乎情”而不是“止乎礼”的结合。鉴于没有现代亲子鉴定技术，人们就无法确认生物上的父子关系，而人性却是“孩子是自己的好”。这就动摇了婚姻家庭的两块基石。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一是父子关系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，男子没有动力慈爱和抚养妻子婚内生育的孩子，即便这孩子在生物层面上真的就是他的孩子。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二是夫妻关系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，男子不愿为妻子提供生活必需品，换取女子繁殖和养育他们的共同后代。这个后果其实对女性和孩子最为不利。《礼记》才把后果说的明明白白：“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男女有别，然后父子亲；父子亲，然后义生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”。由于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“男女有别”是稳定家庭的根本，因此就成为“齐家”的起点。</a:t>
            </a:r>
            <a:endParaRPr lang="zh-CN" altLang="en-US" sz="32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苏力《齐家：男女有别》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32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73" name="图片 7"/>
          <p:cNvPicPr>
            <a:picLocks noChangeAspect="1"/>
          </p:cNvPicPr>
          <p:nvPr/>
        </p:nvPicPr>
        <p:blipFill>
          <a:blip r:embed="rId2">
            <a:alphaModFix amt="8000"/>
            <a:biLevel thresh="75000"/>
          </a:blip>
          <a:srcRect l="139" b="42441"/>
          <a:stretch>
            <a:fillRect/>
          </a:stretch>
        </p:blipFill>
        <p:spPr>
          <a:xfrm rot="16200000">
            <a:off x="6786563" y="1453198"/>
            <a:ext cx="6858000" cy="3952874"/>
          </a:xfrm>
          <a:custGeom>
            <a:gdLst>
              <a:gd name="connsiteX0" fmla="*/ 6858000 w 6858000"/>
              <a:gd name="connsiteY0" fmla="*/ 0 h 3952874"/>
              <a:gd name="connsiteX1" fmla="*/ 6858000 w 6858000"/>
              <a:gd name="connsiteY1" fmla="*/ 3952874 h 3952874"/>
              <a:gd name="connsiteX2" fmla="*/ 0 w 6858000"/>
              <a:gd name="connsiteY2" fmla="*/ 3952874 h 3952874"/>
              <a:gd name="connsiteX3" fmla="*/ 0 w 6858000"/>
              <a:gd name="connsiteY3" fmla="*/ 0 h 395287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3952873">
                <a:moveTo>
                  <a:pt x="6858000" y="0"/>
                </a:moveTo>
                <a:lnTo>
                  <a:pt x="6858000" y="3952874"/>
                </a:lnTo>
                <a:lnTo>
                  <a:pt x="0" y="395287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097174" name="图片 6"/>
          <p:cNvPicPr>
            <a:picLocks noChangeAspect="1"/>
          </p:cNvPicPr>
          <p:nvPr/>
        </p:nvPicPr>
        <p:blipFill>
          <a:blip r:embed="rId2">
            <a:alphaModFix amt="8000"/>
            <a:biLevel thresh="75000"/>
          </a:blip>
          <a:srcRect l="139" t="46741"/>
          <a:stretch>
            <a:fillRect/>
          </a:stretch>
        </p:blipFill>
        <p:spPr>
          <a:xfrm rot="16200000">
            <a:off x="-1600200" y="1600200"/>
            <a:ext cx="6858000" cy="3657600"/>
          </a:xfrm>
          <a:custGeom>
            <a:gdLst>
              <a:gd name="connsiteX0" fmla="*/ 6858000 w 6858000"/>
              <a:gd name="connsiteY0" fmla="*/ 0 h 3657600"/>
              <a:gd name="connsiteX1" fmla="*/ 6858000 w 6858000"/>
              <a:gd name="connsiteY1" fmla="*/ 3657600 h 3657600"/>
              <a:gd name="connsiteX2" fmla="*/ 0 w 6858000"/>
              <a:gd name="connsiteY2" fmla="*/ 3657600 h 3657600"/>
              <a:gd name="connsiteX3" fmla="*/ 0 w 6858000"/>
              <a:gd name="connsiteY3" fmla="*/ 0 h 36576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3657600">
                <a:moveTo>
                  <a:pt x="6858000" y="0"/>
                </a:moveTo>
                <a:lnTo>
                  <a:pt x="6858000" y="3657600"/>
                </a:lnTo>
                <a:lnTo>
                  <a:pt x="0" y="36576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048625" name="矩形 14"/>
          <p:cNvSpPr/>
          <p:nvPr/>
        </p:nvSpPr>
        <p:spPr>
          <a:xfrm>
            <a:off x="609600" y="262890"/>
            <a:ext cx="1933575" cy="5835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dist"/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练一练</a:t>
            </a:r>
            <a:endParaRPr lang="zh-CN" altLang="en-US" sz="3200" b="1">
              <a:solidFill>
                <a:schemeClr val="tx1">
                  <a:lumMod val="75000"/>
                  <a:lumOff val="25000"/>
                </a:schemeClr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1048626" name="矩形: 圆角 2"/>
          <p:cNvSpPr/>
          <p:nvPr/>
        </p:nvSpPr>
        <p:spPr>
          <a:xfrm>
            <a:off x="517525" y="1109345"/>
            <a:ext cx="11188065" cy="2244090"/>
          </a:xfrm>
          <a:prstGeom prst="roundRect">
            <a:avLst>
              <a:gd name="adj" fmla="val 11212"/>
            </a:avLst>
          </a:prstGeom>
          <a:solidFill>
            <a:schemeClr val="bg1"/>
          </a:solidFill>
          <a:ln w="19050">
            <a:solidFill>
              <a:srgbClr val="B59A6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27" name="文本框 5"/>
          <p:cNvSpPr txBox="1"/>
          <p:nvPr/>
        </p:nvSpPr>
        <p:spPr>
          <a:xfrm>
            <a:off x="859155" y="3904615"/>
            <a:ext cx="3856990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这是乡土社会的家族中按照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父系</a:t>
            </a:r>
            <a:r>
              <a:rPr lang="zh-CN" altLang="en-US" sz="28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单向扩大亲属关系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的排序现象。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48628" name="iconfont-1187-868615"/>
          <p:cNvSpPr>
            <a:spLocks noChangeAspect="1"/>
          </p:cNvSpPr>
          <p:nvPr/>
        </p:nvSpPr>
        <p:spPr bwMode="auto">
          <a:xfrm>
            <a:off x="6693891" y="5000626"/>
            <a:ext cx="564686" cy="564686"/>
          </a:xfrm>
          <a:custGeom>
            <a:gdLst>
              <a:gd name="T0" fmla="*/ 11414 w 12800"/>
              <a:gd name="T1" fmla="*/ 8069 h 12800"/>
              <a:gd name="T2" fmla="*/ 11319 w 12800"/>
              <a:gd name="T3" fmla="*/ 8958 h 12800"/>
              <a:gd name="T4" fmla="*/ 10532 w 12800"/>
              <a:gd name="T5" fmla="*/ 11319 h 12800"/>
              <a:gd name="T6" fmla="*/ 8764 w 12800"/>
              <a:gd name="T7" fmla="*/ 11125 h 12800"/>
              <a:gd name="T8" fmla="*/ 8070 w 12800"/>
              <a:gd name="T9" fmla="*/ 11687 h 12800"/>
              <a:gd name="T10" fmla="*/ 5844 w 12800"/>
              <a:gd name="T11" fmla="*/ 12800 h 12800"/>
              <a:gd name="T12" fmla="*/ 4731 w 12800"/>
              <a:gd name="T13" fmla="*/ 11414 h 12800"/>
              <a:gd name="T14" fmla="*/ 3842 w 12800"/>
              <a:gd name="T15" fmla="*/ 11319 h 12800"/>
              <a:gd name="T16" fmla="*/ 1481 w 12800"/>
              <a:gd name="T17" fmla="*/ 10532 h 12800"/>
              <a:gd name="T18" fmla="*/ 1675 w 12800"/>
              <a:gd name="T19" fmla="*/ 8763 h 12800"/>
              <a:gd name="T20" fmla="*/ 1113 w 12800"/>
              <a:gd name="T21" fmla="*/ 8069 h 12800"/>
              <a:gd name="T22" fmla="*/ 0 w 12800"/>
              <a:gd name="T23" fmla="*/ 5843 h 12800"/>
              <a:gd name="T24" fmla="*/ 1386 w 12800"/>
              <a:gd name="T25" fmla="*/ 4730 h 12800"/>
              <a:gd name="T26" fmla="*/ 1481 w 12800"/>
              <a:gd name="T27" fmla="*/ 3842 h 12800"/>
              <a:gd name="T28" fmla="*/ 2268 w 12800"/>
              <a:gd name="T29" fmla="*/ 1481 h 12800"/>
              <a:gd name="T30" fmla="*/ 4037 w 12800"/>
              <a:gd name="T31" fmla="*/ 1675 h 12800"/>
              <a:gd name="T32" fmla="*/ 4731 w 12800"/>
              <a:gd name="T33" fmla="*/ 1113 h 12800"/>
              <a:gd name="T34" fmla="*/ 6957 w 12800"/>
              <a:gd name="T35" fmla="*/ 0 h 12800"/>
              <a:gd name="T36" fmla="*/ 8070 w 12800"/>
              <a:gd name="T37" fmla="*/ 1386 h 12800"/>
              <a:gd name="T38" fmla="*/ 8958 w 12800"/>
              <a:gd name="T39" fmla="*/ 1481 h 12800"/>
              <a:gd name="T40" fmla="*/ 11319 w 12800"/>
              <a:gd name="T41" fmla="*/ 2268 h 12800"/>
              <a:gd name="T42" fmla="*/ 11125 w 12800"/>
              <a:gd name="T43" fmla="*/ 4036 h 12800"/>
              <a:gd name="T44" fmla="*/ 11687 w 12800"/>
              <a:gd name="T45" fmla="*/ 4730 h 12800"/>
              <a:gd name="T46" fmla="*/ 12800 w 12800"/>
              <a:gd name="T47" fmla="*/ 6956 h 12800"/>
              <a:gd name="T48" fmla="*/ 12244 w 12800"/>
              <a:gd name="T49" fmla="*/ 5843 h 12800"/>
              <a:gd name="T50" fmla="*/ 10995 w 12800"/>
              <a:gd name="T51" fmla="*/ 5287 h 12800"/>
              <a:gd name="T52" fmla="*/ 10839 w 12800"/>
              <a:gd name="T53" fmla="*/ 3535 h 12800"/>
              <a:gd name="T54" fmla="*/ 10926 w 12800"/>
              <a:gd name="T55" fmla="*/ 2662 h 12800"/>
              <a:gd name="T56" fmla="*/ 9352 w 12800"/>
              <a:gd name="T57" fmla="*/ 1874 h 12800"/>
              <a:gd name="T58" fmla="*/ 8855 w 12800"/>
              <a:gd name="T59" fmla="*/ 2371 h 12800"/>
              <a:gd name="T60" fmla="*/ 7513 w 12800"/>
              <a:gd name="T61" fmla="*/ 1113 h 12800"/>
              <a:gd name="T62" fmla="*/ 5844 w 12800"/>
              <a:gd name="T63" fmla="*/ 557 h 12800"/>
              <a:gd name="T64" fmla="*/ 5287 w 12800"/>
              <a:gd name="T65" fmla="*/ 1807 h 12800"/>
              <a:gd name="T66" fmla="*/ 3535 w 12800"/>
              <a:gd name="T67" fmla="*/ 1961 h 12800"/>
              <a:gd name="T68" fmla="*/ 2662 w 12800"/>
              <a:gd name="T69" fmla="*/ 1874 h 12800"/>
              <a:gd name="T70" fmla="*/ 1874 w 12800"/>
              <a:gd name="T71" fmla="*/ 3449 h 12800"/>
              <a:gd name="T72" fmla="*/ 2371 w 12800"/>
              <a:gd name="T73" fmla="*/ 3944 h 12800"/>
              <a:gd name="T74" fmla="*/ 1113 w 12800"/>
              <a:gd name="T75" fmla="*/ 5287 h 12800"/>
              <a:gd name="T76" fmla="*/ 557 w 12800"/>
              <a:gd name="T77" fmla="*/ 6956 h 12800"/>
              <a:gd name="T78" fmla="*/ 1805 w 12800"/>
              <a:gd name="T79" fmla="*/ 7513 h 12800"/>
              <a:gd name="T80" fmla="*/ 1961 w 12800"/>
              <a:gd name="T81" fmla="*/ 9265 h 12800"/>
              <a:gd name="T82" fmla="*/ 1875 w 12800"/>
              <a:gd name="T83" fmla="*/ 10138 h 12800"/>
              <a:gd name="T84" fmla="*/ 3449 w 12800"/>
              <a:gd name="T85" fmla="*/ 10925 h 12800"/>
              <a:gd name="T86" fmla="*/ 5287 w 12800"/>
              <a:gd name="T87" fmla="*/ 10992 h 12800"/>
              <a:gd name="T88" fmla="*/ 5844 w 12800"/>
              <a:gd name="T89" fmla="*/ 12243 h 12800"/>
              <a:gd name="T90" fmla="*/ 7513 w 12800"/>
              <a:gd name="T91" fmla="*/ 11686 h 12800"/>
              <a:gd name="T92" fmla="*/ 8855 w 12800"/>
              <a:gd name="T93" fmla="*/ 10428 h 12800"/>
              <a:gd name="T94" fmla="*/ 10138 w 12800"/>
              <a:gd name="T95" fmla="*/ 10925 h 12800"/>
              <a:gd name="T96" fmla="*/ 10925 w 12800"/>
              <a:gd name="T97" fmla="*/ 9351 h 12800"/>
              <a:gd name="T98" fmla="*/ 10430 w 12800"/>
              <a:gd name="T99" fmla="*/ 8855 h 12800"/>
              <a:gd name="T100" fmla="*/ 11687 w 12800"/>
              <a:gd name="T101" fmla="*/ 7513 h 12800"/>
              <a:gd name="T102" fmla="*/ 12243 w 12800"/>
              <a:gd name="T103" fmla="*/ 5843 h 12800"/>
              <a:gd name="T104" fmla="*/ 6400 w 12800"/>
              <a:gd name="T105" fmla="*/ 9182 h 12800"/>
              <a:gd name="T106" fmla="*/ 6400 w 12800"/>
              <a:gd name="T107" fmla="*/ 3617 h 12800"/>
              <a:gd name="T108" fmla="*/ 6400 w 12800"/>
              <a:gd name="T109" fmla="*/ 9182 h 12800"/>
              <a:gd name="T110" fmla="*/ 4149 w 12800"/>
              <a:gd name="T111" fmla="*/ 6400 h 12800"/>
              <a:gd name="T112" fmla="*/ 8602 w 12800"/>
              <a:gd name="T113" fmla="*/ 6400 h 12800"/>
              <a:gd name="T114" fmla="*/ 6400 w 12800"/>
              <a:gd name="T115" fmla="*/ 7513 h 12800"/>
              <a:gd name="T116" fmla="*/ 6400 w 12800"/>
              <a:gd name="T117" fmla="*/ 5287 h 12800"/>
              <a:gd name="T118" fmla="*/ 6400 w 12800"/>
              <a:gd name="T119" fmla="*/ 7513 h 12800"/>
              <a:gd name="T120" fmla="*/ 5823 w 12800"/>
              <a:gd name="T121" fmla="*/ 6400 h 12800"/>
              <a:gd name="T122" fmla="*/ 6936 w 12800"/>
              <a:gd name="T123" fmla="*/ 6399 h 128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800" h="12800">
                <a:moveTo>
                  <a:pt x="11687" y="8069"/>
                </a:moveTo>
                <a:lnTo>
                  <a:pt x="11414" y="8069"/>
                </a:lnTo>
                <a:cubicBezTo>
                  <a:pt x="11334" y="8307"/>
                  <a:pt x="11237" y="8539"/>
                  <a:pt x="11125" y="8763"/>
                </a:cubicBezTo>
                <a:lnTo>
                  <a:pt x="11319" y="8958"/>
                </a:lnTo>
                <a:cubicBezTo>
                  <a:pt x="11754" y="9392"/>
                  <a:pt x="11754" y="10097"/>
                  <a:pt x="11319" y="10532"/>
                </a:cubicBezTo>
                <a:lnTo>
                  <a:pt x="10532" y="11319"/>
                </a:lnTo>
                <a:cubicBezTo>
                  <a:pt x="10098" y="11754"/>
                  <a:pt x="9393" y="11754"/>
                  <a:pt x="8958" y="11319"/>
                </a:cubicBezTo>
                <a:lnTo>
                  <a:pt x="8764" y="11125"/>
                </a:lnTo>
                <a:cubicBezTo>
                  <a:pt x="8540" y="11236"/>
                  <a:pt x="8310" y="11334"/>
                  <a:pt x="8070" y="11414"/>
                </a:cubicBezTo>
                <a:lnTo>
                  <a:pt x="8070" y="11687"/>
                </a:lnTo>
                <a:cubicBezTo>
                  <a:pt x="8070" y="12302"/>
                  <a:pt x="7572" y="12800"/>
                  <a:pt x="6957" y="12800"/>
                </a:cubicBezTo>
                <a:lnTo>
                  <a:pt x="5844" y="12800"/>
                </a:lnTo>
                <a:cubicBezTo>
                  <a:pt x="5229" y="12800"/>
                  <a:pt x="4731" y="12302"/>
                  <a:pt x="4731" y="11687"/>
                </a:cubicBezTo>
                <a:lnTo>
                  <a:pt x="4731" y="11414"/>
                </a:lnTo>
                <a:cubicBezTo>
                  <a:pt x="4491" y="11334"/>
                  <a:pt x="4260" y="11236"/>
                  <a:pt x="4037" y="11125"/>
                </a:cubicBezTo>
                <a:lnTo>
                  <a:pt x="3842" y="11319"/>
                </a:lnTo>
                <a:cubicBezTo>
                  <a:pt x="3408" y="11754"/>
                  <a:pt x="2703" y="11754"/>
                  <a:pt x="2268" y="11319"/>
                </a:cubicBezTo>
                <a:lnTo>
                  <a:pt x="1481" y="10532"/>
                </a:lnTo>
                <a:cubicBezTo>
                  <a:pt x="1046" y="10097"/>
                  <a:pt x="1046" y="9392"/>
                  <a:pt x="1481" y="8958"/>
                </a:cubicBezTo>
                <a:lnTo>
                  <a:pt x="1675" y="8763"/>
                </a:lnTo>
                <a:cubicBezTo>
                  <a:pt x="1563" y="8539"/>
                  <a:pt x="1466" y="8307"/>
                  <a:pt x="1386" y="8069"/>
                </a:cubicBezTo>
                <a:lnTo>
                  <a:pt x="1113" y="8069"/>
                </a:lnTo>
                <a:cubicBezTo>
                  <a:pt x="498" y="8069"/>
                  <a:pt x="0" y="7571"/>
                  <a:pt x="0" y="6956"/>
                </a:cubicBezTo>
                <a:lnTo>
                  <a:pt x="0" y="5843"/>
                </a:lnTo>
                <a:cubicBezTo>
                  <a:pt x="0" y="5229"/>
                  <a:pt x="498" y="4730"/>
                  <a:pt x="1113" y="4730"/>
                </a:cubicBezTo>
                <a:lnTo>
                  <a:pt x="1386" y="4730"/>
                </a:lnTo>
                <a:cubicBezTo>
                  <a:pt x="1467" y="4491"/>
                  <a:pt x="1564" y="4259"/>
                  <a:pt x="1675" y="4036"/>
                </a:cubicBezTo>
                <a:lnTo>
                  <a:pt x="1481" y="3842"/>
                </a:lnTo>
                <a:cubicBezTo>
                  <a:pt x="1046" y="3407"/>
                  <a:pt x="1046" y="2702"/>
                  <a:pt x="1481" y="2268"/>
                </a:cubicBezTo>
                <a:lnTo>
                  <a:pt x="2268" y="1481"/>
                </a:lnTo>
                <a:cubicBezTo>
                  <a:pt x="2703" y="1046"/>
                  <a:pt x="3408" y="1046"/>
                  <a:pt x="3842" y="1481"/>
                </a:cubicBezTo>
                <a:lnTo>
                  <a:pt x="4037" y="1675"/>
                </a:lnTo>
                <a:cubicBezTo>
                  <a:pt x="4261" y="1563"/>
                  <a:pt x="4493" y="1466"/>
                  <a:pt x="4731" y="1386"/>
                </a:cubicBezTo>
                <a:lnTo>
                  <a:pt x="4731" y="1113"/>
                </a:lnTo>
                <a:cubicBezTo>
                  <a:pt x="4731" y="498"/>
                  <a:pt x="5229" y="0"/>
                  <a:pt x="5844" y="0"/>
                </a:cubicBezTo>
                <a:lnTo>
                  <a:pt x="6957" y="0"/>
                </a:lnTo>
                <a:cubicBezTo>
                  <a:pt x="7572" y="0"/>
                  <a:pt x="8070" y="498"/>
                  <a:pt x="8070" y="1113"/>
                </a:cubicBezTo>
                <a:lnTo>
                  <a:pt x="8070" y="1386"/>
                </a:lnTo>
                <a:cubicBezTo>
                  <a:pt x="8309" y="1466"/>
                  <a:pt x="8540" y="1564"/>
                  <a:pt x="8764" y="1675"/>
                </a:cubicBezTo>
                <a:lnTo>
                  <a:pt x="8958" y="1481"/>
                </a:lnTo>
                <a:cubicBezTo>
                  <a:pt x="9393" y="1046"/>
                  <a:pt x="10098" y="1046"/>
                  <a:pt x="10532" y="1481"/>
                </a:cubicBezTo>
                <a:lnTo>
                  <a:pt x="11319" y="2268"/>
                </a:lnTo>
                <a:cubicBezTo>
                  <a:pt x="11754" y="2702"/>
                  <a:pt x="11754" y="3407"/>
                  <a:pt x="11319" y="3842"/>
                </a:cubicBezTo>
                <a:lnTo>
                  <a:pt x="11125" y="4036"/>
                </a:lnTo>
                <a:cubicBezTo>
                  <a:pt x="11237" y="4259"/>
                  <a:pt x="11334" y="4490"/>
                  <a:pt x="11414" y="4730"/>
                </a:cubicBezTo>
                <a:lnTo>
                  <a:pt x="11687" y="4730"/>
                </a:lnTo>
                <a:cubicBezTo>
                  <a:pt x="12302" y="4730"/>
                  <a:pt x="12800" y="5229"/>
                  <a:pt x="12800" y="5843"/>
                </a:cubicBezTo>
                <a:lnTo>
                  <a:pt x="12800" y="6956"/>
                </a:lnTo>
                <a:cubicBezTo>
                  <a:pt x="12800" y="7571"/>
                  <a:pt x="12302" y="8069"/>
                  <a:pt x="11687" y="8069"/>
                </a:cubicBezTo>
                <a:close/>
                <a:moveTo>
                  <a:pt x="12244" y="5843"/>
                </a:moveTo>
                <a:cubicBezTo>
                  <a:pt x="12244" y="5536"/>
                  <a:pt x="11994" y="5287"/>
                  <a:pt x="11687" y="5287"/>
                </a:cubicBezTo>
                <a:lnTo>
                  <a:pt x="10995" y="5287"/>
                </a:lnTo>
                <a:cubicBezTo>
                  <a:pt x="10879" y="4805"/>
                  <a:pt x="10682" y="4356"/>
                  <a:pt x="10430" y="3945"/>
                </a:cubicBezTo>
                <a:lnTo>
                  <a:pt x="10839" y="3535"/>
                </a:lnTo>
                <a:lnTo>
                  <a:pt x="10926" y="3449"/>
                </a:lnTo>
                <a:cubicBezTo>
                  <a:pt x="11143" y="3232"/>
                  <a:pt x="11143" y="2879"/>
                  <a:pt x="10926" y="2662"/>
                </a:cubicBezTo>
                <a:lnTo>
                  <a:pt x="10139" y="1874"/>
                </a:lnTo>
                <a:cubicBezTo>
                  <a:pt x="9921" y="1657"/>
                  <a:pt x="9569" y="1657"/>
                  <a:pt x="9352" y="1874"/>
                </a:cubicBezTo>
                <a:lnTo>
                  <a:pt x="9265" y="1961"/>
                </a:lnTo>
                <a:lnTo>
                  <a:pt x="8855" y="2371"/>
                </a:lnTo>
                <a:cubicBezTo>
                  <a:pt x="8444" y="2120"/>
                  <a:pt x="7995" y="1923"/>
                  <a:pt x="7513" y="1807"/>
                </a:cubicBezTo>
                <a:lnTo>
                  <a:pt x="7513" y="1113"/>
                </a:lnTo>
                <a:cubicBezTo>
                  <a:pt x="7513" y="806"/>
                  <a:pt x="7264" y="557"/>
                  <a:pt x="6957" y="557"/>
                </a:cubicBezTo>
                <a:lnTo>
                  <a:pt x="5844" y="557"/>
                </a:lnTo>
                <a:cubicBezTo>
                  <a:pt x="5537" y="557"/>
                  <a:pt x="5287" y="806"/>
                  <a:pt x="5287" y="1113"/>
                </a:cubicBezTo>
                <a:lnTo>
                  <a:pt x="5287" y="1807"/>
                </a:lnTo>
                <a:cubicBezTo>
                  <a:pt x="4805" y="1923"/>
                  <a:pt x="4358" y="2120"/>
                  <a:pt x="3946" y="2371"/>
                </a:cubicBezTo>
                <a:lnTo>
                  <a:pt x="3535" y="1961"/>
                </a:lnTo>
                <a:lnTo>
                  <a:pt x="3449" y="1874"/>
                </a:lnTo>
                <a:cubicBezTo>
                  <a:pt x="3232" y="1657"/>
                  <a:pt x="2880" y="1657"/>
                  <a:pt x="2662" y="1874"/>
                </a:cubicBezTo>
                <a:lnTo>
                  <a:pt x="1874" y="2662"/>
                </a:lnTo>
                <a:cubicBezTo>
                  <a:pt x="1657" y="2879"/>
                  <a:pt x="1657" y="3231"/>
                  <a:pt x="1874" y="3449"/>
                </a:cubicBezTo>
                <a:lnTo>
                  <a:pt x="1961" y="3534"/>
                </a:lnTo>
                <a:lnTo>
                  <a:pt x="2371" y="3944"/>
                </a:lnTo>
                <a:cubicBezTo>
                  <a:pt x="2119" y="4356"/>
                  <a:pt x="1922" y="4805"/>
                  <a:pt x="1805" y="5287"/>
                </a:cubicBezTo>
                <a:lnTo>
                  <a:pt x="1113" y="5287"/>
                </a:lnTo>
                <a:cubicBezTo>
                  <a:pt x="806" y="5287"/>
                  <a:pt x="557" y="5536"/>
                  <a:pt x="557" y="5843"/>
                </a:cubicBezTo>
                <a:lnTo>
                  <a:pt x="557" y="6956"/>
                </a:lnTo>
                <a:cubicBezTo>
                  <a:pt x="557" y="7263"/>
                  <a:pt x="806" y="7512"/>
                  <a:pt x="1113" y="7513"/>
                </a:cubicBezTo>
                <a:lnTo>
                  <a:pt x="1805" y="7513"/>
                </a:lnTo>
                <a:cubicBezTo>
                  <a:pt x="1922" y="7995"/>
                  <a:pt x="2119" y="8443"/>
                  <a:pt x="2371" y="8855"/>
                </a:cubicBezTo>
                <a:lnTo>
                  <a:pt x="1961" y="9265"/>
                </a:lnTo>
                <a:lnTo>
                  <a:pt x="1875" y="9351"/>
                </a:lnTo>
                <a:cubicBezTo>
                  <a:pt x="1657" y="9568"/>
                  <a:pt x="1657" y="9921"/>
                  <a:pt x="1875" y="10138"/>
                </a:cubicBezTo>
                <a:lnTo>
                  <a:pt x="2662" y="10925"/>
                </a:lnTo>
                <a:cubicBezTo>
                  <a:pt x="2880" y="11142"/>
                  <a:pt x="3232" y="11142"/>
                  <a:pt x="3449" y="10925"/>
                </a:cubicBezTo>
                <a:lnTo>
                  <a:pt x="3945" y="10428"/>
                </a:lnTo>
                <a:cubicBezTo>
                  <a:pt x="4357" y="10680"/>
                  <a:pt x="4805" y="10876"/>
                  <a:pt x="5287" y="10992"/>
                </a:cubicBezTo>
                <a:lnTo>
                  <a:pt x="5287" y="11686"/>
                </a:lnTo>
                <a:cubicBezTo>
                  <a:pt x="5287" y="11994"/>
                  <a:pt x="5537" y="12243"/>
                  <a:pt x="5844" y="12243"/>
                </a:cubicBezTo>
                <a:lnTo>
                  <a:pt x="6957" y="12243"/>
                </a:lnTo>
                <a:cubicBezTo>
                  <a:pt x="7264" y="12243"/>
                  <a:pt x="7513" y="11994"/>
                  <a:pt x="7513" y="11686"/>
                </a:cubicBezTo>
                <a:lnTo>
                  <a:pt x="7513" y="10992"/>
                </a:lnTo>
                <a:cubicBezTo>
                  <a:pt x="7995" y="10876"/>
                  <a:pt x="8444" y="10680"/>
                  <a:pt x="8855" y="10428"/>
                </a:cubicBezTo>
                <a:lnTo>
                  <a:pt x="9351" y="10925"/>
                </a:lnTo>
                <a:cubicBezTo>
                  <a:pt x="9569" y="11142"/>
                  <a:pt x="9921" y="11142"/>
                  <a:pt x="10138" y="10925"/>
                </a:cubicBezTo>
                <a:lnTo>
                  <a:pt x="10925" y="10138"/>
                </a:lnTo>
                <a:cubicBezTo>
                  <a:pt x="11143" y="9921"/>
                  <a:pt x="11143" y="9568"/>
                  <a:pt x="10925" y="9351"/>
                </a:cubicBezTo>
                <a:lnTo>
                  <a:pt x="10839" y="9265"/>
                </a:lnTo>
                <a:lnTo>
                  <a:pt x="10430" y="8855"/>
                </a:lnTo>
                <a:cubicBezTo>
                  <a:pt x="10682" y="8443"/>
                  <a:pt x="10879" y="7995"/>
                  <a:pt x="10995" y="7513"/>
                </a:cubicBezTo>
                <a:lnTo>
                  <a:pt x="11687" y="7513"/>
                </a:lnTo>
                <a:cubicBezTo>
                  <a:pt x="11994" y="7513"/>
                  <a:pt x="12243" y="7264"/>
                  <a:pt x="12243" y="6956"/>
                </a:cubicBezTo>
                <a:lnTo>
                  <a:pt x="12243" y="5843"/>
                </a:lnTo>
                <a:lnTo>
                  <a:pt x="12244" y="5843"/>
                </a:lnTo>
                <a:close/>
                <a:moveTo>
                  <a:pt x="6400" y="9182"/>
                </a:moveTo>
                <a:cubicBezTo>
                  <a:pt x="4863" y="9182"/>
                  <a:pt x="3618" y="7937"/>
                  <a:pt x="3618" y="6400"/>
                </a:cubicBezTo>
                <a:cubicBezTo>
                  <a:pt x="3618" y="4863"/>
                  <a:pt x="4863" y="3617"/>
                  <a:pt x="6400" y="3617"/>
                </a:cubicBezTo>
                <a:cubicBezTo>
                  <a:pt x="7937" y="3617"/>
                  <a:pt x="9183" y="4863"/>
                  <a:pt x="9183" y="6400"/>
                </a:cubicBezTo>
                <a:cubicBezTo>
                  <a:pt x="9183" y="7937"/>
                  <a:pt x="7937" y="9182"/>
                  <a:pt x="6400" y="9182"/>
                </a:cubicBezTo>
                <a:close/>
                <a:moveTo>
                  <a:pt x="6400" y="4174"/>
                </a:moveTo>
                <a:cubicBezTo>
                  <a:pt x="5161" y="4160"/>
                  <a:pt x="4149" y="5161"/>
                  <a:pt x="4149" y="6400"/>
                </a:cubicBezTo>
                <a:cubicBezTo>
                  <a:pt x="4149" y="7639"/>
                  <a:pt x="5161" y="8640"/>
                  <a:pt x="6400" y="8626"/>
                </a:cubicBezTo>
                <a:cubicBezTo>
                  <a:pt x="7620" y="8613"/>
                  <a:pt x="8602" y="7620"/>
                  <a:pt x="8602" y="6400"/>
                </a:cubicBezTo>
                <a:cubicBezTo>
                  <a:pt x="8602" y="5180"/>
                  <a:pt x="7620" y="4187"/>
                  <a:pt x="6400" y="4174"/>
                </a:cubicBezTo>
                <a:close/>
                <a:moveTo>
                  <a:pt x="6400" y="7513"/>
                </a:moveTo>
                <a:cubicBezTo>
                  <a:pt x="5785" y="7513"/>
                  <a:pt x="5287" y="7015"/>
                  <a:pt x="5287" y="6400"/>
                </a:cubicBezTo>
                <a:cubicBezTo>
                  <a:pt x="5287" y="5785"/>
                  <a:pt x="5785" y="5287"/>
                  <a:pt x="6400" y="5287"/>
                </a:cubicBezTo>
                <a:cubicBezTo>
                  <a:pt x="7015" y="5287"/>
                  <a:pt x="7513" y="5785"/>
                  <a:pt x="7513" y="6400"/>
                </a:cubicBezTo>
                <a:cubicBezTo>
                  <a:pt x="7513" y="7015"/>
                  <a:pt x="7015" y="7513"/>
                  <a:pt x="6400" y="7513"/>
                </a:cubicBezTo>
                <a:close/>
                <a:moveTo>
                  <a:pt x="6400" y="5843"/>
                </a:moveTo>
                <a:cubicBezTo>
                  <a:pt x="6085" y="5832"/>
                  <a:pt x="5823" y="6084"/>
                  <a:pt x="5823" y="6400"/>
                </a:cubicBezTo>
                <a:cubicBezTo>
                  <a:pt x="5823" y="6716"/>
                  <a:pt x="6085" y="6968"/>
                  <a:pt x="6401" y="6956"/>
                </a:cubicBezTo>
                <a:cubicBezTo>
                  <a:pt x="6700" y="6944"/>
                  <a:pt x="6936" y="6698"/>
                  <a:pt x="6936" y="6399"/>
                </a:cubicBezTo>
                <a:cubicBezTo>
                  <a:pt x="6936" y="6100"/>
                  <a:pt x="6699" y="5855"/>
                  <a:pt x="6400" y="58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29" name="文本框 25"/>
          <p:cNvSpPr txBox="1"/>
          <p:nvPr/>
        </p:nvSpPr>
        <p:spPr>
          <a:xfrm>
            <a:off x="5875020" y="3581400"/>
            <a:ext cx="544639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他们是从家族作为事业社群具有业社群的角度来考虑的。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（薛宝钗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薛家）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（林黛玉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孤女）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48630" name="文本框 8"/>
          <p:cNvSpPr txBox="1"/>
          <p:nvPr/>
        </p:nvSpPr>
        <p:spPr>
          <a:xfrm>
            <a:off x="697230" y="1237615"/>
            <a:ext cx="107715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、古诗文中常有类似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李十二（李白）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或者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刘十九（刘禹锡的族兄刘禹铜）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等称谓，这是乡土社会的什么现象？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48631" name="文本框 10"/>
          <p:cNvSpPr txBox="1"/>
          <p:nvPr/>
        </p:nvSpPr>
        <p:spPr>
          <a:xfrm>
            <a:off x="697230" y="2277745"/>
            <a:ext cx="107715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、《红楼梦》中贾母、王夫人等长辈最后选择薛宝钗而并非林黛玉和贾宝玉成婚，原因是什么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48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48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48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48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48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48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48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48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7" grpId="0"/>
      <p:bldP spid="1048629" grpId="0"/>
      <p:bldP spid="1048630" grpId="0"/>
      <p:bldP spid="10486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65" name="图片 7"/>
          <p:cNvPicPr>
            <a:picLocks noChangeAspect="1"/>
          </p:cNvPicPr>
          <p:nvPr/>
        </p:nvPicPr>
        <p:blipFill>
          <a:blip r:embed="rId2">
            <a:alphaModFix amt="8000"/>
            <a:biLevel thresh="75000"/>
          </a:blip>
          <a:srcRect l="139" b="42441"/>
          <a:stretch>
            <a:fillRect/>
          </a:stretch>
        </p:blipFill>
        <p:spPr>
          <a:xfrm rot="16200000">
            <a:off x="6786563" y="1452563"/>
            <a:ext cx="6858000" cy="3952874"/>
          </a:xfrm>
          <a:custGeom>
            <a:gdLst>
              <a:gd name="connsiteX0" fmla="*/ 6858000 w 6858000"/>
              <a:gd name="connsiteY0" fmla="*/ 0 h 3952874"/>
              <a:gd name="connsiteX1" fmla="*/ 6858000 w 6858000"/>
              <a:gd name="connsiteY1" fmla="*/ 3952874 h 3952874"/>
              <a:gd name="connsiteX2" fmla="*/ 0 w 6858000"/>
              <a:gd name="connsiteY2" fmla="*/ 3952874 h 3952874"/>
              <a:gd name="connsiteX3" fmla="*/ 0 w 6858000"/>
              <a:gd name="connsiteY3" fmla="*/ 0 h 395287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3952873">
                <a:moveTo>
                  <a:pt x="6858000" y="0"/>
                </a:moveTo>
                <a:lnTo>
                  <a:pt x="6858000" y="3952874"/>
                </a:lnTo>
                <a:lnTo>
                  <a:pt x="0" y="395287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097166" name="图片 6"/>
          <p:cNvPicPr>
            <a:picLocks noChangeAspect="1"/>
          </p:cNvPicPr>
          <p:nvPr/>
        </p:nvPicPr>
        <p:blipFill>
          <a:blip r:embed="rId2">
            <a:alphaModFix amt="8000"/>
            <a:biLevel thresh="75000"/>
          </a:blip>
          <a:srcRect l="139" t="46741"/>
          <a:stretch>
            <a:fillRect/>
          </a:stretch>
        </p:blipFill>
        <p:spPr>
          <a:xfrm rot="16200000">
            <a:off x="-1600200" y="1600200"/>
            <a:ext cx="6858000" cy="3657600"/>
          </a:xfrm>
          <a:custGeom>
            <a:gdLst>
              <a:gd name="connsiteX0" fmla="*/ 6858000 w 6858000"/>
              <a:gd name="connsiteY0" fmla="*/ 0 h 3657600"/>
              <a:gd name="connsiteX1" fmla="*/ 6858000 w 6858000"/>
              <a:gd name="connsiteY1" fmla="*/ 3657600 h 3657600"/>
              <a:gd name="connsiteX2" fmla="*/ 0 w 6858000"/>
              <a:gd name="connsiteY2" fmla="*/ 3657600 h 3657600"/>
              <a:gd name="connsiteX3" fmla="*/ 0 w 6858000"/>
              <a:gd name="connsiteY3" fmla="*/ 0 h 36576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3657600">
                <a:moveTo>
                  <a:pt x="6858000" y="0"/>
                </a:moveTo>
                <a:lnTo>
                  <a:pt x="6858000" y="3657600"/>
                </a:lnTo>
                <a:lnTo>
                  <a:pt x="0" y="36576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048616" name="文本框 4"/>
          <p:cNvSpPr txBox="1"/>
          <p:nvPr/>
        </p:nvSpPr>
        <p:spPr>
          <a:xfrm>
            <a:off x="609600" y="231018"/>
            <a:ext cx="11277600" cy="22467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钗头凤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红酥手，黄藤酒，满城春色宫墙。东风恶，欢情薄。一怀愁绪，几年离索。错、错、错！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春如旧，人空瘦，泪痕红浥鲛绡透。桃花落，闲池阁。山盟虽在，锦书难托。莫、莫、莫！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48617" name="文本框 5"/>
          <p:cNvSpPr txBox="1"/>
          <p:nvPr/>
        </p:nvSpPr>
        <p:spPr>
          <a:xfrm>
            <a:off x="533400" y="2731739"/>
            <a:ext cx="105695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latin typeface="隶书" panose="02010509060101010101" charset="-122"/>
                <a:ea typeface="隶书" panose="02010509060101010101" charset="-122"/>
              </a:rPr>
              <a:t>3.</a:t>
            </a:r>
            <a:r>
              <a:rPr lang="zh-CN" altLang="en-US" sz="3600">
                <a:latin typeface="隶书" panose="02010509060101010101" charset="-122"/>
                <a:ea typeface="隶书" panose="02010509060101010101" charset="-122"/>
              </a:rPr>
              <a:t>为何陆母要拆散陆游和唐婉的婚姻？</a:t>
            </a:r>
            <a:endParaRPr lang="zh-CN" altLang="en-US" sz="3600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048618" name="文本框 8"/>
          <p:cNvSpPr txBox="1"/>
          <p:nvPr/>
        </p:nvSpPr>
        <p:spPr>
          <a:xfrm>
            <a:off x="390054" y="3548375"/>
            <a:ext cx="108562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陆母认为夫妻感情亲密，以至于陆游荒废学业，影响科举仕途。</a:t>
            </a:r>
            <a:endParaRPr lang="en-US" altLang="zh-CN" sz="32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私情不利于事业社群的发展。</a:t>
            </a:r>
            <a:endParaRPr lang="zh-CN" altLang="en-US" sz="32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" y="5562600"/>
            <a:ext cx="10972800" cy="5847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smtClean="0"/>
              <a:t>《</a:t>
            </a:r>
            <a:r>
              <a:rPr lang="zh-CN" altLang="en-US" sz="3200" b="1" smtClean="0"/>
              <a:t>孔雀东南飞</a:t>
            </a:r>
            <a:r>
              <a:rPr lang="en-US" altLang="zh-CN" sz="3200" b="1" smtClean="0"/>
              <a:t>》  </a:t>
            </a:r>
            <a:r>
              <a:rPr lang="zh-CN" altLang="en-US" sz="3200" b="1" smtClean="0"/>
              <a:t>焦仲卿母亲    赶走媳妇刘兰芝</a:t>
            </a:r>
            <a:endParaRPr lang="zh-CN" altLang="en-US" sz="3200" b="1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48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4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8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67" name="图片 7"/>
          <p:cNvPicPr>
            <a:picLocks noChangeAspect="1"/>
          </p:cNvPicPr>
          <p:nvPr/>
        </p:nvPicPr>
        <p:blipFill>
          <a:blip r:embed="rId2">
            <a:alphaModFix amt="8000"/>
            <a:biLevel thresh="75000"/>
          </a:blip>
          <a:srcRect l="139" b="42441"/>
          <a:stretch>
            <a:fillRect/>
          </a:stretch>
        </p:blipFill>
        <p:spPr>
          <a:xfrm rot="16200000">
            <a:off x="6786563" y="1452563"/>
            <a:ext cx="6858000" cy="3952874"/>
          </a:xfrm>
          <a:custGeom>
            <a:gdLst>
              <a:gd name="connsiteX0" fmla="*/ 6858000 w 6858000"/>
              <a:gd name="connsiteY0" fmla="*/ 0 h 3952874"/>
              <a:gd name="connsiteX1" fmla="*/ 6858000 w 6858000"/>
              <a:gd name="connsiteY1" fmla="*/ 3952874 h 3952874"/>
              <a:gd name="connsiteX2" fmla="*/ 0 w 6858000"/>
              <a:gd name="connsiteY2" fmla="*/ 3952874 h 3952874"/>
              <a:gd name="connsiteX3" fmla="*/ 0 w 6858000"/>
              <a:gd name="connsiteY3" fmla="*/ 0 h 395287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3952873">
                <a:moveTo>
                  <a:pt x="6858000" y="0"/>
                </a:moveTo>
                <a:lnTo>
                  <a:pt x="6858000" y="3952874"/>
                </a:lnTo>
                <a:lnTo>
                  <a:pt x="0" y="395287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097168" name="图片 6"/>
          <p:cNvPicPr>
            <a:picLocks noChangeAspect="1"/>
          </p:cNvPicPr>
          <p:nvPr/>
        </p:nvPicPr>
        <p:blipFill>
          <a:blip r:embed="rId2">
            <a:alphaModFix amt="8000"/>
            <a:biLevel thresh="75000"/>
          </a:blip>
          <a:srcRect l="139" t="46741"/>
          <a:stretch>
            <a:fillRect/>
          </a:stretch>
        </p:blipFill>
        <p:spPr>
          <a:xfrm rot="16200000">
            <a:off x="-1600200" y="1600200"/>
            <a:ext cx="6858000" cy="3657600"/>
          </a:xfrm>
          <a:custGeom>
            <a:gdLst>
              <a:gd name="connsiteX0" fmla="*/ 6858000 w 6858000"/>
              <a:gd name="connsiteY0" fmla="*/ 0 h 3657600"/>
              <a:gd name="connsiteX1" fmla="*/ 6858000 w 6858000"/>
              <a:gd name="connsiteY1" fmla="*/ 3657600 h 3657600"/>
              <a:gd name="connsiteX2" fmla="*/ 0 w 6858000"/>
              <a:gd name="connsiteY2" fmla="*/ 3657600 h 3657600"/>
              <a:gd name="connsiteX3" fmla="*/ 0 w 6858000"/>
              <a:gd name="connsiteY3" fmla="*/ 0 h 36576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3657600">
                <a:moveTo>
                  <a:pt x="6858000" y="0"/>
                </a:moveTo>
                <a:lnTo>
                  <a:pt x="6858000" y="3657600"/>
                </a:lnTo>
                <a:lnTo>
                  <a:pt x="0" y="36576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048619" name="矩形 22"/>
          <p:cNvSpPr/>
          <p:nvPr/>
        </p:nvSpPr>
        <p:spPr>
          <a:xfrm>
            <a:off x="472440" y="582930"/>
            <a:ext cx="11273790" cy="5692775"/>
          </a:xfrm>
          <a:prstGeom prst="rect">
            <a:avLst/>
          </a:prstGeom>
          <a:noFill/>
          <a:ln w="28575">
            <a:solidFill>
              <a:srgbClr val="C6B29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20" name="文本框 54"/>
          <p:cNvSpPr txBox="1"/>
          <p:nvPr/>
        </p:nvSpPr>
        <p:spPr>
          <a:xfrm>
            <a:off x="5591175" y="1940560"/>
            <a:ext cx="103568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>
                <a:solidFill>
                  <a:schemeClr val="bg1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叁</a:t>
            </a:r>
            <a:endParaRPr lang="zh-CN" altLang="en-US" sz="5400">
              <a:solidFill>
                <a:schemeClr val="bg1"/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1048621" name="文本框 1"/>
          <p:cNvSpPr txBox="1"/>
          <p:nvPr/>
        </p:nvSpPr>
        <p:spPr>
          <a:xfrm>
            <a:off x="628014" y="1842770"/>
            <a:ext cx="11030585" cy="230832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乡土中国要有一种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稳定的事业社群的结构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，必然要求不能把婚姻寄托在变化多端的爱情激情上。而是要求夫妻间，像好朋友一样，成为生活的搭档。                      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fade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57200" y="117693"/>
            <a:ext cx="115062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smtClean="0">
                <a:solidFill>
                  <a:srgbClr val="0000FF"/>
                </a:solidFill>
              </a:rPr>
              <a:t>现象评析</a:t>
            </a:r>
            <a:endParaRPr lang="en-US" altLang="zh-CN" sz="4800" b="1" smtClean="0">
              <a:solidFill>
                <a:srgbClr val="0000FF"/>
              </a:solidFill>
            </a:endParaRPr>
          </a:p>
          <a:p>
            <a:r>
              <a:rPr lang="en-US" altLang="zh-CN" sz="3600" b="1" smtClean="0"/>
              <a:t>(1)</a:t>
            </a:r>
            <a:r>
              <a:rPr lang="zh-CN" altLang="en-US" sz="3600" b="1" smtClean="0"/>
              <a:t>古代婚姻一般要经历六道程序</a:t>
            </a:r>
            <a:r>
              <a:rPr lang="en-US" altLang="zh-CN" sz="3600" b="1" smtClean="0"/>
              <a:t>,</a:t>
            </a:r>
            <a:r>
              <a:rPr lang="zh-CN" altLang="en-US" sz="3600" b="1" smtClean="0"/>
              <a:t>称作“六礼”。你能运用社会学知识分析“六礼”的意义所在吗</a:t>
            </a:r>
            <a:r>
              <a:rPr lang="en-US" altLang="zh-CN" sz="3600" b="1" smtClean="0"/>
              <a:t>?</a:t>
            </a:r>
            <a:endParaRPr lang="en-US" altLang="zh-CN" sz="3600" b="1" smtClean="0"/>
          </a:p>
          <a:p>
            <a:endParaRPr lang="en-US" altLang="zh-CN" sz="3600" b="1" smtClean="0"/>
          </a:p>
          <a:p>
            <a:r>
              <a:rPr lang="en-US" altLang="zh-CN" sz="3600" b="1" smtClean="0"/>
              <a:t>           “</a:t>
            </a:r>
            <a:r>
              <a:rPr lang="zh-CN" altLang="en-US" sz="3600" b="1" smtClean="0"/>
              <a:t>六礼”为纳采、问名、纳吉、纳征、请期、亲迎。</a:t>
            </a:r>
            <a:endParaRPr lang="en-US" altLang="zh-CN" sz="3600" b="1" smtClean="0"/>
          </a:p>
          <a:p>
            <a:endParaRPr lang="en-US" altLang="zh-CN" sz="3600" b="1" smtClean="0"/>
          </a:p>
          <a:p>
            <a:r>
              <a:rPr lang="en-US" altLang="zh-CN" sz="3600" b="1" smtClean="0"/>
              <a:t>        </a:t>
            </a:r>
            <a:r>
              <a:rPr lang="zh-CN" altLang="en-US" sz="3600" b="1" smtClean="0"/>
              <a:t>“六礼”的主要意义在于让婚姻程序公开化、合法化</a:t>
            </a:r>
            <a:r>
              <a:rPr lang="en-US" altLang="zh-CN" sz="3600" b="1" smtClean="0"/>
              <a:t>,</a:t>
            </a:r>
            <a:r>
              <a:rPr lang="zh-CN" altLang="en-US" sz="3600" b="1" smtClean="0"/>
              <a:t>由于男女婚前没有见面的机会</a:t>
            </a:r>
            <a:r>
              <a:rPr lang="en-US" altLang="zh-CN" sz="3600" b="1" smtClean="0"/>
              <a:t>,</a:t>
            </a:r>
            <a:r>
              <a:rPr lang="zh-CN" altLang="en-US" sz="3600" b="1" smtClean="0"/>
              <a:t>婚姻也就无关男女感情</a:t>
            </a:r>
            <a:r>
              <a:rPr lang="en-US" altLang="zh-CN" sz="3600" b="1" smtClean="0"/>
              <a:t>,</a:t>
            </a:r>
            <a:r>
              <a:rPr lang="zh-CN" altLang="en-US" sz="3600" b="1" smtClean="0"/>
              <a:t>而</a:t>
            </a:r>
            <a:r>
              <a:rPr lang="zh-CN" altLang="en-US" sz="3600" b="1" smtClean="0">
                <a:solidFill>
                  <a:srgbClr val="FF0000"/>
                </a:solidFill>
              </a:rPr>
              <a:t>只与家族延续</a:t>
            </a:r>
            <a:r>
              <a:rPr lang="zh-CN" altLang="en-US" sz="3600" b="1" smtClean="0"/>
              <a:t>相关</a:t>
            </a:r>
            <a:r>
              <a:rPr lang="en-US" altLang="zh-CN" sz="3600" b="1" smtClean="0"/>
              <a:t>,</a:t>
            </a:r>
            <a:r>
              <a:rPr lang="zh-CN" altLang="en-US" sz="3600" b="1" smtClean="0"/>
              <a:t>也是保证</a:t>
            </a:r>
            <a:r>
              <a:rPr lang="zh-CN" altLang="en-US" sz="3600" b="1" smtClean="0">
                <a:solidFill>
                  <a:srgbClr val="FF0000"/>
                </a:solidFill>
              </a:rPr>
              <a:t>门当户对</a:t>
            </a:r>
            <a:r>
              <a:rPr lang="zh-CN" altLang="en-US" sz="3600" b="1" smtClean="0"/>
              <a:t>的一种手段。</a:t>
            </a:r>
            <a:endParaRPr lang="en-US" altLang="zh-CN" sz="3600" b="1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57200" y="117693"/>
            <a:ext cx="112014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smtClean="0">
                <a:solidFill>
                  <a:srgbClr val="0000FF"/>
                </a:solidFill>
              </a:rPr>
              <a:t>现象评析</a:t>
            </a:r>
            <a:endParaRPr lang="en-US" altLang="zh-CN" sz="4800" b="1" smtClean="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600" b="1" smtClean="0"/>
              <a:t>(2)</a:t>
            </a:r>
            <a:r>
              <a:rPr lang="zh-CN" altLang="en-US" sz="3600" b="1" smtClean="0"/>
              <a:t>联系实际</a:t>
            </a:r>
            <a:r>
              <a:rPr lang="en-US" altLang="zh-CN" sz="3600" b="1" smtClean="0"/>
              <a:t>,</a:t>
            </a:r>
            <a:r>
              <a:rPr lang="zh-CN" altLang="en-US" sz="3600" b="1" smtClean="0"/>
              <a:t>谈谈传统社会的</a:t>
            </a:r>
            <a:r>
              <a:rPr lang="zh-CN" altLang="en-US" sz="3600" b="1" smtClean="0">
                <a:solidFill>
                  <a:srgbClr val="FF0000"/>
                </a:solidFill>
              </a:rPr>
              <a:t>重男轻女</a:t>
            </a:r>
            <a:r>
              <a:rPr lang="zh-CN" altLang="en-US" sz="3600" b="1" smtClean="0"/>
              <a:t>现象。</a:t>
            </a:r>
            <a:endParaRPr lang="en-US" altLang="zh-CN" sz="3600" b="1" smtClean="0"/>
          </a:p>
          <a:p>
            <a:pPr>
              <a:lnSpc>
                <a:spcPct val="150000"/>
              </a:lnSpc>
            </a:pPr>
            <a:r>
              <a:rPr lang="zh-CN" altLang="en-US" sz="3600" b="1" smtClean="0"/>
              <a:t>         传统社会非常看重</a:t>
            </a:r>
            <a:r>
              <a:rPr lang="zh-CN" altLang="en-US" sz="3600" b="1" smtClean="0">
                <a:solidFill>
                  <a:srgbClr val="FF0000"/>
                </a:solidFill>
              </a:rPr>
              <a:t>家族血统的绵续</a:t>
            </a:r>
            <a:r>
              <a:rPr lang="en-US" altLang="zh-CN" sz="3600" b="1" smtClean="0"/>
              <a:t>,</a:t>
            </a:r>
            <a:r>
              <a:rPr lang="zh-CN" altLang="en-US" sz="3600" b="1" smtClean="0"/>
              <a:t>几乎所有家庭都以家大业大、子孙繁多为荣</a:t>
            </a:r>
            <a:r>
              <a:rPr lang="en-US" altLang="zh-CN" sz="3600" b="1" smtClean="0"/>
              <a:t>,</a:t>
            </a:r>
            <a:r>
              <a:rPr lang="zh-CN" altLang="en-US" sz="3600" b="1" smtClean="0"/>
              <a:t>在男婚女嫁的情况下</a:t>
            </a:r>
            <a:r>
              <a:rPr lang="en-US" altLang="zh-CN" sz="3600" b="1" smtClean="0"/>
              <a:t>,</a:t>
            </a:r>
            <a:r>
              <a:rPr lang="zh-CN" altLang="en-US" sz="3600" b="1" smtClean="0"/>
              <a:t>能</a:t>
            </a:r>
            <a:r>
              <a:rPr lang="zh-CN" altLang="en-US" sz="3600" b="1" smtClean="0">
                <a:solidFill>
                  <a:srgbClr val="FF0000"/>
                </a:solidFill>
              </a:rPr>
              <a:t>延续香火的只有男性后代</a:t>
            </a:r>
            <a:r>
              <a:rPr lang="zh-CN" altLang="en-US" sz="3600" b="1" smtClean="0"/>
              <a:t>。因此</a:t>
            </a:r>
            <a:r>
              <a:rPr lang="en-US" altLang="zh-CN" sz="3600" b="1" smtClean="0"/>
              <a:t>,</a:t>
            </a:r>
            <a:r>
              <a:rPr lang="zh-CN" altLang="en-US" sz="3600" b="1" smtClean="0"/>
              <a:t>重男轻女就成了传统社会的普遍现象。</a:t>
            </a:r>
            <a:endParaRPr lang="zh-CN" altLang="en-US" sz="3600" b="1"/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582400" y="101981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object 4"/>
          <p:cNvSpPr txBox="1"/>
          <p:nvPr/>
        </p:nvSpPr>
        <p:spPr>
          <a:xfrm>
            <a:off x="457200" y="3581400"/>
            <a:ext cx="11506200" cy="744691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5080">
              <a:lnSpc>
                <a:spcPct val="102000"/>
              </a:lnSpc>
              <a:spcBef>
                <a:spcPts val="25"/>
              </a:spcBef>
            </a:pPr>
            <a:r>
              <a:rPr sz="2400" b="1">
                <a:latin typeface="+mn-ea"/>
                <a:cs typeface="华文楷体" panose="02010600040101010101" charset="-122"/>
              </a:rPr>
              <a:t>这两段文字</a:t>
            </a:r>
            <a:r>
              <a:rPr sz="2400" b="1" spc="-10">
                <a:latin typeface="+mn-ea"/>
                <a:cs typeface="华文楷体" panose="02010600040101010101" charset="-122"/>
              </a:rPr>
              <a:t>，有</a:t>
            </a:r>
            <a:r>
              <a:rPr sz="2400" b="1" spc="5">
                <a:latin typeface="+mn-ea"/>
                <a:cs typeface="华文楷体" panose="02010600040101010101" charset="-122"/>
              </a:rPr>
              <a:t>一</a:t>
            </a:r>
            <a:r>
              <a:rPr sz="2400" b="1" spc="-10">
                <a:latin typeface="+mn-ea"/>
                <a:cs typeface="华文楷体" panose="02010600040101010101" charset="-122"/>
              </a:rPr>
              <a:t>个共</a:t>
            </a:r>
            <a:r>
              <a:rPr sz="2400" b="1" spc="5">
                <a:latin typeface="+mn-ea"/>
                <a:cs typeface="华文楷体" panose="02010600040101010101" charset="-122"/>
              </a:rPr>
              <a:t>同</a:t>
            </a:r>
            <a:r>
              <a:rPr sz="2400" b="1" spc="-10">
                <a:latin typeface="+mn-ea"/>
                <a:cs typeface="华文楷体" panose="02010600040101010101" charset="-122"/>
              </a:rPr>
              <a:t>点，</a:t>
            </a:r>
            <a:r>
              <a:rPr sz="2400" b="1" spc="5">
                <a:latin typeface="+mn-ea"/>
                <a:cs typeface="华文楷体" panose="02010600040101010101" charset="-122"/>
              </a:rPr>
              <a:t>就</a:t>
            </a:r>
            <a:r>
              <a:rPr sz="2400" b="1" spc="-10">
                <a:latin typeface="+mn-ea"/>
                <a:cs typeface="华文楷体" panose="02010600040101010101" charset="-122"/>
              </a:rPr>
              <a:t>是介</a:t>
            </a:r>
            <a:r>
              <a:rPr sz="2400" b="1" spc="5">
                <a:latin typeface="+mn-ea"/>
                <a:cs typeface="华文楷体" panose="02010600040101010101" charset="-122"/>
              </a:rPr>
              <a:t>绍</a:t>
            </a:r>
            <a:r>
              <a:rPr sz="2400" b="1" spc="-10">
                <a:latin typeface="+mn-ea"/>
                <a:cs typeface="华文楷体" panose="02010600040101010101" charset="-122"/>
              </a:rPr>
              <a:t>人物 </a:t>
            </a:r>
            <a:r>
              <a:rPr sz="2400" b="1">
                <a:latin typeface="+mn-ea"/>
                <a:cs typeface="华文楷体" panose="02010600040101010101" charset="-122"/>
              </a:rPr>
              <a:t>先</a:t>
            </a:r>
            <a:r>
              <a:rPr sz="2400" b="1" spc="-10">
                <a:latin typeface="+mn-ea"/>
                <a:cs typeface="华文楷体" panose="02010600040101010101" charset="-122"/>
              </a:rPr>
              <a:t>介绍其</a:t>
            </a:r>
            <a:r>
              <a:rPr sz="2400" b="1" spc="5">
                <a:latin typeface="+mn-ea"/>
                <a:cs typeface="华文楷体" panose="02010600040101010101" charset="-122"/>
              </a:rPr>
              <a:t>祖</a:t>
            </a:r>
            <a:r>
              <a:rPr sz="2400" b="1" spc="-10">
                <a:latin typeface="+mn-ea"/>
                <a:cs typeface="华文楷体" panose="02010600040101010101" charset="-122"/>
              </a:rPr>
              <a:t>先。这</a:t>
            </a:r>
            <a:r>
              <a:rPr sz="2400" b="1" spc="5">
                <a:latin typeface="+mn-ea"/>
                <a:cs typeface="华文楷体" panose="02010600040101010101" charset="-122"/>
              </a:rPr>
              <a:t>与</a:t>
            </a:r>
            <a:r>
              <a:rPr sz="2400" b="1" spc="-10">
                <a:latin typeface="+mn-ea"/>
                <a:cs typeface="华文楷体" panose="02010600040101010101" charset="-122"/>
              </a:rPr>
              <a:t>现代人</a:t>
            </a:r>
            <a:r>
              <a:rPr sz="2400" b="1" spc="5">
                <a:latin typeface="+mn-ea"/>
                <a:cs typeface="华文楷体" panose="02010600040101010101" charset="-122"/>
              </a:rPr>
              <a:t>一</a:t>
            </a:r>
            <a:r>
              <a:rPr sz="2400" b="1" spc="-10">
                <a:latin typeface="+mn-ea"/>
                <a:cs typeface="华文楷体" panose="02010600040101010101" charset="-122"/>
              </a:rPr>
              <a:t>样吗？</a:t>
            </a:r>
            <a:r>
              <a:rPr sz="2400" b="1" spc="5">
                <a:latin typeface="+mn-ea"/>
                <a:cs typeface="华文楷体" panose="02010600040101010101" charset="-122"/>
              </a:rPr>
              <a:t>为</a:t>
            </a:r>
            <a:r>
              <a:rPr sz="2400" b="1" spc="-10">
                <a:latin typeface="+mn-ea"/>
                <a:cs typeface="华文楷体" panose="02010600040101010101" charset="-122"/>
              </a:rPr>
              <a:t>什么？</a:t>
            </a:r>
            <a:endParaRPr sz="2400" b="1">
              <a:latin typeface="+mn-ea"/>
              <a:cs typeface="华文楷体" panose="02010600040101010101" charset="-122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52400" y="223254"/>
            <a:ext cx="5623406" cy="38215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kern="1200" spc="-5">
                <a:solidFill>
                  <a:srgbClr val="03213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《三国演义》36回徐庶这样介绍诸葛亮</a:t>
            </a:r>
            <a:endParaRPr sz="2400" kern="1200" spc="-5">
              <a:solidFill>
                <a:srgbClr val="032137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52400" y="792021"/>
            <a:ext cx="11582400" cy="17620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>
              <a:lnSpc>
                <a:spcPct val="100000"/>
              </a:lnSpc>
              <a:spcBef>
                <a:spcPts val="100"/>
              </a:spcBef>
            </a:pPr>
            <a:r>
              <a:rPr lang="en-US" altLang="zh-CN" sz="2400" b="1">
                <a:solidFill>
                  <a:srgbClr val="032137"/>
                </a:solidFill>
                <a:latin typeface="+mn-ea"/>
                <a:cs typeface="华文楷体" panose="02010600040101010101" charset="-122"/>
              </a:rPr>
              <a:t>    </a:t>
            </a:r>
            <a:r>
              <a:rPr sz="2400" b="1">
                <a:solidFill>
                  <a:srgbClr val="032137"/>
                </a:solidFill>
                <a:latin typeface="+mn-ea"/>
                <a:cs typeface="华文楷体" panose="02010600040101010101" charset="-122"/>
              </a:rPr>
              <a:t>此人乃琅琊阳都人，复姓诸葛，名亮，字孔明，乃汉司隶校</a:t>
            </a:r>
            <a:r>
              <a:rPr sz="2400" b="1" spc="5">
                <a:solidFill>
                  <a:srgbClr val="032137"/>
                </a:solidFill>
                <a:latin typeface="+mn-ea"/>
                <a:cs typeface="华文楷体" panose="02010600040101010101" charset="-122"/>
              </a:rPr>
              <a:t>尉</a:t>
            </a:r>
            <a:r>
              <a:rPr sz="2400" b="1">
                <a:solidFill>
                  <a:srgbClr val="FF0000"/>
                </a:solidFill>
                <a:latin typeface="+mn-ea"/>
                <a:cs typeface="华文楷体" panose="02010600040101010101" charset="-122"/>
              </a:rPr>
              <a:t>诸葛丰之后</a:t>
            </a:r>
            <a:r>
              <a:rPr sz="2400" b="1">
                <a:solidFill>
                  <a:srgbClr val="032137"/>
                </a:solidFill>
                <a:latin typeface="+mn-ea"/>
                <a:cs typeface="华文楷体" panose="02010600040101010101" charset="-122"/>
              </a:rPr>
              <a:t>。</a:t>
            </a:r>
            <a:r>
              <a:rPr sz="2400" b="1">
                <a:solidFill>
                  <a:srgbClr val="FF0000"/>
                </a:solidFill>
                <a:latin typeface="+mn-ea"/>
                <a:cs typeface="华文楷体" panose="02010600040101010101" charset="-122"/>
              </a:rPr>
              <a:t>其父</a:t>
            </a:r>
            <a:r>
              <a:rPr sz="2400" b="1">
                <a:solidFill>
                  <a:srgbClr val="032137"/>
                </a:solidFill>
                <a:latin typeface="+mn-ea"/>
                <a:cs typeface="华文楷体" panose="02010600040101010101" charset="-122"/>
              </a:rPr>
              <a:t>名珪，字子贡，为泰山郡丞，早卒；亮</a:t>
            </a:r>
            <a:r>
              <a:rPr sz="2400" b="1" spc="5">
                <a:solidFill>
                  <a:srgbClr val="032137"/>
                </a:solidFill>
                <a:latin typeface="+mn-ea"/>
                <a:cs typeface="华文楷体" panose="02010600040101010101" charset="-122"/>
              </a:rPr>
              <a:t>从</a:t>
            </a:r>
            <a:r>
              <a:rPr sz="2400" b="1">
                <a:solidFill>
                  <a:srgbClr val="FF0000"/>
                </a:solidFill>
                <a:latin typeface="+mn-ea"/>
                <a:cs typeface="华文楷体" panose="02010600040101010101" charset="-122"/>
              </a:rPr>
              <a:t>其叔玄</a:t>
            </a:r>
            <a:r>
              <a:rPr sz="2400" b="1">
                <a:solidFill>
                  <a:srgbClr val="032137"/>
                </a:solidFill>
                <a:latin typeface="+mn-ea"/>
                <a:cs typeface="华文楷体" panose="02010600040101010101" charset="-122"/>
              </a:rPr>
              <a:t>。玄与荆州刘景升有旧，因往 依之，遂家于襄阳。后玄卒，亮与弟诸葛均躬耕于南阳。</a:t>
            </a:r>
            <a:endParaRPr lang="en-US" altLang="zh-CN" sz="2400" b="1">
              <a:latin typeface="+mn-ea"/>
              <a:cs typeface="华文楷体" panose="02010600040101010101" charset="-122"/>
            </a:endParaRPr>
          </a:p>
          <a:p>
            <a:pPr marL="241300">
              <a:lnSpc>
                <a:spcPct val="100000"/>
              </a:lnSpc>
              <a:spcBef>
                <a:spcPts val="100"/>
              </a:spcBef>
            </a:pPr>
            <a:endParaRPr lang="en-US" altLang="zh-CN" sz="2000" b="1">
              <a:solidFill>
                <a:srgbClr val="032137"/>
              </a:solidFill>
              <a:latin typeface="+mn-ea"/>
              <a:cs typeface="华文楷体" panose="02010600040101010101" charset="-122"/>
            </a:endParaRPr>
          </a:p>
          <a:p>
            <a:pPr marL="241300">
              <a:lnSpc>
                <a:spcPct val="100000"/>
              </a:lnSpc>
              <a:spcBef>
                <a:spcPts val="100"/>
              </a:spcBef>
            </a:pPr>
            <a:endParaRPr lang="en-US" altLang="zh-CN" sz="2000" b="1">
              <a:solidFill>
                <a:srgbClr val="032137"/>
              </a:solidFill>
              <a:latin typeface="+mn-ea"/>
              <a:cs typeface="华文楷体" panose="0201060004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2400" y="2116399"/>
            <a:ext cx="4905510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marL="241300">
              <a:lnSpc>
                <a:spcPct val="100000"/>
              </a:lnSpc>
              <a:spcBef>
                <a:spcPts val="100"/>
              </a:spcBef>
            </a:pPr>
            <a:r>
              <a:rPr lang="en-US" altLang="zh-CN" sz="2400" b="1" spc="-5">
                <a:solidFill>
                  <a:srgbClr val="032137"/>
                </a:solidFill>
                <a:latin typeface="+mn-ea"/>
              </a:rPr>
              <a:t>《</a:t>
            </a:r>
            <a:r>
              <a:rPr lang="zh-CN" altLang="en-US" sz="2400" b="1" spc="-5">
                <a:solidFill>
                  <a:srgbClr val="032137"/>
                </a:solidFill>
                <a:latin typeface="+mn-ea"/>
              </a:rPr>
              <a:t>旧唐书</a:t>
            </a:r>
            <a:r>
              <a:rPr lang="en-US" altLang="zh-CN" sz="2400" b="1" spc="-5">
                <a:solidFill>
                  <a:srgbClr val="032137"/>
                </a:solidFill>
                <a:latin typeface="+mn-ea"/>
              </a:rPr>
              <a:t>•</a:t>
            </a:r>
            <a:r>
              <a:rPr lang="zh-CN" altLang="en-US" sz="2400" b="1" spc="-5">
                <a:solidFill>
                  <a:srgbClr val="032137"/>
                </a:solidFill>
                <a:latin typeface="+mn-ea"/>
              </a:rPr>
              <a:t>杜甫传</a:t>
            </a:r>
            <a:r>
              <a:rPr lang="en-US" altLang="zh-CN" sz="2400" b="1" spc="-5">
                <a:solidFill>
                  <a:srgbClr val="032137"/>
                </a:solidFill>
                <a:latin typeface="+mn-ea"/>
              </a:rPr>
              <a:t>》</a:t>
            </a:r>
            <a:r>
              <a:rPr lang="zh-CN" altLang="en-US" sz="2400" b="1" spc="-5">
                <a:solidFill>
                  <a:srgbClr val="032137"/>
                </a:solidFill>
                <a:latin typeface="+mn-ea"/>
              </a:rPr>
              <a:t>是这样开头的</a:t>
            </a:r>
            <a:endParaRPr lang="zh-CN" altLang="en-US" sz="2400" b="1" spc="-5">
              <a:solidFill>
                <a:srgbClr val="032137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590800"/>
            <a:ext cx="117525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41300">
              <a:lnSpc>
                <a:spcPct val="100000"/>
              </a:lnSpc>
              <a:spcBef>
                <a:spcPts val="100"/>
              </a:spcBef>
            </a:pPr>
            <a:r>
              <a:rPr lang="zh-CN" altLang="en-US" sz="2400" b="1">
                <a:solidFill>
                  <a:srgbClr val="032137"/>
                </a:solidFill>
                <a:latin typeface="+mn-ea"/>
                <a:cs typeface="华文楷体" panose="02010600040101010101" charset="-122"/>
              </a:rPr>
              <a:t>    杜甫，字子美，本襄阳人，后徙河南巩县</a:t>
            </a:r>
            <a:r>
              <a:rPr lang="zh-CN" altLang="en-US" sz="2400" b="1" spc="5">
                <a:solidFill>
                  <a:srgbClr val="032137"/>
                </a:solidFill>
                <a:latin typeface="+mn-ea"/>
                <a:cs typeface="华文楷体" panose="02010600040101010101" charset="-122"/>
              </a:rPr>
              <a:t>。</a:t>
            </a:r>
            <a:r>
              <a:rPr lang="zh-CN" altLang="en-US" sz="2400" b="1">
                <a:solidFill>
                  <a:srgbClr val="FF0000"/>
                </a:solidFill>
                <a:latin typeface="+mn-ea"/>
                <a:cs typeface="华文楷体" panose="02010600040101010101" charset="-122"/>
              </a:rPr>
              <a:t>曾祖</a:t>
            </a:r>
            <a:r>
              <a:rPr lang="zh-CN" altLang="en-US" sz="2400" b="1">
                <a:solidFill>
                  <a:srgbClr val="032137"/>
                </a:solidFill>
                <a:latin typeface="+mn-ea"/>
                <a:cs typeface="华文楷体" panose="02010600040101010101" charset="-122"/>
              </a:rPr>
              <a:t>依艺，位终巩 令。</a:t>
            </a:r>
            <a:r>
              <a:rPr lang="zh-CN" altLang="en-US" sz="2400" b="1">
                <a:solidFill>
                  <a:srgbClr val="FF0000"/>
                </a:solidFill>
                <a:latin typeface="+mn-ea"/>
                <a:cs typeface="华文楷体" panose="02010600040101010101" charset="-122"/>
              </a:rPr>
              <a:t>祖</a:t>
            </a:r>
            <a:r>
              <a:rPr lang="zh-CN" altLang="en-US" sz="2400" b="1">
                <a:solidFill>
                  <a:srgbClr val="032137"/>
                </a:solidFill>
                <a:latin typeface="+mn-ea"/>
                <a:cs typeface="华文楷体" panose="02010600040101010101" charset="-122"/>
              </a:rPr>
              <a:t>审言，位终膳部员外郎，自有传。</a:t>
            </a:r>
            <a:r>
              <a:rPr lang="zh-CN" altLang="en-US" sz="2400" b="1">
                <a:solidFill>
                  <a:srgbClr val="FF0000"/>
                </a:solidFill>
                <a:latin typeface="+mn-ea"/>
                <a:cs typeface="华文楷体" panose="02010600040101010101" charset="-122"/>
              </a:rPr>
              <a:t>父</a:t>
            </a:r>
            <a:r>
              <a:rPr lang="zh-CN" altLang="en-US" sz="2400" b="1">
                <a:solidFill>
                  <a:srgbClr val="032137"/>
                </a:solidFill>
                <a:latin typeface="+mn-ea"/>
                <a:cs typeface="华文楷体" panose="02010600040101010101" charset="-122"/>
              </a:rPr>
              <a:t>闲，终奉天令。</a:t>
            </a:r>
            <a:endParaRPr lang="zh-CN" altLang="en-US" sz="2400" b="1">
              <a:latin typeface="+mn-ea"/>
              <a:cs typeface="华文楷体" panose="02010600040101010101" charset="-122"/>
            </a:endParaRPr>
          </a:p>
        </p:txBody>
      </p:sp>
      <p:sp>
        <p:nvSpPr>
          <p:cNvPr id="10" name="object 6"/>
          <p:cNvSpPr txBox="1"/>
          <p:nvPr/>
        </p:nvSpPr>
        <p:spPr>
          <a:xfrm>
            <a:off x="0" y="4329166"/>
            <a:ext cx="12192000" cy="25987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wrap="square" lIns="0" tIns="13335" rIns="0" bIns="0" rtlCol="0">
            <a:spAutoFit/>
          </a:bodyPr>
          <a:lstStyle>
            <a:lvl1pPr>
              <a:defRPr sz="2800" b="1" i="0">
                <a:solidFill>
                  <a:schemeClr val="tx1"/>
                </a:solidFill>
                <a:latin typeface="华文楷体" panose="02010600040101010101" charset="-122"/>
                <a:ea typeface="+mj-ea"/>
                <a:cs typeface="华文楷体" panose="02010600040101010101" charset="-122"/>
              </a:defRPr>
            </a:lvl1pPr>
          </a:lstStyle>
          <a:p>
            <a:pPr marL="12700" marR="5080" algn="just">
              <a:lnSpc>
                <a:spcPct val="150000"/>
              </a:lnSpc>
              <a:spcBef>
                <a:spcPts val="105"/>
              </a:spcBef>
            </a:pPr>
            <a:r>
              <a:rPr lang="zh-CN" altLang="en-US" sz="2200" kern="0"/>
              <a:t>        </a:t>
            </a:r>
            <a:r>
              <a:rPr lang="zh-CN" altLang="en-US" kern="0"/>
              <a:t>现代人一般</a:t>
            </a:r>
            <a:r>
              <a:rPr lang="zh-CN" altLang="en-US" kern="0" spc="-5"/>
              <a:t>直接</a:t>
            </a:r>
            <a:r>
              <a:rPr lang="zh-CN" altLang="en-US" kern="0"/>
              <a:t>介</a:t>
            </a:r>
            <a:r>
              <a:rPr lang="zh-CN" altLang="en-US" kern="0" spc="-5"/>
              <a:t>绍人</a:t>
            </a:r>
            <a:r>
              <a:rPr lang="zh-CN" altLang="en-US" kern="0"/>
              <a:t>物</a:t>
            </a:r>
            <a:r>
              <a:rPr lang="zh-CN" altLang="en-US" kern="0" spc="-5"/>
              <a:t>自身</a:t>
            </a:r>
            <a:r>
              <a:rPr lang="zh-CN" altLang="en-US" kern="0"/>
              <a:t>，</a:t>
            </a:r>
            <a:r>
              <a:rPr lang="zh-CN" altLang="en-US" kern="0" spc="-5"/>
              <a:t>比如</a:t>
            </a:r>
            <a:r>
              <a:rPr lang="zh-CN" altLang="en-US" kern="0"/>
              <a:t>毕</a:t>
            </a:r>
            <a:r>
              <a:rPr lang="zh-CN" altLang="en-US" kern="0" spc="-5"/>
              <a:t>业学</a:t>
            </a:r>
            <a:r>
              <a:rPr lang="zh-CN" altLang="en-US" kern="0"/>
              <a:t>校</a:t>
            </a:r>
            <a:r>
              <a:rPr lang="zh-CN" altLang="en-US" kern="0" spc="-5"/>
              <a:t>，</a:t>
            </a:r>
            <a:r>
              <a:rPr lang="zh-CN" altLang="en-US" kern="0" spc="-5" smtClean="0"/>
              <a:t>从</a:t>
            </a:r>
            <a:r>
              <a:rPr lang="zh-CN" altLang="en-US" kern="0" smtClean="0"/>
              <a:t>事</a:t>
            </a:r>
            <a:r>
              <a:rPr lang="zh-CN" altLang="en-US" kern="0"/>
              <a:t>何</a:t>
            </a:r>
            <a:r>
              <a:rPr lang="zh-CN" altLang="en-US" kern="0" spc="-5"/>
              <a:t>种</a:t>
            </a:r>
            <a:r>
              <a:rPr lang="zh-CN" altLang="en-US" kern="0"/>
              <a:t>工作</a:t>
            </a:r>
            <a:r>
              <a:rPr lang="zh-CN" altLang="en-US" kern="0" spc="-10"/>
              <a:t>等</a:t>
            </a:r>
            <a:r>
              <a:rPr lang="zh-CN" altLang="en-US" kern="0" spc="-15"/>
              <a:t>。</a:t>
            </a:r>
            <a:r>
              <a:rPr lang="zh-CN" altLang="en-US" kern="0"/>
              <a:t>古</a:t>
            </a:r>
            <a:r>
              <a:rPr lang="zh-CN" altLang="en-US" kern="0" spc="-10"/>
              <a:t>人介</a:t>
            </a:r>
            <a:r>
              <a:rPr lang="zh-CN" altLang="en-US" kern="0" spc="5"/>
              <a:t>绍</a:t>
            </a:r>
            <a:r>
              <a:rPr lang="zh-CN" altLang="en-US" kern="0" spc="-10"/>
              <a:t>祖先</a:t>
            </a:r>
            <a:r>
              <a:rPr lang="zh-CN" altLang="en-US" kern="0" spc="5"/>
              <a:t>源</a:t>
            </a:r>
            <a:r>
              <a:rPr lang="zh-CN" altLang="en-US" kern="0" spc="-20"/>
              <a:t>于</a:t>
            </a:r>
            <a:r>
              <a:rPr lang="zh-CN" altLang="en-US" kern="0" spc="-10"/>
              <a:t>他</a:t>
            </a:r>
            <a:r>
              <a:rPr lang="zh-CN" altLang="en-US" kern="0" spc="5"/>
              <a:t>们</a:t>
            </a:r>
            <a:r>
              <a:rPr lang="zh-CN" altLang="en-US" kern="0" spc="-10"/>
              <a:t>一种</a:t>
            </a:r>
            <a:r>
              <a:rPr lang="zh-CN" altLang="en-US" kern="0" spc="5"/>
              <a:t>观</a:t>
            </a:r>
            <a:r>
              <a:rPr lang="zh-CN" altLang="en-US" kern="0" spc="-10"/>
              <a:t>念：  </a:t>
            </a:r>
            <a:r>
              <a:rPr lang="zh-CN" altLang="en-US" kern="0"/>
              <a:t>家承载着历</a:t>
            </a:r>
            <a:r>
              <a:rPr lang="zh-CN" altLang="en-US" kern="0" spc="-10"/>
              <a:t>史宗</a:t>
            </a:r>
            <a:r>
              <a:rPr lang="zh-CN" altLang="en-US" kern="0" spc="5"/>
              <a:t>族</a:t>
            </a:r>
            <a:r>
              <a:rPr lang="zh-CN" altLang="en-US" kern="0" spc="-10"/>
              <a:t>的传</a:t>
            </a:r>
            <a:r>
              <a:rPr lang="zh-CN" altLang="en-US" kern="0" spc="-5"/>
              <a:t>统</a:t>
            </a:r>
            <a:r>
              <a:rPr lang="zh-CN" altLang="en-US" kern="0" spc="-10"/>
              <a:t>，个</a:t>
            </a:r>
            <a:r>
              <a:rPr lang="zh-CN" altLang="en-US" kern="0" spc="-5"/>
              <a:t>人</a:t>
            </a:r>
            <a:r>
              <a:rPr lang="zh-CN" altLang="en-US" kern="0" spc="-10"/>
              <a:t>是祖</a:t>
            </a:r>
            <a:r>
              <a:rPr lang="zh-CN" altLang="en-US" kern="0" spc="5"/>
              <a:t>先</a:t>
            </a:r>
            <a:r>
              <a:rPr lang="zh-CN" altLang="en-US" kern="0" spc="-10"/>
              <a:t>的延</a:t>
            </a:r>
            <a:r>
              <a:rPr lang="zh-CN" altLang="en-US" kern="0" spc="5"/>
              <a:t>续</a:t>
            </a:r>
            <a:r>
              <a:rPr lang="zh-CN" altLang="en-US" kern="0" spc="-10"/>
              <a:t>。古 </a:t>
            </a:r>
            <a:r>
              <a:rPr lang="zh-CN" altLang="en-US" kern="0"/>
              <a:t>人将自己放</a:t>
            </a:r>
            <a:r>
              <a:rPr lang="zh-CN" altLang="en-US" kern="0" spc="-10"/>
              <a:t>在家</a:t>
            </a:r>
            <a:r>
              <a:rPr lang="zh-CN" altLang="en-US" kern="0" spc="5"/>
              <a:t>族</a:t>
            </a:r>
            <a:r>
              <a:rPr lang="zh-CN" altLang="en-US" kern="0" spc="-10"/>
              <a:t>中考</a:t>
            </a:r>
            <a:r>
              <a:rPr lang="zh-CN" altLang="en-US" kern="0" spc="5"/>
              <a:t>虑</a:t>
            </a:r>
            <a:r>
              <a:rPr lang="zh-CN" altLang="en-US" kern="0" spc="-10"/>
              <a:t>，现</a:t>
            </a:r>
            <a:r>
              <a:rPr lang="zh-CN" altLang="en-US" kern="0" spc="5"/>
              <a:t>代</a:t>
            </a:r>
            <a:r>
              <a:rPr lang="zh-CN" altLang="en-US" kern="0" spc="-10"/>
              <a:t>人将</a:t>
            </a:r>
            <a:r>
              <a:rPr lang="zh-CN" altLang="en-US" kern="0" spc="5"/>
              <a:t>自</a:t>
            </a:r>
            <a:r>
              <a:rPr lang="zh-CN" altLang="en-US" kern="0" spc="-10"/>
              <a:t>己当</a:t>
            </a:r>
            <a:r>
              <a:rPr lang="zh-CN" altLang="en-US" kern="0" spc="5"/>
              <a:t>做</a:t>
            </a:r>
            <a:r>
              <a:rPr lang="zh-CN" altLang="en-US" kern="0" spc="-10"/>
              <a:t>一个 </a:t>
            </a:r>
            <a:r>
              <a:rPr lang="zh-CN" altLang="en-US" kern="0"/>
              <a:t>独立的个体</a:t>
            </a:r>
            <a:r>
              <a:rPr lang="zh-CN" altLang="en-US" kern="0" spc="-10"/>
              <a:t>。这</a:t>
            </a:r>
            <a:r>
              <a:rPr lang="zh-CN" altLang="en-US" kern="0" spc="5"/>
              <a:t>折</a:t>
            </a:r>
            <a:r>
              <a:rPr lang="zh-CN" altLang="en-US" kern="0" spc="-10"/>
              <a:t>射出</a:t>
            </a:r>
            <a:r>
              <a:rPr lang="zh-CN" altLang="en-US" kern="0" spc="5"/>
              <a:t>家</a:t>
            </a:r>
            <a:r>
              <a:rPr lang="zh-CN" altLang="en-US" kern="0" spc="-10"/>
              <a:t>庭观</a:t>
            </a:r>
            <a:r>
              <a:rPr lang="zh-CN" altLang="en-US" kern="0" spc="5"/>
              <a:t>的</a:t>
            </a:r>
            <a:r>
              <a:rPr lang="zh-CN" altLang="en-US" kern="0" spc="-10"/>
              <a:t>差异。</a:t>
            </a:r>
            <a:endParaRPr lang="zh-CN" altLang="en-US" ker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4116984"/>
            <a:ext cx="9113520" cy="220675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5608358"/>
            <a:ext cx="12192000" cy="124963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1000" y="404794"/>
            <a:ext cx="453898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err="1" smtClean="0"/>
              <a:t>两章</a:t>
            </a:r>
            <a:r>
              <a:rPr spc="-10" err="1" smtClean="0"/>
              <a:t>之</a:t>
            </a:r>
            <a:r>
              <a:rPr spc="-5" err="1" smtClean="0"/>
              <a:t>间</a:t>
            </a:r>
            <a:r>
              <a:rPr spc="-10" err="1" smtClean="0"/>
              <a:t>是怎</a:t>
            </a:r>
            <a:r>
              <a:rPr spc="-5" err="1" smtClean="0"/>
              <a:t>样</a:t>
            </a:r>
            <a:r>
              <a:rPr spc="-10" err="1" smtClean="0"/>
              <a:t>的逻</a:t>
            </a:r>
            <a:r>
              <a:rPr spc="-5" err="1" smtClean="0"/>
              <a:t>辑</a:t>
            </a:r>
            <a:r>
              <a:rPr spc="-10" err="1" smtClean="0"/>
              <a:t>关系</a:t>
            </a:r>
            <a:endParaRPr spc="-10"/>
          </a:p>
        </p:txBody>
      </p:sp>
      <p:sp>
        <p:nvSpPr>
          <p:cNvPr id="5" name="object 5"/>
          <p:cNvSpPr/>
          <p:nvPr/>
        </p:nvSpPr>
        <p:spPr>
          <a:xfrm>
            <a:off x="772426" y="1957197"/>
            <a:ext cx="2752725" cy="2752725"/>
          </a:xfrm>
          <a:custGeom>
            <a:rect l="l" t="t" r="r" b="b"/>
            <a:pathLst>
              <a:path w="2752725" h="2752725">
                <a:moveTo>
                  <a:pt x="1376286" y="0"/>
                </a:moveTo>
                <a:lnTo>
                  <a:pt x="1327969" y="832"/>
                </a:lnTo>
                <a:lnTo>
                  <a:pt x="1280071" y="3311"/>
                </a:lnTo>
                <a:lnTo>
                  <a:pt x="1232617" y="7408"/>
                </a:lnTo>
                <a:lnTo>
                  <a:pt x="1185637" y="13098"/>
                </a:lnTo>
                <a:lnTo>
                  <a:pt x="1139157" y="20352"/>
                </a:lnTo>
                <a:lnTo>
                  <a:pt x="1093204" y="29144"/>
                </a:lnTo>
                <a:lnTo>
                  <a:pt x="1047805" y="39445"/>
                </a:lnTo>
                <a:lnTo>
                  <a:pt x="1002989" y="51229"/>
                </a:lnTo>
                <a:lnTo>
                  <a:pt x="958782" y="64468"/>
                </a:lnTo>
                <a:lnTo>
                  <a:pt x="915211" y="79136"/>
                </a:lnTo>
                <a:lnTo>
                  <a:pt x="872304" y="95204"/>
                </a:lnTo>
                <a:lnTo>
                  <a:pt x="830088" y="112646"/>
                </a:lnTo>
                <a:lnTo>
                  <a:pt x="788591" y="131433"/>
                </a:lnTo>
                <a:lnTo>
                  <a:pt x="747839" y="151540"/>
                </a:lnTo>
                <a:lnTo>
                  <a:pt x="707860" y="172938"/>
                </a:lnTo>
                <a:lnTo>
                  <a:pt x="668682" y="195601"/>
                </a:lnTo>
                <a:lnTo>
                  <a:pt x="630331" y="219500"/>
                </a:lnTo>
                <a:lnTo>
                  <a:pt x="592835" y="244609"/>
                </a:lnTo>
                <a:lnTo>
                  <a:pt x="556221" y="270901"/>
                </a:lnTo>
                <a:lnTo>
                  <a:pt x="520517" y="298348"/>
                </a:lnTo>
                <a:lnTo>
                  <a:pt x="485749" y="326922"/>
                </a:lnTo>
                <a:lnTo>
                  <a:pt x="451945" y="356597"/>
                </a:lnTo>
                <a:lnTo>
                  <a:pt x="419133" y="387345"/>
                </a:lnTo>
                <a:lnTo>
                  <a:pt x="387339" y="419139"/>
                </a:lnTo>
                <a:lnTo>
                  <a:pt x="356591" y="451952"/>
                </a:lnTo>
                <a:lnTo>
                  <a:pt x="326917" y="485756"/>
                </a:lnTo>
                <a:lnTo>
                  <a:pt x="298343" y="520524"/>
                </a:lnTo>
                <a:lnTo>
                  <a:pt x="270896" y="556229"/>
                </a:lnTo>
                <a:lnTo>
                  <a:pt x="244605" y="592844"/>
                </a:lnTo>
                <a:lnTo>
                  <a:pt x="219496" y="630340"/>
                </a:lnTo>
                <a:lnTo>
                  <a:pt x="195597" y="668691"/>
                </a:lnTo>
                <a:lnTo>
                  <a:pt x="172935" y="707870"/>
                </a:lnTo>
                <a:lnTo>
                  <a:pt x="151537" y="747849"/>
                </a:lnTo>
                <a:lnTo>
                  <a:pt x="131431" y="788601"/>
                </a:lnTo>
                <a:lnTo>
                  <a:pt x="112643" y="830099"/>
                </a:lnTo>
                <a:lnTo>
                  <a:pt x="95202" y="872315"/>
                </a:lnTo>
                <a:lnTo>
                  <a:pt x="79134" y="915222"/>
                </a:lnTo>
                <a:lnTo>
                  <a:pt x="64467" y="958793"/>
                </a:lnTo>
                <a:lnTo>
                  <a:pt x="51228" y="1003001"/>
                </a:lnTo>
                <a:lnTo>
                  <a:pt x="39444" y="1047817"/>
                </a:lnTo>
                <a:lnTo>
                  <a:pt x="29143" y="1093216"/>
                </a:lnTo>
                <a:lnTo>
                  <a:pt x="20352" y="1139169"/>
                </a:lnTo>
                <a:lnTo>
                  <a:pt x="13098" y="1185649"/>
                </a:lnTo>
                <a:lnTo>
                  <a:pt x="7408" y="1232630"/>
                </a:lnTo>
                <a:lnTo>
                  <a:pt x="3310" y="1280083"/>
                </a:lnTo>
                <a:lnTo>
                  <a:pt x="832" y="1327982"/>
                </a:lnTo>
                <a:lnTo>
                  <a:pt x="0" y="1376299"/>
                </a:lnTo>
                <a:lnTo>
                  <a:pt x="832" y="1424615"/>
                </a:lnTo>
                <a:lnTo>
                  <a:pt x="3310" y="1472514"/>
                </a:lnTo>
                <a:lnTo>
                  <a:pt x="7408" y="1519967"/>
                </a:lnTo>
                <a:lnTo>
                  <a:pt x="13098" y="1566948"/>
                </a:lnTo>
                <a:lnTo>
                  <a:pt x="20352" y="1613428"/>
                </a:lnTo>
                <a:lnTo>
                  <a:pt x="29143" y="1659381"/>
                </a:lnTo>
                <a:lnTo>
                  <a:pt x="39444" y="1704780"/>
                </a:lnTo>
                <a:lnTo>
                  <a:pt x="51228" y="1749596"/>
                </a:lnTo>
                <a:lnTo>
                  <a:pt x="64467" y="1793804"/>
                </a:lnTo>
                <a:lnTo>
                  <a:pt x="79134" y="1837375"/>
                </a:lnTo>
                <a:lnTo>
                  <a:pt x="95202" y="1880282"/>
                </a:lnTo>
                <a:lnTo>
                  <a:pt x="112643" y="1922498"/>
                </a:lnTo>
                <a:lnTo>
                  <a:pt x="131431" y="1963996"/>
                </a:lnTo>
                <a:lnTo>
                  <a:pt x="151537" y="2004748"/>
                </a:lnTo>
                <a:lnTo>
                  <a:pt x="172935" y="2044727"/>
                </a:lnTo>
                <a:lnTo>
                  <a:pt x="195597" y="2083906"/>
                </a:lnTo>
                <a:lnTo>
                  <a:pt x="219496" y="2122257"/>
                </a:lnTo>
                <a:lnTo>
                  <a:pt x="244605" y="2159753"/>
                </a:lnTo>
                <a:lnTo>
                  <a:pt x="270896" y="2196368"/>
                </a:lnTo>
                <a:lnTo>
                  <a:pt x="298343" y="2232073"/>
                </a:lnTo>
                <a:lnTo>
                  <a:pt x="326917" y="2266841"/>
                </a:lnTo>
                <a:lnTo>
                  <a:pt x="356591" y="2300645"/>
                </a:lnTo>
                <a:lnTo>
                  <a:pt x="387339" y="2333458"/>
                </a:lnTo>
                <a:lnTo>
                  <a:pt x="419133" y="2365252"/>
                </a:lnTo>
                <a:lnTo>
                  <a:pt x="451945" y="2396000"/>
                </a:lnTo>
                <a:lnTo>
                  <a:pt x="485749" y="2425675"/>
                </a:lnTo>
                <a:lnTo>
                  <a:pt x="520517" y="2454249"/>
                </a:lnTo>
                <a:lnTo>
                  <a:pt x="556221" y="2481696"/>
                </a:lnTo>
                <a:lnTo>
                  <a:pt x="592835" y="2507988"/>
                </a:lnTo>
                <a:lnTo>
                  <a:pt x="630331" y="2533097"/>
                </a:lnTo>
                <a:lnTo>
                  <a:pt x="668682" y="2556996"/>
                </a:lnTo>
                <a:lnTo>
                  <a:pt x="707860" y="2579659"/>
                </a:lnTo>
                <a:lnTo>
                  <a:pt x="747839" y="2601057"/>
                </a:lnTo>
                <a:lnTo>
                  <a:pt x="788591" y="2621164"/>
                </a:lnTo>
                <a:lnTo>
                  <a:pt x="830088" y="2639951"/>
                </a:lnTo>
                <a:lnTo>
                  <a:pt x="872304" y="2657393"/>
                </a:lnTo>
                <a:lnTo>
                  <a:pt x="915211" y="2673461"/>
                </a:lnTo>
                <a:lnTo>
                  <a:pt x="958782" y="2688129"/>
                </a:lnTo>
                <a:lnTo>
                  <a:pt x="1002989" y="2701368"/>
                </a:lnTo>
                <a:lnTo>
                  <a:pt x="1047805" y="2713152"/>
                </a:lnTo>
                <a:lnTo>
                  <a:pt x="1093204" y="2723453"/>
                </a:lnTo>
                <a:lnTo>
                  <a:pt x="1139157" y="2732245"/>
                </a:lnTo>
                <a:lnTo>
                  <a:pt x="1185637" y="2739499"/>
                </a:lnTo>
                <a:lnTo>
                  <a:pt x="1232617" y="2745189"/>
                </a:lnTo>
                <a:lnTo>
                  <a:pt x="1280071" y="2749286"/>
                </a:lnTo>
                <a:lnTo>
                  <a:pt x="1327969" y="2751765"/>
                </a:lnTo>
                <a:lnTo>
                  <a:pt x="1376286" y="2752597"/>
                </a:lnTo>
                <a:lnTo>
                  <a:pt x="1424610" y="2751765"/>
                </a:lnTo>
                <a:lnTo>
                  <a:pt x="1472517" y="2749286"/>
                </a:lnTo>
                <a:lnTo>
                  <a:pt x="1519977" y="2745189"/>
                </a:lnTo>
                <a:lnTo>
                  <a:pt x="1566965" y="2739499"/>
                </a:lnTo>
                <a:lnTo>
                  <a:pt x="1613452" y="2732245"/>
                </a:lnTo>
                <a:lnTo>
                  <a:pt x="1659411" y="2723453"/>
                </a:lnTo>
                <a:lnTo>
                  <a:pt x="1704816" y="2713152"/>
                </a:lnTo>
                <a:lnTo>
                  <a:pt x="1749638" y="2701368"/>
                </a:lnTo>
                <a:lnTo>
                  <a:pt x="1793851" y="2688129"/>
                </a:lnTo>
                <a:lnTo>
                  <a:pt x="1837427" y="2673461"/>
                </a:lnTo>
                <a:lnTo>
                  <a:pt x="1880339" y="2657393"/>
                </a:lnTo>
                <a:lnTo>
                  <a:pt x="1922560" y="2639951"/>
                </a:lnTo>
                <a:lnTo>
                  <a:pt x="1964062" y="2621164"/>
                </a:lnTo>
                <a:lnTo>
                  <a:pt x="2004818" y="2601057"/>
                </a:lnTo>
                <a:lnTo>
                  <a:pt x="2044801" y="2579659"/>
                </a:lnTo>
                <a:lnTo>
                  <a:pt x="2083984" y="2556996"/>
                </a:lnTo>
                <a:lnTo>
                  <a:pt x="2122338" y="2533097"/>
                </a:lnTo>
                <a:lnTo>
                  <a:pt x="2159838" y="2507988"/>
                </a:lnTo>
                <a:lnTo>
                  <a:pt x="2196455" y="2481696"/>
                </a:lnTo>
                <a:lnTo>
                  <a:pt x="2232163" y="2454249"/>
                </a:lnTo>
                <a:lnTo>
                  <a:pt x="2266934" y="2425675"/>
                </a:lnTo>
                <a:lnTo>
                  <a:pt x="2300740" y="2396000"/>
                </a:lnTo>
                <a:lnTo>
                  <a:pt x="2333555" y="2365252"/>
                </a:lnTo>
                <a:lnTo>
                  <a:pt x="2365351" y="2333458"/>
                </a:lnTo>
                <a:lnTo>
                  <a:pt x="2396101" y="2300645"/>
                </a:lnTo>
                <a:lnTo>
                  <a:pt x="2425778" y="2266841"/>
                </a:lnTo>
                <a:lnTo>
                  <a:pt x="2454354" y="2232073"/>
                </a:lnTo>
                <a:lnTo>
                  <a:pt x="2481802" y="2196368"/>
                </a:lnTo>
                <a:lnTo>
                  <a:pt x="2508095" y="2159753"/>
                </a:lnTo>
                <a:lnTo>
                  <a:pt x="2533205" y="2122257"/>
                </a:lnTo>
                <a:lnTo>
                  <a:pt x="2557106" y="2083906"/>
                </a:lnTo>
                <a:lnTo>
                  <a:pt x="2579769" y="2044727"/>
                </a:lnTo>
                <a:lnTo>
                  <a:pt x="2601168" y="2004748"/>
                </a:lnTo>
                <a:lnTo>
                  <a:pt x="2621275" y="1963996"/>
                </a:lnTo>
                <a:lnTo>
                  <a:pt x="2640064" y="1922498"/>
                </a:lnTo>
                <a:lnTo>
                  <a:pt x="2657506" y="1880282"/>
                </a:lnTo>
                <a:lnTo>
                  <a:pt x="2673574" y="1837375"/>
                </a:lnTo>
                <a:lnTo>
                  <a:pt x="2688242" y="1793804"/>
                </a:lnTo>
                <a:lnTo>
                  <a:pt x="2701482" y="1749596"/>
                </a:lnTo>
                <a:lnTo>
                  <a:pt x="2713266" y="1704780"/>
                </a:lnTo>
                <a:lnTo>
                  <a:pt x="2723567" y="1659381"/>
                </a:lnTo>
                <a:lnTo>
                  <a:pt x="2732359" y="1613428"/>
                </a:lnTo>
                <a:lnTo>
                  <a:pt x="2739613" y="1566948"/>
                </a:lnTo>
                <a:lnTo>
                  <a:pt x="2745303" y="1519967"/>
                </a:lnTo>
                <a:lnTo>
                  <a:pt x="2749401" y="1472514"/>
                </a:lnTo>
                <a:lnTo>
                  <a:pt x="2751879" y="1424615"/>
                </a:lnTo>
                <a:lnTo>
                  <a:pt x="2752712" y="1376299"/>
                </a:lnTo>
                <a:lnTo>
                  <a:pt x="2751879" y="1327982"/>
                </a:lnTo>
                <a:lnTo>
                  <a:pt x="2749401" y="1280083"/>
                </a:lnTo>
                <a:lnTo>
                  <a:pt x="2745303" y="1232630"/>
                </a:lnTo>
                <a:lnTo>
                  <a:pt x="2739613" y="1185649"/>
                </a:lnTo>
                <a:lnTo>
                  <a:pt x="2732359" y="1139169"/>
                </a:lnTo>
                <a:lnTo>
                  <a:pt x="2723567" y="1093216"/>
                </a:lnTo>
                <a:lnTo>
                  <a:pt x="2713266" y="1047817"/>
                </a:lnTo>
                <a:lnTo>
                  <a:pt x="2701482" y="1003001"/>
                </a:lnTo>
                <a:lnTo>
                  <a:pt x="2688242" y="958793"/>
                </a:lnTo>
                <a:lnTo>
                  <a:pt x="2673574" y="915222"/>
                </a:lnTo>
                <a:lnTo>
                  <a:pt x="2657506" y="872315"/>
                </a:lnTo>
                <a:lnTo>
                  <a:pt x="2640064" y="830099"/>
                </a:lnTo>
                <a:lnTo>
                  <a:pt x="2621275" y="788601"/>
                </a:lnTo>
                <a:lnTo>
                  <a:pt x="2601168" y="747849"/>
                </a:lnTo>
                <a:lnTo>
                  <a:pt x="2579769" y="707870"/>
                </a:lnTo>
                <a:lnTo>
                  <a:pt x="2557106" y="668691"/>
                </a:lnTo>
                <a:lnTo>
                  <a:pt x="2533205" y="630340"/>
                </a:lnTo>
                <a:lnTo>
                  <a:pt x="2508095" y="592844"/>
                </a:lnTo>
                <a:lnTo>
                  <a:pt x="2481802" y="556229"/>
                </a:lnTo>
                <a:lnTo>
                  <a:pt x="2454354" y="520524"/>
                </a:lnTo>
                <a:lnTo>
                  <a:pt x="2425778" y="485756"/>
                </a:lnTo>
                <a:lnTo>
                  <a:pt x="2396101" y="451952"/>
                </a:lnTo>
                <a:lnTo>
                  <a:pt x="2365351" y="419139"/>
                </a:lnTo>
                <a:lnTo>
                  <a:pt x="2333555" y="387345"/>
                </a:lnTo>
                <a:lnTo>
                  <a:pt x="2300740" y="356597"/>
                </a:lnTo>
                <a:lnTo>
                  <a:pt x="2266934" y="326922"/>
                </a:lnTo>
                <a:lnTo>
                  <a:pt x="2232163" y="298348"/>
                </a:lnTo>
                <a:lnTo>
                  <a:pt x="2196455" y="270901"/>
                </a:lnTo>
                <a:lnTo>
                  <a:pt x="2159838" y="244609"/>
                </a:lnTo>
                <a:lnTo>
                  <a:pt x="2122338" y="219500"/>
                </a:lnTo>
                <a:lnTo>
                  <a:pt x="2083984" y="195601"/>
                </a:lnTo>
                <a:lnTo>
                  <a:pt x="2044801" y="172938"/>
                </a:lnTo>
                <a:lnTo>
                  <a:pt x="2004818" y="151540"/>
                </a:lnTo>
                <a:lnTo>
                  <a:pt x="1964062" y="131433"/>
                </a:lnTo>
                <a:lnTo>
                  <a:pt x="1922560" y="112646"/>
                </a:lnTo>
                <a:lnTo>
                  <a:pt x="1880339" y="95204"/>
                </a:lnTo>
                <a:lnTo>
                  <a:pt x="1837427" y="79136"/>
                </a:lnTo>
                <a:lnTo>
                  <a:pt x="1793851" y="64468"/>
                </a:lnTo>
                <a:lnTo>
                  <a:pt x="1749638" y="51229"/>
                </a:lnTo>
                <a:lnTo>
                  <a:pt x="1704816" y="39445"/>
                </a:lnTo>
                <a:lnTo>
                  <a:pt x="1659411" y="29144"/>
                </a:lnTo>
                <a:lnTo>
                  <a:pt x="1613452" y="20352"/>
                </a:lnTo>
                <a:lnTo>
                  <a:pt x="1566965" y="13098"/>
                </a:lnTo>
                <a:lnTo>
                  <a:pt x="1519977" y="7408"/>
                </a:lnTo>
                <a:lnTo>
                  <a:pt x="1472517" y="3311"/>
                </a:lnTo>
                <a:lnTo>
                  <a:pt x="1424610" y="832"/>
                </a:lnTo>
                <a:lnTo>
                  <a:pt x="1376286" y="0"/>
                </a:lnTo>
                <a:close/>
              </a:path>
            </a:pathLst>
          </a:custGeom>
          <a:solidFill>
            <a:srgbClr val="B9D2D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072273" y="1783969"/>
            <a:ext cx="2822448" cy="2906267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124200" y="990600"/>
            <a:ext cx="4343400" cy="1600200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3962400" y="1524000"/>
            <a:ext cx="7649845" cy="30957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ts val="1220"/>
              </a:lnSpc>
              <a:spcBef>
                <a:spcPts val="920"/>
              </a:spcBef>
            </a:pPr>
            <a:r>
              <a:rPr sz="1200" smtClean="0">
                <a:solidFill>
                  <a:srgbClr val="032137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sz="12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462915">
              <a:lnSpc>
                <a:spcPts val="2660"/>
              </a:lnSpc>
            </a:pPr>
            <a:r>
              <a:rPr sz="4400" b="1" spc="5">
                <a:solidFill>
                  <a:srgbClr val="FFFFFF"/>
                </a:solidFill>
                <a:latin typeface="华文楷体" panose="02010600040101010101" charset="-122"/>
                <a:cs typeface="华文楷体" panose="02010600040101010101" charset="-122"/>
              </a:rPr>
              <a:t>逻辑层面</a:t>
            </a:r>
            <a:endParaRPr sz="4400">
              <a:latin typeface="华文楷体" panose="02010600040101010101" charset="-122"/>
              <a:cs typeface="华文楷体" panose="02010600040101010101" charset="-122"/>
            </a:endParaRPr>
          </a:p>
          <a:p>
            <a:pPr marL="250825" marR="273685">
              <a:lnSpc>
                <a:spcPct val="150000"/>
              </a:lnSpc>
              <a:spcBef>
                <a:spcPts val="685"/>
              </a:spcBef>
            </a:pPr>
            <a:r>
              <a:rPr lang="en-US" sz="3600" b="1" spc="10" smtClean="0">
                <a:latin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sz="3600" b="1" spc="10" err="1" smtClean="0">
                <a:latin typeface="华文楷体" panose="02010600040101010101" charset="-122"/>
                <a:cs typeface="华文楷体" panose="02010600040101010101" charset="-122"/>
              </a:rPr>
              <a:t>前一</a:t>
            </a:r>
            <a:r>
              <a:rPr sz="3600" b="1" err="1" smtClean="0">
                <a:latin typeface="华文楷体" panose="02010600040101010101" charset="-122"/>
                <a:cs typeface="华文楷体" panose="02010600040101010101" charset="-122"/>
              </a:rPr>
              <a:t>章是</a:t>
            </a:r>
            <a:r>
              <a:rPr sz="3600" b="1" spc="-15" err="1" smtClean="0">
                <a:solidFill>
                  <a:srgbClr val="C00000"/>
                </a:solidFill>
                <a:latin typeface="华文楷体" panose="02010600040101010101" charset="-122"/>
                <a:cs typeface="华文楷体" panose="02010600040101010101" charset="-122"/>
              </a:rPr>
              <a:t>描</a:t>
            </a:r>
            <a:r>
              <a:rPr sz="3600" b="1" err="1" smtClean="0">
                <a:solidFill>
                  <a:srgbClr val="C00000"/>
                </a:solidFill>
                <a:latin typeface="华文楷体" panose="02010600040101010101" charset="-122"/>
                <a:cs typeface="华文楷体" panose="02010600040101010101" charset="-122"/>
              </a:rPr>
              <a:t>述现</a:t>
            </a:r>
            <a:r>
              <a:rPr sz="3600" b="1" spc="-15" err="1" smtClean="0">
                <a:solidFill>
                  <a:srgbClr val="C00000"/>
                </a:solidFill>
                <a:latin typeface="华文楷体" panose="02010600040101010101" charset="-122"/>
                <a:cs typeface="华文楷体" panose="02010600040101010101" charset="-122"/>
              </a:rPr>
              <a:t>象</a:t>
            </a:r>
            <a:r>
              <a:rPr sz="3600" b="1" err="1">
                <a:latin typeface="华文楷体" panose="02010600040101010101" charset="-122"/>
                <a:cs typeface="华文楷体" panose="02010600040101010101" charset="-122"/>
              </a:rPr>
              <a:t>，后</a:t>
            </a:r>
            <a:r>
              <a:rPr sz="3600" b="1" spc="-15" err="1">
                <a:latin typeface="华文楷体" panose="02010600040101010101" charset="-122"/>
                <a:cs typeface="华文楷体" panose="02010600040101010101" charset="-122"/>
              </a:rPr>
              <a:t>一</a:t>
            </a:r>
            <a:r>
              <a:rPr sz="3600" b="1" err="1">
                <a:latin typeface="华文楷体" panose="02010600040101010101" charset="-122"/>
                <a:cs typeface="华文楷体" panose="02010600040101010101" charset="-122"/>
              </a:rPr>
              <a:t>章是</a:t>
            </a:r>
            <a:r>
              <a:rPr sz="3600" b="1" spc="-15" err="1">
                <a:solidFill>
                  <a:srgbClr val="C00000"/>
                </a:solidFill>
                <a:latin typeface="华文楷体" panose="02010600040101010101" charset="-122"/>
                <a:cs typeface="华文楷体" panose="02010600040101010101" charset="-122"/>
              </a:rPr>
              <a:t>分</a:t>
            </a:r>
            <a:r>
              <a:rPr sz="3600" b="1" err="1">
                <a:solidFill>
                  <a:srgbClr val="C00000"/>
                </a:solidFill>
                <a:latin typeface="华文楷体" panose="02010600040101010101" charset="-122"/>
                <a:cs typeface="华文楷体" panose="02010600040101010101" charset="-122"/>
              </a:rPr>
              <a:t>析原</a:t>
            </a:r>
            <a:r>
              <a:rPr sz="3600" b="1" spc="-15" err="1">
                <a:solidFill>
                  <a:srgbClr val="C00000"/>
                </a:solidFill>
                <a:latin typeface="华文楷体" panose="02010600040101010101" charset="-122"/>
                <a:cs typeface="华文楷体" panose="02010600040101010101" charset="-122"/>
              </a:rPr>
              <a:t>因</a:t>
            </a:r>
            <a:r>
              <a:rPr sz="3600" b="1" err="1">
                <a:latin typeface="华文楷体" panose="02010600040101010101" charset="-122"/>
                <a:cs typeface="华文楷体" panose="02010600040101010101" charset="-122"/>
              </a:rPr>
              <a:t>，</a:t>
            </a:r>
            <a:r>
              <a:rPr sz="3600" b="1" err="1">
                <a:solidFill>
                  <a:srgbClr val="C00000"/>
                </a:solidFill>
                <a:latin typeface="华文楷体" panose="02010600040101010101" charset="-122"/>
                <a:cs typeface="华文楷体" panose="02010600040101010101" charset="-122"/>
              </a:rPr>
              <a:t>二</a:t>
            </a:r>
            <a:r>
              <a:rPr sz="3600" b="1" spc="-15" err="1">
                <a:solidFill>
                  <a:srgbClr val="C00000"/>
                </a:solidFill>
                <a:latin typeface="华文楷体" panose="02010600040101010101" charset="-122"/>
                <a:cs typeface="华文楷体" panose="02010600040101010101" charset="-122"/>
              </a:rPr>
              <a:t>者</a:t>
            </a:r>
            <a:r>
              <a:rPr sz="3600" b="1" err="1">
                <a:solidFill>
                  <a:srgbClr val="C00000"/>
                </a:solidFill>
                <a:latin typeface="华文楷体" panose="02010600040101010101" charset="-122"/>
                <a:cs typeface="华文楷体" panose="02010600040101010101" charset="-122"/>
              </a:rPr>
              <a:t>构成</a:t>
            </a:r>
            <a:r>
              <a:rPr sz="3600" b="1" spc="-15" err="1">
                <a:solidFill>
                  <a:srgbClr val="C00000"/>
                </a:solidFill>
                <a:latin typeface="华文楷体" panose="02010600040101010101" charset="-122"/>
                <a:cs typeface="华文楷体" panose="02010600040101010101" charset="-122"/>
              </a:rPr>
              <a:t>由</a:t>
            </a:r>
            <a:r>
              <a:rPr sz="3600" b="1" err="1">
                <a:solidFill>
                  <a:srgbClr val="C00000"/>
                </a:solidFill>
                <a:latin typeface="华文楷体" panose="02010600040101010101" charset="-122"/>
                <a:cs typeface="华文楷体" panose="02010600040101010101" charset="-122"/>
              </a:rPr>
              <a:t>果溯</a:t>
            </a:r>
            <a:r>
              <a:rPr sz="3600" b="1" spc="-15" err="1">
                <a:solidFill>
                  <a:srgbClr val="C00000"/>
                </a:solidFill>
                <a:latin typeface="华文楷体" panose="02010600040101010101" charset="-122"/>
                <a:cs typeface="华文楷体" panose="02010600040101010101" charset="-122"/>
              </a:rPr>
              <a:t>因</a:t>
            </a:r>
            <a:r>
              <a:rPr sz="3600" b="1" err="1">
                <a:solidFill>
                  <a:srgbClr val="C00000"/>
                </a:solidFill>
                <a:latin typeface="华文楷体" panose="02010600040101010101" charset="-122"/>
                <a:cs typeface="华文楷体" panose="02010600040101010101" charset="-122"/>
              </a:rPr>
              <a:t>的因 </a:t>
            </a:r>
            <a:r>
              <a:rPr sz="3600" b="1" spc="10">
                <a:solidFill>
                  <a:srgbClr val="C00000"/>
                </a:solidFill>
                <a:latin typeface="华文楷体" panose="02010600040101010101" charset="-122"/>
                <a:cs typeface="华文楷体" panose="02010600040101010101" charset="-122"/>
              </a:rPr>
              <a:t>果关</a:t>
            </a:r>
            <a:r>
              <a:rPr sz="3600" b="1">
                <a:solidFill>
                  <a:srgbClr val="C00000"/>
                </a:solidFill>
                <a:latin typeface="华文楷体" panose="02010600040101010101" charset="-122"/>
                <a:cs typeface="华文楷体" panose="02010600040101010101" charset="-122"/>
              </a:rPr>
              <a:t>系</a:t>
            </a:r>
            <a:r>
              <a:rPr sz="3600" b="1">
                <a:latin typeface="华文楷体" panose="02010600040101010101" charset="-122"/>
                <a:cs typeface="华文楷体" panose="02010600040101010101" charset="-122"/>
              </a:rPr>
              <a:t>。</a:t>
            </a:r>
            <a:endParaRPr sz="3600">
              <a:latin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2524" y="762000"/>
            <a:ext cx="1583865" cy="19776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9763" y="762000"/>
            <a:ext cx="2021002" cy="19776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0200" y="753656"/>
            <a:ext cx="1449870" cy="19860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209800" y="2967335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甲骨文</a:t>
            </a:r>
            <a:endParaRPr lang="zh-CN" altLang="en-US" sz="2400" b="1"/>
          </a:p>
        </p:txBody>
      </p:sp>
      <p:sp>
        <p:nvSpPr>
          <p:cNvPr id="8" name="文本框 7"/>
          <p:cNvSpPr txBox="1"/>
          <p:nvPr/>
        </p:nvSpPr>
        <p:spPr>
          <a:xfrm>
            <a:off x="5742965" y="2895598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金文</a:t>
            </a:r>
            <a:endParaRPr lang="zh-CN" altLang="en-US" sz="2400" b="1"/>
          </a:p>
        </p:txBody>
      </p:sp>
      <p:sp>
        <p:nvSpPr>
          <p:cNvPr id="9" name="文本框 8"/>
          <p:cNvSpPr txBox="1"/>
          <p:nvPr/>
        </p:nvSpPr>
        <p:spPr>
          <a:xfrm>
            <a:off x="9601200" y="2895599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篆文</a:t>
            </a:r>
            <a:endParaRPr lang="zh-CN" altLang="en-US" sz="2400" b="1"/>
          </a:p>
        </p:txBody>
      </p:sp>
      <p:sp>
        <p:nvSpPr>
          <p:cNvPr id="10" name="文本框 9"/>
          <p:cNvSpPr txBox="1"/>
          <p:nvPr/>
        </p:nvSpPr>
        <p:spPr>
          <a:xfrm>
            <a:off x="838200" y="4419600"/>
            <a:ext cx="10515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       </a:t>
            </a:r>
            <a:r>
              <a:rPr lang="zh-CN" altLang="en-US" sz="2800" b="1"/>
              <a:t>“宀”（房室之意），“豕”（猪，富庶之象）。“家”蕴含着“安居乐业，人财两旺”的美好寓意。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4" name="图片 7"/>
          <p:cNvPicPr>
            <a:picLocks noChangeAspect="1"/>
          </p:cNvPicPr>
          <p:nvPr/>
        </p:nvPicPr>
        <p:blipFill>
          <a:blip r:embed="rId3">
            <a:alphaModFix amt="8000"/>
            <a:biLevel thresh="75000"/>
          </a:blip>
          <a:srcRect l="139" b="42441"/>
          <a:stretch>
            <a:fillRect/>
          </a:stretch>
        </p:blipFill>
        <p:spPr>
          <a:xfrm rot="16200000">
            <a:off x="6786563" y="1452563"/>
            <a:ext cx="6858000" cy="3952874"/>
          </a:xfrm>
          <a:custGeom>
            <a:gdLst>
              <a:gd name="connsiteX0" fmla="*/ 6858000 w 6858000"/>
              <a:gd name="connsiteY0" fmla="*/ 0 h 3952874"/>
              <a:gd name="connsiteX1" fmla="*/ 6858000 w 6858000"/>
              <a:gd name="connsiteY1" fmla="*/ 3952874 h 3952874"/>
              <a:gd name="connsiteX2" fmla="*/ 0 w 6858000"/>
              <a:gd name="connsiteY2" fmla="*/ 3952874 h 3952874"/>
              <a:gd name="connsiteX3" fmla="*/ 0 w 6858000"/>
              <a:gd name="connsiteY3" fmla="*/ 0 h 395287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3952873">
                <a:moveTo>
                  <a:pt x="6858000" y="0"/>
                </a:moveTo>
                <a:lnTo>
                  <a:pt x="6858000" y="3952874"/>
                </a:lnTo>
                <a:lnTo>
                  <a:pt x="0" y="395287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097155" name="图片 6"/>
          <p:cNvPicPr>
            <a:picLocks noChangeAspect="1"/>
          </p:cNvPicPr>
          <p:nvPr/>
        </p:nvPicPr>
        <p:blipFill>
          <a:blip r:embed="rId3">
            <a:alphaModFix amt="8000"/>
            <a:biLevel thresh="75000"/>
          </a:blip>
          <a:srcRect l="139" t="46741"/>
          <a:stretch>
            <a:fillRect/>
          </a:stretch>
        </p:blipFill>
        <p:spPr>
          <a:xfrm rot="16200000">
            <a:off x="-1600200" y="1596795"/>
            <a:ext cx="6858000" cy="3657600"/>
          </a:xfrm>
          <a:custGeom>
            <a:gdLst>
              <a:gd name="connsiteX0" fmla="*/ 6858000 w 6858000"/>
              <a:gd name="connsiteY0" fmla="*/ 0 h 3657600"/>
              <a:gd name="connsiteX1" fmla="*/ 6858000 w 6858000"/>
              <a:gd name="connsiteY1" fmla="*/ 3657600 h 3657600"/>
              <a:gd name="connsiteX2" fmla="*/ 0 w 6858000"/>
              <a:gd name="connsiteY2" fmla="*/ 3657600 h 3657600"/>
              <a:gd name="connsiteX3" fmla="*/ 0 w 6858000"/>
              <a:gd name="connsiteY3" fmla="*/ 0 h 36576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3657600">
                <a:moveTo>
                  <a:pt x="6858000" y="0"/>
                </a:moveTo>
                <a:lnTo>
                  <a:pt x="6858000" y="3657600"/>
                </a:lnTo>
                <a:lnTo>
                  <a:pt x="0" y="36576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048592" name="文本框 1"/>
          <p:cNvSpPr txBox="1"/>
          <p:nvPr/>
        </p:nvSpPr>
        <p:spPr>
          <a:xfrm>
            <a:off x="1789938" y="765937"/>
            <a:ext cx="91052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</a:rPr>
              <a:t>家庭</a:t>
            </a:r>
            <a:r>
              <a:rPr lang="zh-CN" altLang="en-US" sz="3200" b="1"/>
              <a:t>：亲子所构成的生育社群（双系）。</a:t>
            </a:r>
            <a:endParaRPr lang="zh-CN" altLang="en-US" sz="3200" b="1"/>
          </a:p>
        </p:txBody>
      </p:sp>
      <p:sp>
        <p:nvSpPr>
          <p:cNvPr id="1048593" name="下箭头 2"/>
          <p:cNvSpPr/>
          <p:nvPr/>
        </p:nvSpPr>
        <p:spPr>
          <a:xfrm>
            <a:off x="3550286" y="1484122"/>
            <a:ext cx="402590" cy="732790"/>
          </a:xfrm>
          <a:prstGeom prst="downArrow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94" name="下箭头 3"/>
          <p:cNvSpPr/>
          <p:nvPr/>
        </p:nvSpPr>
        <p:spPr>
          <a:xfrm>
            <a:off x="6342570" y="1464945"/>
            <a:ext cx="402590" cy="732790"/>
          </a:xfrm>
          <a:prstGeom prst="downArrow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95" name="文本框 4"/>
          <p:cNvSpPr txBox="1"/>
          <p:nvPr/>
        </p:nvSpPr>
        <p:spPr>
          <a:xfrm>
            <a:off x="3164205" y="2272030"/>
            <a:ext cx="12261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隶书" panose="02010509060101010101" charset="-122"/>
                <a:ea typeface="隶书" panose="02010509060101010101" charset="-122"/>
              </a:rPr>
              <a:t>结构</a:t>
            </a:r>
            <a:endParaRPr lang="zh-CN" altLang="en-US" sz="3600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048596" name="文本框 5"/>
          <p:cNvSpPr txBox="1"/>
          <p:nvPr/>
        </p:nvSpPr>
        <p:spPr>
          <a:xfrm>
            <a:off x="5887085" y="2272030"/>
            <a:ext cx="15132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隶书" panose="02010509060101010101" charset="-122"/>
                <a:ea typeface="隶书" panose="02010509060101010101" charset="-122"/>
              </a:rPr>
              <a:t>功能</a:t>
            </a:r>
            <a:endParaRPr lang="zh-CN" altLang="en-US" sz="3600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048598" name="文本框 11"/>
          <p:cNvSpPr txBox="1"/>
          <p:nvPr/>
        </p:nvSpPr>
        <p:spPr>
          <a:xfrm>
            <a:off x="0" y="2971800"/>
            <a:ext cx="118141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中国乡土社会：家没有严格的团体界限，可沿亲属差序向外扩张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48600" name="文本框 19"/>
          <p:cNvSpPr txBox="1"/>
          <p:nvPr/>
        </p:nvSpPr>
        <p:spPr>
          <a:xfrm>
            <a:off x="1789938" y="5616467"/>
            <a:ext cx="72726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</a:rPr>
              <a:t>小家族</a:t>
            </a:r>
            <a:r>
              <a:rPr lang="zh-CN" altLang="en-US" sz="2800" b="1"/>
              <a:t>：单系纵向绵延性事业社群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1828800" y="4093347"/>
            <a:ext cx="79863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</a:rPr>
              <a:t>家族</a:t>
            </a:r>
            <a:r>
              <a:rPr lang="zh-CN" altLang="en-US" sz="2800" b="1"/>
              <a:t>：许多家庭组成的社群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1828800" y="4793625"/>
            <a:ext cx="64554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</a:rPr>
              <a:t>氏族</a:t>
            </a:r>
            <a:r>
              <a:rPr lang="zh-CN" altLang="en-US" sz="2800" b="1"/>
              <a:t>：单系亲属原则组成的社群</a:t>
            </a:r>
            <a:endParaRPr lang="zh-CN" altLang="en-US" sz="2800" b="1"/>
          </a:p>
        </p:txBody>
      </p:sp>
      <p:sp>
        <p:nvSpPr>
          <p:cNvPr id="17" name="标题 1"/>
          <p:cNvSpPr txBox="1"/>
          <p:nvPr/>
        </p:nvSpPr>
        <p:spPr>
          <a:xfrm>
            <a:off x="224421" y="135045"/>
            <a:ext cx="7984224" cy="49244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0" tIns="0" rIns="0" bIns="0" anchor="b">
            <a:spAutoFit/>
          </a:bodyPr>
          <a:lstStyle>
            <a:lvl1pPr algn="ctr">
              <a:defRPr sz="6000" b="1" i="0">
                <a:solidFill>
                  <a:schemeClr val="tx1"/>
                </a:solidFill>
                <a:latin typeface="华文楷体" panose="02010600040101010101" charset="-122"/>
                <a:ea typeface="+mj-ea"/>
                <a:cs typeface="华文楷体" panose="02010600040101010101" charset="-122"/>
              </a:defRPr>
            </a:lvl1pPr>
          </a:lstStyle>
          <a:p>
            <a:r>
              <a:rPr lang="zh-CN" altLang="en-US" sz="3200" kern="0"/>
              <a:t>任务一</a:t>
            </a:r>
            <a:r>
              <a:rPr lang="en-US" altLang="zh-CN" sz="3200" kern="0"/>
              <a:t>:</a:t>
            </a:r>
            <a:r>
              <a:rPr lang="zh-CN" altLang="en-US" sz="3200" kern="0"/>
              <a:t>区分文中出现的这几个词的概念</a:t>
            </a:r>
            <a:endParaRPr lang="zh-CN" altLang="en-US" sz="3200" kern="0"/>
          </a:p>
        </p:txBody>
      </p:sp>
      <p:sp>
        <p:nvSpPr>
          <p:cNvPr id="14" name="TextBox 13"/>
          <p:cNvSpPr txBox="1"/>
          <p:nvPr/>
        </p:nvSpPr>
        <p:spPr>
          <a:xfrm>
            <a:off x="8153400" y="152400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家庭、家族、氏族、小家庭</a:t>
            </a:r>
            <a:endParaRPr lang="zh-CN" altLang="en-US" sz="2400" b="1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48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48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48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48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48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48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48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48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48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048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048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2" grpId="0"/>
      <p:bldP spid="1048593" grpId="0"/>
      <p:bldP spid="1048594" grpId="0"/>
      <p:bldP spid="1048595" grpId="0"/>
      <p:bldP spid="1048596" grpId="0"/>
      <p:bldP spid="1048598" grpId="0"/>
      <p:bldP spid="1048600" grpId="0"/>
      <p:bldP spid="3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499" y="232990"/>
            <a:ext cx="3505301" cy="430887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zh-CN" altLang="en-US"/>
              <a:t>   任务二：完成表格</a:t>
            </a:r>
            <a:endParaRPr lang="zh-CN" altLang="en-US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962418" y="981075"/>
          <a:ext cx="9023114" cy="49237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0200"/>
                <a:gridCol w="2492121"/>
                <a:gridCol w="2492121"/>
                <a:gridCol w="2728672"/>
              </a:tblGrid>
              <a:tr h="612140">
                <a:tc rowSpan="7">
                  <a:txBody>
                    <a:bodyPr vert="wordArtVertRtl" wrap="square"/>
                    <a:lstStyle/>
                    <a:p>
                      <a:pPr algn="ctr">
                        <a:lnSpc>
                          <a:spcPct val="290000"/>
                        </a:lnSpc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</a:rPr>
                        <a:t>中西方家庭对比图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vert="wordArtVertRtl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标准</a:t>
                      </a: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西洋家庭</a:t>
                      </a: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乡土家庭</a:t>
                      </a: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121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 b="1"/>
                        <a:t>形态</a:t>
                      </a:r>
                      <a:endParaRPr lang="zh-CN" altLang="en-US" sz="2400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 b="1"/>
                        <a:t>亲子</a:t>
                      </a:r>
                      <a:endParaRPr lang="zh-CN" altLang="en-US" sz="2000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121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 b="1"/>
                        <a:t>功能</a:t>
                      </a:r>
                      <a:endParaRPr lang="zh-CN" altLang="en-US" sz="2400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 b="1"/>
                        <a:t>生育</a:t>
                      </a:r>
                      <a:endParaRPr lang="zh-CN" altLang="en-US" sz="2000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84201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 b="1"/>
                        <a:t>范围</a:t>
                      </a:r>
                      <a:endParaRPr lang="zh-CN" altLang="en-US" sz="2400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 b="1"/>
                        <a:t>亲子两代</a:t>
                      </a:r>
                      <a:endParaRPr lang="zh-CN" altLang="en-US" sz="2000" b="1"/>
                    </a:p>
                    <a:p>
                      <a:pPr algn="ctr">
                        <a:buNone/>
                      </a:pPr>
                      <a:r>
                        <a:rPr lang="zh-CN" altLang="en-US" sz="2000" b="1"/>
                        <a:t>（小家庭）</a:t>
                      </a:r>
                      <a:endParaRPr lang="zh-CN" altLang="en-US" sz="2000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85217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80000"/>
                        </a:lnSpc>
                        <a:buNone/>
                      </a:pPr>
                      <a:r>
                        <a:rPr lang="zh-CN" altLang="en-US" sz="2400" b="1"/>
                        <a:t>内部关系</a:t>
                      </a:r>
                      <a:endParaRPr lang="zh-CN" altLang="en-US" sz="2400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200000"/>
                        </a:lnSpc>
                        <a:buNone/>
                      </a:pPr>
                      <a:r>
                        <a:rPr lang="zh-CN" altLang="en-US" sz="2000" b="1"/>
                        <a:t>夫妻为主轴</a:t>
                      </a:r>
                      <a:endParaRPr lang="zh-CN" altLang="en-US" sz="2000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75311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 b="1"/>
                        <a:t>情感定向</a:t>
                      </a:r>
                      <a:endParaRPr lang="zh-CN" altLang="en-US" sz="2400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000" b="1"/>
                        <a:t>夫妇感情融洽</a:t>
                      </a:r>
                      <a:endParaRPr lang="zh-CN" altLang="en-US" sz="2000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121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 b="1"/>
                        <a:t>文化模式</a:t>
                      </a:r>
                      <a:endParaRPr lang="zh-CN" altLang="en-US" sz="2400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 b="1"/>
                        <a:t>浮士德式（重激情）</a:t>
                      </a:r>
                      <a:endParaRPr lang="zh-CN" altLang="en-US" sz="2000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7696200" y="1600200"/>
            <a:ext cx="20313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rgbClr val="FF0000"/>
                </a:solidFill>
              </a:rPr>
              <a:t>父系单线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71130" y="2236470"/>
            <a:ext cx="20313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绵延性事业社群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55242" y="2817791"/>
            <a:ext cx="28505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父系单线可伸可缩</a:t>
            </a:r>
            <a:endParaRPr lang="zh-CN" altLang="en-US" sz="2000" b="1">
              <a:solidFill>
                <a:srgbClr val="FF0000"/>
              </a:solidFill>
            </a:endParaRPr>
          </a:p>
          <a:p>
            <a:r>
              <a:rPr lang="zh-CN" altLang="en-US" sz="2000" b="1">
                <a:solidFill>
                  <a:srgbClr val="FF0000"/>
                </a:solidFill>
              </a:rPr>
              <a:t>（小家族）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18252" y="3636602"/>
            <a:ext cx="24930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父子、婆媳为主轴，夫妇为配轴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67600" y="4572000"/>
            <a:ext cx="2492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偏向同性，抑制男女情感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18252" y="5320030"/>
            <a:ext cx="23672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阿波罗式（重稳定）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63" name="图片 7"/>
          <p:cNvPicPr>
            <a:picLocks noChangeAspect="1"/>
          </p:cNvPicPr>
          <p:nvPr/>
        </p:nvPicPr>
        <p:blipFill>
          <a:blip r:embed="rId2">
            <a:alphaModFix amt="8000"/>
            <a:biLevel thresh="75000"/>
          </a:blip>
          <a:srcRect l="139" b="42441"/>
          <a:stretch>
            <a:fillRect/>
          </a:stretch>
        </p:blipFill>
        <p:spPr>
          <a:xfrm rot="16200000">
            <a:off x="6786563" y="1452563"/>
            <a:ext cx="6858000" cy="3952874"/>
          </a:xfrm>
          <a:custGeom>
            <a:gdLst>
              <a:gd name="connsiteX0" fmla="*/ 6858000 w 6858000"/>
              <a:gd name="connsiteY0" fmla="*/ 0 h 3952874"/>
              <a:gd name="connsiteX1" fmla="*/ 6858000 w 6858000"/>
              <a:gd name="connsiteY1" fmla="*/ 3952874 h 3952874"/>
              <a:gd name="connsiteX2" fmla="*/ 0 w 6858000"/>
              <a:gd name="connsiteY2" fmla="*/ 3952874 h 3952874"/>
              <a:gd name="connsiteX3" fmla="*/ 0 w 6858000"/>
              <a:gd name="connsiteY3" fmla="*/ 0 h 395287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3952873">
                <a:moveTo>
                  <a:pt x="6858000" y="0"/>
                </a:moveTo>
                <a:lnTo>
                  <a:pt x="6858000" y="3952874"/>
                </a:lnTo>
                <a:lnTo>
                  <a:pt x="0" y="395287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097164" name="图片 6"/>
          <p:cNvPicPr>
            <a:picLocks noChangeAspect="1"/>
          </p:cNvPicPr>
          <p:nvPr/>
        </p:nvPicPr>
        <p:blipFill>
          <a:blip r:embed="rId2">
            <a:alphaModFix amt="8000"/>
            <a:biLevel thresh="75000"/>
          </a:blip>
          <a:srcRect l="139" t="46741"/>
          <a:stretch>
            <a:fillRect/>
          </a:stretch>
        </p:blipFill>
        <p:spPr>
          <a:xfrm rot="16200000">
            <a:off x="-1600200" y="1728470"/>
            <a:ext cx="6858000" cy="3657600"/>
          </a:xfrm>
          <a:custGeom>
            <a:gdLst>
              <a:gd name="connsiteX0" fmla="*/ 6858000 w 6858000"/>
              <a:gd name="connsiteY0" fmla="*/ 0 h 3657600"/>
              <a:gd name="connsiteX1" fmla="*/ 6858000 w 6858000"/>
              <a:gd name="connsiteY1" fmla="*/ 3657600 h 3657600"/>
              <a:gd name="connsiteX2" fmla="*/ 0 w 6858000"/>
              <a:gd name="connsiteY2" fmla="*/ 3657600 h 3657600"/>
              <a:gd name="connsiteX3" fmla="*/ 0 w 6858000"/>
              <a:gd name="connsiteY3" fmla="*/ 0 h 36576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3657600">
                <a:moveTo>
                  <a:pt x="6858000" y="0"/>
                </a:moveTo>
                <a:lnTo>
                  <a:pt x="6858000" y="3657600"/>
                </a:lnTo>
                <a:lnTo>
                  <a:pt x="0" y="36576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048604" name="矩形 14"/>
          <p:cNvSpPr/>
          <p:nvPr/>
        </p:nvSpPr>
        <p:spPr>
          <a:xfrm>
            <a:off x="411662" y="275272"/>
            <a:ext cx="6944360" cy="5835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dist"/>
            <a:r>
              <a:rPr lang="zh-CN" altLang="en-US" sz="3200" b="1">
                <a:latin typeface="南宋书局体" panose="02000000000000000000" pitchFamily="2" charset="-122"/>
                <a:ea typeface="南宋书局体" panose="02000000000000000000" pitchFamily="2" charset="-122"/>
              </a:rPr>
              <a:t>乡土社会：家族的功能复杂多样</a:t>
            </a:r>
            <a:endParaRPr lang="zh-CN" altLang="en-US" sz="3200" b="1"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1048605" name="文本框 8"/>
          <p:cNvSpPr txBox="1"/>
          <p:nvPr/>
        </p:nvSpPr>
        <p:spPr>
          <a:xfrm>
            <a:off x="806450" y="1186180"/>
            <a:ext cx="99193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生育、政治、经济、宗教、教育（族学）、安全（福建土楼）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4" name="组合 20"/>
          <p:cNvGrpSpPr/>
          <p:nvPr/>
        </p:nvGrpSpPr>
        <p:grpSpPr>
          <a:xfrm>
            <a:off x="6575425" y="2302287"/>
            <a:ext cx="2914015" cy="892175"/>
            <a:chOff x="2921" y="5323"/>
            <a:chExt cx="4589" cy="1405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048606" name="矩形 10"/>
            <p:cNvSpPr/>
            <p:nvPr/>
          </p:nvSpPr>
          <p:spPr>
            <a:xfrm>
              <a:off x="2921" y="5323"/>
              <a:ext cx="4589" cy="140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607" name="文本框 15"/>
            <p:cNvSpPr txBox="1"/>
            <p:nvPr/>
          </p:nvSpPr>
          <p:spPr>
            <a:xfrm>
              <a:off x="3430" y="5469"/>
              <a:ext cx="3572" cy="111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C00000"/>
                  </a:solidFill>
                  <a:latin typeface="华文隶书" panose="02010800040101010101" charset="-122"/>
                  <a:ea typeface="华文隶书" panose="02010800040101010101" charset="-122"/>
                </a:rPr>
                <a:t>事业社群</a:t>
              </a:r>
              <a:endParaRPr lang="zh-CN" altLang="en-US" sz="4000">
                <a:solidFill>
                  <a:srgbClr val="C00000"/>
                </a:solidFill>
                <a:latin typeface="华文隶书" panose="02010800040101010101" charset="-122"/>
                <a:ea typeface="华文隶书" panose="02010800040101010101" charset="-122"/>
              </a:endParaRPr>
            </a:p>
          </p:txBody>
        </p:sp>
      </p:grpSp>
      <p:grpSp>
        <p:nvGrpSpPr>
          <p:cNvPr id="45" name="组合 18"/>
          <p:cNvGrpSpPr/>
          <p:nvPr/>
        </p:nvGrpSpPr>
        <p:grpSpPr>
          <a:xfrm>
            <a:off x="1708441" y="2302922"/>
            <a:ext cx="2913380" cy="891540"/>
            <a:chOff x="1452" y="4698"/>
            <a:chExt cx="4588" cy="1404"/>
          </a:xfrm>
        </p:grpSpPr>
        <p:sp>
          <p:nvSpPr>
            <p:cNvPr id="1048608" name="矩形 16"/>
            <p:cNvSpPr/>
            <p:nvPr/>
          </p:nvSpPr>
          <p:spPr>
            <a:xfrm>
              <a:off x="1452" y="4698"/>
              <a:ext cx="4589" cy="140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609" name="文本框 17"/>
            <p:cNvSpPr txBox="1"/>
            <p:nvPr/>
          </p:nvSpPr>
          <p:spPr>
            <a:xfrm>
              <a:off x="1960" y="4844"/>
              <a:ext cx="3572" cy="111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C00000"/>
                  </a:solidFill>
                  <a:latin typeface="华文隶书" panose="02010800040101010101" charset="-122"/>
                  <a:ea typeface="华文隶书" panose="02010800040101010101" charset="-122"/>
                </a:rPr>
                <a:t>生育社群</a:t>
              </a:r>
              <a:endParaRPr lang="zh-CN" altLang="en-US" sz="4000">
                <a:solidFill>
                  <a:srgbClr val="C00000"/>
                </a:solidFill>
                <a:latin typeface="华文隶书" panose="02010800040101010101" charset="-122"/>
                <a:ea typeface="华文隶书" panose="02010800040101010101" charset="-122"/>
              </a:endParaRPr>
            </a:p>
          </p:txBody>
        </p:sp>
      </p:grpSp>
      <p:sp>
        <p:nvSpPr>
          <p:cNvPr id="1048610" name="右箭头 23"/>
          <p:cNvSpPr/>
          <p:nvPr/>
        </p:nvSpPr>
        <p:spPr>
          <a:xfrm>
            <a:off x="4794886" y="2551112"/>
            <a:ext cx="1643380" cy="446405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11" name="文本框 1"/>
          <p:cNvSpPr txBox="1"/>
          <p:nvPr/>
        </p:nvSpPr>
        <p:spPr>
          <a:xfrm>
            <a:off x="1673670" y="3496833"/>
            <a:ext cx="278574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西洋家庭：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夫妻为主轴，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孩子为配轴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8612" name="文本框 2"/>
          <p:cNvSpPr txBox="1"/>
          <p:nvPr/>
        </p:nvSpPr>
        <p:spPr>
          <a:xfrm>
            <a:off x="6422730" y="3403759"/>
            <a:ext cx="415036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中国家族：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父子、婆媳为主轴，夫妻为配轴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8613" name="文本框 3"/>
          <p:cNvSpPr txBox="1"/>
          <p:nvPr/>
        </p:nvSpPr>
        <p:spPr>
          <a:xfrm>
            <a:off x="762762" y="5367717"/>
            <a:ext cx="46075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政治、经济、宗教等功能有其他团体来负担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8614" name="文本框 4"/>
          <p:cNvSpPr txBox="1"/>
          <p:nvPr/>
        </p:nvSpPr>
        <p:spPr>
          <a:xfrm>
            <a:off x="6529862" y="5366291"/>
            <a:ext cx="2450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纪律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排斥私情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48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48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4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4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4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4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4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4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4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4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4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4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05" grpId="0"/>
      <p:bldP spid="1048610" grpId="0"/>
      <p:bldP spid="1048611" grpId="0"/>
      <p:bldP spid="1048612" grpId="0"/>
      <p:bldP spid="1048613" grpId="0"/>
      <p:bldP spid="10486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69" name="图片 7"/>
          <p:cNvPicPr>
            <a:picLocks noChangeAspect="1"/>
          </p:cNvPicPr>
          <p:nvPr/>
        </p:nvPicPr>
        <p:blipFill>
          <a:blip r:embed="rId2">
            <a:alphaModFix amt="8000"/>
            <a:biLevel thresh="75000"/>
          </a:blip>
          <a:srcRect l="139" b="42441"/>
          <a:stretch>
            <a:fillRect/>
          </a:stretch>
        </p:blipFill>
        <p:spPr>
          <a:xfrm rot="16200000">
            <a:off x="6786563" y="1452563"/>
            <a:ext cx="6858000" cy="3952874"/>
          </a:xfrm>
          <a:custGeom>
            <a:gdLst>
              <a:gd name="connsiteX0" fmla="*/ 6858000 w 6858000"/>
              <a:gd name="connsiteY0" fmla="*/ 0 h 3952874"/>
              <a:gd name="connsiteX1" fmla="*/ 6858000 w 6858000"/>
              <a:gd name="connsiteY1" fmla="*/ 3952874 h 3952874"/>
              <a:gd name="connsiteX2" fmla="*/ 0 w 6858000"/>
              <a:gd name="connsiteY2" fmla="*/ 3952874 h 3952874"/>
              <a:gd name="connsiteX3" fmla="*/ 0 w 6858000"/>
              <a:gd name="connsiteY3" fmla="*/ 0 h 395287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3952873">
                <a:moveTo>
                  <a:pt x="6858000" y="0"/>
                </a:moveTo>
                <a:lnTo>
                  <a:pt x="6858000" y="3952874"/>
                </a:lnTo>
                <a:lnTo>
                  <a:pt x="0" y="395287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097170" name="图片 6"/>
          <p:cNvPicPr>
            <a:picLocks noChangeAspect="1"/>
          </p:cNvPicPr>
          <p:nvPr/>
        </p:nvPicPr>
        <p:blipFill>
          <a:blip r:embed="rId2">
            <a:alphaModFix amt="8000"/>
            <a:biLevel thresh="75000"/>
          </a:blip>
          <a:srcRect l="139" t="46741"/>
          <a:stretch>
            <a:fillRect/>
          </a:stretch>
        </p:blipFill>
        <p:spPr>
          <a:xfrm rot="16200000">
            <a:off x="-1600200" y="1600200"/>
            <a:ext cx="6858000" cy="3657600"/>
          </a:xfrm>
          <a:custGeom>
            <a:gdLst>
              <a:gd name="connsiteX0" fmla="*/ 6858000 w 6858000"/>
              <a:gd name="connsiteY0" fmla="*/ 0 h 3657600"/>
              <a:gd name="connsiteX1" fmla="*/ 6858000 w 6858000"/>
              <a:gd name="connsiteY1" fmla="*/ 3657600 h 3657600"/>
              <a:gd name="connsiteX2" fmla="*/ 0 w 6858000"/>
              <a:gd name="connsiteY2" fmla="*/ 3657600 h 3657600"/>
              <a:gd name="connsiteX3" fmla="*/ 0 w 6858000"/>
              <a:gd name="connsiteY3" fmla="*/ 0 h 36576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3657600">
                <a:moveTo>
                  <a:pt x="6858000" y="0"/>
                </a:moveTo>
                <a:lnTo>
                  <a:pt x="6858000" y="3657600"/>
                </a:lnTo>
                <a:lnTo>
                  <a:pt x="0" y="36576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048623" name="文本框 1"/>
          <p:cNvSpPr txBox="1"/>
          <p:nvPr/>
        </p:nvSpPr>
        <p:spPr>
          <a:xfrm>
            <a:off x="1829910" y="685800"/>
            <a:ext cx="78403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感情的激动</a:t>
            </a:r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浮士德式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感情的稳定</a:t>
            </a:r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阿波罗式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097171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880" y="2459990"/>
            <a:ext cx="6377940" cy="4116705"/>
          </a:xfrm>
          <a:prstGeom prst="rect">
            <a:avLst/>
          </a:prstGeom>
        </p:spPr>
      </p:pic>
      <p:pic>
        <p:nvPicPr>
          <p:cNvPr id="2097172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4840" y="2459990"/>
            <a:ext cx="6177915" cy="411670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9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09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09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09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78" name="New shape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1200" b="0">
                <a:solidFill>
                  <a:srgbClr val="000000"/>
                </a:solidFill>
              </a:rPr>
              <a:t>第9段：转回对乡土社会的分析，进一步论述了乡土社会中时势权力不出现的原因。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9.请选出与例句逻辑关系一致的一项,并阐明理由。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（这段对话，林冲要告诉他：杀他的不是林冲，是天道！他违背了基本的为人之道。山神庙里杀人，也含有这意思。与前文的“天理昭然”相照应；杀他的不是别人，是自己！他一而再、再而三地害林冲，恶贯满盈。）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这一部分侧重林冲哪方面的描写？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第12段：继续举例来佐证血缘社会对人的影响。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语言描写：杀人可恕，情理难容！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（这段对话，林冲要告诉他：杀他的不是林冲，是天道！他违背了基本的为人之道。山神庙里杀人，也含有这意思。与前文的“天理昭然”相照应；杀他的不是别人，是自己！他一而再、再而三地害林冲，恶贯满盈。）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总结：8~11段可以看作是本文第二部分，主要论述稳定社会和不稳定社会中教化权力的不同地位，在一个稳定社会中教化权力往往更有地位，影响更大。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第8段：用英国革命的例子来论述社会层面上，一个领导阶层追到社会变迁的速率时候时，时势权利也就不会出现了。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分析:薄厚之间存在着中间状态，白黑之间还有灰。说话人屏蔽了中间状态，只呈现出两种极端的情形，让人在两个极端之间作出判断或选择。其实是在并非矛盾(有第三种可能存在)的情形下使用排中律，属于排中律使用不当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参考：周恩来的回答违反了同一律，但却堪称语言艺术。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【教学重难点】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②表现一种比较公正的社会逻辑: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矛盾关系在逻辑学中有两种含义:</a:t>
            </a:r>
            <a:endParaRPr sz="1200" b="0">
              <a:solidFill>
                <a:srgbClr val="000000"/>
              </a:solidFill>
            </a:endParaRPr>
          </a:p>
        </p:txBody>
      </p:sp>
      <p:pic>
        <p:nvPicPr>
          <p:cNvPr id="209719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48679" name="New shape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1200" b="0">
                <a:solidFill>
                  <a:srgbClr val="000000"/>
                </a:solidFill>
              </a:rPr>
              <a:t>反对关系在逻辑学中有两种含义: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第9段：进一步指出教化权力在乡土社会中往往由师长充当，同时一切师长都具备教化后辈的权利。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第2段：本段提出“横暴权力”的概念及特点，”横暴权力“是从社会冲突一方面着眼的。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林庚细致辨析“木叶”的内涵与使用的场合，这是文艺鉴赏中的逻辑;（《说“木叶”》）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C．韦陟为人正直，敢于仗义执言。安史之乱期间’他担任御史大夫时为杜甫直言辩护，但也因此被唐肃宗疏远，不得不离开朝廷出任绛州刺史。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动作描写：买把尖刀，带在身上，前街后巷一地里去寻，团团寻了一日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第15段：回应第10段，阐述了“客边”人担当商业活动的媒介的例子，进一步突出血缘社会是一个非商业的商会。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以下是几则故意违反逻辑的语言艺术案例，它们违反了什么逻辑规律?又为什么称得上是语言艺术?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A．韦陟聪颖好学，才华显于当世。他年幼时十分聪敏，十岁就开始做官。曾多年闭门不出，用心攻读，享有盛名。张九龄引荐他担任中书舍人。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究竟是什么原因导致林冲身份上的变化呢？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了解逻辑的基本知识，初步了解高考中涉及逻辑知识的相关题目。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（身份特征、性格特点）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一、课前导入：   （2分钟）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15、儒家也是自我主义，但注意到了自我主义的相对性和伸缩性。</a:t>
            </a:r>
            <a:endParaRPr sz="1200" b="0">
              <a:solidFill>
                <a:srgbClr val="000000"/>
              </a:solidFill>
            </a:endParaRPr>
          </a:p>
        </p:txBody>
      </p:sp>
      <p:pic>
        <p:nvPicPr>
          <p:cNvPr id="209719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97195" name="Picture 1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-76200"/>
            <a:ext cx="12192635" cy="69342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28600" y="4191000"/>
            <a:ext cx="11963400" cy="30598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12700" marR="1239520">
              <a:lnSpc>
                <a:spcPct val="100000"/>
              </a:lnSpc>
              <a:spcBef>
                <a:spcPts val="100"/>
              </a:spcBef>
            </a:pPr>
            <a:r>
              <a:rPr lang="zh-CN" altLang="en-US" sz="2400" b="1" spc="5" smtClean="0">
                <a:latin typeface="华文楷体" panose="02010600040101010101" charset="-122"/>
                <a:cs typeface="华文楷体" panose="02010600040101010101" charset="-122"/>
              </a:rPr>
              <a:t>         第六章</a:t>
            </a:r>
            <a:r>
              <a:rPr lang="en-US" altLang="zh-CN" sz="2400" b="1" spc="-5" smtClean="0">
                <a:latin typeface="华文楷体" panose="02010600040101010101" charset="-122"/>
                <a:cs typeface="华文楷体" panose="02010600040101010101" charset="-122"/>
              </a:rPr>
              <a:t>《</a:t>
            </a:r>
            <a:r>
              <a:rPr lang="zh-CN" altLang="en-US" sz="2400" b="1" spc="-5" smtClean="0">
                <a:latin typeface="华文楷体" panose="02010600040101010101" charset="-122"/>
                <a:cs typeface="华文楷体" panose="02010600040101010101" charset="-122"/>
              </a:rPr>
              <a:t>家族</a:t>
            </a:r>
            <a:r>
              <a:rPr lang="en-US" altLang="zh-CN" sz="2400" b="1" spc="-5" smtClean="0">
                <a:latin typeface="华文楷体" panose="02010600040101010101" charset="-122"/>
                <a:cs typeface="华文楷体" panose="02010600040101010101" charset="-122"/>
              </a:rPr>
              <a:t>》</a:t>
            </a:r>
            <a:r>
              <a:rPr lang="zh-CN" altLang="en-US" sz="2400" b="1" spc="-5" smtClean="0">
                <a:latin typeface="华文楷体" panose="02010600040101010101" charset="-122"/>
                <a:cs typeface="华文楷体" panose="02010600040101010101" charset="-122"/>
              </a:rPr>
              <a:t>主要内容是以西洋家庭特点为对照，分析</a:t>
            </a:r>
            <a:r>
              <a:rPr lang="zh-CN" altLang="en-US" sz="2400" b="1" spc="-5" smtClean="0">
                <a:solidFill>
                  <a:srgbClr val="C00000"/>
                </a:solidFill>
                <a:latin typeface="华文楷体" panose="02010600040101010101" charset="-122"/>
                <a:cs typeface="华文楷体" panose="02010600040101010101" charset="-122"/>
              </a:rPr>
              <a:t>中国乡</a:t>
            </a:r>
            <a:r>
              <a:rPr lang="zh-CN" altLang="en-US" sz="2400" b="1" spc="5" smtClean="0">
                <a:solidFill>
                  <a:srgbClr val="C00000"/>
                </a:solidFill>
                <a:latin typeface="华文楷体" panose="02010600040101010101" charset="-122"/>
                <a:cs typeface="华文楷体" panose="02010600040101010101" charset="-122"/>
              </a:rPr>
              <a:t>土社会</a:t>
            </a:r>
            <a:endParaRPr lang="en-US" altLang="zh-CN" sz="2400" b="1" spc="-5" smtClean="0">
              <a:solidFill>
                <a:srgbClr val="C00000"/>
              </a:solidFill>
              <a:latin typeface="华文楷体" panose="02010600040101010101" charset="-122"/>
              <a:cs typeface="华文楷体" panose="02010600040101010101" charset="-122"/>
            </a:endParaRPr>
          </a:p>
          <a:p>
            <a:pPr marL="12700" marR="1239520">
              <a:lnSpc>
                <a:spcPct val="100000"/>
              </a:lnSpc>
              <a:spcBef>
                <a:spcPts val="100"/>
              </a:spcBef>
            </a:pPr>
            <a:r>
              <a:rPr lang="zh-CN" altLang="en-US" sz="2400" b="1" spc="-5" smtClean="0">
                <a:solidFill>
                  <a:srgbClr val="C00000"/>
                </a:solidFill>
                <a:latin typeface="华文楷体" panose="02010600040101010101" charset="-122"/>
                <a:cs typeface="华文楷体" panose="02010600040101010101" charset="-122"/>
              </a:rPr>
              <a:t>家庭的特点</a:t>
            </a:r>
            <a:r>
              <a:rPr lang="zh-CN" altLang="en-US" sz="2400" b="1" spc="-5" smtClean="0">
                <a:latin typeface="华文楷体" panose="02010600040101010101" charset="-122"/>
                <a:cs typeface="华文楷体" panose="02010600040101010101" charset="-122"/>
              </a:rPr>
              <a:t>。中国乡土社会家庭没有严格团体界限，在父 </a:t>
            </a:r>
            <a:r>
              <a:rPr lang="zh-CN" altLang="en-US" sz="2400" b="1" spc="5" smtClean="0">
                <a:latin typeface="华文楷体" panose="02010600040101010101" charset="-122"/>
                <a:cs typeface="华文楷体" panose="02010600040101010101" charset="-122"/>
              </a:rPr>
              <a:t>系方面</a:t>
            </a:r>
            <a:r>
              <a:rPr lang="zh-CN" altLang="en-US" sz="2400" b="1" spc="-5" smtClean="0">
                <a:latin typeface="华文楷体" panose="02010600040101010101" charset="-122"/>
                <a:cs typeface="华文楷体" panose="02010600040101010101" charset="-122"/>
              </a:rPr>
              <a:t>可以无限扩大，除了生育任务之外，还经营政治、经济、 宗教等</a:t>
            </a:r>
            <a:r>
              <a:rPr lang="zh-CN" altLang="en-US" sz="2400" b="1" spc="-5" smtClean="0">
                <a:solidFill>
                  <a:srgbClr val="C00000"/>
                </a:solidFill>
                <a:latin typeface="华文楷体" panose="02010600040101010101" charset="-122"/>
                <a:cs typeface="华文楷体" panose="02010600040101010101" charset="-122"/>
              </a:rPr>
              <a:t>长期绵续性事业</a:t>
            </a:r>
            <a:r>
              <a:rPr lang="zh-CN" altLang="en-US" sz="2400" b="1" spc="-5" smtClean="0">
                <a:latin typeface="华文楷体" panose="02010600040101010101" charset="-122"/>
                <a:cs typeface="华文楷体" panose="02010600040101010101" charset="-122"/>
              </a:rPr>
              <a:t>；中国乡土社会家庭中，主轴是父子之间、 </a:t>
            </a:r>
            <a:r>
              <a:rPr lang="zh-CN" altLang="en-US" sz="2400" b="1" spc="5" smtClean="0">
                <a:latin typeface="华文楷体" panose="02010600040101010101" charset="-122"/>
                <a:cs typeface="华文楷体" panose="02010600040101010101" charset="-122"/>
              </a:rPr>
              <a:t>婆媳之</a:t>
            </a:r>
            <a:r>
              <a:rPr lang="zh-CN" altLang="en-US" sz="2400" b="1" spc="-5" smtClean="0">
                <a:latin typeface="华文楷体" panose="02010600040101010101" charset="-122"/>
                <a:cs typeface="华文楷体" panose="02010600040101010101" charset="-122"/>
              </a:rPr>
              <a:t>间</a:t>
            </a:r>
            <a:r>
              <a:rPr lang="en-US" altLang="zh-CN" sz="2400" b="1" spc="-5" smtClean="0">
                <a:latin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2400" b="1" spc="-5" smtClean="0">
                <a:latin typeface="华文楷体" panose="02010600040101010101" charset="-122"/>
                <a:cs typeface="华文楷体" panose="02010600040101010101" charset="-122"/>
              </a:rPr>
              <a:t>是纵的，夫妻是配轴，又因家是绵续性事业社群，</a:t>
            </a:r>
            <a:r>
              <a:rPr lang="zh-CN" altLang="en-US" sz="2400" b="1" spc="-5" smtClean="0">
                <a:solidFill>
                  <a:srgbClr val="C00000"/>
                </a:solidFill>
                <a:latin typeface="华文楷体" panose="02010600040101010101" charset="-122"/>
                <a:cs typeface="华文楷体" panose="02010600040101010101" charset="-122"/>
              </a:rPr>
              <a:t>强调 </a:t>
            </a:r>
            <a:r>
              <a:rPr lang="zh-CN" altLang="en-US" sz="2400" b="1" spc="5" smtClean="0">
                <a:solidFill>
                  <a:srgbClr val="C00000"/>
                </a:solidFill>
                <a:latin typeface="华文楷体" panose="02010600040101010101" charset="-122"/>
                <a:cs typeface="华文楷体" panose="02010600040101010101" charset="-122"/>
              </a:rPr>
              <a:t>纪律，</a:t>
            </a:r>
            <a:r>
              <a:rPr lang="zh-CN" altLang="en-US" sz="2400" b="1" spc="-5" smtClean="0">
                <a:solidFill>
                  <a:srgbClr val="C00000"/>
                </a:solidFill>
                <a:latin typeface="华文楷体" panose="02010600040101010101" charset="-122"/>
                <a:cs typeface="华文楷体" panose="02010600040101010101" charset="-122"/>
              </a:rPr>
              <a:t>排斥感情</a:t>
            </a:r>
            <a:r>
              <a:rPr lang="zh-CN" altLang="en-US" sz="2400" b="1" spc="-5" smtClean="0">
                <a:latin typeface="华文楷体" panose="02010600040101010101" charset="-122"/>
                <a:cs typeface="华文楷体" panose="02010600040101010101" charset="-122"/>
              </a:rPr>
              <a:t>，所以夫妻</a:t>
            </a:r>
            <a:r>
              <a:rPr lang="zh-CN" altLang="en-US" sz="2400" b="1" spc="-5" smtClean="0">
                <a:solidFill>
                  <a:srgbClr val="C00000"/>
                </a:solidFill>
                <a:latin typeface="华文楷体" panose="02010600040101010101" charset="-122"/>
                <a:cs typeface="华文楷体" panose="02010600040101010101" charset="-122"/>
              </a:rPr>
              <a:t>两性感情是淡漠</a:t>
            </a:r>
            <a:r>
              <a:rPr lang="zh-CN" altLang="en-US" sz="2400" b="1" spc="-5" smtClean="0">
                <a:latin typeface="华文楷体" panose="02010600040101010101" charset="-122"/>
                <a:cs typeface="华文楷体" panose="02010600040101010101" charset="-122"/>
              </a:rPr>
              <a:t>的。可联想</a:t>
            </a:r>
            <a:r>
              <a:rPr lang="en-US" altLang="zh-CN" sz="2400" b="1" spc="-5" smtClean="0">
                <a:latin typeface="华文楷体" panose="02010600040101010101" charset="-122"/>
                <a:cs typeface="华文楷体" panose="02010600040101010101" charset="-122"/>
              </a:rPr>
              <a:t>《</a:t>
            </a:r>
            <a:r>
              <a:rPr lang="zh-CN" altLang="en-US" sz="2400" b="1" spc="-5" smtClean="0">
                <a:latin typeface="华文楷体" panose="02010600040101010101" charset="-122"/>
                <a:cs typeface="华文楷体" panose="02010600040101010101" charset="-122"/>
              </a:rPr>
              <a:t>乡土中 </a:t>
            </a:r>
            <a:r>
              <a:rPr lang="zh-CN" altLang="en-US" sz="2400" b="1" spc="5" smtClean="0">
                <a:latin typeface="华文楷体" panose="02010600040101010101" charset="-122"/>
                <a:cs typeface="华文楷体" panose="02010600040101010101" charset="-122"/>
              </a:rPr>
              <a:t>国</a:t>
            </a:r>
            <a:r>
              <a:rPr lang="en-US" altLang="zh-CN" sz="2400" b="1" spc="5" smtClean="0">
                <a:latin typeface="华文楷体" panose="02010600040101010101" charset="-122"/>
                <a:cs typeface="华文楷体" panose="02010600040101010101" charset="-122"/>
              </a:rPr>
              <a:t>》</a:t>
            </a:r>
            <a:r>
              <a:rPr lang="zh-CN" altLang="en-US" sz="2400" b="1" spc="5" smtClean="0">
                <a:latin typeface="华文楷体" panose="02010600040101010101" charset="-122"/>
                <a:cs typeface="华文楷体" panose="02010600040101010101" charset="-122"/>
              </a:rPr>
              <a:t>第</a:t>
            </a:r>
            <a:r>
              <a:rPr lang="zh-CN" altLang="en-US" sz="2400" b="1" spc="-5" smtClean="0">
                <a:latin typeface="华文楷体" panose="02010600040101010101" charset="-122"/>
                <a:cs typeface="华文楷体" panose="02010600040101010101" charset="-122"/>
              </a:rPr>
              <a:t>一章，乡土社会的性质（不流动、聚村而居、村与村之间 </a:t>
            </a:r>
            <a:r>
              <a:rPr lang="zh-CN" altLang="en-US" sz="2400" b="1" spc="5" smtClean="0">
                <a:latin typeface="华文楷体" panose="02010600040101010101" charset="-122"/>
                <a:cs typeface="华文楷体" panose="02010600040101010101" charset="-122"/>
              </a:rPr>
              <a:t>孤立隔</a:t>
            </a:r>
            <a:r>
              <a:rPr lang="zh-CN" altLang="en-US" sz="2400" b="1" spc="-5" smtClean="0">
                <a:latin typeface="华文楷体" panose="02010600040101010101" charset="-122"/>
                <a:cs typeface="华文楷体" panose="02010600040101010101" charset="-122"/>
              </a:rPr>
              <a:t>膜、熟人社会）</a:t>
            </a:r>
            <a:endParaRPr lang="zh-CN" altLang="en-US" sz="2400" smtClean="0">
              <a:latin typeface="华文楷体" panose="02010600040101010101" charset="-122"/>
              <a:cs typeface="华文楷体" panose="02010600040101010101" charset="-122"/>
            </a:endParaRPr>
          </a:p>
          <a:p>
            <a:pPr marL="12700" marR="1239520">
              <a:lnSpc>
                <a:spcPct val="100000"/>
              </a:lnSpc>
              <a:spcBef>
                <a:spcPts val="100"/>
              </a:spcBef>
            </a:pPr>
            <a:r>
              <a:rPr lang="zh-CN" altLang="en-US" sz="2400" b="1" spc="5" smtClean="0">
                <a:latin typeface="华文楷体" panose="02010600040101010101" charset="-122"/>
                <a:cs typeface="华文楷体" panose="02010600040101010101" charset="-122"/>
              </a:rPr>
              <a:t> </a:t>
            </a:r>
            <a:endParaRPr lang="zh-CN" altLang="en-US" sz="2400"/>
          </a:p>
        </p:txBody>
      </p:sp>
    </p:spTree>
  </p:cSld>
  <p:clrMapOvr>
    <a:masterClrMapping/>
  </p:clrMapOvr>
  <p:transition>
    <p:fade/>
  </p:transition>
  <p:timing/>
</p:sld>
</file>

<file path=ppt/tags/tag1.xml><?xml version="1.0" encoding="utf-8"?>
<p:tagLst xmlns:p="http://schemas.openxmlformats.org/presentationml/2006/main">
  <p:tag name="KSO_WM_UNIT_TABLE_BEAUTIFY" val="smartTable{b9530b8c-812c-4bae-84a0-0558a9a7d3b1}"/>
  <p:tag name="TABLE_ENDDRAG_ORIGIN_RECT" val="814*337"/>
  <p:tag name="TABLE_ENDDRAG_RECT" val="66*143*814*337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140</Paragraphs>
  <Slides>18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baseType="lpstr" size="32">
      <vt:lpstr>Arial</vt:lpstr>
      <vt:lpstr>Calibri</vt:lpstr>
      <vt:lpstr>华文楷体</vt:lpstr>
      <vt:lpstr>华文行楷</vt:lpstr>
      <vt:lpstr>等线 Light</vt:lpstr>
      <vt:lpstr>等线</vt:lpstr>
      <vt:lpstr>幼圆</vt:lpstr>
      <vt:lpstr>黑体</vt:lpstr>
      <vt:lpstr>宋体</vt:lpstr>
      <vt:lpstr>隶书</vt:lpstr>
      <vt:lpstr>楷体</vt:lpstr>
      <vt:lpstr>南宋书局体</vt:lpstr>
      <vt:lpstr>华文隶书</vt:lpstr>
      <vt:lpstr>Office Theme</vt:lpstr>
      <vt:lpstr>家族绵续与感情定向</vt:lpstr>
      <vt:lpstr>《三国演义》36回徐庶这样介绍诸葛亮</vt:lpstr>
      <vt:lpstr>两章之间是怎样的逻辑关系</vt:lpstr>
      <vt:lpstr>PowerPoint Presentation</vt:lpstr>
      <vt:lpstr>PowerPoint Presentation</vt:lpstr>
      <vt:lpstr>   任务二：完成表格</vt:lpstr>
      <vt:lpstr>PowerPoint Presentation</vt:lpstr>
      <vt:lpstr>PowerPoint Presentation</vt:lpstr>
      <vt:lpstr>PowerPoint Presentation</vt:lpstr>
      <vt:lpstr>PowerPoint Presentation</vt:lpstr>
      <vt:lpstr>任务三：在乡土社会中，为什么会出现“男女有别”的原则？</vt:lpstr>
      <vt:lpstr>任务三：在乡土社会中，为什么会出现“男女有别”的原则？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2022-03-16T08:37:29.789</cp:lastPrinted>
  <dcterms:created xsi:type="dcterms:W3CDTF">2022-03-16T08:37:29Z</dcterms:created>
  <dcterms:modified xsi:type="dcterms:W3CDTF">2022-03-16T00:37:34Z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