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7" r:id="rId2"/>
    <p:sldId id="260" r:id="rId3"/>
    <p:sldId id="261" r:id="rId4"/>
    <p:sldId id="265" r:id="rId5"/>
    <p:sldId id="266" r:id="rId6"/>
    <p:sldId id="262" r:id="rId7"/>
    <p:sldId id="263" r:id="rId8"/>
    <p:sldId id="264" r:id="rId9"/>
    <p:sldId id="270" r:id="rId10"/>
    <p:sldId id="271" r:id="rId11"/>
    <p:sldId id="272" r:id="rId12"/>
    <p:sldId id="276" r:id="rId13"/>
    <p:sldId id="273" r:id="rId14"/>
    <p:sldId id="277" r:id="rId15"/>
    <p:sldId id="274" r:id="rId16"/>
    <p:sldId id="275" r:id="rId17"/>
    <p:sldId id="278" r:id="rId18"/>
    <p:sldId id="279" r:id="rId19"/>
    <p:sldId id="280" r:id="rId20"/>
    <p:sldId id="281" r:id="rId21"/>
    <p:sldId id="284" r:id="rId22"/>
    <p:sldId id="283" r:id="rId23"/>
    <p:sldId id="287" r:id="rId24"/>
    <p:sldId id="285" r:id="rId25"/>
    <p:sldId id="288" r:id="rId26"/>
    <p:sldId id="286" r:id="rId27"/>
    <p:sldId id="289" r:id="rId28"/>
    <p:sldId id="290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slide" Target="slides/slide19.xml" /><Relationship Id="rId21" Type="http://schemas.openxmlformats.org/officeDocument/2006/relationships/slide" Target="slides/slide20.xml" /><Relationship Id="rId22" Type="http://schemas.openxmlformats.org/officeDocument/2006/relationships/slide" Target="slides/slide21.xml" /><Relationship Id="rId23" Type="http://schemas.openxmlformats.org/officeDocument/2006/relationships/slide" Target="slides/slide22.xml" /><Relationship Id="rId24" Type="http://schemas.openxmlformats.org/officeDocument/2006/relationships/slide" Target="slides/slide23.xml" /><Relationship Id="rId25" Type="http://schemas.openxmlformats.org/officeDocument/2006/relationships/slide" Target="slides/slide24.xml" /><Relationship Id="rId26" Type="http://schemas.openxmlformats.org/officeDocument/2006/relationships/slide" Target="slides/slide25.xml" /><Relationship Id="rId27" Type="http://schemas.openxmlformats.org/officeDocument/2006/relationships/slide" Target="slides/slide26.xml" /><Relationship Id="rId28" Type="http://schemas.openxmlformats.org/officeDocument/2006/relationships/slide" Target="slides/slide27.xml" /><Relationship Id="rId29" Type="http://schemas.openxmlformats.org/officeDocument/2006/relationships/slide" Target="slides/slide28.xml" /><Relationship Id="rId3" Type="http://schemas.openxmlformats.org/officeDocument/2006/relationships/slide" Target="slides/slide2.xml" /><Relationship Id="rId30" Type="http://schemas.openxmlformats.org/officeDocument/2006/relationships/tags" Target="tags/tag2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image" Target="../media/image3.png" /><Relationship Id="rId3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4.png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022600" y="932815"/>
            <a:ext cx="8331200" cy="1325880"/>
          </a:xfrm>
        </p:spPr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图片1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-8890"/>
            <a:ext cx="2714625" cy="6875780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三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2667000"/>
            <a:ext cx="12192000" cy="152400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667000"/>
            <a:ext cx="3391535" cy="1524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81400" y="2985135"/>
            <a:ext cx="7018020" cy="88709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10304145" cy="3811905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8" name="图片 7" descr="图片4"/>
          <p:cNvPicPr>
            <a:picLocks noChangeAspect="1"/>
          </p:cNvPicPr>
          <p:nvPr userDrawn="1"/>
        </p:nvPicPr>
        <p:blipFill>
          <a:blip r:embed="rId1"/>
          <a:stretch>
            <a:fillRect/>
          </a:stretch>
        </p:blipFill>
        <p:spPr>
          <a:xfrm>
            <a:off x="0" y="0"/>
            <a:ext cx="12192000" cy="475615"/>
          </a:xfrm>
          <a:prstGeom prst="rect">
            <a:avLst/>
          </a:prstGeom>
        </p:spPr>
      </p:pic>
      <p:pic>
        <p:nvPicPr>
          <p:cNvPr id="9" name="图片 8" descr="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501765"/>
            <a:ext cx="12191365" cy="356235"/>
          </a:xfrm>
          <a:prstGeom prst="rect">
            <a:avLst/>
          </a:prstGeom>
        </p:spPr>
      </p:pic>
      <p:pic>
        <p:nvPicPr>
          <p:cNvPr id="3" name="图片 2" descr="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69875" y="22225"/>
            <a:ext cx="1572260" cy="431165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9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0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7.jpeg" /><Relationship Id="rId3" Type="http://schemas.openxmlformats.org/officeDocument/2006/relationships/tags" Target="../tags/tag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《上图书馆》</a:t>
            </a:r>
            <a:br>
              <a:rPr lang="zh-CN" altLang="en-US"/>
            </a:br>
            <a:r>
              <a:rPr lang="zh-CN" altLang="en-US"/>
              <a:t>                      </a:t>
            </a:r>
            <a:r>
              <a:rPr lang="zh-CN" altLang="en-US" sz="3200"/>
              <a:t>王佐良</a:t>
            </a:r>
            <a:endParaRPr lang="en-US" altLang="zh-CN" sz="3200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读书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630555"/>
            <a:ext cx="11122660" cy="559689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二、讲授新课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>
                <a:sym typeface="+mn-ea"/>
              </a:rPr>
              <a:t>1</a:t>
            </a:r>
            <a:r>
              <a:rPr lang="zh-CN" altLang="en-US" sz="3600">
                <a:sym typeface="+mn-ea"/>
              </a:rPr>
              <a:t>、小组代表展示预习作业</a:t>
            </a:r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 descr="《上图书馆》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50" y="481965"/>
            <a:ext cx="11978640" cy="606171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91230" y="2128520"/>
            <a:ext cx="6715760" cy="2905125"/>
          </a:xfrm>
        </p:spPr>
        <p:txBody>
          <a:bodyPr>
            <a:normAutofit fontScale="90000"/>
          </a:bodyPr>
          <a:lstStyle/>
          <a:p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br>
              <a:rPr lang="zh-CN" altLang="en-US" sz="3110">
                <a:sym typeface="+mn-ea"/>
              </a:rPr>
            </a:br>
            <a:r>
              <a:rPr lang="en-US" altLang="zh-CN" sz="3110">
                <a:sym typeface="+mn-ea"/>
              </a:rPr>
              <a:t>2</a:t>
            </a:r>
            <a:r>
              <a:rPr lang="zh-CN" altLang="en-US" sz="3110">
                <a:sym typeface="+mn-ea"/>
              </a:rPr>
              <a:t>、提问：本篇文章写的朴实真挚，你认为文中的那些内容最能引起你的共鸣？请结合你的生活实际谈谈。</a:t>
            </a:r>
            <a:br>
              <a:rPr lang="zh-CN" altLang="en-US" sz="3110">
                <a:sym typeface="+mn-ea"/>
              </a:rPr>
            </a:br>
            <a:br>
              <a:rPr lang="zh-CN" altLang="en-US" sz="3110"/>
            </a:b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56590" y="1193800"/>
            <a:ext cx="109683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提示：</a:t>
            </a:r>
            <a:endParaRPr lang="zh-CN" altLang="en-US" sz="2400"/>
          </a:p>
          <a:p>
            <a:r>
              <a:rPr lang="zh-CN" altLang="en-US" sz="2400"/>
              <a:t>可以从以下角度思考：</a:t>
            </a:r>
          </a:p>
          <a:p>
            <a:r>
              <a:rPr lang="zh-CN" altLang="en-US" sz="2400"/>
              <a:t> 第一类、对图书馆的描写：</a:t>
            </a: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“公书林”的房子也宽敞舒服，而且环境幽雅，至今我都记得馆外的一片绿色和馆内的幽静整洁。</a:t>
            </a:r>
            <a:endParaRPr lang="zh-CN" altLang="en-US" sz="2400"/>
          </a:p>
          <a:p>
            <a:r>
              <a:rPr lang="zh-CN" altLang="en-US" sz="2400"/>
              <a:t>第二类、给作者带来的思想情感影响：</a:t>
            </a: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①（我们）进入了一个知识上和情感上的新世界，一片灿烂！</a:t>
            </a:r>
          </a:p>
          <a:p>
            <a:r>
              <a:rPr lang="zh-CN" altLang="en-US" sz="2400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我在那里翻阅了许多英文小说，当时我的英文程度很有限，多数原著是我看不懂的，但是仅仅摸着那些书，看看它们的封面、目录和插图之类也使我高兴。当时《中学生》杂志正在介绍斯蒂文生的小说《宝岛》，我读得有趣，对作者的其他小说也产生了好奇心，果然在“公书林”里找到了书架上一排斯蒂文生的书拿下来翻了几本，虽然只记得了它们的书名，那个下午却是消磨得很愉快的。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673100" y="1523365"/>
            <a:ext cx="10469245" cy="3811905"/>
          </a:xfrm>
        </p:spPr>
        <p:txBody>
          <a:bodyPr/>
          <a:lstStyle/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③部分地满足了我对外间世界的好奇心，也从旁学到了一些英文。</a:t>
            </a:r>
          </a:p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④宽长的书桌上两端各立一个铜制的高台灯，它们在一个十九岁青年的心上投下了温情和宁静的光，是后来任何日光灯白炽灯所不能比的。</a:t>
            </a:r>
          </a:p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⑤只在最后的两个月里论文已经做完，口试也已通过，北平也解放了，我在等船的间隙里在包德林图书馆纵情自由阅读，初夏的阳光给了馆内更多光亮，我的心境也豁然开朗了。</a:t>
            </a:r>
          </a:p>
          <a:p>
            <a:r>
              <a:rPr lang="zh-CN" altLang="en-US">
                <a:latin typeface="仿宋" panose="02010609060101010101" charset="-122"/>
                <a:ea typeface="仿宋" panose="02010609060101010101" charset="-122"/>
              </a:rPr>
              <a:t>⑥也许是牵强附会吧，但这也说明独拥书城自吟啸固是一乐，上图书馆也有其奇趣。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3110"/>
              <a:t>3、提问：你认为文中哪些部分哪里最能吸引你的注意力？请说明理由。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0000" lnSpcReduction="20000"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提示：</a:t>
            </a:r>
            <a:endParaRPr lang="zh-CN" altLang="en-US"/>
          </a:p>
          <a:p>
            <a:r>
              <a:rPr lang="zh-CN" altLang="en-US"/>
              <a:t>可以从以下角度考虑：</a:t>
            </a:r>
          </a:p>
          <a:p>
            <a:r>
              <a:rPr lang="zh-CN" altLang="en-US"/>
              <a:t>第一类、那些关于博物馆的描写（各有特色）：</a:t>
            </a:r>
          </a:p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①在英国读书的时候我还去过英国博物馆的圆形图书馆，这就是过去马克思常去的地方。这个大厅也是建筑华美，气象万千。</a:t>
            </a:r>
          </a:p>
          <a:p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②一间名叫“亨福莱公爵室”的古籍阅览室是我常去之地，那里天花板上有彩画，四壁还有过去名人画像，也是华美的建筑，然而照明相当差。当时还有一些古本是用链子锁在书架上的，把它们拉下来摊在桌上看也看得吃力。在这里，中古僧侣修习的遗风犹存，那种一灯如豆一心苦读的空气却与我当时的心情合拍。</a:t>
            </a:r>
          </a:p>
          <a:p>
            <a:r>
              <a:rPr lang="zh-CN" altLang="en-US"/>
              <a:t>第二类、作者在图书馆时的所想所感（平实细腻）；</a:t>
            </a:r>
          </a:p>
          <a:p>
            <a:r>
              <a:rPr lang="zh-CN" altLang="en-US"/>
              <a:t>第三类、作者引用的莎士比亚的作品（富有文采）。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7565" y="5158740"/>
            <a:ext cx="93154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>
                <a:solidFill>
                  <a:srgbClr val="FF0000"/>
                </a:solidFill>
              </a:rPr>
              <a:t>参考理由：</a:t>
            </a:r>
            <a:r>
              <a:rPr lang="zh-CN" altLang="en-US" sz="2400"/>
              <a:t>对于作者而言，图书馆给予他知识、陪伴他成长，所以图书馆满足作者对知识的渴求，更是他精神的依托。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altLang="zh-CN"/>
              <a:t>4</a:t>
            </a:r>
            <a:r>
              <a:rPr lang="zh-CN" altLang="en-US"/>
              <a:t>、我们再来看题目：上图书馆，图书馆一词实际上是舶来品，1877年第一次出现在日本文献里，1894年才第一次出现在我国的文献中。“上”与“下”相对，在文化中，常常是要仰望的才是“上”。汉语中，“上学”、“上京城”、“上饭店”，每一个词都带有积极地向上的意蕴，因而“上”字本身就是中华文化中一种积极向上的用语，“上”字具有积极向上的精神是我们中华民族的一种共识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学习目标</a:t>
            </a: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1400" y="2985135"/>
            <a:ext cx="7018020" cy="992505"/>
          </a:xfrm>
        </p:spPr>
        <p:txBody>
          <a:bodyPr>
            <a:normAutofit fontScale="90000"/>
          </a:bodyPr>
          <a:lstStyle/>
          <a:p>
            <a:r>
              <a:rPr lang="en-US" altLang="zh-CN" sz="2665"/>
              <a:t>5</a:t>
            </a:r>
            <a:r>
              <a:rPr lang="zh-CN" altLang="en-US" sz="2665"/>
              <a:t>、如果你作为图书馆的工作人员，为吸引更多人关注图书馆，请站在图书馆的立场，向《朗读者》制作方推荐本篇随笔作为素材，请写一篇推荐词。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>
                <a:solidFill>
                  <a:srgbClr val="FF0000"/>
                </a:solidFill>
              </a:rPr>
              <a:t>评价标准：</a:t>
            </a:r>
            <a:endParaRPr lang="zh-CN" altLang="en-US"/>
          </a:p>
          <a:p>
            <a:r>
              <a:rPr lang="zh-CN" altLang="en-US"/>
              <a:t>①学生务必明确自己的立场——作为图书馆的工作人员，为图书馆发声</a:t>
            </a:r>
          </a:p>
          <a:p>
            <a:r>
              <a:rPr lang="zh-CN" altLang="en-US"/>
              <a:t>②注重推荐词的语言表达要流畅、优美、深入人心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/>
              <a:t>参考范例：</a:t>
            </a:r>
          </a:p>
          <a:p>
            <a:r>
              <a:rPr lang="zh-CN" altLang="en-US"/>
              <a:t>          </a:t>
            </a:r>
            <a:r>
              <a:rPr lang="zh-CN" altLang="en-US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人生的旅程常常有图书馆的存在。《上图书馆》的作者王佐良以平实随和的笔触，讲述了图书馆与他的成长的故事。在作者眼里，图书馆本身已经足具魅力，而它又常常以各种形式引导、陪伴着作者前进。在我看来，作者与图书馆的故事的背后，是作为一位真诚的学者终生不变的对于知识的渴望。北京大学图书馆建馆120周年纪念宣传片《力量》的第一句是“你无法想象，一扇门后，能有多大的世界。”图书馆这个广阔的知识世界，等待你的开启与探索……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四、板书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08355" y="1523365"/>
            <a:ext cx="10304145" cy="3811905"/>
          </a:xfrm>
        </p:spPr>
        <p:txBody>
          <a:bodyPr/>
          <a:lstStyle/>
          <a:p>
            <a:endParaRPr lang="zh-CN" altLang="en-US" sz="2800"/>
          </a:p>
          <a:p>
            <a:r>
              <a:rPr lang="zh-CN" altLang="en-US"/>
              <a:t>上              图书馆</a:t>
            </a:r>
          </a:p>
          <a:p>
            <a:r>
              <a:rPr lang="zh-CN" altLang="en-US"/>
              <a:t>作者：学者对知识的渴求和精神的依托</a:t>
            </a:r>
          </a:p>
          <a:p>
            <a:r>
              <a:rPr lang="zh-CN" altLang="en-US"/>
              <a:t>民族：积极向上精神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五、作业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/>
              <a:t> </a:t>
            </a:r>
            <a:r>
              <a:rPr lang="en-US" altLang="zh-CN"/>
              <a:t>1</a:t>
            </a:r>
            <a:r>
              <a:rPr lang="zh-CN" altLang="en-US"/>
              <a:t>、作业：以小组为单位，做一个有关“图书馆”的相关视频，例如：排名类：各种排名中国藏书最多的十大图书馆排名、最具舒适阅读环境十大排名、最具特色十大排名、周边小吃最丰富的十大排名，等等。指南类：如何最快找到最想看的书，如何确定自己想借阅得书在哪个书馆。总之，请同学们发挥想象，踏实实践，让图书馆更加亲民、更加有趣味。</a:t>
            </a:r>
          </a:p>
          <a:p>
            <a:r>
              <a:rPr lang="en-US" altLang="zh-CN"/>
              <a:t>2</a:t>
            </a:r>
            <a:r>
              <a:rPr lang="zh-CN" altLang="en-US"/>
              <a:t>、评价方式：视实际情况决定，例如以“抖音”点赞量跟全班投票的结果各换算成数据，按所占比例决定。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课后拓展</a:t>
            </a:r>
          </a:p>
        </p:txBody>
      </p:sp>
    </p:spTree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/>
              <a:t>1.青年电视公开课《开讲啦》2019第14期，演讲者：陈思和</a:t>
            </a:r>
          </a:p>
          <a:p>
            <a:r>
              <a:rPr lang="zh-CN" altLang="en-US"/>
              <a:t>2. 纪录片《但是还有书籍》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15600" y="124841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/>
              <a:t>1.学生能自主按要求梳理文章内容   </a:t>
            </a:r>
          </a:p>
          <a:p>
            <a:r>
              <a:rPr lang="zh-CN" altLang="en-US"/>
              <a:t>2.引导学生结合生活实际，在课堂情境中，将由《上图书馆》所引发的想法、情感转化为创造力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/>
              <a:t>课前准备</a:t>
            </a:r>
          </a:p>
        </p:txBody>
      </p:sp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/>
              <a:t>安排学生课前完成学案，明确小组分组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课前预习任务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>
          <a:xfrm>
            <a:off x="838200" y="1523365"/>
            <a:ext cx="4537710" cy="4544060"/>
          </a:xfrm>
        </p:spPr>
        <p:txBody>
          <a:bodyPr>
            <a:normAutofit lnSpcReduction="20000"/>
          </a:bodyPr>
          <a:lstStyle/>
          <a:p>
            <a:r>
              <a:rPr lang="en-US" altLang="zh-CN"/>
              <a:t>1</a:t>
            </a:r>
            <a:r>
              <a:rPr lang="zh-CN" altLang="en-US"/>
              <a:t>、了解作者：</a:t>
            </a:r>
          </a:p>
          <a:p>
            <a:r>
              <a:rPr lang="zh-CN" altLang="en-US"/>
              <a:t>     王佐良（1916—1995），诗人、翻译家、英国文学研究专家。上世纪五六十年代，他与许国璋、吴景荣被誉为中华人民共和国的“三大英语权威”，为中华人民共和国英语教育和英语翻译做出巨大的贡献。著有大量学术论著、散文、游记、序跋、书评和读书随感。多部著作获奖。于1990年享受政府特殊津贴。本文选自《王佐良全集》。</a:t>
            </a:r>
          </a:p>
        </p:txBody>
      </p:sp>
      <p:pic>
        <p:nvPicPr>
          <p:cNvPr id="3" name="图片 2" descr="王佐良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133465" y="1297305"/>
            <a:ext cx="4929505" cy="359092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占位符 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/>
              <a:t>2.以小组形式按照“成长轨迹与图书馆与收获”的角度梳理文章内容 ，要求内容呈现凝练、重点突出。课上每小组派一人展示、解说成果。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一、导入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UNIT_PLACING_PICTURE_USER_VIEWPORT" val="{&quot;height&quot;:4455,&quot;width&quot;:6750}"/>
  <p:tag name="REFSHAPE" val="57599092"/>
</p:tagLst>
</file>

<file path=ppt/tags/tag2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51</Paragraphs>
  <Slides>28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baseType="lpstr" size="29">
      <vt:lpstr>Office 主题</vt:lpstr>
      <vt:lpstr>《上图书馆》                      王佐良</vt:lpstr>
      <vt:lpstr>学习目标</vt:lpstr>
      <vt:lpstr>Slide 3</vt:lpstr>
      <vt:lpstr>课前准备</vt:lpstr>
      <vt:lpstr>Slide 5</vt:lpstr>
      <vt:lpstr>课前预习任务</vt:lpstr>
      <vt:lpstr>Slide 7</vt:lpstr>
      <vt:lpstr>Slide 8</vt:lpstr>
      <vt:lpstr>一、导入</vt:lpstr>
      <vt:lpstr>Slide 10</vt:lpstr>
      <vt:lpstr>二、讲授新课</vt:lpstr>
      <vt:lpstr>1、小组代表展示预习作业</vt:lpstr>
      <vt:lpstr>Slide 13</vt:lpstr>
      <vt:lpstr>2、提问：本篇文章写的朴实真挚，你认为文中的那些内容最能引起你的共鸣？请结合你的生活实际谈谈。</vt:lpstr>
      <vt:lpstr>Slide 15</vt:lpstr>
      <vt:lpstr>Slide 16</vt:lpstr>
      <vt:lpstr>3、提问：你认为文中哪些部分哪里最能吸引你的注意力？请说明理由。</vt:lpstr>
      <vt:lpstr>Slide 18</vt:lpstr>
      <vt:lpstr>Slide 19</vt:lpstr>
      <vt:lpstr>5、如果你作为图书馆的工作人员，为吸引更多人关注图书馆，请站在图书馆的立场，向《朗读者》制作方推荐本篇随笔作为素材，请写一篇推荐词。</vt:lpstr>
      <vt:lpstr>Slide 21</vt:lpstr>
      <vt:lpstr>Slide 22</vt:lpstr>
      <vt:lpstr>四、板书</vt:lpstr>
      <vt:lpstr>Slide 24</vt:lpstr>
      <vt:lpstr>五、作业</vt:lpstr>
      <vt:lpstr>Slide 26</vt:lpstr>
      <vt:lpstr>课后拓展</vt:lpstr>
      <vt:lpstr>Slide 28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2020-09-29T14:31:42.076</cp:lastPrinted>
  <dcterms:created xsi:type="dcterms:W3CDTF">2020-09-29T14:31:42Z</dcterms:created>
  <dcterms:modified xsi:type="dcterms:W3CDTF">2020-09-29T06:31:43Z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