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90" r:id="rId3"/>
    <p:sldId id="352" r:id="rId4"/>
    <p:sldId id="292" r:id="rId5"/>
    <p:sldId id="314" r:id="rId6"/>
    <p:sldId id="291" r:id="rId7"/>
    <p:sldId id="299" r:id="rId8"/>
    <p:sldId id="351" r:id="rId9"/>
    <p:sldId id="301" r:id="rId10"/>
    <p:sldId id="353" r:id="rId11"/>
    <p:sldId id="302" r:id="rId12"/>
    <p:sldId id="303" r:id="rId13"/>
    <p:sldId id="354" r:id="rId14"/>
    <p:sldId id="304" r:id="rId15"/>
    <p:sldId id="355" r:id="rId16"/>
    <p:sldId id="356" r:id="rId17"/>
    <p:sldId id="305" r:id="rId18"/>
    <p:sldId id="357" r:id="rId19"/>
    <p:sldId id="359" r:id="rId20"/>
    <p:sldId id="358" r:id="rId21"/>
    <p:sldId id="360" r:id="rId22"/>
    <p:sldId id="306" r:id="rId23"/>
    <p:sldId id="361" r:id="rId24"/>
    <p:sldId id="307" r:id="rId25"/>
    <p:sldId id="308" r:id="rId26"/>
    <p:sldId id="362" r:id="rId27"/>
    <p:sldId id="364" r:id="rId28"/>
    <p:sldId id="309" r:id="rId29"/>
    <p:sldId id="365" r:id="rId30"/>
    <p:sldId id="310" r:id="rId31"/>
    <p:sldId id="311" r:id="rId32"/>
    <p:sldId id="312" r:id="rId33"/>
    <p:sldId id="263" r:id="rId34"/>
    <p:sldId id="264" r:id="rId35"/>
    <p:sldId id="265" r:id="rId36"/>
    <p:sldId id="266" r:id="rId37"/>
    <p:sldId id="267" r:id="rId38"/>
    <p:sldId id="269" r:id="rId39"/>
    <p:sldId id="270" r:id="rId40"/>
    <p:sldId id="370" r:id="rId41"/>
    <p:sldId id="366" r:id="rId42"/>
    <p:sldId id="371" r:id="rId43"/>
    <p:sldId id="313" r:id="rId44"/>
    <p:sldId id="295" r:id="rId45"/>
    <p:sldId id="296" r:id="rId46"/>
    <p:sldId id="293" r:id="rId47"/>
    <p:sldId id="297" r:id="rId48"/>
    <p:sldId id="298" r:id="rId49"/>
    <p:sldId id="368" r:id="rId50"/>
    <p:sldId id="369" r:id="rId51"/>
    <p:sldId id="367" r:id="rId52"/>
  </p:sldIdLst>
  <p:sldSz cx="9144000" cy="6858000" type="screen4x3"/>
  <p:notesSz cx="6858000" cy="9144000"/>
  <p:custDataLst>
    <p:tags r:id="rId5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2"/>
    <p:restoredTop sz="94660"/>
  </p:normalViewPr>
  <p:slideViewPr>
    <p:cSldViewPr showGuides="1">
      <p:cViewPr varScale="1">
        <p:scale>
          <a:sx n="74" d="100"/>
          <a:sy n="74" d="100"/>
        </p:scale>
        <p:origin x="516" y="54"/>
      </p:cViewPr>
      <p:guideLst>
        <p:guide orient="horz" pos="217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tags" Target="tags/tag1.xml" /><Relationship Id="rId54" Type="http://schemas.openxmlformats.org/officeDocument/2006/relationships/presProps" Target="presProps.xml" /><Relationship Id="rId55" Type="http://schemas.openxmlformats.org/officeDocument/2006/relationships/viewProps" Target="viewProps.xml" /><Relationship Id="rId56" Type="http://schemas.openxmlformats.org/officeDocument/2006/relationships/theme" Target="theme/theme1.xml" /><Relationship Id="rId57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252" name="Rectangle 4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en-US" altLang="zh-CN" sz="1200"/>
              <a:t>‹#›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9161949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5</a:t>
            </a:fld>
            <a:endParaRPr lang="en-US" altLang="zh-CN" sz="1200"/>
          </a:p>
        </p:txBody>
      </p:sp>
      <p:sp>
        <p:nvSpPr>
          <p:cNvPr id="54275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54276" name="Rectangle 3"/>
          <p:cNvSpPr>
            <a:spLocks noGrp="1"/>
          </p:cNvSpPr>
          <p:nvPr>
            <p:ph type="body" idx="2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《狼》</a:t>
            </a:r>
          </a:p>
        </p:txBody>
      </p:sp>
    </p:spTree>
    <p:extLst>
      <p:ext uri="{BB962C8B-B14F-4D97-AF65-F5344CB8AC3E}">
        <p14:creationId xmlns:p14="http://schemas.microsoft.com/office/powerpoint/2010/main" val="3385794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907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27</a:t>
            </a:fld>
            <a:endParaRPr lang="en-US" altLang="zh-CN" sz="1200"/>
          </a:p>
        </p:txBody>
      </p:sp>
      <p:sp>
        <p:nvSpPr>
          <p:cNvPr id="56323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Times New Roman" panose="02020603050405020304" pitchFamily="18" charset="0"/>
              </a:rPr>
              <a:t>27</a:t>
            </a:fld>
            <a:endParaRPr lang="en-US" altLang="zh-CN" sz="1200">
              <a:latin typeface="Times New Roman" panose="02020603050405020304" pitchFamily="18" charset="0"/>
            </a:endParaRPr>
          </a:p>
        </p:txBody>
      </p:sp>
      <p:sp>
        <p:nvSpPr>
          <p:cNvPr id="56324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56325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62966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29</a:t>
            </a:fld>
            <a:endParaRPr lang="en-US" altLang="zh-CN" sz="1200"/>
          </a:p>
        </p:txBody>
      </p:sp>
      <p:sp>
        <p:nvSpPr>
          <p:cNvPr id="57347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Times New Roman" panose="02020603050405020304" pitchFamily="18" charset="0"/>
              </a:rPr>
              <a:t>29</a:t>
            </a:fld>
            <a:endParaRPr lang="en-US" altLang="zh-CN" sz="1200">
              <a:latin typeface="Times New Roman" panose="02020603050405020304" pitchFamily="18" charset="0"/>
            </a:endParaRPr>
          </a:p>
        </p:txBody>
      </p:sp>
      <p:sp>
        <p:nvSpPr>
          <p:cNvPr id="57348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57349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7644147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3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30</a:t>
            </a:fld>
            <a:endParaRPr lang="en-US" altLang="zh-CN" sz="1200"/>
          </a:p>
        </p:txBody>
      </p:sp>
      <p:sp>
        <p:nvSpPr>
          <p:cNvPr id="58371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Times New Roman" panose="02020603050405020304" pitchFamily="18" charset="0"/>
              </a:rPr>
              <a:t>30</a:t>
            </a:fld>
            <a:endParaRPr lang="en-US" altLang="zh-CN" sz="1200">
              <a:latin typeface="Times New Roman" panose="02020603050405020304" pitchFamily="18" charset="0"/>
            </a:endParaRPr>
          </a:p>
        </p:txBody>
      </p:sp>
      <p:sp>
        <p:nvSpPr>
          <p:cNvPr id="58372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58373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263980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31</a:t>
            </a:fld>
            <a:endParaRPr lang="en-US" altLang="zh-CN" sz="1200"/>
          </a:p>
        </p:txBody>
      </p:sp>
      <p:sp>
        <p:nvSpPr>
          <p:cNvPr id="59395" name="Rectangle 7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Times New Roman" panose="02020603050405020304" pitchFamily="18" charset="0"/>
              </a:rPr>
              <a:t>31</a:t>
            </a:fld>
            <a:endParaRPr lang="en-US" altLang="zh-CN" sz="1200">
              <a:latin typeface="Times New Roman" panose="02020603050405020304" pitchFamily="18" charset="0"/>
            </a:endParaRPr>
          </a:p>
        </p:txBody>
      </p:sp>
      <p:sp>
        <p:nvSpPr>
          <p:cNvPr id="59396" name="Rectangle 2"/>
          <p:cNvSpPr>
            <a:spLocks noGrp="1" noRot="1" noChangeAspect="1" noTextEdit="1"/>
          </p:cNvSpPr>
          <p:nvPr>
            <p:ph type="sldImg" idx="1"/>
          </p:nvPr>
        </p:nvSpPr>
        <p:spPr/>
      </p:sp>
      <p:sp>
        <p:nvSpPr>
          <p:cNvPr id="59397" name="Rectangle 3"/>
          <p:cNvSpPr>
            <a:spLocks noGrp="1"/>
          </p:cNvSpPr>
          <p:nvPr>
            <p:ph type="body" idx="2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18267583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>‹#›</a:t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55ACE82A-0048-4E0D-B0C1-CCFCEE8D23BB}" type="slidenum">
              <a:rPr lang="en-US" altLang="zh-CN">
                <a:latin typeface="Arial" panose="020b0604020202020204" pitchFamily="34" charset="0"/>
              </a:rPr>
              <a:t>‹#›</a:t>
            </a:fld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jpeg" /><Relationship Id="rId4" Type="http://schemas.openxmlformats.org/officeDocument/2006/relationships/audio" Target="../media/audio111.wav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CAMERA3.wav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audio" Target="../media/audio222.wav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audio" Target="../media/CAMERA3.wav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openxmlformats.org/officeDocument/2006/relationships/audio" Target="../media/CAMERA3.wav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audio" Target="../media/CAMERA3.wav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audio" Target="../media/CAMERA3.wav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png" /><Relationship Id="rId3" Type="http://schemas.openxmlformats.org/officeDocument/2006/relationships/image" Target="../media/image10.png" /><Relationship Id="rId4" Type="http://schemas.openxmlformats.org/officeDocument/2006/relationships/audio" Target="../media/CAMERA3.wav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openxmlformats.org/officeDocument/2006/relationships/image" Target="../media/image11.png" /><Relationship Id="rId4" Type="http://schemas.openxmlformats.org/officeDocument/2006/relationships/image" Target="../media/image10.png" /><Relationship Id="rId5" Type="http://schemas.openxmlformats.org/officeDocument/2006/relationships/image" Target="../media/image12.jpeg" /><Relationship Id="rId6" Type="http://schemas.openxmlformats.org/officeDocument/2006/relationships/audio" Target="../media/audio444.wav" /><Relationship Id="rId7" Type="http://schemas.openxmlformats.org/officeDocument/2006/relationships/audio" Target="../media/CAMERA3.wav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9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CAMERA3.wav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jpeg" /><Relationship Id="rId4" Type="http://schemas.openxmlformats.org/officeDocument/2006/relationships/image" Target="../media/image5.jpeg" /><Relationship Id="rId5" Type="http://schemas.openxmlformats.org/officeDocument/2006/relationships/audio" Target="../media/audio222.wav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Picture 4"/>
          <p:cNvPicPr>
            <a:picLocks noChangeAspect="1"/>
          </p:cNvPicPr>
          <p:nvPr/>
        </p:nvPicPr>
        <p:blipFill>
          <a:blip r:embed="rId2"/>
          <a:srcRect t="4054" b="2972"/>
          <a:stretch>
            <a:fillRect/>
          </a:stretch>
        </p:blipFill>
        <p:spPr>
          <a:xfrm>
            <a:off x="-50800" y="-3175"/>
            <a:ext cx="9245600" cy="608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WordArt 5"/>
          <p:cNvSpPr>
            <a:spLocks noTextEdit="1"/>
          </p:cNvSpPr>
          <p:nvPr/>
        </p:nvSpPr>
        <p:spPr>
          <a:xfrm>
            <a:off x="4284663" y="1484313"/>
            <a:ext cx="3446462" cy="1981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/>
          </a:bodyPr>
          <a:lstStyle/>
          <a:p>
            <a:pPr algn="ctr" eaLnBrk="0" hangingPunct="0"/>
            <a:endParaRPr lang="zh-CN" altLang="en-US" sz="6600" b="1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699999" sy="50000" rotWithShape="0">
                  <a:srgbClr val="875B0D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5292725" y="3789363"/>
            <a:ext cx="2133600" cy="7010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蒲松龄</a:t>
            </a:r>
          </a:p>
        </p:txBody>
      </p:sp>
      <p:sp>
        <p:nvSpPr>
          <p:cNvPr id="2" name="矩形 1"/>
          <p:cNvSpPr/>
          <p:nvPr/>
        </p:nvSpPr>
        <p:spPr>
          <a:xfrm flipH="1" flipV="1">
            <a:off x="5197475" y="9095741"/>
            <a:ext cx="1354455" cy="99669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isometricRightUp">
                <a:rot lat="1200000" lon="18600000" rev="0"/>
              </a:camera>
              <a:lightRig rig="flat" dir="t">
                <a:rot lat="0" lon="0" rev="600000"/>
              </a:lightRig>
            </a:scene3d>
            <a:sp3d extrusionH="215900"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7200" b="1" i="0" u="none" strike="noStrike" kern="1200" cap="none" spc="0" normalizeH="0" baseline="0" noProof="1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glow rad="228600">
                    <a:srgbClr val="A5A5A5">
                      <a:alpha val="40000"/>
                      <a:satMod val="175000"/>
                    </a:srgbClr>
                  </a:glow>
                  <a:outerShdw blurRad="50800" dir="5400000" algn="ctr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请在狼此处输入文字</a:t>
            </a:r>
          </a:p>
        </p:txBody>
      </p:sp>
      <p:sp>
        <p:nvSpPr>
          <p:cNvPr id="5" name="矩形 4"/>
          <p:cNvSpPr/>
          <p:nvPr/>
        </p:nvSpPr>
        <p:spPr>
          <a:xfrm>
            <a:off x="5307330" y="1691005"/>
            <a:ext cx="1402080" cy="15544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狼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457200" y="1514475"/>
            <a:ext cx="8147050" cy="24733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一屠晚归，担中肉尽，止有剩骨。途中两狼，缀行甚远。</a:t>
            </a:r>
            <a:br>
              <a:rPr kumimoji="0" lang="en-US" altLang="zh-CN" sz="4000" b="0" i="0" u="none" strike="noStrike" kern="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</a:p>
        </p:txBody>
      </p:sp>
      <p:sp>
        <p:nvSpPr>
          <p:cNvPr id="162819" name="Rectangle 3"/>
          <p:cNvSpPr>
            <a:spLocks noGrp="1" noRot="1"/>
          </p:cNvSpPr>
          <p:nvPr>
            <p:ph type="body" idx="4294967295"/>
          </p:nvPr>
        </p:nvSpPr>
        <p:spPr>
          <a:xfrm>
            <a:off x="457200" y="4529138"/>
            <a:ext cx="8229600" cy="1760537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en-US" altLang="zh-CN" sz="3600" b="1">
                <a:solidFill>
                  <a:srgbClr val="FF0000"/>
                </a:solidFill>
              </a:rPr>
              <a:t>    参考 译文：有个屠户天晚回家，担子里的肉已经卖完了，只剩下一些骨头。路上遇到两只狼，紧跟着走了很远。</a:t>
            </a:r>
          </a:p>
        </p:txBody>
      </p:sp>
      <p:sp>
        <p:nvSpPr>
          <p:cNvPr id="11268" name="Text Box 4"/>
          <p:cNvSpPr txBox="1"/>
          <p:nvPr/>
        </p:nvSpPr>
        <p:spPr>
          <a:xfrm>
            <a:off x="5921375" y="981075"/>
            <a:ext cx="1728788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62822" name="Text Box 6"/>
          <p:cNvSpPr txBox="1"/>
          <p:nvPr/>
        </p:nvSpPr>
        <p:spPr>
          <a:xfrm>
            <a:off x="3424238" y="3171825"/>
            <a:ext cx="47910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【紧跟着走了很远。缀，紧跟，连接。】</a:t>
            </a:r>
          </a:p>
        </p:txBody>
      </p:sp>
      <p:sp>
        <p:nvSpPr>
          <p:cNvPr id="11270" name="文本框 1"/>
          <p:cNvSpPr txBox="1"/>
          <p:nvPr/>
        </p:nvSpPr>
        <p:spPr>
          <a:xfrm>
            <a:off x="1571625" y="714375"/>
            <a:ext cx="2270125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第一段：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89488" y="642938"/>
            <a:ext cx="42976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8000"/>
                </a:solidFill>
                <a:latin typeface="Arial" panose="020b0604020202020204" pitchFamily="34" charset="0"/>
              </a:rPr>
              <a:t>【通“只”仅，只】</a:t>
            </a:r>
          </a:p>
        </p:txBody>
      </p:sp>
      <p:sp>
        <p:nvSpPr>
          <p:cNvPr id="11272" name="TextBox 8"/>
          <p:cNvSpPr txBox="1"/>
          <p:nvPr/>
        </p:nvSpPr>
        <p:spPr>
          <a:xfrm>
            <a:off x="214313" y="928688"/>
            <a:ext cx="500062" cy="396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240AA6"/>
                </a:solidFill>
                <a:latin typeface="Arial" panose="020b0604020202020204" pitchFamily="34" charset="0"/>
              </a:rPr>
              <a:t>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2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62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19" grpId="0" build="p"/>
      <p:bldP spid="16282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0" y="1000125"/>
            <a:ext cx="8858250" cy="3429000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lnSpc>
                <a:spcPct val="180000"/>
              </a:lnSpc>
            </a:pPr>
            <a:r>
              <a:rPr lang="en-US" altLang="zh-CN" sz="4000"/>
              <a:t>       屠惧，投以骨。一狼得骨止，一狼    </a:t>
            </a:r>
            <a:br>
              <a:rPr lang="en-US" altLang="zh-CN" sz="4000"/>
            </a:br>
            <a:r>
              <a:rPr lang="en-US" altLang="zh-CN" sz="4000"/>
              <a:t>仍从。复投之，后狼止而前狼又至。骨已 尽，而两狼之并驱如故。</a:t>
            </a:r>
          </a:p>
        </p:txBody>
      </p:sp>
      <p:sp>
        <p:nvSpPr>
          <p:cNvPr id="163844" name="Text Box 4"/>
          <p:cNvSpPr txBox="1"/>
          <p:nvPr/>
        </p:nvSpPr>
        <p:spPr>
          <a:xfrm>
            <a:off x="3071813" y="2000250"/>
            <a:ext cx="10953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B050"/>
                </a:solidFill>
                <a:latin typeface="Arial" panose="020b0604020202020204" pitchFamily="34" charset="0"/>
              </a:rPr>
              <a:t>【把】</a:t>
            </a:r>
          </a:p>
        </p:txBody>
      </p:sp>
      <p:sp>
        <p:nvSpPr>
          <p:cNvPr id="163845" name="Text Box 5"/>
          <p:cNvSpPr txBox="1"/>
          <p:nvPr/>
        </p:nvSpPr>
        <p:spPr>
          <a:xfrm>
            <a:off x="571500" y="4357688"/>
            <a:ext cx="76835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【助词，用在主谓之间取消句子独立性】</a:t>
            </a:r>
          </a:p>
        </p:txBody>
      </p:sp>
      <p:sp>
        <p:nvSpPr>
          <p:cNvPr id="12293" name="文本框 1"/>
          <p:cNvSpPr txBox="1"/>
          <p:nvPr/>
        </p:nvSpPr>
        <p:spPr>
          <a:xfrm>
            <a:off x="2214563" y="428625"/>
            <a:ext cx="4356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</a:rPr>
              <a:t>第二段：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14438" y="1928813"/>
            <a:ext cx="18224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【害怕】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86438" y="1928813"/>
            <a:ext cx="18084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</a:rPr>
              <a:t>【停止】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0063" y="3071813"/>
            <a:ext cx="3027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【代词，只狼】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929063" y="3000375"/>
            <a:ext cx="216693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Arial" panose="020b0604020202020204" pitchFamily="34" charset="0"/>
              </a:rPr>
              <a:t>【停止】</a:t>
            </a:r>
          </a:p>
        </p:txBody>
      </p:sp>
      <p:sp>
        <p:nvSpPr>
          <p:cNvPr id="12298" name="TextBox 9"/>
          <p:cNvSpPr txBox="1"/>
          <p:nvPr/>
        </p:nvSpPr>
        <p:spPr>
          <a:xfrm>
            <a:off x="214313" y="857250"/>
            <a:ext cx="4114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240AA6"/>
                </a:solidFill>
                <a:latin typeface="Arial" panose="020b0604020202020204" pitchFamily="34" charset="0"/>
              </a:rPr>
              <a:t>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4" grpId="0"/>
      <p:bldP spid="163845" grpId="0"/>
      <p:bldP spid="3" grpId="0" build="allAtOnce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Box 1"/>
          <p:cNvSpPr txBox="1"/>
          <p:nvPr/>
        </p:nvSpPr>
        <p:spPr>
          <a:xfrm>
            <a:off x="2214563" y="2071688"/>
            <a:ext cx="1828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315" name="TextBox 4"/>
          <p:cNvSpPr txBox="1"/>
          <p:nvPr/>
        </p:nvSpPr>
        <p:spPr>
          <a:xfrm>
            <a:off x="1214438" y="928688"/>
            <a:ext cx="7000875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       参考译文：屠户害怕了，拿起一块骨头扔过去。一只狼得到骨头停下了，另一只狼仍然跟着。屠户又拿起一块骨头扔过去，后得到骨头的那只狼停下了，可是先得到骨头的那只狼又跟上来，骨头已经扔完了，两只狼像原来一样一起追赶。</a:t>
            </a:r>
          </a:p>
        </p:txBody>
      </p:sp>
      <p:sp>
        <p:nvSpPr>
          <p:cNvPr id="13316" name="TextBox 4"/>
          <p:cNvSpPr txBox="1"/>
          <p:nvPr/>
        </p:nvSpPr>
        <p:spPr>
          <a:xfrm>
            <a:off x="0" y="714375"/>
            <a:ext cx="357188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二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0" y="1571625"/>
            <a:ext cx="8643938" cy="3143250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lnSpc>
                <a:spcPct val="180000"/>
              </a:lnSpc>
            </a:pPr>
            <a:r>
              <a:rPr lang="en-US" altLang="zh-CN"/>
              <a:t>       屠大窘，恐前后受其敌。顾野有麦场，场主积薪其中，苫蔽成丘。</a:t>
            </a:r>
          </a:p>
        </p:txBody>
      </p:sp>
      <p:sp>
        <p:nvSpPr>
          <p:cNvPr id="164868" name="Text Box 4"/>
          <p:cNvSpPr txBox="1"/>
          <p:nvPr/>
        </p:nvSpPr>
        <p:spPr>
          <a:xfrm>
            <a:off x="500063" y="2928938"/>
            <a:ext cx="314325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【困窘，急迫】</a:t>
            </a:r>
          </a:p>
        </p:txBody>
      </p:sp>
      <p:sp>
        <p:nvSpPr>
          <p:cNvPr id="164870" name="Text Box 6"/>
          <p:cNvSpPr txBox="1"/>
          <p:nvPr/>
        </p:nvSpPr>
        <p:spPr>
          <a:xfrm>
            <a:off x="928688" y="4300538"/>
            <a:ext cx="2786062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【堆积柴草】</a:t>
            </a:r>
          </a:p>
        </p:txBody>
      </p:sp>
      <p:sp>
        <p:nvSpPr>
          <p:cNvPr id="14341" name="文本框 1"/>
          <p:cNvSpPr txBox="1"/>
          <p:nvPr/>
        </p:nvSpPr>
        <p:spPr>
          <a:xfrm>
            <a:off x="1857375" y="285750"/>
            <a:ext cx="241808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</a:rPr>
              <a:t>第三段：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643313" y="2857500"/>
            <a:ext cx="3214687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8000"/>
                </a:solidFill>
                <a:latin typeface="Arial" panose="020b0604020202020204" pitchFamily="34" charset="0"/>
              </a:rPr>
              <a:t>【代词，狼的】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43625" y="1643063"/>
            <a:ext cx="20116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【攻击】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86564" y="2857500"/>
            <a:ext cx="26431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【看，视】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14750" y="4140200"/>
            <a:ext cx="38404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【代词，指麦场】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27700" y="4786313"/>
            <a:ext cx="33832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【覆盖，遮盖】</a:t>
            </a:r>
          </a:p>
        </p:txBody>
      </p:sp>
      <p:sp>
        <p:nvSpPr>
          <p:cNvPr id="14347" name="TextBox 14"/>
          <p:cNvSpPr txBox="1"/>
          <p:nvPr/>
        </p:nvSpPr>
        <p:spPr>
          <a:xfrm>
            <a:off x="214313" y="1000125"/>
            <a:ext cx="4114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8" grpId="0" build="allAtOnce"/>
      <p:bldP spid="164870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TextBox 1"/>
          <p:cNvSpPr txBox="1"/>
          <p:nvPr/>
        </p:nvSpPr>
        <p:spPr>
          <a:xfrm>
            <a:off x="714375" y="1071563"/>
            <a:ext cx="8143875" cy="3444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       参考译文：屠户很窘迫，恐怕前后一起受到狼的攻击。看见野地里有一个打麦场，场主人把柴草堆在打麦场里，覆盖成小山似的。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TextBox 1"/>
          <p:cNvSpPr txBox="1"/>
          <p:nvPr/>
        </p:nvSpPr>
        <p:spPr>
          <a:xfrm>
            <a:off x="928688" y="1428750"/>
            <a:ext cx="6715125" cy="2103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</a:rPr>
              <a:t>屠乃奔倚其下，弛担持刀。</a:t>
            </a:r>
          </a:p>
          <a:p>
            <a:endParaRPr lang="zh-CN" altLang="en-US" sz="4400" b="1">
              <a:latin typeface="Arial" panose="020b0604020202020204" pitchFamily="34" charset="0"/>
            </a:endParaRPr>
          </a:p>
          <a:p>
            <a:r>
              <a:rPr lang="zh-CN" altLang="en-US" sz="4400" b="1">
                <a:latin typeface="Arial" panose="020b0604020202020204" pitchFamily="34" charset="0"/>
              </a:rPr>
              <a:t>狼不敢前，眈眈相向。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1500" y="4286250"/>
            <a:ext cx="8215313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参考译文：屠户于是奔过去倚靠在柴草堆下面，放下担子拿起屠刀。两只狼都不敢向前，瞪眼朝着屠户。</a:t>
            </a:r>
          </a:p>
        </p:txBody>
      </p:sp>
      <p:sp>
        <p:nvSpPr>
          <p:cNvPr id="16388" name="TextBox 3"/>
          <p:cNvSpPr txBox="1"/>
          <p:nvPr/>
        </p:nvSpPr>
        <p:spPr>
          <a:xfrm>
            <a:off x="2286000" y="214313"/>
            <a:ext cx="2214563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第三段：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5938" y="2071688"/>
            <a:ext cx="1357312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【靠】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43250" y="2071688"/>
            <a:ext cx="40005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【代词，指柴草堆】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28938" y="857250"/>
            <a:ext cx="33832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【解除，卸下】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6500" y="857250"/>
            <a:ext cx="189547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【拿起】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00125" y="3429000"/>
            <a:ext cx="814387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【眼睛朝着屠户。眈眈，注视的样子。】</a:t>
            </a:r>
          </a:p>
        </p:txBody>
      </p:sp>
      <p:sp>
        <p:nvSpPr>
          <p:cNvPr id="16394" name="TextBox 9"/>
          <p:cNvSpPr txBox="1"/>
          <p:nvPr/>
        </p:nvSpPr>
        <p:spPr>
          <a:xfrm flipH="1">
            <a:off x="357188" y="857250"/>
            <a:ext cx="357187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40AA6"/>
                </a:solidFill>
                <a:latin typeface="Arial" panose="020b0604020202020204" pitchFamily="34" charset="0"/>
              </a:rPr>
              <a:t>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428625" y="1000125"/>
            <a:ext cx="8072438" cy="2143125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lnSpc>
                <a:spcPct val="180000"/>
              </a:lnSpc>
            </a:pPr>
            <a:r>
              <a:rPr lang="en-US" altLang="zh-CN" sz="2800"/>
              <a:t>        少时，一狼径去，其一犬坐于前。久之，目似瞑，意暇甚。</a:t>
            </a:r>
          </a:p>
        </p:txBody>
      </p:sp>
      <p:sp>
        <p:nvSpPr>
          <p:cNvPr id="165891" name="Rectangle 3"/>
          <p:cNvSpPr>
            <a:spLocks noGrp="1" noRot="1"/>
          </p:cNvSpPr>
          <p:nvPr>
            <p:ph type="body" idx="4294967295"/>
          </p:nvPr>
        </p:nvSpPr>
        <p:spPr>
          <a:xfrm>
            <a:off x="357188" y="4143375"/>
            <a:ext cx="8358187" cy="23828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       参考译文：过了一会儿，一只狼径直走开，另一只狼像狗似的蹲坐在前面。时间长了，那只狼的眼睛似乎闭上了，神情悠闲得很。</a:t>
            </a:r>
          </a:p>
        </p:txBody>
      </p:sp>
      <p:sp>
        <p:nvSpPr>
          <p:cNvPr id="165892" name="Text Box 4"/>
          <p:cNvSpPr txBox="1"/>
          <p:nvPr/>
        </p:nvSpPr>
        <p:spPr>
          <a:xfrm>
            <a:off x="3500438" y="1857375"/>
            <a:ext cx="28575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6600"/>
                </a:solidFill>
                <a:latin typeface="Arial" panose="020b0604020202020204" pitchFamily="34" charset="0"/>
              </a:rPr>
              <a:t>【径直走开】</a:t>
            </a:r>
          </a:p>
        </p:txBody>
      </p:sp>
      <p:sp>
        <p:nvSpPr>
          <p:cNvPr id="165893" name="Text Box 5"/>
          <p:cNvSpPr txBox="1"/>
          <p:nvPr/>
        </p:nvSpPr>
        <p:spPr>
          <a:xfrm>
            <a:off x="1428750" y="785813"/>
            <a:ext cx="771525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【词类活用，名词作状语，像狗似的】</a:t>
            </a:r>
          </a:p>
        </p:txBody>
      </p:sp>
      <p:sp>
        <p:nvSpPr>
          <p:cNvPr id="165894" name="Text Box 6"/>
          <p:cNvSpPr txBox="1"/>
          <p:nvPr/>
        </p:nvSpPr>
        <p:spPr>
          <a:xfrm>
            <a:off x="928688" y="3214688"/>
            <a:ext cx="28575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【闭上眼睛】</a:t>
            </a:r>
          </a:p>
        </p:txBody>
      </p:sp>
      <p:sp>
        <p:nvSpPr>
          <p:cNvPr id="17415" name="TextBox 12"/>
          <p:cNvSpPr txBox="1"/>
          <p:nvPr/>
        </p:nvSpPr>
        <p:spPr>
          <a:xfrm>
            <a:off x="2428875" y="0"/>
            <a:ext cx="1785938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第四段：</a:t>
            </a:r>
          </a:p>
        </p:txBody>
      </p:sp>
      <p:sp>
        <p:nvSpPr>
          <p:cNvPr id="17421" name="矩形 13"/>
          <p:cNvSpPr/>
          <p:nvPr/>
        </p:nvSpPr>
        <p:spPr>
          <a:xfrm>
            <a:off x="3929063" y="3214688"/>
            <a:ext cx="1785937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6600"/>
                </a:solidFill>
                <a:latin typeface="Arial" panose="020b0604020202020204" pitchFamily="34" charset="0"/>
              </a:rPr>
              <a:t>【神情】</a:t>
            </a:r>
          </a:p>
        </p:txBody>
      </p:sp>
      <p:sp>
        <p:nvSpPr>
          <p:cNvPr id="17422" name="TextBox 14"/>
          <p:cNvSpPr txBox="1"/>
          <p:nvPr/>
        </p:nvSpPr>
        <p:spPr>
          <a:xfrm>
            <a:off x="1071563" y="1857375"/>
            <a:ext cx="24688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【一会儿】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72125" y="3214688"/>
            <a:ext cx="328612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【从容，悠闲】</a:t>
            </a:r>
          </a:p>
        </p:txBody>
      </p:sp>
      <p:sp>
        <p:nvSpPr>
          <p:cNvPr id="17419" name="TextBox 15"/>
          <p:cNvSpPr txBox="1"/>
          <p:nvPr/>
        </p:nvSpPr>
        <p:spPr>
          <a:xfrm>
            <a:off x="285750" y="928688"/>
            <a:ext cx="4114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240AA6"/>
                </a:solidFill>
                <a:latin typeface="Arial" panose="020b0604020202020204" pitchFamily="34" charset="0"/>
              </a:rPr>
              <a:t>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1" grpId="0" build="p"/>
      <p:bldP spid="165892" grpId="0"/>
      <p:bldP spid="165893" grpId="0"/>
      <p:bldP spid="165894" grpId="0"/>
      <p:bldP spid="17421" grpId="0"/>
      <p:bldP spid="17422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Box 1"/>
          <p:cNvSpPr txBox="1"/>
          <p:nvPr/>
        </p:nvSpPr>
        <p:spPr>
          <a:xfrm>
            <a:off x="428625" y="857250"/>
            <a:ext cx="7858125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屠暴起，以刀劈狼首，又数刀毙之。</a:t>
            </a:r>
          </a:p>
          <a:p>
            <a:endParaRPr lang="zh-CN" altLang="en-US" sz="4000" b="1">
              <a:latin typeface="Arial" panose="020b0604020202020204" pitchFamily="34" charset="0"/>
            </a:endParaRPr>
          </a:p>
          <a:p>
            <a:r>
              <a:rPr lang="zh-CN" altLang="en-US" sz="4000" b="1">
                <a:latin typeface="Arial" panose="020b0604020202020204" pitchFamily="34" charset="0"/>
              </a:rPr>
              <a:t>方欲行，转视积薪后，一狼洞其中，</a:t>
            </a:r>
          </a:p>
          <a:p>
            <a:endParaRPr lang="zh-CN" altLang="en-US" sz="4000" b="1">
              <a:latin typeface="Arial" panose="020b0604020202020204" pitchFamily="34" charset="0"/>
            </a:endParaRPr>
          </a:p>
          <a:p>
            <a:r>
              <a:rPr lang="zh-CN" altLang="en-US" sz="4000" b="1">
                <a:latin typeface="Arial" panose="020b0604020202020204" pitchFamily="34" charset="0"/>
              </a:rPr>
              <a:t>意将隧入以攻其后也。</a:t>
            </a:r>
          </a:p>
        </p:txBody>
      </p:sp>
      <p:sp>
        <p:nvSpPr>
          <p:cNvPr id="18435" name="TextBox 3"/>
          <p:cNvSpPr txBox="1"/>
          <p:nvPr/>
        </p:nvSpPr>
        <p:spPr>
          <a:xfrm>
            <a:off x="2143125" y="142875"/>
            <a:ext cx="2214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第四段：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" y="1500188"/>
            <a:ext cx="185737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【突然】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43313" y="1428750"/>
            <a:ext cx="1214437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9900"/>
                </a:solidFill>
                <a:latin typeface="Arial" panose="020b0604020202020204" pitchFamily="34" charset="0"/>
              </a:rPr>
              <a:t>【头】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43624" y="1500188"/>
            <a:ext cx="15544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【杀】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57812" y="214313"/>
            <a:ext cx="33832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【代词，指狼】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71689" y="2643188"/>
            <a:ext cx="2357437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【想，要】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2643188"/>
            <a:ext cx="24688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【将，刚】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357688" y="2643188"/>
            <a:ext cx="15544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【走】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00688" y="2643188"/>
            <a:ext cx="3643312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【词类活用，名词作动词，打洞】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15000" y="3857625"/>
            <a:ext cx="34290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【代词，指柴草堆】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0" y="4000500"/>
            <a:ext cx="348773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【打算，企图】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43000" y="4714875"/>
            <a:ext cx="43815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【词类活用，名词作状语，从通道】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00313" y="5929313"/>
            <a:ext cx="38404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【代词，指屠户】</a:t>
            </a:r>
          </a:p>
        </p:txBody>
      </p:sp>
      <p:sp>
        <p:nvSpPr>
          <p:cNvPr id="18448" name="TextBox 18"/>
          <p:cNvSpPr txBox="1"/>
          <p:nvPr/>
        </p:nvSpPr>
        <p:spPr>
          <a:xfrm>
            <a:off x="0" y="714375"/>
            <a:ext cx="4114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240AA6"/>
                </a:solidFill>
                <a:latin typeface="Arial" panose="020b0604020202020204" pitchFamily="34" charset="0"/>
              </a:rPr>
              <a:t>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TextBox 1"/>
          <p:cNvSpPr txBox="1"/>
          <p:nvPr/>
        </p:nvSpPr>
        <p:spPr>
          <a:xfrm>
            <a:off x="571500" y="928688"/>
            <a:ext cx="8143875" cy="411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       参考 译文：屠户突然跳起来，用刀劈狼的脑袋，又连砍几刀把狼杀死。屠户正要上路，转到柴草堆后面一看，只见另一只狼正在柴草堆里打洞，想要钻过去从背后对屠户进行攻击。</a:t>
            </a:r>
          </a:p>
        </p:txBody>
      </p:sp>
      <p:sp>
        <p:nvSpPr>
          <p:cNvPr id="19459" name="TextBox 3"/>
          <p:cNvSpPr txBox="1"/>
          <p:nvPr/>
        </p:nvSpPr>
        <p:spPr>
          <a:xfrm>
            <a:off x="0" y="714375"/>
            <a:ext cx="4114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六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TextBox 5"/>
          <p:cNvSpPr txBox="1"/>
          <p:nvPr/>
        </p:nvSpPr>
        <p:spPr>
          <a:xfrm>
            <a:off x="571500" y="928688"/>
            <a:ext cx="8215313" cy="3444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</a:rPr>
              <a:t>身已半入，止露尻尾。屠自后</a:t>
            </a:r>
          </a:p>
          <a:p>
            <a:endParaRPr lang="zh-CN" altLang="en-US" sz="4400" b="1">
              <a:latin typeface="Arial" panose="020b0604020202020204" pitchFamily="34" charset="0"/>
            </a:endParaRPr>
          </a:p>
          <a:p>
            <a:r>
              <a:rPr lang="zh-CN" altLang="en-US" sz="4400" b="1">
                <a:latin typeface="Arial" panose="020b0604020202020204" pitchFamily="34" charset="0"/>
              </a:rPr>
              <a:t>断其股，亦毙之。乃悟前狼假</a:t>
            </a:r>
          </a:p>
          <a:p>
            <a:endParaRPr lang="zh-CN" altLang="en-US" sz="4400" b="1">
              <a:latin typeface="Arial" panose="020b0604020202020204" pitchFamily="34" charset="0"/>
            </a:endParaRPr>
          </a:p>
          <a:p>
            <a:r>
              <a:rPr lang="zh-CN" altLang="en-US" sz="4400" b="1">
                <a:latin typeface="Arial" panose="020b0604020202020204" pitchFamily="34" charset="0"/>
              </a:rPr>
              <a:t>寐，盖以诱敌。</a:t>
            </a:r>
          </a:p>
        </p:txBody>
      </p:sp>
      <p:sp>
        <p:nvSpPr>
          <p:cNvPr id="20483" name="TextBox 7"/>
          <p:cNvSpPr txBox="1"/>
          <p:nvPr/>
        </p:nvSpPr>
        <p:spPr>
          <a:xfrm>
            <a:off x="2214563" y="0"/>
            <a:ext cx="200025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第四段：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50" y="1643063"/>
            <a:ext cx="42976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【通“只”，只是。】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43375" y="285750"/>
            <a:ext cx="2214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008000"/>
                </a:solidFill>
                <a:latin typeface="Arial" panose="020b0604020202020204" pitchFamily="34" charset="0"/>
              </a:rPr>
              <a:t>【屁股】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29439" y="285750"/>
            <a:ext cx="15544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【从】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5750" y="3000375"/>
            <a:ext cx="38404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【代词，指狼的】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71938" y="3071813"/>
            <a:ext cx="20116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【大腿】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857875" y="3071813"/>
            <a:ext cx="300037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【代词，指狼】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72249" y="3786188"/>
            <a:ext cx="20116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【明白】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0063" y="4214813"/>
            <a:ext cx="29260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【假装睡觉】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785938" y="4857750"/>
            <a:ext cx="20116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【原来】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929063" y="4500563"/>
            <a:ext cx="1966912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【诱惑】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214938" y="5143500"/>
            <a:ext cx="189547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【敌人】</a:t>
            </a:r>
          </a:p>
        </p:txBody>
      </p:sp>
      <p:sp>
        <p:nvSpPr>
          <p:cNvPr id="20495" name="TextBox 19"/>
          <p:cNvSpPr txBox="1"/>
          <p:nvPr/>
        </p:nvSpPr>
        <p:spPr>
          <a:xfrm>
            <a:off x="0" y="785813"/>
            <a:ext cx="785813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240AA6"/>
                </a:solidFill>
                <a:latin typeface="Arial" panose="020b0604020202020204" pitchFamily="34" charset="0"/>
              </a:rPr>
              <a:t>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54138" y="2374900"/>
            <a:ext cx="6054725" cy="1654175"/>
          </a:xfrm>
        </p:spPr>
        <p:txBody>
          <a:bodyPr vert="horz" wrap="square" lIns="91440" tIns="45720" rIns="91440" bIns="45720" anchor="ctr"/>
          <a:lstStyle/>
          <a:p>
            <a:pPr>
              <a:buClrTx/>
              <a:buSzTx/>
              <a:buFontTx/>
            </a:pPr>
            <a:endParaRPr lang="zh-CN" altLang="en-US" sz="5400" b="1">
              <a:solidFill>
                <a:srgbClr val="7030A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42160" y="2829560"/>
            <a:ext cx="5059680" cy="155448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第一课时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TextBox 1"/>
          <p:cNvSpPr txBox="1"/>
          <p:nvPr/>
        </p:nvSpPr>
        <p:spPr>
          <a:xfrm>
            <a:off x="1143000" y="1071563"/>
            <a:ext cx="7143750" cy="4114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Arial" panose="020b0604020202020204" pitchFamily="34" charset="0"/>
              </a:rPr>
              <a:t>       译文：狼的身子已经钻进一半，只有屁股和尾巴露在外面。屠户从后面砍断了狼的后腿，也把狼杀死。这才明白前面的那只狼假装睡觉，原来是用来诱惑敌人的。</a:t>
            </a:r>
          </a:p>
        </p:txBody>
      </p:sp>
      <p:sp>
        <p:nvSpPr>
          <p:cNvPr id="21507" name="TextBox 3"/>
          <p:cNvSpPr txBox="1"/>
          <p:nvPr/>
        </p:nvSpPr>
        <p:spPr>
          <a:xfrm>
            <a:off x="0" y="714375"/>
            <a:ext cx="4114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七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468313" y="928688"/>
            <a:ext cx="8104187" cy="2562225"/>
          </a:xfrm>
        </p:spPr>
        <p:txBody>
          <a:bodyPr vert="horz" wrap="square" lIns="91440" tIns="45720" rIns="91440" bIns="45720" anchor="ctr"/>
          <a:lstStyle/>
          <a:p>
            <a:pPr algn="l" eaLnBrk="1" hangingPunct="1">
              <a:lnSpc>
                <a:spcPct val="180000"/>
              </a:lnSpc>
            </a:pPr>
            <a:r>
              <a:rPr lang="en-US" altLang="zh-CN" sz="4000"/>
              <a:t>       狼亦黠矣，而顷刻两毙，禽兽之变诈几何哉，止增笑耳！</a:t>
            </a:r>
            <a:br>
              <a:rPr lang="en-US" altLang="zh-CN" sz="4000"/>
            </a:br>
          </a:p>
        </p:txBody>
      </p:sp>
      <p:sp>
        <p:nvSpPr>
          <p:cNvPr id="166916" name="Text Box 4"/>
          <p:cNvSpPr txBox="1"/>
          <p:nvPr/>
        </p:nvSpPr>
        <p:spPr>
          <a:xfrm>
            <a:off x="1571625" y="1285875"/>
            <a:ext cx="17145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【狡猾】</a:t>
            </a:r>
          </a:p>
        </p:txBody>
      </p:sp>
      <p:sp>
        <p:nvSpPr>
          <p:cNvPr id="166918" name="Text Box 6"/>
          <p:cNvSpPr txBox="1"/>
          <p:nvPr/>
        </p:nvSpPr>
        <p:spPr>
          <a:xfrm flipH="1">
            <a:off x="285750" y="2571750"/>
            <a:ext cx="1500188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【的】</a:t>
            </a:r>
          </a:p>
        </p:txBody>
      </p:sp>
      <p:sp>
        <p:nvSpPr>
          <p:cNvPr id="166922" name="Text Box 10"/>
          <p:cNvSpPr txBox="1"/>
          <p:nvPr/>
        </p:nvSpPr>
        <p:spPr>
          <a:xfrm>
            <a:off x="3000375" y="3929063"/>
            <a:ext cx="450056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6600"/>
                </a:solidFill>
                <a:latin typeface="Arial" panose="020b0604020202020204" pitchFamily="34" charset="0"/>
              </a:rPr>
              <a:t>【通“只”，只是】</a:t>
            </a:r>
          </a:p>
        </p:txBody>
      </p:sp>
      <p:sp>
        <p:nvSpPr>
          <p:cNvPr id="22534" name="TextBox 7"/>
          <p:cNvSpPr txBox="1"/>
          <p:nvPr/>
        </p:nvSpPr>
        <p:spPr>
          <a:xfrm>
            <a:off x="2214563" y="0"/>
            <a:ext cx="2214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第五段：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14812" y="1357313"/>
            <a:ext cx="24688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【一会儿】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00188" y="2571750"/>
            <a:ext cx="30003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8000"/>
                </a:solidFill>
                <a:latin typeface="Arial" panose="020b0604020202020204" pitchFamily="34" charset="0"/>
              </a:rPr>
              <a:t>【巧妙诡诈】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28939" y="3214688"/>
            <a:ext cx="292893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【能有多少】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05649" y="2786063"/>
            <a:ext cx="20116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【罢了】</a:t>
            </a:r>
          </a:p>
        </p:txBody>
      </p:sp>
      <p:sp>
        <p:nvSpPr>
          <p:cNvPr id="22539" name="TextBox 12"/>
          <p:cNvSpPr txBox="1"/>
          <p:nvPr/>
        </p:nvSpPr>
        <p:spPr>
          <a:xfrm>
            <a:off x="214313" y="785813"/>
            <a:ext cx="4114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240AA6"/>
                </a:solidFill>
                <a:latin typeface="Arial" panose="020b0604020202020204" pitchFamily="34" charset="0"/>
              </a:rPr>
              <a:t>八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16" grpId="0"/>
      <p:bldP spid="166918" grpId="0"/>
      <p:bldP spid="166922" grpId="0"/>
      <p:bldP spid="9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Box 1"/>
          <p:cNvSpPr txBox="1"/>
          <p:nvPr/>
        </p:nvSpPr>
        <p:spPr>
          <a:xfrm>
            <a:off x="928688" y="1285875"/>
            <a:ext cx="7286625" cy="27736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      译文：狼也太狡猾了，可是一会儿两只狼都被砍死，禽兽的欺骗手段能有多少呢？只不过给人增加笑料罢了。</a:t>
            </a:r>
          </a:p>
        </p:txBody>
      </p:sp>
      <p:sp>
        <p:nvSpPr>
          <p:cNvPr id="23555" name="TextBox 3"/>
          <p:cNvSpPr txBox="1"/>
          <p:nvPr/>
        </p:nvSpPr>
        <p:spPr>
          <a:xfrm>
            <a:off x="0" y="642938"/>
            <a:ext cx="4114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八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Text Box 2"/>
          <p:cNvSpPr txBox="1"/>
          <p:nvPr/>
        </p:nvSpPr>
        <p:spPr>
          <a:xfrm>
            <a:off x="428625" y="0"/>
            <a:ext cx="74295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latin typeface="Arial" panose="020b0604020202020204" pitchFamily="34" charset="0"/>
              </a:rPr>
              <a:t>【学习检测】基础知识固</a:t>
            </a:r>
          </a:p>
        </p:txBody>
      </p:sp>
      <p:sp>
        <p:nvSpPr>
          <p:cNvPr id="90115" name="Text Box 3"/>
          <p:cNvSpPr txBox="1"/>
          <p:nvPr/>
        </p:nvSpPr>
        <p:spPr>
          <a:xfrm>
            <a:off x="214313" y="857250"/>
            <a:ext cx="66436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Times New Roman" panose="02020603050405020304" pitchFamily="18" charset="0"/>
              </a:rPr>
              <a:t>一、解释文言词语。(抢答题)</a:t>
            </a:r>
          </a:p>
        </p:txBody>
      </p:sp>
      <p:sp>
        <p:nvSpPr>
          <p:cNvPr id="90116" name="Text Box 4"/>
          <p:cNvSpPr txBox="1"/>
          <p:nvPr/>
        </p:nvSpPr>
        <p:spPr>
          <a:xfrm>
            <a:off x="500063" y="1428750"/>
            <a:ext cx="4000500" cy="44805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</a:rPr>
              <a:t>1、缀行甚远</a:t>
            </a:r>
          </a:p>
          <a:p>
            <a:r>
              <a:rPr lang="en-US" altLang="zh-CN" sz="3600" b="1">
                <a:latin typeface="Times New Roman" panose="02020603050405020304" pitchFamily="18" charset="0"/>
              </a:rPr>
              <a:t>2、一狼仍从</a:t>
            </a:r>
          </a:p>
          <a:p>
            <a:r>
              <a:rPr lang="en-US" altLang="zh-CN" sz="3600" b="1">
                <a:latin typeface="Times New Roman" panose="02020603050405020304" pitchFamily="18" charset="0"/>
              </a:rPr>
              <a:t>3、骨已尽</a:t>
            </a:r>
          </a:p>
          <a:p>
            <a:r>
              <a:rPr lang="en-US" altLang="zh-CN" sz="3600" b="1">
                <a:latin typeface="Times New Roman" panose="02020603050405020304" pitchFamily="18" charset="0"/>
              </a:rPr>
              <a:t>4、顾野有麦场</a:t>
            </a:r>
          </a:p>
          <a:p>
            <a:r>
              <a:rPr lang="en-US" altLang="zh-CN" sz="3600" b="1">
                <a:latin typeface="Times New Roman" panose="02020603050405020304" pitchFamily="18" charset="0"/>
              </a:rPr>
              <a:t>5、弛担持刀</a:t>
            </a:r>
          </a:p>
          <a:p>
            <a:r>
              <a:rPr lang="en-US" altLang="zh-CN" sz="3600" b="1">
                <a:latin typeface="Times New Roman" panose="02020603050405020304" pitchFamily="18" charset="0"/>
              </a:rPr>
              <a:t>6、屠暴起</a:t>
            </a:r>
          </a:p>
          <a:p>
            <a:r>
              <a:rPr lang="en-US" altLang="zh-CN" sz="3600" b="1">
                <a:latin typeface="Times New Roman" panose="02020603050405020304" pitchFamily="18" charset="0"/>
              </a:rPr>
              <a:t>7、乃悟前狼假寐</a:t>
            </a:r>
          </a:p>
          <a:p>
            <a:r>
              <a:rPr lang="en-US" altLang="zh-CN" sz="3600" b="1">
                <a:latin typeface="Times New Roman" panose="02020603050405020304" pitchFamily="18" charset="0"/>
              </a:rPr>
              <a:t>8、盖以诱敌</a:t>
            </a:r>
          </a:p>
        </p:txBody>
      </p:sp>
      <p:sp>
        <p:nvSpPr>
          <p:cNvPr id="90118" name="Text Box 6"/>
          <p:cNvSpPr txBox="1"/>
          <p:nvPr/>
        </p:nvSpPr>
        <p:spPr>
          <a:xfrm>
            <a:off x="5072063" y="1428750"/>
            <a:ext cx="142398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3300"/>
                </a:solidFill>
                <a:latin typeface="Times New Roman" panose="02020603050405020304" pitchFamily="18" charset="0"/>
              </a:rPr>
              <a:t>紧跟</a:t>
            </a:r>
          </a:p>
        </p:txBody>
      </p:sp>
      <p:sp>
        <p:nvSpPr>
          <p:cNvPr id="90124" name="Text Box 12"/>
          <p:cNvSpPr txBox="1"/>
          <p:nvPr/>
        </p:nvSpPr>
        <p:spPr>
          <a:xfrm>
            <a:off x="5143500" y="1928813"/>
            <a:ext cx="11525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3300"/>
                </a:solidFill>
                <a:latin typeface="Times New Roman" panose="02020603050405020304" pitchFamily="18" charset="0"/>
              </a:rPr>
              <a:t>跟从</a:t>
            </a:r>
          </a:p>
        </p:txBody>
      </p:sp>
      <p:sp>
        <p:nvSpPr>
          <p:cNvPr id="90127" name="Text Box 15"/>
          <p:cNvSpPr txBox="1"/>
          <p:nvPr/>
        </p:nvSpPr>
        <p:spPr>
          <a:xfrm>
            <a:off x="5143500" y="2428875"/>
            <a:ext cx="11525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3300"/>
                </a:solidFill>
                <a:latin typeface="Times New Roman" panose="02020603050405020304" pitchFamily="18" charset="0"/>
              </a:rPr>
              <a:t>已经</a:t>
            </a:r>
          </a:p>
        </p:txBody>
      </p:sp>
      <p:sp>
        <p:nvSpPr>
          <p:cNvPr id="90136" name="Text Box 24"/>
          <p:cNvSpPr txBox="1"/>
          <p:nvPr/>
        </p:nvSpPr>
        <p:spPr>
          <a:xfrm>
            <a:off x="4714875" y="3071813"/>
            <a:ext cx="40671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3300"/>
                </a:solidFill>
                <a:latin typeface="Times New Roman" panose="02020603050405020304" pitchFamily="18" charset="0"/>
              </a:rPr>
              <a:t>看见，引申为环顾</a:t>
            </a:r>
          </a:p>
        </p:txBody>
      </p:sp>
      <p:sp>
        <p:nvSpPr>
          <p:cNvPr id="90139" name="Text Box 27"/>
          <p:cNvSpPr txBox="1"/>
          <p:nvPr/>
        </p:nvSpPr>
        <p:spPr>
          <a:xfrm>
            <a:off x="5000625" y="3571875"/>
            <a:ext cx="192881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3300"/>
                </a:solidFill>
                <a:latin typeface="Times New Roman" panose="02020603050405020304" pitchFamily="18" charset="0"/>
              </a:rPr>
              <a:t>放下</a:t>
            </a:r>
          </a:p>
        </p:txBody>
      </p:sp>
      <p:sp>
        <p:nvSpPr>
          <p:cNvPr id="90142" name="Text Box 30"/>
          <p:cNvSpPr txBox="1"/>
          <p:nvPr/>
        </p:nvSpPr>
        <p:spPr>
          <a:xfrm>
            <a:off x="5072063" y="4071938"/>
            <a:ext cx="178593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3300"/>
                </a:solidFill>
                <a:latin typeface="Times New Roman" panose="02020603050405020304" pitchFamily="18" charset="0"/>
              </a:rPr>
              <a:t>突然</a:t>
            </a:r>
          </a:p>
        </p:txBody>
      </p:sp>
      <p:sp>
        <p:nvSpPr>
          <p:cNvPr id="90146" name="Text Box 34"/>
          <p:cNvSpPr txBox="1"/>
          <p:nvPr/>
        </p:nvSpPr>
        <p:spPr>
          <a:xfrm>
            <a:off x="5072063" y="4714875"/>
            <a:ext cx="23526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3300"/>
                </a:solidFill>
                <a:latin typeface="Times New Roman" panose="02020603050405020304" pitchFamily="18" charset="0"/>
              </a:rPr>
              <a:t>假装睡觉</a:t>
            </a:r>
          </a:p>
        </p:txBody>
      </p:sp>
      <p:sp>
        <p:nvSpPr>
          <p:cNvPr id="90149" name="Text Box 37"/>
          <p:cNvSpPr txBox="1"/>
          <p:nvPr/>
        </p:nvSpPr>
        <p:spPr>
          <a:xfrm>
            <a:off x="5076825" y="5300663"/>
            <a:ext cx="20669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3300"/>
                </a:solidFill>
                <a:latin typeface="Times New Roman" panose="02020603050405020304" pitchFamily="18" charset="0"/>
              </a:rPr>
              <a:t>原来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/>
      <p:bldP spid="90116" grpId="0"/>
      <p:bldP spid="90118" grpId="0"/>
      <p:bldP spid="90124" grpId="0"/>
      <p:bldP spid="90127" grpId="0"/>
      <p:bldP spid="90136" grpId="0"/>
      <p:bldP spid="90139" grpId="0"/>
      <p:bldP spid="90142" grpId="0"/>
      <p:bldP spid="90146" grpId="0"/>
      <p:bldP spid="9014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42" name="Text Box 6"/>
          <p:cNvSpPr txBox="1"/>
          <p:nvPr/>
        </p:nvSpPr>
        <p:spPr>
          <a:xfrm>
            <a:off x="214313" y="714375"/>
            <a:ext cx="838993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文鼎粗圆简"/>
              </a:rPr>
              <a:t>二、用现代汉语翻译下列句子（作业）</a:t>
            </a:r>
          </a:p>
        </p:txBody>
      </p:sp>
      <p:sp>
        <p:nvSpPr>
          <p:cNvPr id="91143" name="Text Box 7"/>
          <p:cNvSpPr txBox="1"/>
          <p:nvPr/>
        </p:nvSpPr>
        <p:spPr>
          <a:xfrm>
            <a:off x="642938" y="1500188"/>
            <a:ext cx="3708400" cy="478536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220000"/>
              </a:lnSpc>
            </a:pPr>
            <a:r>
              <a:rPr lang="en-US" altLang="zh-CN" sz="2800" b="1">
                <a:latin typeface="文鼎粗圆简"/>
                <a:ea typeface="文鼎粗圆简"/>
              </a:rPr>
              <a:t>1、并驱如故</a:t>
            </a:r>
          </a:p>
          <a:p>
            <a:pPr>
              <a:lnSpc>
                <a:spcPct val="220000"/>
              </a:lnSpc>
            </a:pPr>
            <a:r>
              <a:rPr lang="en-US" altLang="zh-CN" sz="2800" b="1">
                <a:latin typeface="文鼎粗圆简"/>
                <a:ea typeface="文鼎粗圆简"/>
              </a:rPr>
              <a:t>2、其一犬坐于前</a:t>
            </a:r>
          </a:p>
          <a:p>
            <a:pPr>
              <a:lnSpc>
                <a:spcPct val="220000"/>
              </a:lnSpc>
            </a:pPr>
            <a:r>
              <a:rPr lang="en-US" altLang="zh-CN" sz="2800" b="1">
                <a:latin typeface="文鼎粗圆简"/>
                <a:ea typeface="文鼎粗圆简"/>
              </a:rPr>
              <a:t>3、目似瞑，意暇甚</a:t>
            </a:r>
          </a:p>
          <a:p>
            <a:pPr>
              <a:lnSpc>
                <a:spcPct val="220000"/>
              </a:lnSpc>
            </a:pPr>
            <a:r>
              <a:rPr lang="en-US" altLang="zh-CN" sz="2800" b="1">
                <a:latin typeface="文鼎粗圆简"/>
                <a:ea typeface="文鼎粗圆简"/>
              </a:rPr>
              <a:t>4、一狼洞其中</a:t>
            </a:r>
          </a:p>
          <a:p>
            <a:pPr>
              <a:lnSpc>
                <a:spcPct val="220000"/>
              </a:lnSpc>
            </a:pPr>
            <a:r>
              <a:rPr lang="en-US" altLang="zh-CN" sz="2800" b="1">
                <a:latin typeface="文鼎粗圆简"/>
                <a:ea typeface="文鼎粗圆简"/>
              </a:rPr>
              <a:t>5、禽兽之变诈几何哉</a:t>
            </a:r>
          </a:p>
        </p:txBody>
      </p:sp>
      <p:sp>
        <p:nvSpPr>
          <p:cNvPr id="25604" name="TextBox 8"/>
          <p:cNvSpPr txBox="1"/>
          <p:nvPr/>
        </p:nvSpPr>
        <p:spPr>
          <a:xfrm>
            <a:off x="4643438" y="1928813"/>
            <a:ext cx="3857625" cy="1920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三、在理解的基础上熟读并背诵课文。</a:t>
            </a:r>
          </a:p>
        </p:txBody>
      </p:sp>
    </p:spTree>
  </p:cSld>
  <p:clrMapOvr>
    <a:masterClrMapping/>
  </p:clrMapOvr>
  <p:transition spd="slow">
    <p:cover dir="r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1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2" grpId="0"/>
      <p:bldP spid="91143" grpId="0"/>
      <p:bldP spid="2560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Box 1"/>
          <p:cNvSpPr txBox="1"/>
          <p:nvPr/>
        </p:nvSpPr>
        <p:spPr>
          <a:xfrm>
            <a:off x="642938" y="1071563"/>
            <a:ext cx="578643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Times New Roman" panose="02020603050405020304" pitchFamily="18" charset="0"/>
                <a:ea typeface="文鼎粗圆简"/>
              </a:rPr>
              <a:t>1、像原来一样一起追赶。</a:t>
            </a:r>
          </a:p>
        </p:txBody>
      </p:sp>
      <p:sp>
        <p:nvSpPr>
          <p:cNvPr id="3" name="矩形 2"/>
          <p:cNvSpPr/>
          <p:nvPr/>
        </p:nvSpPr>
        <p:spPr>
          <a:xfrm>
            <a:off x="571500" y="1785938"/>
            <a:ext cx="8215313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Times New Roman" panose="02020603050405020304" pitchFamily="18" charset="0"/>
                <a:ea typeface="文鼎粗圆简"/>
              </a:rPr>
              <a:t>2、其中一只狼像狗一样蹲坐在前面。</a:t>
            </a:r>
          </a:p>
        </p:txBody>
      </p:sp>
      <p:sp>
        <p:nvSpPr>
          <p:cNvPr id="5" name="矩形 4"/>
          <p:cNvSpPr/>
          <p:nvPr/>
        </p:nvSpPr>
        <p:spPr>
          <a:xfrm>
            <a:off x="500063" y="2428875"/>
            <a:ext cx="8429625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Times New Roman" panose="02020603050405020304" pitchFamily="18" charset="0"/>
                <a:ea typeface="文鼎粗圆简"/>
              </a:rPr>
              <a:t>3、眼睛好像闭起来，神情悠闲得很。</a:t>
            </a:r>
          </a:p>
        </p:txBody>
      </p:sp>
      <p:sp>
        <p:nvSpPr>
          <p:cNvPr id="6" name="Text Box 19"/>
          <p:cNvSpPr txBox="1"/>
          <p:nvPr/>
        </p:nvSpPr>
        <p:spPr>
          <a:xfrm>
            <a:off x="500063" y="3214688"/>
            <a:ext cx="7929562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Times New Roman" panose="02020603050405020304" pitchFamily="18" charset="0"/>
                <a:ea typeface="文鼎粗圆简"/>
              </a:rPr>
              <a:t>4、一只狼在它（柴堆）中间打洞。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0" y="4071938"/>
            <a:ext cx="7040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Times New Roman" panose="02020603050405020304" pitchFamily="18" charset="0"/>
                <a:ea typeface="文鼎粗圆简"/>
              </a:rPr>
              <a:t>5、禽兽的欺骗手段能有多少啊！</a:t>
            </a:r>
          </a:p>
        </p:txBody>
      </p:sp>
      <p:sp>
        <p:nvSpPr>
          <p:cNvPr id="26631" name="TextBox 7"/>
          <p:cNvSpPr txBox="1"/>
          <p:nvPr/>
        </p:nvSpPr>
        <p:spPr>
          <a:xfrm>
            <a:off x="2286000" y="285750"/>
            <a:ext cx="36118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作业的参考译文: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TextBox 1"/>
          <p:cNvSpPr txBox="1"/>
          <p:nvPr/>
        </p:nvSpPr>
        <p:spPr>
          <a:xfrm>
            <a:off x="3500438" y="500063"/>
            <a:ext cx="2714625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Arial" panose="020b0604020202020204" pitchFamily="34" charset="0"/>
              </a:rPr>
              <a:t>第二课时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5750" y="1143000"/>
            <a:ext cx="24688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学习要求：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8" y="1928813"/>
            <a:ext cx="7929562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        每个同学先按照学习提示进行自主学习，再小组探讨整合成果，最后分组展示学习成果。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88" y="3786188"/>
            <a:ext cx="2722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学习目标：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750" y="4500562"/>
            <a:ext cx="8666480" cy="17373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Arial" panose="020b0604020202020204" pitchFamily="34" charset="0"/>
              </a:rPr>
              <a:t>1、复习巩固知识。</a:t>
            </a:r>
          </a:p>
          <a:p>
            <a:r>
              <a:rPr lang="en-US" altLang="zh-CN" sz="3600" b="1">
                <a:latin typeface="Arial" panose="020b0604020202020204" pitchFamily="34" charset="0"/>
              </a:rPr>
              <a:t>2、分析狼和屠户的形象。（重点、难点）</a:t>
            </a:r>
          </a:p>
          <a:p>
            <a:r>
              <a:rPr lang="en-US" altLang="zh-CN" sz="3600" b="1">
                <a:latin typeface="Arial" panose="020b0604020202020204" pitchFamily="34" charset="0"/>
              </a:rPr>
              <a:t>3、把握文章主旨。（重点）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8483" name="Rectangle 3"/>
          <p:cNvSpPr/>
          <p:nvPr/>
        </p:nvSpPr>
        <p:spPr>
          <a:xfrm>
            <a:off x="4143375" y="2714625"/>
            <a:ext cx="40005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通“只”，仅仅，只。</a:t>
            </a:r>
          </a:p>
        </p:txBody>
      </p:sp>
      <p:sp>
        <p:nvSpPr>
          <p:cNvPr id="148484" name="Rectangle 4"/>
          <p:cNvSpPr/>
          <p:nvPr/>
        </p:nvSpPr>
        <p:spPr>
          <a:xfrm>
            <a:off x="4214813" y="4143375"/>
            <a:ext cx="3071812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通“只”只是。</a:t>
            </a:r>
          </a:p>
        </p:txBody>
      </p:sp>
      <p:sp>
        <p:nvSpPr>
          <p:cNvPr id="148485" name="Rectangle 5"/>
          <p:cNvSpPr/>
          <p:nvPr/>
        </p:nvSpPr>
        <p:spPr>
          <a:xfrm>
            <a:off x="4286250" y="4929188"/>
            <a:ext cx="31432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通“只”只是。</a:t>
            </a:r>
          </a:p>
        </p:txBody>
      </p:sp>
      <p:sp>
        <p:nvSpPr>
          <p:cNvPr id="148486" name="Rectangle 6"/>
          <p:cNvSpPr/>
          <p:nvPr/>
        </p:nvSpPr>
        <p:spPr>
          <a:xfrm>
            <a:off x="4214813" y="3357563"/>
            <a:ext cx="12160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停止</a:t>
            </a:r>
          </a:p>
        </p:txBody>
      </p:sp>
      <p:sp>
        <p:nvSpPr>
          <p:cNvPr id="28678" name="Rectangle 11"/>
          <p:cNvSpPr/>
          <p:nvPr/>
        </p:nvSpPr>
        <p:spPr>
          <a:xfrm>
            <a:off x="642938" y="1000125"/>
            <a:ext cx="2722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一词多义：</a:t>
            </a:r>
          </a:p>
        </p:txBody>
      </p:sp>
      <p:sp>
        <p:nvSpPr>
          <p:cNvPr id="28679" name="Rectangle 12"/>
          <p:cNvSpPr/>
          <p:nvPr/>
        </p:nvSpPr>
        <p:spPr>
          <a:xfrm>
            <a:off x="500063" y="1928813"/>
            <a:ext cx="3571875" cy="31394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1．止</a:t>
            </a:r>
          </a:p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①止有剩骨：</a:t>
            </a:r>
          </a:p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②一狼得骨止：</a:t>
            </a:r>
          </a:p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③止露尻尾：</a:t>
            </a:r>
          </a:p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④止增笑耳：</a:t>
            </a:r>
          </a:p>
        </p:txBody>
      </p:sp>
      <p:sp>
        <p:nvSpPr>
          <p:cNvPr id="28680" name="TextBox 13"/>
          <p:cNvSpPr txBox="1"/>
          <p:nvPr/>
        </p:nvSpPr>
        <p:spPr>
          <a:xfrm>
            <a:off x="1428750" y="0"/>
            <a:ext cx="688848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【学习检测】复习巩固知识</a:t>
            </a:r>
          </a:p>
        </p:txBody>
      </p:sp>
      <p:sp>
        <p:nvSpPr>
          <p:cNvPr id="28681" name="Rectangle 9"/>
          <p:cNvSpPr/>
          <p:nvPr/>
        </p:nvSpPr>
        <p:spPr>
          <a:xfrm>
            <a:off x="7667624" y="4437063"/>
            <a:ext cx="18002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8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3" grpId="0"/>
      <p:bldP spid="148484" grpId="0"/>
      <p:bldP spid="148485" grpId="0"/>
      <p:bldP spid="14848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矩形 1"/>
          <p:cNvSpPr/>
          <p:nvPr/>
        </p:nvSpPr>
        <p:spPr>
          <a:xfrm>
            <a:off x="428625" y="1143000"/>
            <a:ext cx="5500688" cy="374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2．以</a:t>
            </a:r>
          </a:p>
          <a:p>
            <a:pPr indent="266700">
              <a:lnSpc>
                <a:spcPct val="120000"/>
              </a:lnSpc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①投以骨：</a:t>
            </a:r>
          </a:p>
          <a:p>
            <a:pPr indent="266700">
              <a:lnSpc>
                <a:spcPct val="120000"/>
              </a:lnSpc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②以刀劈狼首：</a:t>
            </a:r>
          </a:p>
          <a:p>
            <a:pPr indent="266700">
              <a:lnSpc>
                <a:spcPct val="120000"/>
              </a:lnSpc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③意将隧入以攻其后：</a:t>
            </a:r>
          </a:p>
          <a:p>
            <a:pPr indent="266700">
              <a:lnSpc>
                <a:spcPct val="120000"/>
              </a:lnSpc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④盖以诱敌：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15062" y="1714500"/>
            <a:ext cx="690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把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15062" y="2500313"/>
            <a:ext cx="85725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86500" y="3429000"/>
            <a:ext cx="690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来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5062" y="4071938"/>
            <a:ext cx="1198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用来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0530" name="Rectangle 2"/>
          <p:cNvSpPr/>
          <p:nvPr/>
        </p:nvSpPr>
        <p:spPr>
          <a:xfrm>
            <a:off x="5214938" y="571500"/>
            <a:ext cx="228917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代词，狼的</a:t>
            </a:r>
          </a:p>
        </p:txBody>
      </p:sp>
      <p:sp>
        <p:nvSpPr>
          <p:cNvPr id="150531" name="Rectangle 3"/>
          <p:cNvSpPr/>
          <p:nvPr/>
        </p:nvSpPr>
        <p:spPr>
          <a:xfrm>
            <a:off x="5214939" y="1143000"/>
            <a:ext cx="282733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代词，指柴草堆</a:t>
            </a:r>
          </a:p>
        </p:txBody>
      </p:sp>
      <p:sp>
        <p:nvSpPr>
          <p:cNvPr id="150532" name="Rectangle 4"/>
          <p:cNvSpPr/>
          <p:nvPr/>
        </p:nvSpPr>
        <p:spPr>
          <a:xfrm>
            <a:off x="4572000" y="1643063"/>
            <a:ext cx="45720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代词，他的，指屠户的</a:t>
            </a:r>
          </a:p>
        </p:txBody>
      </p:sp>
      <p:sp>
        <p:nvSpPr>
          <p:cNvPr id="150533" name="Rectangle 5"/>
          <p:cNvSpPr/>
          <p:nvPr/>
        </p:nvSpPr>
        <p:spPr>
          <a:xfrm>
            <a:off x="5214938" y="2357438"/>
            <a:ext cx="3744912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代词，它的，指狼的</a:t>
            </a:r>
          </a:p>
        </p:txBody>
      </p:sp>
      <p:sp>
        <p:nvSpPr>
          <p:cNvPr id="150534" name="Rectangle 6"/>
          <p:cNvSpPr/>
          <p:nvPr/>
        </p:nvSpPr>
        <p:spPr>
          <a:xfrm>
            <a:off x="5286375" y="2928938"/>
            <a:ext cx="11144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其中</a:t>
            </a:r>
          </a:p>
        </p:txBody>
      </p:sp>
      <p:sp>
        <p:nvSpPr>
          <p:cNvPr id="150535" name="Rectangle 7"/>
          <p:cNvSpPr/>
          <p:nvPr/>
        </p:nvSpPr>
        <p:spPr>
          <a:xfrm>
            <a:off x="4643438" y="3786188"/>
            <a:ext cx="40005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代词，它，指骨头</a:t>
            </a:r>
          </a:p>
        </p:txBody>
      </p:sp>
      <p:sp>
        <p:nvSpPr>
          <p:cNvPr id="150536" name="Rectangle 8"/>
          <p:cNvSpPr/>
          <p:nvPr/>
        </p:nvSpPr>
        <p:spPr>
          <a:xfrm>
            <a:off x="5000625" y="4286250"/>
            <a:ext cx="275748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凑足音节不译</a:t>
            </a:r>
          </a:p>
        </p:txBody>
      </p:sp>
      <p:sp>
        <p:nvSpPr>
          <p:cNvPr id="150537" name="Rectangle 9"/>
          <p:cNvSpPr/>
          <p:nvPr/>
        </p:nvSpPr>
        <p:spPr>
          <a:xfrm>
            <a:off x="4857750" y="4857750"/>
            <a:ext cx="357187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代词，它，指狼</a:t>
            </a:r>
          </a:p>
        </p:txBody>
      </p:sp>
      <p:sp>
        <p:nvSpPr>
          <p:cNvPr id="150538" name="Rectangle 10"/>
          <p:cNvSpPr/>
          <p:nvPr/>
        </p:nvSpPr>
        <p:spPr>
          <a:xfrm>
            <a:off x="5214938" y="5429250"/>
            <a:ext cx="8572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的</a:t>
            </a:r>
          </a:p>
        </p:txBody>
      </p:sp>
      <p:sp>
        <p:nvSpPr>
          <p:cNvPr id="150539" name="Rectangle 11"/>
          <p:cNvSpPr/>
          <p:nvPr/>
        </p:nvSpPr>
        <p:spPr>
          <a:xfrm>
            <a:off x="4429125" y="5903913"/>
            <a:ext cx="4429125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用在主谓间取消句子独立性，不译</a:t>
            </a:r>
          </a:p>
        </p:txBody>
      </p:sp>
      <p:sp>
        <p:nvSpPr>
          <p:cNvPr id="30732" name="Rectangle 12"/>
          <p:cNvSpPr/>
          <p:nvPr/>
        </p:nvSpPr>
        <p:spPr>
          <a:xfrm>
            <a:off x="679450" y="0"/>
            <a:ext cx="3994150" cy="682142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3．其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①恐前后受其敌：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②一狼洞其中：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③意将隧入以攻其后：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④屠自后断其股：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⑤其一犬坐于前：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４．之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①复投之：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②久之：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③数刀毙之：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④禽兽之变诈：</a:t>
            </a:r>
          </a:p>
          <a:p>
            <a:pPr>
              <a:lnSpc>
                <a:spcPct val="115000"/>
              </a:lnSpc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⑤两狼之并驱如故：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0" grpId="0"/>
      <p:bldP spid="150531" grpId="0"/>
      <p:bldP spid="150532" grpId="0"/>
      <p:bldP spid="150533" grpId="0"/>
      <p:bldP spid="150534" grpId="0"/>
      <p:bldP spid="150535" grpId="0"/>
      <p:bldP spid="150536" grpId="0"/>
      <p:bldP spid="150537" grpId="0"/>
      <p:bldP spid="150538" grpId="0"/>
      <p:bldP spid="1505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4" name="Rectangle 4"/>
          <p:cNvSpPr/>
          <p:nvPr/>
        </p:nvSpPr>
        <p:spPr>
          <a:xfrm>
            <a:off x="3983038" y="1778000"/>
            <a:ext cx="5181600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75000"/>
              <a:buFont typeface="Wingdings" panose="05000000000000000000" pitchFamily="2" charset="2"/>
            </a:pPr>
            <a:r>
              <a:rPr lang="en-US" altLang="zh-CN" sz="2400" b="1">
                <a:latin typeface="Arial" panose="020b0604020202020204" pitchFamily="34" charset="0"/>
              </a:rPr>
              <a:t>      《聊斋志异》是我国著名的文言文短篇小说集。作者通过谈狐说鬼，讽刺当时社会的黑暗、官场的腐败、科举制度的腐朽。充分表达了作者的爱憎感情和美好的理想。作品的艺术成就很高，具有现实意义，故事曲折离奇，人物形象鲜明生动。很多篇目已改编成电视、电影，如：《画皮》《倩女幽魂》《人鬼情缘》《狐仙》《胭脂》等。</a:t>
            </a:r>
          </a:p>
        </p:txBody>
      </p:sp>
      <p:sp>
        <p:nvSpPr>
          <p:cNvPr id="40965" name="WordArt 5"/>
          <p:cNvSpPr>
            <a:spLocks noChangeArrowheads="1" noChangeShapeType="1" noTextEdit="1"/>
          </p:cNvSpPr>
          <p:nvPr/>
        </p:nvSpPr>
        <p:spPr bwMode="auto">
          <a:xfrm>
            <a:off x="4143372" y="0"/>
            <a:ext cx="4451350" cy="172275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" cap="none" spc="0" normalizeH="0" baseline="0" noProof="0">
                <a:ln w="9525"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宋体" panose="02010600030101010101" pitchFamily="2" charset="-122"/>
                <a:cs typeface="+mn-cs"/>
              </a:rPr>
              <a:t>写鬼写妖高人一等　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" cap="none" spc="0" normalizeH="0" baseline="0" noProof="0">
                <a:ln w="9525"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宋体" panose="02010600030101010101" pitchFamily="2" charset="-122"/>
                <a:cs typeface="+mn-cs"/>
              </a:rPr>
              <a:t>刺贪 刺虐入骨三分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0" cap="none" spc="0" normalizeH="0" baseline="0" noProof="0">
                <a:ln w="9525">
                  <a:round/>
                </a:ln>
                <a:solidFill>
                  <a:srgbClr val="FF0000"/>
                </a:solidFill>
                <a:effectLst/>
                <a:uLnTx/>
                <a:uFillTx/>
                <a:latin typeface="华文新魏" pitchFamily="2" charset="-122"/>
                <a:ea typeface="宋体" panose="02010600030101010101" pitchFamily="2" charset="-122"/>
                <a:cs typeface="+mn-cs"/>
              </a:rPr>
              <a:t>                                  —郭沫若      </a:t>
            </a:r>
          </a:p>
        </p:txBody>
      </p:sp>
      <p:pic>
        <p:nvPicPr>
          <p:cNvPr id="4100" name="图片 4"/>
          <p:cNvPicPr>
            <a:picLocks noChangeAspect="1"/>
          </p:cNvPicPr>
          <p:nvPr/>
        </p:nvPicPr>
        <p:blipFill>
          <a:blip r:embed="rId2"/>
          <a:srcRect l="17679" r="18033"/>
          <a:stretch>
            <a:fillRect/>
          </a:stretch>
        </p:blipFill>
        <p:spPr>
          <a:xfrm>
            <a:off x="0" y="357188"/>
            <a:ext cx="3673475" cy="6215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2"/>
          <p:cNvSpPr/>
          <p:nvPr/>
        </p:nvSpPr>
        <p:spPr>
          <a:xfrm>
            <a:off x="142875" y="811148"/>
            <a:ext cx="3959225" cy="525475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66700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5．乃</a:t>
            </a:r>
          </a:p>
          <a:p>
            <a:pPr indent="266700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①屠乃奔倚其下：</a:t>
            </a:r>
          </a:p>
          <a:p>
            <a:pPr indent="266700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②乃悟前狼假寐：</a:t>
            </a:r>
          </a:p>
          <a:p>
            <a:pPr indent="266700">
              <a:lnSpc>
                <a:spcPct val="110000"/>
              </a:lnSpc>
            </a:pP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6．意</a:t>
            </a:r>
          </a:p>
          <a:p>
            <a:pPr indent="266700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①意暇甚： </a:t>
            </a:r>
          </a:p>
          <a:p>
            <a:pPr indent="266700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②意将隧入以攻其后：</a:t>
            </a:r>
          </a:p>
          <a:p>
            <a:pPr indent="266700">
              <a:lnSpc>
                <a:spcPct val="110000"/>
              </a:lnSpc>
            </a:pP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indent="266700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７．敌</a:t>
            </a:r>
          </a:p>
          <a:p>
            <a:pPr indent="266700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①恐前后受其敌：</a:t>
            </a:r>
          </a:p>
          <a:p>
            <a:pPr indent="266700"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②盖以诱敌：</a:t>
            </a:r>
          </a:p>
        </p:txBody>
      </p:sp>
      <p:sp>
        <p:nvSpPr>
          <p:cNvPr id="152579" name="Rectangle 3"/>
          <p:cNvSpPr/>
          <p:nvPr/>
        </p:nvSpPr>
        <p:spPr>
          <a:xfrm>
            <a:off x="4714875" y="1071563"/>
            <a:ext cx="2011680" cy="69494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于是、就</a:t>
            </a:r>
          </a:p>
        </p:txBody>
      </p:sp>
      <p:sp>
        <p:nvSpPr>
          <p:cNvPr id="152580" name="Rectangle 4"/>
          <p:cNvSpPr/>
          <p:nvPr/>
        </p:nvSpPr>
        <p:spPr>
          <a:xfrm>
            <a:off x="5000625" y="1714500"/>
            <a:ext cx="6400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才</a:t>
            </a:r>
          </a:p>
        </p:txBody>
      </p:sp>
      <p:sp>
        <p:nvSpPr>
          <p:cNvPr id="152581" name="Rectangle 5"/>
          <p:cNvSpPr/>
          <p:nvPr/>
        </p:nvSpPr>
        <p:spPr>
          <a:xfrm>
            <a:off x="4857750" y="2928938"/>
            <a:ext cx="2468880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神情、态度</a:t>
            </a:r>
          </a:p>
        </p:txBody>
      </p:sp>
      <p:sp>
        <p:nvSpPr>
          <p:cNvPr id="152582" name="Rectangle 6"/>
          <p:cNvSpPr/>
          <p:nvPr/>
        </p:nvSpPr>
        <p:spPr>
          <a:xfrm>
            <a:off x="4857750" y="3571875"/>
            <a:ext cx="150018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打算</a:t>
            </a:r>
          </a:p>
        </p:txBody>
      </p:sp>
      <p:sp>
        <p:nvSpPr>
          <p:cNvPr id="152583" name="Rectangle 7"/>
          <p:cNvSpPr/>
          <p:nvPr/>
        </p:nvSpPr>
        <p:spPr>
          <a:xfrm>
            <a:off x="5072063" y="4857750"/>
            <a:ext cx="25717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胁迫、攻击</a:t>
            </a:r>
          </a:p>
        </p:txBody>
      </p:sp>
      <p:sp>
        <p:nvSpPr>
          <p:cNvPr id="152584" name="Rectangle 8"/>
          <p:cNvSpPr/>
          <p:nvPr/>
        </p:nvSpPr>
        <p:spPr>
          <a:xfrm>
            <a:off x="5143500" y="5500688"/>
            <a:ext cx="995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敌人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/>
      <p:bldP spid="152580" grpId="0"/>
      <p:bldP spid="152581" grpId="0"/>
      <p:bldP spid="152582" grpId="0"/>
      <p:bldP spid="152583" grpId="0"/>
      <p:bldP spid="15258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4626" name="Rectangle 2"/>
          <p:cNvSpPr/>
          <p:nvPr/>
        </p:nvSpPr>
        <p:spPr>
          <a:xfrm>
            <a:off x="3630612" y="1714500"/>
            <a:ext cx="5513387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(“洞”，名词作动词，“打洞” )</a:t>
            </a:r>
          </a:p>
        </p:txBody>
      </p:sp>
      <p:sp>
        <p:nvSpPr>
          <p:cNvPr id="154627" name="Rectangle 3"/>
          <p:cNvSpPr/>
          <p:nvPr/>
        </p:nvSpPr>
        <p:spPr>
          <a:xfrm>
            <a:off x="3429000" y="3071813"/>
            <a:ext cx="5357813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( “前”，方位名词作动词，“上前” )</a:t>
            </a:r>
          </a:p>
        </p:txBody>
      </p:sp>
      <p:sp>
        <p:nvSpPr>
          <p:cNvPr id="154628" name="Rectangle 4"/>
          <p:cNvSpPr/>
          <p:nvPr/>
        </p:nvSpPr>
        <p:spPr>
          <a:xfrm>
            <a:off x="3857625" y="4714875"/>
            <a:ext cx="542925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( “犬”，名词作状语，“像狗一样” )</a:t>
            </a:r>
          </a:p>
        </p:txBody>
      </p:sp>
      <p:sp>
        <p:nvSpPr>
          <p:cNvPr id="32773" name="Rectangle 6"/>
          <p:cNvSpPr/>
          <p:nvPr/>
        </p:nvSpPr>
        <p:spPr>
          <a:xfrm>
            <a:off x="214313" y="928688"/>
            <a:ext cx="3571875" cy="4968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词类活用：</a:t>
            </a:r>
          </a:p>
          <a:p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1 . 一狼洞其中 </a:t>
            </a:r>
          </a:p>
          <a:p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2 . 狼不敢前  </a:t>
            </a:r>
          </a:p>
          <a:p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3 . 其一犬坐于前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26" grpId="0"/>
      <p:bldP spid="154627" grpId="0"/>
      <p:bldP spid="15462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Text Box 2"/>
          <p:cNvSpPr txBox="1"/>
          <p:nvPr/>
        </p:nvSpPr>
        <p:spPr>
          <a:xfrm>
            <a:off x="0" y="4000500"/>
            <a:ext cx="642938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屠户</a:t>
            </a:r>
          </a:p>
        </p:txBody>
      </p:sp>
      <p:sp>
        <p:nvSpPr>
          <p:cNvPr id="33795" name="Text Box 3"/>
          <p:cNvSpPr txBox="1"/>
          <p:nvPr/>
        </p:nvSpPr>
        <p:spPr>
          <a:xfrm>
            <a:off x="2209800" y="4267200"/>
            <a:ext cx="762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狼</a:t>
            </a:r>
          </a:p>
        </p:txBody>
      </p:sp>
      <p:sp>
        <p:nvSpPr>
          <p:cNvPr id="33796" name="Text Box 4"/>
          <p:cNvSpPr txBox="1"/>
          <p:nvPr/>
        </p:nvSpPr>
        <p:spPr>
          <a:xfrm>
            <a:off x="4038600" y="4267200"/>
            <a:ext cx="609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狼</a:t>
            </a:r>
          </a:p>
        </p:txBody>
      </p:sp>
      <p:sp>
        <p:nvSpPr>
          <p:cNvPr id="33797" name="Text Box 5"/>
          <p:cNvSpPr txBox="1"/>
          <p:nvPr/>
        </p:nvSpPr>
        <p:spPr>
          <a:xfrm>
            <a:off x="5791200" y="4267200"/>
            <a:ext cx="6858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狼</a:t>
            </a:r>
          </a:p>
        </p:txBody>
      </p:sp>
      <p:sp>
        <p:nvSpPr>
          <p:cNvPr id="33798" name="Text Box 6"/>
          <p:cNvSpPr txBox="1"/>
          <p:nvPr/>
        </p:nvSpPr>
        <p:spPr>
          <a:xfrm>
            <a:off x="7467599" y="4267200"/>
            <a:ext cx="7620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anose="02020603050405020304" pitchFamily="18" charset="0"/>
              </a:rPr>
              <a:t>狼</a:t>
            </a:r>
          </a:p>
        </p:txBody>
      </p:sp>
      <p:sp>
        <p:nvSpPr>
          <p:cNvPr id="41990" name="AutoShape 7"/>
          <p:cNvSpPr>
            <a:spLocks noChangeArrowheads="1"/>
          </p:cNvSpPr>
          <p:nvPr/>
        </p:nvSpPr>
        <p:spPr bwMode="auto">
          <a:xfrm flipV="1">
            <a:off x="1071563" y="3714750"/>
            <a:ext cx="1066800" cy="1905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91" name="AutoShape 8"/>
          <p:cNvSpPr>
            <a:spLocks noChangeArrowheads="1"/>
          </p:cNvSpPr>
          <p:nvPr/>
        </p:nvSpPr>
        <p:spPr bwMode="auto">
          <a:xfrm>
            <a:off x="2819400" y="3714750"/>
            <a:ext cx="1143000" cy="184785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992" name="AutoShape 9"/>
          <p:cNvSpPr>
            <a:spLocks noChangeArrowheads="1"/>
          </p:cNvSpPr>
          <p:nvPr/>
        </p:nvSpPr>
        <p:spPr bwMode="auto">
          <a:xfrm>
            <a:off x="6372225" y="3644900"/>
            <a:ext cx="976313" cy="1905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bg2">
              <a:lumMod val="75000"/>
            </a:schemeClr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02" name="Text Box 10"/>
          <p:cNvSpPr txBox="1"/>
          <p:nvPr/>
        </p:nvSpPr>
        <p:spPr>
          <a:xfrm>
            <a:off x="214313" y="142875"/>
            <a:ext cx="54102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华文新魏" pitchFamily="2" charset="-122"/>
              </a:rPr>
              <a:t>理清故事情节</a:t>
            </a:r>
          </a:p>
        </p:txBody>
      </p:sp>
      <p:sp>
        <p:nvSpPr>
          <p:cNvPr id="33803" name="Text Box 11"/>
          <p:cNvSpPr txBox="1"/>
          <p:nvPr/>
        </p:nvSpPr>
        <p:spPr>
          <a:xfrm>
            <a:off x="285750" y="928688"/>
            <a:ext cx="5572125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</a:rPr>
              <a:t> 在下面的箭头里填上一个动词，概括故事情节并思考下列问题。</a:t>
            </a:r>
          </a:p>
        </p:txBody>
      </p:sp>
      <p:sp>
        <p:nvSpPr>
          <p:cNvPr id="9228" name="Text Box 12"/>
          <p:cNvSpPr txBox="1"/>
          <p:nvPr/>
        </p:nvSpPr>
        <p:spPr>
          <a:xfrm>
            <a:off x="1214438" y="4357688"/>
            <a:ext cx="785812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66"/>
                </a:solidFill>
                <a:latin typeface="Times New Roman" panose="02020603050405020304" pitchFamily="18" charset="0"/>
              </a:rPr>
              <a:t>遇</a:t>
            </a:r>
          </a:p>
        </p:txBody>
      </p:sp>
      <p:sp>
        <p:nvSpPr>
          <p:cNvPr id="9229" name="Text Box 13"/>
          <p:cNvSpPr txBox="1"/>
          <p:nvPr/>
        </p:nvSpPr>
        <p:spPr>
          <a:xfrm>
            <a:off x="3071813" y="4286250"/>
            <a:ext cx="609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惧</a:t>
            </a:r>
          </a:p>
        </p:txBody>
      </p:sp>
      <p:sp>
        <p:nvSpPr>
          <p:cNvPr id="9230" name="Text Box 14"/>
          <p:cNvSpPr txBox="1"/>
          <p:nvPr/>
        </p:nvSpPr>
        <p:spPr>
          <a:xfrm>
            <a:off x="6572249" y="4214813"/>
            <a:ext cx="609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8000"/>
                </a:solidFill>
                <a:latin typeface="Times New Roman" panose="02020603050405020304" pitchFamily="18" charset="0"/>
              </a:rPr>
              <a:t>杀</a:t>
            </a:r>
          </a:p>
        </p:txBody>
      </p:sp>
      <p:sp>
        <p:nvSpPr>
          <p:cNvPr id="41998" name="AutoShape 15"/>
          <p:cNvSpPr>
            <a:spLocks noChangeArrowheads="1"/>
          </p:cNvSpPr>
          <p:nvPr/>
        </p:nvSpPr>
        <p:spPr bwMode="auto">
          <a:xfrm>
            <a:off x="4714875" y="3714750"/>
            <a:ext cx="1066800" cy="17526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32" name="Text Box 16"/>
          <p:cNvSpPr txBox="1"/>
          <p:nvPr/>
        </p:nvSpPr>
        <p:spPr>
          <a:xfrm>
            <a:off x="4929188" y="4214813"/>
            <a:ext cx="6096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</a:rPr>
              <a:t>御</a:t>
            </a:r>
          </a:p>
        </p:txBody>
      </p:sp>
      <p:sp>
        <p:nvSpPr>
          <p:cNvPr id="42002" name="AutoShape 19"/>
          <p:cNvSpPr>
            <a:spLocks noChangeArrowheads="1"/>
          </p:cNvSpPr>
          <p:nvPr/>
        </p:nvSpPr>
        <p:spPr bwMode="auto">
          <a:xfrm>
            <a:off x="4067175" y="5373688"/>
            <a:ext cx="976313" cy="1905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810" name="Rectangle 20"/>
          <p:cNvSpPr/>
          <p:nvPr/>
        </p:nvSpPr>
        <p:spPr>
          <a:xfrm>
            <a:off x="5003800" y="5949950"/>
            <a:ext cx="64770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Arial" panose="020b0604020202020204" pitchFamily="34" charset="0"/>
              </a:rPr>
              <a:t>狼</a:t>
            </a:r>
          </a:p>
        </p:txBody>
      </p:sp>
      <p:sp>
        <p:nvSpPr>
          <p:cNvPr id="33811" name="Text Box 21"/>
          <p:cNvSpPr txBox="1"/>
          <p:nvPr/>
        </p:nvSpPr>
        <p:spPr>
          <a:xfrm>
            <a:off x="4143375" y="6000750"/>
            <a:ext cx="690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Arial" panose="020b0604020202020204" pitchFamily="34" charset="0"/>
              </a:rPr>
              <a:t>议</a:t>
            </a:r>
          </a:p>
        </p:txBody>
      </p:sp>
      <p:sp>
        <p:nvSpPr>
          <p:cNvPr id="33812" name="Rectangle 22"/>
          <p:cNvSpPr/>
          <p:nvPr/>
        </p:nvSpPr>
        <p:spPr>
          <a:xfrm>
            <a:off x="2786063" y="5929313"/>
            <a:ext cx="1097280" cy="694944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>
                <a:latin typeface="Arial" panose="020b0604020202020204" pitchFamily="34" charset="0"/>
              </a:rPr>
              <a:t>作者</a:t>
            </a:r>
          </a:p>
        </p:txBody>
      </p:sp>
      <p:sp>
        <p:nvSpPr>
          <p:cNvPr id="33813" name="Text Box 23"/>
          <p:cNvSpPr txBox="1"/>
          <p:nvPr/>
        </p:nvSpPr>
        <p:spPr>
          <a:xfrm flipH="1">
            <a:off x="857250" y="3643313"/>
            <a:ext cx="150018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开端</a:t>
            </a:r>
          </a:p>
        </p:txBody>
      </p:sp>
      <p:sp>
        <p:nvSpPr>
          <p:cNvPr id="33814" name="Text Box 24"/>
          <p:cNvSpPr txBox="1"/>
          <p:nvPr/>
        </p:nvSpPr>
        <p:spPr>
          <a:xfrm>
            <a:off x="3500438" y="3571875"/>
            <a:ext cx="22860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1313AD"/>
                </a:solidFill>
                <a:latin typeface="Arial" panose="020b0604020202020204" pitchFamily="34" charset="0"/>
              </a:rPr>
              <a:t> 发         展</a:t>
            </a:r>
          </a:p>
        </p:txBody>
      </p:sp>
      <p:sp>
        <p:nvSpPr>
          <p:cNvPr id="33815" name="Text Box 25"/>
          <p:cNvSpPr txBox="1"/>
          <p:nvPr/>
        </p:nvSpPr>
        <p:spPr>
          <a:xfrm>
            <a:off x="6143625" y="3500438"/>
            <a:ext cx="200025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9900"/>
                </a:solidFill>
                <a:latin typeface="Arial" panose="020b0604020202020204" pitchFamily="34" charset="0"/>
              </a:rPr>
              <a:t>高潮、结局</a:t>
            </a:r>
          </a:p>
        </p:txBody>
      </p:sp>
      <p:pic>
        <p:nvPicPr>
          <p:cNvPr id="33816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13" y="0"/>
            <a:ext cx="3214687" cy="3214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8" grpId="0"/>
      <p:bldP spid="9229" grpId="0"/>
      <p:bldP spid="9230" grpId="0"/>
      <p:bldP spid="923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Text Box 2"/>
          <p:cNvSpPr txBox="1"/>
          <p:nvPr/>
        </p:nvSpPr>
        <p:spPr>
          <a:xfrm>
            <a:off x="214313" y="2786063"/>
            <a:ext cx="7924800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anose="02020603050405020304" pitchFamily="18" charset="0"/>
                <a:ea typeface="隶书" pitchFamily="49" charset="-122"/>
              </a:rPr>
              <a:t> 2、  请结合图片思考：课文开篇向我们交代了几     大要素？分别是什么？请用原文语句回答。</a:t>
            </a:r>
          </a:p>
        </p:txBody>
      </p:sp>
      <p:sp>
        <p:nvSpPr>
          <p:cNvPr id="10243" name="Text Box 3"/>
          <p:cNvSpPr txBox="1"/>
          <p:nvPr/>
        </p:nvSpPr>
        <p:spPr>
          <a:xfrm>
            <a:off x="3500438" y="4357688"/>
            <a:ext cx="21336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文鼎粗圆简"/>
              </a:rPr>
              <a:t>时间：晚</a:t>
            </a:r>
          </a:p>
        </p:txBody>
      </p:sp>
      <p:sp>
        <p:nvSpPr>
          <p:cNvPr id="10244" name="Text Box 4"/>
          <p:cNvSpPr txBox="1"/>
          <p:nvPr/>
        </p:nvSpPr>
        <p:spPr>
          <a:xfrm>
            <a:off x="3429000" y="4929188"/>
            <a:ext cx="235743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文鼎粗圆简"/>
              </a:rPr>
              <a:t>地点：途中</a:t>
            </a:r>
          </a:p>
        </p:txBody>
      </p:sp>
      <p:sp>
        <p:nvSpPr>
          <p:cNvPr id="10245" name="Text Box 5"/>
          <p:cNvSpPr txBox="1"/>
          <p:nvPr/>
        </p:nvSpPr>
        <p:spPr>
          <a:xfrm>
            <a:off x="3357562" y="5429250"/>
            <a:ext cx="340518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文鼎粗圆简"/>
              </a:rPr>
              <a:t>人物：一屠，二狼</a:t>
            </a:r>
          </a:p>
        </p:txBody>
      </p:sp>
      <p:sp>
        <p:nvSpPr>
          <p:cNvPr id="10246" name="Text Box 6"/>
          <p:cNvSpPr txBox="1"/>
          <p:nvPr/>
        </p:nvSpPr>
        <p:spPr>
          <a:xfrm>
            <a:off x="3357562" y="6143625"/>
            <a:ext cx="445008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文鼎粗圆简"/>
              </a:rPr>
              <a:t>起因：一屠晚归，两狼缀行</a:t>
            </a:r>
          </a:p>
        </p:txBody>
      </p:sp>
      <p:sp>
        <p:nvSpPr>
          <p:cNvPr id="34823" name="Text Box 7"/>
          <p:cNvSpPr txBox="1"/>
          <p:nvPr/>
        </p:nvSpPr>
        <p:spPr>
          <a:xfrm>
            <a:off x="428625" y="2143125"/>
            <a:ext cx="771525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方正姚体" pitchFamily="2" charset="-122"/>
                <a:ea typeface="方正姚体" pitchFamily="2" charset="-122"/>
              </a:rPr>
              <a:t>1、“ 缀行甚远”可看出狼的什么特点?       </a:t>
            </a:r>
          </a:p>
        </p:txBody>
      </p:sp>
      <p:sp>
        <p:nvSpPr>
          <p:cNvPr id="10248" name="Text Box 8"/>
          <p:cNvSpPr txBox="1"/>
          <p:nvPr/>
        </p:nvSpPr>
        <p:spPr>
          <a:xfrm>
            <a:off x="7429499" y="2143125"/>
            <a:ext cx="13716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方正姚体" pitchFamily="2" charset="-122"/>
              </a:rPr>
              <a:t>（凶狠）</a:t>
            </a:r>
          </a:p>
        </p:txBody>
      </p:sp>
      <p:pic>
        <p:nvPicPr>
          <p:cNvPr id="34825" name="Picture 9"/>
          <p:cNvPicPr>
            <a:picLocks noChangeAspect="1"/>
          </p:cNvPicPr>
          <p:nvPr/>
        </p:nvPicPr>
        <p:blipFill>
          <a:blip r:embed="rId2"/>
          <a:srcRect t="4054" b="2972"/>
          <a:stretch>
            <a:fillRect/>
          </a:stretch>
        </p:blipFill>
        <p:spPr>
          <a:xfrm>
            <a:off x="4000500" y="0"/>
            <a:ext cx="5143500" cy="2071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0" name="Text Box 10"/>
          <p:cNvSpPr txBox="1"/>
          <p:nvPr/>
        </p:nvSpPr>
        <p:spPr>
          <a:xfrm>
            <a:off x="214313" y="5072063"/>
            <a:ext cx="2357437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四 要素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28813" y="4643438"/>
            <a:ext cx="1571625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9600">
                <a:latin typeface="Arial" panose="020b0604020202020204" pitchFamily="34" charset="0"/>
              </a:rPr>
              <a:t>｛</a:t>
            </a:r>
          </a:p>
        </p:txBody>
      </p:sp>
      <p:sp>
        <p:nvSpPr>
          <p:cNvPr id="34828" name="TextBox 13"/>
          <p:cNvSpPr txBox="1"/>
          <p:nvPr/>
        </p:nvSpPr>
        <p:spPr>
          <a:xfrm>
            <a:off x="428625" y="571500"/>
            <a:ext cx="3286125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 i="1">
                <a:solidFill>
                  <a:srgbClr val="FF0066"/>
                </a:solidFill>
                <a:latin typeface="Arial" panose="020b0604020202020204" pitchFamily="34" charset="0"/>
              </a:rPr>
              <a:t>一、遇狼</a:t>
            </a:r>
          </a:p>
        </p:txBody>
      </p:sp>
    </p:spTree>
  </p:cSld>
  <p:clrMapOvr>
    <a:masterClrMapping/>
  </p:clrMapOvr>
  <p:transition spd="slow">
    <p:randomBar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/>
      <p:bldP spid="10244" grpId="0"/>
      <p:bldP spid="10245" grpId="0"/>
      <p:bldP spid="10246" grpId="0"/>
      <p:bldP spid="10248" grpId="0"/>
      <p:bldP spid="10250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Text Box 2"/>
          <p:cNvSpPr txBox="1"/>
          <p:nvPr/>
        </p:nvSpPr>
        <p:spPr>
          <a:xfrm>
            <a:off x="285750" y="2428875"/>
            <a:ext cx="88582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</a:rPr>
              <a:t>1、从“投、复投”等词看，屠户为什么不一次将骨投尽，使两狼并止，由此可以看出这时屠户对“狼”的心态是怎样的？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428625" y="571500"/>
            <a:ext cx="3643313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二、惧狼</a:t>
            </a:r>
          </a:p>
        </p:txBody>
      </p:sp>
      <p:sp>
        <p:nvSpPr>
          <p:cNvPr id="11268" name="Text Box 4"/>
          <p:cNvSpPr txBox="1"/>
          <p:nvPr/>
        </p:nvSpPr>
        <p:spPr>
          <a:xfrm>
            <a:off x="428625" y="4572000"/>
            <a:ext cx="79295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Times New Roman" panose="02020603050405020304" pitchFamily="18" charset="0"/>
              </a:rPr>
              <a:t>2、从“骨已尽矣，两狼之并驱如故。”可以看出狼此时的心态是怎样的？</a:t>
            </a:r>
          </a:p>
        </p:txBody>
      </p:sp>
      <p:pic>
        <p:nvPicPr>
          <p:cNvPr id="11269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8" y="0"/>
            <a:ext cx="4786312" cy="2330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Text Box 6"/>
          <p:cNvSpPr txBox="1"/>
          <p:nvPr/>
        </p:nvSpPr>
        <p:spPr>
          <a:xfrm>
            <a:off x="1527175" y="6575425"/>
            <a:ext cx="182880" cy="3657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1271" name="Text Box 7"/>
          <p:cNvSpPr txBox="1"/>
          <p:nvPr/>
        </p:nvSpPr>
        <p:spPr>
          <a:xfrm>
            <a:off x="857250" y="4071938"/>
            <a:ext cx="3929063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   明确： 迁就退让</a:t>
            </a:r>
          </a:p>
        </p:txBody>
      </p:sp>
      <p:sp>
        <p:nvSpPr>
          <p:cNvPr id="11272" name="Text Box 8"/>
          <p:cNvSpPr txBox="1"/>
          <p:nvPr/>
        </p:nvSpPr>
        <p:spPr>
          <a:xfrm>
            <a:off x="1285875" y="5786438"/>
            <a:ext cx="34290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明确：贪婪凶狠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7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686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2138" y="0"/>
            <a:ext cx="4741862" cy="2786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3"/>
          <p:cNvSpPr txBox="1"/>
          <p:nvPr/>
        </p:nvSpPr>
        <p:spPr>
          <a:xfrm>
            <a:off x="928688" y="2928938"/>
            <a:ext cx="634047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文鼎粗圆简"/>
                <a:ea typeface="文鼎粗圆简"/>
              </a:rPr>
              <a:t>1、 请指出描写屠夫心理的句子 </a:t>
            </a:r>
          </a:p>
        </p:txBody>
      </p:sp>
      <p:sp>
        <p:nvSpPr>
          <p:cNvPr id="12292" name="Text Box 4"/>
          <p:cNvSpPr txBox="1"/>
          <p:nvPr/>
        </p:nvSpPr>
        <p:spPr>
          <a:xfrm>
            <a:off x="1714500" y="3500438"/>
            <a:ext cx="5929313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文鼎粗圆简"/>
                <a:ea typeface="文鼎粗圆简"/>
              </a:rPr>
              <a:t>明确：屠大窘,恐前后受其敌  </a:t>
            </a:r>
          </a:p>
        </p:txBody>
      </p:sp>
      <p:sp>
        <p:nvSpPr>
          <p:cNvPr id="12293" name="Text Box 5"/>
          <p:cNvSpPr txBox="1"/>
          <p:nvPr/>
        </p:nvSpPr>
        <p:spPr>
          <a:xfrm>
            <a:off x="857250" y="4000500"/>
            <a:ext cx="7643813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文鼎粗圆简"/>
                <a:ea typeface="文鼎粗圆简"/>
              </a:rPr>
              <a:t>2、 他采取了怎样的行动？(原文回答)</a:t>
            </a:r>
          </a:p>
        </p:txBody>
      </p:sp>
      <p:sp>
        <p:nvSpPr>
          <p:cNvPr id="12294" name="Text Box 6"/>
          <p:cNvSpPr txBox="1"/>
          <p:nvPr/>
        </p:nvSpPr>
        <p:spPr>
          <a:xfrm>
            <a:off x="1643063" y="4572000"/>
            <a:ext cx="4929187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文鼎粗圆简"/>
                <a:ea typeface="文鼎粗圆简"/>
              </a:rPr>
              <a:t>明确：奔倚其下,弛担持刀</a:t>
            </a:r>
          </a:p>
        </p:txBody>
      </p:sp>
      <p:sp>
        <p:nvSpPr>
          <p:cNvPr id="12295" name="Text Box 7"/>
          <p:cNvSpPr txBox="1"/>
          <p:nvPr/>
        </p:nvSpPr>
        <p:spPr>
          <a:xfrm>
            <a:off x="857250" y="5214938"/>
            <a:ext cx="32004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文鼎粗圆简"/>
                <a:ea typeface="文鼎粗圆简"/>
              </a:rPr>
              <a:t>3、狼的表现呢?</a:t>
            </a:r>
          </a:p>
        </p:txBody>
      </p:sp>
      <p:sp>
        <p:nvSpPr>
          <p:cNvPr id="12296" name="Text Box 8"/>
          <p:cNvSpPr txBox="1"/>
          <p:nvPr/>
        </p:nvSpPr>
        <p:spPr>
          <a:xfrm>
            <a:off x="1571625" y="5857875"/>
            <a:ext cx="350043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文鼎粗圆简"/>
              </a:rPr>
              <a:t>明确：眈眈相向</a:t>
            </a:r>
          </a:p>
        </p:txBody>
      </p:sp>
      <p:sp>
        <p:nvSpPr>
          <p:cNvPr id="36873" name="TextBox 9"/>
          <p:cNvSpPr txBox="1"/>
          <p:nvPr/>
        </p:nvSpPr>
        <p:spPr>
          <a:xfrm>
            <a:off x="857250" y="785813"/>
            <a:ext cx="3230880" cy="1005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三、御狼</a:t>
            </a:r>
          </a:p>
        </p:txBody>
      </p:sp>
    </p:spTree>
  </p:cSld>
  <p:clrMapOvr>
    <a:masterClrMapping/>
  </p:clrMapOvr>
  <p:transition spd="slow">
    <p:strips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  <p:bldP spid="12295" grpId="0"/>
      <p:bldP spid="1229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/>
          <p:cNvSpPr txBox="1"/>
          <p:nvPr/>
        </p:nvSpPr>
        <p:spPr>
          <a:xfrm>
            <a:off x="285750" y="2786063"/>
            <a:ext cx="3786188" cy="291998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240AA6"/>
                </a:solidFill>
                <a:latin typeface="文鼎粗圆简"/>
                <a:ea typeface="文鼎粗圆简"/>
              </a:rPr>
              <a:t>请用原文回答问题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240AA6"/>
                </a:solidFill>
                <a:latin typeface="文鼎粗圆简"/>
                <a:ea typeface="文鼎粗圆简"/>
              </a:rPr>
              <a:t>1‘两狼的计谋：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240AA6"/>
                </a:solidFill>
                <a:latin typeface="文鼎粗圆简"/>
                <a:ea typeface="文鼎粗圆简"/>
              </a:rPr>
              <a:t>2 前狼假寐的姿势：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240AA6"/>
                </a:solidFill>
                <a:latin typeface="文鼎粗圆简"/>
                <a:ea typeface="文鼎粗圆简"/>
              </a:rPr>
              <a:t>3 前狼假寐的神态：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240AA6"/>
                </a:solidFill>
                <a:latin typeface="文鼎粗圆简"/>
                <a:ea typeface="文鼎粗圆简"/>
              </a:rPr>
              <a:t>4 前狼假寐的目的：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3200" b="1">
                <a:solidFill>
                  <a:srgbClr val="240AA6"/>
                </a:solidFill>
                <a:latin typeface="文鼎粗圆简"/>
                <a:ea typeface="文鼎粗圆简"/>
              </a:rPr>
              <a:t>5 后狼径去的目的：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214688" y="3286125"/>
            <a:ext cx="6143625" cy="3261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55000"/>
              </a:lnSpc>
              <a:buClrTx/>
              <a:buSzTx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accent2">
                    <a:lumMod val="60000"/>
                    <a:lumOff val="40000"/>
                  </a:schemeClr>
                </a:solidFill>
                <a:latin typeface="文鼎粗圆简"/>
                <a:ea typeface="文鼎粗圆简"/>
                <a:cs typeface="文鼎粗圆简"/>
              </a:rPr>
              <a:t>一狼径去，一狼假寐 (前后夹击屠夫)</a:t>
            </a:r>
          </a:p>
        </p:txBody>
      </p:sp>
      <p:sp>
        <p:nvSpPr>
          <p:cNvPr id="13316" name="Text Box 4"/>
          <p:cNvSpPr txBox="1"/>
          <p:nvPr/>
        </p:nvSpPr>
        <p:spPr>
          <a:xfrm>
            <a:off x="3929063" y="3714750"/>
            <a:ext cx="2071687" cy="32613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文鼎粗圆简"/>
              </a:rPr>
              <a:t>犬坐于前</a:t>
            </a:r>
          </a:p>
        </p:txBody>
      </p:sp>
      <p:sp>
        <p:nvSpPr>
          <p:cNvPr id="13317" name="Text Box 5"/>
          <p:cNvSpPr txBox="1"/>
          <p:nvPr/>
        </p:nvSpPr>
        <p:spPr>
          <a:xfrm>
            <a:off x="4000500" y="4286250"/>
            <a:ext cx="3267075" cy="32613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</a:pPr>
            <a:r>
              <a: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文鼎粗圆简"/>
              </a:rPr>
              <a:t>目似瞑，意暇甚</a:t>
            </a:r>
          </a:p>
        </p:txBody>
      </p:sp>
      <p:sp>
        <p:nvSpPr>
          <p:cNvPr id="13318" name="Text Box 6"/>
          <p:cNvSpPr txBox="1"/>
          <p:nvPr/>
        </p:nvSpPr>
        <p:spPr>
          <a:xfrm>
            <a:off x="4071938" y="4786313"/>
            <a:ext cx="1214437" cy="32613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文鼎粗圆简"/>
              </a:rPr>
              <a:t>诱敌</a:t>
            </a:r>
          </a:p>
        </p:txBody>
      </p:sp>
      <p:sp>
        <p:nvSpPr>
          <p:cNvPr id="13319" name="Text Box 7"/>
          <p:cNvSpPr txBox="1"/>
          <p:nvPr/>
        </p:nvSpPr>
        <p:spPr>
          <a:xfrm>
            <a:off x="4000500" y="5357813"/>
            <a:ext cx="3409950" cy="32613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</a:pPr>
            <a:r>
              <a:rPr lang="zh-CN" altLang="en-US" sz="2800" b="1">
                <a:solidFill>
                  <a:srgbClr val="7030A0"/>
                </a:solidFill>
                <a:latin typeface="Times New Roman" panose="02020603050405020304" pitchFamily="18" charset="0"/>
                <a:ea typeface="文鼎粗圆简"/>
              </a:rPr>
              <a:t>意将隧入以攻其后</a:t>
            </a:r>
          </a:p>
        </p:txBody>
      </p:sp>
      <p:sp>
        <p:nvSpPr>
          <p:cNvPr id="13320" name="Text Box 8"/>
          <p:cNvSpPr txBox="1"/>
          <p:nvPr/>
        </p:nvSpPr>
        <p:spPr>
          <a:xfrm>
            <a:off x="214313" y="5715000"/>
            <a:ext cx="51911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文鼎粗圆简"/>
                <a:ea typeface="文鼎粗圆简"/>
              </a:rPr>
              <a:t>6 此节表现了狼的什么特点?</a:t>
            </a:r>
          </a:p>
        </p:txBody>
      </p:sp>
      <p:pic>
        <p:nvPicPr>
          <p:cNvPr id="37897" name="Picture 9"/>
          <p:cNvPicPr>
            <a:picLocks noChangeAspect="1"/>
          </p:cNvPicPr>
          <p:nvPr/>
        </p:nvPicPr>
        <p:blipFill>
          <a:blip r:embed="rId2"/>
          <a:srcRect l="403" t="5147" b="383"/>
          <a:stretch>
            <a:fillRect/>
          </a:stretch>
        </p:blipFill>
        <p:spPr>
          <a:xfrm>
            <a:off x="3929063" y="0"/>
            <a:ext cx="5214937" cy="271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2" name="Text Box 10"/>
          <p:cNvSpPr txBox="1"/>
          <p:nvPr/>
        </p:nvSpPr>
        <p:spPr>
          <a:xfrm>
            <a:off x="5500688" y="5715000"/>
            <a:ext cx="28194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文鼎粗圆简"/>
                <a:ea typeface="文鼎粗圆简"/>
              </a:rPr>
              <a:t>阴险狡诈,愚蠢</a:t>
            </a:r>
          </a:p>
        </p:txBody>
      </p:sp>
      <p:sp>
        <p:nvSpPr>
          <p:cNvPr id="37899" name="TextBox 11"/>
          <p:cNvSpPr txBox="1"/>
          <p:nvPr/>
        </p:nvSpPr>
        <p:spPr>
          <a:xfrm>
            <a:off x="214313" y="571500"/>
            <a:ext cx="3230880" cy="1005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四、杀狼</a:t>
            </a:r>
          </a:p>
        </p:txBody>
      </p:sp>
    </p:spTree>
  </p:cSld>
  <p:clrMapOvr>
    <a:masterClrMapping/>
  </p:clrMapOvr>
  <p:transition spd="slow">
    <p:wipe dir="r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0" grpId="0"/>
      <p:bldP spid="133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891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3000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/>
          <p:cNvSpPr txBox="1"/>
          <p:nvPr/>
        </p:nvSpPr>
        <p:spPr>
          <a:xfrm>
            <a:off x="0" y="3071813"/>
            <a:ext cx="91440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>
                <a:latin typeface="Times New Roman" panose="02020603050405020304" pitchFamily="18" charset="0"/>
                <a:ea typeface="文鼎粗圆简"/>
              </a:rPr>
              <a:t>请结合图片找出屠夫杀狼的句子，体现屠夫怎样的性格特点？</a:t>
            </a:r>
          </a:p>
        </p:txBody>
      </p:sp>
      <p:sp>
        <p:nvSpPr>
          <p:cNvPr id="15364" name="Text Box 4"/>
          <p:cNvSpPr txBox="1"/>
          <p:nvPr/>
        </p:nvSpPr>
        <p:spPr>
          <a:xfrm>
            <a:off x="214313" y="4786313"/>
            <a:ext cx="835818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文鼎粗圆简"/>
                <a:ea typeface="文鼎粗圆简"/>
              </a:rPr>
              <a:t>杀狼的句子：屠自后断其股,亦毙之</a:t>
            </a:r>
          </a:p>
        </p:txBody>
      </p:sp>
      <p:sp>
        <p:nvSpPr>
          <p:cNvPr id="15365" name="Text Box 5"/>
          <p:cNvSpPr txBox="1"/>
          <p:nvPr/>
        </p:nvSpPr>
        <p:spPr>
          <a:xfrm>
            <a:off x="214313" y="5715000"/>
            <a:ext cx="7786687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240AA6"/>
                </a:solidFill>
                <a:latin typeface="文鼎粗圆简"/>
                <a:ea typeface="文鼎粗圆简"/>
              </a:rPr>
              <a:t>性格特点：机智勇敢、细心</a:t>
            </a:r>
          </a:p>
        </p:txBody>
      </p:sp>
    </p:spTree>
  </p:cSld>
  <p:clrMapOvr>
    <a:masterClrMapping/>
  </p:clrMapOvr>
  <p:transition spd="slow">
    <p:split orient="vert" dir="in"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  <p:bldP spid="1536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993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8" y="0"/>
            <a:ext cx="25146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5" y="0"/>
            <a:ext cx="25146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 Box 4"/>
          <p:cNvSpPr txBox="1"/>
          <p:nvPr/>
        </p:nvSpPr>
        <p:spPr>
          <a:xfrm>
            <a:off x="357188" y="3929063"/>
            <a:ext cx="8224837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文鼎粗圆简"/>
                <a:ea typeface="文鼎粗圆简"/>
              </a:rPr>
              <a:t>3“止增笑耳”的仅仅是恶狼吗,？作者嘲讽的仅仅是恶狼吗?从这个故事中你获得怎样的启发？</a:t>
            </a:r>
          </a:p>
        </p:txBody>
      </p:sp>
      <p:sp>
        <p:nvSpPr>
          <p:cNvPr id="16389" name="Rectangle 5"/>
          <p:cNvSpPr/>
          <p:nvPr/>
        </p:nvSpPr>
        <p:spPr>
          <a:xfrm>
            <a:off x="500063" y="2357438"/>
            <a:ext cx="7543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文鼎粗圆简"/>
                <a:ea typeface="文鼎粗圆简"/>
              </a:rPr>
              <a:t>1、朗读最后一段，作者的感叹是怎样的?</a:t>
            </a:r>
          </a:p>
        </p:txBody>
      </p:sp>
      <p:sp>
        <p:nvSpPr>
          <p:cNvPr id="16390" name="Rectangle 6"/>
          <p:cNvSpPr/>
          <p:nvPr/>
        </p:nvSpPr>
        <p:spPr>
          <a:xfrm>
            <a:off x="642938" y="2928938"/>
            <a:ext cx="8501062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文鼎粗圆简"/>
                <a:ea typeface="文鼎粗圆简"/>
              </a:rPr>
              <a:t>狼亦黠矣,而顷刻两毙,禽兽之变诈几何哉?止增笑耳。</a:t>
            </a:r>
          </a:p>
        </p:txBody>
      </p:sp>
      <p:sp>
        <p:nvSpPr>
          <p:cNvPr id="16391" name="Text Box 7"/>
          <p:cNvSpPr txBox="1"/>
          <p:nvPr/>
        </p:nvSpPr>
        <p:spPr>
          <a:xfrm>
            <a:off x="357188" y="4857750"/>
            <a:ext cx="8143875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文鼎粗圆简"/>
                <a:ea typeface="文鼎粗圆简"/>
              </a:rPr>
              <a:t>       不是,狼在此实际上是恶人的化身,代表的是那种贪婪、凶狠、狡诈、愚蠢的恶人，说明对待这种像恶狼的恶人就应该像屠夫一样敢于斗争，善于斗争，这正是此文的寓意所在。</a:t>
            </a:r>
          </a:p>
        </p:txBody>
      </p:sp>
      <p:sp>
        <p:nvSpPr>
          <p:cNvPr id="39944" name="Rectangle 8"/>
          <p:cNvSpPr/>
          <p:nvPr/>
        </p:nvSpPr>
        <p:spPr>
          <a:xfrm>
            <a:off x="714375" y="714375"/>
            <a:ext cx="2643188" cy="70104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chemeClr val="tx2"/>
                </a:solidFill>
                <a:latin typeface="Times New Roman" panose="02020603050405020304" pitchFamily="18" charset="0"/>
                <a:ea typeface="文鼎粗圆简"/>
              </a:rPr>
              <a:t> 议论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571500"/>
            <a:ext cx="944880" cy="10058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</a:rPr>
              <a:t>五、</a:t>
            </a:r>
          </a:p>
        </p:txBody>
      </p:sp>
      <p:sp>
        <p:nvSpPr>
          <p:cNvPr id="11" name="矩形 10"/>
          <p:cNvSpPr/>
          <p:nvPr/>
        </p:nvSpPr>
        <p:spPr>
          <a:xfrm>
            <a:off x="357188" y="3429000"/>
            <a:ext cx="5645468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1313AD"/>
                </a:solidFill>
                <a:latin typeface="Arial" panose="020b0604020202020204" pitchFamily="34" charset="0"/>
              </a:rPr>
              <a:t>2、这一段属于什么表达方式? </a:t>
            </a:r>
          </a:p>
        </p:txBody>
      </p:sp>
    </p:spTree>
  </p:cSld>
  <p:clrMapOvr>
    <a:masterClrMapping/>
  </p:clrMapOvr>
  <p:transition spd="slow">
    <p:pull dir="rd"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89" grpId="0"/>
      <p:bldP spid="16390" grpId="0"/>
      <p:bldP spid="16391" grpId="0"/>
      <p:bldP spid="39944" grpId="0"/>
      <p:bldP spid="9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TextBox 2"/>
          <p:cNvSpPr txBox="1"/>
          <p:nvPr/>
        </p:nvSpPr>
        <p:spPr>
          <a:xfrm>
            <a:off x="1500188" y="928688"/>
            <a:ext cx="5929312" cy="3383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作业：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</a:rPr>
              <a:t>      完成练习册的中的“整体阅和”“精彩品读”。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1295683" y="100940"/>
            <a:ext cx="7358112" cy="70104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《聊斋志异》产生的时代背景</a:t>
            </a:r>
          </a:p>
        </p:txBody>
      </p:sp>
      <p:sp>
        <p:nvSpPr>
          <p:cNvPr id="5123" name="TextBox 11"/>
          <p:cNvSpPr txBox="1"/>
          <p:nvPr/>
        </p:nvSpPr>
        <p:spPr>
          <a:xfrm>
            <a:off x="2143125" y="2571750"/>
            <a:ext cx="5357813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4" name="TextBox 12"/>
          <p:cNvSpPr txBox="1"/>
          <p:nvPr/>
        </p:nvSpPr>
        <p:spPr>
          <a:xfrm>
            <a:off x="2295525" y="2724150"/>
            <a:ext cx="5357813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5" name="TextBox 13"/>
          <p:cNvSpPr txBox="1"/>
          <p:nvPr/>
        </p:nvSpPr>
        <p:spPr>
          <a:xfrm>
            <a:off x="2286000" y="2714625"/>
            <a:ext cx="5357813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6" name="TextBox 16"/>
          <p:cNvSpPr txBox="1"/>
          <p:nvPr/>
        </p:nvSpPr>
        <p:spPr>
          <a:xfrm>
            <a:off x="2152650" y="2509838"/>
            <a:ext cx="5072063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7" name="TextBox 17"/>
          <p:cNvSpPr txBox="1"/>
          <p:nvPr/>
        </p:nvSpPr>
        <p:spPr>
          <a:xfrm>
            <a:off x="1571625" y="1928813"/>
            <a:ext cx="5072063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128" name="Rectangle 7"/>
          <p:cNvSpPr/>
          <p:nvPr/>
        </p:nvSpPr>
        <p:spPr>
          <a:xfrm>
            <a:off x="139700" y="1781333"/>
            <a:ext cx="8766175" cy="3931921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200025" eaLnBrk="0" hangingPunct="0"/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蒲松龄生活的明末清初，是中国历史上一个激烈动荡的时代。他因目击国初（指清初）乱离时事，官玩民偷，风漓俗靡，思欲假借狐鬼，篡成一书，以抒孤愤而稔识者。他的《聊斋志异》作为中国古典小说浪漫主义的杰作，是一面反映中国封建社会生活的特殊镜子。《聊斋志异》中的多数作品，描写的都是现实生活中并不存在的狐鬼神仙、灵花异卉、山精虫怪之类，表面看去好像是怪诞不经，但是，从艺术真实的角度说，却无一不深刻地反映出当时那一社会生活的真实本质。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TextBox 1"/>
          <p:cNvSpPr txBox="1"/>
          <p:nvPr/>
        </p:nvSpPr>
        <p:spPr>
          <a:xfrm>
            <a:off x="3714750" y="642938"/>
            <a:ext cx="2621280" cy="8229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latin typeface="Arial" panose="020b0604020202020204" pitchFamily="34" charset="0"/>
              </a:rPr>
              <a:t>第三课时</a:t>
            </a:r>
          </a:p>
        </p:txBody>
      </p:sp>
      <p:sp>
        <p:nvSpPr>
          <p:cNvPr id="41987" name="TextBox 2"/>
          <p:cNvSpPr txBox="1"/>
          <p:nvPr/>
        </p:nvSpPr>
        <p:spPr>
          <a:xfrm>
            <a:off x="428625" y="1428750"/>
            <a:ext cx="3372168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【学习目标 】</a:t>
            </a:r>
          </a:p>
        </p:txBody>
      </p:sp>
      <p:sp>
        <p:nvSpPr>
          <p:cNvPr id="41988" name="TextBox 3"/>
          <p:cNvSpPr txBox="1"/>
          <p:nvPr/>
        </p:nvSpPr>
        <p:spPr>
          <a:xfrm>
            <a:off x="357188" y="2286000"/>
            <a:ext cx="8501062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Arial" panose="020b0604020202020204" pitchFamily="34" charset="0"/>
              </a:rPr>
              <a:t>1、复习巩固，拓展新知。（重点、难点）</a:t>
            </a:r>
          </a:p>
        </p:txBody>
      </p:sp>
      <p:sp>
        <p:nvSpPr>
          <p:cNvPr id="41989" name="TextBox 5"/>
          <p:cNvSpPr txBox="1"/>
          <p:nvPr/>
        </p:nvSpPr>
        <p:spPr>
          <a:xfrm>
            <a:off x="393700" y="3786188"/>
            <a:ext cx="846455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Arial" panose="020b0604020202020204" pitchFamily="34" charset="0"/>
              </a:rPr>
              <a:t>2、根据课文内容，分析屠夫和狼的形象。    （ 重点）</a:t>
            </a: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TextBox 1"/>
          <p:cNvSpPr txBox="1"/>
          <p:nvPr/>
        </p:nvSpPr>
        <p:spPr>
          <a:xfrm>
            <a:off x="285750" y="0"/>
            <a:ext cx="424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</a:rPr>
              <a:t>【复习文言句式】</a:t>
            </a:r>
          </a:p>
        </p:txBody>
      </p:sp>
      <p:sp>
        <p:nvSpPr>
          <p:cNvPr id="43011" name="TextBox 2"/>
          <p:cNvSpPr txBox="1"/>
          <p:nvPr/>
        </p:nvSpPr>
        <p:spPr>
          <a:xfrm>
            <a:off x="0" y="579438"/>
            <a:ext cx="9144000" cy="5943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（1）投以骨（                句，介词结构后置“    　　　　”）</a:t>
            </a:r>
          </a:p>
          <a:p>
            <a:r>
              <a:rPr lang="zh-CN" altLang="en-US" sz="3200" b="1">
                <a:latin typeface="Arial" panose="020b0604020202020204" pitchFamily="34" charset="0"/>
              </a:rPr>
              <a:t>  （2）顾野有卖场（　　　　　句，省略主语“　  　”，应为“              　　　　　　　”）</a:t>
            </a:r>
          </a:p>
          <a:p>
            <a:r>
              <a:rPr lang="zh-CN" altLang="en-US" sz="3200" b="1">
                <a:latin typeface="Arial" panose="020b0604020202020204" pitchFamily="34" charset="0"/>
              </a:rPr>
              <a:t>   （3）场主积薪其中（                  句，省略介词“         ”，应为“　　　　　　　　　　　”）</a:t>
            </a:r>
          </a:p>
          <a:p>
            <a:r>
              <a:rPr lang="zh-CN" altLang="en-US" sz="3200" b="1">
                <a:latin typeface="Arial" panose="020b0604020202020204" pitchFamily="34" charset="0"/>
              </a:rPr>
              <a:t>   （4）一狼仍从（              句，省略宾语“　　”，应为“　　　　　　　　　”）</a:t>
            </a:r>
          </a:p>
          <a:p>
            <a:r>
              <a:rPr lang="zh-CN" altLang="en-US" sz="3200" b="1">
                <a:latin typeface="Arial" panose="020b0604020202020204" pitchFamily="34" charset="0"/>
              </a:rPr>
              <a:t>　 （５）一狼洞其中（          句，省略介词    “          ”“   ，应为“             　 　　　”）</a:t>
            </a:r>
          </a:p>
          <a:p>
            <a:r>
              <a:rPr lang="zh-CN" altLang="en-US" sz="3200" b="1">
                <a:latin typeface="Arial" panose="020b0604020202020204" pitchFamily="34" charset="0"/>
              </a:rPr>
              <a:t>　 （６）屠乃奔倚其下（                句，省略介词 “          ”，应为“    　　　　　　　”）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86125" y="500063"/>
            <a:ext cx="995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倒装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8688" y="1000125"/>
            <a:ext cx="14020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以骨投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7688" y="1571625"/>
            <a:ext cx="1071562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省略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1500" y="2000250"/>
            <a:ext cx="995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屠户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71938" y="2000250"/>
            <a:ext cx="3027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屠户顾野有卖场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0625" y="2500313"/>
            <a:ext cx="995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省略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57250" y="3000374"/>
            <a:ext cx="5892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于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929062" y="3000374"/>
            <a:ext cx="3027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场主积薪于其中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14750" y="3500438"/>
            <a:ext cx="995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略省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500" y="3929063"/>
            <a:ext cx="5892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071938" y="3857625"/>
            <a:ext cx="22148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一狼仍从之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4375" y="5000625"/>
            <a:ext cx="5892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于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86250" y="4429125"/>
            <a:ext cx="995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省略</a:t>
            </a:r>
          </a:p>
        </p:txBody>
      </p:sp>
      <p:sp>
        <p:nvSpPr>
          <p:cNvPr id="23" name="矩形 22"/>
          <p:cNvSpPr/>
          <p:nvPr/>
        </p:nvSpPr>
        <p:spPr>
          <a:xfrm>
            <a:off x="4643438" y="4929188"/>
            <a:ext cx="22148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一狼洞其中</a:t>
            </a:r>
          </a:p>
        </p:txBody>
      </p:sp>
      <p:sp>
        <p:nvSpPr>
          <p:cNvPr id="43026" name="TextBox 23"/>
          <p:cNvSpPr txBox="1"/>
          <p:nvPr/>
        </p:nvSpPr>
        <p:spPr>
          <a:xfrm>
            <a:off x="4929188" y="5429250"/>
            <a:ext cx="995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省略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2938" y="5857875"/>
            <a:ext cx="5892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于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786188" y="5857875"/>
            <a:ext cx="3027680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66"/>
                </a:solidFill>
                <a:latin typeface="Arial" panose="020b0604020202020204" pitchFamily="34" charset="0"/>
              </a:rPr>
              <a:t>屠乃奔倚于其下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9" grpId="0"/>
      <p:bldP spid="20" grpId="0"/>
      <p:bldP spid="21" grpId="0"/>
      <p:bldP spid="23" grpId="0"/>
      <p:bldP spid="43026" grpId="0"/>
      <p:bldP spid="25" grpId="0"/>
      <p:bldP spid="2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4" name="Rectangle 2"/>
          <p:cNvSpPr>
            <a:spLocks noGrp="1"/>
          </p:cNvSpPr>
          <p:nvPr>
            <p:ph type="title" idx="4294967295"/>
          </p:nvPr>
        </p:nvSpPr>
        <p:spPr>
          <a:xfrm>
            <a:off x="285750" y="1285875"/>
            <a:ext cx="4500563" cy="1430338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6000" b="1">
                <a:solidFill>
                  <a:srgbClr val="FF0000"/>
                </a:solidFill>
              </a:rPr>
              <a:t>探究学习</a:t>
            </a:r>
          </a:p>
        </p:txBody>
      </p:sp>
      <p:sp>
        <p:nvSpPr>
          <p:cNvPr id="44035" name="Rectangle 3"/>
          <p:cNvSpPr>
            <a:spLocks noGrp="1"/>
          </p:cNvSpPr>
          <p:nvPr>
            <p:ph type="body" idx="4294967295"/>
          </p:nvPr>
        </p:nvSpPr>
        <p:spPr>
          <a:xfrm>
            <a:off x="214313" y="3429000"/>
            <a:ext cx="8501062" cy="29289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sz="4800" b="1"/>
              <a:t>         请在课文中找出具体描写狼和屠户的语句，并分析狼和屠户的形象。</a:t>
            </a: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505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8" y="0"/>
            <a:ext cx="2214562" cy="128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9" name="Text Box 3"/>
          <p:cNvSpPr txBox="1"/>
          <p:nvPr/>
        </p:nvSpPr>
        <p:spPr>
          <a:xfrm>
            <a:off x="285750" y="1928813"/>
            <a:ext cx="6357938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文鼎粗圆简"/>
                <a:ea typeface="文鼎粗圆简"/>
              </a:rPr>
              <a:t>1、 请找出描写屠户心理的词：</a:t>
            </a:r>
          </a:p>
        </p:txBody>
      </p:sp>
      <p:sp>
        <p:nvSpPr>
          <p:cNvPr id="86020" name="Text Box 4"/>
          <p:cNvSpPr txBox="1"/>
          <p:nvPr/>
        </p:nvSpPr>
        <p:spPr>
          <a:xfrm>
            <a:off x="571500" y="2500313"/>
            <a:ext cx="6675438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文鼎粗圆简"/>
                <a:ea typeface="文鼎粗圆简"/>
              </a:rPr>
              <a:t>    惧→大窘→恐 →悟</a:t>
            </a:r>
          </a:p>
        </p:txBody>
      </p:sp>
      <p:sp>
        <p:nvSpPr>
          <p:cNvPr id="86021" name="Text Box 5"/>
          <p:cNvSpPr txBox="1"/>
          <p:nvPr/>
        </p:nvSpPr>
        <p:spPr>
          <a:xfrm>
            <a:off x="285750" y="3214688"/>
            <a:ext cx="885825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文鼎粗圆简"/>
                <a:ea typeface="文鼎粗圆简"/>
              </a:rPr>
              <a:t>2、 请找出描写屠户行动的句子并概括其性格特点。</a:t>
            </a:r>
          </a:p>
        </p:txBody>
      </p:sp>
      <p:sp>
        <p:nvSpPr>
          <p:cNvPr id="86022" name="Text Box 6"/>
          <p:cNvSpPr txBox="1"/>
          <p:nvPr/>
        </p:nvSpPr>
        <p:spPr>
          <a:xfrm>
            <a:off x="857250" y="5500688"/>
            <a:ext cx="657225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33CC33"/>
                </a:solidFill>
                <a:latin typeface="文鼎粗圆简"/>
                <a:ea typeface="文鼎粗圆简"/>
              </a:rPr>
              <a:t>奔倚其下,弛担持刀</a:t>
            </a:r>
          </a:p>
        </p:txBody>
      </p:sp>
      <p:pic>
        <p:nvPicPr>
          <p:cNvPr id="45063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3" y="0"/>
            <a:ext cx="1939925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064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75" y="0"/>
            <a:ext cx="1928813" cy="1341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25" name="Text Box 9"/>
          <p:cNvSpPr txBox="1"/>
          <p:nvPr/>
        </p:nvSpPr>
        <p:spPr>
          <a:xfrm>
            <a:off x="785813" y="4857750"/>
            <a:ext cx="59436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B0F0"/>
                </a:solidFill>
                <a:latin typeface="文鼎粗圆简"/>
                <a:ea typeface="文鼎粗圆简"/>
              </a:rPr>
              <a:t>以刀劈狼首,又数刀毙之</a:t>
            </a:r>
          </a:p>
        </p:txBody>
      </p:sp>
      <p:sp>
        <p:nvSpPr>
          <p:cNvPr id="86026" name="Text Box 10"/>
          <p:cNvSpPr txBox="1"/>
          <p:nvPr/>
        </p:nvSpPr>
        <p:spPr>
          <a:xfrm>
            <a:off x="6357939" y="5500688"/>
            <a:ext cx="194468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8000"/>
                </a:solidFill>
                <a:latin typeface="文鼎粗圆简"/>
                <a:ea typeface="文鼎粗圆简"/>
              </a:rPr>
              <a:t>(勇敢果断)</a:t>
            </a:r>
          </a:p>
        </p:txBody>
      </p:sp>
      <p:sp>
        <p:nvSpPr>
          <p:cNvPr id="86028" name="Text Box 12"/>
          <p:cNvSpPr txBox="1"/>
          <p:nvPr/>
        </p:nvSpPr>
        <p:spPr>
          <a:xfrm>
            <a:off x="6286500" y="6143625"/>
            <a:ext cx="2214563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C000"/>
                </a:solidFill>
                <a:latin typeface="文鼎粗圆简"/>
                <a:ea typeface="文鼎粗圆简"/>
              </a:rPr>
              <a:t>(勇敢细心)</a:t>
            </a:r>
          </a:p>
        </p:txBody>
      </p:sp>
      <p:sp>
        <p:nvSpPr>
          <p:cNvPr id="86029" name="Text Box 13"/>
          <p:cNvSpPr txBox="1"/>
          <p:nvPr/>
        </p:nvSpPr>
        <p:spPr>
          <a:xfrm>
            <a:off x="285750" y="1285875"/>
            <a:ext cx="64817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imes New Roman" panose="02020603050405020304" pitchFamily="18" charset="0"/>
              </a:rPr>
              <a:t>分析屠户的形象：</a:t>
            </a:r>
          </a:p>
        </p:txBody>
      </p:sp>
      <p:sp>
        <p:nvSpPr>
          <p:cNvPr id="86030" name="Text Box 14"/>
          <p:cNvSpPr txBox="1"/>
          <p:nvPr/>
        </p:nvSpPr>
        <p:spPr>
          <a:xfrm>
            <a:off x="857250" y="4357688"/>
            <a:ext cx="271462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1313AD"/>
                </a:solidFill>
                <a:latin typeface="文鼎粗圆简"/>
                <a:ea typeface="文鼎粗圆简"/>
              </a:rPr>
              <a:t>投以骨</a:t>
            </a:r>
          </a:p>
        </p:txBody>
      </p:sp>
      <p:sp>
        <p:nvSpPr>
          <p:cNvPr id="86031" name="Text Box 15"/>
          <p:cNvSpPr txBox="1"/>
          <p:nvPr/>
        </p:nvSpPr>
        <p:spPr>
          <a:xfrm>
            <a:off x="6286500" y="4143375"/>
            <a:ext cx="2071688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1313AD"/>
                </a:solidFill>
                <a:latin typeface="文鼎粗圆简"/>
                <a:ea typeface="文鼎粗圆简"/>
              </a:rPr>
              <a:t>(迁就忍让)</a:t>
            </a:r>
          </a:p>
        </p:txBody>
      </p:sp>
      <p:sp>
        <p:nvSpPr>
          <p:cNvPr id="86032" name="Text Box 16"/>
          <p:cNvSpPr txBox="1"/>
          <p:nvPr/>
        </p:nvSpPr>
        <p:spPr>
          <a:xfrm>
            <a:off x="6143625" y="4857750"/>
            <a:ext cx="24669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文鼎粗圆简"/>
                <a:ea typeface="文鼎粗圆简"/>
              </a:rPr>
              <a:t>（奋起反抗）</a:t>
            </a:r>
          </a:p>
        </p:txBody>
      </p:sp>
      <p:sp>
        <p:nvSpPr>
          <p:cNvPr id="43024" name="文本框 1"/>
          <p:cNvSpPr txBox="1"/>
          <p:nvPr/>
        </p:nvSpPr>
        <p:spPr>
          <a:xfrm>
            <a:off x="714375" y="6143625"/>
            <a:ext cx="356108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C000"/>
                </a:solidFill>
                <a:latin typeface="文鼎粗圆简"/>
                <a:ea typeface="文鼎粗圆简"/>
              </a:rPr>
              <a:t>屠自后断其股,亦毙之</a:t>
            </a:r>
          </a:p>
        </p:txBody>
      </p:sp>
      <p:pic>
        <p:nvPicPr>
          <p:cNvPr id="45073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143125" cy="1285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trips/>
    <p:sndAc>
      <p:stSnd>
        <p:snd r:embed="rId7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6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6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6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6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6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6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/>
      <p:bldP spid="86020" grpId="0"/>
      <p:bldP spid="86021" grpId="0"/>
      <p:bldP spid="86022" grpId="0"/>
      <p:bldP spid="86025" grpId="0"/>
      <p:bldP spid="86026" grpId="0"/>
      <p:bldP spid="86028" grpId="0"/>
      <p:bldP spid="86029" grpId="0"/>
      <p:bldP spid="86030" grpId="0"/>
      <p:bldP spid="86031" grpId="0"/>
      <p:bldP spid="86032" grpId="0"/>
      <p:bldP spid="4302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608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0"/>
            <a:ext cx="4043363" cy="1557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4995" name="Text Box 3"/>
          <p:cNvSpPr txBox="1"/>
          <p:nvPr/>
        </p:nvSpPr>
        <p:spPr>
          <a:xfrm>
            <a:off x="304800" y="1484313"/>
            <a:ext cx="6454775" cy="1097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600" b="1">
                <a:solidFill>
                  <a:srgbClr val="006600"/>
                </a:solidFill>
                <a:latin typeface="方正姚体" pitchFamily="2" charset="-122"/>
                <a:ea typeface="方正姚体" pitchFamily="2" charset="-122"/>
              </a:rPr>
              <a:t> 分析狼的特性：</a:t>
            </a:r>
          </a:p>
        </p:txBody>
      </p:sp>
      <p:sp>
        <p:nvSpPr>
          <p:cNvPr id="84996" name="Text Box 4"/>
          <p:cNvSpPr txBox="1"/>
          <p:nvPr/>
        </p:nvSpPr>
        <p:spPr>
          <a:xfrm>
            <a:off x="179388" y="3402013"/>
            <a:ext cx="78978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</a:rPr>
              <a:t>2、“一狼得骨止一狼仍从.复投之,后狼止而前狼又至”</a:t>
            </a:r>
          </a:p>
        </p:txBody>
      </p:sp>
      <p:sp>
        <p:nvSpPr>
          <p:cNvPr id="84997" name="Text Box 5"/>
          <p:cNvSpPr txBox="1"/>
          <p:nvPr/>
        </p:nvSpPr>
        <p:spPr>
          <a:xfrm>
            <a:off x="179388" y="3789363"/>
            <a:ext cx="277177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</a:rPr>
              <a:t>3、“并驱如故”</a:t>
            </a:r>
          </a:p>
        </p:txBody>
      </p:sp>
      <p:sp>
        <p:nvSpPr>
          <p:cNvPr id="84999" name="Text Box 7"/>
          <p:cNvSpPr txBox="1"/>
          <p:nvPr/>
        </p:nvSpPr>
        <p:spPr>
          <a:xfrm>
            <a:off x="7812089" y="2565400"/>
            <a:ext cx="1331912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en-US" altLang="zh-CN" sz="2800" b="1">
              <a:solidFill>
                <a:srgbClr val="FF3300"/>
              </a:solidFill>
              <a:latin typeface="Times New Roman" panose="02020603050405020304" pitchFamily="18" charset="0"/>
              <a:ea typeface="文鼎粗圆简"/>
            </a:endParaRPr>
          </a:p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文鼎粗圆简"/>
              </a:rPr>
              <a:t>凶狠</a:t>
            </a:r>
          </a:p>
          <a:p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  <a:ea typeface="文鼎粗圆简"/>
              </a:rPr>
              <a:t>贪婪</a:t>
            </a:r>
          </a:p>
        </p:txBody>
      </p:sp>
      <p:pic>
        <p:nvPicPr>
          <p:cNvPr id="46087" name="Picture 8"/>
          <p:cNvPicPr>
            <a:picLocks noChangeAspect="1"/>
          </p:cNvPicPr>
          <p:nvPr/>
        </p:nvPicPr>
        <p:blipFill>
          <a:blip r:embed="rId3"/>
          <a:srcRect l="403" t="5147" b="383"/>
          <a:stretch>
            <a:fillRect/>
          </a:stretch>
        </p:blipFill>
        <p:spPr>
          <a:xfrm>
            <a:off x="4859338" y="0"/>
            <a:ext cx="3744912" cy="1557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5001" name="Text Box 9"/>
          <p:cNvSpPr txBox="1"/>
          <p:nvPr/>
        </p:nvSpPr>
        <p:spPr>
          <a:xfrm>
            <a:off x="179388" y="2924175"/>
            <a:ext cx="3384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tx2"/>
                </a:solidFill>
                <a:latin typeface="宋体" panose="02010600030101010101" pitchFamily="2" charset="-122"/>
              </a:rPr>
              <a:t>1、“ 缀行甚远”</a:t>
            </a:r>
          </a:p>
        </p:txBody>
      </p:sp>
      <p:sp>
        <p:nvSpPr>
          <p:cNvPr id="85003" name="Text Box 11"/>
          <p:cNvSpPr txBox="1"/>
          <p:nvPr/>
        </p:nvSpPr>
        <p:spPr>
          <a:xfrm>
            <a:off x="609600" y="4365625"/>
            <a:ext cx="3581400" cy="2118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文鼎粗圆简"/>
                <a:ea typeface="文鼎粗圆简"/>
              </a:rPr>
              <a:t>两狼的计谋：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文鼎粗圆简"/>
                <a:ea typeface="文鼎粗圆简"/>
              </a:rPr>
              <a:t>前狼假寐的姿势：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文鼎粗圆简"/>
                <a:ea typeface="文鼎粗圆简"/>
              </a:rPr>
              <a:t>前狼假寐的神态：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文鼎粗圆简"/>
                <a:ea typeface="文鼎粗圆简"/>
              </a:rPr>
              <a:t>前狼假寐的目的：</a:t>
            </a:r>
          </a:p>
          <a:p>
            <a:pPr>
              <a:lnSpc>
                <a:spcPct val="55000"/>
              </a:lnSpc>
              <a:spcBef>
                <a:spcPct val="50000"/>
              </a:spcBef>
            </a:pPr>
            <a:r>
              <a:rPr lang="zh-CN" altLang="en-US" sz="2800">
                <a:solidFill>
                  <a:schemeClr val="accent2"/>
                </a:solidFill>
                <a:latin typeface="文鼎粗圆简"/>
                <a:ea typeface="文鼎粗圆简"/>
              </a:rPr>
              <a:t>后狼径去的目的：</a:t>
            </a:r>
          </a:p>
        </p:txBody>
      </p:sp>
      <p:sp>
        <p:nvSpPr>
          <p:cNvPr id="85004" name="Text Box 12"/>
          <p:cNvSpPr txBox="1"/>
          <p:nvPr/>
        </p:nvSpPr>
        <p:spPr>
          <a:xfrm>
            <a:off x="2928938" y="4286250"/>
            <a:ext cx="4876800" cy="2926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</a:pPr>
            <a:r>
              <a:rPr lang="zh-CN" altLang="en-US" sz="2400" b="1">
                <a:latin typeface="文鼎粗圆简"/>
                <a:ea typeface="文鼎粗圆简"/>
              </a:rPr>
              <a:t>一狼径去，一狼假寐</a:t>
            </a:r>
          </a:p>
        </p:txBody>
      </p:sp>
      <p:sp>
        <p:nvSpPr>
          <p:cNvPr id="85005" name="Text Box 13"/>
          <p:cNvSpPr txBox="1"/>
          <p:nvPr/>
        </p:nvSpPr>
        <p:spPr>
          <a:xfrm>
            <a:off x="3857625" y="4714875"/>
            <a:ext cx="2514600" cy="2926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文鼎粗圆简"/>
              </a:rPr>
              <a:t>犬坐于前</a:t>
            </a:r>
          </a:p>
        </p:txBody>
      </p:sp>
      <p:sp>
        <p:nvSpPr>
          <p:cNvPr id="85006" name="Text Box 14"/>
          <p:cNvSpPr txBox="1"/>
          <p:nvPr/>
        </p:nvSpPr>
        <p:spPr>
          <a:xfrm>
            <a:off x="3733800" y="5300663"/>
            <a:ext cx="2667000" cy="2926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文鼎粗圆简"/>
              </a:rPr>
              <a:t>目似瞑，意暇甚</a:t>
            </a:r>
          </a:p>
        </p:txBody>
      </p:sp>
      <p:sp>
        <p:nvSpPr>
          <p:cNvPr id="85007" name="Text Box 15"/>
          <p:cNvSpPr txBox="1"/>
          <p:nvPr/>
        </p:nvSpPr>
        <p:spPr>
          <a:xfrm>
            <a:off x="3810000" y="5805488"/>
            <a:ext cx="1446213" cy="2926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文鼎粗圆简"/>
              </a:rPr>
              <a:t>诱敌</a:t>
            </a:r>
          </a:p>
        </p:txBody>
      </p:sp>
      <p:sp>
        <p:nvSpPr>
          <p:cNvPr id="85008" name="Text Box 16"/>
          <p:cNvSpPr txBox="1"/>
          <p:nvPr/>
        </p:nvSpPr>
        <p:spPr>
          <a:xfrm>
            <a:off x="3643313" y="6143625"/>
            <a:ext cx="3048000" cy="29260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55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文鼎粗圆简"/>
              </a:rPr>
              <a:t>意将隧入以攻其后</a:t>
            </a:r>
          </a:p>
        </p:txBody>
      </p:sp>
      <p:sp>
        <p:nvSpPr>
          <p:cNvPr id="85009" name="Text Box 17"/>
          <p:cNvSpPr txBox="1"/>
          <p:nvPr/>
        </p:nvSpPr>
        <p:spPr>
          <a:xfrm>
            <a:off x="6443664" y="4005263"/>
            <a:ext cx="852487" cy="252984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0">
                <a:latin typeface="宋体" panose="02010600030101010101" pitchFamily="2" charset="-122"/>
              </a:rPr>
              <a:t>}</a:t>
            </a:r>
          </a:p>
        </p:txBody>
      </p:sp>
      <p:sp>
        <p:nvSpPr>
          <p:cNvPr id="85010" name="Text Box 18"/>
          <p:cNvSpPr txBox="1"/>
          <p:nvPr/>
        </p:nvSpPr>
        <p:spPr>
          <a:xfrm>
            <a:off x="7812089" y="4868863"/>
            <a:ext cx="1117600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文鼎粗圆简"/>
                <a:ea typeface="文鼎粗圆简"/>
              </a:rPr>
              <a:t>阴险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文鼎粗圆简"/>
                <a:ea typeface="文鼎粗圆简"/>
              </a:rPr>
              <a:t>狡诈</a:t>
            </a:r>
          </a:p>
        </p:txBody>
      </p:sp>
      <p:sp>
        <p:nvSpPr>
          <p:cNvPr id="85011" name="Text Box 19"/>
          <p:cNvSpPr txBox="1"/>
          <p:nvPr/>
        </p:nvSpPr>
        <p:spPr>
          <a:xfrm>
            <a:off x="0" y="4221163"/>
            <a:ext cx="1042988" cy="4572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</a:rPr>
              <a:t>4、</a:t>
            </a:r>
          </a:p>
        </p:txBody>
      </p:sp>
      <p:sp>
        <p:nvSpPr>
          <p:cNvPr id="85013" name="Rectangle 21"/>
          <p:cNvSpPr/>
          <p:nvPr/>
        </p:nvSpPr>
        <p:spPr>
          <a:xfrm flipV="1">
            <a:off x="7308850" y="2854008"/>
            <a:ext cx="1223963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9600">
                <a:latin typeface="Arial" panose="020b0604020202020204" pitchFamily="34" charset="0"/>
              </a:rPr>
              <a:t>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5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5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4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5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5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5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50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5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5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5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5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5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5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5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  <p:bldP spid="84996" grpId="0"/>
      <p:bldP spid="84997" grpId="0"/>
      <p:bldP spid="84999" grpId="0"/>
      <p:bldP spid="85001" grpId="0"/>
      <p:bldP spid="85003" grpId="0"/>
      <p:bldP spid="85004" grpId="0"/>
      <p:bldP spid="85005" grpId="0"/>
      <p:bldP spid="85006" grpId="0"/>
      <p:bldP spid="85007" grpId="0"/>
      <p:bldP spid="85008" grpId="0"/>
      <p:bldP spid="85009" grpId="0"/>
      <p:bldP spid="85010" grpId="0"/>
      <p:bldP spid="85011" grpId="0"/>
      <p:bldP spid="8501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Text Box 2"/>
          <p:cNvSpPr txBox="1"/>
          <p:nvPr/>
        </p:nvSpPr>
        <p:spPr>
          <a:xfrm>
            <a:off x="1041242" y="0"/>
            <a:ext cx="2468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文鼎粗圆简"/>
              </a:rPr>
              <a:t>总结板书:</a:t>
            </a:r>
          </a:p>
        </p:txBody>
      </p:sp>
      <p:sp>
        <p:nvSpPr>
          <p:cNvPr id="41987" name="Text Box 3"/>
          <p:cNvSpPr txBox="1"/>
          <p:nvPr/>
        </p:nvSpPr>
        <p:spPr>
          <a:xfrm>
            <a:off x="1116013" y="990600"/>
            <a:ext cx="1027112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文鼎粗圆简"/>
              </a:rPr>
              <a:t>遇狼</a:t>
            </a:r>
          </a:p>
        </p:txBody>
      </p:sp>
      <p:sp>
        <p:nvSpPr>
          <p:cNvPr id="41988" name="Text Box 4"/>
          <p:cNvSpPr txBox="1"/>
          <p:nvPr/>
        </p:nvSpPr>
        <p:spPr>
          <a:xfrm>
            <a:off x="2819400" y="990600"/>
            <a:ext cx="231648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文鼎粗圆简"/>
              </a:rPr>
              <a:t>狼：缀行——狡</a:t>
            </a:r>
          </a:p>
        </p:txBody>
      </p:sp>
      <p:sp>
        <p:nvSpPr>
          <p:cNvPr id="41989" name="Text Box 5"/>
          <p:cNvSpPr txBox="1"/>
          <p:nvPr/>
        </p:nvSpPr>
        <p:spPr>
          <a:xfrm>
            <a:off x="2819400" y="1600200"/>
            <a:ext cx="231648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文鼎粗圆简"/>
              </a:rPr>
              <a:t>屠：投骨——惧</a:t>
            </a:r>
          </a:p>
        </p:txBody>
      </p:sp>
      <p:sp>
        <p:nvSpPr>
          <p:cNvPr id="41990" name="Text Box 6"/>
          <p:cNvSpPr txBox="1"/>
          <p:nvPr/>
        </p:nvSpPr>
        <p:spPr>
          <a:xfrm>
            <a:off x="1143000" y="1857375"/>
            <a:ext cx="1143000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文鼎粗圆简"/>
              </a:rPr>
              <a:t>惧狼</a:t>
            </a:r>
          </a:p>
        </p:txBody>
      </p:sp>
      <p:sp>
        <p:nvSpPr>
          <p:cNvPr id="41991" name="Text Box 7"/>
          <p:cNvSpPr txBox="1"/>
          <p:nvPr/>
        </p:nvSpPr>
        <p:spPr>
          <a:xfrm>
            <a:off x="2843213" y="2133600"/>
            <a:ext cx="49688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文鼎粗圆简"/>
              </a:rPr>
              <a:t>狼：并驱如故——贪婪、凶狠</a:t>
            </a:r>
          </a:p>
        </p:txBody>
      </p:sp>
      <p:sp>
        <p:nvSpPr>
          <p:cNvPr id="41992" name="Text Box 8"/>
          <p:cNvSpPr txBox="1"/>
          <p:nvPr/>
        </p:nvSpPr>
        <p:spPr>
          <a:xfrm>
            <a:off x="2819400" y="2590800"/>
            <a:ext cx="3916680" cy="944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文鼎粗圆简"/>
                <a:ea typeface="文鼎粗圆简"/>
              </a:rPr>
              <a:t>屠：窘，恐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文鼎粗圆简"/>
                <a:ea typeface="文鼎粗圆简"/>
              </a:rPr>
              <a:t>   倚薪，弛担持刀——智</a:t>
            </a:r>
          </a:p>
        </p:txBody>
      </p:sp>
      <p:sp>
        <p:nvSpPr>
          <p:cNvPr id="41993" name="Text Box 9"/>
          <p:cNvSpPr txBox="1"/>
          <p:nvPr/>
        </p:nvSpPr>
        <p:spPr>
          <a:xfrm>
            <a:off x="1187450" y="4149725"/>
            <a:ext cx="89408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文鼎粗圆简"/>
              </a:rPr>
              <a:t>杀狼</a:t>
            </a:r>
          </a:p>
        </p:txBody>
      </p:sp>
      <p:sp>
        <p:nvSpPr>
          <p:cNvPr id="41994" name="Text Box 10"/>
          <p:cNvSpPr txBox="1"/>
          <p:nvPr/>
        </p:nvSpPr>
        <p:spPr>
          <a:xfrm>
            <a:off x="2786063" y="3857625"/>
            <a:ext cx="34290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anose="02020603050405020304" pitchFamily="18" charset="0"/>
                <a:ea typeface="文鼎粗圆简"/>
              </a:rPr>
              <a:t>前狼：犬坐于前</a:t>
            </a:r>
          </a:p>
          <a:p>
            <a:r>
              <a:rPr lang="zh-CN" altLang="en-US" sz="2400" b="1">
                <a:latin typeface="Times New Roman" panose="02020603050405020304" pitchFamily="18" charset="0"/>
                <a:ea typeface="文鼎粗圆简"/>
              </a:rPr>
              <a:t>后狼：径去，洞其中 </a:t>
            </a:r>
          </a:p>
        </p:txBody>
      </p:sp>
      <p:sp>
        <p:nvSpPr>
          <p:cNvPr id="41996" name="Text Box 12"/>
          <p:cNvSpPr txBox="1"/>
          <p:nvPr/>
        </p:nvSpPr>
        <p:spPr>
          <a:xfrm>
            <a:off x="6934199" y="4114800"/>
            <a:ext cx="53848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文鼎粗圆简"/>
              </a:rPr>
              <a:t>黠</a:t>
            </a:r>
          </a:p>
        </p:txBody>
      </p:sp>
      <p:sp>
        <p:nvSpPr>
          <p:cNvPr id="41997" name="Text Box 13"/>
          <p:cNvSpPr txBox="1"/>
          <p:nvPr/>
        </p:nvSpPr>
        <p:spPr>
          <a:xfrm>
            <a:off x="2714625" y="4643438"/>
            <a:ext cx="4291013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文鼎粗圆简"/>
              </a:rPr>
              <a:t>屠：暴起，刀劈——勇敢</a:t>
            </a:r>
          </a:p>
        </p:txBody>
      </p:sp>
      <p:sp>
        <p:nvSpPr>
          <p:cNvPr id="41999" name="Line 15"/>
          <p:cNvSpPr/>
          <p:nvPr/>
        </p:nvSpPr>
        <p:spPr>
          <a:xfrm flipH="1">
            <a:off x="1619250" y="3573463"/>
            <a:ext cx="0" cy="6858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7118" name="Line 16"/>
          <p:cNvSpPr/>
          <p:nvPr/>
        </p:nvSpPr>
        <p:spPr>
          <a:xfrm>
            <a:off x="2286000" y="914400"/>
            <a:ext cx="5257800" cy="0"/>
          </a:xfrm>
          <a:prstGeom prst="line">
            <a:avLst/>
          </a:prstGeom>
          <a:ln w="12700" cap="flat" cmpd="sng">
            <a:solidFill>
              <a:srgbClr val="00FF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42001" name="Line 17"/>
          <p:cNvSpPr/>
          <p:nvPr/>
        </p:nvSpPr>
        <p:spPr>
          <a:xfrm>
            <a:off x="928688" y="5572125"/>
            <a:ext cx="990600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2002" name="Text Box 18"/>
          <p:cNvSpPr txBox="1"/>
          <p:nvPr/>
        </p:nvSpPr>
        <p:spPr>
          <a:xfrm>
            <a:off x="1714500" y="5286375"/>
            <a:ext cx="7429500" cy="13716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文鼎粗圆简"/>
              </a:rPr>
              <a:t>        嘲笑了玩弄阴谋，自食其果的恶狼，赞扬了屠户的机智勇敢，教育人们对待像狼一样的敌人要敢于斗争，善于斗争。   </a:t>
            </a:r>
          </a:p>
        </p:txBody>
      </p:sp>
      <p:sp>
        <p:nvSpPr>
          <p:cNvPr id="42004" name="Line 20"/>
          <p:cNvSpPr/>
          <p:nvPr/>
        </p:nvSpPr>
        <p:spPr>
          <a:xfrm flipH="1">
            <a:off x="1643063" y="1428750"/>
            <a:ext cx="0" cy="5334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7122" name="Text Box 22"/>
          <p:cNvSpPr txBox="1"/>
          <p:nvPr/>
        </p:nvSpPr>
        <p:spPr>
          <a:xfrm>
            <a:off x="1258888" y="1916113"/>
            <a:ext cx="182880" cy="518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800">
              <a:solidFill>
                <a:srgbClr val="FF3300"/>
              </a:solidFill>
              <a:latin typeface="Times New Roman" panose="02020603050405020304" pitchFamily="18" charset="0"/>
              <a:ea typeface="文鼎粗圆简"/>
            </a:endParaRPr>
          </a:p>
        </p:txBody>
      </p:sp>
      <p:sp>
        <p:nvSpPr>
          <p:cNvPr id="42007" name="Line 23"/>
          <p:cNvSpPr/>
          <p:nvPr/>
        </p:nvSpPr>
        <p:spPr>
          <a:xfrm flipH="1">
            <a:off x="1619250" y="2349500"/>
            <a:ext cx="0" cy="5334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45079" name="Text Box 24"/>
          <p:cNvSpPr txBox="1"/>
          <p:nvPr/>
        </p:nvSpPr>
        <p:spPr>
          <a:xfrm>
            <a:off x="1000125" y="2928938"/>
            <a:ext cx="12858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御狼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72188" y="4071938"/>
            <a:ext cx="642937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Times New Roman" panose="02020603050405020304" pitchFamily="18" charset="0"/>
                <a:ea typeface="文鼎粗圆简"/>
              </a:rPr>
              <a:t>—</a:t>
            </a:r>
          </a:p>
        </p:txBody>
      </p:sp>
    </p:spTree>
  </p:cSld>
  <p:clrMapOvr>
    <a:masterClrMapping/>
  </p:clrMapOvr>
  <p:transition spd="slow">
    <p:cover dir="r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1987" grpId="0"/>
      <p:bldP spid="41988" grpId="0"/>
      <p:bldP spid="41989" grpId="0"/>
      <p:bldP spid="41990" grpId="0"/>
      <p:bldP spid="41991" grpId="0"/>
      <p:bldP spid="41992" grpId="0"/>
      <p:bldP spid="41993" grpId="0"/>
      <p:bldP spid="41994" grpId="0"/>
      <p:bldP spid="41996" grpId="0"/>
      <p:bldP spid="41997" grpId="0"/>
      <p:bldP spid="42002" grpId="0"/>
      <p:bldP spid="45079" grpId="0"/>
      <p:bldP spid="2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2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0" y="-285750"/>
            <a:ext cx="4643438" cy="1341438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6600" b="1">
                <a:solidFill>
                  <a:srgbClr val="1313AD"/>
                </a:solidFill>
              </a:rPr>
              <a:t>学习感悟：</a:t>
            </a:r>
          </a:p>
        </p:txBody>
      </p:sp>
      <p:sp>
        <p:nvSpPr>
          <p:cNvPr id="46083" name="Rectangle 3"/>
          <p:cNvSpPr>
            <a:spLocks noGrp="1" noRot="1"/>
          </p:cNvSpPr>
          <p:nvPr>
            <p:ph type="body" idx="4294967295"/>
          </p:nvPr>
        </p:nvSpPr>
        <p:spPr>
          <a:xfrm>
            <a:off x="0" y="3143250"/>
            <a:ext cx="2749550" cy="7921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3600" b="1">
                <a:solidFill>
                  <a:srgbClr val="008000"/>
                </a:solidFill>
              </a:rPr>
              <a:t>狼的角度──</a:t>
            </a:r>
          </a:p>
        </p:txBody>
      </p:sp>
      <p:sp>
        <p:nvSpPr>
          <p:cNvPr id="46084" name="Text Box 4"/>
          <p:cNvSpPr txBox="1"/>
          <p:nvPr/>
        </p:nvSpPr>
        <p:spPr>
          <a:xfrm>
            <a:off x="0" y="5286375"/>
            <a:ext cx="374491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240AA6"/>
                </a:solidFill>
                <a:latin typeface="Times New Roman" panose="02020603050405020304" pitchFamily="18" charset="0"/>
              </a:rPr>
              <a:t>屠户的角度──</a:t>
            </a:r>
          </a:p>
        </p:txBody>
      </p:sp>
      <p:sp>
        <p:nvSpPr>
          <p:cNvPr id="87045" name="Text Box 5"/>
          <p:cNvSpPr txBox="1"/>
          <p:nvPr/>
        </p:nvSpPr>
        <p:spPr>
          <a:xfrm>
            <a:off x="3071813" y="2571750"/>
            <a:ext cx="5832475" cy="228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600" b="1">
                <a:solidFill>
                  <a:srgbClr val="FF0066"/>
                </a:solidFill>
                <a:latin typeface="Times New Roman" panose="02020603050405020304" pitchFamily="18" charset="0"/>
              </a:rPr>
              <a:t>不要以为凭借自己的凶狠狡猾，就可以为所欲为，这样做的下场只能是自取灭亡，不要贪婪等</a:t>
            </a:r>
          </a:p>
        </p:txBody>
      </p:sp>
      <p:sp>
        <p:nvSpPr>
          <p:cNvPr id="87047" name="Text Box 7"/>
          <p:cNvSpPr txBox="1"/>
          <p:nvPr/>
        </p:nvSpPr>
        <p:spPr>
          <a:xfrm>
            <a:off x="3071813" y="5000625"/>
            <a:ext cx="5786437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</a:rPr>
              <a:t>运用头脑、做事果断、镇静、机智、勇敢、勇于斗争、善于斗争</a:t>
            </a:r>
          </a:p>
        </p:txBody>
      </p:sp>
      <p:sp>
        <p:nvSpPr>
          <p:cNvPr id="48135" name="Text Box 8"/>
          <p:cNvSpPr txBox="1"/>
          <p:nvPr/>
        </p:nvSpPr>
        <p:spPr>
          <a:xfrm>
            <a:off x="428625" y="785813"/>
            <a:ext cx="8353425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       学了这个故事，你从中得到什么启示？请从狼和屠户两个角度加以阐述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7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/>
      <p:bldP spid="46083" grpId="0" build="p"/>
      <p:bldP spid="46084" grpId="0"/>
      <p:bldP spid="87045" grpId="0"/>
      <p:bldP spid="8704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6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0" y="0"/>
            <a:ext cx="9144000" cy="11430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b="1">
                <a:solidFill>
                  <a:srgbClr val="FF0000"/>
                </a:solidFill>
              </a:rPr>
              <a:t>知识拓展：积累有关狼的成语、歇                 后语和俗语。(“课后练习四”)</a:t>
            </a:r>
          </a:p>
        </p:txBody>
      </p:sp>
      <p:sp>
        <p:nvSpPr>
          <p:cNvPr id="47107" name="Rectangle 3"/>
          <p:cNvSpPr>
            <a:spLocks noGrp="1" noRot="1"/>
          </p:cNvSpPr>
          <p:nvPr>
            <p:ph type="body" idx="4294967295"/>
          </p:nvPr>
        </p:nvSpPr>
        <p:spPr>
          <a:xfrm>
            <a:off x="0" y="1357313"/>
            <a:ext cx="9074150" cy="5084762"/>
          </a:xfrm>
        </p:spPr>
        <p:txBody>
          <a:bodyPr vert="horz" wrap="square" lIns="91440" tIns="45720" rIns="91440" bIns="45720" anchor="t"/>
          <a:lstStyle/>
          <a:p>
            <a:pPr lvl="1" eaLnBrk="1" hangingPunct="1">
              <a:buNone/>
            </a:pPr>
            <a:r>
              <a:rPr lang="zh-CN" altLang="en-US" sz="4000" b="1">
                <a:solidFill>
                  <a:srgbClr val="1313AD"/>
                </a:solidFill>
              </a:rPr>
              <a:t>示例：成语</a:t>
            </a:r>
          </a:p>
          <a:p>
            <a:pPr lvl="1" eaLnBrk="1" hangingPunct="1">
              <a:buNone/>
            </a:pPr>
            <a:r>
              <a:rPr lang="zh-CN" altLang="en-US" sz="4000" b="1">
                <a:solidFill>
                  <a:srgbClr val="1313AD"/>
                </a:solidFill>
              </a:rPr>
              <a:t>杯盘狼藉     豺狼成性      豺狼当道 </a:t>
            </a:r>
          </a:p>
          <a:p>
            <a:pPr lvl="1" eaLnBrk="1" hangingPunct="1">
              <a:buNone/>
            </a:pPr>
            <a:r>
              <a:rPr lang="zh-CN" altLang="en-US" sz="4000" b="1">
                <a:solidFill>
                  <a:srgbClr val="1313AD"/>
                </a:solidFill>
              </a:rPr>
              <a:t>鬼哭狼嚎     虎狼之势      虎穴狼巢</a:t>
            </a:r>
          </a:p>
          <a:p>
            <a:pPr lvl="1" eaLnBrk="1" hangingPunct="1">
              <a:buNone/>
            </a:pPr>
            <a:r>
              <a:rPr lang="zh-CN" altLang="en-US" sz="4000" b="1">
                <a:solidFill>
                  <a:srgbClr val="1313AD"/>
                </a:solidFill>
              </a:rPr>
              <a:t>狼狈为奸     狼吞虎咽      狼心狗肺</a:t>
            </a:r>
          </a:p>
          <a:p>
            <a:pPr lvl="1" eaLnBrk="1" hangingPunct="1">
              <a:buNone/>
            </a:pPr>
            <a:r>
              <a:rPr lang="zh-CN" altLang="en-US" sz="4000" b="1">
                <a:solidFill>
                  <a:srgbClr val="1313AD"/>
                </a:solidFill>
              </a:rPr>
              <a:t>狼烟四起     狼子野心      如狼似虎</a:t>
            </a:r>
          </a:p>
          <a:p>
            <a:pPr lvl="1" eaLnBrk="1" hangingPunct="1">
              <a:buNone/>
            </a:pPr>
            <a:r>
              <a:rPr lang="zh-CN" altLang="en-US" sz="4000" b="1">
                <a:solidFill>
                  <a:srgbClr val="1313AD"/>
                </a:solidFill>
              </a:rPr>
              <a:t>声名狼藉     引狼入室      狼贪虎视     前门拒虎，后门进狼     虎狼之势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47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TextBox 1"/>
          <p:cNvSpPr txBox="1"/>
          <p:nvPr/>
        </p:nvSpPr>
        <p:spPr>
          <a:xfrm>
            <a:off x="357188" y="214313"/>
            <a:ext cx="1706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Arial" panose="020b0604020202020204" pitchFamily="34" charset="0"/>
              </a:rPr>
              <a:t>歇后语</a:t>
            </a:r>
          </a:p>
        </p:txBody>
      </p:sp>
      <p:sp>
        <p:nvSpPr>
          <p:cNvPr id="48131" name="TextBox 2"/>
          <p:cNvSpPr txBox="1"/>
          <p:nvPr/>
        </p:nvSpPr>
        <p:spPr>
          <a:xfrm>
            <a:off x="0" y="928688"/>
            <a:ext cx="9144000" cy="4480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狼吃狼—— 对着嚎;  狼借猪娃—— 还不了;       狼啃青草——装羊(洋); 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狼群里跑出羊——不可能; 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狼看羊群—— 越看越少; 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狼给羊献礼—— 没安好心; 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狼行千里吃肉—— 本性难移;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 狼装羊笑——居心不良;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狼不吃死孩子 —— 活人惯的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4813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4" name="TextBox 1"/>
          <p:cNvSpPr txBox="1"/>
          <p:nvPr/>
        </p:nvSpPr>
        <p:spPr>
          <a:xfrm>
            <a:off x="500063" y="0"/>
            <a:ext cx="11988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66"/>
                </a:solidFill>
                <a:latin typeface="Arial" panose="020b0604020202020204" pitchFamily="34" charset="0"/>
              </a:rPr>
              <a:t>俗语</a:t>
            </a:r>
          </a:p>
        </p:txBody>
      </p:sp>
      <p:sp>
        <p:nvSpPr>
          <p:cNvPr id="49155" name="TextBox 2"/>
          <p:cNvSpPr txBox="1"/>
          <p:nvPr/>
        </p:nvSpPr>
        <p:spPr>
          <a:xfrm>
            <a:off x="357188" y="714375"/>
            <a:ext cx="8286750" cy="5029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Arial" panose="020b0604020202020204" pitchFamily="34" charset="0"/>
              </a:rPr>
              <a:t> 狼肚子里没有好心肝； 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 狼披羊皮还是狼； 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 舍不得孩子套不住狼； 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 可怜狼的人要被狼吃掉； 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 可怜狼的猎人,羊群不会增多；</a:t>
            </a:r>
          </a:p>
          <a:p>
            <a:r>
              <a:rPr lang="zh-CN" altLang="en-US" sz="3600" b="1">
                <a:latin typeface="Arial" panose="020b0604020202020204" pitchFamily="34" charset="0"/>
              </a:rPr>
              <a:t> 狼行千里吃人,狗到天边吃屎； 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 不开猎枪,打不住狼；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 狼给羔羊领路最危险；</a:t>
            </a:r>
            <a:br>
              <a:rPr lang="zh-CN" altLang="en-US" sz="3600" b="1">
                <a:latin typeface="Arial" panose="020b0604020202020204" pitchFamily="34" charset="0"/>
              </a:rPr>
            </a:br>
            <a:r>
              <a:rPr lang="zh-CN" altLang="en-US" sz="3600" b="1">
                <a:latin typeface="Arial" panose="020b0604020202020204" pitchFamily="34" charset="0"/>
              </a:rPr>
              <a:t> 狼到天边不改性； 狼窝里少不了骨。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63" y="5929313"/>
            <a:ext cx="6859905" cy="6400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○巩固提升：熟读课文并背诵课文。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63" y="5286375"/>
            <a:ext cx="4086543" cy="5791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○完成“课后练习五”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2"/>
          <p:cNvSpPr>
            <a:spLocks noGrp="1"/>
          </p:cNvSpPr>
          <p:nvPr>
            <p:ph idx="1"/>
          </p:nvPr>
        </p:nvSpPr>
        <p:spPr>
          <a:xfrm>
            <a:off x="2438400" y="1241425"/>
            <a:ext cx="6591300" cy="5629275"/>
          </a:xfrm>
          <a:blipFill rotWithShape="0">
            <a:blip r:embed="rId3"/>
            <a:stretch>
              <a:fillRect/>
            </a:stretch>
          </a:blipFill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FF3300"/>
                </a:solidFill>
              </a:rPr>
              <a:t>          蒲松龄，字留仙，别号柳泉居士，清朝山东人，著名的文学家，世称“聊斋先生”，清代杰出文学家，蒲松龄一生怀才不遇，穷困潦倒。19岁中功名，但此后屡试不第，直到71岁才再中，4年后便死去, 穷愁潦倒的一生使他对社会黑暗有深刻的认识。代表作是短篇小说集《聊斋志异》，“聊斋”是蒲松龄的书房名，“志异”是记载奇闻异事的意思。</a:t>
            </a:r>
          </a:p>
        </p:txBody>
      </p:sp>
      <p:sp>
        <p:nvSpPr>
          <p:cNvPr id="6147" name="WordArt 4"/>
          <p:cNvSpPr>
            <a:spLocks noTextEdit="1"/>
          </p:cNvSpPr>
          <p:nvPr/>
        </p:nvSpPr>
        <p:spPr>
          <a:xfrm>
            <a:off x="2265363" y="0"/>
            <a:ext cx="2592387" cy="1241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8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1571625"/>
            <a:ext cx="2071687" cy="400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950851" y="0"/>
            <a:ext cx="3230880" cy="10058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1313AD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作者简介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89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uiExpand="1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3357554" y="2285992"/>
            <a:ext cx="3000396" cy="15544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9600" b="1" i="0" u="none" strike="noStrike" kern="1200" cap="none" spc="0" normalizeH="0" baseline="0" noProof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再见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925300" y="117475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170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175" y="0"/>
            <a:ext cx="5327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5"/>
          <p:cNvSpPr txBox="1"/>
          <p:nvPr/>
        </p:nvSpPr>
        <p:spPr>
          <a:xfrm>
            <a:off x="250825" y="549275"/>
            <a:ext cx="3816350" cy="1097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1313AD"/>
                </a:solidFill>
                <a:latin typeface="Arial" panose="020b0604020202020204" pitchFamily="34" charset="0"/>
              </a:rPr>
              <a:t>教学目标：</a:t>
            </a:r>
          </a:p>
        </p:txBody>
      </p:sp>
      <p:sp>
        <p:nvSpPr>
          <p:cNvPr id="7172" name="Text Box 6"/>
          <p:cNvSpPr txBox="1"/>
          <p:nvPr/>
        </p:nvSpPr>
        <p:spPr>
          <a:xfrm>
            <a:off x="250825" y="1806575"/>
            <a:ext cx="3633788" cy="3657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1.了解作者及其作品。</a:t>
            </a: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2.掌握重点文言词的意义并翻译课文。（重点、难点）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文本框 1"/>
          <p:cNvSpPr txBox="1"/>
          <p:nvPr/>
        </p:nvSpPr>
        <p:spPr>
          <a:xfrm>
            <a:off x="636588" y="763588"/>
            <a:ext cx="3362325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学习要求：</a:t>
            </a:r>
          </a:p>
        </p:txBody>
      </p:sp>
      <p:sp>
        <p:nvSpPr>
          <p:cNvPr id="8195" name="文本框 2"/>
          <p:cNvSpPr txBox="1"/>
          <p:nvPr/>
        </p:nvSpPr>
        <p:spPr>
          <a:xfrm>
            <a:off x="774700" y="2009775"/>
            <a:ext cx="7137400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            每个同学先按照学习提示进行自主学习，再小组探讨整合成果，最后分组展示学习成果。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Text Box 2"/>
          <p:cNvSpPr txBox="1"/>
          <p:nvPr/>
        </p:nvSpPr>
        <p:spPr>
          <a:xfrm>
            <a:off x="611188" y="2133600"/>
            <a:ext cx="8267700" cy="37490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Times New Roman" panose="02020603050405020304" pitchFamily="18" charset="0"/>
              </a:rPr>
              <a:t>缀           窘            苫         弛   </a:t>
            </a:r>
          </a:p>
          <a:p>
            <a:r>
              <a:rPr lang="zh-CN" altLang="en-US" sz="4800" b="1">
                <a:latin typeface="Times New Roman" panose="02020603050405020304" pitchFamily="18" charset="0"/>
              </a:rPr>
              <a:t>      </a:t>
            </a:r>
          </a:p>
          <a:p>
            <a:r>
              <a:rPr lang="zh-CN" altLang="en-US" sz="4800" b="1">
                <a:latin typeface="Times New Roman" panose="02020603050405020304" pitchFamily="18" charset="0"/>
              </a:rPr>
              <a:t>眈           少            瞑         尻 </a:t>
            </a:r>
          </a:p>
          <a:p>
            <a:endParaRPr lang="zh-CN" altLang="en-US" sz="4800" b="1">
              <a:latin typeface="Times New Roman" panose="02020603050405020304" pitchFamily="18" charset="0"/>
            </a:endParaRPr>
          </a:p>
          <a:p>
            <a:r>
              <a:rPr lang="zh-CN" altLang="en-US" sz="4800" b="1">
                <a:latin typeface="Times New Roman" panose="02020603050405020304" pitchFamily="18" charset="0"/>
              </a:rPr>
              <a:t>寐           黠</a:t>
            </a:r>
          </a:p>
        </p:txBody>
      </p:sp>
      <p:sp>
        <p:nvSpPr>
          <p:cNvPr id="9219" name="Text Box 3"/>
          <p:cNvSpPr txBox="1"/>
          <p:nvPr/>
        </p:nvSpPr>
        <p:spPr>
          <a:xfrm>
            <a:off x="447675" y="1555750"/>
            <a:ext cx="1828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53252" name="Text Box 4"/>
          <p:cNvSpPr txBox="1"/>
          <p:nvPr/>
        </p:nvSpPr>
        <p:spPr>
          <a:xfrm>
            <a:off x="611188" y="1555750"/>
            <a:ext cx="7824787" cy="34442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zhuì         jiǒng          shàn       chí</a:t>
            </a:r>
          </a:p>
          <a:p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dān          shǎo           míng      kāo</a:t>
            </a:r>
          </a:p>
          <a:p>
            <a:endParaRPr lang="en-US" altLang="zh-CN" sz="44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sz="4400">
                <a:solidFill>
                  <a:srgbClr val="FF0000"/>
                </a:solidFill>
                <a:latin typeface="Times New Roman" panose="02020603050405020304" pitchFamily="18" charset="0"/>
              </a:rPr>
              <a:t>mèi           xiá</a:t>
            </a:r>
          </a:p>
        </p:txBody>
      </p:sp>
      <p:sp>
        <p:nvSpPr>
          <p:cNvPr id="9221" name="Text Box 5"/>
          <p:cNvSpPr txBox="1"/>
          <p:nvPr/>
        </p:nvSpPr>
        <p:spPr>
          <a:xfrm>
            <a:off x="1239838" y="765175"/>
            <a:ext cx="1828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9222" name="Text Box 7"/>
          <p:cNvSpPr txBox="1"/>
          <p:nvPr/>
        </p:nvSpPr>
        <p:spPr>
          <a:xfrm>
            <a:off x="2041525" y="782638"/>
            <a:ext cx="1828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8198" name="Text Box 8"/>
          <p:cNvSpPr txBox="1"/>
          <p:nvPr/>
        </p:nvSpPr>
        <p:spPr>
          <a:xfrm>
            <a:off x="684213" y="381000"/>
            <a:ext cx="5327650" cy="10972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FF9900"/>
                </a:solidFill>
                <a:latin typeface="Times New Roman" panose="02020603050405020304" pitchFamily="18" charset="0"/>
                <a:ea typeface="方正舒体" pitchFamily="2" charset="-122"/>
              </a:rPr>
              <a:t>读准字音：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53252" grpId="0"/>
      <p:bldP spid="81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文本框 2"/>
          <p:cNvSpPr txBox="1"/>
          <p:nvPr/>
        </p:nvSpPr>
        <p:spPr>
          <a:xfrm>
            <a:off x="1162050" y="1676400"/>
            <a:ext cx="6997700" cy="3749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000" b="1">
                <a:latin typeface="Arial" panose="020b0604020202020204" pitchFamily="34" charset="0"/>
              </a:rPr>
              <a:t> 把握文意（解释红色和绿色的字词，并翻译句子。）【小组展示】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393</Paragraphs>
  <Slides>50</Slides>
  <Notes>6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baseType="lpstr" size="62">
      <vt:lpstr>Arial</vt:lpstr>
      <vt:lpstr>宋体</vt:lpstr>
      <vt:lpstr>Calibri</vt:lpstr>
      <vt:lpstr>Times New Roman</vt:lpstr>
      <vt:lpstr>黑体</vt:lpstr>
      <vt:lpstr>Wingdings</vt:lpstr>
      <vt:lpstr>华文新魏</vt:lpstr>
      <vt:lpstr>方正舒体</vt:lpstr>
      <vt:lpstr>文鼎粗圆简</vt:lpstr>
      <vt:lpstr>隶书</vt:lpstr>
      <vt:lpstr>方正姚体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    一屠晚归，担中肉尽，止有剩骨。途中两狼，缀行甚远。</vt:lpstr>
      <vt:lpstr>       屠惧，投以骨。一狼得骨止，一狼    仍从。复投之，后狼止而前狼又至。骨已 尽，而两狼之并驱如故。</vt:lpstr>
      <vt:lpstr>PowerPoint Presentation</vt:lpstr>
      <vt:lpstr>       屠大窘，恐前后受其敌。顾野有麦场，场主积薪其中，苫蔽成丘。</vt:lpstr>
      <vt:lpstr>PowerPoint Presentation</vt:lpstr>
      <vt:lpstr>PowerPoint Presentation</vt:lpstr>
      <vt:lpstr>        少时，一狼径去，其一犬坐于前。久之，目似瞑，意暇甚。</vt:lpstr>
      <vt:lpstr>PowerPoint Presentation</vt:lpstr>
      <vt:lpstr>PowerPoint Presentation</vt:lpstr>
      <vt:lpstr>PowerPoint Presentation</vt:lpstr>
      <vt:lpstr>PowerPoint Presentation</vt:lpstr>
      <vt:lpstr>       狼亦黠矣，而顷刻两毙，禽兽之变诈几何哉，止增笑耳！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探究学习</vt:lpstr>
      <vt:lpstr>PowerPoint Presentation</vt:lpstr>
      <vt:lpstr>PowerPoint Presentation</vt:lpstr>
      <vt:lpstr>PowerPoint Presentation</vt:lpstr>
      <vt:lpstr>学习感悟：</vt:lpstr>
      <vt:lpstr>知识拓展：积累有关狼的成语、歇                 后语和俗语。(“课后练习四”)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2021-09-22T09:16:40.169</cp:lastPrinted>
  <dcterms:created xsi:type="dcterms:W3CDTF">2021-09-22T09:16:40Z</dcterms:created>
  <dcterms:modified xsi:type="dcterms:W3CDTF">2021-09-22T01:16:41Z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