
<file path=[Content_Types].xml><?xml version="1.0" encoding="utf-8"?>
<Types xmlns="http://schemas.openxmlformats.org/package/2006/content-types"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943" r:id="rId3"/>
    <p:sldId id="807" r:id="rId5"/>
    <p:sldId id="809" r:id="rId6"/>
    <p:sldId id="1125" r:id="rId7"/>
    <p:sldId id="1260" r:id="rId8"/>
    <p:sldId id="1087" r:id="rId9"/>
    <p:sldId id="1156" r:id="rId10"/>
    <p:sldId id="1258" r:id="rId11"/>
    <p:sldId id="1262" r:id="rId12"/>
    <p:sldId id="1259" r:id="rId13"/>
    <p:sldId id="1261" r:id="rId14"/>
    <p:sldId id="1263" r:id="rId15"/>
    <p:sldId id="1264" r:id="rId16"/>
    <p:sldId id="1265" r:id="rId17"/>
    <p:sldId id="1266" r:id="rId18"/>
    <p:sldId id="1476" r:id="rId19"/>
    <p:sldId id="1271" r:id="rId20"/>
    <p:sldId id="1357" r:id="rId21"/>
    <p:sldId id="1359" r:id="rId22"/>
    <p:sldId id="1275" r:id="rId23"/>
    <p:sldId id="1311" r:id="rId24"/>
    <p:sldId id="1423" r:id="rId25"/>
    <p:sldId id="1468" r:id="rId26"/>
    <p:sldId id="1427" r:id="rId27"/>
    <p:sldId id="1428" r:id="rId28"/>
    <p:sldId id="1430" r:id="rId29"/>
    <p:sldId id="1434" r:id="rId30"/>
    <p:sldId id="1477" r:id="rId31"/>
    <p:sldId id="1437" r:id="rId32"/>
    <p:sldId id="1439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1" userDrawn="1">
          <p15:clr>
            <a:srgbClr val="A4A3A4"/>
          </p15:clr>
        </p15:guide>
        <p15:guide id="2" pos="7241" userDrawn="1">
          <p15:clr>
            <a:srgbClr val="A4A3A4"/>
          </p15:clr>
        </p15:guide>
        <p15:guide id="3" pos="369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xjj" initials="x" lastIdx="1" clrIdx="1"/>
  <p:cmAuthor id="3" name="lenovo" initials="l" lastIdx="14" clrIdx="2"/>
  <p:cmAuthor id="4" name="admin" initials="a" lastIdx="3" clrIdx="3"/>
  <p:cmAuthor id="5" name="Administrator" initials="A" lastIdx="1" clrIdx="4"/>
  <p:cmAuthor id="6" name="杨 柳" initials="杨" lastIdx="11" clrIdx="5"/>
  <p:cmAuthor id="7" name="soille" initials="s" lastIdx="2" clrIdx="6"/>
  <p:cmAuthor id="0" name="Mia Vida Villanueva" initials="MVV" lastIdx="1" clrIdx="0"/>
  <p:cmAuthor id="8" name="姜伟光" initials="姜" lastIdx="1" clrIdx="0"/>
  <p:cmAuthor id="10" name="weijia" initials="w" lastIdx="1" clrIdx="9"/>
  <p:cmAuthor id="11" name="86187" initials="8" lastIdx="1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A5A5"/>
    <a:srgbClr val="1D41D5"/>
    <a:srgbClr val="FFFFFF"/>
    <a:srgbClr val="77C39F"/>
    <a:srgbClr val="00923F"/>
    <a:srgbClr val="CBEAC0"/>
    <a:srgbClr val="B0DFA1"/>
    <a:srgbClr val="008D38"/>
    <a:srgbClr val="01A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4" autoAdjust="0"/>
    <p:restoredTop sz="94800" autoAdjust="0"/>
  </p:normalViewPr>
  <p:slideViewPr>
    <p:cSldViewPr snapToGrid="0" showGuides="1">
      <p:cViewPr>
        <p:scale>
          <a:sx n="80" d="100"/>
          <a:sy n="80" d="100"/>
        </p:scale>
        <p:origin x="-840" y="-154"/>
      </p:cViewPr>
      <p:guideLst>
        <p:guide orient="horz" pos="3781"/>
        <p:guide pos="7241"/>
        <p:guide pos="369"/>
        <p:guide orient="horz" pos="5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78"/>
      </p:cViewPr>
      <p:guideLst>
        <p:guide orient="horz" pos="2802"/>
        <p:guide pos="214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28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828922-0641-4C44-843A-1C58EA3680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ED270-1F44-456A-BB8B-B3F34B9E7D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711200"/>
            <a:ext cx="42624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352521" y="733425"/>
            <a:ext cx="61704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311400"/>
            <a:ext cx="42624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4284133" y="3433763"/>
            <a:ext cx="514773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564" name="组合 10"/>
          <p:cNvGrpSpPr/>
          <p:nvPr/>
        </p:nvGrpSpPr>
        <p:grpSpPr>
          <a:xfrm>
            <a:off x="774700" y="3287713"/>
            <a:ext cx="1562100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568" name="组合 14"/>
          <p:cNvGrpSpPr/>
          <p:nvPr/>
        </p:nvGrpSpPr>
        <p:grpSpPr>
          <a:xfrm flipH="1">
            <a:off x="9848851" y="3295650"/>
            <a:ext cx="1564216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12192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12192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12192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7818967" y="727075"/>
            <a:ext cx="1183217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3115" y="2658508"/>
            <a:ext cx="551487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83115" y="3452786"/>
            <a:ext cx="551487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99565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556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0965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165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696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7" Type="http://schemas.openxmlformats.org/officeDocument/2006/relationships/slideLayout" Target="../slideLayouts/slideLayout1.xml"/><Relationship Id="rId56" Type="http://schemas.openxmlformats.org/officeDocument/2006/relationships/tags" Target="../tags/tag103.xml"/><Relationship Id="rId55" Type="http://schemas.openxmlformats.org/officeDocument/2006/relationships/tags" Target="../tags/tag102.xml"/><Relationship Id="rId54" Type="http://schemas.openxmlformats.org/officeDocument/2006/relationships/tags" Target="../tags/tag101.xml"/><Relationship Id="rId53" Type="http://schemas.openxmlformats.org/officeDocument/2006/relationships/tags" Target="../tags/tag100.xml"/><Relationship Id="rId52" Type="http://schemas.openxmlformats.org/officeDocument/2006/relationships/tags" Target="../tags/tag99.xml"/><Relationship Id="rId51" Type="http://schemas.openxmlformats.org/officeDocument/2006/relationships/tags" Target="../tags/tag98.xml"/><Relationship Id="rId50" Type="http://schemas.openxmlformats.org/officeDocument/2006/relationships/tags" Target="../tags/tag97.xml"/><Relationship Id="rId5" Type="http://schemas.openxmlformats.org/officeDocument/2006/relationships/tags" Target="../tags/tag52.xml"/><Relationship Id="rId49" Type="http://schemas.openxmlformats.org/officeDocument/2006/relationships/tags" Target="../tags/tag96.xml"/><Relationship Id="rId48" Type="http://schemas.openxmlformats.org/officeDocument/2006/relationships/tags" Target="../tags/tag95.xml"/><Relationship Id="rId47" Type="http://schemas.openxmlformats.org/officeDocument/2006/relationships/tags" Target="../tags/tag94.xml"/><Relationship Id="rId46" Type="http://schemas.openxmlformats.org/officeDocument/2006/relationships/tags" Target="../tags/tag93.xml"/><Relationship Id="rId45" Type="http://schemas.openxmlformats.org/officeDocument/2006/relationships/tags" Target="../tags/tag92.xml"/><Relationship Id="rId44" Type="http://schemas.openxmlformats.org/officeDocument/2006/relationships/tags" Target="../tags/tag91.xml"/><Relationship Id="rId43" Type="http://schemas.openxmlformats.org/officeDocument/2006/relationships/tags" Target="../tags/tag90.xml"/><Relationship Id="rId42" Type="http://schemas.openxmlformats.org/officeDocument/2006/relationships/tags" Target="../tags/tag89.xml"/><Relationship Id="rId41" Type="http://schemas.openxmlformats.org/officeDocument/2006/relationships/tags" Target="../tags/tag88.xml"/><Relationship Id="rId40" Type="http://schemas.openxmlformats.org/officeDocument/2006/relationships/tags" Target="../tags/tag87.xml"/><Relationship Id="rId4" Type="http://schemas.openxmlformats.org/officeDocument/2006/relationships/tags" Target="../tags/tag51.xml"/><Relationship Id="rId39" Type="http://schemas.openxmlformats.org/officeDocument/2006/relationships/tags" Target="../tags/tag86.xml"/><Relationship Id="rId38" Type="http://schemas.openxmlformats.org/officeDocument/2006/relationships/tags" Target="../tags/tag85.xml"/><Relationship Id="rId37" Type="http://schemas.openxmlformats.org/officeDocument/2006/relationships/tags" Target="../tags/tag84.xml"/><Relationship Id="rId36" Type="http://schemas.openxmlformats.org/officeDocument/2006/relationships/tags" Target="../tags/tag83.xml"/><Relationship Id="rId35" Type="http://schemas.openxmlformats.org/officeDocument/2006/relationships/tags" Target="../tags/tag82.xml"/><Relationship Id="rId34" Type="http://schemas.openxmlformats.org/officeDocument/2006/relationships/tags" Target="../tags/tag81.xml"/><Relationship Id="rId33" Type="http://schemas.openxmlformats.org/officeDocument/2006/relationships/tags" Target="../tags/tag80.xml"/><Relationship Id="rId32" Type="http://schemas.openxmlformats.org/officeDocument/2006/relationships/tags" Target="../tags/tag79.xml"/><Relationship Id="rId31" Type="http://schemas.openxmlformats.org/officeDocument/2006/relationships/tags" Target="../tags/tag78.xml"/><Relationship Id="rId30" Type="http://schemas.openxmlformats.org/officeDocument/2006/relationships/tags" Target="../tags/tag77.xml"/><Relationship Id="rId3" Type="http://schemas.openxmlformats.org/officeDocument/2006/relationships/tags" Target="../tags/tag50.xml"/><Relationship Id="rId29" Type="http://schemas.openxmlformats.org/officeDocument/2006/relationships/tags" Target="../tags/tag76.xml"/><Relationship Id="rId28" Type="http://schemas.openxmlformats.org/officeDocument/2006/relationships/tags" Target="../tags/tag75.xml"/><Relationship Id="rId27" Type="http://schemas.openxmlformats.org/officeDocument/2006/relationships/tags" Target="../tags/tag74.xml"/><Relationship Id="rId26" Type="http://schemas.openxmlformats.org/officeDocument/2006/relationships/tags" Target="../tags/tag73.xml"/><Relationship Id="rId25" Type="http://schemas.openxmlformats.org/officeDocument/2006/relationships/tags" Target="../tags/tag72.xml"/><Relationship Id="rId24" Type="http://schemas.openxmlformats.org/officeDocument/2006/relationships/tags" Target="../tags/tag71.xml"/><Relationship Id="rId23" Type="http://schemas.openxmlformats.org/officeDocument/2006/relationships/tags" Target="../tags/tag70.xml"/><Relationship Id="rId22" Type="http://schemas.openxmlformats.org/officeDocument/2006/relationships/tags" Target="../tags/tag69.xml"/><Relationship Id="rId21" Type="http://schemas.openxmlformats.org/officeDocument/2006/relationships/tags" Target="../tags/tag68.xml"/><Relationship Id="rId20" Type="http://schemas.openxmlformats.org/officeDocument/2006/relationships/tags" Target="../tags/tag67.xml"/><Relationship Id="rId2" Type="http://schemas.openxmlformats.org/officeDocument/2006/relationships/tags" Target="../tags/tag49.xml"/><Relationship Id="rId19" Type="http://schemas.openxmlformats.org/officeDocument/2006/relationships/tags" Target="../tags/tag66.xml"/><Relationship Id="rId18" Type="http://schemas.openxmlformats.org/officeDocument/2006/relationships/tags" Target="../tags/tag65.xml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4" Type="http://schemas.openxmlformats.org/officeDocument/2006/relationships/slideLayout" Target="../slideLayouts/slideLayout1.xml"/><Relationship Id="rId73" Type="http://schemas.openxmlformats.org/officeDocument/2006/relationships/tags" Target="../tags/tag177.xml"/><Relationship Id="rId72" Type="http://schemas.openxmlformats.org/officeDocument/2006/relationships/tags" Target="../tags/tag176.xml"/><Relationship Id="rId71" Type="http://schemas.openxmlformats.org/officeDocument/2006/relationships/tags" Target="../tags/tag175.xml"/><Relationship Id="rId70" Type="http://schemas.openxmlformats.org/officeDocument/2006/relationships/tags" Target="../tags/tag174.xml"/><Relationship Id="rId7" Type="http://schemas.openxmlformats.org/officeDocument/2006/relationships/tags" Target="../tags/tag111.xml"/><Relationship Id="rId69" Type="http://schemas.openxmlformats.org/officeDocument/2006/relationships/tags" Target="../tags/tag173.xml"/><Relationship Id="rId68" Type="http://schemas.openxmlformats.org/officeDocument/2006/relationships/tags" Target="../tags/tag172.xml"/><Relationship Id="rId67" Type="http://schemas.openxmlformats.org/officeDocument/2006/relationships/tags" Target="../tags/tag171.xml"/><Relationship Id="rId66" Type="http://schemas.openxmlformats.org/officeDocument/2006/relationships/tags" Target="../tags/tag170.xml"/><Relationship Id="rId65" Type="http://schemas.openxmlformats.org/officeDocument/2006/relationships/tags" Target="../tags/tag169.xml"/><Relationship Id="rId64" Type="http://schemas.openxmlformats.org/officeDocument/2006/relationships/tags" Target="../tags/tag168.xml"/><Relationship Id="rId63" Type="http://schemas.openxmlformats.org/officeDocument/2006/relationships/tags" Target="../tags/tag167.xml"/><Relationship Id="rId62" Type="http://schemas.openxmlformats.org/officeDocument/2006/relationships/tags" Target="../tags/tag166.xml"/><Relationship Id="rId61" Type="http://schemas.openxmlformats.org/officeDocument/2006/relationships/tags" Target="../tags/tag165.xml"/><Relationship Id="rId60" Type="http://schemas.openxmlformats.org/officeDocument/2006/relationships/tags" Target="../tags/tag164.xml"/><Relationship Id="rId6" Type="http://schemas.openxmlformats.org/officeDocument/2006/relationships/tags" Target="../tags/tag110.xml"/><Relationship Id="rId59" Type="http://schemas.openxmlformats.org/officeDocument/2006/relationships/tags" Target="../tags/tag163.xml"/><Relationship Id="rId58" Type="http://schemas.openxmlformats.org/officeDocument/2006/relationships/tags" Target="../tags/tag162.xml"/><Relationship Id="rId57" Type="http://schemas.openxmlformats.org/officeDocument/2006/relationships/tags" Target="../tags/tag161.xml"/><Relationship Id="rId56" Type="http://schemas.openxmlformats.org/officeDocument/2006/relationships/tags" Target="../tags/tag160.xml"/><Relationship Id="rId55" Type="http://schemas.openxmlformats.org/officeDocument/2006/relationships/tags" Target="../tags/tag159.xml"/><Relationship Id="rId54" Type="http://schemas.openxmlformats.org/officeDocument/2006/relationships/tags" Target="../tags/tag158.xml"/><Relationship Id="rId53" Type="http://schemas.openxmlformats.org/officeDocument/2006/relationships/tags" Target="../tags/tag157.xml"/><Relationship Id="rId52" Type="http://schemas.openxmlformats.org/officeDocument/2006/relationships/tags" Target="../tags/tag156.xml"/><Relationship Id="rId51" Type="http://schemas.openxmlformats.org/officeDocument/2006/relationships/tags" Target="../tags/tag155.xml"/><Relationship Id="rId50" Type="http://schemas.openxmlformats.org/officeDocument/2006/relationships/tags" Target="../tags/tag154.xml"/><Relationship Id="rId5" Type="http://schemas.openxmlformats.org/officeDocument/2006/relationships/tags" Target="../tags/tag109.xml"/><Relationship Id="rId49" Type="http://schemas.openxmlformats.org/officeDocument/2006/relationships/tags" Target="../tags/tag153.xml"/><Relationship Id="rId48" Type="http://schemas.openxmlformats.org/officeDocument/2006/relationships/tags" Target="../tags/tag152.xml"/><Relationship Id="rId47" Type="http://schemas.openxmlformats.org/officeDocument/2006/relationships/tags" Target="../tags/tag151.xml"/><Relationship Id="rId46" Type="http://schemas.openxmlformats.org/officeDocument/2006/relationships/tags" Target="../tags/tag150.xml"/><Relationship Id="rId45" Type="http://schemas.openxmlformats.org/officeDocument/2006/relationships/tags" Target="../tags/tag149.xml"/><Relationship Id="rId44" Type="http://schemas.openxmlformats.org/officeDocument/2006/relationships/tags" Target="../tags/tag148.xml"/><Relationship Id="rId43" Type="http://schemas.openxmlformats.org/officeDocument/2006/relationships/tags" Target="../tags/tag147.xml"/><Relationship Id="rId42" Type="http://schemas.openxmlformats.org/officeDocument/2006/relationships/tags" Target="../tags/tag146.xml"/><Relationship Id="rId41" Type="http://schemas.openxmlformats.org/officeDocument/2006/relationships/tags" Target="../tags/tag145.xml"/><Relationship Id="rId40" Type="http://schemas.openxmlformats.org/officeDocument/2006/relationships/tags" Target="../tags/tag144.xml"/><Relationship Id="rId4" Type="http://schemas.openxmlformats.org/officeDocument/2006/relationships/tags" Target="../tags/tag108.xml"/><Relationship Id="rId39" Type="http://schemas.openxmlformats.org/officeDocument/2006/relationships/tags" Target="../tags/tag143.xml"/><Relationship Id="rId38" Type="http://schemas.openxmlformats.org/officeDocument/2006/relationships/tags" Target="../tags/tag142.xml"/><Relationship Id="rId37" Type="http://schemas.openxmlformats.org/officeDocument/2006/relationships/tags" Target="../tags/tag141.xml"/><Relationship Id="rId36" Type="http://schemas.openxmlformats.org/officeDocument/2006/relationships/tags" Target="../tags/tag140.xml"/><Relationship Id="rId35" Type="http://schemas.openxmlformats.org/officeDocument/2006/relationships/tags" Target="../tags/tag139.xml"/><Relationship Id="rId34" Type="http://schemas.openxmlformats.org/officeDocument/2006/relationships/tags" Target="../tags/tag138.xml"/><Relationship Id="rId33" Type="http://schemas.openxmlformats.org/officeDocument/2006/relationships/tags" Target="../tags/tag137.xml"/><Relationship Id="rId32" Type="http://schemas.openxmlformats.org/officeDocument/2006/relationships/tags" Target="../tags/tag136.xml"/><Relationship Id="rId31" Type="http://schemas.openxmlformats.org/officeDocument/2006/relationships/tags" Target="../tags/tag135.xml"/><Relationship Id="rId30" Type="http://schemas.openxmlformats.org/officeDocument/2006/relationships/tags" Target="../tags/tag134.xml"/><Relationship Id="rId3" Type="http://schemas.openxmlformats.org/officeDocument/2006/relationships/tags" Target="../tags/tag107.xml"/><Relationship Id="rId29" Type="http://schemas.openxmlformats.org/officeDocument/2006/relationships/tags" Target="../tags/tag133.xml"/><Relationship Id="rId28" Type="http://schemas.openxmlformats.org/officeDocument/2006/relationships/tags" Target="../tags/tag132.xml"/><Relationship Id="rId27" Type="http://schemas.openxmlformats.org/officeDocument/2006/relationships/tags" Target="../tags/tag131.xml"/><Relationship Id="rId26" Type="http://schemas.openxmlformats.org/officeDocument/2006/relationships/tags" Target="../tags/tag130.xml"/><Relationship Id="rId25" Type="http://schemas.openxmlformats.org/officeDocument/2006/relationships/tags" Target="../tags/tag129.xml"/><Relationship Id="rId24" Type="http://schemas.openxmlformats.org/officeDocument/2006/relationships/tags" Target="../tags/tag128.xml"/><Relationship Id="rId23" Type="http://schemas.openxmlformats.org/officeDocument/2006/relationships/tags" Target="../tags/tag127.xml"/><Relationship Id="rId22" Type="http://schemas.openxmlformats.org/officeDocument/2006/relationships/tags" Target="../tags/tag126.xml"/><Relationship Id="rId21" Type="http://schemas.openxmlformats.org/officeDocument/2006/relationships/tags" Target="../tags/tag125.xml"/><Relationship Id="rId20" Type="http://schemas.openxmlformats.org/officeDocument/2006/relationships/tags" Target="../tags/tag124.xml"/><Relationship Id="rId2" Type="http://schemas.openxmlformats.org/officeDocument/2006/relationships/tags" Target="../tags/tag106.xml"/><Relationship Id="rId19" Type="http://schemas.openxmlformats.org/officeDocument/2006/relationships/tags" Target="../tags/tag123.xml"/><Relationship Id="rId18" Type="http://schemas.openxmlformats.org/officeDocument/2006/relationships/tags" Target="../tags/tag122.xml"/><Relationship Id="rId17" Type="http://schemas.openxmlformats.org/officeDocument/2006/relationships/tags" Target="../tags/tag121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tags" Target="../tags/tag10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181.xml"/><Relationship Id="rId29" Type="http://schemas.openxmlformats.org/officeDocument/2006/relationships/tags" Target="../tags/tag207.xml"/><Relationship Id="rId28" Type="http://schemas.openxmlformats.org/officeDocument/2006/relationships/tags" Target="../tags/tag206.xml"/><Relationship Id="rId27" Type="http://schemas.openxmlformats.org/officeDocument/2006/relationships/tags" Target="../tags/tag205.xml"/><Relationship Id="rId26" Type="http://schemas.openxmlformats.org/officeDocument/2006/relationships/tags" Target="../tags/tag204.xml"/><Relationship Id="rId25" Type="http://schemas.openxmlformats.org/officeDocument/2006/relationships/tags" Target="../tags/tag203.xml"/><Relationship Id="rId24" Type="http://schemas.openxmlformats.org/officeDocument/2006/relationships/tags" Target="../tags/tag202.xml"/><Relationship Id="rId23" Type="http://schemas.openxmlformats.org/officeDocument/2006/relationships/tags" Target="../tags/tag201.xml"/><Relationship Id="rId22" Type="http://schemas.openxmlformats.org/officeDocument/2006/relationships/tags" Target="../tags/tag200.xml"/><Relationship Id="rId21" Type="http://schemas.openxmlformats.org/officeDocument/2006/relationships/tags" Target="../tags/tag199.xml"/><Relationship Id="rId20" Type="http://schemas.openxmlformats.org/officeDocument/2006/relationships/tags" Target="../tags/tag198.xml"/><Relationship Id="rId2" Type="http://schemas.openxmlformats.org/officeDocument/2006/relationships/tags" Target="../tags/tag180.xml"/><Relationship Id="rId19" Type="http://schemas.openxmlformats.org/officeDocument/2006/relationships/tags" Target="../tags/tag197.xml"/><Relationship Id="rId18" Type="http://schemas.openxmlformats.org/officeDocument/2006/relationships/tags" Target="../tags/tag196.xml"/><Relationship Id="rId17" Type="http://schemas.openxmlformats.org/officeDocument/2006/relationships/tags" Target="../tags/tag195.xml"/><Relationship Id="rId16" Type="http://schemas.openxmlformats.org/officeDocument/2006/relationships/tags" Target="../tags/tag194.xml"/><Relationship Id="rId15" Type="http://schemas.openxmlformats.org/officeDocument/2006/relationships/tags" Target="../tags/tag193.xml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tags" Target="../tags/tag17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32.xml"/><Relationship Id="rId24" Type="http://schemas.openxmlformats.org/officeDocument/2006/relationships/tags" Target="../tags/tag231.xml"/><Relationship Id="rId23" Type="http://schemas.openxmlformats.org/officeDocument/2006/relationships/tags" Target="../tags/tag230.xml"/><Relationship Id="rId22" Type="http://schemas.openxmlformats.org/officeDocument/2006/relationships/tags" Target="../tags/tag229.xml"/><Relationship Id="rId21" Type="http://schemas.openxmlformats.org/officeDocument/2006/relationships/tags" Target="../tags/tag228.xml"/><Relationship Id="rId20" Type="http://schemas.openxmlformats.org/officeDocument/2006/relationships/tags" Target="../tags/tag227.xml"/><Relationship Id="rId2" Type="http://schemas.openxmlformats.org/officeDocument/2006/relationships/tags" Target="../tags/tag209.xml"/><Relationship Id="rId19" Type="http://schemas.openxmlformats.org/officeDocument/2006/relationships/tags" Target="../tags/tag226.xml"/><Relationship Id="rId18" Type="http://schemas.openxmlformats.org/officeDocument/2006/relationships/tags" Target="../tags/tag225.xml"/><Relationship Id="rId17" Type="http://schemas.openxmlformats.org/officeDocument/2006/relationships/tags" Target="../tags/tag224.xml"/><Relationship Id="rId16" Type="http://schemas.openxmlformats.org/officeDocument/2006/relationships/tags" Target="../tags/tag223.xml"/><Relationship Id="rId15" Type="http://schemas.openxmlformats.org/officeDocument/2006/relationships/tags" Target="../tags/tag222.xml"/><Relationship Id="rId14" Type="http://schemas.openxmlformats.org/officeDocument/2006/relationships/tags" Target="../tags/tag221.xml"/><Relationship Id="rId13" Type="http://schemas.openxmlformats.org/officeDocument/2006/relationships/tags" Target="../tags/tag220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tags" Target="../tags/tag20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257.xml"/><Relationship Id="rId17" Type="http://schemas.openxmlformats.org/officeDocument/2006/relationships/tags" Target="../tags/tag256.xml"/><Relationship Id="rId16" Type="http://schemas.openxmlformats.org/officeDocument/2006/relationships/tags" Target="../tags/tag255.xml"/><Relationship Id="rId15" Type="http://schemas.openxmlformats.org/officeDocument/2006/relationships/tags" Target="../tags/tag254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tags" Target="../tags/tag2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7.xml"/><Relationship Id="rId1" Type="http://schemas.openxmlformats.org/officeDocument/2006/relationships/tags" Target="../tags/tag26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76.xml"/><Relationship Id="rId8" Type="http://schemas.openxmlformats.org/officeDocument/2006/relationships/tags" Target="../tags/tag275.xml"/><Relationship Id="rId7" Type="http://schemas.openxmlformats.org/officeDocument/2006/relationships/tags" Target="../tags/tag274.xml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78.xml"/><Relationship Id="rId10" Type="http://schemas.openxmlformats.org/officeDocument/2006/relationships/tags" Target="../tags/tag277.xml"/><Relationship Id="rId1" Type="http://schemas.openxmlformats.org/officeDocument/2006/relationships/tags" Target="../tags/tag26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80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0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9" Type="http://schemas.openxmlformats.org/officeDocument/2006/relationships/tags" Target="../tags/tag46.xml"/><Relationship Id="rId38" Type="http://schemas.openxmlformats.org/officeDocument/2006/relationships/tags" Target="../tags/tag45.xml"/><Relationship Id="rId37" Type="http://schemas.openxmlformats.org/officeDocument/2006/relationships/tags" Target="../tags/tag44.xml"/><Relationship Id="rId36" Type="http://schemas.openxmlformats.org/officeDocument/2006/relationships/tags" Target="../tags/tag43.xml"/><Relationship Id="rId35" Type="http://schemas.openxmlformats.org/officeDocument/2006/relationships/tags" Target="../tags/tag42.xml"/><Relationship Id="rId34" Type="http://schemas.openxmlformats.org/officeDocument/2006/relationships/tags" Target="../tags/tag41.xml"/><Relationship Id="rId33" Type="http://schemas.openxmlformats.org/officeDocument/2006/relationships/tags" Target="../tags/tag40.xml"/><Relationship Id="rId32" Type="http://schemas.openxmlformats.org/officeDocument/2006/relationships/tags" Target="../tags/tag39.xml"/><Relationship Id="rId31" Type="http://schemas.openxmlformats.org/officeDocument/2006/relationships/tags" Target="../tags/tag38.xml"/><Relationship Id="rId30" Type="http://schemas.openxmlformats.org/officeDocument/2006/relationships/tags" Target="../tags/tag37.xml"/><Relationship Id="rId3" Type="http://schemas.openxmlformats.org/officeDocument/2006/relationships/tags" Target="../tags/tag10.xml"/><Relationship Id="rId29" Type="http://schemas.openxmlformats.org/officeDocument/2006/relationships/tags" Target="../tags/tag36.xml"/><Relationship Id="rId28" Type="http://schemas.openxmlformats.org/officeDocument/2006/relationships/tags" Target="../tags/tag35.xml"/><Relationship Id="rId27" Type="http://schemas.openxmlformats.org/officeDocument/2006/relationships/tags" Target="../tags/tag34.xml"/><Relationship Id="rId26" Type="http://schemas.openxmlformats.org/officeDocument/2006/relationships/tags" Target="../tags/tag33.xml"/><Relationship Id="rId25" Type="http://schemas.openxmlformats.org/officeDocument/2006/relationships/tags" Target="../tags/tag32.xml"/><Relationship Id="rId24" Type="http://schemas.openxmlformats.org/officeDocument/2006/relationships/tags" Target="../tags/tag31.xml"/><Relationship Id="rId23" Type="http://schemas.openxmlformats.org/officeDocument/2006/relationships/tags" Target="../tags/tag30.xml"/><Relationship Id="rId22" Type="http://schemas.openxmlformats.org/officeDocument/2006/relationships/tags" Target="../tags/tag29.xml"/><Relationship Id="rId21" Type="http://schemas.openxmlformats.org/officeDocument/2006/relationships/tags" Target="../tags/tag28.xml"/><Relationship Id="rId20" Type="http://schemas.openxmlformats.org/officeDocument/2006/relationships/tags" Target="../tags/tag27.xml"/><Relationship Id="rId2" Type="http://schemas.openxmlformats.org/officeDocument/2006/relationships/tags" Target="../tags/tag9.xml"/><Relationship Id="rId19" Type="http://schemas.openxmlformats.org/officeDocument/2006/relationships/tags" Target="../tags/tag26.xml"/><Relationship Id="rId18" Type="http://schemas.openxmlformats.org/officeDocument/2006/relationships/tags" Target="../tags/tag25.xml"/><Relationship Id="rId17" Type="http://schemas.openxmlformats.org/officeDocument/2006/relationships/tags" Target="../tags/tag24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22"/>
          <p:cNvSpPr txBox="1"/>
          <p:nvPr/>
        </p:nvSpPr>
        <p:spPr>
          <a:xfrm>
            <a:off x="2115185" y="2337435"/>
            <a:ext cx="8076565" cy="1091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6500">
                <a:solidFill>
                  <a:schemeClr val="tx1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9  </a:t>
            </a:r>
            <a:r>
              <a:rPr lang="en-US" altLang="zh-CN" sz="6500" b="1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桃花源记</a:t>
            </a:r>
            <a:endParaRPr lang="en-US" altLang="zh-CN" sz="6500" b="1" dirty="0" smtClean="0">
              <a:solidFill>
                <a:schemeClr val="tx1"/>
              </a:solidFill>
              <a:latin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07060" y="1217295"/>
            <a:ext cx="1088834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林尽水源，便得一山，山有小口，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仿佛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若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有光。便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舍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船，从口入。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初极狭，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才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通人。复行数十步，豁然开朗。土地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平旷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，屋舍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俨然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有良田、美池、桑竹之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属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阡陌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交通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，鸡犬</a:t>
            </a:r>
            <a:r>
              <a:rPr lang="zh-CN" altLang="zh-CN" sz="28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相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闻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。其中往来种作，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男女衣着，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悉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如外人。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黄发垂髫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并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怡然自乐。</a:t>
            </a:r>
            <a:endParaRPr lang="zh-CN" altLang="zh-CN" sz="2800" b="1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483357" y="965835"/>
            <a:ext cx="1251703" cy="521970"/>
            <a:chOff x="8354" y="4187"/>
            <a:chExt cx="2379" cy="822"/>
          </a:xfrm>
        </p:grpSpPr>
        <p:sp>
          <p:nvSpPr>
            <p:cNvPr id="26" name="流程图: 联系 25"/>
            <p:cNvSpPr/>
            <p:nvPr>
              <p:custDataLst>
                <p:tags r:id="rId2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27" name="直接连接符 26"/>
            <p:cNvCxnSpPr/>
            <p:nvPr>
              <p:custDataLst>
                <p:tags r:id="rId3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>
              <p:custDataLst>
                <p:tags r:id="rId4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8354" y="4187"/>
              <a:ext cx="189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舍弃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4275" y="2138045"/>
            <a:ext cx="2064600" cy="521970"/>
            <a:chOff x="6809" y="4187"/>
            <a:chExt cx="3924" cy="822"/>
          </a:xfrm>
        </p:grpSpPr>
        <p:sp>
          <p:nvSpPr>
            <p:cNvPr id="4" name="流程图: 联系 3"/>
            <p:cNvSpPr/>
            <p:nvPr>
              <p:custDataLst>
                <p:tags r:id="rId6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5" name="直接连接符 4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3"/>
            <p:cNvSpPr txBox="1"/>
            <p:nvPr>
              <p:custDataLst>
                <p:tags r:id="rId9"/>
              </p:custDataLst>
            </p:nvPr>
          </p:nvSpPr>
          <p:spPr>
            <a:xfrm>
              <a:off x="6809" y="4187"/>
              <a:ext cx="32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仅仅，只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37681" y="2138045"/>
            <a:ext cx="2428694" cy="521970"/>
            <a:chOff x="6117" y="4187"/>
            <a:chExt cx="4616" cy="822"/>
          </a:xfrm>
        </p:grpSpPr>
        <p:sp>
          <p:nvSpPr>
            <p:cNvPr id="9" name="流程图: 联系 8"/>
            <p:cNvSpPr/>
            <p:nvPr>
              <p:custDataLst>
                <p:tags r:id="rId10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12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3"/>
            <p:cNvSpPr txBox="1"/>
            <p:nvPr>
              <p:custDataLst>
                <p:tags r:id="rId13"/>
              </p:custDataLst>
            </p:nvPr>
          </p:nvSpPr>
          <p:spPr>
            <a:xfrm>
              <a:off x="6117" y="4187"/>
              <a:ext cx="393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整齐的样子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10889" y="3463290"/>
            <a:ext cx="991261" cy="521970"/>
            <a:chOff x="8849" y="4187"/>
            <a:chExt cx="1884" cy="822"/>
          </a:xfrm>
        </p:grpSpPr>
        <p:sp>
          <p:nvSpPr>
            <p:cNvPr id="14" name="流程图: 联系 13"/>
            <p:cNvSpPr/>
            <p:nvPr>
              <p:custDataLst>
                <p:tags r:id="rId14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5" name="直接连接符 14"/>
            <p:cNvCxnSpPr/>
            <p:nvPr>
              <p:custDataLst>
                <p:tags r:id="rId15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6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3"/>
            <p:cNvSpPr txBox="1"/>
            <p:nvPr>
              <p:custDataLst>
                <p:tags r:id="rId17"/>
              </p:custDataLst>
            </p:nvPr>
          </p:nvSpPr>
          <p:spPr>
            <a:xfrm>
              <a:off x="8849" y="4187"/>
              <a:ext cx="12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类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13680" y="3399790"/>
            <a:ext cx="2134870" cy="563880"/>
            <a:chOff x="6469" y="5865"/>
            <a:chExt cx="3362" cy="888"/>
          </a:xfrm>
        </p:grpSpPr>
        <p:sp>
          <p:nvSpPr>
            <p:cNvPr id="21" name="流程图: 联系 20"/>
            <p:cNvSpPr/>
            <p:nvPr>
              <p:custDataLst>
                <p:tags r:id="rId18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22" name="直接连接符 21"/>
            <p:cNvCxnSpPr/>
            <p:nvPr>
              <p:custDataLst>
                <p:tags r:id="rId19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20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47"/>
            <p:cNvSpPr txBox="1"/>
            <p:nvPr>
              <p:custDataLst>
                <p:tags r:id="rId21"/>
              </p:custDataLst>
            </p:nvPr>
          </p:nvSpPr>
          <p:spPr>
            <a:xfrm>
              <a:off x="7265" y="5865"/>
              <a:ext cx="256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田间小路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31626" y="4749800"/>
            <a:ext cx="1689984" cy="521970"/>
            <a:chOff x="7521" y="4187"/>
            <a:chExt cx="3212" cy="822"/>
          </a:xfrm>
        </p:grpSpPr>
        <p:sp>
          <p:nvSpPr>
            <p:cNvPr id="34" name="流程图: 联系 33"/>
            <p:cNvSpPr/>
            <p:nvPr>
              <p:custDataLst>
                <p:tags r:id="rId22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35" name="直接连接符 34"/>
            <p:cNvCxnSpPr/>
            <p:nvPr>
              <p:custDataLst>
                <p:tags r:id="rId23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>
              <p:custDataLst>
                <p:tags r:id="rId24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3"/>
            <p:cNvSpPr txBox="1"/>
            <p:nvPr>
              <p:custDataLst>
                <p:tags r:id="rId25"/>
              </p:custDataLst>
            </p:nvPr>
          </p:nvSpPr>
          <p:spPr>
            <a:xfrm>
              <a:off x="7521" y="4187"/>
              <a:ext cx="253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全，都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52515" y="4749800"/>
            <a:ext cx="1784350" cy="563880"/>
            <a:chOff x="6469" y="5865"/>
            <a:chExt cx="2810" cy="888"/>
          </a:xfrm>
        </p:grpSpPr>
        <p:sp>
          <p:nvSpPr>
            <p:cNvPr id="39" name="流程图: 联系 38"/>
            <p:cNvSpPr/>
            <p:nvPr>
              <p:custDataLst>
                <p:tags r:id="rId26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40" name="直接连接符 39"/>
            <p:cNvCxnSpPr/>
            <p:nvPr>
              <p:custDataLst>
                <p:tags r:id="rId27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>
              <p:custDataLst>
                <p:tags r:id="rId28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7"/>
            <p:cNvSpPr txBox="1"/>
            <p:nvPr>
              <p:custDataLst>
                <p:tags r:id="rId29"/>
              </p:custDataLst>
            </p:nvPr>
          </p:nvSpPr>
          <p:spPr>
            <a:xfrm>
              <a:off x="7265" y="5865"/>
              <a:ext cx="201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全，都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057547" y="965835"/>
            <a:ext cx="4506448" cy="598170"/>
            <a:chOff x="2168" y="4033"/>
            <a:chExt cx="8565" cy="942"/>
          </a:xfrm>
        </p:grpSpPr>
        <p:sp>
          <p:nvSpPr>
            <p:cNvPr id="44" name="流程图: 联系 43"/>
            <p:cNvSpPr/>
            <p:nvPr>
              <p:custDataLst>
                <p:tags r:id="rId30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45" name="直接连接符 44"/>
            <p:cNvCxnSpPr/>
            <p:nvPr>
              <p:custDataLst>
                <p:tags r:id="rId31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>
              <p:custDataLst>
                <p:tags r:id="rId32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3"/>
            <p:cNvSpPr txBox="1"/>
            <p:nvPr>
              <p:custDataLst>
                <p:tags r:id="rId33"/>
              </p:custDataLst>
            </p:nvPr>
          </p:nvSpPr>
          <p:spPr>
            <a:xfrm>
              <a:off x="2168" y="4033"/>
              <a:ext cx="788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隐隐约约，形容看不真切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54" name="组合 53"/>
          <p:cNvGrpSpPr/>
          <p:nvPr>
            <p:custDataLst>
              <p:tags r:id="rId34"/>
            </p:custDataLst>
          </p:nvPr>
        </p:nvGrpSpPr>
        <p:grpSpPr>
          <a:xfrm flipV="1">
            <a:off x="4090670" y="4411980"/>
            <a:ext cx="2061845" cy="563880"/>
            <a:chOff x="7486" y="4087"/>
            <a:chExt cx="3247" cy="888"/>
          </a:xfrm>
        </p:grpSpPr>
        <p:sp>
          <p:nvSpPr>
            <p:cNvPr id="55" name="流程图: 联系 54"/>
            <p:cNvSpPr/>
            <p:nvPr>
              <p:custDataLst>
                <p:tags r:id="rId35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56" name="直接连接符 55"/>
            <p:cNvCxnSpPr/>
            <p:nvPr>
              <p:custDataLst>
                <p:tags r:id="rId36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>
              <p:custDataLst>
                <p:tags r:id="rId37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13"/>
            <p:cNvSpPr txBox="1"/>
            <p:nvPr>
              <p:custDataLst>
                <p:tags r:id="rId38"/>
              </p:custDataLst>
            </p:nvPr>
          </p:nvSpPr>
          <p:spPr>
            <a:xfrm flipV="1">
              <a:off x="7486" y="4087"/>
              <a:ext cx="310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交错相通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39"/>
            </p:custDataLst>
          </p:nvPr>
        </p:nvGrpSpPr>
        <p:grpSpPr>
          <a:xfrm flipV="1">
            <a:off x="1031466" y="5658485"/>
            <a:ext cx="4222524" cy="480695"/>
            <a:chOff x="6341" y="4218"/>
            <a:chExt cx="4392" cy="757"/>
          </a:xfrm>
        </p:grpSpPr>
        <p:sp>
          <p:nvSpPr>
            <p:cNvPr id="19" name="流程图: 联系 18"/>
            <p:cNvSpPr/>
            <p:nvPr>
              <p:custDataLst>
                <p:tags r:id="rId40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29" name="直接连接符 28"/>
            <p:cNvCxnSpPr/>
            <p:nvPr>
              <p:custDataLst>
                <p:tags r:id="rId41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>
              <p:custDataLst>
                <p:tags r:id="rId42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3"/>
            <p:cNvSpPr txBox="1"/>
            <p:nvPr>
              <p:custDataLst>
                <p:tags r:id="rId43"/>
              </p:custDataLst>
            </p:nvPr>
          </p:nvSpPr>
          <p:spPr>
            <a:xfrm flipV="1">
              <a:off x="6341" y="4218"/>
              <a:ext cx="3671" cy="7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noAutofit/>
            </a:bodyPr>
            <a:p>
              <a:pPr lvl="0" algn="l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借代，指老人和小孩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flipH="1" flipV="1">
            <a:off x="8481060" y="3147060"/>
            <a:ext cx="2056765" cy="537845"/>
            <a:chOff x="7494" y="4128"/>
            <a:chExt cx="3239" cy="847"/>
          </a:xfrm>
        </p:grpSpPr>
        <p:sp>
          <p:nvSpPr>
            <p:cNvPr id="108" name="流程图: 联系 107"/>
            <p:cNvSpPr/>
            <p:nvPr>
              <p:custDataLst>
                <p:tags r:id="rId44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09" name="直接连接符 108"/>
            <p:cNvCxnSpPr/>
            <p:nvPr>
              <p:custDataLst>
                <p:tags r:id="rId45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>
              <p:custDataLst>
                <p:tags r:id="rId46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13"/>
            <p:cNvSpPr txBox="1"/>
            <p:nvPr>
              <p:custDataLst>
                <p:tags r:id="rId47"/>
              </p:custDataLst>
            </p:nvPr>
          </p:nvSpPr>
          <p:spPr>
            <a:xfrm flipV="1">
              <a:off x="7494" y="4128"/>
              <a:ext cx="270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平坦开阔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flipH="1" flipV="1">
            <a:off x="8018780" y="4415790"/>
            <a:ext cx="1326515" cy="537845"/>
            <a:chOff x="8644" y="4128"/>
            <a:chExt cx="2089" cy="847"/>
          </a:xfrm>
        </p:grpSpPr>
        <p:sp>
          <p:nvSpPr>
            <p:cNvPr id="49" name="流程图: 联系 48"/>
            <p:cNvSpPr/>
            <p:nvPr>
              <p:custDataLst>
                <p:tags r:id="rId48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50" name="直接连接符 49"/>
            <p:cNvCxnSpPr/>
            <p:nvPr>
              <p:custDataLst>
                <p:tags r:id="rId49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>
              <p:custDataLst>
                <p:tags r:id="rId50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3"/>
            <p:cNvSpPr txBox="1"/>
            <p:nvPr>
              <p:custDataLst>
                <p:tags r:id="rId51"/>
              </p:custDataLst>
            </p:nvPr>
          </p:nvSpPr>
          <p:spPr>
            <a:xfrm flipV="1">
              <a:off x="8644" y="4128"/>
              <a:ext cx="155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听见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53" name="组合 52"/>
          <p:cNvGrpSpPr/>
          <p:nvPr>
            <p:custDataLst>
              <p:tags r:id="rId52"/>
            </p:custDataLst>
          </p:nvPr>
        </p:nvGrpSpPr>
        <p:grpSpPr>
          <a:xfrm flipV="1">
            <a:off x="5753100" y="1852295"/>
            <a:ext cx="1263015" cy="604520"/>
            <a:chOff x="8744" y="4023"/>
            <a:chExt cx="1989" cy="952"/>
          </a:xfrm>
        </p:grpSpPr>
        <p:sp>
          <p:nvSpPr>
            <p:cNvPr id="59" name="流程图: 联系 58"/>
            <p:cNvSpPr/>
            <p:nvPr>
              <p:custDataLst>
                <p:tags r:id="rId53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60" name="直接连接符 59"/>
            <p:cNvCxnSpPr/>
            <p:nvPr>
              <p:custDataLst>
                <p:tags r:id="rId54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>
              <p:custDataLst>
                <p:tags r:id="rId55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13"/>
            <p:cNvSpPr txBox="1"/>
            <p:nvPr>
              <p:custDataLst>
                <p:tags r:id="rId56"/>
              </p:custDataLst>
            </p:nvPr>
          </p:nvSpPr>
          <p:spPr>
            <a:xfrm flipV="1">
              <a:off x="8744" y="4023"/>
              <a:ext cx="148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好像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文本框 34"/>
          <p:cNvSpPr txBox="1"/>
          <p:nvPr>
            <p:custDataLst>
              <p:tags r:id="rId1"/>
            </p:custDataLst>
          </p:nvPr>
        </p:nvSpPr>
        <p:spPr>
          <a:xfrm>
            <a:off x="592455" y="936625"/>
            <a:ext cx="10887075" cy="4533900"/>
          </a:xfrm>
          <a:prstGeom prst="rect">
            <a:avLst/>
          </a:prstGeom>
          <a:solidFill>
            <a:srgbClr val="E6F5EE"/>
          </a:solidFill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桃林在溪水发源的地方就到头了，（紧接着）就找到一座山，山上有个小洞口，里面隐隐约约好像有光。（渔人）就舍弃了船，从洞口进去。初进时，洞口很窄，仅容一人通过。又走了几十步，突然变得开阔敞亮了。这里土地平坦开阔，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房舍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整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整齐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齐，有肥沃的田地、美丽的池塘和桑树竹子之类。田间小路交错相通，（村落间）鸡鸣狗叫之声都可以互相听到。那里的人来来往往耕田劳作，男女的穿戴，完全像桃花源以外的世人。老人和小孩都安闲快乐。</a:t>
            </a:r>
            <a:endParaRPr lang="zh-CN" altLang="zh-CN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 b="1">
              <a:solidFill>
                <a:srgbClr val="1F8A4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 b="1">
              <a:solidFill>
                <a:srgbClr val="1F8A4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 b="1">
              <a:solidFill>
                <a:srgbClr val="1F8A42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3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05155" y="936625"/>
            <a:ext cx="1105916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见渔人，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乃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大惊，问所从来。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具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答之。便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要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还家，设酒杀鸡作食。村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闻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有此人，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咸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来问讯。自云先世避秦时乱，率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妻子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邑人来此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绝境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不复出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焉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遂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与外人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间隔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。问今是何世，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乃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不知有汉，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无论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魏晋。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此人一一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具言所闻，皆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叹惋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。余人各复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延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至其家，皆出酒食。停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数日，辞去。此中人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</a:t>
            </a:r>
            <a:r>
              <a:rPr lang="zh-CN" altLang="zh-CN" sz="2800" b="1"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云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不足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外人道也。”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9027" y="675640"/>
            <a:ext cx="1921488" cy="521970"/>
            <a:chOff x="6955" y="4187"/>
            <a:chExt cx="3652" cy="822"/>
          </a:xfrm>
        </p:grpSpPr>
        <p:sp>
          <p:nvSpPr>
            <p:cNvPr id="4" name="流程图: 联系 3"/>
            <p:cNvSpPr/>
            <p:nvPr>
              <p:custDataLst>
                <p:tags r:id="rId2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4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6955" y="4187"/>
              <a:ext cx="310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于是，就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54562" y="654050"/>
            <a:ext cx="1309054" cy="521970"/>
            <a:chOff x="8119" y="4187"/>
            <a:chExt cx="2488" cy="822"/>
          </a:xfrm>
        </p:grpSpPr>
        <p:sp>
          <p:nvSpPr>
            <p:cNvPr id="9" name="流程图: 联系 8"/>
            <p:cNvSpPr/>
            <p:nvPr>
              <p:custDataLst>
                <p:tags r:id="rId6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0" name="直接连接符 9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8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3"/>
            <p:cNvSpPr txBox="1"/>
            <p:nvPr>
              <p:custDataLst>
                <p:tags r:id="rId9"/>
              </p:custDataLst>
            </p:nvPr>
          </p:nvSpPr>
          <p:spPr>
            <a:xfrm>
              <a:off x="8119" y="4187"/>
              <a:ext cx="193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详细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57415" y="612140"/>
            <a:ext cx="3447415" cy="563880"/>
            <a:chOff x="6469" y="5865"/>
            <a:chExt cx="5429" cy="888"/>
          </a:xfrm>
        </p:grpSpPr>
        <p:sp>
          <p:nvSpPr>
            <p:cNvPr id="21" name="流程图: 联系 20"/>
            <p:cNvSpPr/>
            <p:nvPr>
              <p:custDataLst>
                <p:tags r:id="rId10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22" name="直接连接符 21"/>
            <p:cNvCxnSpPr/>
            <p:nvPr>
              <p:custDataLst>
                <p:tags r:id="rId11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2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47"/>
            <p:cNvSpPr txBox="1"/>
            <p:nvPr>
              <p:custDataLst>
                <p:tags r:id="rId13"/>
              </p:custDataLst>
            </p:nvPr>
          </p:nvSpPr>
          <p:spPr>
            <a:xfrm>
              <a:off x="7265" y="5865"/>
              <a:ext cx="463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同</a:t>
              </a: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邀</a:t>
              </a: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”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，邀请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89476" y="1931035"/>
            <a:ext cx="1628425" cy="521970"/>
            <a:chOff x="7512" y="4187"/>
            <a:chExt cx="3095" cy="822"/>
          </a:xfrm>
        </p:grpSpPr>
        <p:sp>
          <p:nvSpPr>
            <p:cNvPr id="19" name="流程图: 联系 18"/>
            <p:cNvSpPr/>
            <p:nvPr>
              <p:custDataLst>
                <p:tags r:id="rId14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25" name="直接连接符 24"/>
            <p:cNvCxnSpPr/>
            <p:nvPr>
              <p:custDataLst>
                <p:tags r:id="rId15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6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3"/>
            <p:cNvSpPr txBox="1"/>
            <p:nvPr>
              <p:custDataLst>
                <p:tags r:id="rId17"/>
              </p:custDataLst>
            </p:nvPr>
          </p:nvSpPr>
          <p:spPr>
            <a:xfrm>
              <a:off x="7512" y="4187"/>
              <a:ext cx="254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全，都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95271" y="1931035"/>
            <a:ext cx="2084595" cy="521970"/>
            <a:chOff x="6645" y="4187"/>
            <a:chExt cx="3962" cy="822"/>
          </a:xfrm>
        </p:grpSpPr>
        <p:sp>
          <p:nvSpPr>
            <p:cNvPr id="29" name="流程图: 联系 28"/>
            <p:cNvSpPr/>
            <p:nvPr>
              <p:custDataLst>
                <p:tags r:id="rId18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30" name="直接连接符 29"/>
            <p:cNvCxnSpPr/>
            <p:nvPr>
              <p:custDataLst>
                <p:tags r:id="rId19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>
              <p:custDataLst>
                <p:tags r:id="rId20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3"/>
            <p:cNvSpPr txBox="1"/>
            <p:nvPr>
              <p:custDataLst>
                <p:tags r:id="rId21"/>
              </p:custDataLst>
            </p:nvPr>
          </p:nvSpPr>
          <p:spPr>
            <a:xfrm>
              <a:off x="6645" y="4187"/>
              <a:ext cx="34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妻子儿女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733974" y="1588770"/>
            <a:ext cx="1938852" cy="953135"/>
            <a:chOff x="6922" y="3602"/>
            <a:chExt cx="3685" cy="1501"/>
          </a:xfrm>
        </p:grpSpPr>
        <p:sp>
          <p:nvSpPr>
            <p:cNvPr id="39" name="流程图: 联系 38"/>
            <p:cNvSpPr/>
            <p:nvPr>
              <p:custDataLst>
                <p:tags r:id="rId22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40" name="直接连接符 39"/>
            <p:cNvCxnSpPr/>
            <p:nvPr>
              <p:custDataLst>
                <p:tags r:id="rId23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>
              <p:custDataLst>
                <p:tags r:id="rId24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3"/>
            <p:cNvSpPr txBox="1"/>
            <p:nvPr>
              <p:custDataLst>
                <p:tags r:id="rId25"/>
              </p:custDataLst>
            </p:nvPr>
          </p:nvSpPr>
          <p:spPr>
            <a:xfrm>
              <a:off x="6922" y="3602"/>
              <a:ext cx="3221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与人世隔绝的地方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29400" y="3177540"/>
            <a:ext cx="1998306" cy="521970"/>
            <a:chOff x="6809" y="4187"/>
            <a:chExt cx="3798" cy="822"/>
          </a:xfrm>
        </p:grpSpPr>
        <p:sp>
          <p:nvSpPr>
            <p:cNvPr id="44" name="流程图: 联系 43"/>
            <p:cNvSpPr/>
            <p:nvPr>
              <p:custDataLst>
                <p:tags r:id="rId26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45" name="直接连接符 44"/>
            <p:cNvCxnSpPr/>
            <p:nvPr>
              <p:custDataLst>
                <p:tags r:id="rId27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>
              <p:custDataLst>
                <p:tags r:id="rId28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3"/>
            <p:cNvSpPr txBox="1"/>
            <p:nvPr>
              <p:custDataLst>
                <p:tags r:id="rId29"/>
              </p:custDataLst>
            </p:nvPr>
          </p:nvSpPr>
          <p:spPr>
            <a:xfrm>
              <a:off x="6809" y="4187"/>
              <a:ext cx="311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于是，就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13860" y="3122930"/>
            <a:ext cx="3094990" cy="563880"/>
            <a:chOff x="6469" y="5865"/>
            <a:chExt cx="4874" cy="888"/>
          </a:xfrm>
        </p:grpSpPr>
        <p:sp>
          <p:nvSpPr>
            <p:cNvPr id="49" name="流程图: 联系 48"/>
            <p:cNvSpPr/>
            <p:nvPr>
              <p:custDataLst>
                <p:tags r:id="rId30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50" name="直接连接符 49"/>
            <p:cNvCxnSpPr/>
            <p:nvPr>
              <p:custDataLst>
                <p:tags r:id="rId31"/>
              </p:custDataLst>
            </p:nvPr>
          </p:nvCxnSpPr>
          <p:spPr>
            <a:xfrm flipV="1">
              <a:off x="6543" y="6286"/>
              <a:ext cx="50" cy="347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>
              <p:custDataLst>
                <p:tags r:id="rId32"/>
              </p:custDataLst>
            </p:nvPr>
          </p:nvCxnSpPr>
          <p:spPr>
            <a:xfrm>
              <a:off x="6599" y="6253"/>
              <a:ext cx="267" cy="3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47"/>
            <p:cNvSpPr txBox="1"/>
            <p:nvPr>
              <p:custDataLst>
                <p:tags r:id="rId33"/>
              </p:custDataLst>
            </p:nvPr>
          </p:nvSpPr>
          <p:spPr>
            <a:xfrm>
              <a:off x="6710" y="5865"/>
              <a:ext cx="463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隔绝、不通音讯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254875" y="3135630"/>
            <a:ext cx="3094990" cy="563880"/>
            <a:chOff x="6469" y="5865"/>
            <a:chExt cx="4874" cy="888"/>
          </a:xfrm>
        </p:grpSpPr>
        <p:sp>
          <p:nvSpPr>
            <p:cNvPr id="54" name="流程图: 联系 53"/>
            <p:cNvSpPr/>
            <p:nvPr>
              <p:custDataLst>
                <p:tags r:id="rId34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55" name="直接连接符 54"/>
            <p:cNvCxnSpPr/>
            <p:nvPr>
              <p:custDataLst>
                <p:tags r:id="rId35"/>
              </p:custDataLst>
            </p:nvPr>
          </p:nvCxnSpPr>
          <p:spPr>
            <a:xfrm flipV="1">
              <a:off x="6543" y="6286"/>
              <a:ext cx="50" cy="347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36"/>
              </p:custDataLst>
            </p:nvPr>
          </p:nvCxnSpPr>
          <p:spPr>
            <a:xfrm>
              <a:off x="6599" y="6253"/>
              <a:ext cx="267" cy="3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47"/>
            <p:cNvSpPr txBox="1"/>
            <p:nvPr>
              <p:custDataLst>
                <p:tags r:id="rId37"/>
              </p:custDataLst>
            </p:nvPr>
          </p:nvSpPr>
          <p:spPr>
            <a:xfrm>
              <a:off x="6710" y="5865"/>
              <a:ext cx="463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竟然，居然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596120" y="2903855"/>
            <a:ext cx="2500630" cy="953135"/>
            <a:chOff x="6469" y="5520"/>
            <a:chExt cx="3938" cy="1501"/>
          </a:xfrm>
        </p:grpSpPr>
        <p:sp>
          <p:nvSpPr>
            <p:cNvPr id="59" name="流程图: 联系 58"/>
            <p:cNvSpPr/>
            <p:nvPr>
              <p:custDataLst>
                <p:tags r:id="rId38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60" name="直接连接符 59"/>
            <p:cNvCxnSpPr/>
            <p:nvPr>
              <p:custDataLst>
                <p:tags r:id="rId39"/>
              </p:custDataLst>
            </p:nvPr>
          </p:nvCxnSpPr>
          <p:spPr>
            <a:xfrm flipV="1">
              <a:off x="6543" y="6286"/>
              <a:ext cx="50" cy="347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>
              <p:custDataLst>
                <p:tags r:id="rId40"/>
              </p:custDataLst>
            </p:nvPr>
          </p:nvCxnSpPr>
          <p:spPr>
            <a:xfrm>
              <a:off x="6599" y="6253"/>
              <a:ext cx="267" cy="3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47"/>
            <p:cNvSpPr txBox="1"/>
            <p:nvPr>
              <p:custDataLst>
                <p:tags r:id="rId41"/>
              </p:custDataLst>
            </p:nvPr>
          </p:nvSpPr>
          <p:spPr>
            <a:xfrm>
              <a:off x="6710" y="5520"/>
              <a:ext cx="3697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不要说，</a:t>
              </a:r>
              <a:endPara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更不必说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71159" y="4488180"/>
            <a:ext cx="1773642" cy="521970"/>
            <a:chOff x="7236" y="4187"/>
            <a:chExt cx="3371" cy="822"/>
          </a:xfrm>
        </p:grpSpPr>
        <p:sp>
          <p:nvSpPr>
            <p:cNvPr id="64" name="流程图: 联系 63"/>
            <p:cNvSpPr/>
            <p:nvPr>
              <p:custDataLst>
                <p:tags r:id="rId42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65" name="直接连接符 64"/>
            <p:cNvCxnSpPr/>
            <p:nvPr>
              <p:custDataLst>
                <p:tags r:id="rId43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>
              <p:custDataLst>
                <p:tags r:id="rId44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13"/>
            <p:cNvSpPr txBox="1"/>
            <p:nvPr>
              <p:custDataLst>
                <p:tags r:id="rId45"/>
              </p:custDataLst>
            </p:nvPr>
          </p:nvSpPr>
          <p:spPr>
            <a:xfrm>
              <a:off x="7236" y="4187"/>
              <a:ext cx="282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对、向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985555" y="4488180"/>
            <a:ext cx="1998306" cy="521970"/>
            <a:chOff x="6809" y="4187"/>
            <a:chExt cx="3798" cy="822"/>
          </a:xfrm>
        </p:grpSpPr>
        <p:sp>
          <p:nvSpPr>
            <p:cNvPr id="69" name="流程图: 联系 68"/>
            <p:cNvSpPr/>
            <p:nvPr>
              <p:custDataLst>
                <p:tags r:id="rId46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70" name="直接连接符 69"/>
            <p:cNvCxnSpPr/>
            <p:nvPr>
              <p:custDataLst>
                <p:tags r:id="rId47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>
              <p:custDataLst>
                <p:tags r:id="rId48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文本框 13"/>
            <p:cNvSpPr txBox="1"/>
            <p:nvPr>
              <p:custDataLst>
                <p:tags r:id="rId49"/>
              </p:custDataLst>
            </p:nvPr>
          </p:nvSpPr>
          <p:spPr>
            <a:xfrm>
              <a:off x="6809" y="4187"/>
              <a:ext cx="32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感叹惋惜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92557" y="4488180"/>
            <a:ext cx="1309054" cy="521970"/>
            <a:chOff x="8119" y="4187"/>
            <a:chExt cx="2488" cy="822"/>
          </a:xfrm>
        </p:grpSpPr>
        <p:sp>
          <p:nvSpPr>
            <p:cNvPr id="74" name="流程图: 联系 73"/>
            <p:cNvSpPr/>
            <p:nvPr>
              <p:custDataLst>
                <p:tags r:id="rId50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75" name="直接连接符 74"/>
            <p:cNvCxnSpPr/>
            <p:nvPr>
              <p:custDataLst>
                <p:tags r:id="rId51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>
              <p:custDataLst>
                <p:tags r:id="rId52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13"/>
            <p:cNvSpPr txBox="1"/>
            <p:nvPr>
              <p:custDataLst>
                <p:tags r:id="rId53"/>
              </p:custDataLst>
            </p:nvPr>
          </p:nvSpPr>
          <p:spPr>
            <a:xfrm>
              <a:off x="8119" y="4187"/>
              <a:ext cx="193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邀请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728149" y="5665470"/>
            <a:ext cx="1331152" cy="521970"/>
            <a:chOff x="8077" y="4199"/>
            <a:chExt cx="2530" cy="822"/>
          </a:xfrm>
        </p:grpSpPr>
        <p:sp>
          <p:nvSpPr>
            <p:cNvPr id="79" name="流程图: 联系 78"/>
            <p:cNvSpPr/>
            <p:nvPr>
              <p:custDataLst>
                <p:tags r:id="rId54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80" name="直接连接符 79"/>
            <p:cNvCxnSpPr/>
            <p:nvPr>
              <p:custDataLst>
                <p:tags r:id="rId55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>
              <p:custDataLst>
                <p:tags r:id="rId56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13"/>
            <p:cNvSpPr txBox="1"/>
            <p:nvPr>
              <p:custDataLst>
                <p:tags r:id="rId57"/>
              </p:custDataLst>
            </p:nvPr>
          </p:nvSpPr>
          <p:spPr>
            <a:xfrm>
              <a:off x="8077" y="4199"/>
              <a:ext cx="18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告诉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00140" y="5765165"/>
            <a:ext cx="3241907" cy="521970"/>
            <a:chOff x="6469" y="5931"/>
            <a:chExt cx="4069" cy="822"/>
          </a:xfrm>
        </p:grpSpPr>
        <p:sp>
          <p:nvSpPr>
            <p:cNvPr id="34" name="流程图: 联系 33"/>
            <p:cNvSpPr/>
            <p:nvPr>
              <p:custDataLst>
                <p:tags r:id="rId58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35" name="直接连接符 34"/>
            <p:cNvCxnSpPr/>
            <p:nvPr>
              <p:custDataLst>
                <p:tags r:id="rId59"/>
              </p:custDataLst>
            </p:nvPr>
          </p:nvCxnSpPr>
          <p:spPr>
            <a:xfrm flipV="1">
              <a:off x="6543" y="6286"/>
              <a:ext cx="50" cy="347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>
              <p:custDataLst>
                <p:tags r:id="rId60"/>
              </p:custDataLst>
            </p:nvPr>
          </p:nvCxnSpPr>
          <p:spPr>
            <a:xfrm>
              <a:off x="6599" y="6253"/>
              <a:ext cx="267" cy="3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47"/>
            <p:cNvSpPr txBox="1"/>
            <p:nvPr>
              <p:custDataLst>
                <p:tags r:id="rId61"/>
              </p:custDataLst>
            </p:nvPr>
          </p:nvSpPr>
          <p:spPr>
            <a:xfrm>
              <a:off x="6841" y="5931"/>
              <a:ext cx="369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对、向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flipH="1" flipV="1">
            <a:off x="1263650" y="2831465"/>
            <a:ext cx="2056765" cy="537845"/>
            <a:chOff x="7494" y="4128"/>
            <a:chExt cx="3239" cy="847"/>
          </a:xfrm>
        </p:grpSpPr>
        <p:sp>
          <p:nvSpPr>
            <p:cNvPr id="108" name="流程图: 联系 107"/>
            <p:cNvSpPr/>
            <p:nvPr>
              <p:custDataLst>
                <p:tags r:id="rId62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09" name="直接连接符 108"/>
            <p:cNvCxnSpPr/>
            <p:nvPr>
              <p:custDataLst>
                <p:tags r:id="rId63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>
              <p:custDataLst>
                <p:tags r:id="rId64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13"/>
            <p:cNvSpPr txBox="1"/>
            <p:nvPr>
              <p:custDataLst>
                <p:tags r:id="rId65"/>
              </p:custDataLst>
            </p:nvPr>
          </p:nvSpPr>
          <p:spPr>
            <a:xfrm flipV="1">
              <a:off x="7494" y="4128"/>
              <a:ext cx="270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听说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 flipV="1">
            <a:off x="1897380" y="4156710"/>
            <a:ext cx="2797175" cy="521970"/>
            <a:chOff x="6328" y="4153"/>
            <a:chExt cx="4405" cy="822"/>
          </a:xfrm>
        </p:grpSpPr>
        <p:sp>
          <p:nvSpPr>
            <p:cNvPr id="14" name="流程图: 联系 13"/>
            <p:cNvSpPr/>
            <p:nvPr>
              <p:custDataLst>
                <p:tags r:id="rId66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5" name="直接连接符 14"/>
            <p:cNvCxnSpPr/>
            <p:nvPr>
              <p:custDataLst>
                <p:tags r:id="rId67"/>
              </p:custDataLst>
            </p:nvPr>
          </p:nvCxnSpPr>
          <p:spPr>
            <a:xfrm flipH="1" flipV="1">
              <a:off x="10485" y="465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68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3"/>
            <p:cNvSpPr txBox="1"/>
            <p:nvPr>
              <p:custDataLst>
                <p:tags r:id="rId69"/>
              </p:custDataLst>
            </p:nvPr>
          </p:nvSpPr>
          <p:spPr>
            <a:xfrm flipV="1">
              <a:off x="6328" y="4153"/>
              <a:ext cx="38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于之，从这里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330614" y="5549900"/>
            <a:ext cx="1596857" cy="953135"/>
            <a:chOff x="7572" y="3811"/>
            <a:chExt cx="3035" cy="1501"/>
          </a:xfrm>
        </p:grpSpPr>
        <p:sp>
          <p:nvSpPr>
            <p:cNvPr id="85" name="流程图: 联系 84"/>
            <p:cNvSpPr/>
            <p:nvPr>
              <p:custDataLst>
                <p:tags r:id="rId70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86" name="直接连接符 85"/>
            <p:cNvCxnSpPr/>
            <p:nvPr>
              <p:custDataLst>
                <p:tags r:id="rId71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>
              <p:custDataLst>
                <p:tags r:id="rId72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13"/>
            <p:cNvSpPr txBox="1"/>
            <p:nvPr>
              <p:custDataLst>
                <p:tags r:id="rId73"/>
              </p:custDataLst>
            </p:nvPr>
          </p:nvSpPr>
          <p:spPr>
            <a:xfrm>
              <a:off x="7572" y="3811"/>
              <a:ext cx="2820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不值得，不必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文本框 34"/>
          <p:cNvSpPr txBox="1"/>
          <p:nvPr>
            <p:custDataLst>
              <p:tags r:id="rId1"/>
            </p:custDataLst>
          </p:nvPr>
        </p:nvSpPr>
        <p:spPr>
          <a:xfrm>
            <a:off x="592455" y="709930"/>
            <a:ext cx="10887075" cy="5623560"/>
          </a:xfrm>
          <a:prstGeom prst="rect">
            <a:avLst/>
          </a:prstGeom>
          <a:solidFill>
            <a:srgbClr val="E6F5EE"/>
          </a:solidFill>
        </p:spPr>
        <p:txBody>
          <a:bodyPr wrap="square" rtlCol="0">
            <a:noAutofit/>
          </a:bodyPr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（那里面的人）见了渔人，就感到非常惊讶，问渔人从哪儿来。渔人详细地回答了他。那人就邀请渔人到自己家里去，备酒杀鸡做饭菜（款待他）。</a:t>
            </a:r>
            <a:r>
              <a:rPr lang="zh-CN" altLang="zh-CN" sz="2800" b="1" dirty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村里的人听说有这样一个人，都来打听消息。他们说他们的祖先为了躲避秦时的战乱，带领妻子儿女及乡邻来到这与人世隔绝的地方，不再从这里出去，于是就同外界的人隔绝了。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他们问起现在是什么朝代，竟然不知道有过汉朝，更不必说魏晋了。这个人把自己听到的事一一向（桃花源中人）详细地说出，（他们听后）都感叹惋惜。其余的人各自又把渔人邀请到自己家中，都拿出酒饭来款待他。（渔人）在这里住了几天，就告辞离去。这里的人告诉（渔人）说：“（这里的情况）不值得对外边的人说啊。”</a:t>
            </a:r>
            <a:endParaRPr lang="zh-CN" altLang="zh-CN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zh-CN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 b="1">
              <a:solidFill>
                <a:srgbClr val="1F8A4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 b="1" dirty="0">
              <a:solidFill>
                <a:srgbClr val="1F8A4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 b="1">
              <a:solidFill>
                <a:srgbClr val="1F8A4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 b="1">
              <a:solidFill>
                <a:srgbClr val="1F8A4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 b="1">
              <a:solidFill>
                <a:srgbClr val="1F8A4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 b="1">
              <a:solidFill>
                <a:srgbClr val="1F8A42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3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6740" y="1398905"/>
            <a:ext cx="1086040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既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出，得其船，便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扶向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路，处处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志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之。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及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郡下，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诣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太守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，说如此。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太守即遣人随其往，寻向所志，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遂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迷，不复得路。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12786" y="780415"/>
            <a:ext cx="1410600" cy="953135"/>
            <a:chOff x="7926" y="3718"/>
            <a:chExt cx="2681" cy="1501"/>
          </a:xfrm>
        </p:grpSpPr>
        <p:sp>
          <p:nvSpPr>
            <p:cNvPr id="9" name="流程图: 联系 8"/>
            <p:cNvSpPr/>
            <p:nvPr>
              <p:custDataLst>
                <p:tags r:id="rId1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0" name="直接连接符 9"/>
            <p:cNvCxnSpPr/>
            <p:nvPr>
              <p:custDataLst>
                <p:tags r:id="rId2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3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7926" y="3718"/>
              <a:ext cx="2323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沿着、顺着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37330" y="1014730"/>
            <a:ext cx="1951990" cy="563880"/>
            <a:chOff x="6469" y="5865"/>
            <a:chExt cx="3074" cy="888"/>
          </a:xfrm>
        </p:grpSpPr>
        <p:sp>
          <p:nvSpPr>
            <p:cNvPr id="21" name="流程图: 联系 20"/>
            <p:cNvSpPr/>
            <p:nvPr>
              <p:custDataLst>
                <p:tags r:id="rId5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22" name="直接连接符 21"/>
            <p:cNvCxnSpPr/>
            <p:nvPr>
              <p:custDataLst>
                <p:tags r:id="rId6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7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47"/>
            <p:cNvSpPr txBox="1"/>
            <p:nvPr>
              <p:custDataLst>
                <p:tags r:id="rId8"/>
              </p:custDataLst>
            </p:nvPr>
          </p:nvSpPr>
          <p:spPr>
            <a:xfrm>
              <a:off x="7265" y="5865"/>
              <a:ext cx="227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先前的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 flipV="1">
            <a:off x="4158615" y="1992630"/>
            <a:ext cx="1742440" cy="604520"/>
            <a:chOff x="7989" y="4023"/>
            <a:chExt cx="2744" cy="952"/>
          </a:xfrm>
        </p:grpSpPr>
        <p:sp>
          <p:nvSpPr>
            <p:cNvPr id="76" name="流程图: 联系 75"/>
            <p:cNvSpPr/>
            <p:nvPr>
              <p:custDataLst>
                <p:tags r:id="rId9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77" name="直接连接符 76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>
              <p:custDataLst>
                <p:tags r:id="rId11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13"/>
            <p:cNvSpPr txBox="1"/>
            <p:nvPr>
              <p:custDataLst>
                <p:tags r:id="rId12"/>
              </p:custDataLst>
            </p:nvPr>
          </p:nvSpPr>
          <p:spPr>
            <a:xfrm flipV="1">
              <a:off x="7989" y="4023"/>
              <a:ext cx="203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做记号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921500" y="995680"/>
            <a:ext cx="1165225" cy="582930"/>
            <a:chOff x="6469" y="5835"/>
            <a:chExt cx="1835" cy="918"/>
          </a:xfrm>
        </p:grpSpPr>
        <p:sp>
          <p:nvSpPr>
            <p:cNvPr id="4" name="流程图: 联系 3"/>
            <p:cNvSpPr/>
            <p:nvPr>
              <p:custDataLst>
                <p:tags r:id="rId13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5" name="直接连接符 4"/>
            <p:cNvCxnSpPr/>
            <p:nvPr>
              <p:custDataLst>
                <p:tags r:id="rId14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5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47"/>
            <p:cNvSpPr txBox="1"/>
            <p:nvPr>
              <p:custDataLst>
                <p:tags r:id="rId16"/>
              </p:custDataLst>
            </p:nvPr>
          </p:nvSpPr>
          <p:spPr>
            <a:xfrm>
              <a:off x="7264" y="5835"/>
              <a:ext cx="10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到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56600" y="1017270"/>
            <a:ext cx="1471930" cy="582930"/>
            <a:chOff x="6469" y="5835"/>
            <a:chExt cx="2318" cy="918"/>
          </a:xfrm>
        </p:grpSpPr>
        <p:sp>
          <p:nvSpPr>
            <p:cNvPr id="14" name="流程图: 联系 13"/>
            <p:cNvSpPr/>
            <p:nvPr>
              <p:custDataLst>
                <p:tags r:id="rId17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5" name="直接连接符 14"/>
            <p:cNvCxnSpPr/>
            <p:nvPr>
              <p:custDataLst>
                <p:tags r:id="rId18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9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47"/>
            <p:cNvSpPr txBox="1"/>
            <p:nvPr>
              <p:custDataLst>
                <p:tags r:id="rId20"/>
              </p:custDataLst>
            </p:nvPr>
          </p:nvSpPr>
          <p:spPr>
            <a:xfrm>
              <a:off x="7264" y="5835"/>
              <a:ext cx="152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拜访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21"/>
            </p:custDataLst>
          </p:nvPr>
        </p:nvSpPr>
        <p:spPr>
          <a:xfrm>
            <a:off x="396875" y="4050030"/>
            <a:ext cx="11098530" cy="2609850"/>
          </a:xfrm>
          <a:prstGeom prst="rect">
            <a:avLst/>
          </a:prstGeom>
          <a:solidFill>
            <a:srgbClr val="E6F5EE"/>
          </a:solidFill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渔人出来后，找到他的船，就沿着先前的路（回去），（一路上）处处做了记号。到了郡城，去拜访了太守，报告了这些情况。太守立即派人跟他前往，寻找先前做的记号，最终迷路了，再也没找到路。</a:t>
            </a:r>
            <a:endParaRPr lang="zh-CN" altLang="zh-CN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75335" y="995680"/>
            <a:ext cx="1403985" cy="582930"/>
            <a:chOff x="6469" y="5835"/>
            <a:chExt cx="2211" cy="918"/>
          </a:xfrm>
        </p:grpSpPr>
        <p:sp>
          <p:nvSpPr>
            <p:cNvPr id="19" name="流程图: 联系 18"/>
            <p:cNvSpPr/>
            <p:nvPr>
              <p:custDataLst>
                <p:tags r:id="rId22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25" name="直接连接符 24"/>
            <p:cNvCxnSpPr/>
            <p:nvPr>
              <p:custDataLst>
                <p:tags r:id="rId23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4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47"/>
            <p:cNvSpPr txBox="1"/>
            <p:nvPr>
              <p:custDataLst>
                <p:tags r:id="rId25"/>
              </p:custDataLst>
            </p:nvPr>
          </p:nvSpPr>
          <p:spPr>
            <a:xfrm>
              <a:off x="7264" y="5835"/>
              <a:ext cx="141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已经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V="1">
            <a:off x="4863070" y="3403600"/>
            <a:ext cx="1114185" cy="539750"/>
            <a:chOff x="8289" y="4125"/>
            <a:chExt cx="2444" cy="850"/>
          </a:xfrm>
        </p:grpSpPr>
        <p:sp>
          <p:nvSpPr>
            <p:cNvPr id="29" name="流程图: 联系 28"/>
            <p:cNvSpPr/>
            <p:nvPr>
              <p:custDataLst>
                <p:tags r:id="rId26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30" name="直接连接符 29"/>
            <p:cNvCxnSpPr/>
            <p:nvPr>
              <p:custDataLst>
                <p:tags r:id="rId27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>
              <p:custDataLst>
                <p:tags r:id="rId28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3"/>
            <p:cNvSpPr txBox="1"/>
            <p:nvPr>
              <p:custDataLst>
                <p:tags r:id="rId29"/>
              </p:custDataLst>
            </p:nvPr>
          </p:nvSpPr>
          <p:spPr>
            <a:xfrm flipV="1">
              <a:off x="8289" y="4125"/>
              <a:ext cx="2034" cy="8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最终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1" animBg="1"/>
      <p:bldP spid="33" grpId="2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4045" y="1443990"/>
            <a:ext cx="1086802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南阳刘子骥，高尚士也，闻之，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欣然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规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往。</a:t>
            </a:r>
            <a:r>
              <a:rPr lang="zh-CN" altLang="zh-CN" sz="28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未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果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寻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病终。后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遂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无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800" b="1">
              <a:solidFill>
                <a:srgbClr val="FF0000"/>
              </a:solidFill>
              <a:uFill>
                <a:solidFill>
                  <a:schemeClr val="tx1"/>
                </a:solidFill>
              </a:u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问津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者。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40979" y="1140460"/>
            <a:ext cx="2448162" cy="521970"/>
            <a:chOff x="5954" y="4187"/>
            <a:chExt cx="4653" cy="822"/>
          </a:xfrm>
        </p:grpSpPr>
        <p:sp>
          <p:nvSpPr>
            <p:cNvPr id="9" name="流程图: 联系 8"/>
            <p:cNvSpPr/>
            <p:nvPr>
              <p:custDataLst>
                <p:tags r:id="rId1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0" name="直接连接符 9"/>
            <p:cNvCxnSpPr/>
            <p:nvPr>
              <p:custDataLst>
                <p:tags r:id="rId2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3"/>
              </p:custDataLst>
            </p:nvPr>
          </p:nvCxnSpPr>
          <p:spPr>
            <a:xfrm>
              <a:off x="9879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5954" y="4187"/>
              <a:ext cx="410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打算，计划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44485" y="1123950"/>
            <a:ext cx="1425575" cy="563880"/>
            <a:chOff x="6469" y="5865"/>
            <a:chExt cx="2245" cy="888"/>
          </a:xfrm>
        </p:grpSpPr>
        <p:sp>
          <p:nvSpPr>
            <p:cNvPr id="21" name="流程图: 联系 20"/>
            <p:cNvSpPr/>
            <p:nvPr>
              <p:custDataLst>
                <p:tags r:id="rId5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22" name="直接连接符 21"/>
            <p:cNvCxnSpPr/>
            <p:nvPr>
              <p:custDataLst>
                <p:tags r:id="rId6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7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47"/>
            <p:cNvSpPr txBox="1"/>
            <p:nvPr>
              <p:custDataLst>
                <p:tags r:id="rId8"/>
              </p:custDataLst>
            </p:nvPr>
          </p:nvSpPr>
          <p:spPr>
            <a:xfrm>
              <a:off x="7265" y="5865"/>
              <a:ext cx="144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实现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6480" y="2390140"/>
            <a:ext cx="2618740" cy="582930"/>
            <a:chOff x="6469" y="5835"/>
            <a:chExt cx="4124" cy="918"/>
          </a:xfrm>
        </p:grpSpPr>
        <p:sp>
          <p:nvSpPr>
            <p:cNvPr id="4" name="流程图: 联系 3"/>
            <p:cNvSpPr/>
            <p:nvPr>
              <p:custDataLst>
                <p:tags r:id="rId9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5" name="直接连接符 4"/>
            <p:cNvCxnSpPr/>
            <p:nvPr>
              <p:custDataLst>
                <p:tags r:id="rId10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1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47"/>
            <p:cNvSpPr txBox="1"/>
            <p:nvPr>
              <p:custDataLst>
                <p:tags r:id="rId12"/>
              </p:custDataLst>
            </p:nvPr>
          </p:nvSpPr>
          <p:spPr>
            <a:xfrm>
              <a:off x="7264" y="5835"/>
              <a:ext cx="33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访求、探求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flipH="1" flipV="1">
            <a:off x="8745855" y="2138045"/>
            <a:ext cx="2416175" cy="537845"/>
            <a:chOff x="6928" y="4128"/>
            <a:chExt cx="3805" cy="847"/>
          </a:xfrm>
        </p:grpSpPr>
        <p:sp>
          <p:nvSpPr>
            <p:cNvPr id="108" name="流程图: 联系 107"/>
            <p:cNvSpPr/>
            <p:nvPr>
              <p:custDataLst>
                <p:tags r:id="rId13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09" name="直接连接符 108"/>
            <p:cNvCxnSpPr/>
            <p:nvPr>
              <p:custDataLst>
                <p:tags r:id="rId14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>
              <p:custDataLst>
                <p:tags r:id="rId15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13"/>
            <p:cNvSpPr txBox="1"/>
            <p:nvPr>
              <p:custDataLst>
                <p:tags r:id="rId16"/>
              </p:custDataLst>
            </p:nvPr>
          </p:nvSpPr>
          <p:spPr>
            <a:xfrm flipV="1">
              <a:off x="6928" y="4128"/>
              <a:ext cx="32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随即，不久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17"/>
            </p:custDataLst>
          </p:nvPr>
        </p:nvSpPr>
        <p:spPr>
          <a:xfrm>
            <a:off x="623570" y="3648710"/>
            <a:ext cx="10871835" cy="1525905"/>
          </a:xfrm>
          <a:prstGeom prst="rect">
            <a:avLst/>
          </a:prstGeom>
          <a:solidFill>
            <a:srgbClr val="E6F5EE"/>
          </a:solidFill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南阳人刘子骥是个志向高洁的隐士，听到这件事，高兴地计划前往。没有实现，不久病死了。此后就再也没有探寻桃花源的人了。</a:t>
            </a:r>
            <a:endParaRPr lang="zh-CN" altLang="zh-CN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477735" y="1089660"/>
            <a:ext cx="900237" cy="530860"/>
            <a:chOff x="10375" y="4139"/>
            <a:chExt cx="1711" cy="836"/>
          </a:xfrm>
        </p:grpSpPr>
        <p:sp>
          <p:nvSpPr>
            <p:cNvPr id="44" name="流程图: 联系 43"/>
            <p:cNvSpPr/>
            <p:nvPr>
              <p:custDataLst>
                <p:tags r:id="rId18"/>
              </p:custDataLst>
            </p:nvPr>
          </p:nvSpPr>
          <p:spPr>
            <a:xfrm>
              <a:off x="10504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45" name="直接连接符 44"/>
            <p:cNvCxnSpPr/>
            <p:nvPr>
              <p:custDataLst>
                <p:tags r:id="rId19"/>
              </p:custDataLst>
            </p:nvPr>
          </p:nvCxnSpPr>
          <p:spPr>
            <a:xfrm flipH="1" flipV="1">
              <a:off x="1037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10393" y="4508"/>
              <a:ext cx="1226" cy="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3"/>
            <p:cNvSpPr txBox="1"/>
            <p:nvPr>
              <p:custDataLst>
                <p:tags r:id="rId21"/>
              </p:custDataLst>
            </p:nvPr>
          </p:nvSpPr>
          <p:spPr>
            <a:xfrm flipH="1">
              <a:off x="11195" y="4139"/>
              <a:ext cx="89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就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 flipV="1">
            <a:off x="3664585" y="2075180"/>
            <a:ext cx="2433955" cy="604520"/>
            <a:chOff x="6900" y="4023"/>
            <a:chExt cx="3833" cy="952"/>
          </a:xfrm>
        </p:grpSpPr>
        <p:sp>
          <p:nvSpPr>
            <p:cNvPr id="76" name="流程图: 联系 75"/>
            <p:cNvSpPr/>
            <p:nvPr>
              <p:custDataLst>
                <p:tags r:id="rId22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77" name="直接连接符 76"/>
            <p:cNvCxnSpPr/>
            <p:nvPr>
              <p:custDataLst>
                <p:tags r:id="rId23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>
              <p:custDataLst>
                <p:tags r:id="rId24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13"/>
            <p:cNvSpPr txBox="1"/>
            <p:nvPr>
              <p:custDataLst>
                <p:tags r:id="rId25"/>
              </p:custDataLst>
            </p:nvPr>
          </p:nvSpPr>
          <p:spPr>
            <a:xfrm flipV="1">
              <a:off x="6900" y="4023"/>
              <a:ext cx="312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高兴的样子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文本框 37895"/>
          <p:cNvSpPr txBox="1"/>
          <p:nvPr/>
        </p:nvSpPr>
        <p:spPr>
          <a:xfrm>
            <a:off x="6102668" y="4714558"/>
            <a:ext cx="34925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余人各复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延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至其家</a:t>
            </a:r>
            <a:endParaRPr lang="zh-CN" altLang="en-US" sz="32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9330" name="文本框 37907"/>
          <p:cNvSpPr txBox="1"/>
          <p:nvPr/>
        </p:nvSpPr>
        <p:spPr>
          <a:xfrm>
            <a:off x="5688013" y="35734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503" name="文本框 37912"/>
          <p:cNvSpPr txBox="1"/>
          <p:nvPr/>
        </p:nvSpPr>
        <p:spPr>
          <a:xfrm>
            <a:off x="2050098" y="4714875"/>
            <a:ext cx="10795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邀请：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29" name="矩形 63510"/>
          <p:cNvSpPr/>
          <p:nvPr/>
        </p:nvSpPr>
        <p:spPr>
          <a:xfrm>
            <a:off x="3328988" y="4714558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charset="-122"/>
              </a:rPr>
              <a:t>便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要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charset="-122"/>
              </a:rPr>
              <a:t>还家</a:t>
            </a:r>
            <a:endParaRPr lang="zh-CN" altLang="en-US" sz="32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1931" name="矩形 63512"/>
          <p:cNvSpPr/>
          <p:nvPr/>
        </p:nvSpPr>
        <p:spPr>
          <a:xfrm>
            <a:off x="3390900" y="2178050"/>
            <a:ext cx="229711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悉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charset="-122"/>
              </a:rPr>
              <a:t>如外人</a:t>
            </a:r>
            <a:endParaRPr lang="zh-CN" altLang="en-US" sz="32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1932" name="矩形 63513"/>
          <p:cNvSpPr/>
          <p:nvPr/>
        </p:nvSpPr>
        <p:spPr>
          <a:xfrm>
            <a:off x="6091555" y="2176463"/>
            <a:ext cx="2214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并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charset="-122"/>
              </a:rPr>
              <a:t>怡然自乐</a:t>
            </a:r>
            <a:endParaRPr lang="zh-CN" altLang="en-US" sz="32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3516" name="文本框 37912"/>
          <p:cNvSpPr txBox="1"/>
          <p:nvPr/>
        </p:nvSpPr>
        <p:spPr>
          <a:xfrm>
            <a:off x="1788160" y="2472055"/>
            <a:ext cx="1603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全，都：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35" name="矩形 63516"/>
          <p:cNvSpPr/>
          <p:nvPr/>
        </p:nvSpPr>
        <p:spPr>
          <a:xfrm>
            <a:off x="4206240" y="3737293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缘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charset="-122"/>
              </a:rPr>
              <a:t>溪行</a:t>
            </a:r>
            <a:endParaRPr lang="zh-CN" altLang="en-US" sz="32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1936" name="矩形 63517"/>
          <p:cNvSpPr/>
          <p:nvPr/>
        </p:nvSpPr>
        <p:spPr>
          <a:xfrm>
            <a:off x="6123305" y="373729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便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扶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charset="-122"/>
              </a:rPr>
              <a:t>向路</a:t>
            </a:r>
            <a:endParaRPr lang="zh-CN" altLang="en-US" sz="32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3745" name="文本框 37912"/>
          <p:cNvSpPr txBox="1"/>
          <p:nvPr/>
        </p:nvSpPr>
        <p:spPr>
          <a:xfrm>
            <a:off x="1767840" y="3738245"/>
            <a:ext cx="2398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沿着，顺着：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38" name="文本框 1"/>
          <p:cNvSpPr txBox="1"/>
          <p:nvPr/>
        </p:nvSpPr>
        <p:spPr>
          <a:xfrm>
            <a:off x="3390900" y="276066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咸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来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问讯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39" name="文本框 1"/>
          <p:cNvSpPr txBox="1"/>
          <p:nvPr/>
        </p:nvSpPr>
        <p:spPr>
          <a:xfrm>
            <a:off x="6091238" y="276066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皆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出酒食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718185" y="1299845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同义词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16890" y="593090"/>
            <a:ext cx="2317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文言积累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3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3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3" grpId="0"/>
      <p:bldP spid="63516" grpId="0"/>
      <p:bldP spid="737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文本框 8"/>
          <p:cNvSpPr txBox="1"/>
          <p:nvPr>
            <p:custDataLst>
              <p:tags r:id="rId1"/>
            </p:custDataLst>
          </p:nvPr>
        </p:nvSpPr>
        <p:spPr>
          <a:xfrm>
            <a:off x="401320" y="3863340"/>
            <a:ext cx="133159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左大括号 5"/>
          <p:cNvSpPr/>
          <p:nvPr>
            <p:custDataLst>
              <p:tags r:id="rId2"/>
            </p:custDataLst>
          </p:nvPr>
        </p:nvSpPr>
        <p:spPr>
          <a:xfrm>
            <a:off x="1641475" y="3750945"/>
            <a:ext cx="213995" cy="130048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605155" y="942975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通假字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05155" y="273812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一词多义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3630" y="173609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便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要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还家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105785" y="1736090"/>
            <a:ext cx="4356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邀</a:t>
            </a:r>
            <a:r>
              <a:rPr 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邀请</a:t>
            </a:r>
            <a:endParaRPr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71015" y="3544570"/>
            <a:ext cx="60934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武陵人捕鱼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业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不足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外人道也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41925" y="3750945"/>
            <a:ext cx="29317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动词，作为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41925" y="4467860"/>
            <a:ext cx="36302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介词，对、向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99"/>
          <p:cNvSpPr txBox="1"/>
          <p:nvPr>
            <p:custDataLst>
              <p:tags r:id="rId1"/>
            </p:custDataLst>
          </p:nvPr>
        </p:nvSpPr>
        <p:spPr>
          <a:xfrm>
            <a:off x="439420" y="596900"/>
            <a:ext cx="11405235" cy="2264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532" name="文本框 8"/>
          <p:cNvSpPr txBox="1"/>
          <p:nvPr>
            <p:custDataLst>
              <p:tags r:id="rId2"/>
            </p:custDataLst>
          </p:nvPr>
        </p:nvSpPr>
        <p:spPr>
          <a:xfrm>
            <a:off x="439420" y="97853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舍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左大括号 5"/>
          <p:cNvSpPr/>
          <p:nvPr>
            <p:custDataLst>
              <p:tags r:id="rId3"/>
            </p:custDataLst>
          </p:nvPr>
        </p:nvSpPr>
        <p:spPr>
          <a:xfrm>
            <a:off x="1641475" y="90297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4440" y="2625090"/>
            <a:ext cx="10248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寻找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8680" y="3336925"/>
            <a:ext cx="23075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随即，不久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8"/>
          <p:cNvSpPr txBox="1"/>
          <p:nvPr>
            <p:custDataLst>
              <p:tags r:id="rId4"/>
            </p:custDataLst>
          </p:nvPr>
        </p:nvSpPr>
        <p:spPr>
          <a:xfrm>
            <a:off x="439420" y="278574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)寻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左大括号 7"/>
          <p:cNvSpPr/>
          <p:nvPr>
            <p:custDataLst>
              <p:tags r:id="rId5"/>
            </p:custDataLst>
          </p:nvPr>
        </p:nvSpPr>
        <p:spPr>
          <a:xfrm>
            <a:off x="1641475" y="2542540"/>
            <a:ext cx="214630" cy="122237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1015" y="627380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便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舍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船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屋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舍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俨然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89020" y="837565"/>
            <a:ext cx="1210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舍弃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81730" y="1550035"/>
            <a:ext cx="10521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房屋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8"/>
          <p:cNvSpPr txBox="1"/>
          <p:nvPr>
            <p:custDataLst>
              <p:tags r:id="rId6"/>
            </p:custDataLst>
          </p:nvPr>
        </p:nvSpPr>
        <p:spPr>
          <a:xfrm>
            <a:off x="5779770" y="97853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)乃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左大括号 13"/>
          <p:cNvSpPr/>
          <p:nvPr>
            <p:custDataLst>
              <p:tags r:id="rId7"/>
            </p:custDataLst>
          </p:nvPr>
        </p:nvSpPr>
        <p:spPr>
          <a:xfrm>
            <a:off x="7007860" y="800100"/>
            <a:ext cx="214630" cy="122237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99"/>
          <p:cNvSpPr txBox="1"/>
          <p:nvPr>
            <p:custDataLst>
              <p:tags r:id="rId8"/>
            </p:custDataLst>
          </p:nvPr>
        </p:nvSpPr>
        <p:spPr>
          <a:xfrm>
            <a:off x="7111365" y="711200"/>
            <a:ext cx="2855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乃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大惊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乃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不知有汉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乃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悟前狼假寐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11055" y="711200"/>
            <a:ext cx="1920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于是，就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11055" y="1203960"/>
            <a:ext cx="23075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竟然，居然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966960" y="1709420"/>
            <a:ext cx="6889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才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文本框 99"/>
          <p:cNvSpPr txBox="1"/>
          <p:nvPr>
            <p:custDataLst>
              <p:tags r:id="rId9"/>
            </p:custDataLst>
          </p:nvPr>
        </p:nvSpPr>
        <p:spPr>
          <a:xfrm>
            <a:off x="1771015" y="2386965"/>
            <a:ext cx="1910715" cy="1533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寻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向所志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寻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病终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" name="文本框 8"/>
          <p:cNvSpPr txBox="1"/>
          <p:nvPr>
            <p:custDataLst>
              <p:tags r:id="rId10"/>
            </p:custDataLst>
          </p:nvPr>
        </p:nvSpPr>
        <p:spPr>
          <a:xfrm>
            <a:off x="5779770" y="269811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99"/>
          <p:cNvSpPr txBox="1"/>
          <p:nvPr>
            <p:custDataLst>
              <p:tags r:id="rId11"/>
            </p:custDataLst>
          </p:nvPr>
        </p:nvSpPr>
        <p:spPr>
          <a:xfrm>
            <a:off x="7111365" y="2386965"/>
            <a:ext cx="2855595" cy="1533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遂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迷</a:t>
            </a:r>
            <a:r>
              <a: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遂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与外人间隔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" name="左大括号 22"/>
          <p:cNvSpPr/>
          <p:nvPr>
            <p:custDataLst>
              <p:tags r:id="rId12"/>
            </p:custDataLst>
          </p:nvPr>
        </p:nvSpPr>
        <p:spPr>
          <a:xfrm>
            <a:off x="1641475" y="4382135"/>
            <a:ext cx="213995" cy="1300480"/>
          </a:xfrm>
          <a:prstGeom prst="leftBrace">
            <a:avLst>
              <a:gd name="adj1" fmla="val 8333"/>
              <a:gd name="adj2" fmla="val 54785"/>
            </a:avLst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左大括号 23"/>
          <p:cNvSpPr/>
          <p:nvPr>
            <p:custDataLst>
              <p:tags r:id="rId13"/>
            </p:custDataLst>
          </p:nvPr>
        </p:nvSpPr>
        <p:spPr>
          <a:xfrm>
            <a:off x="7007860" y="2542540"/>
            <a:ext cx="213995" cy="130048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11055" y="2587625"/>
            <a:ext cx="10248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最终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528810" y="4305300"/>
            <a:ext cx="18992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助词，的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左大括号 26"/>
          <p:cNvSpPr/>
          <p:nvPr>
            <p:custDataLst>
              <p:tags r:id="rId14"/>
            </p:custDataLst>
          </p:nvPr>
        </p:nvSpPr>
        <p:spPr>
          <a:xfrm>
            <a:off x="7007860" y="4417695"/>
            <a:ext cx="213995" cy="1753235"/>
          </a:xfrm>
          <a:prstGeom prst="leftBrace">
            <a:avLst>
              <a:gd name="adj1" fmla="val 8333"/>
              <a:gd name="adj2" fmla="val 54785"/>
            </a:avLst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文本框 8"/>
          <p:cNvSpPr txBox="1"/>
          <p:nvPr>
            <p:custDataLst>
              <p:tags r:id="rId15"/>
            </p:custDataLst>
          </p:nvPr>
        </p:nvSpPr>
        <p:spPr>
          <a:xfrm>
            <a:off x="439420" y="470281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)志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" name="文本框 8"/>
          <p:cNvSpPr txBox="1"/>
          <p:nvPr>
            <p:custDataLst>
              <p:tags r:id="rId16"/>
            </p:custDataLst>
          </p:nvPr>
        </p:nvSpPr>
        <p:spPr>
          <a:xfrm>
            <a:off x="5779770" y="473329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)之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0" name="文本框 99"/>
          <p:cNvSpPr txBox="1"/>
          <p:nvPr>
            <p:custDataLst>
              <p:tags r:id="rId17"/>
            </p:custDataLst>
          </p:nvPr>
        </p:nvSpPr>
        <p:spPr>
          <a:xfrm>
            <a:off x="1771015" y="4301490"/>
            <a:ext cx="2855595" cy="1533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处处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志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寻向所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志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75075" y="4538980"/>
            <a:ext cx="15138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做记号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74440" y="5251450"/>
            <a:ext cx="18738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做标记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3" name="文本框 99"/>
          <p:cNvSpPr txBox="1"/>
          <p:nvPr>
            <p:custDataLst>
              <p:tags r:id="rId18"/>
            </p:custDataLst>
          </p:nvPr>
        </p:nvSpPr>
        <p:spPr>
          <a:xfrm>
            <a:off x="7111365" y="4304665"/>
            <a:ext cx="2855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0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忘路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远近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闻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渔人甚异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endParaRPr lang="zh-CN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处处志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005695" y="3336925"/>
            <a:ext cx="18992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于是，就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45905" y="4850130"/>
            <a:ext cx="32048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代词，代这件事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272905" y="5327015"/>
            <a:ext cx="32048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代所看到的景象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145905" y="5835015"/>
            <a:ext cx="32048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助词，调节音节，无义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1" grpId="0"/>
      <p:bldP spid="12" grpId="0"/>
      <p:bldP spid="15" grpId="0"/>
      <p:bldP spid="19" grpId="0"/>
      <p:bldP spid="25" grpId="0"/>
      <p:bldP spid="26" grpId="0"/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250" y="1097915"/>
            <a:ext cx="11990705" cy="501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(1)芳草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鲜美</a:t>
            </a:r>
            <a:r>
              <a:rPr 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菜肴、瓜果等</a:t>
            </a:r>
            <a:r>
              <a:rPr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新鲜美味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(2)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阡陌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交通</a:t>
            </a:r>
            <a:r>
              <a:rPr lang="en-US"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</a:t>
            </a:r>
            <a:r>
              <a:rPr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运输事业</a:t>
            </a:r>
            <a:endParaRPr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(3)率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妻子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邑人来此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绝境</a:t>
            </a:r>
            <a:endParaRPr sz="3200" b="1" spc="-100">
              <a:solidFill>
                <a:srgbClr val="1D41D5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男子的配偶</a:t>
            </a:r>
            <a:r>
              <a:rPr lang="en-US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endParaRPr lang="en-US" sz="3200" dirty="0" err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没有出路</a:t>
            </a:r>
            <a:r>
              <a:rPr alt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困</a:t>
            </a:r>
            <a:r>
              <a:rPr alt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境</a:t>
            </a:r>
            <a:endParaRPr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(4)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无论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魏晋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endParaRPr altLang="zh-CN" sz="3200" dirty="0" err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表示在任何条件下结果都不会改变</a:t>
            </a:r>
            <a:endParaRPr lang="zh-CN" sz="3200" dirty="0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不足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为外人道也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不够</a:t>
            </a:r>
            <a:endParaRPr lang="zh-CN" altLang="zh-CN" sz="3200" dirty="0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54965" y="39116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古今异义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0015" y="1220470"/>
            <a:ext cx="1941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新鲜美好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94785" y="1804035"/>
            <a:ext cx="1877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交错相通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56155" y="3003550"/>
            <a:ext cx="20732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妻子儿女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56155" y="3679825"/>
            <a:ext cx="34836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世隔绝的地方</a:t>
            </a:r>
            <a:endParaRPr lang="zh-CN" alt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30015" y="4263390"/>
            <a:ext cx="36169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不要说，更不必说</a:t>
            </a:r>
            <a:endParaRPr lang="zh-CN" alt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9660" y="5523230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</a:t>
            </a:r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值得</a:t>
            </a:r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，不必</a:t>
            </a:r>
            <a:endParaRPr lang="zh-CN" alt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135" y="1984375"/>
            <a:ext cx="1169924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疏通文意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掌握省略句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积累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文言同义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古今异义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一词多义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通假字、词类活用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等文言词语的意思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在此基础上背诵全文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理清文章叙事线索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品味本文笔法简洁而内涵丰富的特点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3.联系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写作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背景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探究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桃花源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所寄托的作者的社会理想和现实意义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难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5"/>
          <p:cNvSpPr txBox="1"/>
          <p:nvPr>
            <p:custDataLst>
              <p:tags r:id="rId1"/>
            </p:custDataLst>
          </p:nvPr>
        </p:nvSpPr>
        <p:spPr>
          <a:xfrm>
            <a:off x="4536440" y="1028065"/>
            <a:ext cx="24885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818515" y="1731645"/>
            <a:ext cx="11373485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(1)渔人甚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异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endParaRPr lang="en-US"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复</a:t>
            </a:r>
            <a:r>
              <a:rPr lang="zh-CN"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前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行</a:t>
            </a:r>
            <a:endParaRPr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欲</a:t>
            </a:r>
            <a:r>
              <a:rPr lang="zh-CN"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穷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其林</a:t>
            </a:r>
            <a:endParaRPr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处处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志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   </a:t>
            </a:r>
            <a:r>
              <a:rPr sz="28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8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</a:t>
            </a:r>
            <a:endParaRPr sz="28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899535" y="1803400"/>
            <a:ext cx="700786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形容词的意动用法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对……感到惊异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775710" y="3996055"/>
            <a:ext cx="562864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名词作动词</a:t>
            </a:r>
            <a:r>
              <a:rPr lang="zh-CN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做记号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605155" y="1158875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词类活用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775710" y="3265805"/>
            <a:ext cx="700786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形容词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作动词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，尽，走完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775710" y="2535555"/>
            <a:ext cx="700786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方位名词作状语，向前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883410" y="1830705"/>
            <a:ext cx="100901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南阳刘子骥，高尚士也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3410" y="2616200"/>
            <a:ext cx="6096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问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从来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075" y="1823085"/>
            <a:ext cx="1463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判断句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31865" y="1830705"/>
            <a:ext cx="6096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“……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”表判断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0075" y="2616200"/>
            <a:ext cx="1463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倒装句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80485" y="2616200"/>
            <a:ext cx="7520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宾语前置，语序应为“问从所来”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3410" y="3401695"/>
            <a:ext cx="6096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林尽水源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0075" y="3401695"/>
            <a:ext cx="1463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省略句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80485" y="3401695"/>
            <a:ext cx="7802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省略介词“于”，应为“林尽（于）水源”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83410" y="4187190"/>
            <a:ext cx="6096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此人一一为具言所闻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83410" y="4770755"/>
            <a:ext cx="971105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省略宾语“之”，应为“此人一一为（之）具言所闻”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86105" y="95250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文言句式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6" grpId="0"/>
      <p:bldP spid="6" grpId="1"/>
      <p:bldP spid="7" grpId="1"/>
      <p:bldP spid="8" grpId="1"/>
      <p:bldP spid="9" grpId="1"/>
      <p:bldP spid="11" grpId="1"/>
      <p:bldP spid="12" grpId="1"/>
      <p:bldP spid="1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89255" y="1778000"/>
            <a:ext cx="1109218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落英缤纷：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形容落花纷纷飘落的美丽情景。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豁然开朗：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形容由狭窄幽暗突然变得开阔敞亮。一下子就明白了或指眼界一下子变开阔。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比喻突然领悟了一个道理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鸡犬相闻：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指人烟稠密，表示很近的距离或一种和睦的景象。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怡然自乐：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形容高兴而满足的样子。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与世隔绝：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不与人来往或以局外人的身份对待事物。常形容隐居或人迹不到的极偏僻地方。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无人问津：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比喻没有人来探问、尝试或购买。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世外桃源：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原指与现实社会隔绝、生活安乐的理想境界。后也指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环境幽静生活安逸的地方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。借指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一种空想的脱离现实的美好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世界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86105" y="434975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积累拓展</a:t>
            </a:r>
            <a:endParaRPr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617" name="Text Box 5"/>
          <p:cNvSpPr txBox="1"/>
          <p:nvPr/>
        </p:nvSpPr>
        <p:spPr>
          <a:xfrm>
            <a:off x="1122680" y="1141730"/>
            <a:ext cx="9144000" cy="6324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请归纳出源自本文的成语。你知道它们的意思吗？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889885" y="3315018"/>
            <a:ext cx="1752600" cy="1076325"/>
          </a:xfrm>
          <a:prstGeom prst="rect">
            <a:avLst/>
          </a:prstGeom>
          <a:noFill/>
          <a:ln w="31750">
            <a:solidFill>
              <a:srgbClr val="77C39F"/>
            </a:solidFill>
          </a:ln>
        </p:spPr>
        <p:txBody>
          <a:bodyPr wrap="square" anchor="t" anchorCtr="0">
            <a:spAutoFit/>
          </a:bodyPr>
          <a:p>
            <a:pPr algn="ctr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进入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桃花源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23875" y="3286125"/>
            <a:ext cx="1617980" cy="1076325"/>
          </a:xfrm>
          <a:prstGeom prst="rect">
            <a:avLst/>
          </a:prstGeom>
          <a:noFill/>
          <a:ln w="31750">
            <a:solidFill>
              <a:srgbClr val="77C39F"/>
            </a:solidFill>
          </a:ln>
        </p:spPr>
        <p:txBody>
          <a:bodyPr wrap="square" anchor="t" anchorCtr="0">
            <a:spAutoFit/>
          </a:bodyPr>
          <a:p>
            <a:pPr algn="ctr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发现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桃花源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5173980" y="3315018"/>
            <a:ext cx="1752600" cy="1076325"/>
          </a:xfrm>
          <a:prstGeom prst="rect">
            <a:avLst/>
          </a:prstGeom>
          <a:noFill/>
          <a:ln w="31750">
            <a:solidFill>
              <a:srgbClr val="77C39F"/>
            </a:solidFill>
          </a:ln>
        </p:spPr>
        <p:txBody>
          <a:bodyPr wrap="square" anchor="t" anchorCtr="0">
            <a:spAutoFit/>
          </a:bodyPr>
          <a:p>
            <a:pPr algn="ctr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访问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桃花源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7560945" y="3315018"/>
            <a:ext cx="1752600" cy="1076325"/>
          </a:xfrm>
          <a:prstGeom prst="rect">
            <a:avLst/>
          </a:prstGeom>
          <a:noFill/>
          <a:ln w="31750">
            <a:solidFill>
              <a:srgbClr val="77C39F"/>
            </a:solidFill>
          </a:ln>
        </p:spPr>
        <p:txBody>
          <a:bodyPr wrap="square" anchor="t" anchorCtr="0">
            <a:spAutoFit/>
          </a:bodyPr>
          <a:p>
            <a:pPr algn="ctr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离开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桃花源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9845040" y="3315018"/>
            <a:ext cx="1752600" cy="1076325"/>
          </a:xfrm>
          <a:prstGeom prst="rect">
            <a:avLst/>
          </a:prstGeom>
          <a:noFill/>
          <a:ln w="31750">
            <a:solidFill>
              <a:srgbClr val="77C39F"/>
            </a:solidFill>
          </a:ln>
        </p:spPr>
        <p:txBody>
          <a:bodyPr wrap="square" anchor="t" anchorCtr="0">
            <a:spAutoFit/>
          </a:bodyPr>
          <a:p>
            <a:pPr algn="ctr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再寻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桃花源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5" name="直接箭头连接符 14"/>
          <p:cNvCxnSpPr/>
          <p:nvPr>
            <p:custDataLst>
              <p:tags r:id="rId6"/>
            </p:custDataLst>
          </p:nvPr>
        </p:nvCxnSpPr>
        <p:spPr>
          <a:xfrm>
            <a:off x="2393950" y="3766185"/>
            <a:ext cx="325755" cy="0"/>
          </a:xfrm>
          <a:prstGeom prst="straightConnector1">
            <a:avLst/>
          </a:prstGeom>
          <a:ln w="31750">
            <a:solidFill>
              <a:srgbClr val="77C39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>
            <p:custDataLst>
              <p:tags r:id="rId7"/>
            </p:custDataLst>
          </p:nvPr>
        </p:nvCxnSpPr>
        <p:spPr>
          <a:xfrm>
            <a:off x="4812665" y="3766185"/>
            <a:ext cx="325755" cy="0"/>
          </a:xfrm>
          <a:prstGeom prst="straightConnector1">
            <a:avLst/>
          </a:prstGeom>
          <a:ln w="31750">
            <a:solidFill>
              <a:srgbClr val="77C39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>
            <p:custDataLst>
              <p:tags r:id="rId8"/>
            </p:custDataLst>
          </p:nvPr>
        </p:nvCxnSpPr>
        <p:spPr>
          <a:xfrm>
            <a:off x="7132320" y="3762375"/>
            <a:ext cx="325755" cy="0"/>
          </a:xfrm>
          <a:prstGeom prst="straightConnector1">
            <a:avLst/>
          </a:prstGeom>
          <a:ln w="31750">
            <a:solidFill>
              <a:srgbClr val="77C39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>
            <p:custDataLst>
              <p:tags r:id="rId9"/>
            </p:custDataLst>
          </p:nvPr>
        </p:nvCxnSpPr>
        <p:spPr>
          <a:xfrm>
            <a:off x="9416415" y="3766185"/>
            <a:ext cx="325755" cy="0"/>
          </a:xfrm>
          <a:prstGeom prst="straightConnector1">
            <a:avLst/>
          </a:prstGeom>
          <a:ln w="31750">
            <a:solidFill>
              <a:srgbClr val="77C39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1500505" y="4662170"/>
            <a:ext cx="4506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本文线索：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渔人的行踪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586105" y="908685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合作探究</a:t>
            </a:r>
            <a:endParaRPr lang="zh-CN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814" name="Text Box 7"/>
          <p:cNvSpPr txBox="1"/>
          <p:nvPr/>
        </p:nvSpPr>
        <p:spPr>
          <a:xfrm>
            <a:off x="1404620" y="2173605"/>
            <a:ext cx="893953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500">
                <a:latin typeface="+mn-lt"/>
                <a:ea typeface="+mn-ea"/>
                <a:sym typeface="+mn-ea"/>
              </a:rPr>
              <a:t>1.</a:t>
            </a:r>
            <a:r>
              <a:rPr lang="zh-CN" altLang="en-US" sz="3500" b="1" dirty="0">
                <a:latin typeface="宋体" panose="02010600030101010101" pitchFamily="2" charset="-122"/>
                <a:cs typeface="宋体" panose="02010600030101010101" pitchFamily="2" charset="-122"/>
              </a:rPr>
              <a:t>文章围绕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500" b="1" dirty="0">
                <a:latin typeface="宋体" panose="02010600030101010101" pitchFamily="2" charset="-122"/>
                <a:cs typeface="宋体" panose="02010600030101010101" pitchFamily="2" charset="-122"/>
              </a:rPr>
              <a:t>桃花源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500" b="1" dirty="0">
                <a:latin typeface="宋体" panose="02010600030101010101" pitchFamily="2" charset="-122"/>
                <a:cs typeface="宋体" panose="02010600030101010101" pitchFamily="2" charset="-122"/>
              </a:rPr>
              <a:t>写了几个部分的内容？</a:t>
            </a:r>
            <a:endParaRPr lang="zh-CN" altLang="en-US" sz="35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 bldLvl="0" animBg="1"/>
      <p:bldP spid="11" grpId="0" bldLvl="0" animBg="1"/>
      <p:bldP spid="12" grpId="0" bldLvl="0" animBg="1"/>
      <p:bldP spid="14" grpId="0" bldLvl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3"/>
          <p:cNvSpPr>
            <a:spLocks noGrp="1"/>
          </p:cNvSpPr>
          <p:nvPr/>
        </p:nvSpPr>
        <p:spPr>
          <a:xfrm>
            <a:off x="1132205" y="1426210"/>
            <a:ext cx="10508615" cy="1641475"/>
          </a:xfrm>
        </p:spPr>
        <p:txBody>
          <a:bodyPr vert="horz" wrap="square" lIns="91440" tIns="45720" rIns="91440" bIns="45720" anchor="t" anchorCtr="0">
            <a:no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lvl="1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lvl="2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35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lvl="3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lvl="4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lvl="5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lvl="6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lvl="7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lvl="8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/>
            <a:r>
              <a:rPr lang="en-US" altLang="zh-CN" sz="35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</a:t>
            </a:r>
            <a:r>
              <a:rPr lang="zh-CN" altLang="en-US" sz="35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b="1" dirty="0">
                <a:solidFill>
                  <a:schemeClr val="tx1"/>
                </a:solidFill>
                <a:sym typeface="+mn-ea"/>
              </a:rPr>
              <a:t>此人一一为具言所闻</a:t>
            </a:r>
            <a:r>
              <a:rPr lang="zh-CN" altLang="en-US" sz="3500" b="1" dirty="0">
                <a:solidFill>
                  <a:schemeClr val="tx1"/>
                </a:solidFill>
                <a:sym typeface="+mn-ea"/>
              </a:rPr>
              <a:t>，皆叹惋此</a:t>
            </a:r>
            <a:r>
              <a:rPr lang="zh-CN" altLang="en-US" sz="35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渔人</a:t>
            </a:r>
            <a:r>
              <a:rPr lang="en-US" altLang="zh-CN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具言</a:t>
            </a:r>
            <a:r>
              <a:rPr lang="en-US" altLang="zh-CN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的是什么？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桃花源中人为什么</a:t>
            </a:r>
            <a:r>
              <a:rPr lang="zh-CN" altLang="en-US" sz="3500" b="1" kern="1200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+mn-cs"/>
              </a:rPr>
              <a:t>“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叹惋</a:t>
            </a:r>
            <a:r>
              <a:rPr lang="zh-CN" altLang="en-US" sz="3500" b="1" kern="1200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+mn-cs"/>
              </a:rPr>
              <a:t>”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？</a:t>
            </a:r>
            <a:endParaRPr lang="zh-CN" altLang="en-US" sz="32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685800"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渔人“具言”是</a:t>
            </a:r>
            <a:r>
              <a:rPr lang="zh-CN" altLang="en-US" sz="3200" b="1" kern="1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指他在现实世界里的见闻遭遇</a:t>
            </a:r>
            <a:r>
              <a:rPr lang="zh-CN" altLang="en-US" sz="3200" b="1" kern="1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r>
              <a:rPr lang="zh-CN" alt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zh-CN" alt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075" y="3234055"/>
            <a:ext cx="101352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渔人所说的世上情形与桃花源内的生活相比，差异巨大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：一边是混乱不堪，一边是安静自然；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一边是苛捐杂税，一边是怡然自乐；一边是战乱频仍，一边是安泰谐和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 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1251" name="Rectangle 3"/>
          <p:cNvSpPr>
            <a:spLocks noGrp="1"/>
          </p:cNvSpPr>
          <p:nvPr/>
        </p:nvSpPr>
        <p:spPr>
          <a:xfrm>
            <a:off x="763905" y="1403985"/>
            <a:ext cx="10505440" cy="3354070"/>
          </a:xfrm>
        </p:spPr>
        <p:txBody>
          <a:bodyPr vert="horz" wrap="square"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565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65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500"/>
              <a:t>3. 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500" b="1" dirty="0"/>
              <a:t>诣太守，说如此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500" b="1" dirty="0"/>
              <a:t>这句话中的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500" b="1" dirty="0"/>
              <a:t>如此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500" b="1" dirty="0"/>
              <a:t>包括哪些内容？如果把这些内容一一写出来，表达效果会有什么不同？ </a:t>
            </a:r>
            <a:endParaRPr lang="zh-CN" altLang="en-US" sz="3500" u="sng" dirty="0"/>
          </a:p>
          <a:p>
            <a:pPr marL="0" indent="0"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如此”指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进入桃花源中的所见所闻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用“如此”指代以上所有内容，非常简练。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若再一一写出，就会导致文章前后内容重复啰嗦，拖沓冗长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charRg st="5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1">
                                            <p:txEl>
                                              <p:charRg st="5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1">
                                            <p:txEl>
                                              <p:charRg st="5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0835" name="Rectangle 3"/>
          <p:cNvSpPr>
            <a:spLocks noGrp="1"/>
          </p:cNvSpPr>
          <p:nvPr>
            <p:ph type="body" idx="1"/>
          </p:nvPr>
        </p:nvSpPr>
        <p:spPr>
          <a:xfrm>
            <a:off x="1000760" y="1023620"/>
            <a:ext cx="10191115" cy="1593850"/>
          </a:xfrm>
        </p:spPr>
        <p:txBody>
          <a:bodyPr vert="horz" wrap="square" lIns="91440" tIns="45720" rIns="91440" bIns="45720" anchor="t" anchorCtr="0">
            <a:noAutofit/>
          </a:bodyPr>
          <a:p>
            <a:pPr marL="171450" indent="-171450" defTabSz="685800"/>
            <a:r>
              <a:rPr lang="en-US" altLang="zh-CN" sz="35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作为一篇虚构的作品，陶渊明为它设计了</a:t>
            </a:r>
            <a:r>
              <a:rPr lang="zh-CN" altLang="en-US" sz="3500" b="1" kern="1200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+mn-cs"/>
              </a:rPr>
              <a:t>“高尚士”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刘子骥再寻桃源</a:t>
            </a:r>
            <a:r>
              <a:rPr lang="zh-CN" altLang="en-US" sz="3500" b="1" kern="1200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+mn-cs"/>
              </a:rPr>
              <a:t>“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未果</a:t>
            </a:r>
            <a:r>
              <a:rPr lang="zh-CN" altLang="en-US" sz="3500" b="1" kern="1200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+mn-cs"/>
              </a:rPr>
              <a:t>”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</a:t>
            </a:r>
            <a:r>
              <a:rPr lang="zh-CN" altLang="en-US" sz="35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b="1" dirty="0">
                <a:solidFill>
                  <a:schemeClr val="tx1"/>
                </a:solidFill>
                <a:sym typeface="+mn-ea"/>
              </a:rPr>
              <a:t>后遂无问津者</a:t>
            </a:r>
            <a:r>
              <a:rPr lang="zh-CN" altLang="en-US" sz="35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”的结局。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你怎么理解这个结局</a:t>
            </a:r>
            <a:r>
              <a:rPr lang="zh-CN" altLang="en-US" sz="35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？</a:t>
            </a:r>
            <a:endParaRPr lang="zh-CN" altLang="en-US" sz="3200" b="1" kern="1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171450" indent="-171450" defTabSz="685800"/>
            <a:r>
              <a:rPr lang="en-US" altLang="zh-CN" sz="3200" b="1" kern="1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lang="zh-CN" altLang="en-US" sz="3200" b="1" kern="1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桃花源无可再寻</a:t>
            </a:r>
            <a:r>
              <a:rPr lang="zh-CN" altLang="en-US" sz="3200" b="1" kern="1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使得《桃花源记》有了神秘色彩</a:t>
            </a:r>
            <a:r>
              <a:rPr lang="zh-CN" altLang="en-US" sz="3200" b="1" kern="1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，这其实是陶渊明用的障眼法。《桃花源记》的结尾</a:t>
            </a:r>
            <a:r>
              <a:rPr lang="zh-CN" altLang="en-US" sz="3200" b="1" kern="1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暗示着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在当时的社会环境下，人们想要寻找幸福自由的生活是不可能的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隐含着作者对现实社会的反讽</a:t>
            </a:r>
            <a:r>
              <a:rPr lang="zh-CN" altLang="en-US" sz="3200" b="1" kern="1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lang="zh-CN" altLang="en-US" sz="3200" b="1" kern="1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82" name="Text Box 4"/>
          <p:cNvSpPr txBox="1"/>
          <p:nvPr/>
        </p:nvSpPr>
        <p:spPr>
          <a:xfrm>
            <a:off x="2819400" y="914400"/>
            <a:ext cx="6477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3200" dirty="0"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122884" name="Text Box 7"/>
          <p:cNvSpPr txBox="1"/>
          <p:nvPr/>
        </p:nvSpPr>
        <p:spPr>
          <a:xfrm>
            <a:off x="3051175" y="23542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85" name="Text Box 9"/>
          <p:cNvSpPr txBox="1"/>
          <p:nvPr/>
        </p:nvSpPr>
        <p:spPr>
          <a:xfrm>
            <a:off x="3411538" y="24257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87" name="Text Box 14"/>
          <p:cNvSpPr txBox="1"/>
          <p:nvPr/>
        </p:nvSpPr>
        <p:spPr>
          <a:xfrm>
            <a:off x="1353820" y="1257300"/>
            <a:ext cx="923671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500">
                <a:latin typeface="+mn-lt"/>
                <a:ea typeface="华文行楷" panose="02010800040101010101" pitchFamily="2" charset="-122"/>
                <a:cs typeface="+mn-lt"/>
              </a:rPr>
              <a:t>5.</a:t>
            </a:r>
            <a:r>
              <a:rPr lang="zh-CN" altLang="en-US" sz="3500" b="1">
                <a:latin typeface="宋体" panose="02010600030101010101" pitchFamily="2" charset="-122"/>
                <a:cs typeface="+mn-lt"/>
              </a:rPr>
              <a:t>请从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500" b="1">
                <a:latin typeface="宋体" panose="02010600030101010101" pitchFamily="2" charset="-122"/>
                <a:cs typeface="宋体" panose="02010600030101010101" pitchFamily="2" charset="-122"/>
              </a:rPr>
              <a:t>桃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的独特寓意入手，</a:t>
            </a:r>
            <a:r>
              <a:rPr lang="zh-CN" altLang="en-US" sz="3500" b="1">
                <a:latin typeface="宋体" panose="02010600030101010101" pitchFamily="2" charset="-122"/>
                <a:cs typeface="宋体" panose="02010600030101010101" pitchFamily="2" charset="-122"/>
              </a:rPr>
              <a:t>结合课文内容研讨：陶渊明为什么不营造一个菊花源或柳源</a:t>
            </a:r>
            <a:r>
              <a:rPr lang="zh-CN" altLang="en-US" sz="3500" b="1"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5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9720" y="2520315"/>
            <a:ext cx="857186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“桃”在传统文化中是长寿、正义、美好、富足的象征。陶渊明营造“桃花源”这个环境，正是想要表达对“桃”所象征生活富足、和平安定、和谐愉快的美好生活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的向往。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82" name="Text Box 4"/>
          <p:cNvSpPr txBox="1"/>
          <p:nvPr/>
        </p:nvSpPr>
        <p:spPr>
          <a:xfrm>
            <a:off x="2819400" y="914400"/>
            <a:ext cx="6477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3200" dirty="0"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122884" name="Text Box 7"/>
          <p:cNvSpPr txBox="1"/>
          <p:nvPr/>
        </p:nvSpPr>
        <p:spPr>
          <a:xfrm>
            <a:off x="3051175" y="23542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85" name="Text Box 9"/>
          <p:cNvSpPr txBox="1"/>
          <p:nvPr/>
        </p:nvSpPr>
        <p:spPr>
          <a:xfrm>
            <a:off x="3411538" y="24257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87" name="Text Box 14"/>
          <p:cNvSpPr txBox="1"/>
          <p:nvPr/>
        </p:nvSpPr>
        <p:spPr>
          <a:xfrm>
            <a:off x="1374775" y="1290320"/>
            <a:ext cx="963803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500">
                <a:latin typeface="+mn-lt"/>
                <a:ea typeface="华文行楷" panose="02010800040101010101" pitchFamily="2" charset="-122"/>
                <a:cs typeface="+mn-lt"/>
              </a:rPr>
              <a:t>6.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500" b="1">
                <a:latin typeface="宋体" panose="02010600030101010101" pitchFamily="2" charset="-122"/>
                <a:cs typeface="宋体" panose="02010600030101010101" pitchFamily="2" charset="-122"/>
              </a:rPr>
              <a:t>世外桃源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500" b="1">
                <a:latin typeface="宋体" panose="02010600030101010101" pitchFamily="2" charset="-122"/>
                <a:cs typeface="宋体" panose="02010600030101010101" pitchFamily="2" charset="-122"/>
              </a:rPr>
              <a:t>与瀛洲岛相比，最大的不同是什么</a:t>
            </a:r>
            <a:r>
              <a:rPr lang="zh-CN" altLang="en-US" sz="3500" b="1"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5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0040" y="2053590"/>
            <a:ext cx="92913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桃花源富有生活气息，住着普通人，表达的是普遍的社会愿望，而瀛洲岛则是一个住着仙人的仙境，反映了东晋士人茫远的、不切实际的社会幻想，隐含着他们的一种遁世思想。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3905" name="Rectangle 3"/>
          <p:cNvSpPr>
            <a:spLocks noGrp="1"/>
          </p:cNvSpPr>
          <p:nvPr>
            <p:ph type="body" idx="1"/>
          </p:nvPr>
        </p:nvSpPr>
        <p:spPr>
          <a:xfrm>
            <a:off x="1122680" y="954405"/>
            <a:ext cx="11046460" cy="5379720"/>
          </a:xfrm>
        </p:spPr>
        <p:txBody>
          <a:bodyPr vert="horz" wrap="square" lIns="91440" tIns="45720" rIns="91440" bIns="45720" anchor="t" anchorCtr="0">
            <a:normAutofit lnSpcReduction="20000"/>
          </a:bodyPr>
          <a:p>
            <a:pPr marL="171450" indent="-171450" defTabSz="685800">
              <a:lnSpc>
                <a:spcPct val="100000"/>
              </a:lnSpc>
            </a:pPr>
            <a:r>
              <a:rPr lang="en-US" altLang="zh-CN" sz="2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桃林幽美</a:t>
            </a:r>
            <a:r>
              <a:rPr lang="en-US" altLang="zh-CN" sz="2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——芳草鲜美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落英缤纷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 defTabSz="685800">
              <a:lnSpc>
                <a:spcPct val="90000"/>
              </a:lnSpc>
            </a:pP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                 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渲染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神秘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气氛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下文写桃花源的神奇美做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铺垫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 defTabSz="6858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美丽桃源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风景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优美</a:t>
            </a:r>
            <a:r>
              <a:rPr lang="en-US" altLang="zh-CN" sz="2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——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土地平旷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屋舍俨然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阡陌交通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 defTabSz="6858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altLang="zh-CN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丰衣足食</a:t>
            </a:r>
            <a:r>
              <a:rPr lang="en-US" altLang="zh-CN" sz="2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——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良田美池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桑竹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生活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富足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和谐安适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 defTabSz="6858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 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与黑暗现实形成鲜明对比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 defTabSz="685800">
              <a:lnSpc>
                <a:spcPct val="100000"/>
              </a:lnSpc>
            </a:pP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山洞神秘：有小口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若有光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形状奇特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 defTabSz="685800">
              <a:lnSpc>
                <a:spcPct val="100000"/>
              </a:lnSpc>
            </a:pP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神秘桃源   桃源人神秘：不知有汉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无论魏晋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 defTabSz="685800">
              <a:lnSpc>
                <a:spcPct val="100000"/>
              </a:lnSpc>
            </a:pP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结局神秘：不复得路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探访未果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kern="1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虚构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 defTabSz="685800">
              <a:lnSpc>
                <a:spcPct val="100000"/>
              </a:lnSpc>
            </a:pP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生活：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黄发垂髫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并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怡然自乐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安定祥和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自得其乐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 defTabSz="685800">
              <a:lnSpc>
                <a:spcPct val="100000"/>
              </a:lnSpc>
            </a:pP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幸福桃源   劳动：往来种作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kern="1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安居乐业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 defTabSz="685800">
              <a:lnSpc>
                <a:spcPct val="100000"/>
              </a:lnSpc>
            </a:pP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待客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侧面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：设酒杀鸡作食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皆出酒食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热情好客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kern="1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民风淳朴</a:t>
            </a:r>
            <a:r>
              <a:rPr lang="en-US" altLang="zh-CN" sz="28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3906" name="AutoShape 4"/>
          <p:cNvSpPr/>
          <p:nvPr/>
        </p:nvSpPr>
        <p:spPr>
          <a:xfrm>
            <a:off x="2733675" y="954405"/>
            <a:ext cx="143510" cy="2037715"/>
          </a:xfrm>
          <a:prstGeom prst="leftBrace">
            <a:avLst>
              <a:gd name="adj1" fmla="val 14043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907" name="AutoShape 5"/>
          <p:cNvSpPr/>
          <p:nvPr/>
        </p:nvSpPr>
        <p:spPr>
          <a:xfrm>
            <a:off x="2733675" y="3281998"/>
            <a:ext cx="144463" cy="1008062"/>
          </a:xfrm>
          <a:prstGeom prst="leftBrace">
            <a:avLst>
              <a:gd name="adj1" fmla="val 5779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908" name="AutoShape 6"/>
          <p:cNvSpPr/>
          <p:nvPr/>
        </p:nvSpPr>
        <p:spPr>
          <a:xfrm>
            <a:off x="2734310" y="4490085"/>
            <a:ext cx="144145" cy="1511935"/>
          </a:xfrm>
          <a:prstGeom prst="leftBrace">
            <a:avLst>
              <a:gd name="adj1" fmla="val 5779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910" name="TextBox 8"/>
          <p:cNvSpPr txBox="1"/>
          <p:nvPr/>
        </p:nvSpPr>
        <p:spPr>
          <a:xfrm>
            <a:off x="447675" y="2183130"/>
            <a:ext cx="6038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桃花源记</a:t>
            </a:r>
            <a:endParaRPr lang="zh-CN" altLang="en-US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911" name="AutoShape 4"/>
          <p:cNvSpPr/>
          <p:nvPr/>
        </p:nvSpPr>
        <p:spPr>
          <a:xfrm>
            <a:off x="1051243" y="1857375"/>
            <a:ext cx="71437" cy="3857625"/>
          </a:xfrm>
          <a:prstGeom prst="leftBrace">
            <a:avLst>
              <a:gd name="adj1" fmla="val 138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54965" y="391160"/>
            <a:ext cx="2625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7880" y="1906270"/>
            <a:ext cx="1035050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陶渊明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潜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元亮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自号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五柳先生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东晋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诗人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被誉为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隐逸诗人之宗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SimSun-ExtB" panose="02010609060101010101" charset="-122"/>
                <a:sym typeface="+mn-ea"/>
              </a:rPr>
              <a:t>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SimSun-ExtB" panose="02010609060101010101" charset="-122"/>
              </a:rPr>
              <a:t>少时颇有壮志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SimSun-ExtB" panose="02010609060101010101" charset="-122"/>
              </a:rPr>
              <a:t>博学能文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SimSun-ExtB" panose="02010609060101010101" charset="-122"/>
              </a:rPr>
              <a:t>任性不羁。但由于当时社会动荡不安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他空有才智却难以施展。他曾做过小官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SimSun-ExtB" panose="02010609060101010101" charset="-122"/>
                <a:sym typeface="+mn-ea"/>
              </a:rPr>
              <a:t>但因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SimSun-ExtB" panose="02010609060101010101" charset="-122"/>
                <a:sym typeface="+mn-ea"/>
              </a:rPr>
              <a:t>不为五斗米折腰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SimSun-ExtB" panose="02010609060101010101" charset="-122"/>
                <a:sym typeface="+mn-ea"/>
              </a:rPr>
              <a:t>而弃官回乡从此过起了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田园式的隐居生活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。其诗风自然、率真。代表作有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饮酒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归园田居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归去来兮辞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桃花源记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等。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935605" y="988060"/>
            <a:ext cx="30626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作者简介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9" name="Rectangle 8"/>
          <p:cNvSpPr/>
          <p:nvPr>
            <p:custDataLst>
              <p:tags r:id="rId2"/>
            </p:custDataLst>
          </p:nvPr>
        </p:nvSpPr>
        <p:spPr>
          <a:xfrm>
            <a:off x="267335" y="6045200"/>
            <a:ext cx="11924665" cy="657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29" name="文本框 3"/>
          <p:cNvSpPr txBox="1"/>
          <p:nvPr/>
        </p:nvSpPr>
        <p:spPr>
          <a:xfrm>
            <a:off x="1116330" y="1916430"/>
            <a:ext cx="989076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00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课文描绘了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景色优美，土地肥沃，物产丰富，风俗淳朴，社会平等，没有战乱、压迫和苛捐杂税，人们自食其力，生活和美安乐的生活图景。作者虚构了一个与黑暗现实社会相对的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世外桃源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，表现了作者对黑暗社会现实的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自由美好的生活，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寄托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了自己对社会及政治的美好理想，表达了自己反对剥削压迫、反对战乱的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愿望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，也反映了当时劳动人民的美好</a:t>
            </a:r>
            <a:r>
              <a:rPr lang="zh-CN" altLang="en-US" sz="32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愿望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1023620" y="874395"/>
            <a:ext cx="2625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归纳主旨</a:t>
            </a:r>
            <a:endParaRPr lang="zh-CN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23875" y="1675765"/>
            <a:ext cx="6318885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晋太元年间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政治极度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腐败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统治集团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内部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生活荒淫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互相倾轧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赋税徭役繁重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战争频发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连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年混战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 indent="72009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《桃花源记》写于公元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421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年。当时军阀割据、战乱频繁的社会已经千疮百孔。归隐多年的陶渊明对此深感忧虑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又无力与现实相抗争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只好描绘一个美好的境界</a:t>
            </a:r>
            <a:r>
              <a:rPr lang="zh-CN" altLang="en-US" sz="3200" b="1" dirty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寄托理想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6105" y="1460500"/>
            <a:ext cx="5059045" cy="4246245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658110" y="753745"/>
            <a:ext cx="2414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写作背景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555240" y="919480"/>
            <a:ext cx="28041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文学常识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785180" y="1631162"/>
            <a:ext cx="1814195" cy="829945"/>
          </a:xfrm>
          <a:prstGeom prst="rect">
            <a:avLst/>
          </a:prstGeom>
        </p:spPr>
        <p:txBody>
          <a:bodyPr wrap="non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桃花源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</a:t>
            </a:r>
            <a:endParaRPr lang="zh-CN" altLang="en-US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585" y="2556510"/>
            <a:ext cx="1115695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记是</a:t>
            </a:r>
            <a:r>
              <a:rPr lang="en-US" altLang="zh-CN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一种</a:t>
            </a:r>
            <a:r>
              <a:rPr lang="zh-CN" altLang="en-US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文体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可以</a:t>
            </a:r>
            <a:r>
              <a:rPr lang="en-US" altLang="zh-CN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记</a:t>
            </a:r>
            <a:r>
              <a:rPr lang="zh-CN" altLang="en-US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人记</a:t>
            </a:r>
            <a:r>
              <a:rPr lang="en-US" altLang="zh-CN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事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可以</a:t>
            </a:r>
            <a:r>
              <a:rPr lang="en-US" altLang="zh-CN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记</a:t>
            </a:r>
            <a:r>
              <a:rPr lang="zh-CN" altLang="en-US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山川名胜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可以</a:t>
            </a:r>
            <a:r>
              <a:rPr lang="zh-CN" altLang="en-US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记器</a:t>
            </a:r>
            <a:r>
              <a:rPr lang="en-US" altLang="zh-CN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物</a:t>
            </a:r>
            <a:r>
              <a:rPr lang="zh-CN" altLang="en-US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建筑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故又称</a:t>
            </a:r>
            <a:r>
              <a:rPr lang="en-US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杂记</a:t>
            </a:r>
            <a:r>
              <a:rPr lang="en-US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在写法上</a:t>
            </a:r>
            <a:r>
              <a:rPr lang="en-US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记</a:t>
            </a:r>
            <a:r>
              <a:rPr lang="en-US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大多以</a:t>
            </a:r>
            <a:r>
              <a:rPr lang="zh-CN" altLang="en-US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记叙为主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兼有</a:t>
            </a:r>
            <a:r>
              <a:rPr lang="zh-CN" altLang="en-US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议论、抒情。《桃花源记》就是一篇虚构的</a:t>
            </a:r>
            <a:r>
              <a:rPr lang="en-US" altLang="zh-CN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记人记事</a:t>
            </a:r>
            <a:r>
              <a:rPr lang="zh-CN" altLang="en-US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之作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类似于人们所说的</a:t>
            </a:r>
            <a:r>
              <a:rPr lang="zh-CN" altLang="en-US" sz="32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志怪小说</a:t>
            </a:r>
            <a:r>
              <a:rPr lang="en-US" altLang="zh-CN" sz="3200" b="1" spc="-1" dirty="0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en-US" altLang="zh-CN" sz="3200" b="1" spc="-1" dirty="0">
              <a:uFill>
                <a:solidFill>
                  <a:srgbClr val="FFFFFF"/>
                </a:solidFill>
              </a:u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5155" y="936625"/>
            <a:ext cx="10845165" cy="5605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晋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太元中，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武陵人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捕鱼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为业。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缘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溪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行，忘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路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远近。忽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逢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桃花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林，夹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岸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数百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步，中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无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杂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树，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芳草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鲜美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落英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缤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纷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渔人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甚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异之，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复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前行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欲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穷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其林。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72009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林尽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水源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，便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得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一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山，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山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小口，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仿佛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若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有光。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便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舍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船，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从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口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入。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初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极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狭，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才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通人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。复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行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数十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步，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豁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然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开朗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土地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平旷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屋舍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俨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然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良田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、美池、桑竹之属。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阡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陌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交通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，鸡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犬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相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闻。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其中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往来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种作，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男女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衣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着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，悉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如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外人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黄发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垂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髫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，并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怡然自乐。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2436" y="4201587"/>
            <a:ext cx="7378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76976" y="4875858"/>
            <a:ext cx="7378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ti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5" name="桃花源记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36930" y="1121410"/>
            <a:ext cx="540385" cy="52197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130935" y="212725"/>
            <a:ext cx="28041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诵读课文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26116" y="2744262"/>
            <a:ext cx="75565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shě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14721" y="4875957"/>
            <a:ext cx="95313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zhuó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05496" y="3552617"/>
            <a:ext cx="77533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huò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76791" y="1533317"/>
            <a:ext cx="67691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bīn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23021" y="4276517"/>
            <a:ext cx="67627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mò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6570" y="303530"/>
            <a:ext cx="10916285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见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渔人，乃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大惊，问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所从来。具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答之。便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要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还家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，设酒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杀鸡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作食。村中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闻有此人，咸来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问讯。自云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先世避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秦时乱，率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妻子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邑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人来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绝境，不复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出焉，遂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外人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间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隔。问今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是何世，乃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不知有汉，无论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魏晋。此人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一一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为具言所闻，皆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叹惋。余人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各复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延至其家，皆出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酒食。停数日，辞去。此中人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云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：“不足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为外人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道也。”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72009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出，得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其船，便扶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向路，处处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志之。及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郡下，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诣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太守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，说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如此。太守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遣人随其往，寻向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所志，遂迷，不复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得路。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72009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南阳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刘子骥，高尚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士也，闻之，欣然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规往。未果，寻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病终。后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遂无问津者。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57285" y="29488"/>
            <a:ext cx="7378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04420" y="2714318"/>
            <a:ext cx="5581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yù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75615" y="3939173"/>
            <a:ext cx="4597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yì</a:t>
            </a:r>
            <a:endParaRPr lang="en-US" altLang="zh-CN" sz="2800" dirty="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6325" y="1453148"/>
            <a:ext cx="45974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yì</a:t>
            </a:r>
            <a:endParaRPr lang="en-US" altLang="zh-CN" sz="2800" dirty="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19415" y="1453158"/>
            <a:ext cx="71755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ji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516890" y="593090"/>
            <a:ext cx="2317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疏通文意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24840" y="1942465"/>
            <a:ext cx="1077150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晋太元中，武陵人捕鱼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业。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缘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溪行，忘路之远近。忽逢桃花林，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夹岸数百步，中无杂树，芳草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鲜美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落英缤纷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。渔人甚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异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之，复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前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行，欲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穷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其林。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>
            <p:custDataLst>
              <p:tags r:id="rId3"/>
            </p:custDataLst>
          </p:nvPr>
        </p:nvGrpSpPr>
        <p:grpSpPr>
          <a:xfrm>
            <a:off x="3135811" y="1629410"/>
            <a:ext cx="2428694" cy="521970"/>
            <a:chOff x="6117" y="4187"/>
            <a:chExt cx="4616" cy="822"/>
          </a:xfrm>
        </p:grpSpPr>
        <p:sp>
          <p:nvSpPr>
            <p:cNvPr id="26" name="流程图: 联系 25"/>
            <p:cNvSpPr/>
            <p:nvPr>
              <p:custDataLst>
                <p:tags r:id="rId4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27" name="直接连接符 26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>
              <p:custDataLst>
                <p:tags r:id="rId6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6117" y="4187"/>
              <a:ext cx="393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沿着，顺着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59634" y="2953385"/>
            <a:ext cx="2087751" cy="521970"/>
            <a:chOff x="6765" y="4187"/>
            <a:chExt cx="3968" cy="822"/>
          </a:xfrm>
        </p:grpSpPr>
        <p:sp>
          <p:nvSpPr>
            <p:cNvPr id="4" name="流程图: 联系 3"/>
            <p:cNvSpPr/>
            <p:nvPr>
              <p:custDataLst>
                <p:tags r:id="rId8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5" name="直接连接符 4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0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3"/>
            <p:cNvSpPr txBox="1"/>
            <p:nvPr>
              <p:custDataLst>
                <p:tags r:id="rId11"/>
              </p:custDataLst>
            </p:nvPr>
          </p:nvSpPr>
          <p:spPr>
            <a:xfrm>
              <a:off x="6765" y="4187"/>
              <a:ext cx="393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新鲜美好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2"/>
            </p:custDataLst>
          </p:nvPr>
        </p:nvGrpSpPr>
        <p:grpSpPr>
          <a:xfrm>
            <a:off x="6771005" y="2911475"/>
            <a:ext cx="1828800" cy="563880"/>
            <a:chOff x="6469" y="5865"/>
            <a:chExt cx="2880" cy="888"/>
          </a:xfrm>
        </p:grpSpPr>
        <p:sp>
          <p:nvSpPr>
            <p:cNvPr id="21" name="流程图: 联系 20"/>
            <p:cNvSpPr/>
            <p:nvPr>
              <p:custDataLst>
                <p:tags r:id="rId13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22" name="直接连接符 21"/>
            <p:cNvCxnSpPr/>
            <p:nvPr>
              <p:custDataLst>
                <p:tags r:id="rId14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5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47"/>
            <p:cNvSpPr txBox="1"/>
            <p:nvPr>
              <p:custDataLst>
                <p:tags r:id="rId16"/>
              </p:custDataLst>
            </p:nvPr>
          </p:nvSpPr>
          <p:spPr>
            <a:xfrm>
              <a:off x="7265" y="5865"/>
              <a:ext cx="208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落花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75" name="组合 74"/>
          <p:cNvGrpSpPr/>
          <p:nvPr>
            <p:custDataLst>
              <p:tags r:id="rId17"/>
            </p:custDataLst>
          </p:nvPr>
        </p:nvGrpSpPr>
        <p:grpSpPr>
          <a:xfrm flipV="1">
            <a:off x="3097530" y="2510155"/>
            <a:ext cx="1393190" cy="604520"/>
            <a:chOff x="8539" y="4023"/>
            <a:chExt cx="2194" cy="952"/>
          </a:xfrm>
        </p:grpSpPr>
        <p:sp>
          <p:nvSpPr>
            <p:cNvPr id="76" name="流程图: 联系 75"/>
            <p:cNvSpPr/>
            <p:nvPr>
              <p:custDataLst>
                <p:tags r:id="rId18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77" name="直接连接符 76"/>
            <p:cNvCxnSpPr/>
            <p:nvPr>
              <p:custDataLst>
                <p:tags r:id="rId19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>
              <p:custDataLst>
                <p:tags r:id="rId20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13"/>
            <p:cNvSpPr txBox="1"/>
            <p:nvPr>
              <p:custDataLst>
                <p:tags r:id="rId21"/>
              </p:custDataLst>
            </p:nvPr>
          </p:nvSpPr>
          <p:spPr>
            <a:xfrm flipV="1">
              <a:off x="8539" y="4023"/>
              <a:ext cx="150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作为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427845" y="2654300"/>
            <a:ext cx="2632075" cy="953135"/>
            <a:chOff x="6469" y="5460"/>
            <a:chExt cx="4145" cy="1501"/>
          </a:xfrm>
        </p:grpSpPr>
        <p:sp>
          <p:nvSpPr>
            <p:cNvPr id="9" name="流程图: 联系 8"/>
            <p:cNvSpPr/>
            <p:nvPr>
              <p:custDataLst>
                <p:tags r:id="rId22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0" name="直接连接符 9"/>
            <p:cNvCxnSpPr/>
            <p:nvPr>
              <p:custDataLst>
                <p:tags r:id="rId23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24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47"/>
            <p:cNvSpPr txBox="1"/>
            <p:nvPr>
              <p:custDataLst>
                <p:tags r:id="rId25"/>
              </p:custDataLst>
            </p:nvPr>
          </p:nvSpPr>
          <p:spPr>
            <a:xfrm>
              <a:off x="7265" y="5460"/>
              <a:ext cx="3349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对……感到诧异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42465" y="4140200"/>
            <a:ext cx="1828800" cy="563880"/>
            <a:chOff x="6469" y="5865"/>
            <a:chExt cx="2880" cy="888"/>
          </a:xfrm>
        </p:grpSpPr>
        <p:sp>
          <p:nvSpPr>
            <p:cNvPr id="30" name="流程图: 联系 29"/>
            <p:cNvSpPr/>
            <p:nvPr>
              <p:custDataLst>
                <p:tags r:id="rId26"/>
              </p:custDataLst>
            </p:nvPr>
          </p:nvSpPr>
          <p:spPr>
            <a:xfrm>
              <a:off x="6469" y="6633"/>
              <a:ext cx="119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31" name="直接连接符 30"/>
            <p:cNvCxnSpPr/>
            <p:nvPr>
              <p:custDataLst>
                <p:tags r:id="rId27"/>
              </p:custDataLst>
            </p:nvPr>
          </p:nvCxnSpPr>
          <p:spPr>
            <a:xfrm flipV="1">
              <a:off x="6588" y="6285"/>
              <a:ext cx="251" cy="348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28"/>
              </p:custDataLst>
            </p:nvPr>
          </p:nvCxnSpPr>
          <p:spPr>
            <a:xfrm flipV="1">
              <a:off x="6839" y="6253"/>
              <a:ext cx="575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47"/>
            <p:cNvSpPr txBox="1"/>
            <p:nvPr>
              <p:custDataLst>
                <p:tags r:id="rId29"/>
              </p:custDataLst>
            </p:nvPr>
          </p:nvSpPr>
          <p:spPr>
            <a:xfrm>
              <a:off x="7265" y="5865"/>
              <a:ext cx="208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尽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30"/>
            </p:custDataLst>
          </p:nvPr>
        </p:nvGrpSpPr>
        <p:grpSpPr>
          <a:xfrm flipV="1">
            <a:off x="5300345" y="3858895"/>
            <a:ext cx="2421890" cy="604520"/>
            <a:chOff x="6919" y="4023"/>
            <a:chExt cx="3814" cy="952"/>
          </a:xfrm>
        </p:grpSpPr>
        <p:sp>
          <p:nvSpPr>
            <p:cNvPr id="15" name="流程图: 联系 14"/>
            <p:cNvSpPr/>
            <p:nvPr>
              <p:custDataLst>
                <p:tags r:id="rId31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16" name="直接连接符 15"/>
            <p:cNvCxnSpPr/>
            <p:nvPr>
              <p:custDataLst>
                <p:tags r:id="rId32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33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3"/>
            <p:cNvSpPr txBox="1"/>
            <p:nvPr>
              <p:custDataLst>
                <p:tags r:id="rId34"/>
              </p:custDataLst>
            </p:nvPr>
          </p:nvSpPr>
          <p:spPr>
            <a:xfrm flipV="1">
              <a:off x="6919" y="4023"/>
              <a:ext cx="310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繁多的样子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35"/>
            </p:custDataLst>
          </p:nvPr>
        </p:nvGrpSpPr>
        <p:grpSpPr>
          <a:xfrm flipV="1">
            <a:off x="9662795" y="3858895"/>
            <a:ext cx="1263015" cy="604520"/>
            <a:chOff x="8744" y="4023"/>
            <a:chExt cx="1989" cy="952"/>
          </a:xfrm>
        </p:grpSpPr>
        <p:sp>
          <p:nvSpPr>
            <p:cNvPr id="36" name="流程图: 联系 35"/>
            <p:cNvSpPr/>
            <p:nvPr>
              <p:custDataLst>
                <p:tags r:id="rId36"/>
              </p:custDataLst>
            </p:nvPr>
          </p:nvSpPr>
          <p:spPr>
            <a:xfrm>
              <a:off x="10630" y="4855"/>
              <a:ext cx="103" cy="12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800" strike="noStrike" noProof="1"/>
            </a:p>
          </p:txBody>
        </p:sp>
        <p:cxnSp>
          <p:nvCxnSpPr>
            <p:cNvPr id="37" name="直接连接符 36"/>
            <p:cNvCxnSpPr/>
            <p:nvPr>
              <p:custDataLst>
                <p:tags r:id="rId37"/>
              </p:custDataLst>
            </p:nvPr>
          </p:nvCxnSpPr>
          <p:spPr>
            <a:xfrm flipH="1" flipV="1">
              <a:off x="10465" y="4536"/>
              <a:ext cx="171" cy="319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>
              <p:custDataLst>
                <p:tags r:id="rId38"/>
              </p:custDataLst>
            </p:nvPr>
          </p:nvCxnSpPr>
          <p:spPr>
            <a:xfrm>
              <a:off x="9951" y="4508"/>
              <a:ext cx="51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3"/>
            <p:cNvSpPr txBox="1"/>
            <p:nvPr>
              <p:custDataLst>
                <p:tags r:id="rId39"/>
              </p:custDataLst>
            </p:nvPr>
          </p:nvSpPr>
          <p:spPr>
            <a:xfrm flipV="1">
              <a:off x="8744" y="4023"/>
              <a:ext cx="148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向前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文本框 34"/>
          <p:cNvSpPr txBox="1"/>
          <p:nvPr>
            <p:custDataLst>
              <p:tags r:id="rId1"/>
            </p:custDataLst>
          </p:nvPr>
        </p:nvSpPr>
        <p:spPr>
          <a:xfrm>
            <a:off x="592455" y="1758950"/>
            <a:ext cx="11195050" cy="2776855"/>
          </a:xfrm>
          <a:prstGeom prst="rect">
            <a:avLst/>
          </a:prstGeom>
          <a:solidFill>
            <a:srgbClr val="E6F5EE"/>
          </a:solidFill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东晋太元年间，武陵郡有个人把捕鱼作为职业。（有一天）他顺着小溪划船，忘记了路程的远近。忽然遇到一片桃花林，生长在溪的两岸，长达几百步，中间没有别的树，芳草遍地，新鲜美好，落花繁多。渔人对此感到惊异，再往前走，想要走到那片林子的尽头。</a:t>
            </a:r>
            <a:endParaRPr lang="zh-CN" altLang="zh-CN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 b="1">
              <a:solidFill>
                <a:srgbClr val="1F8A42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35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34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38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7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8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71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72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8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9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81.xml><?xml version="1.0" encoding="utf-8"?>
<p:tagLst xmlns:p="http://schemas.openxmlformats.org/presentationml/2006/main">
  <p:tag name="COMMONDATA" val="eyJoZGlkIjoiMzIwNzAxNzBkNmZmMTFlNzc4NGU4MzUwM2JkZDBiN2IifQ=="/>
  <p:tag name="KSO_WPP_MARK_KEY" val="df1ddee3-44a9-415e-a616-ae96c3b1868f"/>
  <p:tag name="commondata" val="eyJoZGlkIjoiMGNjODg5ZTljNDkwY2Y4NTU3MzI0ZTNhN2ZhNGU4ZDkifQ==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heme/theme1.xml><?xml version="1.0" encoding="utf-8"?>
<a:theme xmlns:a="http://schemas.openxmlformats.org/drawingml/2006/main" name="1">
  <a:themeElements>
    <a:clrScheme name="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00000"/>
      </a:hlink>
      <a:folHlink>
        <a:srgbClr val="02A54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5183</Words>
  <Application>WPS 演示</Application>
  <PresentationFormat>自定义</PresentationFormat>
  <Paragraphs>476</Paragraphs>
  <Slides>30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方正楷体_GBK</vt:lpstr>
      <vt:lpstr>Times New Roman</vt:lpstr>
      <vt:lpstr>SimSun-ExtB</vt:lpstr>
      <vt:lpstr>黑体</vt:lpstr>
      <vt:lpstr>楷体</vt:lpstr>
      <vt:lpstr>Calibri</vt:lpstr>
      <vt:lpstr>Arial Unicode MS</vt:lpstr>
      <vt:lpstr>华文新魏</vt:lpstr>
      <vt:lpstr>Verdana</vt:lpstr>
      <vt:lpstr>楷体_GB2312</vt:lpstr>
      <vt:lpstr>华文行楷</vt:lpstr>
      <vt:lpstr>新宋体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最小的鱼</dc:creator>
  <cp:lastModifiedBy>黄红政</cp:lastModifiedBy>
  <cp:revision>784</cp:revision>
  <dcterms:created xsi:type="dcterms:W3CDTF">2019-06-19T02:08:00Z</dcterms:created>
  <dcterms:modified xsi:type="dcterms:W3CDTF">2024-02-28T05:30:38Z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5F9F2E7A2D5A48C8991974A65F50C92D_13</vt:lpwstr>
  </property>
  <property fmtid="{D5CDD505-2E9C-101B-9397-08002B2CF9AE}" pid="4" name="KSOSaveFontToCloudKey">
    <vt:lpwstr>1054305568_btnclosed</vt:lpwstr>
  </property>
</Properties>
</file>