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65" r:id="rId3"/>
    <p:sldId id="257" r:id="rId4"/>
    <p:sldId id="260" r:id="rId5"/>
    <p:sldId id="284" r:id="rId6"/>
    <p:sldId id="258" r:id="rId7"/>
    <p:sldId id="285" r:id="rId8"/>
    <p:sldId id="286" r:id="rId9"/>
    <p:sldId id="287" r:id="rId10"/>
    <p:sldId id="288" r:id="rId11"/>
    <p:sldId id="272" r:id="rId12"/>
    <p:sldId id="290" r:id="rId13"/>
    <p:sldId id="291" r:id="rId14"/>
    <p:sldId id="292" r:id="rId15"/>
    <p:sldId id="293" r:id="rId16"/>
    <p:sldId id="261" r:id="rId17"/>
    <p:sldId id="267" r:id="rId18"/>
    <p:sldId id="294" r:id="rId19"/>
    <p:sldId id="263" r:id="rId20"/>
    <p:sldId id="264" r:id="rId21"/>
    <p:sldId id="295" r:id="rId22"/>
    <p:sldId id="296" r:id="rId23"/>
    <p:sldId id="266" r:id="rId24"/>
    <p:sldId id="275" r:id="rId25"/>
    <p:sldId id="297" r:id="rId26"/>
    <p:sldId id="298" r:id="rId27"/>
    <p:sldId id="299" r:id="rId28"/>
    <p:sldId id="300" r:id="rId29"/>
    <p:sldId id="301" r:id="rId30"/>
    <p:sldId id="268" r:id="rId31"/>
    <p:sldId id="280" r:id="rId32"/>
    <p:sldId id="302" r:id="rId33"/>
    <p:sldId id="303" r:id="rId34"/>
    <p:sldId id="304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32" y="-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ED20B-4D5E-44CA-9EE1-37865FA52AB3}" type="datetimeFigureOut">
              <a:rPr lang="zh-CN" altLang="en-US" smtClean="0"/>
              <a:t>2020-11-25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8912BA-3798-4D1B-99DF-51A1C88C2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086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2165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5301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框架式从底层开始表述，还有一种流程图，看懂流程很重要。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402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这里注意说明，没有硬性格式要求，最重要注意答案的层次感。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0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6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这里主要强调一下，漫画一般设问会非常明确，因此根据设问来作答即可，思路比格式重要很多，思路在前面已经讲过。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1956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1965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格式对照：本次</a:t>
            </a:r>
            <a:r>
              <a:rPr lang="en-US" altLang="zh-CN" smtClean="0"/>
              <a:t>____A</a:t>
            </a:r>
            <a:r>
              <a:rPr lang="zh-CN" altLang="en-US" smtClean="0"/>
              <a:t>（春游）</a:t>
            </a:r>
            <a:r>
              <a:rPr lang="en-US" altLang="zh-CN" smtClean="0"/>
              <a:t>____</a:t>
            </a:r>
            <a:r>
              <a:rPr lang="zh-CN" altLang="en-US" smtClean="0"/>
              <a:t>（活动图目的），</a:t>
            </a:r>
            <a:r>
              <a:rPr lang="en-US" altLang="zh-CN" smtClean="0"/>
              <a:t>____B1</a:t>
            </a:r>
            <a:r>
              <a:rPr lang="zh-CN" altLang="en-US" smtClean="0"/>
              <a:t>小组</a:t>
            </a:r>
            <a:r>
              <a:rPr lang="en-US" altLang="zh-CN" smtClean="0"/>
              <a:t>________C1</a:t>
            </a:r>
            <a:r>
              <a:rPr lang="zh-CN" altLang="en-US" smtClean="0"/>
              <a:t>（准备物品）</a:t>
            </a:r>
            <a:r>
              <a:rPr lang="en-US" altLang="zh-CN" smtClean="0"/>
              <a:t>C2</a:t>
            </a:r>
            <a:r>
              <a:rPr lang="zh-CN" altLang="en-US" smtClean="0"/>
              <a:t>（人人参与）</a:t>
            </a:r>
            <a:r>
              <a:rPr lang="en-US" altLang="zh-CN" smtClean="0"/>
              <a:t>C3(</a:t>
            </a:r>
            <a:r>
              <a:rPr lang="zh-CN" altLang="en-US" smtClean="0"/>
              <a:t>组长协调</a:t>
            </a:r>
            <a:r>
              <a:rPr lang="en-US" altLang="zh-CN" smtClean="0"/>
              <a:t>)____</a:t>
            </a:r>
            <a:r>
              <a:rPr lang="zh-CN" altLang="en-US" smtClean="0"/>
              <a:t>；</a:t>
            </a:r>
            <a:r>
              <a:rPr lang="en-US" altLang="zh-CN" smtClean="0"/>
              <a:t>____B2</a:t>
            </a:r>
            <a:r>
              <a:rPr lang="zh-CN" altLang="en-US" smtClean="0"/>
              <a:t>（班级）</a:t>
            </a:r>
            <a:r>
              <a:rPr lang="en-US" altLang="zh-CN" smtClean="0"/>
              <a:t>________C3</a:t>
            </a:r>
            <a:r>
              <a:rPr lang="zh-CN" altLang="en-US" smtClean="0"/>
              <a:t>（美食评比）</a:t>
            </a:r>
            <a:r>
              <a:rPr lang="en-US" altLang="zh-CN" smtClean="0"/>
              <a:t>C4</a:t>
            </a:r>
            <a:r>
              <a:rPr lang="zh-CN" altLang="en-US" smtClean="0"/>
              <a:t>（游艺活动）</a:t>
            </a:r>
            <a:r>
              <a:rPr lang="en-US" altLang="zh-CN" smtClean="0"/>
              <a:t>____</a:t>
            </a:r>
            <a:r>
              <a:rPr lang="zh-CN" altLang="en-US" smtClean="0"/>
              <a:t>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734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格式对照：图表显示，随着横向内容的增加，纵轴内容如何变化，体现出什么。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1124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格式对照：以个体表格纵向或横向的为主体（这里的主体是海滨和崧山这两个城市）直接串联成句（特别简单，没有硬性要求的答题格式，注意分层即可）。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777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格式对照：图标（图标正式名字）由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部分组成：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____A____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；寓示着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____B____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对图标每个部分的外形描述；</a:t>
            </a:r>
          </a:p>
          <a:p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每个图标独自或者组合的类型的含义。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958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0570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答题格式：漫画描绘了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____A____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，寓示了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____B____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A.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漫画内容；</a:t>
            </a:r>
          </a:p>
          <a:p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B.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漫画寓意。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351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行走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自然和人生之路进行联系。漫画需要升华主旨。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757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1735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0251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2606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9516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0637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2323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1224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481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4247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1600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6329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0313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2896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34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1240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320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156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392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196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12BA-3798-4D1B-99DF-51A1C88C23B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310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95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44" y="-34184"/>
            <a:ext cx="12313512" cy="693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600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em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92" y="1938931"/>
            <a:ext cx="5718237" cy="46809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74" y="1286668"/>
            <a:ext cx="2164976" cy="10945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511" y="1468038"/>
            <a:ext cx="1523650" cy="770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21" y="539197"/>
            <a:ext cx="1679930" cy="16799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294349" y="1959843"/>
            <a:ext cx="5652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mtClean="0">
                <a:latin typeface="文悦古典明朝体 (非商业使用) W5" pitchFamily="50" charset="-122"/>
                <a:ea typeface="文悦古典明朝体 (非商业使用) W5" pitchFamily="50" charset="-122"/>
              </a:rPr>
              <a:t>高中应用文写作</a:t>
            </a:r>
            <a:endParaRPr lang="en-US" altLang="zh-CN" sz="6000" smtClean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algn="ctr"/>
            <a:r>
              <a:rPr lang="en-US" altLang="zh-CN" sz="6000" smtClean="0">
                <a:latin typeface="文悦古典明朝体 (非商业使用) W5" pitchFamily="50" charset="-122"/>
                <a:ea typeface="文悦古典明朝体 (非商业使用) W5" pitchFamily="50" charset="-122"/>
              </a:rPr>
              <a:t>·</a:t>
            </a:r>
          </a:p>
          <a:p>
            <a:pPr algn="ctr"/>
            <a:r>
              <a:rPr lang="zh-CN" altLang="en-US" sz="6000">
                <a:latin typeface="文悦古典明朝体 (非商业使用) W5" pitchFamily="50" charset="-122"/>
                <a:ea typeface="文悦古典明朝体 (非商业使用) W5" pitchFamily="50" charset="-122"/>
              </a:rPr>
              <a:t>图文转换</a:t>
            </a:r>
            <a:endParaRPr lang="en-US" altLang="zh-CN" sz="6000" smtClean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961" y="4430967"/>
            <a:ext cx="1523650" cy="770337"/>
          </a:xfrm>
          <a:prstGeom prst="rect">
            <a:avLst/>
          </a:prstGeom>
        </p:spPr>
      </p:pic>
      <p:pic>
        <p:nvPicPr>
          <p:cNvPr id="13" name="闫月 - 敦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509125" y="-14382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40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xit" presetSubtype="2" fill="hold" nodeType="afterEffect">
                                  <p:childTnLst>
                                    <p:anim calcmode="lin" valueType="num">
                                      <p:cBhvr additive="base">
                                        <p:cTn id="25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2" fill="hold" nodeType="withEffect"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2" fill="hold" nodeType="withEffect"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withGroup">
                            <p:stCondLst>
                              <p:cond delay="24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withGroup">
                            <p:stCondLst>
                              <p:cond delay="34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childTnLst>
                                    <p:cmd type="call" cmd="playFrom(0.0)">
                                      <p:cBhvr>
                                        <p:cTn id="44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67175" y="0"/>
            <a:ext cx="4057650" cy="16018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5270173"/>
            <a:ext cx="4191000" cy="165450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454967" y="1958679"/>
            <a:ext cx="1282065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latin typeface="+mj-ea"/>
              </a:rPr>
              <a:t>叁</a:t>
            </a:r>
            <a:endParaRPr lang="zh-CN" altLang="en-US" sz="5400" b="1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24" y="1478699"/>
            <a:ext cx="2164976" cy="10945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760" y="4135803"/>
            <a:ext cx="2595989" cy="131249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890336" y="3816957"/>
            <a:ext cx="2624686" cy="769441"/>
            <a:chOff x="4980075" y="3801312"/>
            <a:chExt cx="2624686" cy="769441"/>
          </a:xfrm>
        </p:grpSpPr>
        <p:sp>
          <p:nvSpPr>
            <p:cNvPr id="3" name="文本框 2"/>
            <p:cNvSpPr txBox="1"/>
            <p:nvPr/>
          </p:nvSpPr>
          <p:spPr>
            <a:xfrm>
              <a:off x="4980075" y="3801312"/>
              <a:ext cx="26246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答题格式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5079130" y="3801312"/>
              <a:ext cx="2268000" cy="769441"/>
            </a:xfrm>
            <a:prstGeom prst="rect">
              <a:avLst/>
            </a:prstGeom>
            <a:ln w="28575">
              <a:solidFill>
                <a:srgbClr val="DD3B44"/>
              </a:solidFill>
            </a:ln>
          </p:spPr>
          <p:txBody>
            <a:bodyPr vert="eaVert" wrap="square" rtlCol="0" anchor="ctr">
              <a:spAutoFit/>
            </a:bodyPr>
            <a:lstStyle/>
            <a:p>
              <a:pPr algn="ctr" fontAlgn="base"/>
              <a:endParaRPr lang="zh-CN" altLang="en-US" sz="32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514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882" y="3338367"/>
            <a:ext cx="1929854" cy="1929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60"/>
          <a:stretch>
            <a:fillRect/>
          </a:stretch>
        </p:blipFill>
        <p:spPr>
          <a:xfrm rot="5400000">
            <a:off x="-2223253" y="2022642"/>
            <a:ext cx="7272420" cy="29304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0671" y="5268221"/>
            <a:ext cx="1988937" cy="10055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794315" y="1615211"/>
            <a:ext cx="738664" cy="3322549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框架式文字转换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02736" y="1615211"/>
            <a:ext cx="540549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本次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____A____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（活动</a:t>
            </a:r>
            <a:r>
              <a:rPr lang="zh-CN" altLang="en-US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图目的），</a:t>
            </a:r>
            <a:r>
              <a:rPr lang="en-US" altLang="zh-CN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____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B1________C1C2…____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；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____B2________C3C4C5C6…____</a:t>
            </a:r>
            <a:r>
              <a:rPr lang="zh-CN" altLang="en-US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。</a:t>
            </a:r>
            <a:endParaRPr lang="en-US" altLang="zh-CN" sz="240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A.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活动名称；</a:t>
            </a:r>
          </a:p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B.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活动的两个方面分开写；</a:t>
            </a:r>
          </a:p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C.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两个方面要具备的元素串联成句。</a:t>
            </a:r>
          </a:p>
          <a:p>
            <a:endParaRPr lang="zh-CN" altLang="en-US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141" y="4303294"/>
            <a:ext cx="2941875" cy="174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05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882" y="3338367"/>
            <a:ext cx="1929854" cy="1929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60"/>
          <a:stretch>
            <a:fillRect/>
          </a:stretch>
        </p:blipFill>
        <p:spPr>
          <a:xfrm rot="5400000">
            <a:off x="-2223253" y="2022642"/>
            <a:ext cx="7272420" cy="29304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0671" y="5268221"/>
            <a:ext cx="1988937" cy="10055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794315" y="1615211"/>
            <a:ext cx="738664" cy="3322549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图</a:t>
            </a:r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表文字转换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02736" y="3045757"/>
            <a:ext cx="62495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图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表显示，随着横向内容的增加，纵轴内容如何变化，体现出什么。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/ 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以个体表格纵向或横向的为主体直接串联成</a:t>
            </a:r>
            <a:r>
              <a:rPr lang="zh-CN" altLang="en-US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句。</a:t>
            </a:r>
            <a:endParaRPr lang="zh-CN" altLang="en-US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1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882" y="3338367"/>
            <a:ext cx="1929854" cy="1929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60"/>
          <a:stretch>
            <a:fillRect/>
          </a:stretch>
        </p:blipFill>
        <p:spPr>
          <a:xfrm rot="5400000">
            <a:off x="-2223253" y="2022642"/>
            <a:ext cx="7272420" cy="29304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0671" y="5268221"/>
            <a:ext cx="1988937" cy="10055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794315" y="1615211"/>
            <a:ext cx="738664" cy="3322549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图标文字转换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3746" y="2684356"/>
            <a:ext cx="624955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图标（图标正式名字）由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X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部分组成：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____A____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；寓示着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____B____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。</a:t>
            </a:r>
          </a:p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A.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对图标每个部分的外形描述；</a:t>
            </a:r>
          </a:p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B.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每个图标独自或者组合的类型的含义。</a:t>
            </a:r>
          </a:p>
          <a:p>
            <a:endParaRPr lang="zh-CN" altLang="en-US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267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882" y="3338367"/>
            <a:ext cx="1929854" cy="1929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60"/>
          <a:stretch>
            <a:fillRect/>
          </a:stretch>
        </p:blipFill>
        <p:spPr>
          <a:xfrm rot="5400000">
            <a:off x="-2223253" y="2022642"/>
            <a:ext cx="7272420" cy="29304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0671" y="5268221"/>
            <a:ext cx="1988937" cy="10055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794315" y="1615211"/>
            <a:ext cx="738664" cy="3322549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漫画文字转换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5580" y="2886999"/>
            <a:ext cx="62495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漫画描绘了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____A____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，寓示了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____B____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。</a:t>
            </a:r>
          </a:p>
          <a:p>
            <a:r>
              <a:rPr lang="en-US" altLang="zh-CN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A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.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漫画内容；</a:t>
            </a:r>
          </a:p>
          <a:p>
            <a:r>
              <a:rPr lang="en-US" altLang="zh-CN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B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.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漫画寓意。</a:t>
            </a:r>
          </a:p>
          <a:p>
            <a:endParaRPr lang="zh-CN" altLang="en-US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610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67175" y="0"/>
            <a:ext cx="4057650" cy="16018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5270173"/>
            <a:ext cx="4191000" cy="165450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454967" y="1958679"/>
            <a:ext cx="1282065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latin typeface="+mj-ea"/>
              </a:rPr>
              <a:t>肆</a:t>
            </a:r>
            <a:endParaRPr lang="zh-CN" altLang="en-US" sz="5400" b="1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24" y="1478699"/>
            <a:ext cx="2164976" cy="10945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760" y="4135803"/>
            <a:ext cx="2595989" cy="131249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890336" y="3816957"/>
            <a:ext cx="2624686" cy="769441"/>
            <a:chOff x="4980075" y="3801312"/>
            <a:chExt cx="2624686" cy="769441"/>
          </a:xfrm>
        </p:grpSpPr>
        <p:sp>
          <p:nvSpPr>
            <p:cNvPr id="3" name="文本框 2"/>
            <p:cNvSpPr txBox="1"/>
            <p:nvPr/>
          </p:nvSpPr>
          <p:spPr>
            <a:xfrm>
              <a:off x="4980075" y="3801312"/>
              <a:ext cx="26246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mtClean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习题讲解</a:t>
              </a:r>
              <a:endParaRPr lang="zh-CN" altLang="en-US" sz="440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079130" y="3801312"/>
              <a:ext cx="2268000" cy="769441"/>
            </a:xfrm>
            <a:prstGeom prst="rect">
              <a:avLst/>
            </a:prstGeom>
            <a:ln w="28575">
              <a:solidFill>
                <a:srgbClr val="DD3B44"/>
              </a:solidFill>
            </a:ln>
          </p:spPr>
          <p:txBody>
            <a:bodyPr vert="eaVert" wrap="square" rtlCol="0" anchor="ctr">
              <a:spAutoFit/>
            </a:bodyPr>
            <a:lstStyle/>
            <a:p>
              <a:pPr algn="ctr" fontAlgn="base"/>
              <a:endParaRPr lang="zh-CN" altLang="en-US" sz="32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032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3165" y="5646979"/>
            <a:ext cx="1806786" cy="900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11" y="3391446"/>
            <a:ext cx="1679930" cy="1679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5270173"/>
            <a:ext cx="4191000" cy="1654502"/>
          </a:xfrm>
          <a:prstGeom prst="rect">
            <a:avLst/>
          </a:prstGeom>
        </p:spPr>
      </p:pic>
      <p:cxnSp>
        <p:nvCxnSpPr>
          <p:cNvPr id="6" name="直接连接符 5"/>
          <p:cNvCxnSpPr>
            <a:stCxn id="9" idx="2"/>
          </p:cNvCxnSpPr>
          <p:nvPr/>
        </p:nvCxnSpPr>
        <p:spPr>
          <a:xfrm flipH="1">
            <a:off x="6096000" y="4256817"/>
            <a:ext cx="0" cy="814559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26668" y="1323123"/>
            <a:ext cx="738664" cy="2933694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endParaRPr lang="zh-CN" altLang="en-US" sz="3600">
              <a:latin typeface="+mj-ea"/>
              <a:ea typeface="+mj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6096000" y="508564"/>
            <a:ext cx="0" cy="814559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9924" y="915843"/>
            <a:ext cx="53654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新课标卷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Ⅱ】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下面是某班级春游活动的构思框架，请把这个构思写成一段话，要求内容完整，表述准确，语言连贯，不超过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75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个字。（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6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 </a:t>
            </a:r>
          </a:p>
        </p:txBody>
      </p:sp>
      <p:pic>
        <p:nvPicPr>
          <p:cNvPr id="11" name="图片 1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5056" y="2726473"/>
            <a:ext cx="5279612" cy="2679536"/>
          </a:xfrm>
          <a:prstGeom prst="rect">
            <a:avLst/>
          </a:prstGeom>
          <a:noFill/>
        </p:spPr>
      </p:pic>
      <p:sp>
        <p:nvSpPr>
          <p:cNvPr id="13" name="文本框 12"/>
          <p:cNvSpPr txBox="1"/>
          <p:nvPr/>
        </p:nvSpPr>
        <p:spPr>
          <a:xfrm>
            <a:off x="7022883" y="1948493"/>
            <a:ext cx="40092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答案：本次春游全班分为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5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个小组，以组为单位准备所需物品，要求人人参与，组长负责协调，各组拿出美食进行班级评比，并参加游艺活动</a:t>
            </a:r>
            <a:r>
              <a:rPr lang="zh-CN" altLang="en-US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。</a:t>
            </a:r>
            <a:endParaRPr lang="zh-CN" altLang="en-US" sz="24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51429" y="1941027"/>
            <a:ext cx="677108" cy="2087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例题壹</a:t>
            </a:r>
            <a:endParaRPr lang="zh-CN" altLang="en-US" sz="32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30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87" y="775246"/>
            <a:ext cx="1679930" cy="1679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17" y="271609"/>
            <a:ext cx="1523650" cy="770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93" y="5745609"/>
            <a:ext cx="1988937" cy="10055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252" y="5791199"/>
            <a:ext cx="3134057" cy="1133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379948" y="1780038"/>
            <a:ext cx="738664" cy="3026675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mtClean="0">
                <a:latin typeface="+mj-ea"/>
                <a:ea typeface="+mj-ea"/>
              </a:rPr>
              <a:t>例题贰</a:t>
            </a:r>
            <a:r>
              <a:rPr lang="en-US" altLang="zh-CN" sz="3600" smtClean="0">
                <a:latin typeface="+mj-ea"/>
                <a:ea typeface="+mj-ea"/>
              </a:rPr>
              <a:t>·1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31347" y="995208"/>
            <a:ext cx="6187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全国大纲卷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根据下面图表提供的信息，将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2008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年至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2012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年五年间我国城乡居民人均文化消费支出的特点写成一段话。要求内容完整，语言连贯，不超过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80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个字。（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6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</p:txBody>
      </p:sp>
      <p:pic>
        <p:nvPicPr>
          <p:cNvPr id="10" name="图片 9" descr="截图05"/>
          <p:cNvPicPr/>
          <p:nvPr/>
        </p:nvPicPr>
        <p:blipFill>
          <a:blip r:embed="rId6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5534" y="2773678"/>
            <a:ext cx="5796280" cy="347472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1" name="文本框 10"/>
          <p:cNvSpPr txBox="1"/>
          <p:nvPr/>
        </p:nvSpPr>
        <p:spPr>
          <a:xfrm>
            <a:off x="137159" y="3293375"/>
            <a:ext cx="37379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答案：图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表显示，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2008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年至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2012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年我国城镇居民和农村居民人均文化消费支出均逐年增加，而城镇居民文化消费支出增幅大于农村居民，二者的差距在逐年加大。</a:t>
            </a:r>
          </a:p>
        </p:txBody>
      </p:sp>
    </p:spTree>
    <p:extLst>
      <p:ext uri="{BB962C8B-B14F-4D97-AF65-F5344CB8AC3E}">
        <p14:creationId xmlns:p14="http://schemas.microsoft.com/office/powerpoint/2010/main" val="261026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87" y="775246"/>
            <a:ext cx="1679930" cy="1679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17" y="271609"/>
            <a:ext cx="1523650" cy="770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17" y="5919094"/>
            <a:ext cx="1988937" cy="10055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252" y="5791199"/>
            <a:ext cx="3134057" cy="1133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379948" y="1780038"/>
            <a:ext cx="738664" cy="3026675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mtClean="0">
                <a:latin typeface="+mj-ea"/>
                <a:ea typeface="+mj-ea"/>
              </a:rPr>
              <a:t>例题贰</a:t>
            </a:r>
            <a:r>
              <a:rPr lang="en-US" altLang="zh-CN" sz="3600" smtClean="0">
                <a:latin typeface="+mj-ea"/>
                <a:ea typeface="+mj-ea"/>
              </a:rPr>
              <a:t>·2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64460" y="1315949"/>
            <a:ext cx="69414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下面是海滨市和崧山市春节期间的天气预报表，请据此写一段温馨的解说词，简要介绍天气情况（不得出现数字），并为市民出行提出建议。要求：用语亲切、自然，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60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字左右。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061913"/>
              </p:ext>
            </p:extLst>
          </p:nvPr>
        </p:nvGraphicFramePr>
        <p:xfrm>
          <a:off x="3064460" y="3076167"/>
          <a:ext cx="6731975" cy="14471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9951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4214935697"/>
                    </a:ext>
                  </a:extLst>
                </a:gridCol>
                <a:gridCol w="1356867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2124939905"/>
                    </a:ext>
                  </a:extLst>
                </a:gridCol>
                <a:gridCol w="1634145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1572583789"/>
                    </a:ext>
                  </a:extLst>
                </a:gridCol>
                <a:gridCol w="1745198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3766391606"/>
                    </a:ext>
                  </a:extLst>
                </a:gridCol>
                <a:gridCol w="1245814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3719002568"/>
                    </a:ext>
                  </a:extLst>
                </a:gridCol>
              </a:tblGrid>
              <a:tr h="471586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城市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天气状况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温</a:t>
                      </a:r>
                      <a:r>
                        <a:rPr lang="en-US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   </a:t>
                      </a: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度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风力风向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空气状况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403834361"/>
                  </a:ext>
                </a:extLst>
              </a:tr>
              <a:tr h="518368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海滨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晴转多云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16</a:t>
                      </a: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℃—</a:t>
                      </a:r>
                      <a:r>
                        <a:rPr lang="en-US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21</a:t>
                      </a: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℃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南风</a:t>
                      </a:r>
                      <a:r>
                        <a:rPr lang="en-US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2</a:t>
                      </a: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—</a:t>
                      </a:r>
                      <a:r>
                        <a:rPr lang="en-US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3</a:t>
                      </a: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级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较差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302125153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崧山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中到大雪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-27</a:t>
                      </a: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℃—</a:t>
                      </a:r>
                      <a:r>
                        <a:rPr lang="en-US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10</a:t>
                      </a: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℃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北风</a:t>
                      </a:r>
                      <a:r>
                        <a:rPr lang="en-US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6</a:t>
                      </a: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—</a:t>
                      </a:r>
                      <a:r>
                        <a:rPr lang="en-US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8</a:t>
                      </a: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级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方正宋刻本秀楷简体" panose="02000000000000000000" pitchFamily="2" charset="-122"/>
                          <a:ea typeface="方正宋刻本秀楷简体" panose="02000000000000000000" pitchFamily="2" charset="-122"/>
                        </a:rPr>
                        <a:t>良</a:t>
                      </a:r>
                      <a:endParaRPr lang="zh-CN" sz="1400" kern="100">
                        <a:effectLst/>
                        <a:latin typeface="方正宋刻本秀楷简体" panose="02000000000000000000" pitchFamily="2" charset="-122"/>
                        <a:ea typeface="方正宋刻本秀楷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2507278326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80005" y="4391270"/>
            <a:ext cx="10439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：春节期间，海滨市天气晴好，习习南风和融融春光将伴您走亲访友、远足交游，美中不足的是空气质量较差，请做好防护；崧山市将瑞雪飘飘，银装素裹，空气清新，但凛冽的北风和雪天会给您的出行带来不便，请注意防冻和防滑。</a:t>
            </a:r>
          </a:p>
        </p:txBody>
      </p:sp>
    </p:spTree>
    <p:extLst>
      <p:ext uri="{BB962C8B-B14F-4D97-AF65-F5344CB8AC3E}">
        <p14:creationId xmlns:p14="http://schemas.microsoft.com/office/powerpoint/2010/main" val="128524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287" y="775246"/>
            <a:ext cx="1679930" cy="1679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402" y="1389209"/>
            <a:ext cx="1523650" cy="770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983" y="383629"/>
            <a:ext cx="1988937" cy="1005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3" y="5791199"/>
            <a:ext cx="3134057" cy="11334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47560" y="1615211"/>
            <a:ext cx="738664" cy="3026675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mtClean="0">
                <a:latin typeface="+mj-ea"/>
                <a:ea typeface="+mj-ea"/>
              </a:rPr>
              <a:t>例题叁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0" y="645715"/>
            <a:ext cx="66141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下面是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2010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年上海世博会会徽，试根据这一会徽，完成下列题目：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）请用简洁的语言概括说明画面。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）请描述该会徽所表达的含义。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（指出其中一点即可）</a:t>
            </a:r>
          </a:p>
        </p:txBody>
      </p:sp>
      <p:pic>
        <p:nvPicPr>
          <p:cNvPr id="10" name="图片 9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2640" y="3085596"/>
            <a:ext cx="2590800" cy="2304415"/>
          </a:xfrm>
          <a:prstGeom prst="rect">
            <a:avLst/>
          </a:prstGeom>
          <a:noFill/>
        </p:spPr>
      </p:pic>
      <p:sp>
        <p:nvSpPr>
          <p:cNvPr id="11" name="文本框 10"/>
          <p:cNvSpPr txBox="1"/>
          <p:nvPr/>
        </p:nvSpPr>
        <p:spPr>
          <a:xfrm>
            <a:off x="4946712" y="2584707"/>
            <a:ext cx="6629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答案：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）上海世博会会徽由三部分组成：三个人形图案组成的汉字“世”；阿拉伯数字“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2010”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的字样以及英文书写“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EXPO”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、“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SHANGHAI  CHINA”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。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）①三个人可以抽象概括为由“你、我、他”组成的全人类。传达出上海世博会是一次全人类的和平盛会的信息；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    ②由中文、英文和数字的完美组合表现出强烈的中西合璧、多元文化和谐融合的意境，绿色的基调富有生命活力和创造激情。</a:t>
            </a:r>
          </a:p>
        </p:txBody>
      </p:sp>
    </p:spTree>
    <p:extLst>
      <p:ext uri="{BB962C8B-B14F-4D97-AF65-F5344CB8AC3E}">
        <p14:creationId xmlns:p14="http://schemas.microsoft.com/office/powerpoint/2010/main" val="86400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86896" y="708025"/>
            <a:ext cx="1273563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latin typeface="+mj-ea"/>
              </a:rPr>
              <a:t>壹</a:t>
            </a:r>
            <a:endParaRPr lang="zh-CN" altLang="en-US" sz="5400" b="1"/>
          </a:p>
        </p:txBody>
      </p:sp>
      <p:sp>
        <p:nvSpPr>
          <p:cNvPr id="3" name="椭圆 2"/>
          <p:cNvSpPr/>
          <p:nvPr/>
        </p:nvSpPr>
        <p:spPr>
          <a:xfrm>
            <a:off x="4903133" y="708024"/>
            <a:ext cx="1273563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>
                <a:latin typeface="+mj-ea"/>
                <a:ea typeface="+mj-ea"/>
              </a:rPr>
              <a:t>贰</a:t>
            </a:r>
            <a:endParaRPr lang="zh-CN" altLang="en-US" sz="5400" b="1">
              <a:latin typeface="+mj-ea"/>
              <a:ea typeface="+mj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557110" y="708023"/>
            <a:ext cx="1273563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b="1" smtClean="0">
                <a:latin typeface="+mj-ea"/>
              </a:rPr>
              <a:t>叁</a:t>
            </a:r>
            <a:endParaRPr lang="zh-CN" altLang="en-US" sz="5400" b="1"/>
          </a:p>
        </p:txBody>
      </p:sp>
      <p:sp>
        <p:nvSpPr>
          <p:cNvPr id="5" name="矩形 4"/>
          <p:cNvSpPr/>
          <p:nvPr/>
        </p:nvSpPr>
        <p:spPr>
          <a:xfrm>
            <a:off x="3485123" y="3295358"/>
            <a:ext cx="677108" cy="246805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base"/>
            <a:r>
              <a:rPr lang="zh-CN" altLang="en-US" sz="32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出题方式</a:t>
            </a:r>
            <a:endParaRPr lang="zh-CN" altLang="en-US" sz="32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41" y="3295358"/>
            <a:ext cx="2164976" cy="10945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7024" y="5763417"/>
            <a:ext cx="2164976" cy="109458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2359" y="1563112"/>
            <a:ext cx="1415772" cy="3254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>
                <a:latin typeface="+mj-ea"/>
                <a:ea typeface="+mj-ea"/>
              </a:rPr>
              <a:t>目录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01360" y="3295358"/>
            <a:ext cx="677108" cy="19303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解题思路</a:t>
            </a:r>
            <a:endParaRPr lang="zh-CN" altLang="en-US" sz="32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17597" y="3295358"/>
            <a:ext cx="677108" cy="19303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答题格式</a:t>
            </a:r>
            <a:endParaRPr lang="zh-CN" altLang="en-US" sz="32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211087" y="708023"/>
            <a:ext cx="1273563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b="1" smtClean="0">
                <a:latin typeface="+mj-ea"/>
              </a:rPr>
              <a:t>肆</a:t>
            </a:r>
            <a:endParaRPr lang="zh-CN" altLang="en-US" sz="5400" b="1"/>
          </a:p>
        </p:txBody>
      </p:sp>
      <p:sp>
        <p:nvSpPr>
          <p:cNvPr id="14" name="文本框 13"/>
          <p:cNvSpPr txBox="1"/>
          <p:nvPr/>
        </p:nvSpPr>
        <p:spPr>
          <a:xfrm>
            <a:off x="8509314" y="3295358"/>
            <a:ext cx="677108" cy="19303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习题讲解</a:t>
            </a:r>
            <a:endParaRPr lang="zh-CN" altLang="en-US" sz="32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987142" y="708022"/>
            <a:ext cx="1273563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b="1" smtClean="0">
                <a:latin typeface="+mj-ea"/>
              </a:rPr>
              <a:t>伍</a:t>
            </a:r>
            <a:endParaRPr lang="zh-CN" altLang="en-US" sz="5400" b="1"/>
          </a:p>
        </p:txBody>
      </p:sp>
      <p:sp>
        <p:nvSpPr>
          <p:cNvPr id="16" name="文本框 15"/>
          <p:cNvSpPr txBox="1"/>
          <p:nvPr/>
        </p:nvSpPr>
        <p:spPr>
          <a:xfrm>
            <a:off x="10285369" y="3295358"/>
            <a:ext cx="677108" cy="1894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自主练习</a:t>
            </a:r>
            <a:endParaRPr lang="zh-CN" altLang="en-US" sz="32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491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47" presetClass="entr" presetSubtype="0" fill="hold" grpId="4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2" nodeType="with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7" nodeType="with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9" nodeType="with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5" nodeType="with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6" nodeType="with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8" nodeType="withEffect"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0" nodeType="with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3" nodeType="with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1" animBg="1"/>
      <p:bldP spid="4" grpId="2" animBg="1"/>
      <p:bldP spid="5" grpId="3"/>
      <p:bldP spid="10" grpId="4"/>
      <p:bldP spid="11" grpId="5"/>
      <p:bldP spid="12" grpId="6"/>
      <p:bldP spid="13" grpId="7" animBg="1"/>
      <p:bldP spid="14" grpId="8"/>
      <p:bldP spid="15" grpId="9" animBg="1"/>
      <p:bldP spid="16" grpId="1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09167" y="3443491"/>
            <a:ext cx="1854500" cy="10115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211" y="1850383"/>
            <a:ext cx="1679930" cy="1679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444" y="1577169"/>
            <a:ext cx="3978613" cy="279105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10043" y="4633220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latin typeface="+mj-ea"/>
                <a:ea typeface="+mj-ea"/>
              </a:rPr>
              <a:t>例题肆</a:t>
            </a:r>
            <a:r>
              <a:rPr lang="en-US" altLang="zh-CN" sz="3600" smtClean="0">
                <a:latin typeface="+mj-ea"/>
                <a:ea typeface="+mj-ea"/>
              </a:rPr>
              <a:t>·1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" y="814581"/>
            <a:ext cx="5212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请说明漫画的画面内容，并解释其中的寓意。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50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字左右。（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6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</p:txBody>
      </p:sp>
      <p:pic>
        <p:nvPicPr>
          <p:cNvPr id="10" name="图片 9" descr="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1204" y="1951879"/>
            <a:ext cx="3714750" cy="250317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1" name="文本框 10"/>
          <p:cNvSpPr txBox="1"/>
          <p:nvPr/>
        </p:nvSpPr>
        <p:spPr>
          <a:xfrm>
            <a:off x="609600" y="4956385"/>
            <a:ext cx="6995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答案：这幅名为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《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砍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》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的漫画中，描绘了许多树桩，一个人脚踏在树桩上，站立着。他一手拿着一把大斧，一手放在抬起的腿上。他砍光了树，脑袋也不翼而飞。寓示了人类破坏环境必将走向灭亡。</a:t>
            </a:r>
          </a:p>
        </p:txBody>
      </p:sp>
    </p:spTree>
    <p:extLst>
      <p:ext uri="{BB962C8B-B14F-4D97-AF65-F5344CB8AC3E}">
        <p14:creationId xmlns:p14="http://schemas.microsoft.com/office/powerpoint/2010/main" val="360636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28463" y="1383527"/>
            <a:ext cx="1854500" cy="10115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871" y="1817955"/>
            <a:ext cx="1679930" cy="1679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708" y="1550956"/>
            <a:ext cx="3978613" cy="279105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81097" y="4633219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例题肆</a:t>
            </a:r>
            <a:r>
              <a:rPr lang="en-US" altLang="zh-CN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·2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599" y="751550"/>
            <a:ext cx="72540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阅读下面三幅图，联系第二幅图的文字，给另两幅图配上文字，要求前后内容相关，逻辑严密。每处字数不得超过所给空格数（含标点符号）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9599" y="5078305"/>
            <a:ext cx="6995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答案：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①当你开始上坡时，你以为你可以越走越高。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③当你退回平衡点时，你才发现平衡才是人生最好的状态。</a:t>
            </a:r>
          </a:p>
        </p:txBody>
      </p:sp>
      <p:pic>
        <p:nvPicPr>
          <p:cNvPr id="9" name="图片 8" descr="截图02"/>
          <p:cNvPicPr/>
          <p:nvPr/>
        </p:nvPicPr>
        <p:blipFill>
          <a:blip r:embed="rId6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702" y="1951879"/>
            <a:ext cx="7315109" cy="2950775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52354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67175" y="0"/>
            <a:ext cx="4057650" cy="16018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5270173"/>
            <a:ext cx="4191000" cy="165450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454967" y="1958679"/>
            <a:ext cx="1282065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latin typeface="+mj-ea"/>
              </a:rPr>
              <a:t>伍</a:t>
            </a:r>
            <a:endParaRPr lang="zh-CN" altLang="en-US" sz="5400" b="1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24" y="1478699"/>
            <a:ext cx="2164976" cy="10945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760" y="4135803"/>
            <a:ext cx="2595989" cy="131249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890336" y="3816957"/>
            <a:ext cx="2624686" cy="769441"/>
            <a:chOff x="4980075" y="3801312"/>
            <a:chExt cx="2624686" cy="769441"/>
          </a:xfrm>
        </p:grpSpPr>
        <p:sp>
          <p:nvSpPr>
            <p:cNvPr id="3" name="文本框 2"/>
            <p:cNvSpPr txBox="1"/>
            <p:nvPr/>
          </p:nvSpPr>
          <p:spPr>
            <a:xfrm>
              <a:off x="4980075" y="3801312"/>
              <a:ext cx="26246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mtClean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自主练习</a:t>
              </a:r>
              <a:endParaRPr lang="zh-CN" altLang="en-US" sz="440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079130" y="3801312"/>
              <a:ext cx="2268000" cy="769441"/>
            </a:xfrm>
            <a:prstGeom prst="rect">
              <a:avLst/>
            </a:prstGeom>
            <a:ln w="28575">
              <a:solidFill>
                <a:srgbClr val="DD3B44"/>
              </a:solidFill>
            </a:ln>
          </p:spPr>
          <p:txBody>
            <a:bodyPr vert="eaVert" wrap="square" rtlCol="0" anchor="ctr">
              <a:spAutoFit/>
            </a:bodyPr>
            <a:lstStyle/>
            <a:p>
              <a:pPr algn="ctr" fontAlgn="base"/>
              <a:endParaRPr lang="zh-CN" altLang="en-US" sz="32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485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1497" y="1549059"/>
            <a:ext cx="1679930" cy="1679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410700" y="2666673"/>
            <a:ext cx="4191000" cy="16545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58900" y="2666673"/>
            <a:ext cx="4191000" cy="165450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84092" y="3170758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壹</a:t>
            </a:r>
            <a:r>
              <a:rPr lang="en-US" altLang="zh-CN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·</a:t>
            </a:r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巩固练习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422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810" y="3822725"/>
            <a:ext cx="1155154" cy="115515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56764" y="3924939"/>
            <a:ext cx="11778876" cy="1330434"/>
            <a:chOff x="-3424" y="4357577"/>
            <a:chExt cx="11778876" cy="1330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0476" y="4593428"/>
              <a:ext cx="2164976" cy="1094583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 flipH="1">
              <a:off x="0" y="5422900"/>
              <a:ext cx="9635876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13"/>
            <a:stretch>
              <a:fillRect/>
            </a:stretch>
          </p:blipFill>
          <p:spPr>
            <a:xfrm>
              <a:off x="-3424" y="4357577"/>
              <a:ext cx="3134057" cy="1065323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9635876" y="2474945"/>
            <a:ext cx="23220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巩固练习</a:t>
            </a:r>
            <a:r>
              <a:rPr lang="en-US" altLang="zh-CN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9084" y="426720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新课标卷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Ⅰ】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下面是某中学暑期瑶族村考察的初步构思框架，请把这个构思写成一段话，要求内容完整，表述准确，语言连贯，不超过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75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个字。（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6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</p:txBody>
      </p:sp>
      <p:pic>
        <p:nvPicPr>
          <p:cNvPr id="12" name="图片 11" descr="截图0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5"/>
          <a:stretch>
            <a:fillRect/>
          </a:stretch>
        </p:blipFill>
        <p:spPr bwMode="auto">
          <a:xfrm>
            <a:off x="2963539" y="1737015"/>
            <a:ext cx="5796280" cy="2938145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" name="文本框 4"/>
          <p:cNvSpPr txBox="1"/>
          <p:nvPr/>
        </p:nvSpPr>
        <p:spPr>
          <a:xfrm>
            <a:off x="1868799" y="5255373"/>
            <a:ext cx="88680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答案：本次瑶族村三日行考察要求参加人员事先查阅资料，了解瑶族概况，备好所需行装；考察期间的主要活动有参观、访谈以及与村民联谊，每人需写日记记录考察情况。</a:t>
            </a:r>
          </a:p>
        </p:txBody>
      </p:sp>
    </p:spTree>
    <p:extLst>
      <p:ext uri="{BB962C8B-B14F-4D97-AF65-F5344CB8AC3E}">
        <p14:creationId xmlns:p14="http://schemas.microsoft.com/office/powerpoint/2010/main" val="178286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810" y="3822725"/>
            <a:ext cx="1155154" cy="115515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56764" y="3924939"/>
            <a:ext cx="11778876" cy="1330434"/>
            <a:chOff x="-3424" y="4357577"/>
            <a:chExt cx="11778876" cy="1330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0476" y="4593428"/>
              <a:ext cx="2164976" cy="1094583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 flipH="1">
              <a:off x="0" y="5422900"/>
              <a:ext cx="9635876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13"/>
            <a:stretch>
              <a:fillRect/>
            </a:stretch>
          </p:blipFill>
          <p:spPr>
            <a:xfrm>
              <a:off x="-3424" y="4357577"/>
              <a:ext cx="3134057" cy="1065323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9635876" y="2474945"/>
            <a:ext cx="23220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巩固练习</a:t>
            </a:r>
            <a:r>
              <a:rPr lang="en-US" altLang="zh-CN" sz="36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9084" y="426720"/>
            <a:ext cx="9776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【2018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年高考新课标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Ⅲ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卷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某同学拟了一个被拒绝后常见的四种反应及应对方式的构思框架，请把这个构思框架写成一段话，要求内容完整，表述准确，语言连贯，不超过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100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字。（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6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34691" y="5242989"/>
            <a:ext cx="10323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：面对拒绝，有人会说“算了”，然后结束这件事，另作打算；有人会说“好吧”，心中闷闷不乐，感觉被挫败；有人会问“凭什么”，随后不断怀疑、批判；有人会问“为什么”，接着分析原因，再作尝试。</a:t>
            </a:r>
          </a:p>
        </p:txBody>
      </p:sp>
      <p:pic>
        <p:nvPicPr>
          <p:cNvPr id="13" name="图片 12" descr="学科网(www.zxxk.com)--教育资源门户，提供试题试卷、教案、课件、教学论文、素材等各类教学资源库下载，还有大量丰富的教学资讯！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397" y="1627049"/>
            <a:ext cx="5582265" cy="30981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714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246" y="3765826"/>
            <a:ext cx="1155154" cy="115515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1418106" y="4146174"/>
            <a:ext cx="14215732" cy="1330434"/>
            <a:chOff x="-3424" y="4357577"/>
            <a:chExt cx="11778876" cy="1330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0476" y="4593428"/>
              <a:ext cx="2164976" cy="1094583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 flipH="1">
              <a:off x="0" y="5422900"/>
              <a:ext cx="9635876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13"/>
            <a:stretch>
              <a:fillRect/>
            </a:stretch>
          </p:blipFill>
          <p:spPr>
            <a:xfrm>
              <a:off x="-3424" y="4357577"/>
              <a:ext cx="3134057" cy="1065323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9635876" y="2474945"/>
            <a:ext cx="23220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巩固练习</a:t>
            </a:r>
            <a:r>
              <a:rPr lang="en-US" altLang="zh-CN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4125" y="443620"/>
            <a:ext cx="97761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【2015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浙江卷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阅读下面的图表，根据要求完成题目。（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5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</a:t>
            </a:r>
            <a:r>
              <a:rPr lang="zh-CN" altLang="en-US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</a:t>
            </a:r>
            <a:endParaRPr lang="en-US" altLang="zh-CN" sz="2400" smtClean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r>
              <a:rPr lang="zh-CN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）给图表拟一个标题。（不超过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25</a:t>
            </a:r>
            <a:r>
              <a:rPr lang="zh-CN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字）（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  <a:p>
            <a:r>
              <a:rPr lang="zh-CN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□□□□□□□□□□□□□□□□□□□□□□□□□</a:t>
            </a:r>
          </a:p>
          <a:p>
            <a:r>
              <a:rPr lang="zh-CN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）根据图表数据，得出相关结论。（不超过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40</a:t>
            </a:r>
            <a:r>
              <a:rPr lang="zh-CN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字）（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r>
              <a:rPr lang="zh-CN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  <a:p>
            <a:r>
              <a:rPr lang="zh-CN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□□□□□□□□□□□□□□□□□□□□□□□□□□□□□□□□□□□□□□□□</a:t>
            </a:r>
          </a:p>
          <a:p>
            <a:endParaRPr lang="zh-CN" altLang="en-US" sz="24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4125" y="5365650"/>
            <a:ext cx="10323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答案：（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r>
              <a:rPr lang="zh-CN" altLang="en-US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）示例：</a:t>
            </a:r>
            <a:r>
              <a:rPr lang="en-US" altLang="zh-CN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2013-2014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年浙江省与全国图书报刊及综合阅读率比较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）①浙江报刊及综合阅读率高于全国水平；②图书阅读率低于全国水平；③浙江人要重视图书阅读。</a:t>
            </a:r>
          </a:p>
        </p:txBody>
      </p:sp>
      <p:pic>
        <p:nvPicPr>
          <p:cNvPr id="15" name="图片 14" descr="高考资源网(ks5u.com),中国最大的高考网站,您身边的高考专家。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1187" y="2700282"/>
            <a:ext cx="6498166" cy="2665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148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810" y="3822725"/>
            <a:ext cx="1155154" cy="115515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56764" y="3924939"/>
            <a:ext cx="11778876" cy="1330434"/>
            <a:chOff x="-3424" y="4357577"/>
            <a:chExt cx="11778876" cy="1330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0476" y="4593428"/>
              <a:ext cx="2164976" cy="1094583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 flipH="1">
              <a:off x="0" y="5422900"/>
              <a:ext cx="9635876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13"/>
            <a:stretch>
              <a:fillRect/>
            </a:stretch>
          </p:blipFill>
          <p:spPr>
            <a:xfrm>
              <a:off x="-3424" y="4357577"/>
              <a:ext cx="3134057" cy="1065323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9635876" y="2474945"/>
            <a:ext cx="23220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巩固练习</a:t>
            </a:r>
            <a:r>
              <a:rPr lang="en-US" altLang="zh-CN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4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9084" y="426720"/>
            <a:ext cx="9776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下图“国家节水标志”，试根据这一标志，完成下列题目：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、请用简洁的语言描述标志。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 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、请描述该标志所象征的寓意。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95561" y="5075601"/>
            <a:ext cx="103232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</a:t>
            </a:r>
            <a:r>
              <a:rPr lang="zh-CN" altLang="en-US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：（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）“国家节水标志”由水滴、人手和地球变形而成。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）“地球”，象征节约用水是保护地球生态的重要措施。“一只手托起一滴水”，寓意节水。 整个标志表示节水需要公众参与，鼓励人们从我做起，人人动手节约每一滴水；手又像一条河流，象征滴水汇成江河。</a:t>
            </a:r>
          </a:p>
        </p:txBody>
      </p:sp>
      <p:pic>
        <p:nvPicPr>
          <p:cNvPr id="12" name="图片 1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8642" y="1710725"/>
            <a:ext cx="3317558" cy="30268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296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810" y="3822725"/>
            <a:ext cx="1155154" cy="115515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56764" y="3924939"/>
            <a:ext cx="11778876" cy="1330434"/>
            <a:chOff x="-3424" y="4357577"/>
            <a:chExt cx="11778876" cy="1330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0476" y="4593428"/>
              <a:ext cx="2164976" cy="1094583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 flipH="1">
              <a:off x="0" y="5422900"/>
              <a:ext cx="9635876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13"/>
            <a:stretch>
              <a:fillRect/>
            </a:stretch>
          </p:blipFill>
          <p:spPr>
            <a:xfrm>
              <a:off x="-3424" y="4357577"/>
              <a:ext cx="3134057" cy="1065323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9635876" y="2474945"/>
            <a:ext cx="23220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巩固练习</a:t>
            </a:r>
            <a:r>
              <a:rPr lang="en-US" altLang="zh-CN" sz="36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5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5764" y="778443"/>
            <a:ext cx="9776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观察画面，理解其内涵，并为此漫画拟题。（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68799" y="5786560"/>
            <a:ext cx="10323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案：支持台独，踏上死路</a:t>
            </a:r>
          </a:p>
        </p:txBody>
      </p:sp>
      <p:pic>
        <p:nvPicPr>
          <p:cNvPr id="13" name="内容占位符 164865" descr="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52912" y="1680824"/>
            <a:ext cx="3076575" cy="2691130"/>
          </a:xfrm>
          <a:prstGeom prst="rect">
            <a:avLst/>
          </a:prstGeom>
          <a:noFill/>
          <a:ln>
            <a:solidFill>
              <a:schemeClr val="tx2"/>
            </a:solidFill>
            <a:miter lim="800000"/>
          </a:ln>
          <a:extLst/>
        </p:spPr>
      </p:pic>
    </p:spTree>
    <p:extLst>
      <p:ext uri="{BB962C8B-B14F-4D97-AF65-F5344CB8AC3E}">
        <p14:creationId xmlns:p14="http://schemas.microsoft.com/office/powerpoint/2010/main" val="156232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810" y="3822725"/>
            <a:ext cx="1155154" cy="115515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56764" y="3924939"/>
            <a:ext cx="11778876" cy="1330434"/>
            <a:chOff x="-3424" y="4357577"/>
            <a:chExt cx="11778876" cy="1330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0476" y="4593428"/>
              <a:ext cx="2164976" cy="1094583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 flipH="1">
              <a:off x="0" y="5422900"/>
              <a:ext cx="9635876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13"/>
            <a:stretch>
              <a:fillRect/>
            </a:stretch>
          </p:blipFill>
          <p:spPr>
            <a:xfrm>
              <a:off x="-3424" y="4357577"/>
              <a:ext cx="3134057" cy="1065323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9635876" y="2474945"/>
            <a:ext cx="23220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巩固练习</a:t>
            </a:r>
            <a:r>
              <a:rPr lang="en-US" altLang="zh-CN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6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5764" y="778443"/>
            <a:ext cx="9776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请描述下面漫画的画面内容，并写出它的寓意。（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5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3447" y="5033176"/>
            <a:ext cx="11753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答案：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画面：拿望远镜的小狗雄赳赳地领导队伍前进，观察着方向，但却没有看见脚下的窖井。明眼的小狗都掉入窖井中，而盲眼的小狗却可绕过窖井安全而行．（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寓意：告诫人们勿眼睛朝上、好高骛远，勿盲从；要脚踏实地，在摸索中前进。（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8280" y="1500162"/>
            <a:ext cx="5750382" cy="292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8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67175" y="0"/>
            <a:ext cx="4057650" cy="16018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5270173"/>
            <a:ext cx="4191000" cy="165450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454967" y="1958679"/>
            <a:ext cx="1282065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latin typeface="+mj-ea"/>
              </a:rPr>
              <a:t>壹</a:t>
            </a:r>
            <a:endParaRPr lang="zh-CN" altLang="en-US" sz="5400" b="1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24" y="1478699"/>
            <a:ext cx="2164976" cy="10945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760" y="4135803"/>
            <a:ext cx="2595989" cy="131249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80075" y="3801312"/>
            <a:ext cx="2624686" cy="769441"/>
            <a:chOff x="4980075" y="3801312"/>
            <a:chExt cx="2624686" cy="769441"/>
          </a:xfrm>
        </p:grpSpPr>
        <p:sp>
          <p:nvSpPr>
            <p:cNvPr id="3" name="文本框 2"/>
            <p:cNvSpPr txBox="1"/>
            <p:nvPr/>
          </p:nvSpPr>
          <p:spPr>
            <a:xfrm>
              <a:off x="4980075" y="3801312"/>
              <a:ext cx="26246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mtClean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出题方式</a:t>
              </a:r>
              <a:endParaRPr lang="zh-CN" altLang="en-US" sz="440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079130" y="3801312"/>
              <a:ext cx="2268000" cy="769441"/>
            </a:xfrm>
            <a:prstGeom prst="rect">
              <a:avLst/>
            </a:prstGeom>
            <a:ln w="28575">
              <a:solidFill>
                <a:srgbClr val="DD3B44"/>
              </a:solidFill>
            </a:ln>
          </p:spPr>
          <p:txBody>
            <a:bodyPr vert="eaVert" wrap="square" rtlCol="0" anchor="ctr">
              <a:spAutoFit/>
            </a:bodyPr>
            <a:lstStyle/>
            <a:p>
              <a:pPr algn="ctr" fontAlgn="base"/>
              <a:endParaRPr lang="zh-CN" altLang="en-US" sz="32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2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194" y="1786334"/>
            <a:ext cx="1234446" cy="62411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46100" y="1841130"/>
            <a:ext cx="10998200" cy="1065323"/>
            <a:chOff x="546100" y="2410453"/>
            <a:chExt cx="10998200" cy="1065323"/>
          </a:xfrm>
        </p:grpSpPr>
        <p:cxnSp>
          <p:nvCxnSpPr>
            <p:cNvPr id="2" name="直接连接符 1"/>
            <p:cNvCxnSpPr/>
            <p:nvPr/>
          </p:nvCxnSpPr>
          <p:spPr>
            <a:xfrm flipH="1" flipV="1">
              <a:off x="546100" y="3454401"/>
              <a:ext cx="10985500" cy="1735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13"/>
            <a:stretch>
              <a:fillRect/>
            </a:stretch>
          </p:blipFill>
          <p:spPr>
            <a:xfrm>
              <a:off x="8410243" y="2410453"/>
              <a:ext cx="3134057" cy="1065323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87" y="775246"/>
            <a:ext cx="1679930" cy="16799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880" y="5400721"/>
            <a:ext cx="1985508" cy="100384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410243" y="3300046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+mj-ea"/>
                <a:ea typeface="+mj-ea"/>
              </a:rPr>
              <a:t>贰</a:t>
            </a:r>
            <a:r>
              <a:rPr lang="en-US" altLang="zh-CN" sz="3600" smtClean="0">
                <a:latin typeface="+mj-ea"/>
                <a:ea typeface="+mj-ea"/>
              </a:rPr>
              <a:t>·</a:t>
            </a:r>
            <a:r>
              <a:rPr lang="zh-CN" altLang="en-US" sz="3600" smtClean="0">
                <a:latin typeface="+mj-ea"/>
                <a:ea typeface="+mj-ea"/>
              </a:rPr>
              <a:t>提升练习</a:t>
            </a:r>
            <a:endParaRPr lang="zh-CN" altLang="en-US" sz="36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687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774" y="613843"/>
            <a:ext cx="1523650" cy="770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91" y="0"/>
            <a:ext cx="1679930" cy="167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350" y="5944793"/>
            <a:ext cx="1523650" cy="7703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0" y="2006864"/>
            <a:ext cx="2336247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+mj-ea"/>
                <a:ea typeface="+mj-ea"/>
              </a:rPr>
              <a:t>提升练习</a:t>
            </a:r>
            <a:r>
              <a:rPr lang="en-US" altLang="zh-CN" sz="3600" smtClean="0">
                <a:latin typeface="+mj-ea"/>
                <a:ea typeface="+mj-ea"/>
              </a:rPr>
              <a:t>1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6532" y="359322"/>
            <a:ext cx="6842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【2019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浙江卷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阅读下面某社区“红色议事厅”工作流程图，根据要求完成题目。（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6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</p:txBody>
      </p:sp>
      <p:pic>
        <p:nvPicPr>
          <p:cNvPr id="8" name="图片 7" descr="学科网(www.zxxk.com)--教育资源门户，提供试题试卷、教案、课件、教学论文、素材等各类教学资源库下载，还有大量丰富的教学资讯！"/>
          <p:cNvPicPr/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64" b="2264"/>
          <a:stretch>
            <a:fillRect/>
          </a:stretch>
        </p:blipFill>
        <p:spPr bwMode="auto">
          <a:xfrm>
            <a:off x="2012549" y="1157657"/>
            <a:ext cx="5754879" cy="311513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68849" y="4406806"/>
            <a:ext cx="75369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注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两代表一委员：党代表、人大代表和政协委员。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）用一句话概括“红色议事厅”工作职能，不超过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15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个字。（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）从“为老百姓办实事”角度评价“红色议事厅”工作机制。要求：体现流程图主要内容，语言简明、准确，不超过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80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字。（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4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196355" y="1432117"/>
            <a:ext cx="36311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答案：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）联系相关各方，协商解决难事。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）示例：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“红色议事厅”工作很实在。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①难事来自民意，很务实；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②协调相关部门、人员解决难事，很切实；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③既有“两代表一委员”监督，又有群众反馈及回访，能落实。</a:t>
            </a:r>
          </a:p>
        </p:txBody>
      </p:sp>
    </p:spTree>
    <p:extLst>
      <p:ext uri="{BB962C8B-B14F-4D97-AF65-F5344CB8AC3E}">
        <p14:creationId xmlns:p14="http://schemas.microsoft.com/office/powerpoint/2010/main" val="64952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280" y="661780"/>
            <a:ext cx="1523650" cy="770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91" y="0"/>
            <a:ext cx="1679930" cy="167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350" y="5944793"/>
            <a:ext cx="1523650" cy="7703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46437" y="2073871"/>
            <a:ext cx="2336247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+mj-ea"/>
                <a:ea typeface="+mj-ea"/>
              </a:rPr>
              <a:t>提升练习</a:t>
            </a:r>
            <a:r>
              <a:rPr lang="en-US" altLang="zh-CN" sz="3600">
                <a:latin typeface="+mj-ea"/>
                <a:ea typeface="+mj-ea"/>
              </a:rPr>
              <a:t>2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0077" y="183851"/>
            <a:ext cx="77197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【2019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天津卷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某初中校就“喜欢的榜样类型”对本校学生进行了调查，请根据下图的统计结果，就今后的榜样教育向学校提两条建议。要求：不能出现数字。（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4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1169" y="4919008"/>
            <a:ext cx="75369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</a:p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①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鼓励学生以父母、师长、同学等“身边人”为榜样；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②多宣传英模劳模等杰出人物的事迹；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③对崇拜影视明星的学生要正面引导；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④关注榜样缺失的学生群体。</a:t>
            </a:r>
          </a:p>
        </p:txBody>
      </p:sp>
      <p:pic>
        <p:nvPicPr>
          <p:cNvPr id="11" name="图片 10" descr="学科网(www.zxxk.com)--教育资源门户，提供试题试卷、教案、课件、教学论文、素材等各类教学资源库下载，还有大量丰富的教学资讯！"/>
          <p:cNvPicPr/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6020" y="1493077"/>
            <a:ext cx="8424480" cy="38269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191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751" y="2397036"/>
            <a:ext cx="1523650" cy="770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385" y="795071"/>
            <a:ext cx="1679930" cy="167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350" y="5944793"/>
            <a:ext cx="1523650" cy="7703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46437" y="2073871"/>
            <a:ext cx="2336247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+mj-ea"/>
                <a:ea typeface="+mj-ea"/>
              </a:rPr>
              <a:t>提升练习</a:t>
            </a:r>
            <a:r>
              <a:rPr lang="en-US" altLang="zh-CN" sz="3600" smtClean="0">
                <a:latin typeface="+mj-ea"/>
                <a:ea typeface="+mj-ea"/>
              </a:rPr>
              <a:t>3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2246" y="671409"/>
            <a:ext cx="7719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【2019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江苏卷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阅读下图，对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VR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（即“虚拟现实”）技术的解说不正确的是一项是：（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分）（      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83664" y="5490473"/>
            <a:ext cx="7536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</a:t>
            </a:r>
            <a:r>
              <a:rPr lang="en-US" altLang="zh-CN" sz="24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】B</a:t>
            </a:r>
            <a:endParaRPr lang="zh-CN" altLang="en-US" sz="24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9440" y="1872020"/>
            <a:ext cx="69189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A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．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VR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技术能提供三个维度的体验：知觉体验、行为体验和精神体验。</a:t>
            </a:r>
          </a:p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B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．现有的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VR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技术在精神体验上发展较快，而在知觉体验上发展较慢。</a:t>
            </a:r>
          </a:p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C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．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VR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技术的未来方向是知觉体验、行为体验和精神体验的均衡发展。    </a:t>
            </a:r>
          </a:p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D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．期许的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VR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体验将极大提高行为体验的自由度和精神体验的满意度。</a:t>
            </a:r>
          </a:p>
        </p:txBody>
      </p:sp>
    </p:spTree>
    <p:extLst>
      <p:ext uri="{BB962C8B-B14F-4D97-AF65-F5344CB8AC3E}">
        <p14:creationId xmlns:p14="http://schemas.microsoft.com/office/powerpoint/2010/main" val="281258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751" y="2397036"/>
            <a:ext cx="1523650" cy="770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385" y="795071"/>
            <a:ext cx="1679930" cy="167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350" y="5944793"/>
            <a:ext cx="1523650" cy="7703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46437" y="2073871"/>
            <a:ext cx="2336247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+mj-ea"/>
                <a:ea typeface="+mj-ea"/>
              </a:rPr>
              <a:t>提升练习</a:t>
            </a:r>
            <a:r>
              <a:rPr lang="en-US" altLang="zh-CN" sz="3600">
                <a:latin typeface="+mj-ea"/>
                <a:ea typeface="+mj-ea"/>
              </a:rPr>
              <a:t>4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2246" y="671409"/>
            <a:ext cx="7719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【2018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杭州七校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下图是第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19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届亚洲运动会的会徽，请仔细观察，用简洁的语言概括说明画面。（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92246" y="4769338"/>
            <a:ext cx="10308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答案：</a:t>
            </a:r>
          </a:p>
          <a:p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杭州亚运会会徽由两部分组成：主体图形由扇面、钱塘江、钱江潮头、赛道、互联网符号及象征亚奥理事会的太阳图形六个元素组成；下方是主办城市字母拼写和年份“</a:t>
            </a:r>
            <a:r>
              <a:rPr lang="en-US" altLang="zh-CN" sz="2400" err="1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HangZhou 2022”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与“</a:t>
            </a:r>
            <a:r>
              <a:rPr lang="en-US" altLang="zh-CN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19th Asian Games”</a:t>
            </a:r>
            <a:r>
              <a:rPr lang="zh-CN" altLang="en-US" sz="24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届别字样。</a:t>
            </a:r>
          </a:p>
        </p:txBody>
      </p:sp>
      <p:pic>
        <p:nvPicPr>
          <p:cNvPr id="10" name="图片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6520" y="1890070"/>
            <a:ext cx="4139320" cy="3047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432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7611" y="2631211"/>
            <a:ext cx="1523650" cy="770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711" y="1791246"/>
            <a:ext cx="1679930" cy="1679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91" y="4257442"/>
            <a:ext cx="3978613" cy="27910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1757" y="1791246"/>
            <a:ext cx="9109123" cy="255454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base"/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【2019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浙江嘉兴丽水模拟考</a:t>
            </a:r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下面是关于“诚信”的公益广告图，请阐释其广告创意。</a:t>
            </a:r>
          </a:p>
          <a:p>
            <a:pPr fontAlgn="base"/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【2019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绍兴市适应性模拟考</a:t>
            </a:r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你认为作者刻画“捡烂纸的老头”这一人物有什么用意。</a:t>
            </a:r>
          </a:p>
          <a:p>
            <a:pPr fontAlgn="base"/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【2019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宁波市北仓中学模拟考</a:t>
            </a:r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这是“艾宾浩斯遗忘曲线图”。请根据给图表总结出遗忘的规律，再根据这个规律谈谈你的学习方法。</a:t>
            </a:r>
          </a:p>
          <a:p>
            <a:pPr fontAlgn="base"/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【2019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浙江卷</a:t>
            </a:r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阅读下面某社区“红色议事厅”工作流程图，根据要求完成题目。</a:t>
            </a:r>
          </a:p>
          <a:p>
            <a:pPr fontAlgn="base"/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【2015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浙江卷</a:t>
            </a:r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】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阅读下面的图表，根据要求完成题目。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14509" y="848599"/>
            <a:ext cx="2093611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出题方式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96318" y="4642107"/>
            <a:ext cx="44714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DD3B44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设问类</a:t>
            </a:r>
            <a:r>
              <a:rPr lang="zh-CN" altLang="en-US" sz="2000" smtClean="0">
                <a:solidFill>
                  <a:srgbClr val="DD3B44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型：</a:t>
            </a:r>
            <a:endParaRPr lang="en-US" altLang="zh-CN" sz="2000" smtClean="0">
              <a:solidFill>
                <a:srgbClr val="DD3B44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r>
              <a:rPr lang="zh-CN" altLang="en-US" sz="20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）框架式文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字转换</a:t>
            </a:r>
          </a:p>
          <a:p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）图</a:t>
            </a:r>
            <a:r>
              <a:rPr lang="zh-CN" altLang="en-US" sz="20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表文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字转换</a:t>
            </a:r>
          </a:p>
          <a:p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）图</a:t>
            </a:r>
            <a:r>
              <a:rPr lang="zh-CN" altLang="en-US" sz="20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标文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字转换</a:t>
            </a:r>
          </a:p>
          <a:p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（</a:t>
            </a:r>
            <a:r>
              <a:rPr lang="en-US" altLang="zh-CN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4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）漫</a:t>
            </a:r>
            <a:r>
              <a:rPr lang="zh-CN" altLang="en-US" sz="20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画文</a:t>
            </a:r>
            <a:r>
              <a:rPr lang="zh-CN" altLang="en-US" sz="20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字转</a:t>
            </a:r>
            <a:r>
              <a:rPr lang="zh-CN" altLang="en-US" sz="20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换</a:t>
            </a:r>
            <a:endParaRPr lang="zh-CN" altLang="en-US" sz="20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628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decel="37500" fill="hold" nodeType="after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" presetClass="entr" presetSubtype="8" decel="37500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26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withGroup">
                            <p:stCondLst>
                              <p:cond delay="31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1" animBg="1"/>
      <p:bldP spid="9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67175" y="0"/>
            <a:ext cx="4057650" cy="16018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5270173"/>
            <a:ext cx="4191000" cy="165450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454967" y="1958679"/>
            <a:ext cx="1282065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latin typeface="+mj-ea"/>
              </a:rPr>
              <a:t>贰</a:t>
            </a:r>
            <a:endParaRPr lang="zh-CN" altLang="en-US" sz="5400" b="1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24" y="1478699"/>
            <a:ext cx="2164976" cy="10945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760" y="4135803"/>
            <a:ext cx="2595989" cy="131249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890336" y="3816957"/>
            <a:ext cx="2624686" cy="769441"/>
            <a:chOff x="4980075" y="3801312"/>
            <a:chExt cx="2624686" cy="769441"/>
          </a:xfrm>
        </p:grpSpPr>
        <p:sp>
          <p:nvSpPr>
            <p:cNvPr id="3" name="文本框 2"/>
            <p:cNvSpPr txBox="1"/>
            <p:nvPr/>
          </p:nvSpPr>
          <p:spPr>
            <a:xfrm>
              <a:off x="4980075" y="3801312"/>
              <a:ext cx="26246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mtClean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解题思路</a:t>
              </a:r>
              <a:endParaRPr lang="zh-CN" altLang="en-US" sz="440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079130" y="3801312"/>
              <a:ext cx="2268000" cy="769441"/>
            </a:xfrm>
            <a:prstGeom prst="rect">
              <a:avLst/>
            </a:prstGeom>
            <a:ln w="28575">
              <a:solidFill>
                <a:srgbClr val="DD3B44"/>
              </a:solidFill>
            </a:ln>
          </p:spPr>
          <p:txBody>
            <a:bodyPr vert="eaVert" wrap="square" rtlCol="0" anchor="ctr">
              <a:spAutoFit/>
            </a:bodyPr>
            <a:lstStyle/>
            <a:p>
              <a:pPr algn="ctr" fontAlgn="base"/>
              <a:endParaRPr lang="zh-CN" altLang="en-US" sz="32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680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12071" y="295028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各</a:t>
            </a:r>
            <a:r>
              <a:rPr lang="zh-CN" altLang="en-US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模块串联成</a:t>
            </a:r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句</a:t>
            </a:r>
            <a:endParaRPr lang="zh-CN" altLang="en-US" sz="28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fontAlgn="base"/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从</a:t>
            </a:r>
            <a:r>
              <a:rPr lang="zh-CN" altLang="en-US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框架基底开</a:t>
            </a:r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始</a:t>
            </a:r>
            <a:endParaRPr lang="zh-CN" altLang="en-US" sz="28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fontAlgn="base"/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采</a:t>
            </a:r>
            <a:r>
              <a:rPr lang="zh-CN" altLang="en-US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用分号表征两个不同的模</a:t>
            </a:r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块</a:t>
            </a:r>
            <a:endParaRPr lang="zh-CN" altLang="en-US" sz="28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761" y="1563288"/>
            <a:ext cx="1523650" cy="770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71" y="634447"/>
            <a:ext cx="1679930" cy="167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711" y="5220888"/>
            <a:ext cx="1523650" cy="7703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19059" y="4897722"/>
            <a:ext cx="3556652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框架式文字转换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383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12071" y="295028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提</a:t>
            </a:r>
            <a:r>
              <a:rPr lang="zh-CN" altLang="en-US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炼核心思</a:t>
            </a:r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想</a:t>
            </a:r>
            <a:endParaRPr lang="zh-CN" altLang="en-US" sz="28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fontAlgn="base"/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数</a:t>
            </a:r>
            <a:r>
              <a:rPr lang="zh-CN" altLang="en-US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据纵向比较→找到变化原</a:t>
            </a:r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因</a:t>
            </a:r>
            <a:endParaRPr lang="zh-CN" altLang="en-US" sz="28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fontAlgn="base"/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注</a:t>
            </a:r>
            <a:r>
              <a:rPr lang="zh-CN" altLang="en-US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释</a:t>
            </a:r>
            <a:r>
              <a:rPr lang="en-US" altLang="zh-CN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&amp;</a:t>
            </a:r>
            <a:r>
              <a:rPr lang="zh-CN" altLang="en-US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题目辅助理</a:t>
            </a:r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解</a:t>
            </a:r>
            <a:endParaRPr lang="zh-CN" altLang="en-US" sz="28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761" y="1563288"/>
            <a:ext cx="1523650" cy="770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71" y="634447"/>
            <a:ext cx="1679930" cy="167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711" y="5220888"/>
            <a:ext cx="1523650" cy="7703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19059" y="4897722"/>
            <a:ext cx="3556652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图表文字转换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408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9711" y="3304979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</a:t>
            </a:r>
            <a:r>
              <a:rPr lang="zh-CN" altLang="en-US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析图标由什么组</a:t>
            </a:r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成</a:t>
            </a:r>
            <a:endParaRPr lang="zh-CN" altLang="en-US" sz="28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fontAlgn="base"/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分</a:t>
            </a:r>
            <a:r>
              <a:rPr lang="zh-CN" altLang="en-US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析图标的象征</a:t>
            </a:r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义</a:t>
            </a:r>
            <a:endParaRPr lang="zh-CN" altLang="en-US" sz="28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761" y="1563288"/>
            <a:ext cx="1523650" cy="770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71" y="634447"/>
            <a:ext cx="1679930" cy="167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711" y="5220888"/>
            <a:ext cx="1523650" cy="7703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19059" y="4897722"/>
            <a:ext cx="3556652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图标文字转换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585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1927" y="3065555"/>
            <a:ext cx="79056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提</a:t>
            </a:r>
            <a:r>
              <a:rPr lang="zh-CN" altLang="en-US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炼漫画元</a:t>
            </a:r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素</a:t>
            </a:r>
            <a:endParaRPr lang="zh-CN" altLang="en-US" sz="28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fontAlgn="base"/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串</a:t>
            </a:r>
            <a:r>
              <a:rPr lang="zh-CN" altLang="en-US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联表述漫画元</a:t>
            </a:r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素</a:t>
            </a:r>
            <a:endParaRPr lang="zh-CN" altLang="en-US" sz="28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 fontAlgn="base"/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解</a:t>
            </a:r>
            <a:r>
              <a:rPr lang="zh-CN" altLang="en-US" sz="280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释寓意，升华写作→从讽刺或者颂扬角度入</a:t>
            </a:r>
            <a:r>
              <a:rPr lang="zh-CN" altLang="en-US" sz="28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手</a:t>
            </a:r>
            <a:endParaRPr lang="zh-CN" altLang="en-US" sz="28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761" y="1563288"/>
            <a:ext cx="1523650" cy="770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71" y="634447"/>
            <a:ext cx="1679930" cy="167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711" y="5220888"/>
            <a:ext cx="1523650" cy="7703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19059" y="4897722"/>
            <a:ext cx="3556652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漫画文字转换</a:t>
            </a:r>
            <a:endParaRPr lang="zh-CN" altLang="en-US" sz="360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440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演示文稿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27B4E317-711F-4085-BD7D-FD1229693C0C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a="http://schemas.openxmlformats.org/drawingml/2006/main" name="Office 主题">
  <a:themeElements>
    <a:clrScheme name="自定义 27">
      <a:dk1>
        <a:srgbClr val="0C0C0C"/>
      </a:dk1>
      <a:lt1>
        <a:sysClr val="window" lastClr="FFFFFF"/>
      </a:lt1>
      <a:dk2>
        <a:srgbClr val="0C0C0C"/>
      </a:dk2>
      <a:lt2>
        <a:srgbClr val="FFFFFF"/>
      </a:lt2>
      <a:accent1>
        <a:srgbClr val="3F3F3F"/>
      </a:accent1>
      <a:accent2>
        <a:srgbClr val="3F3F3F"/>
      </a:accent2>
      <a:accent3>
        <a:srgbClr val="3F3F3F"/>
      </a:accent3>
      <a:accent4>
        <a:srgbClr val="3F3F3F"/>
      </a:accent4>
      <a:accent5>
        <a:srgbClr val="595959"/>
      </a:accent5>
      <a:accent6>
        <a:srgbClr val="3F3F3F"/>
      </a:accent6>
      <a:hlink>
        <a:srgbClr val="3F3F3F"/>
      </a:hlink>
      <a:folHlink>
        <a:srgbClr val="3F3F3F"/>
      </a:folHlink>
    </a:clrScheme>
    <a:fontScheme name="自定义 2">
      <a:majorFont>
        <a:latin typeface="Calibri Light"/>
        <a:ea typeface="文悦古典明朝体 (非商业使用) W5"/>
        <a:cs typeface="Arial"/>
      </a:majorFont>
      <a:minorFont>
        <a:latin typeface="Calibri"/>
        <a:ea typeface="文悦古典明朝体 (非商业使用) W5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vert="horz" wrap="square">
        <a:spAutoFit/>
      </a:bodyPr>
      <a:lstStyle>
        <a:defPPr fontAlgn="base">
          <a:defRPr sz="2000" dirty="0">
            <a:latin typeface="方正宋刻本秀楷简体" panose="02000000000000000000" pitchFamily="2" charset="-122"/>
            <a:ea typeface="方正宋刻本秀楷简体" panose="02000000000000000000" pitchFamily="2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>
          <a:defRPr sz="2400" dirty="0">
            <a:latin typeface="方正宋刻本秀楷简体" panose="02000000000000000000" pitchFamily="2" charset="-122"/>
            <a:ea typeface="方正宋刻本秀楷简体" panose="020000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2440</Words>
  <Application>Microsoft Office PowerPoint</Application>
  <PresentationFormat>自定义</PresentationFormat>
  <Paragraphs>214</Paragraphs>
  <Slides>34</Slides>
  <Notes>34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2020-11-03T22:12:23Z</cp:lastPrinted>
  <dcterms:created xsi:type="dcterms:W3CDTF">2020-11-03T22:12:23Z</dcterms:created>
  <dcterms:modified xsi:type="dcterms:W3CDTF">2020-11-25T05:55:02Z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