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8" r:id="rId2"/>
    <p:sldId id="263" r:id="rId3"/>
    <p:sldId id="264" r:id="rId4"/>
    <p:sldId id="265" r:id="rId5"/>
    <p:sldId id="271" r:id="rId6"/>
    <p:sldId id="268" r:id="rId7"/>
    <p:sldId id="266" r:id="rId8"/>
    <p:sldId id="276" r:id="rId9"/>
    <p:sldId id="285" r:id="rId10"/>
    <p:sldId id="286" r:id="rId11"/>
    <p:sldId id="272" r:id="rId12"/>
    <p:sldId id="269" r:id="rId13"/>
    <p:sldId id="273" r:id="rId14"/>
    <p:sldId id="270" r:id="rId15"/>
    <p:sldId id="284" r:id="rId16"/>
    <p:sldId id="279" r:id="rId17"/>
    <p:sldId id="287" r:id="rId18"/>
    <p:sldId id="267" r:id="rId19"/>
    <p:sldId id="275" r:id="rId20"/>
    <p:sldId id="274" r:id="rId21"/>
    <p:sldId id="288" r:id="rId22"/>
    <p:sldId id="277" r:id="rId23"/>
    <p:sldId id="289" r:id="rId24"/>
    <p:sldId id="290" r:id="rId25"/>
    <p:sldId id="278" r:id="rId26"/>
    <p:sldId id="262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03" autoAdjust="0"/>
    <p:restoredTop sz="94660" autoAdjust="0"/>
  </p:normalViewPr>
  <p:slideViewPr>
    <p:cSldViewPr>
      <p:cViewPr varScale="1">
        <p:scale>
          <a:sx n="113" d="100"/>
          <a:sy n="113" d="100"/>
        </p:scale>
        <p:origin x="-54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8A96F947-E108-4CE0-9234-4835BBF9FE28}" type="datetime1">
              <a:rPr lang="zh-CN" altLang="en-US" sz="1200"/>
              <a:t>2022/6/1</a:t>
            </a:fld>
            <a:endParaRPr lang="zh-CN" altLang="en-US" sz="1200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B3847FCD-6B9E-43FE-89B0-AA14FBBC83A4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700910110"/>
      </p:ext>
    </p:extLst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8194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algn="r"/>
            <a:fld id="{A9C02FAC-BBA6-4F07-8CFC-A02111465F4F}" type="slidenum">
              <a:rPr lang="zh-CN" altLang="en-US" sz="1200"/>
              <a:t>2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A7479B5B-1CC8-4CC5-8269-E4EFD4B3EA0F}" type="datetime1">
              <a:rPr lang="zh-CN" altLang="en-US" sz="1200">
                <a:solidFill>
                  <a:srgbClr val="898989"/>
                </a:solidFill>
              </a:rPr>
              <a:t>2022/6/1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713D09A5-B440-4E87-B2BB-35F4FD207F06}" type="slidenum">
              <a:rPr lang="zh-CN" altLang="en-US" sz="1200">
                <a:solidFill>
                  <a:srgbClr val="898989"/>
                </a:solidFill>
              </a:rPr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单击此处添加副标题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A7479B5B-1CC8-4CC5-8269-E4EFD4B3EA0F}" type="datetime1">
              <a:rPr lang="zh-CN" altLang="en-US" sz="1200">
                <a:solidFill>
                  <a:srgbClr val="898989"/>
                </a:solidFill>
              </a:rPr>
              <a:t>2022/6/1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713D09A5-B440-4E87-B2BB-35F4FD207F06}" type="slidenum">
              <a:rPr lang="zh-CN" altLang="en-US" sz="1200">
                <a:solidFill>
                  <a:srgbClr val="898989"/>
                </a:solidFill>
              </a:rPr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A7479B5B-1CC8-4CC5-8269-E4EFD4B3EA0F}" type="datetime1">
              <a:rPr lang="zh-CN" altLang="en-US" sz="1200">
                <a:solidFill>
                  <a:srgbClr val="898989"/>
                </a:solidFill>
              </a:rPr>
              <a:t>2022/6/1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713D09A5-B440-4E87-B2BB-35F4FD207F06}" type="slidenum">
              <a:rPr lang="zh-CN" altLang="en-US" sz="1200">
                <a:solidFill>
                  <a:srgbClr val="898989"/>
                </a:solidFill>
              </a:rPr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A7479B5B-1CC8-4CC5-8269-E4EFD4B3EA0F}" type="datetime1">
              <a:rPr lang="zh-CN" altLang="en-US" sz="1200">
                <a:solidFill>
                  <a:srgbClr val="898989"/>
                </a:solidFill>
              </a:rPr>
              <a:t>2022/6/1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713D09A5-B440-4E87-B2BB-35F4FD207F06}" type="slidenum">
              <a:rPr lang="zh-CN" altLang="en-US" sz="1200">
                <a:solidFill>
                  <a:srgbClr val="898989"/>
                </a:solidFill>
              </a:rPr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A7479B5B-1CC8-4CC5-8269-E4EFD4B3EA0F}" type="datetime1">
              <a:rPr lang="zh-CN" altLang="en-US" sz="1200">
                <a:solidFill>
                  <a:srgbClr val="898989"/>
                </a:solidFill>
              </a:rPr>
              <a:t>2022/6/1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713D09A5-B440-4E87-B2BB-35F4FD207F06}" type="slidenum">
              <a:rPr lang="zh-CN" altLang="en-US" sz="1200">
                <a:solidFill>
                  <a:srgbClr val="898989"/>
                </a:solidFill>
              </a:rPr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A7479B5B-1CC8-4CC5-8269-E4EFD4B3EA0F}" type="datetime1">
              <a:rPr lang="zh-CN" altLang="en-US" sz="1200">
                <a:solidFill>
                  <a:srgbClr val="898989"/>
                </a:solidFill>
              </a:rPr>
              <a:t>2022/6/1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713D09A5-B440-4E87-B2BB-35F4FD207F06}" type="slidenum">
              <a:rPr lang="zh-CN" altLang="en-US" sz="1200">
                <a:solidFill>
                  <a:srgbClr val="898989"/>
                </a:solidFill>
              </a:rPr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A7479B5B-1CC8-4CC5-8269-E4EFD4B3EA0F}" type="datetime1">
              <a:rPr lang="zh-CN" altLang="en-US" sz="1200">
                <a:solidFill>
                  <a:srgbClr val="898989"/>
                </a:solidFill>
              </a:rPr>
              <a:t>2022/6/1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713D09A5-B440-4E87-B2BB-35F4FD207F06}" type="slidenum">
              <a:rPr lang="zh-CN" altLang="en-US" sz="1200">
                <a:solidFill>
                  <a:srgbClr val="898989"/>
                </a:solidFill>
              </a:rPr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A7479B5B-1CC8-4CC5-8269-E4EFD4B3EA0F}" type="datetime1">
              <a:rPr lang="zh-CN" altLang="en-US" sz="1200">
                <a:solidFill>
                  <a:srgbClr val="898989"/>
                </a:solidFill>
              </a:rPr>
              <a:t>2022/6/1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713D09A5-B440-4E87-B2BB-35F4FD207F06}" type="slidenum">
              <a:rPr lang="zh-CN" altLang="en-US" sz="1200">
                <a:solidFill>
                  <a:srgbClr val="898989"/>
                </a:solidFill>
              </a:rPr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cxnSp>
        <p:nvCxnSpPr>
          <p:cNvPr id="8" name="直接连接符 7" hidden="1"/>
          <p:cNvCxnSpPr/>
          <p:nvPr/>
        </p:nvCxnSpPr>
        <p:spPr>
          <a:xfrm flipH="1"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A7479B5B-1CC8-4CC5-8269-E4EFD4B3EA0F}" type="datetime1">
              <a:rPr lang="zh-CN" altLang="en-US" sz="1200">
                <a:solidFill>
                  <a:srgbClr val="898989"/>
                </a:solidFill>
              </a:rPr>
              <a:t>2022/6/1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fontAlgn="base"/>
            <a:fld id="{713D09A5-B440-4E87-B2BB-35F4FD207F06}" type="slidenum">
              <a:rPr lang="zh-CN" altLang="en-US" sz="1200">
                <a:solidFill>
                  <a:srgbClr val="898989"/>
                </a:solidFill>
              </a:rPr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fld id="{A7479B5B-1CC8-4CC5-8269-E4EFD4B3EA0F}" type="datetime1">
              <a:rPr lang="zh-CN" altLang="en-US" sz="1200">
                <a:solidFill>
                  <a:srgbClr val="898989"/>
                </a:solidFill>
              </a:rPr>
              <a:t>2022/6/1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ctr" fontAlgn="base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r" fontAlgn="base"/>
            <a:fld id="{713D09A5-B440-4E87-B2BB-35F4FD207F06}" type="slidenum">
              <a:rPr lang="zh-CN" altLang="en-US" sz="1200">
                <a:solidFill>
                  <a:srgbClr val="898989"/>
                </a:solidFill>
              </a:rPr>
              <a:t>‹#›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" name="KSO_TEMPLATE" hidden="1"/>
          <p:cNvSpPr/>
          <p:nvPr/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3"/>
          <p:cNvSpPr/>
          <p:nvPr/>
        </p:nvSpPr>
        <p:spPr>
          <a:xfrm>
            <a:off x="2043113" y="1557338"/>
            <a:ext cx="860425" cy="4002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400">
                <a:latin typeface="方正祥隶繁体" pitchFamily="65" charset="-122"/>
                <a:ea typeface="方正祥隶繁体" pitchFamily="65" charset="-122"/>
              </a:rPr>
              <a:t>咏史怀古诗鉴赏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6385" name="组合 4"/>
          <p:cNvGrpSpPr/>
          <p:nvPr/>
        </p:nvGrpSpPr>
        <p:grpSpPr>
          <a:xfrm>
            <a:off x="4953000" y="117475"/>
            <a:ext cx="2401888" cy="1273175"/>
            <a:chOff x="4952742" y="117182"/>
            <a:chExt cx="2401993" cy="1273360"/>
          </a:xfrm>
        </p:grpSpPr>
        <p:sp>
          <p:nvSpPr>
            <p:cNvPr id="16386" name="文本框 5"/>
            <p:cNvSpPr/>
            <p:nvPr/>
          </p:nvSpPr>
          <p:spPr>
            <a:xfrm>
              <a:off x="4978519" y="806977"/>
              <a:ext cx="2337435" cy="5835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Arial" panose="020B0604020202020204" pitchFamily="34" charset="0"/>
                  <a:ea typeface="黑体" panose="02010600030101010101" pitchFamily="2" charset="-122"/>
                  <a:sym typeface="微软雅黑" panose="020B0503020204020204" charset="-122"/>
                </a:rPr>
                <a:t>三</a:t>
              </a:r>
              <a:r>
                <a:rPr lang="en-US" altLang="zh-CN" sz="3200" b="1">
                  <a:latin typeface="Arial" panose="020B0604020202020204" pitchFamily="34" charset="0"/>
                  <a:ea typeface="黑体" panose="02010600030101010101" pitchFamily="2" charset="-122"/>
                  <a:sym typeface="微软雅黑" panose="020B0503020204020204" charset="-122"/>
                </a:rPr>
                <a:t> </a:t>
              </a:r>
              <a:r>
                <a:rPr lang="zh-CN" altLang="en-US" sz="3200" b="1">
                  <a:latin typeface="Arial" panose="020B0604020202020204" pitchFamily="34" charset="0"/>
                  <a:ea typeface="黑体" panose="02010600030101010101" pitchFamily="2" charset="-122"/>
                  <a:sym typeface="宋体" panose="02010600030101010101" pitchFamily="2" charset="-122"/>
                </a:rPr>
                <a:t>理性反思</a:t>
              </a:r>
            </a:p>
          </p:txBody>
        </p:sp>
        <p:cxnSp>
          <p:nvCxnSpPr>
            <p:cNvPr id="16387" name="直接连接符 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38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78244" y="117182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16389" name="文本框 15"/>
          <p:cNvSpPr/>
          <p:nvPr/>
        </p:nvSpPr>
        <p:spPr>
          <a:xfrm>
            <a:off x="7832725" y="1889125"/>
            <a:ext cx="3959225" cy="304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</a:t>
            </a:r>
            <a:r>
              <a:rPr lang="zh-CN" altLang="en-US" sz="3200">
                <a:latin typeface="Arial" panose="020B0604020202020204" pitchFamily="34" charset="0"/>
              </a:rPr>
              <a:t>这些诗作大多是作者在怀古咏史的同时，融进了的自己切实的生活感受和独特的生活体验，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具有强烈个人意识。</a:t>
            </a:r>
          </a:p>
        </p:txBody>
      </p:sp>
      <p:sp>
        <p:nvSpPr>
          <p:cNvPr id="16390" name="文本框 16"/>
          <p:cNvSpPr/>
          <p:nvPr/>
        </p:nvSpPr>
        <p:spPr>
          <a:xfrm>
            <a:off x="438150" y="1800225"/>
            <a:ext cx="4422775" cy="3906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</a:t>
            </a:r>
            <a:r>
              <a:rPr lang="zh-CN" altLang="en-US" sz="3200">
                <a:latin typeface="Arial" panose="020B0604020202020204" pitchFamily="34" charset="0"/>
              </a:rPr>
              <a:t>前两类诗歌，作者都身置其中，抒发一己之感慨;此一种，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作者</a:t>
            </a:r>
            <a:r>
              <a:rPr lang="zh-CN" altLang="en-US" sz="3200">
                <a:latin typeface="Arial" panose="020B0604020202020204" pitchFamily="34" charset="0"/>
              </a:rPr>
              <a:t>跳出来，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站在历史的高度</a:t>
            </a:r>
            <a:r>
              <a:rPr lang="zh-CN" altLang="en-US" sz="3200">
                <a:latin typeface="Arial" panose="020B0604020202020204" pitchFamily="34" charset="0"/>
              </a:rPr>
              <a:t>，独抒机杼，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表达自己对历史事实的独特观点，启迪世人。</a:t>
            </a:r>
          </a:p>
          <a:p>
            <a:pPr lvl="0"/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cxnSp>
        <p:nvCxnSpPr>
          <p:cNvPr id="17409" name="直接连接符 7"/>
          <p:cNvCxnSpPr/>
          <p:nvPr/>
        </p:nvCxnSpPr>
        <p:spPr>
          <a:xfrm flipH="1">
            <a:off x="9828213" y="1339850"/>
            <a:ext cx="0" cy="277018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410" name="文本框 9"/>
          <p:cNvSpPr/>
          <p:nvPr/>
        </p:nvSpPr>
        <p:spPr>
          <a:xfrm>
            <a:off x="8878888" y="1169988"/>
            <a:ext cx="798512" cy="3140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rgbClr val="865B3E"/>
                </a:solidFill>
                <a:latin typeface="汉仪太极体简" charset="-122"/>
                <a:ea typeface="汉仪太极体简" charset="-122"/>
                <a:sym typeface="宋体" panose="02010600030101010101" pitchFamily="2" charset="-122"/>
              </a:rPr>
              <a:t>常见表现手法</a:t>
            </a:r>
          </a:p>
        </p:txBody>
      </p:sp>
      <p:pic>
        <p:nvPicPr>
          <p:cNvPr id="17411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8213" y="3263900"/>
            <a:ext cx="938212" cy="8588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7412" name="任意多边形 11"/>
          <p:cNvSpPr/>
          <p:nvPr/>
        </p:nvSpPr>
        <p:spPr>
          <a:xfrm>
            <a:off x="0" y="-3175"/>
            <a:ext cx="4892675" cy="6861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62441" y="0"/>
              </a:cxn>
              <a:cxn ang="0">
                <a:pos x="4892675" y="3430587"/>
              </a:cxn>
              <a:cxn ang="0">
                <a:pos x="1462441" y="6861175"/>
              </a:cxn>
              <a:cxn ang="0">
                <a:pos x="0" y="6861175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 fill="hold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fill="hold" tmFilter="0,0; .5, 1; 1, 1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8433" name="组合 3"/>
          <p:cNvGrpSpPr/>
          <p:nvPr/>
        </p:nvGrpSpPr>
        <p:grpSpPr>
          <a:xfrm>
            <a:off x="4953000" y="96838"/>
            <a:ext cx="2620963" cy="1187450"/>
            <a:chOff x="4952742" y="97497"/>
            <a:chExt cx="2621657" cy="1186999"/>
          </a:xfrm>
        </p:grpSpPr>
        <p:sp>
          <p:nvSpPr>
            <p:cNvPr id="18434" name="文本框 4"/>
            <p:cNvSpPr/>
            <p:nvPr/>
          </p:nvSpPr>
          <p:spPr>
            <a:xfrm>
              <a:off x="4953119" y="700931"/>
              <a:ext cx="2621280" cy="5835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>
                  <a:solidFill>
                    <a:srgbClr val="865B3E"/>
                  </a:solidFill>
                  <a:latin typeface="汉仪太极体简" charset="-122"/>
                  <a:ea typeface="汉仪太极体简" charset="-122"/>
                  <a:sym typeface="宋体" panose="02010600030101010101" pitchFamily="2" charset="-122"/>
                </a:rPr>
                <a:t>常见表现手法</a:t>
              </a:r>
              <a:endParaRPr lang="zh-CN" altLang="en-US" sz="3200">
                <a:solidFill>
                  <a:srgbClr val="808080"/>
                </a:solidFill>
                <a:latin typeface="方正祥隶繁体" pitchFamily="65" charset="-122"/>
                <a:ea typeface="方正祥隶繁体" pitchFamily="65" charset="-122"/>
              </a:endParaRPr>
            </a:p>
          </p:txBody>
        </p:sp>
        <p:cxnSp>
          <p:nvCxnSpPr>
            <p:cNvPr id="18435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436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75399" y="97497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grpSp>
        <p:nvGrpSpPr>
          <p:cNvPr id="18437" name="组合 2"/>
          <p:cNvGrpSpPr/>
          <p:nvPr/>
        </p:nvGrpSpPr>
        <p:grpSpPr>
          <a:xfrm>
            <a:off x="1558925" y="1814513"/>
            <a:ext cx="8912225" cy="4025900"/>
            <a:chOff x="1558777" y="1814052"/>
            <a:chExt cx="8912578" cy="4027006"/>
          </a:xfrm>
        </p:grpSpPr>
        <p:sp>
          <p:nvSpPr>
            <p:cNvPr id="18438" name="矩形 8"/>
            <p:cNvSpPr/>
            <p:nvPr/>
          </p:nvSpPr>
          <p:spPr>
            <a:xfrm>
              <a:off x="4203778" y="1873742"/>
              <a:ext cx="6267577" cy="39673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 fontAlgn="base"/>
              <a:r>
                <a:rPr lang="zh-CN" altLang="en-US" sz="3600" b="1">
                  <a:latin typeface="Calibri" charset="0"/>
                  <a:ea typeface="黑体" panose="02010600030101010101" pitchFamily="2" charset="-122"/>
                  <a:sym typeface="宋体" panose="02010600030101010101" pitchFamily="2" charset="-122"/>
                </a:rPr>
                <a:t>用典；借古讽今；对比；衬托；虚实结合；直抒胸臆；借景抒情，情景交融；</a:t>
              </a:r>
              <a:endParaRPr lang="zh-CN" altLang="en-US" sz="3600" b="1">
                <a:latin typeface="隶书" charset="-122"/>
                <a:ea typeface="黑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8439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8777" y="1814052"/>
              <a:ext cx="2645001" cy="3967316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cxnSp>
        <p:nvCxnSpPr>
          <p:cNvPr id="19457" name="直接连接符 7"/>
          <p:cNvCxnSpPr/>
          <p:nvPr/>
        </p:nvCxnSpPr>
        <p:spPr>
          <a:xfrm flipH="1">
            <a:off x="2406650" y="1360488"/>
            <a:ext cx="0" cy="277018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58" name="文本框 9"/>
          <p:cNvSpPr/>
          <p:nvPr/>
        </p:nvSpPr>
        <p:spPr>
          <a:xfrm>
            <a:off x="2384425" y="1265238"/>
            <a:ext cx="798513" cy="3140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rgbClr val="865B3E"/>
                </a:solidFill>
                <a:latin typeface="汉仪太极体简" charset="-122"/>
                <a:ea typeface="汉仪太极体简" charset="-122"/>
                <a:sym typeface="宋体" panose="02010600030101010101" pitchFamily="2" charset="-122"/>
              </a:rPr>
              <a:t>常见思想感情</a:t>
            </a:r>
          </a:p>
        </p:txBody>
      </p:sp>
      <p:pic>
        <p:nvPicPr>
          <p:cNvPr id="19459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68438" y="3270250"/>
            <a:ext cx="938212" cy="8604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460" name="任意多边形 11"/>
          <p:cNvSpPr/>
          <p:nvPr/>
        </p:nvSpPr>
        <p:spPr>
          <a:xfrm flipH="1">
            <a:off x="7299325" y="0"/>
            <a:ext cx="4892675" cy="6861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62441" y="0"/>
              </a:cxn>
              <a:cxn ang="0">
                <a:pos x="4892675" y="3430587"/>
              </a:cxn>
              <a:cxn ang="0">
                <a:pos x="1462441" y="6861175"/>
              </a:cxn>
              <a:cxn ang="0">
                <a:pos x="0" y="6861175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 fill="hold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fill="hold" tmFilter="0,0; .5, 1; 1, 1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0481" name="组合 3"/>
          <p:cNvGrpSpPr/>
          <p:nvPr/>
        </p:nvGrpSpPr>
        <p:grpSpPr>
          <a:xfrm>
            <a:off x="4591050" y="106363"/>
            <a:ext cx="3181350" cy="1239837"/>
            <a:chOff x="4591804" y="107022"/>
            <a:chExt cx="3180080" cy="1239386"/>
          </a:xfrm>
        </p:grpSpPr>
        <p:sp>
          <p:nvSpPr>
            <p:cNvPr id="20482" name="文本框 4"/>
            <p:cNvSpPr/>
            <p:nvPr/>
          </p:nvSpPr>
          <p:spPr>
            <a:xfrm>
              <a:off x="4591804" y="701248"/>
              <a:ext cx="3180080" cy="6451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600">
                  <a:solidFill>
                    <a:srgbClr val="865B3E"/>
                  </a:solidFill>
                  <a:latin typeface="汉仪太极体简" charset="-122"/>
                  <a:ea typeface="汉仪太极体简" charset="-122"/>
                  <a:sym typeface="宋体" panose="02010600030101010101" pitchFamily="2" charset="-122"/>
                </a:rPr>
                <a:t>常见思想感情</a:t>
              </a:r>
              <a:r>
                <a:rPr lang="zh-CN" altLang="en-US" sz="20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  </a:t>
              </a:r>
            </a:p>
          </p:txBody>
        </p:sp>
        <p:cxnSp>
          <p:nvCxnSpPr>
            <p:cNvPr id="20483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484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pic>
        <p:nvPicPr>
          <p:cNvPr id="20485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16025"/>
            <a:ext cx="2678113" cy="4724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486" name="矩形 9"/>
          <p:cNvSpPr/>
          <p:nvPr/>
        </p:nvSpPr>
        <p:spPr>
          <a:xfrm>
            <a:off x="1919288" y="3287713"/>
            <a:ext cx="9788525" cy="107632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indent="266700" fontAlgn="base"/>
            <a:r>
              <a:rPr lang="en-US" altLang="zh-CN" sz="3200">
                <a:solidFill>
                  <a:srgbClr val="C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、</a:t>
            </a:r>
            <a:r>
              <a:rPr lang="zh-CN" altLang="en-US" sz="3200" b="1" spc="150">
                <a:solidFill>
                  <a:srgbClr val="C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宋体" panose="02010600030101010101" pitchFamily="2" charset="-122"/>
              </a:rPr>
              <a:t>借古讽今，</a:t>
            </a:r>
            <a:r>
              <a:rPr lang="zh-CN" altLang="en-US" sz="3200" b="1" spc="150">
                <a:solidFill>
                  <a:srgbClr val="C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微软雅黑" panose="020B0503020204020204" charset="-122"/>
              </a:rPr>
              <a:t>抒发昔盛今衰的感慨，暗含对统治者的不满与讽刺</a:t>
            </a:r>
            <a:r>
              <a:rPr lang="zh-CN" altLang="en-US" sz="3200">
                <a:solidFill>
                  <a:srgbClr val="C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en-US" altLang="zh-CN" sz="3200">
              <a:solidFill>
                <a:srgbClr val="808080"/>
              </a:solidFill>
              <a:latin typeface="隶书" charset="-122"/>
              <a:ea typeface="隶书" charset="-122"/>
            </a:endParaRPr>
          </a:p>
        </p:txBody>
      </p:sp>
      <p:sp>
        <p:nvSpPr>
          <p:cNvPr id="20487" name="矩形 10"/>
          <p:cNvSpPr/>
          <p:nvPr/>
        </p:nvSpPr>
        <p:spPr>
          <a:xfrm>
            <a:off x="1957388" y="2209800"/>
            <a:ext cx="9788525" cy="107632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indent="266700" fontAlgn="base"/>
            <a:r>
              <a:rPr lang="en-US" altLang="zh-CN" sz="3200" spc="1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3200" spc="1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、表达像古人那样建立功业志向，抒发对古人的缅怀之情</a:t>
            </a:r>
            <a:endParaRPr lang="en-US" altLang="zh-CN" sz="3200">
              <a:solidFill>
                <a:srgbClr val="808080"/>
              </a:solidFill>
              <a:latin typeface="隶书" charset="-122"/>
              <a:ea typeface="隶书" charset="-122"/>
            </a:endParaRPr>
          </a:p>
        </p:txBody>
      </p:sp>
      <p:sp>
        <p:nvSpPr>
          <p:cNvPr id="20488" name="矩形 11"/>
          <p:cNvSpPr/>
          <p:nvPr/>
        </p:nvSpPr>
        <p:spPr>
          <a:xfrm>
            <a:off x="2205038" y="1473200"/>
            <a:ext cx="95408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、表现诗人怀才不遇、壮志难酬的寂寞、苦闷情怀</a:t>
            </a:r>
            <a:endParaRPr lang="en-US" altLang="zh-CN" sz="3200">
              <a:solidFill>
                <a:srgbClr val="808080"/>
              </a:solidFill>
              <a:latin typeface="隶书" charset="-122"/>
              <a:ea typeface="隶书" charset="-122"/>
            </a:endParaRPr>
          </a:p>
        </p:txBody>
      </p:sp>
      <p:sp>
        <p:nvSpPr>
          <p:cNvPr id="20489" name="矩形 1"/>
          <p:cNvSpPr/>
          <p:nvPr/>
        </p:nvSpPr>
        <p:spPr>
          <a:xfrm>
            <a:off x="1911350" y="4364038"/>
            <a:ext cx="9566275" cy="107632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indent="266700" fontAlgn="base"/>
            <a:r>
              <a:rPr lang="en-US" altLang="zh-CN" sz="3200" spc="1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  <a:r>
              <a:rPr lang="zh-CN" altLang="en-US" sz="3200" b="1" spc="150">
                <a:solidFill>
                  <a:srgbClr val="C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微软雅黑" panose="020B0503020204020204" charset="-122"/>
              </a:rPr>
              <a:t>、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借古喻今，劝诫统治者</a:t>
            </a:r>
            <a:r>
              <a:rPr lang="en-US" altLang="zh-CN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/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今人不要一味贪图享乐/过度奢侈/穷兵黩武，以免重蹈历史覆辙</a:t>
            </a:r>
          </a:p>
        </p:txBody>
      </p:sp>
      <p:sp>
        <p:nvSpPr>
          <p:cNvPr id="20490" name="矩形 2"/>
          <p:cNvSpPr/>
          <p:nvPr/>
        </p:nvSpPr>
        <p:spPr>
          <a:xfrm>
            <a:off x="1911350" y="5440363"/>
            <a:ext cx="9785350" cy="1076325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indent="266700" fontAlgn="base"/>
            <a:r>
              <a:rPr lang="en-US" altLang="zh-CN" sz="3200" spc="15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3200" b="1" spc="150">
                <a:solidFill>
                  <a:srgbClr val="C00000"/>
                </a:solidFill>
                <a:latin typeface="Arial" panose="020B0604020202020204" pitchFamily="34" charset="0"/>
                <a:ea typeface="幼圆" panose="02010509060101010101" pitchFamily="49" charset="-122"/>
                <a:sym typeface="微软雅黑" panose="020B0503020204020204" charset="-122"/>
              </a:rPr>
              <a:t>、忧国伤时，揭露统治者的昏庸腐朽，同情下层人民的疾苦。</a:t>
            </a:r>
            <a:endParaRPr lang="en-US" altLang="zh-CN" sz="3200">
              <a:solidFill>
                <a:srgbClr val="808080"/>
              </a:solidFill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 fill="hold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 fill="hold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 fill="hold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 fill="hold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 fill="hold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7" grpId="0"/>
      <p:bldP spid="20488" grpId="0"/>
      <p:bldP spid="20489" grpId="0"/>
      <p:bldP spid="204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cxnSp>
        <p:nvCxnSpPr>
          <p:cNvPr id="21506" name="直接连接符 7"/>
          <p:cNvCxnSpPr/>
          <p:nvPr/>
        </p:nvCxnSpPr>
        <p:spPr>
          <a:xfrm flipH="1">
            <a:off x="9828213" y="1339850"/>
            <a:ext cx="0" cy="277018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507" name="文本框 9"/>
          <p:cNvSpPr/>
          <p:nvPr/>
        </p:nvSpPr>
        <p:spPr>
          <a:xfrm>
            <a:off x="8828405" y="1249363"/>
            <a:ext cx="798195" cy="21234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rgbClr val="865B3E"/>
                </a:solidFill>
                <a:latin typeface="汉仪太极体简" charset="-122"/>
                <a:ea typeface="汉仪太极体简" charset="-122"/>
                <a:sym typeface="宋体" panose="02010600030101010101" pitchFamily="2" charset="-122"/>
              </a:rPr>
              <a:t>答题技巧</a:t>
            </a:r>
            <a:endParaRPr lang="zh-CN" altLang="en-US" sz="4000" b="1">
              <a:solidFill>
                <a:srgbClr val="865B3E"/>
              </a:solidFill>
              <a:latin typeface="汉仪太极体简" charset="-122"/>
              <a:ea typeface="汉仪太极体简" charset="-122"/>
              <a:sym typeface="宋体" panose="02010600030101010101" pitchFamily="2" charset="-122"/>
            </a:endParaRPr>
          </a:p>
        </p:txBody>
      </p:sp>
      <p:pic>
        <p:nvPicPr>
          <p:cNvPr id="21508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8213" y="3263900"/>
            <a:ext cx="938212" cy="8588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1509" name="任意多边形 11"/>
          <p:cNvSpPr/>
          <p:nvPr/>
        </p:nvSpPr>
        <p:spPr>
          <a:xfrm>
            <a:off x="0" y="-3175"/>
            <a:ext cx="4892675" cy="6861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62441" y="0"/>
              </a:cxn>
              <a:cxn ang="0">
                <a:pos x="4892675" y="3430587"/>
              </a:cxn>
              <a:cxn ang="0">
                <a:pos x="1462441" y="6861175"/>
              </a:cxn>
              <a:cxn ang="0">
                <a:pos x="0" y="6861175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fill="hold" tmFilter="0,0; .5, 1; 1, 1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2529" name="组合 4"/>
          <p:cNvGrpSpPr/>
          <p:nvPr/>
        </p:nvGrpSpPr>
        <p:grpSpPr>
          <a:xfrm>
            <a:off x="4733925" y="0"/>
            <a:ext cx="2724150" cy="1335088"/>
            <a:chOff x="4734679" y="-293"/>
            <a:chExt cx="2722880" cy="1335271"/>
          </a:xfrm>
        </p:grpSpPr>
        <p:sp>
          <p:nvSpPr>
            <p:cNvPr id="22530" name="文本框 5"/>
            <p:cNvSpPr/>
            <p:nvPr/>
          </p:nvSpPr>
          <p:spPr>
            <a:xfrm>
              <a:off x="4734679" y="689818"/>
              <a:ext cx="2722880" cy="6451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600">
                  <a:solidFill>
                    <a:srgbClr val="865B3E"/>
                  </a:solidFill>
                  <a:latin typeface="汉仪太极体简" charset="-122"/>
                  <a:ea typeface="汉仪太极体简" charset="-122"/>
                  <a:sym typeface="宋体" panose="02010600030101010101" pitchFamily="2" charset="-122"/>
                </a:rPr>
                <a:t>答题小技巧</a:t>
              </a:r>
              <a:r>
                <a:rPr lang="zh-CN" altLang="en-US" sz="20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  </a:t>
              </a:r>
            </a:p>
          </p:txBody>
        </p:sp>
        <p:cxnSp>
          <p:nvCxnSpPr>
            <p:cNvPr id="22531" name="直接连接符 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532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92849" y="-293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pic>
        <p:nvPicPr>
          <p:cNvPr id="22533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44888"/>
            <a:ext cx="12192000" cy="33909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2534" name="矩形 9"/>
          <p:cNvSpPr/>
          <p:nvPr/>
        </p:nvSpPr>
        <p:spPr>
          <a:xfrm>
            <a:off x="1489075" y="1335088"/>
            <a:ext cx="9912350" cy="2317750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marL="228600" marR="0" lvl="0" indent="-228600" fontAlgn="base">
              <a:spcAft>
                <a:spcPts val="1000"/>
              </a:spcAft>
              <a:buClrTx/>
              <a:buFont typeface="Arial" panose="020B0604020202020204" pitchFamily="34" charset="0"/>
              <a:buChar char="•"/>
            </a:pPr>
            <a:r>
              <a:rPr lang="en-US" altLang="zh-CN" sz="3200" b="1" spc="150">
                <a:latin typeface="黑体" panose="02010600030101010101" pitchFamily="2" charset="-122"/>
                <a:ea typeface="黑体" panose="02010600030101010101" pitchFamily="2" charset="-122"/>
                <a:sym typeface="微软雅黑" panose="020B0503020204020204" charset="-122"/>
              </a:rPr>
              <a:t>1</a:t>
            </a:r>
            <a:r>
              <a:rPr lang="zh-CN" altLang="en-US" sz="3200" b="1" spc="150">
                <a:latin typeface="黑体" panose="02010600030101010101" pitchFamily="2" charset="-122"/>
                <a:ea typeface="黑体" panose="02010600030101010101" pitchFamily="2" charset="-122"/>
                <a:sym typeface="微软雅黑" panose="020B0503020204020204" charset="-122"/>
              </a:rPr>
              <a:t>、所描写的古人、往事是怎样的（</a:t>
            </a:r>
            <a:r>
              <a:rPr lang="zh-CN" altLang="en-US" sz="3200" b="1" spc="15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微软雅黑" panose="020B0503020204020204" charset="-122"/>
              </a:rPr>
              <a:t>弄清史实</a:t>
            </a:r>
            <a:r>
              <a:rPr lang="zh-CN" altLang="en-US" sz="3200" b="1" spc="150">
                <a:latin typeface="黑体" panose="02010600030101010101" pitchFamily="2" charset="-122"/>
                <a:ea typeface="黑体" panose="02010600030101010101" pitchFamily="2" charset="-122"/>
                <a:sym typeface="微软雅黑" panose="020B0503020204020204" charset="-122"/>
              </a:rPr>
              <a:t>）</a:t>
            </a:r>
            <a:endParaRPr lang="zh-CN" altLang="en-US" sz="3200" b="1" baseline="0">
              <a:latin typeface="黑体" panose="02010600030101010101" pitchFamily="2" charset="-122"/>
              <a:ea typeface="黑体" panose="02010600030101010101" pitchFamily="2" charset="-122"/>
              <a:sym typeface="微软雅黑" panose="020B0503020204020204" charset="-122"/>
            </a:endParaRPr>
          </a:p>
          <a:p>
            <a:pPr marL="228600" marR="0" lvl="0" indent="-228600" fontAlgn="base">
              <a:spcAft>
                <a:spcPts val="1000"/>
              </a:spcAft>
              <a:buClrTx/>
              <a:buFont typeface="Arial" panose="020B0604020202020204" pitchFamily="34" charset="0"/>
              <a:buChar char="•"/>
            </a:pPr>
            <a:r>
              <a:rPr lang="en-US" altLang="zh-CN" sz="3200" b="1" spc="150">
                <a:latin typeface="黑体" panose="02010600030101010101" pitchFamily="2" charset="-122"/>
                <a:ea typeface="黑体" panose="02010600030101010101" pitchFamily="2" charset="-122"/>
                <a:sym typeface="微软雅黑" panose="020B0503020204020204" charset="-122"/>
              </a:rPr>
              <a:t>2</a:t>
            </a:r>
            <a:r>
              <a:rPr lang="zh-CN" altLang="en-US" sz="3200" b="1" spc="150">
                <a:latin typeface="黑体" panose="02010600030101010101" pitchFamily="2" charset="-122"/>
                <a:ea typeface="黑体" panose="02010600030101010101" pitchFamily="2" charset="-122"/>
                <a:sym typeface="微软雅黑" panose="020B0503020204020204" charset="-122"/>
              </a:rPr>
              <a:t>、为什么要写这个古人这段往事 ？诗人在诗中表现出什么态度（</a:t>
            </a:r>
            <a:r>
              <a:rPr lang="zh-CN" altLang="en-US" sz="3200" b="1" spc="15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微软雅黑" panose="020B0503020204020204" charset="-122"/>
              </a:rPr>
              <a:t>体悟感情</a:t>
            </a:r>
            <a:r>
              <a:rPr lang="zh-CN" altLang="en-US" sz="3200" b="1" spc="150">
                <a:latin typeface="黑体" panose="02010600030101010101" pitchFamily="2" charset="-122"/>
                <a:ea typeface="黑体" panose="02010600030101010101" pitchFamily="2" charset="-122"/>
                <a:sym typeface="微软雅黑" panose="020B0503020204020204" charset="-122"/>
              </a:rPr>
              <a:t>）</a:t>
            </a:r>
            <a:endParaRPr lang="zh-CN" altLang="en-US" sz="3200" b="1" baseline="0">
              <a:latin typeface="黑体" panose="02010600030101010101" pitchFamily="2" charset="-122"/>
              <a:ea typeface="黑体" panose="02010600030101010101" pitchFamily="2" charset="-122"/>
              <a:sym typeface="微软雅黑" panose="020B0503020204020204" charset="-122"/>
            </a:endParaRPr>
          </a:p>
          <a:p>
            <a:pPr marL="228600" marR="0" lvl="0" indent="-228600" fontAlgn="base">
              <a:spcAft>
                <a:spcPts val="1000"/>
              </a:spcAft>
              <a:buClrTx/>
              <a:buFont typeface="Arial" panose="020B0604020202020204" pitchFamily="34" charset="0"/>
              <a:buChar char="•"/>
            </a:pPr>
            <a:r>
              <a:rPr lang="en-US" altLang="zh-CN" sz="3200" b="1" spc="150">
                <a:latin typeface="黑体" panose="02010600030101010101" pitchFamily="2" charset="-122"/>
                <a:ea typeface="黑体" panose="02010600030101010101" pitchFamily="2" charset="-122"/>
                <a:sym typeface="微软雅黑" panose="020B0503020204020204" charset="-122"/>
              </a:rPr>
              <a:t>3</a:t>
            </a:r>
            <a:r>
              <a:rPr lang="zh-CN" altLang="en-US" sz="3200" b="1" spc="150">
                <a:latin typeface="黑体" panose="02010600030101010101" pitchFamily="2" charset="-122"/>
                <a:ea typeface="黑体" panose="02010600030101010101" pitchFamily="2" charset="-122"/>
                <a:sym typeface="微软雅黑" panose="020B0503020204020204" charset="-122"/>
              </a:rPr>
              <a:t>、这种态度运用什么方法表达 （</a:t>
            </a:r>
            <a:r>
              <a:rPr lang="zh-CN" altLang="en-US" sz="3200" b="1" spc="15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微软雅黑" panose="020B0503020204020204" charset="-122"/>
              </a:rPr>
              <a:t>分析技巧</a:t>
            </a:r>
            <a:r>
              <a:rPr lang="zh-CN" altLang="en-US" sz="3200" b="1" spc="150">
                <a:latin typeface="黑体" panose="02010600030101010101" pitchFamily="2" charset="-122"/>
                <a:ea typeface="黑体" panose="02010600030101010101" pitchFamily="2" charset="-122"/>
                <a:sym typeface="微软雅黑" panose="020B0503020204020204" charset="-122"/>
              </a:rPr>
              <a:t>）</a:t>
            </a:r>
            <a:endParaRPr lang="en-US" altLang="zh-CN" sz="3200">
              <a:solidFill>
                <a:srgbClr val="808080"/>
              </a:solidFill>
              <a:latin typeface="隶书" charset="-122"/>
              <a:ea typeface="隶书" charset="-122"/>
            </a:endParaRPr>
          </a:p>
        </p:txBody>
      </p:sp>
      <p:sp>
        <p:nvSpPr>
          <p:cNvPr id="22535" name="矩形 12290"/>
          <p:cNvSpPr/>
          <p:nvPr/>
        </p:nvSpPr>
        <p:spPr>
          <a:xfrm>
            <a:off x="2306638" y="3892550"/>
            <a:ext cx="8620125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 baseline="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       </a:t>
            </a:r>
            <a:r>
              <a:rPr lang="zh-CN" altLang="en-US" sz="3200" b="1" baseline="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这是一首咏史怀古诗，诗人借</a:t>
            </a:r>
            <a:r>
              <a:rPr lang="en-US" altLang="zh-CN" sz="3200" b="1" baseline="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----------</a:t>
            </a:r>
            <a:r>
              <a:rPr lang="zh-CN" altLang="zh-CN" sz="3200" b="1" baseline="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（史实）</a:t>
            </a:r>
            <a:r>
              <a:rPr lang="zh-CN" altLang="en-US" sz="3200" b="1" baseline="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来抒写</a:t>
            </a:r>
            <a:r>
              <a:rPr lang="en-US" altLang="zh-CN" sz="3200" b="1" baseline="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-----------------</a:t>
            </a:r>
            <a:r>
              <a:rPr lang="zh-CN" altLang="zh-CN" sz="3200" b="1" baseline="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的情感</a:t>
            </a:r>
            <a:r>
              <a:rPr lang="zh-CN" altLang="en-US" sz="3200" b="1" baseline="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。运用了</a:t>
            </a:r>
            <a:r>
              <a:rPr lang="en-US" altLang="zh-CN" sz="3200" b="1" baseline="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----------------------</a:t>
            </a:r>
            <a:r>
              <a:rPr lang="zh-CN" altLang="en-US" sz="3200" b="1" baseline="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的艺术手法。</a:t>
            </a:r>
            <a:endParaRPr lang="en-US" altLang="zh-CN" sz="3200" b="1" baseline="0">
              <a:solidFill>
                <a:srgbClr val="CC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cxnSp>
        <p:nvCxnSpPr>
          <p:cNvPr id="23553" name="直接连接符 7"/>
          <p:cNvCxnSpPr/>
          <p:nvPr/>
        </p:nvCxnSpPr>
        <p:spPr>
          <a:xfrm flipH="1">
            <a:off x="9828213" y="1339850"/>
            <a:ext cx="0" cy="277018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554" name="文本框 9"/>
          <p:cNvSpPr/>
          <p:nvPr/>
        </p:nvSpPr>
        <p:spPr>
          <a:xfrm>
            <a:off x="8878888" y="2076450"/>
            <a:ext cx="798512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rgbClr val="865B3E"/>
                </a:solidFill>
                <a:latin typeface="汉仪太极体简" charset="-122"/>
                <a:ea typeface="汉仪太极体简" charset="-122"/>
                <a:sym typeface="宋体" panose="02010600030101010101" pitchFamily="2" charset="-122"/>
              </a:rPr>
              <a:t>练习</a:t>
            </a:r>
          </a:p>
        </p:txBody>
      </p:sp>
      <p:pic>
        <p:nvPicPr>
          <p:cNvPr id="23555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8213" y="3263900"/>
            <a:ext cx="938212" cy="8588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3556" name="任意多边形 11"/>
          <p:cNvSpPr/>
          <p:nvPr/>
        </p:nvSpPr>
        <p:spPr>
          <a:xfrm>
            <a:off x="0" y="-3175"/>
            <a:ext cx="4892675" cy="6861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62441" y="0"/>
              </a:cxn>
              <a:cxn ang="0">
                <a:pos x="4892675" y="3430587"/>
              </a:cxn>
              <a:cxn ang="0">
                <a:pos x="1462441" y="6861175"/>
              </a:cxn>
              <a:cxn ang="0">
                <a:pos x="0" y="6861175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 fill="hold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fill="hold" tmFilter="0,0; .5, 1; 1, 1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4577" name="组合 2"/>
          <p:cNvGrpSpPr/>
          <p:nvPr/>
        </p:nvGrpSpPr>
        <p:grpSpPr>
          <a:xfrm>
            <a:off x="204788" y="1679575"/>
            <a:ext cx="4349750" cy="3400425"/>
            <a:chOff x="891471" y="1719625"/>
            <a:chExt cx="4349424" cy="3400435"/>
          </a:xfrm>
        </p:grpSpPr>
        <p:sp>
          <p:nvSpPr>
            <p:cNvPr id="24578" name="椭圆 1"/>
            <p:cNvSpPr/>
            <p:nvPr/>
          </p:nvSpPr>
          <p:spPr>
            <a:xfrm>
              <a:off x="1532467" y="1719625"/>
              <a:ext cx="3067432" cy="30674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7F7F7F"/>
                </a:solidFill>
                <a:latin typeface="Calibri" charset="0"/>
                <a:ea typeface="宋体" panose="02010600030101010101" pitchFamily="2" charset="-122"/>
              </a:endParaRPr>
            </a:p>
          </p:txBody>
        </p:sp>
        <p:pic>
          <p:nvPicPr>
            <p:cNvPr id="24579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97937" y="2980803"/>
              <a:ext cx="3067432" cy="2139257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4580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1471" y="3401490"/>
              <a:ext cx="1350276" cy="47157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24581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92843" y="2097355"/>
              <a:ext cx="1448052" cy="50571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24582" name="矩形 12289"/>
          <p:cNvSpPr/>
          <p:nvPr/>
        </p:nvSpPr>
        <p:spPr>
          <a:xfrm>
            <a:off x="3992563" y="1430338"/>
            <a:ext cx="8007350" cy="4030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 baseline="0">
                <a:latin typeface="黑体" panose="02010600030101010101" pitchFamily="2" charset="-122"/>
                <a:ea typeface="黑体" panose="02010600030101010101" pitchFamily="2" charset="-122"/>
              </a:rPr>
              <a:t>              咏怀古迹</a:t>
            </a:r>
            <a:r>
              <a:rPr lang="en-US" altLang="zh-CN" sz="3200" b="1" baseline="0">
                <a:latin typeface="Arial" panose="020B0604020202020204" pitchFamily="34" charset="0"/>
                <a:ea typeface="黑体" panose="02010600030101010101" pitchFamily="2" charset="-122"/>
              </a:rPr>
              <a:t>·</a:t>
            </a:r>
            <a:r>
              <a:rPr lang="zh-CN" altLang="en-US" sz="3200" b="1" baseline="0">
                <a:latin typeface="黑体" panose="02010600030101010101" pitchFamily="2" charset="-122"/>
                <a:ea typeface="黑体" panose="02010600030101010101" pitchFamily="2" charset="-122"/>
              </a:rPr>
              <a:t>其三 </a:t>
            </a:r>
          </a:p>
          <a:p>
            <a:pPr lvl="0"/>
            <a:r>
              <a:rPr lang="zh-CN" altLang="en-US" sz="3200" b="1" baseline="0">
                <a:latin typeface="黑体" panose="02010600030101010101" pitchFamily="2" charset="-122"/>
                <a:ea typeface="黑体" panose="02010600030101010101" pitchFamily="2" charset="-122"/>
              </a:rPr>
              <a:t>                               杜甫</a:t>
            </a:r>
          </a:p>
          <a:p>
            <a:pPr lvl="0">
              <a:lnSpc>
                <a:spcPct val="150000"/>
              </a:lnSpc>
            </a:pPr>
            <a:r>
              <a:rPr lang="zh-CN" altLang="en-US" sz="3200" b="1" baseline="0">
                <a:latin typeface="黑体" panose="02010600030101010101" pitchFamily="2" charset="-122"/>
                <a:ea typeface="黑体" panose="02010600030101010101" pitchFamily="2" charset="-122"/>
              </a:rPr>
              <a:t>      群山万壑赴荆门，生长明妃尚有村。</a:t>
            </a:r>
          </a:p>
          <a:p>
            <a:pPr lvl="0">
              <a:lnSpc>
                <a:spcPct val="150000"/>
              </a:lnSpc>
            </a:pPr>
            <a:r>
              <a:rPr lang="zh-CN" altLang="en-US" sz="3200" b="1" baseline="0">
                <a:latin typeface="黑体" panose="02010600030101010101" pitchFamily="2" charset="-122"/>
                <a:ea typeface="黑体" panose="02010600030101010101" pitchFamily="2" charset="-122"/>
              </a:rPr>
              <a:t>      一去紫台连朔漠，独留青冢向黄昏，</a:t>
            </a:r>
          </a:p>
          <a:p>
            <a:pPr lvl="0">
              <a:lnSpc>
                <a:spcPct val="150000"/>
              </a:lnSpc>
            </a:pPr>
            <a:r>
              <a:rPr lang="zh-CN" altLang="en-US" sz="3200" b="1" baseline="0">
                <a:latin typeface="黑体" panose="02010600030101010101" pitchFamily="2" charset="-122"/>
                <a:ea typeface="黑体" panose="02010600030101010101" pitchFamily="2" charset="-122"/>
              </a:rPr>
              <a:t>      画图省识春风面，环珮空归夜月魂。</a:t>
            </a:r>
          </a:p>
          <a:p>
            <a:pPr lvl="0">
              <a:lnSpc>
                <a:spcPct val="150000"/>
              </a:lnSpc>
            </a:pPr>
            <a:r>
              <a:rPr lang="zh-CN" altLang="en-US" sz="3200" b="1" baseline="0">
                <a:latin typeface="黑体" panose="02010600030101010101" pitchFamily="2" charset="-122"/>
                <a:ea typeface="黑体" panose="02010600030101010101" pitchFamily="2" charset="-122"/>
              </a:rPr>
              <a:t>      千载琵琶作胡语，分明怨恨曲中论。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5601" name="组合 3"/>
          <p:cNvGrpSpPr/>
          <p:nvPr/>
        </p:nvGrpSpPr>
        <p:grpSpPr>
          <a:xfrm>
            <a:off x="4806950" y="106363"/>
            <a:ext cx="2432050" cy="1239837"/>
            <a:chOff x="4806794" y="107022"/>
            <a:chExt cx="2432464" cy="1239386"/>
          </a:xfrm>
        </p:grpSpPr>
        <p:sp>
          <p:nvSpPr>
            <p:cNvPr id="25602" name="文本框 4"/>
            <p:cNvSpPr/>
            <p:nvPr/>
          </p:nvSpPr>
          <p:spPr>
            <a:xfrm>
              <a:off x="4886444" y="701248"/>
              <a:ext cx="2011680" cy="6451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6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弄清史实</a:t>
              </a:r>
            </a:p>
          </p:txBody>
        </p:sp>
        <p:cxnSp>
          <p:nvCxnSpPr>
            <p:cNvPr id="25603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604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06794" y="107022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pic>
        <p:nvPicPr>
          <p:cNvPr id="25605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59138"/>
            <a:ext cx="12192000" cy="35988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06" name="文本框 1"/>
          <p:cNvSpPr/>
          <p:nvPr/>
        </p:nvSpPr>
        <p:spPr>
          <a:xfrm>
            <a:off x="1177925" y="1701800"/>
            <a:ext cx="9844088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/>
              <a:t>译读诗文，弄清史实，根据自己的理解复述诗歌主要内容。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69" name="文本框 5"/>
          <p:cNvSpPr/>
          <p:nvPr/>
        </p:nvSpPr>
        <p:spPr>
          <a:xfrm>
            <a:off x="1662113" y="744538"/>
            <a:ext cx="1104900" cy="1616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6000">
                <a:latin typeface="方正祥隶繁体" pitchFamily="65" charset="-122"/>
                <a:ea typeface="方正祥隶繁体" pitchFamily="65" charset="-122"/>
              </a:rPr>
              <a:t>目录</a:t>
            </a:r>
          </a:p>
        </p:txBody>
      </p:sp>
      <p:cxnSp>
        <p:nvCxnSpPr>
          <p:cNvPr id="7170" name="直接连接符 7"/>
          <p:cNvCxnSpPr/>
          <p:nvPr/>
        </p:nvCxnSpPr>
        <p:spPr>
          <a:xfrm>
            <a:off x="1717675" y="2462213"/>
            <a:ext cx="1325563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71" name="直接连接符 8"/>
          <p:cNvCxnSpPr/>
          <p:nvPr/>
        </p:nvCxnSpPr>
        <p:spPr>
          <a:xfrm>
            <a:off x="2768600" y="1555750"/>
            <a:ext cx="1588" cy="114935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172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775" y="1751013"/>
            <a:ext cx="1219200" cy="731837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7173" name="组合 14"/>
          <p:cNvGrpSpPr/>
          <p:nvPr/>
        </p:nvGrpSpPr>
        <p:grpSpPr>
          <a:xfrm>
            <a:off x="3379788" y="1435100"/>
            <a:ext cx="3795712" cy="768350"/>
            <a:chOff x="3343357" y="3004515"/>
            <a:chExt cx="3796665" cy="768350"/>
          </a:xfrm>
        </p:grpSpPr>
        <p:pic>
          <p:nvPicPr>
            <p:cNvPr id="7174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7175" name="文本框 4"/>
            <p:cNvSpPr/>
            <p:nvPr/>
          </p:nvSpPr>
          <p:spPr>
            <a:xfrm>
              <a:off x="4001217" y="3004515"/>
              <a:ext cx="3138805" cy="7683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4400">
                  <a:solidFill>
                    <a:srgbClr val="865B3E"/>
                  </a:solidFill>
                  <a:latin typeface="汉仪太极体简" charset="-122"/>
                  <a:ea typeface="汉仪太极体简" charset="-122"/>
                </a:rPr>
                <a:t>定义与特点</a:t>
              </a:r>
            </a:p>
          </p:txBody>
        </p:sp>
      </p:grpSp>
      <p:grpSp>
        <p:nvGrpSpPr>
          <p:cNvPr id="7176" name="组合 15"/>
          <p:cNvGrpSpPr/>
          <p:nvPr/>
        </p:nvGrpSpPr>
        <p:grpSpPr>
          <a:xfrm>
            <a:off x="3379788" y="2403475"/>
            <a:ext cx="3887787" cy="706438"/>
            <a:chOff x="3343357" y="3004515"/>
            <a:chExt cx="3888582" cy="706755"/>
          </a:xfrm>
        </p:grpSpPr>
        <p:pic>
          <p:nvPicPr>
            <p:cNvPr id="717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7178" name="文本框 17"/>
            <p:cNvSpPr/>
            <p:nvPr/>
          </p:nvSpPr>
          <p:spPr>
            <a:xfrm>
              <a:off x="4001059" y="3004515"/>
              <a:ext cx="3230880" cy="70675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4000">
                  <a:solidFill>
                    <a:srgbClr val="865B3E"/>
                  </a:solidFill>
                  <a:latin typeface="汉仪太极体简" charset="-122"/>
                  <a:ea typeface="汉仪太极体简" charset="-122"/>
                </a:rPr>
                <a:t>三种主要类型</a:t>
              </a:r>
            </a:p>
          </p:txBody>
        </p:sp>
      </p:grpSp>
      <p:grpSp>
        <p:nvGrpSpPr>
          <p:cNvPr id="7179" name="组合 19"/>
          <p:cNvGrpSpPr/>
          <p:nvPr/>
        </p:nvGrpSpPr>
        <p:grpSpPr>
          <a:xfrm>
            <a:off x="3379788" y="3246438"/>
            <a:ext cx="3887787" cy="1322387"/>
            <a:chOff x="3343357" y="3004515"/>
            <a:chExt cx="3888582" cy="1322070"/>
          </a:xfrm>
        </p:grpSpPr>
        <p:pic>
          <p:nvPicPr>
            <p:cNvPr id="7180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7181" name="文本框 21"/>
            <p:cNvSpPr/>
            <p:nvPr/>
          </p:nvSpPr>
          <p:spPr>
            <a:xfrm>
              <a:off x="4001059" y="3004515"/>
              <a:ext cx="3230880" cy="132207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4000">
                  <a:solidFill>
                    <a:srgbClr val="865B3E"/>
                  </a:solidFill>
                  <a:latin typeface="汉仪太极体简" charset="-122"/>
                  <a:ea typeface="汉仪太极体简" charset="-122"/>
                </a:rPr>
                <a:t>常见表现手法</a:t>
              </a:r>
            </a:p>
            <a:p>
              <a:pPr lvl="0"/>
              <a:endParaRPr lang="zh-CN" altLang="en-US" sz="4000">
                <a:latin typeface="方正新舒体繁体" pitchFamily="65" charset="-122"/>
                <a:ea typeface="方正新舒体繁体" pitchFamily="65" charset="-122"/>
              </a:endParaRPr>
            </a:p>
          </p:txBody>
        </p:sp>
      </p:grpSp>
      <p:grpSp>
        <p:nvGrpSpPr>
          <p:cNvPr id="7182" name="组合 23"/>
          <p:cNvGrpSpPr/>
          <p:nvPr/>
        </p:nvGrpSpPr>
        <p:grpSpPr>
          <a:xfrm>
            <a:off x="3379788" y="4029075"/>
            <a:ext cx="3887787" cy="706438"/>
            <a:chOff x="3343357" y="2943555"/>
            <a:chExt cx="3888582" cy="706755"/>
          </a:xfrm>
        </p:grpSpPr>
        <p:pic>
          <p:nvPicPr>
            <p:cNvPr id="7183" name="图片 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7184" name="文本框 25"/>
            <p:cNvSpPr/>
            <p:nvPr/>
          </p:nvSpPr>
          <p:spPr>
            <a:xfrm>
              <a:off x="4001059" y="2943555"/>
              <a:ext cx="3230880" cy="70675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4000">
                  <a:solidFill>
                    <a:srgbClr val="865B3E"/>
                  </a:solidFill>
                  <a:latin typeface="汉仪太极体简" charset="-122"/>
                  <a:ea typeface="汉仪太极体简" charset="-122"/>
                </a:rPr>
                <a:t>常见思想感情</a:t>
              </a:r>
            </a:p>
          </p:txBody>
        </p:sp>
      </p:grpSp>
      <p:grpSp>
        <p:nvGrpSpPr>
          <p:cNvPr id="7186" name="组合 1"/>
          <p:cNvGrpSpPr/>
          <p:nvPr/>
        </p:nvGrpSpPr>
        <p:grpSpPr>
          <a:xfrm>
            <a:off x="3379788" y="4903788"/>
            <a:ext cx="3379787" cy="706437"/>
            <a:chOff x="3343357" y="3004515"/>
            <a:chExt cx="3380582" cy="706755"/>
          </a:xfrm>
        </p:grpSpPr>
        <p:pic>
          <p:nvPicPr>
            <p:cNvPr id="7187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43357" y="3049433"/>
              <a:ext cx="559453" cy="49494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7188" name="文本框 6"/>
            <p:cNvSpPr/>
            <p:nvPr/>
          </p:nvSpPr>
          <p:spPr>
            <a:xfrm>
              <a:off x="4001059" y="3004515"/>
              <a:ext cx="2722880" cy="70675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4000">
                  <a:solidFill>
                    <a:srgbClr val="865B3E"/>
                  </a:solidFill>
                  <a:latin typeface="汉仪太极体简" charset="-122"/>
                  <a:ea typeface="汉仪太极体简" charset="-122"/>
                </a:rPr>
                <a:t>答题小技巧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 fill="hold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 fill="hold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 fill="hold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 fill="hold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 fill="hold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6625" name="组合 3"/>
          <p:cNvGrpSpPr/>
          <p:nvPr/>
        </p:nvGrpSpPr>
        <p:grpSpPr>
          <a:xfrm>
            <a:off x="4706938" y="96838"/>
            <a:ext cx="2532062" cy="1179512"/>
            <a:chOff x="4707374" y="97497"/>
            <a:chExt cx="2531884" cy="1179061"/>
          </a:xfrm>
        </p:grpSpPr>
        <p:sp>
          <p:nvSpPr>
            <p:cNvPr id="26626" name="文本框 4"/>
            <p:cNvSpPr/>
            <p:nvPr/>
          </p:nvSpPr>
          <p:spPr>
            <a:xfrm>
              <a:off x="4707374" y="631398"/>
              <a:ext cx="2011680" cy="6451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6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体悟感情</a:t>
              </a:r>
            </a:p>
          </p:txBody>
        </p:sp>
        <p:cxnSp>
          <p:nvCxnSpPr>
            <p:cNvPr id="26627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628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62039" y="97497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26629" name="矩形 7"/>
          <p:cNvSpPr/>
          <p:nvPr/>
        </p:nvSpPr>
        <p:spPr>
          <a:xfrm>
            <a:off x="958850" y="2212975"/>
            <a:ext cx="8154988" cy="281622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charset="0"/>
              <a:ea typeface="宋体" panose="02010600030101010101" pitchFamily="2" charset="-122"/>
            </a:endParaRPr>
          </a:p>
        </p:txBody>
      </p:sp>
      <p:pic>
        <p:nvPicPr>
          <p:cNvPr id="2663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888" y="2716213"/>
            <a:ext cx="4179887" cy="268446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6631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688" y="3048000"/>
            <a:ext cx="3479800" cy="20208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6632" name="文本框 1"/>
          <p:cNvSpPr/>
          <p:nvPr/>
        </p:nvSpPr>
        <p:spPr>
          <a:xfrm>
            <a:off x="5591175" y="2466975"/>
            <a:ext cx="3524250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/>
              <a:t>这首诗写的什么内容？请在原文中找出点明主旨的词语。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 fill="hold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7649" name="组合 3"/>
          <p:cNvGrpSpPr/>
          <p:nvPr/>
        </p:nvGrpSpPr>
        <p:grpSpPr>
          <a:xfrm>
            <a:off x="4706938" y="96838"/>
            <a:ext cx="2532062" cy="1179512"/>
            <a:chOff x="4707374" y="97497"/>
            <a:chExt cx="2531884" cy="1179061"/>
          </a:xfrm>
        </p:grpSpPr>
        <p:sp>
          <p:nvSpPr>
            <p:cNvPr id="27650" name="文本框 4"/>
            <p:cNvSpPr/>
            <p:nvPr/>
          </p:nvSpPr>
          <p:spPr>
            <a:xfrm>
              <a:off x="4707374" y="631398"/>
              <a:ext cx="2011680" cy="6451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6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体悟感情</a:t>
              </a:r>
            </a:p>
          </p:txBody>
        </p:sp>
        <p:cxnSp>
          <p:nvCxnSpPr>
            <p:cNvPr id="27651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652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62039" y="97497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27653" name="矩形 7"/>
          <p:cNvSpPr/>
          <p:nvPr/>
        </p:nvSpPr>
        <p:spPr>
          <a:xfrm>
            <a:off x="958850" y="2212975"/>
            <a:ext cx="8154988" cy="281622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charset="0"/>
              <a:ea typeface="宋体" panose="02010600030101010101" pitchFamily="2" charset="-122"/>
            </a:endParaRPr>
          </a:p>
        </p:txBody>
      </p:sp>
      <p:pic>
        <p:nvPicPr>
          <p:cNvPr id="27654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888" y="2716213"/>
            <a:ext cx="4179887" cy="268446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7655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688" y="3048000"/>
            <a:ext cx="3479800" cy="20208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7656" name="文本框 1"/>
          <p:cNvSpPr/>
          <p:nvPr/>
        </p:nvSpPr>
        <p:spPr>
          <a:xfrm>
            <a:off x="5511800" y="3106738"/>
            <a:ext cx="35242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/>
              <a:t>昭君在怨恨什么？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 fill="hold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8673" name="组合 3"/>
          <p:cNvGrpSpPr/>
          <p:nvPr/>
        </p:nvGrpSpPr>
        <p:grpSpPr>
          <a:xfrm>
            <a:off x="4562475" y="106363"/>
            <a:ext cx="3840163" cy="1177925"/>
            <a:chOff x="4561959" y="107022"/>
            <a:chExt cx="3840480" cy="1177474"/>
          </a:xfrm>
        </p:grpSpPr>
        <p:sp>
          <p:nvSpPr>
            <p:cNvPr id="28674" name="文本框 4"/>
            <p:cNvSpPr/>
            <p:nvPr/>
          </p:nvSpPr>
          <p:spPr>
            <a:xfrm>
              <a:off x="4561959" y="700931"/>
              <a:ext cx="3840480" cy="5835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体悟感情</a:t>
              </a:r>
              <a:r>
                <a:rPr lang="en-US" altLang="zh-CN" sz="32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——</a:t>
              </a:r>
              <a:r>
                <a:rPr lang="zh-CN" altLang="en-US" sz="32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归类  </a:t>
              </a:r>
            </a:p>
          </p:txBody>
        </p:sp>
        <p:cxnSp>
          <p:nvCxnSpPr>
            <p:cNvPr id="28675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676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grpSp>
        <p:nvGrpSpPr>
          <p:cNvPr id="28677" name="组合 13"/>
          <p:cNvGrpSpPr/>
          <p:nvPr/>
        </p:nvGrpSpPr>
        <p:grpSpPr>
          <a:xfrm>
            <a:off x="971550" y="2344738"/>
            <a:ext cx="3589338" cy="2300287"/>
            <a:chOff x="972256" y="2343982"/>
            <a:chExt cx="3589420" cy="2301765"/>
          </a:xfrm>
        </p:grpSpPr>
        <p:sp>
          <p:nvSpPr>
            <p:cNvPr id="28678" name="椭圆 7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FFFFFF"/>
                </a:solidFill>
                <a:latin typeface="Calibri" charset="0"/>
                <a:ea typeface="宋体" panose="02010600030101010101" pitchFamily="2" charset="-122"/>
              </a:endParaRPr>
            </a:p>
          </p:txBody>
        </p:sp>
        <p:pic>
          <p:nvPicPr>
            <p:cNvPr id="28679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pic>
        <p:nvPicPr>
          <p:cNvPr id="28680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9775" y="3149600"/>
            <a:ext cx="5102225" cy="3708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8681" name="文本框 1"/>
          <p:cNvSpPr/>
          <p:nvPr/>
        </p:nvSpPr>
        <p:spPr>
          <a:xfrm>
            <a:off x="4351338" y="2049463"/>
            <a:ext cx="63388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/>
              <a:t>本诗属于咏史怀古诗中的哪一类？</a:t>
            </a:r>
          </a:p>
        </p:txBody>
      </p:sp>
      <p:sp>
        <p:nvSpPr>
          <p:cNvPr id="28682" name="文本框 2"/>
          <p:cNvSpPr/>
          <p:nvPr/>
        </p:nvSpPr>
        <p:spPr>
          <a:xfrm>
            <a:off x="5089525" y="3203575"/>
            <a:ext cx="4738688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FF0000"/>
                </a:solidFill>
              </a:rPr>
              <a:t>怀人伤己</a:t>
            </a:r>
            <a:r>
              <a:rPr lang="zh-CN" altLang="en-US" sz="3200"/>
              <a:t>（同病相怜）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/>
      <p:bldP spid="286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9697" name="组合 3"/>
          <p:cNvGrpSpPr/>
          <p:nvPr/>
        </p:nvGrpSpPr>
        <p:grpSpPr>
          <a:xfrm>
            <a:off x="4562475" y="106363"/>
            <a:ext cx="4856163" cy="1177925"/>
            <a:chOff x="4561959" y="107022"/>
            <a:chExt cx="4856480" cy="1177474"/>
          </a:xfrm>
        </p:grpSpPr>
        <p:sp>
          <p:nvSpPr>
            <p:cNvPr id="29698" name="文本框 4"/>
            <p:cNvSpPr/>
            <p:nvPr/>
          </p:nvSpPr>
          <p:spPr>
            <a:xfrm>
              <a:off x="4561959" y="700931"/>
              <a:ext cx="4856480" cy="5835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体悟感情</a:t>
              </a:r>
              <a:r>
                <a:rPr lang="en-US" altLang="zh-CN" sz="32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——</a:t>
              </a:r>
              <a:r>
                <a:rPr lang="zh-CN" altLang="en-US" sz="32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寻找连接点 </a:t>
              </a:r>
            </a:p>
          </p:txBody>
        </p:sp>
        <p:cxnSp>
          <p:nvCxnSpPr>
            <p:cNvPr id="29699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700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pic>
        <p:nvPicPr>
          <p:cNvPr id="29701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0" y="3005138"/>
            <a:ext cx="5102225" cy="3708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9702" name="文本框 1"/>
          <p:cNvSpPr/>
          <p:nvPr/>
        </p:nvSpPr>
        <p:spPr>
          <a:xfrm>
            <a:off x="400050" y="1158875"/>
            <a:ext cx="63388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>
                <a:latin typeface="黑体" panose="02010600030101010101" pitchFamily="2" charset="-122"/>
                <a:ea typeface="黑体" panose="02010600030101010101" pitchFamily="2" charset="-122"/>
              </a:rPr>
              <a:t>诗人的遭遇与昭君相似点</a:t>
            </a:r>
            <a:endParaRPr lang="zh-CN" altLang="en-US" sz="3200"/>
          </a:p>
        </p:txBody>
      </p:sp>
      <p:graphicFrame>
        <p:nvGraphicFramePr>
          <p:cNvPr id="29703" name="表格 13316"/>
          <p:cNvGraphicFramePr>
            <a:graphicFrameLocks noGrp="1"/>
          </p:cNvGraphicFramePr>
          <p:nvPr/>
        </p:nvGraphicFramePr>
        <p:xfrm>
          <a:off x="981075" y="2105025"/>
          <a:ext cx="7848600" cy="4608512"/>
        </p:xfrm>
        <a:graphic>
          <a:graphicData uri="http://schemas.openxmlformats.org/drawingml/2006/table">
            <a:tbl>
              <a:tblPr/>
              <a:tblGrid>
                <a:gridCol w="3925888"/>
                <a:gridCol w="3922712"/>
              </a:tblGrid>
              <a:tr h="9032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36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昭君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algn="ctr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36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诗人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28575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9255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3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绝代佳人入宫见妒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36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才华横溢不被重用</a:t>
                      </a:r>
                      <a:endParaRPr lang="en-US" altLang="zh-CN" sz="3600" baseline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9271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3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画图省识远离汉宫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36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不分忠佞无辜遭贬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9255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32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身死异国</a:t>
                      </a:r>
                      <a:r>
                        <a:rPr lang="zh-CN" altLang="en-US" sz="3200" b="1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魂魄空归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36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</a:rPr>
                        <a:t>漂泊西南有家难归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9271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3600" baseline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千载之怨</a:t>
                      </a:r>
                    </a:p>
                  </a:txBody>
                  <a:tcPr>
                    <a:lnL w="28575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Calibri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4000" baseline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黑体" panose="02010600030101010101" pitchFamily="2" charset="-122"/>
                        </a:rPr>
                        <a:t>深沉怨恨</a:t>
                      </a:r>
                    </a:p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28575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28575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30721" name="组合 3"/>
          <p:cNvGrpSpPr/>
          <p:nvPr/>
        </p:nvGrpSpPr>
        <p:grpSpPr>
          <a:xfrm>
            <a:off x="4953000" y="106363"/>
            <a:ext cx="2417763" cy="1177925"/>
            <a:chOff x="4952742" y="107022"/>
            <a:chExt cx="2417233" cy="1177474"/>
          </a:xfrm>
        </p:grpSpPr>
        <p:sp>
          <p:nvSpPr>
            <p:cNvPr id="30722" name="文本框 4"/>
            <p:cNvSpPr/>
            <p:nvPr/>
          </p:nvSpPr>
          <p:spPr>
            <a:xfrm>
              <a:off x="5024239" y="700931"/>
              <a:ext cx="2214880" cy="5835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分析技巧  </a:t>
              </a:r>
            </a:p>
          </p:txBody>
        </p:sp>
        <p:cxnSp>
          <p:nvCxnSpPr>
            <p:cNvPr id="30723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724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grpSp>
        <p:nvGrpSpPr>
          <p:cNvPr id="30725" name="组合 13"/>
          <p:cNvGrpSpPr/>
          <p:nvPr/>
        </p:nvGrpSpPr>
        <p:grpSpPr>
          <a:xfrm>
            <a:off x="971550" y="2344738"/>
            <a:ext cx="3589338" cy="2300287"/>
            <a:chOff x="972256" y="2343982"/>
            <a:chExt cx="3589420" cy="2301765"/>
          </a:xfrm>
        </p:grpSpPr>
        <p:sp>
          <p:nvSpPr>
            <p:cNvPr id="30726" name="椭圆 7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FFFFFF"/>
                </a:solidFill>
                <a:latin typeface="Calibri" charset="0"/>
                <a:ea typeface="宋体" panose="02010600030101010101" pitchFamily="2" charset="-122"/>
              </a:endParaRPr>
            </a:p>
          </p:txBody>
        </p:sp>
        <p:pic>
          <p:nvPicPr>
            <p:cNvPr id="30727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pic>
        <p:nvPicPr>
          <p:cNvPr id="30728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9775" y="3149600"/>
            <a:ext cx="5102225" cy="3708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0729" name="文本框 1"/>
          <p:cNvSpPr/>
          <p:nvPr/>
        </p:nvSpPr>
        <p:spPr>
          <a:xfrm>
            <a:off x="4500563" y="2806700"/>
            <a:ext cx="6340475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/>
              <a:t>本诗运用了怎样的艺术手法？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31745" name="组合 3"/>
          <p:cNvGrpSpPr/>
          <p:nvPr/>
        </p:nvGrpSpPr>
        <p:grpSpPr>
          <a:xfrm>
            <a:off x="4953000" y="115888"/>
            <a:ext cx="2376488" cy="1230312"/>
            <a:chOff x="4952742" y="116547"/>
            <a:chExt cx="2376593" cy="1229861"/>
          </a:xfrm>
        </p:grpSpPr>
        <p:sp>
          <p:nvSpPr>
            <p:cNvPr id="31746" name="文本框 4"/>
            <p:cNvSpPr/>
            <p:nvPr/>
          </p:nvSpPr>
          <p:spPr>
            <a:xfrm>
              <a:off x="5048369" y="701248"/>
              <a:ext cx="2265680" cy="6451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6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写出答案</a:t>
              </a:r>
              <a:r>
                <a:rPr lang="zh-CN" altLang="en-US" sz="20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  </a:t>
              </a:r>
            </a:p>
          </p:txBody>
        </p:sp>
        <p:cxnSp>
          <p:nvCxnSpPr>
            <p:cNvPr id="31747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748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2844" y="116547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31749" name="矩形 7"/>
          <p:cNvSpPr/>
          <p:nvPr/>
        </p:nvSpPr>
        <p:spPr>
          <a:xfrm>
            <a:off x="2027238" y="1738313"/>
            <a:ext cx="8745537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这是一首咏史怀古诗，诗人借</a:t>
            </a:r>
            <a:r>
              <a:rPr lang="en-US" altLang="zh-CN" sz="320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----------</a:t>
            </a:r>
            <a:r>
              <a:rPr lang="zh-CN" altLang="zh-CN" sz="320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（史实）</a:t>
            </a:r>
            <a:r>
              <a:rPr lang="zh-CN" altLang="en-US" sz="320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来抒写</a:t>
            </a:r>
            <a:r>
              <a:rPr lang="en-US" altLang="zh-CN" sz="3200">
                <a:solidFill>
                  <a:srgbClr val="CC0000"/>
                </a:solidFill>
                <a:latin typeface="Arial" panose="020B0604020202020204" pitchFamily="34" charset="0"/>
              </a:rPr>
              <a:t>-----------------</a:t>
            </a:r>
            <a:r>
              <a:rPr lang="zh-CN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的情感</a:t>
            </a:r>
            <a:r>
              <a:rPr lang="zh-CN" altLang="en-US" sz="320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。运用了</a:t>
            </a:r>
            <a:r>
              <a:rPr lang="en-US" altLang="zh-CN" sz="3200">
                <a:solidFill>
                  <a:srgbClr val="CC0000"/>
                </a:solidFill>
                <a:latin typeface="Arial" panose="020B0604020202020204" pitchFamily="34" charset="0"/>
              </a:rPr>
              <a:t>----------------------</a:t>
            </a:r>
            <a:r>
              <a:rPr lang="zh-CN" altLang="en-US" sz="3200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的艺术手法。</a:t>
            </a:r>
            <a:endParaRPr lang="en-US" altLang="zh-CN" sz="3200">
              <a:solidFill>
                <a:srgbClr val="808080"/>
              </a:solidFill>
              <a:latin typeface="隶书" charset="-122"/>
              <a:ea typeface="隶书" charset="-122"/>
            </a:endParaRPr>
          </a:p>
        </p:txBody>
      </p:sp>
      <p:pic>
        <p:nvPicPr>
          <p:cNvPr id="3175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0738" y="3462338"/>
            <a:ext cx="2740025" cy="151447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38913" name="组合 10"/>
          <p:cNvGrpSpPr/>
          <p:nvPr/>
        </p:nvGrpSpPr>
        <p:grpSpPr>
          <a:xfrm>
            <a:off x="0" y="3376613"/>
            <a:ext cx="4918075" cy="104775"/>
            <a:chOff x="0" y="3377381"/>
            <a:chExt cx="4918579" cy="103239"/>
          </a:xfrm>
        </p:grpSpPr>
        <p:cxnSp>
          <p:nvCxnSpPr>
            <p:cNvPr id="38914" name="直接连接符 2"/>
            <p:cNvCxnSpPr>
              <a:endCxn id="38915" idx="2"/>
            </p:cNvCxnSpPr>
            <p:nvPr/>
          </p:nvCxnSpPr>
          <p:spPr>
            <a:xfrm>
              <a:off x="0" y="3429000"/>
              <a:ext cx="4815340" cy="1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915" name="椭圆 7"/>
            <p:cNvSpPr/>
            <p:nvPr/>
          </p:nvSpPr>
          <p:spPr>
            <a:xfrm>
              <a:off x="4815340" y="3377381"/>
              <a:ext cx="103239" cy="10323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FFFFFF"/>
                </a:solidFill>
                <a:latin typeface="Calibri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916" name="文本框 8"/>
          <p:cNvSpPr/>
          <p:nvPr/>
        </p:nvSpPr>
        <p:spPr>
          <a:xfrm>
            <a:off x="4978400" y="3074988"/>
            <a:ext cx="2631440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9600" b="1">
                <a:latin typeface="方正隶书繁体" pitchFamily="65" charset="-122"/>
                <a:ea typeface="方正隶书繁体" pitchFamily="65" charset="-122"/>
              </a:rPr>
              <a:t>再见</a:t>
            </a:r>
          </a:p>
        </p:txBody>
      </p:sp>
      <p:grpSp>
        <p:nvGrpSpPr>
          <p:cNvPr id="38917" name="组合 11"/>
          <p:cNvGrpSpPr/>
          <p:nvPr/>
        </p:nvGrpSpPr>
        <p:grpSpPr>
          <a:xfrm flipH="1">
            <a:off x="7273925" y="3376613"/>
            <a:ext cx="4918075" cy="104775"/>
            <a:chOff x="0" y="3377381"/>
            <a:chExt cx="4918579" cy="103239"/>
          </a:xfrm>
        </p:grpSpPr>
        <p:cxnSp>
          <p:nvCxnSpPr>
            <p:cNvPr id="38918" name="直接连接符 12"/>
            <p:cNvCxnSpPr>
              <a:endCxn id="38919" idx="2"/>
            </p:cNvCxnSpPr>
            <p:nvPr/>
          </p:nvCxnSpPr>
          <p:spPr>
            <a:xfrm>
              <a:off x="0" y="3429000"/>
              <a:ext cx="4815340" cy="1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919" name="椭圆 13"/>
            <p:cNvSpPr/>
            <p:nvPr/>
          </p:nvSpPr>
          <p:spPr>
            <a:xfrm>
              <a:off x="4815340" y="3377381"/>
              <a:ext cx="103239" cy="10323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FFFFFF"/>
                </a:solidFill>
                <a:latin typeface="Calibri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892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25300" y="10528300"/>
            <a:ext cx="304800" cy="228600"/>
          </a:xfrm>
          <a:prstGeom prst="cube">
            <a:avLst/>
          </a:prstGeom>
        </p:spPr>
      </p:pic>
      <p:pic>
        <p:nvPicPr>
          <p:cNvPr id="3892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585700" y="11836400"/>
            <a:ext cx="3302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 fill="hold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 fill="hold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cxnSp>
        <p:nvCxnSpPr>
          <p:cNvPr id="9218" name="直接连接符 7"/>
          <p:cNvCxnSpPr/>
          <p:nvPr/>
        </p:nvCxnSpPr>
        <p:spPr>
          <a:xfrm flipH="1">
            <a:off x="9828213" y="1339850"/>
            <a:ext cx="0" cy="2770188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19" name="文本框 9"/>
          <p:cNvSpPr/>
          <p:nvPr/>
        </p:nvSpPr>
        <p:spPr>
          <a:xfrm>
            <a:off x="8829675" y="1249363"/>
            <a:ext cx="796925" cy="264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865B3E"/>
                </a:solidFill>
                <a:latin typeface="汉仪太极体简" charset="-122"/>
                <a:ea typeface="汉仪太极体简" charset="-122"/>
                <a:sym typeface="宋体" panose="02010600030101010101" pitchFamily="2" charset="-122"/>
              </a:rPr>
              <a:t>定义与特点</a:t>
            </a:r>
          </a:p>
        </p:txBody>
      </p:sp>
      <p:pic>
        <p:nvPicPr>
          <p:cNvPr id="9220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8213" y="3263900"/>
            <a:ext cx="938212" cy="8588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221" name="任意多边形 11"/>
          <p:cNvSpPr/>
          <p:nvPr/>
        </p:nvSpPr>
        <p:spPr>
          <a:xfrm>
            <a:off x="0" y="-3175"/>
            <a:ext cx="4892675" cy="6861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62441" y="0"/>
              </a:cxn>
              <a:cxn ang="0">
                <a:pos x="4892675" y="3430587"/>
              </a:cxn>
              <a:cxn ang="0">
                <a:pos x="1462441" y="6861175"/>
              </a:cxn>
              <a:cxn ang="0">
                <a:pos x="0" y="6861175"/>
              </a:cxn>
            </a:cxnLst>
            <a:rect l="l" t="t" r="r" b="b"/>
            <a:pathLst>
              <a:path w="2819987" h="3954162">
                <a:moveTo>
                  <a:pt x="0" y="0"/>
                </a:moveTo>
                <a:lnTo>
                  <a:pt x="842906" y="0"/>
                </a:lnTo>
                <a:cubicBezTo>
                  <a:pt x="1934818" y="0"/>
                  <a:pt x="2819987" y="885169"/>
                  <a:pt x="2819987" y="1977081"/>
                </a:cubicBezTo>
                <a:cubicBezTo>
                  <a:pt x="2819987" y="3068993"/>
                  <a:pt x="1934818" y="3954162"/>
                  <a:pt x="842906" y="3954162"/>
                </a:cubicBezTo>
                <a:lnTo>
                  <a:pt x="0" y="3954162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>
              <a:solidFill>
                <a:srgbClr val="FFFFFF"/>
              </a:solidFill>
              <a:latin typeface="Calibri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 fill="hold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fill="hold" tmFilter="0,0; .5, 1; 1, 1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0241" name="组合 5"/>
          <p:cNvGrpSpPr/>
          <p:nvPr/>
        </p:nvGrpSpPr>
        <p:grpSpPr>
          <a:xfrm>
            <a:off x="4953000" y="610627"/>
            <a:ext cx="2286124" cy="706998"/>
            <a:chOff x="4952742" y="610125"/>
            <a:chExt cx="2286516" cy="706755"/>
          </a:xfrm>
        </p:grpSpPr>
        <p:sp>
          <p:nvSpPr>
            <p:cNvPr id="10242" name="文本框 10"/>
            <p:cNvSpPr/>
            <p:nvPr/>
          </p:nvSpPr>
          <p:spPr>
            <a:xfrm>
              <a:off x="5505569" y="610125"/>
              <a:ext cx="1452880" cy="70675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40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定义</a:t>
              </a:r>
              <a:r>
                <a:rPr lang="zh-CN" altLang="en-US" sz="20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  </a:t>
              </a:r>
            </a:p>
          </p:txBody>
        </p:sp>
        <p:cxnSp>
          <p:nvCxnSpPr>
            <p:cNvPr id="10243" name="直接连接符 13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6" name="文本框 3"/>
          <p:cNvSpPr txBox="1"/>
          <p:nvPr/>
        </p:nvSpPr>
        <p:spPr>
          <a:xfrm>
            <a:off x="2830513" y="1439863"/>
            <a:ext cx="3662363" cy="329088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marR="0" lvl="0" fontAlgn="base">
              <a:lnSpc>
                <a:spcPct val="130000"/>
              </a:lnSpc>
              <a:spcAft>
                <a:spcPts val="1000"/>
              </a:spcAft>
              <a:buClrTx/>
              <a:buFont typeface="Arial" panose="020B0604020202020204" pitchFamily="34" charset="0"/>
            </a:pPr>
            <a:r>
              <a:rPr lang="zh-CN" altLang="en-US" sz="3200" b="1" spc="15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  <a:sym typeface="微软雅黑" panose="020B0503020204020204" charset="-122"/>
              </a:rPr>
              <a:t>咏史诗</a:t>
            </a:r>
            <a:r>
              <a:rPr lang="zh-CN" altLang="en-US" sz="3200" b="1" spc="150">
                <a:latin typeface="Arial" panose="020B0604020202020204" pitchFamily="34" charset="0"/>
                <a:ea typeface="黑体" panose="02010600030101010101" pitchFamily="2" charset="-122"/>
                <a:sym typeface="微软雅黑" panose="020B0503020204020204" charset="-122"/>
              </a:rPr>
              <a:t>是以吟咏或评论</a:t>
            </a:r>
            <a:r>
              <a:rPr lang="zh-CN" altLang="en-US" sz="3200" b="1" spc="150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  <a:sym typeface="微软雅黑" panose="020B0503020204020204" charset="-122"/>
              </a:rPr>
              <a:t>历史故事、历史、人物</a:t>
            </a:r>
            <a:r>
              <a:rPr lang="zh-CN" altLang="en-US" sz="3200" b="1" spc="150">
                <a:latin typeface="Arial" panose="020B0604020202020204" pitchFamily="34" charset="0"/>
                <a:ea typeface="黑体" panose="02010600030101010101" pitchFamily="2" charset="-122"/>
                <a:sym typeface="微软雅黑" panose="020B0503020204020204" charset="-122"/>
              </a:rPr>
              <a:t>为题材，借此</a:t>
            </a:r>
            <a:r>
              <a:rPr lang="zh-CN" altLang="en-US" sz="3200" b="1" spc="150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  <a:sym typeface="微软雅黑" panose="020B0503020204020204" charset="-122"/>
              </a:rPr>
              <a:t>抒发情怀、讽刺时事</a:t>
            </a:r>
            <a:r>
              <a:rPr lang="zh-CN" altLang="en-US" sz="3200" b="1" spc="150">
                <a:latin typeface="Arial" panose="020B0604020202020204" pitchFamily="34" charset="0"/>
                <a:ea typeface="黑体" panose="02010600030101010101" pitchFamily="2" charset="-122"/>
                <a:sym typeface="微软雅黑" panose="020B0503020204020204" charset="-122"/>
              </a:rPr>
              <a:t>的诗歌。</a:t>
            </a:r>
            <a:endParaRPr lang="zh-CN" altLang="en-US" sz="3200">
              <a:solidFill>
                <a:srgbClr val="767171"/>
              </a:solidFill>
              <a:latin typeface="方正祥隶繁体" pitchFamily="65" charset="-122"/>
              <a:ea typeface="方正祥隶繁体" pitchFamily="65" charset="-122"/>
            </a:endParaRPr>
          </a:p>
        </p:txBody>
      </p:sp>
      <p:sp>
        <p:nvSpPr>
          <p:cNvPr id="10248" name="文本框 12"/>
          <p:cNvSpPr txBox="1"/>
          <p:nvPr/>
        </p:nvSpPr>
        <p:spPr>
          <a:xfrm>
            <a:off x="8597900" y="1566863"/>
            <a:ext cx="3416300" cy="2798763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z="3200" b="1" spc="15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  <a:sym typeface="微软雅黑" panose="020B0503020204020204" charset="-122"/>
              </a:rPr>
              <a:t>怀古诗</a:t>
            </a:r>
            <a:r>
              <a:rPr lang="zh-CN" altLang="en-US" sz="3200" b="1" spc="150">
                <a:latin typeface="Arial" panose="020B0604020202020204" pitchFamily="34" charset="0"/>
                <a:ea typeface="黑体" panose="02010600030101010101" pitchFamily="2" charset="-122"/>
                <a:sym typeface="微软雅黑" panose="020B0503020204020204" charset="-122"/>
              </a:rPr>
              <a:t>是由</a:t>
            </a:r>
            <a:r>
              <a:rPr lang="zh-CN" altLang="en-US" sz="3200" b="1" spc="150">
                <a:solidFill>
                  <a:srgbClr val="3366CC"/>
                </a:solidFill>
                <a:latin typeface="Arial" panose="020B0604020202020204" pitchFamily="34" charset="0"/>
                <a:ea typeface="黑体" panose="02010600030101010101" pitchFamily="2" charset="-122"/>
                <a:sym typeface="微软雅黑" panose="020B0503020204020204" charset="-122"/>
              </a:rPr>
              <a:t>凭吊古迹</a:t>
            </a:r>
            <a:r>
              <a:rPr lang="zh-CN" altLang="en-US" sz="3200" b="1" spc="150">
                <a:latin typeface="Arial" panose="020B0604020202020204" pitchFamily="34" charset="0"/>
                <a:ea typeface="黑体" panose="02010600030101010101" pitchFamily="2" charset="-122"/>
                <a:sym typeface="微软雅黑" panose="020B0503020204020204" charset="-122"/>
              </a:rPr>
              <a:t>而产生联想、想象，</a:t>
            </a:r>
            <a:r>
              <a:rPr lang="zh-CN" altLang="en-US" sz="3200" b="1" spc="150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  <a:sym typeface="微软雅黑" panose="020B0503020204020204" charset="-122"/>
              </a:rPr>
              <a:t>引起感慨而抒发情怀抱负</a:t>
            </a:r>
            <a:r>
              <a:rPr lang="zh-CN" altLang="en-US" sz="3200" b="1" spc="150">
                <a:latin typeface="Arial" panose="020B0604020202020204" pitchFamily="34" charset="0"/>
                <a:ea typeface="黑体" panose="02010600030101010101" pitchFamily="2" charset="-122"/>
                <a:sym typeface="微软雅黑" panose="020B0503020204020204" charset="-122"/>
              </a:rPr>
              <a:t>的诗。</a:t>
            </a:r>
            <a:endParaRPr lang="zh-CN" altLang="en-US" sz="2800" b="1" baseline="0">
              <a:latin typeface="Arial" panose="020B0604020202020204" pitchFamily="34" charset="0"/>
              <a:ea typeface="黑体" panose="02010600030101010101" pitchFamily="2" charset="-122"/>
              <a:sym typeface="微软雅黑" panose="020B0503020204020204" charset="-122"/>
            </a:endParaRPr>
          </a:p>
          <a:p>
            <a:pPr lvl="0" fontAlgn="base"/>
            <a:endParaRPr lang="zh-CN" altLang="en-US" sz="1600">
              <a:solidFill>
                <a:srgbClr val="767171"/>
              </a:solidFill>
              <a:latin typeface="方正祥隶繁体" pitchFamily="65" charset="-122"/>
              <a:ea typeface="方正祥隶繁体" pitchFamily="65" charset="-122"/>
            </a:endParaRPr>
          </a:p>
        </p:txBody>
      </p:sp>
      <p:sp>
        <p:nvSpPr>
          <p:cNvPr id="10249" name="文本框 46084"/>
          <p:cNvSpPr/>
          <p:nvPr/>
        </p:nvSpPr>
        <p:spPr>
          <a:xfrm>
            <a:off x="1543050" y="4887913"/>
            <a:ext cx="9255125" cy="1568450"/>
          </a:xfrm>
          <a:prstGeom prst="rect">
            <a:avLst/>
          </a:prstGeom>
          <a:noFill/>
          <a:ln w="57150" cmpd="thickThin">
            <a:solidFill>
              <a:srgbClr val="0000CC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>
                <a:solidFill>
                  <a:srgbClr val="990000"/>
                </a:solidFill>
                <a:latin typeface="Arial" panose="020B0604020202020204" pitchFamily="34" charset="0"/>
              </a:rPr>
              <a:t>由于这两类诗歌都以古人、古事、古迹为         描写对象，思想大都比较沉重，感情基调一般都比较苍劲悲凉，所以并称</a:t>
            </a: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咏史怀古诗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1265" name="组合 3"/>
          <p:cNvGrpSpPr/>
          <p:nvPr/>
        </p:nvGrpSpPr>
        <p:grpSpPr>
          <a:xfrm>
            <a:off x="4953000" y="589587"/>
            <a:ext cx="2287017" cy="707401"/>
            <a:chOff x="4952742" y="589805"/>
            <a:chExt cx="2286516" cy="706755"/>
          </a:xfrm>
        </p:grpSpPr>
        <p:sp>
          <p:nvSpPr>
            <p:cNvPr id="11266" name="文本框 4"/>
            <p:cNvSpPr/>
            <p:nvPr/>
          </p:nvSpPr>
          <p:spPr>
            <a:xfrm>
              <a:off x="5455404" y="589805"/>
              <a:ext cx="1452880" cy="70675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40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特点</a:t>
              </a:r>
              <a:r>
                <a:rPr lang="zh-CN" altLang="en-US" sz="20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  </a:t>
              </a:r>
            </a:p>
          </p:txBody>
        </p:sp>
        <p:cxnSp>
          <p:nvCxnSpPr>
            <p:cNvPr id="11267" name="直接连接符 5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0" name="矩形 7"/>
          <p:cNvSpPr/>
          <p:nvPr/>
        </p:nvSpPr>
        <p:spPr>
          <a:xfrm>
            <a:off x="1090930" y="1297305"/>
            <a:ext cx="9854565" cy="14700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z="3200" b="1" spc="15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形式标志：</a:t>
            </a:r>
            <a:r>
              <a:rPr lang="zh-CN" altLang="en-US" sz="3200" b="1" spc="150">
                <a:latin typeface="黑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标题中有古迹、古人名，或在古迹、古人前冠以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“咏”，或在古迹、古人后加“怀古”、“咏怀”等。</a:t>
            </a:r>
            <a:endParaRPr lang="en-US" altLang="zh-CN" sz="3200">
              <a:solidFill>
                <a:srgbClr val="808080"/>
              </a:solidFill>
              <a:latin typeface="隶书" charset="-122"/>
              <a:ea typeface="隶书" charset="-122"/>
            </a:endParaRPr>
          </a:p>
        </p:txBody>
      </p:sp>
      <p:sp>
        <p:nvSpPr>
          <p:cNvPr id="11273" name="矩形 9"/>
          <p:cNvSpPr/>
          <p:nvPr/>
        </p:nvSpPr>
        <p:spPr>
          <a:xfrm>
            <a:off x="1656080" y="3129280"/>
            <a:ext cx="9402445" cy="14700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z="32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诗歌的内容：</a:t>
            </a:r>
            <a:r>
              <a:rPr lang="zh-CN" altLang="en-US" sz="3200">
                <a:solidFill>
                  <a:srgbClr val="FF0000"/>
                </a:solidFill>
                <a:latin typeface="Calibri" charset="0"/>
                <a:ea typeface="黑体" panose="02010600030101010101" pitchFamily="2" charset="-122"/>
                <a:sym typeface="宋体" panose="02010600030101010101" pitchFamily="2" charset="-122"/>
              </a:rPr>
              <a:t>伤己、感时、刺世、论史。</a:t>
            </a:r>
            <a:endParaRPr lang="en-US" altLang="zh-CN" sz="3200">
              <a:solidFill>
                <a:srgbClr val="808080"/>
              </a:solidFill>
              <a:latin typeface="隶书" charset="-122"/>
              <a:ea typeface="隶书" charset="-122"/>
            </a:endParaRPr>
          </a:p>
        </p:txBody>
      </p:sp>
      <p:sp>
        <p:nvSpPr>
          <p:cNvPr id="11276" name="矩形 10"/>
          <p:cNvSpPr/>
          <p:nvPr/>
        </p:nvSpPr>
        <p:spPr>
          <a:xfrm>
            <a:off x="2590800" y="4937760"/>
            <a:ext cx="8402320" cy="14706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 algn="r" fontAlgn="base"/>
            <a:r>
              <a:rPr lang="zh-CN" altLang="en-US" sz="32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宋体" panose="02010600030101010101" pitchFamily="2" charset="-122"/>
              </a:rPr>
              <a:t>结构特征：</a:t>
            </a:r>
            <a:r>
              <a:rPr lang="zh-CN" altLang="en-US" sz="3200">
                <a:solidFill>
                  <a:srgbClr val="000099"/>
                </a:solidFill>
                <a:latin typeface="Arial" panose="020B0604020202020204" pitchFamily="34" charset="0"/>
                <a:ea typeface="黑体" panose="02010600030101010101" pitchFamily="2" charset="-122"/>
                <a:sym typeface="宋体" panose="02010600030101010101" pitchFamily="2" charset="-122"/>
              </a:rPr>
              <a:t>临古地－思古人－忆其事－抒己志</a:t>
            </a:r>
            <a:endParaRPr lang="en-US" altLang="zh-CN" sz="3200">
              <a:solidFill>
                <a:srgbClr val="808080"/>
              </a:solidFill>
              <a:latin typeface="隶书" charset="-122"/>
              <a:ea typeface="隶书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cxnSp>
        <p:nvCxnSpPr>
          <p:cNvPr id="12290" name="直接连接符 7"/>
          <p:cNvCxnSpPr/>
          <p:nvPr/>
        </p:nvCxnSpPr>
        <p:spPr>
          <a:xfrm flipH="1">
            <a:off x="2406650" y="1360488"/>
            <a:ext cx="0" cy="277018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291" name="文本框 9"/>
          <p:cNvSpPr/>
          <p:nvPr/>
        </p:nvSpPr>
        <p:spPr>
          <a:xfrm>
            <a:off x="2374900" y="1246188"/>
            <a:ext cx="798513" cy="3138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rgbClr val="865B3E"/>
                </a:solidFill>
                <a:latin typeface="汉仪太极体简" charset="-122"/>
                <a:ea typeface="汉仪太极体简" charset="-122"/>
                <a:sym typeface="宋体" panose="02010600030101010101" pitchFamily="2" charset="-122"/>
              </a:rPr>
              <a:t>三种主要类型</a:t>
            </a:r>
          </a:p>
        </p:txBody>
      </p:sp>
      <p:pic>
        <p:nvPicPr>
          <p:cNvPr id="12292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468438" y="3270250"/>
            <a:ext cx="938212" cy="8604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fill="hold" tmFilter="0,0; .5, 1; 1, 1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3313" name="组合 8"/>
          <p:cNvGrpSpPr/>
          <p:nvPr/>
        </p:nvGrpSpPr>
        <p:grpSpPr>
          <a:xfrm>
            <a:off x="4670425" y="106363"/>
            <a:ext cx="3384550" cy="1336675"/>
            <a:chOff x="4671179" y="107022"/>
            <a:chExt cx="3383280" cy="1335271"/>
          </a:xfrm>
        </p:grpSpPr>
        <p:sp>
          <p:nvSpPr>
            <p:cNvPr id="13314" name="文本框 9"/>
            <p:cNvSpPr/>
            <p:nvPr/>
          </p:nvSpPr>
          <p:spPr>
            <a:xfrm>
              <a:off x="4671179" y="797133"/>
              <a:ext cx="3383280" cy="6451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600">
                  <a:solidFill>
                    <a:srgbClr val="865B3E"/>
                  </a:solidFill>
                  <a:latin typeface="汉仪太极体简" charset="-122"/>
                  <a:ea typeface="汉仪太极体简" charset="-122"/>
                  <a:sym typeface="宋体" panose="02010600030101010101" pitchFamily="2" charset="-122"/>
                </a:rPr>
                <a:t>三种主要类型</a:t>
              </a:r>
              <a:r>
                <a:rPr lang="zh-CN" altLang="en-US" sz="3600">
                  <a:solidFill>
                    <a:srgbClr val="808080"/>
                  </a:solidFill>
                  <a:latin typeface="方正祥隶繁体" pitchFamily="65" charset="-122"/>
                  <a:ea typeface="方正祥隶繁体" pitchFamily="65" charset="-122"/>
                </a:rPr>
                <a:t>  </a:t>
              </a:r>
            </a:p>
          </p:txBody>
        </p:sp>
        <p:cxnSp>
          <p:nvCxnSpPr>
            <p:cNvPr id="13315" name="直接连接符 10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3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93484" y="107022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grpSp>
        <p:nvGrpSpPr>
          <p:cNvPr id="13317" name="组合 2"/>
          <p:cNvGrpSpPr/>
          <p:nvPr/>
        </p:nvGrpSpPr>
        <p:grpSpPr>
          <a:xfrm>
            <a:off x="1249363" y="1906588"/>
            <a:ext cx="9758362" cy="3629025"/>
            <a:chOff x="1250066" y="1906598"/>
            <a:chExt cx="9757458" cy="3629482"/>
          </a:xfrm>
        </p:grpSpPr>
        <p:sp>
          <p:nvSpPr>
            <p:cNvPr id="13318" name="矩形 17"/>
            <p:cNvSpPr/>
            <p:nvPr/>
          </p:nvSpPr>
          <p:spPr>
            <a:xfrm>
              <a:off x="1250066" y="1906598"/>
              <a:ext cx="9757458" cy="3629482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595959"/>
                </a:solidFill>
                <a:latin typeface="隶书" charset="-122"/>
                <a:ea typeface="隶书" charset="-122"/>
              </a:endParaRPr>
            </a:p>
          </p:txBody>
        </p:sp>
        <p:sp>
          <p:nvSpPr>
            <p:cNvPr id="13319" name="矩形 3"/>
            <p:cNvSpPr/>
            <p:nvPr/>
          </p:nvSpPr>
          <p:spPr>
            <a:xfrm>
              <a:off x="2777924" y="1999403"/>
              <a:ext cx="6755863" cy="34143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 algn="ctr" fontAlgn="base"/>
              <a:endParaRPr lang="zh-CN" altLang="en-US">
                <a:solidFill>
                  <a:srgbClr val="595959"/>
                </a:solidFill>
                <a:latin typeface="隶书" charset="-122"/>
                <a:ea typeface="隶书" charset="-122"/>
              </a:endParaRPr>
            </a:p>
          </p:txBody>
        </p:sp>
        <p:sp>
          <p:nvSpPr>
            <p:cNvPr id="13320" name="文本框 18"/>
            <p:cNvSpPr/>
            <p:nvPr/>
          </p:nvSpPr>
          <p:spPr>
            <a:xfrm>
              <a:off x="6785168" y="2134278"/>
              <a:ext cx="736600" cy="299505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600" b="1">
                  <a:solidFill>
                    <a:srgbClr val="CC0000"/>
                  </a:solidFill>
                  <a:latin typeface="Arial" panose="020B0604020202020204" pitchFamily="34" charset="0"/>
                  <a:ea typeface="黑体" panose="02010600030101010101" pitchFamily="2" charset="-122"/>
                </a:rPr>
                <a:t>一</a:t>
              </a:r>
              <a:r>
                <a:rPr lang="en-US" altLang="zh-CN" sz="3600" b="1">
                  <a:solidFill>
                    <a:srgbClr val="CC0000"/>
                  </a:solidFill>
                  <a:latin typeface="Arial" panose="020B0604020202020204" pitchFamily="34" charset="0"/>
                  <a:ea typeface="黑体" panose="02010600030101010101" pitchFamily="2" charset="-122"/>
                </a:rPr>
                <a:t> </a:t>
              </a:r>
              <a:r>
                <a:rPr lang="zh-CN" altLang="en-US" sz="3600" b="1">
                  <a:solidFill>
                    <a:srgbClr val="CC0000"/>
                  </a:solidFill>
                  <a:latin typeface="Arial" panose="020B0604020202020204" pitchFamily="34" charset="0"/>
                  <a:ea typeface="黑体" panose="02010600030101010101" pitchFamily="2" charset="-122"/>
                </a:rPr>
                <a:t>怀人伤己</a:t>
              </a:r>
              <a:endParaRPr lang="zh-CN" altLang="en-US" sz="3600">
                <a:solidFill>
                  <a:srgbClr val="808080"/>
                </a:solidFill>
                <a:latin typeface="方正隶二繁体" pitchFamily="65" charset="-122"/>
                <a:ea typeface="方正隶二繁体" pitchFamily="65" charset="-122"/>
              </a:endParaRPr>
            </a:p>
          </p:txBody>
        </p:sp>
        <p:sp>
          <p:nvSpPr>
            <p:cNvPr id="13321" name="文本框 19"/>
            <p:cNvSpPr/>
            <p:nvPr/>
          </p:nvSpPr>
          <p:spPr>
            <a:xfrm>
              <a:off x="5262582" y="2209065"/>
              <a:ext cx="736600" cy="299505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600" b="1">
                  <a:solidFill>
                    <a:srgbClr val="CC0000"/>
                  </a:solidFill>
                  <a:latin typeface="Arial" panose="020B0604020202020204" pitchFamily="34" charset="0"/>
                  <a:ea typeface="黑体" panose="02010600030101010101" pitchFamily="2" charset="-122"/>
                  <a:sym typeface="微软雅黑" panose="020B0503020204020204" charset="-122"/>
                </a:rPr>
                <a:t>二</a:t>
              </a:r>
              <a:r>
                <a:rPr lang="en-US" altLang="zh-CN" sz="3600" b="1">
                  <a:solidFill>
                    <a:srgbClr val="CC0000"/>
                  </a:solidFill>
                  <a:latin typeface="Arial" panose="020B0604020202020204" pitchFamily="34" charset="0"/>
                  <a:ea typeface="黑体" panose="02010600030101010101" pitchFamily="2" charset="-122"/>
                  <a:sym typeface="微软雅黑" panose="020B0503020204020204" charset="-122"/>
                </a:rPr>
                <a:t> </a:t>
              </a:r>
              <a:r>
                <a:rPr lang="zh-CN" altLang="en-US" sz="3600" b="1">
                  <a:solidFill>
                    <a:srgbClr val="CC0000"/>
                  </a:solidFill>
                  <a:latin typeface="Arial" panose="020B0604020202020204" pitchFamily="34" charset="0"/>
                  <a:ea typeface="黑体" panose="02010600030101010101" pitchFamily="2" charset="-122"/>
                  <a:sym typeface="微软雅黑" panose="020B0503020204020204" charset="-122"/>
                </a:rPr>
                <a:t>怀古伤今</a:t>
              </a:r>
              <a:endParaRPr lang="zh-CN" altLang="en-US" sz="3600">
                <a:solidFill>
                  <a:srgbClr val="808080"/>
                </a:solidFill>
                <a:latin typeface="方正隶二繁体" pitchFamily="65" charset="-122"/>
                <a:ea typeface="方正隶二繁体" pitchFamily="65" charset="-122"/>
              </a:endParaRPr>
            </a:p>
          </p:txBody>
        </p:sp>
        <p:sp>
          <p:nvSpPr>
            <p:cNvPr id="13322" name="文本框 20"/>
            <p:cNvSpPr/>
            <p:nvPr/>
          </p:nvSpPr>
          <p:spPr>
            <a:xfrm>
              <a:off x="3651953" y="2223813"/>
              <a:ext cx="736600" cy="299505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600" b="1">
                  <a:solidFill>
                    <a:srgbClr val="CC0000"/>
                  </a:solidFill>
                  <a:latin typeface="Arial" panose="020B0604020202020204" pitchFamily="34" charset="0"/>
                  <a:ea typeface="黑体" panose="02010600030101010101" pitchFamily="2" charset="-122"/>
                  <a:sym typeface="微软雅黑" panose="020B0503020204020204" charset="-122"/>
                </a:rPr>
                <a:t>三</a:t>
              </a:r>
              <a:r>
                <a:rPr lang="en-US" altLang="zh-CN" sz="3600" b="1">
                  <a:solidFill>
                    <a:srgbClr val="CC0000"/>
                  </a:solidFill>
                  <a:latin typeface="Arial" panose="020B0604020202020204" pitchFamily="34" charset="0"/>
                  <a:ea typeface="黑体" panose="02010600030101010101" pitchFamily="2" charset="-122"/>
                  <a:sym typeface="微软雅黑" panose="020B0503020204020204" charset="-122"/>
                </a:rPr>
                <a:t> </a:t>
              </a:r>
              <a:r>
                <a:rPr lang="zh-CN" altLang="en-US" sz="3600" b="1">
                  <a:solidFill>
                    <a:srgbClr val="CC0000"/>
                  </a:solidFill>
                  <a:latin typeface="Arial" panose="020B0604020202020204" pitchFamily="34" charset="0"/>
                  <a:ea typeface="黑体" panose="02010600030101010101" pitchFamily="2" charset="-122"/>
                </a:rPr>
                <a:t>理性反思</a:t>
              </a:r>
              <a:endParaRPr lang="zh-CN" altLang="en-US" sz="3600">
                <a:solidFill>
                  <a:srgbClr val="808080"/>
                </a:solidFill>
                <a:latin typeface="方正隶二繁体" pitchFamily="65" charset="-122"/>
                <a:ea typeface="方正隶二繁体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 fill="hold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4337" name="组合 4"/>
          <p:cNvGrpSpPr/>
          <p:nvPr/>
        </p:nvGrpSpPr>
        <p:grpSpPr>
          <a:xfrm>
            <a:off x="4953000" y="117475"/>
            <a:ext cx="2401888" cy="1273175"/>
            <a:chOff x="4952742" y="117182"/>
            <a:chExt cx="2401993" cy="1273359"/>
          </a:xfrm>
        </p:grpSpPr>
        <p:sp>
          <p:nvSpPr>
            <p:cNvPr id="14338" name="文本框 5"/>
            <p:cNvSpPr/>
            <p:nvPr/>
          </p:nvSpPr>
          <p:spPr>
            <a:xfrm>
              <a:off x="4978519" y="806976"/>
              <a:ext cx="2337435" cy="5835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Arial" panose="020B0604020202020204" pitchFamily="34" charset="0"/>
                  <a:ea typeface="黑体" panose="02010600030101010101" pitchFamily="2" charset="-122"/>
                  <a:sym typeface="宋体" panose="02010600030101010101" pitchFamily="2" charset="-122"/>
                </a:rPr>
                <a:t>一</a:t>
              </a:r>
              <a:r>
                <a:rPr lang="en-US" altLang="zh-CN" sz="3200" b="1">
                  <a:latin typeface="Arial" panose="020B0604020202020204" pitchFamily="34" charset="0"/>
                  <a:ea typeface="黑体" panose="02010600030101010101" pitchFamily="2" charset="-122"/>
                  <a:sym typeface="宋体" panose="02010600030101010101" pitchFamily="2" charset="-122"/>
                </a:rPr>
                <a:t> </a:t>
              </a:r>
              <a:r>
                <a:rPr lang="zh-CN" altLang="en-US" sz="3200" b="1">
                  <a:latin typeface="Arial" panose="020B0604020202020204" pitchFamily="34" charset="0"/>
                  <a:ea typeface="黑体" panose="02010600030101010101" pitchFamily="2" charset="-122"/>
                  <a:sym typeface="宋体" panose="02010600030101010101" pitchFamily="2" charset="-122"/>
                </a:rPr>
                <a:t>怀人伤己</a:t>
              </a:r>
            </a:p>
          </p:txBody>
        </p:sp>
        <p:cxnSp>
          <p:nvCxnSpPr>
            <p:cNvPr id="14339" name="直接连接符 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340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78244" y="117182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14341" name="文本框 15"/>
          <p:cNvSpPr/>
          <p:nvPr/>
        </p:nvSpPr>
        <p:spPr>
          <a:xfrm>
            <a:off x="7832725" y="1889125"/>
            <a:ext cx="3959225" cy="3538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</a:rPr>
              <a:t>鉴赏这类诗词时只要抓住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</a:rPr>
              <a:t>历史人物或事件和诗人自己身世之间的连接点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</a:rPr>
              <a:t>，找出二者的共通之处，就能很好的理解作品的深刻寓意。</a:t>
            </a:r>
            <a:endParaRPr lang="zh-CN" altLang="en-US" sz="2400">
              <a:solidFill>
                <a:srgbClr val="767171"/>
              </a:solidFill>
              <a:latin typeface="方正祥隶繁体" pitchFamily="65" charset="-122"/>
              <a:ea typeface="方正祥隶繁体" pitchFamily="65" charset="-122"/>
            </a:endParaRPr>
          </a:p>
        </p:txBody>
      </p:sp>
      <p:sp>
        <p:nvSpPr>
          <p:cNvPr id="14342" name="文本框 16"/>
          <p:cNvSpPr/>
          <p:nvPr/>
        </p:nvSpPr>
        <p:spPr>
          <a:xfrm>
            <a:off x="438150" y="1800225"/>
            <a:ext cx="4422775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</a:rPr>
              <a:t>作者追念古人一般是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</a:rPr>
              <a:t>古人的身世和际遇与作者有了某种相似性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</a:rPr>
              <a:t>，触发点在古人，落脚点在自己。（</a:t>
            </a:r>
            <a:r>
              <a:rPr lang="zh-CN" altLang="en-US" sz="3200" b="1">
                <a:solidFill>
                  <a:srgbClr val="CC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同病相怜</a:t>
            </a:r>
            <a:r>
              <a:rPr lang="en-US" altLang="zh-CN" sz="3200" b="1">
                <a:solidFill>
                  <a:srgbClr val="CC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altLang="en-US" sz="3200" b="1">
                <a:solidFill>
                  <a:srgbClr val="CC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对比失落</a:t>
            </a:r>
            <a:r>
              <a:rPr lang="zh-CN" altLang="zh-CN" sz="3200">
                <a:solidFill>
                  <a:srgbClr val="000000"/>
                </a:solidFill>
                <a:latin typeface="Arial" panose="020B0604020202020204" pitchFamily="34" charset="0"/>
              </a:rPr>
              <a:t>）这类诗歌着眼于个人境遇变化，借古人古事抒发自己的感慨。</a:t>
            </a:r>
            <a:endParaRPr lang="zh-CN" altLang="en-US" sz="2400">
              <a:solidFill>
                <a:srgbClr val="767171"/>
              </a:solidFill>
              <a:latin typeface="方正祥隶繁体" pitchFamily="65" charset="-122"/>
              <a:ea typeface="方正祥隶繁体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5361" name="组合 4"/>
          <p:cNvGrpSpPr/>
          <p:nvPr/>
        </p:nvGrpSpPr>
        <p:grpSpPr>
          <a:xfrm>
            <a:off x="4953000" y="117475"/>
            <a:ext cx="2401888" cy="1273175"/>
            <a:chOff x="4952742" y="117182"/>
            <a:chExt cx="2401993" cy="1273360"/>
          </a:xfrm>
        </p:grpSpPr>
        <p:sp>
          <p:nvSpPr>
            <p:cNvPr id="15362" name="文本框 5"/>
            <p:cNvSpPr/>
            <p:nvPr/>
          </p:nvSpPr>
          <p:spPr>
            <a:xfrm>
              <a:off x="4978519" y="806977"/>
              <a:ext cx="2337435" cy="5835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Arial" panose="020B0604020202020204" pitchFamily="34" charset="0"/>
                  <a:ea typeface="黑体" panose="02010600030101010101" pitchFamily="2" charset="-122"/>
                  <a:sym typeface="微软雅黑" panose="020B0503020204020204" charset="-122"/>
                </a:rPr>
                <a:t>二</a:t>
              </a:r>
              <a:r>
                <a:rPr lang="en-US" altLang="zh-CN" sz="3200" b="1">
                  <a:latin typeface="Arial" panose="020B0604020202020204" pitchFamily="34" charset="0"/>
                  <a:ea typeface="黑体" panose="02010600030101010101" pitchFamily="2" charset="-122"/>
                  <a:sym typeface="微软雅黑" panose="020B0503020204020204" charset="-122"/>
                </a:rPr>
                <a:t> </a:t>
              </a:r>
              <a:r>
                <a:rPr lang="zh-CN" altLang="en-US" sz="3200" b="1">
                  <a:latin typeface="Arial" panose="020B0604020202020204" pitchFamily="34" charset="0"/>
                  <a:ea typeface="黑体" panose="02010600030101010101" pitchFamily="2" charset="-122"/>
                  <a:sym typeface="微软雅黑" panose="020B0503020204020204" charset="-122"/>
                </a:rPr>
                <a:t>怀古伤今</a:t>
              </a:r>
            </a:p>
          </p:txBody>
        </p:sp>
        <p:cxnSp>
          <p:nvCxnSpPr>
            <p:cNvPr id="15363" name="直接连接符 6"/>
            <p:cNvCxnSpPr/>
            <p:nvPr/>
          </p:nvCxnSpPr>
          <p:spPr>
            <a:xfrm>
              <a:off x="4952742" y="700947"/>
              <a:ext cx="228651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364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78244" y="117182"/>
              <a:ext cx="2376491" cy="6899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15365" name="文本框 16"/>
          <p:cNvSpPr/>
          <p:nvPr/>
        </p:nvSpPr>
        <p:spPr>
          <a:xfrm>
            <a:off x="438150" y="1800225"/>
            <a:ext cx="4422775" cy="304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</a:t>
            </a:r>
            <a:r>
              <a:rPr lang="zh-CN" altLang="en-US" sz="3200" b="1">
                <a:latin typeface="Arial" panose="020B0604020202020204" pitchFamily="34" charset="0"/>
                <a:ea typeface="黑体" panose="02010600030101010101" pitchFamily="2" charset="-122"/>
              </a:rPr>
              <a:t>诗人借写古迹、古事来表达对现实的关切、热情、不满或是警戒。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怀古尽管触点在古，但实际上表现了对现实的强烈关注。</a:t>
            </a:r>
            <a:r>
              <a:rPr lang="zh-CN" altLang="en-US" sz="3200">
                <a:solidFill>
                  <a:srgbClr val="CC0000"/>
                </a:solidFill>
                <a:latin typeface="Arial" panose="020B0604020202020204" pitchFamily="34" charset="0"/>
              </a:rPr>
              <a:t> </a:t>
            </a:r>
            <a:endParaRPr lang="zh-CN" altLang="en-US" sz="2400">
              <a:solidFill>
                <a:srgbClr val="767171"/>
              </a:solidFill>
              <a:latin typeface="方正祥隶繁体" pitchFamily="65" charset="-122"/>
              <a:ea typeface="方正祥隶繁体" pitchFamily="65" charset="-122"/>
            </a:endParaRPr>
          </a:p>
        </p:txBody>
      </p:sp>
      <p:grpSp>
        <p:nvGrpSpPr>
          <p:cNvPr id="15367" name="组合 20502"/>
          <p:cNvGrpSpPr/>
          <p:nvPr/>
        </p:nvGrpSpPr>
        <p:grpSpPr>
          <a:xfrm>
            <a:off x="7823200" y="1555750"/>
            <a:ext cx="4133850" cy="4217988"/>
            <a:chOff x="839" y="0"/>
            <a:chExt cx="2352" cy="2450"/>
          </a:xfrm>
        </p:grpSpPr>
        <p:sp>
          <p:nvSpPr>
            <p:cNvPr id="15368" name="矩形 20496"/>
            <p:cNvSpPr/>
            <p:nvPr/>
          </p:nvSpPr>
          <p:spPr>
            <a:xfrm>
              <a:off x="839" y="0"/>
              <a:ext cx="2222" cy="245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  <a:miter lim="800000"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5369" name="矩形 20486"/>
            <p:cNvSpPr/>
            <p:nvPr/>
          </p:nvSpPr>
          <p:spPr>
            <a:xfrm>
              <a:off x="930" y="50"/>
              <a:ext cx="2047" cy="11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黑体" panose="02010600030101010101" pitchFamily="2" charset="-122"/>
                  <a:ea typeface="黑体" panose="02010600030101010101" pitchFamily="2" charset="-122"/>
                </a:rPr>
                <a:t>第一类是古盛今衰型：繁华远去，只留荒芜，物换星移，世事沧桑。</a:t>
              </a:r>
            </a:p>
          </p:txBody>
        </p:sp>
        <p:sp>
          <p:nvSpPr>
            <p:cNvPr id="15370" name="矩形 20487"/>
            <p:cNvSpPr/>
            <p:nvPr/>
          </p:nvSpPr>
          <p:spPr>
            <a:xfrm>
              <a:off x="839" y="1365"/>
              <a:ext cx="2352" cy="91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>
                  <a:latin typeface="Arial" panose="020B0604020202020204" pitchFamily="34" charset="0"/>
                  <a:ea typeface="黑体" panose="02010600030101010101" pitchFamily="2" charset="-122"/>
                </a:rPr>
                <a:t>第二类是物是人非型。</a:t>
              </a:r>
            </a:p>
            <a:p>
              <a:pPr lvl="0"/>
              <a:r>
                <a:rPr lang="zh-CN" altLang="en-US" sz="3200" b="1">
                  <a:latin typeface="Arial" panose="020B0604020202020204" pitchFamily="34" charset="0"/>
                  <a:ea typeface="黑体" panose="02010600030101010101" pitchFamily="2" charset="-122"/>
                </a:rPr>
                <a:t>风景依旧，朱颜已改。</a:t>
              </a:r>
            </a:p>
            <a:p>
              <a:pPr lvl="0"/>
              <a:r>
                <a:rPr lang="zh-CN" altLang="en-US" sz="3200" b="1">
                  <a:latin typeface="Arial" panose="020B0604020202020204" pitchFamily="34" charset="0"/>
                  <a:ea typeface="黑体" panose="02010600030101010101" pitchFamily="2" charset="-122"/>
                </a:rPr>
                <a:t>物是人非，讽今伤今</a:t>
              </a:r>
              <a:endParaRPr lang="zh-CN" altLang="en-US" sz="32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889</Words>
  <Application>Microsoft Office PowerPoint</Application>
  <PresentationFormat>自定义</PresentationFormat>
  <Paragraphs>83</Paragraphs>
  <Slides>26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1_空白设计模板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2022-05-29T11:47:37Z</cp:lastPrinted>
  <dcterms:created xsi:type="dcterms:W3CDTF">2022-05-29T11:47:37Z</dcterms:created>
  <dcterms:modified xsi:type="dcterms:W3CDTF">2022-06-01T00:57:55Z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