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8" r:id="rId3"/>
    <p:sldId id="259" r:id="rId4"/>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2D0"/>
    <a:srgbClr val="F8EC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17.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77616" y="3290127"/>
            <a:ext cx="4048323" cy="917059"/>
            <a:chOff x="12815919" y="5875332"/>
            <a:chExt cx="10520578" cy="2383206"/>
          </a:xfrm>
        </p:grpSpPr>
        <p:sp>
          <p:nvSpPr>
            <p:cNvPr id="16" name="TextBox 15"/>
            <p:cNvSpPr txBox="1"/>
            <p:nvPr/>
          </p:nvSpPr>
          <p:spPr>
            <a:xfrm>
              <a:off x="12881776" y="5875332"/>
              <a:ext cx="9513036" cy="1929091"/>
            </a:xfrm>
            <a:prstGeom prst="rect">
              <a:avLst/>
            </a:prstGeom>
            <a:noFill/>
          </p:spPr>
          <p:txBody>
            <a:bodyPr wrap="square" rtlCol="0">
              <a:spAutoFit/>
            </a:bodyPr>
            <a:lstStyle/>
            <a:p>
              <a:r>
                <a:rPr lang="zh-CN" altLang="en-US" sz="2115" b="1" dirty="0">
                  <a:solidFill>
                    <a:srgbClr val="EF8340"/>
                  </a:solidFill>
                  <a:latin typeface="微软雅黑" panose="020B0503020204020204" charset="-122"/>
                  <a:ea typeface="微软雅黑" panose="020B0503020204020204" charset="-122"/>
                </a:rPr>
                <a:t>专题十九    </a:t>
              </a:r>
              <a:r>
                <a:rPr lang="en-US" altLang="zh-CN" sz="2115" b="1" dirty="0">
                  <a:solidFill>
                    <a:srgbClr val="EF8340"/>
                  </a:solidFill>
                  <a:latin typeface="微软雅黑" panose="020B0503020204020204" charset="-122"/>
                  <a:ea typeface="微软雅黑" panose="020B0503020204020204" charset="-122"/>
                </a:rPr>
                <a:t>PART 19</a:t>
              </a:r>
              <a:endParaRPr lang="en-US" altLang="zh-CN" sz="2115" b="1" dirty="0">
                <a:solidFill>
                  <a:srgbClr val="EF8340"/>
                </a:solidFill>
                <a:latin typeface="微软雅黑" panose="020B0503020204020204" charset="-122"/>
                <a:ea typeface="微软雅黑" panose="020B0503020204020204" charset="-122"/>
              </a:endParaRPr>
            </a:p>
            <a:p>
              <a:r>
                <a:rPr lang="en-US" altLang="zh-CN" sz="2115" b="1" dirty="0">
                  <a:solidFill>
                    <a:srgbClr val="EF8340"/>
                  </a:solidFill>
                  <a:latin typeface="微软雅黑" panose="020B0503020204020204" charset="-122"/>
                  <a:ea typeface="微软雅黑" panose="020B0503020204020204" charset="-122"/>
                </a:rPr>
                <a:t> </a:t>
              </a:r>
              <a:r>
                <a:rPr lang="zh-CN" altLang="en-US" sz="2115" b="1" dirty="0">
                  <a:solidFill>
                    <a:srgbClr val="EF8340"/>
                  </a:solidFill>
                  <a:latin typeface="微软雅黑" panose="020B0503020204020204" charset="-122"/>
                  <a:ea typeface="微软雅黑" panose="020B0503020204020204" charset="-122"/>
                </a:rPr>
                <a:t>　</a:t>
              </a:r>
              <a:endParaRPr lang="zh-CN" altLang="en-US" sz="2115" b="1" dirty="0">
                <a:solidFill>
                  <a:srgbClr val="EF8340"/>
                </a:solidFill>
                <a:latin typeface="微软雅黑" panose="020B0503020204020204" charset="-122"/>
                <a:ea typeface="微软雅黑" panose="020B0503020204020204" charset="-122"/>
              </a:endParaRPr>
            </a:p>
          </p:txBody>
        </p:sp>
        <p:sp>
          <p:nvSpPr>
            <p:cNvPr id="17" name="TextBox 16"/>
            <p:cNvSpPr txBox="1"/>
            <p:nvPr/>
          </p:nvSpPr>
          <p:spPr>
            <a:xfrm>
              <a:off x="12815919" y="6789854"/>
              <a:ext cx="10520578" cy="1468684"/>
            </a:xfrm>
            <a:prstGeom prst="rect">
              <a:avLst/>
            </a:prstGeom>
            <a:noFill/>
          </p:spPr>
          <p:txBody>
            <a:bodyPr wrap="square" rtlCol="0">
              <a:spAutoFit/>
            </a:bodyPr>
            <a:lstStyle/>
            <a:p>
              <a:r>
                <a:rPr lang="zh-CN" altLang="en-US" sz="3080" b="1" dirty="0">
                  <a:latin typeface="微软雅黑" panose="020B0503020204020204" charset="-122"/>
                  <a:ea typeface="微软雅黑" panose="020B0503020204020204" charset="-122"/>
                </a:rPr>
                <a:t>亮眼拟题招人爱</a:t>
              </a:r>
              <a:endParaRPr lang="zh-CN" altLang="en-US" sz="3080" b="1" dirty="0">
                <a:latin typeface="微软雅黑" panose="020B0503020204020204" charset="-122"/>
                <a:ea typeface="微软雅黑" panose="020B0503020204020204" charset="-122"/>
              </a:endParaRPr>
            </a:p>
          </p:txBody>
        </p:sp>
      </p:grpSp>
      <p:cxnSp>
        <p:nvCxnSpPr>
          <p:cNvPr id="19" name="直接连接符 18"/>
          <p:cNvCxnSpPr/>
          <p:nvPr/>
        </p:nvCxnSpPr>
        <p:spPr>
          <a:xfrm>
            <a:off x="4984402" y="4171213"/>
            <a:ext cx="4159721" cy="61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4977616" y="4229999"/>
            <a:ext cx="3903491" cy="32194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考场病文升格</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技法训练巩固</a:t>
            </a:r>
            <a:endParaRPr lang="zh-CN" altLang="en-US" sz="150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3043555"/>
        </p:xfrm>
        <a:graphic>
          <a:graphicData uri="http://schemas.openxmlformats.org/drawingml/2006/table">
            <a:tbl>
              <a:tblPr>
                <a:tableStyleId>{5940675A-B579-460E-94D1-54222C63F5DA}</a:tableStyleId>
              </a:tblPr>
              <a:tblGrid>
                <a:gridCol w="3764915"/>
                <a:gridCol w="418719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2707005">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1979</a:t>
                      </a:r>
                      <a:r>
                        <a:rPr lang="zh-CN" altLang="en-US" sz="1695" kern="1200" dirty="0">
                          <a:solidFill>
                            <a:schemeClr val="tx1"/>
                          </a:solidFill>
                          <a:latin typeface="微软雅黑" panose="020B0503020204020204" charset="-122"/>
                          <a:ea typeface="微软雅黑" panose="020B0503020204020204" charset="-122"/>
                        </a:rPr>
                        <a:t>年深圳蛇口打响了改革开放第一炮</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无数突破陈腐体制的举措摆出来</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三峡工程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人类历史上的伟大工程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青藏铁路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世界上建设难度最大的铁路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改革开放以来</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先辈们用血与汗、泪与水开辟出一条崭新的道路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完成了一个又一个壮举。为了更好地前进</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我们就要走长征</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en-US" altLang="zh-CN" sz="1695" kern="1200" dirty="0">
                          <a:solidFill>
                            <a:schemeClr val="tx1"/>
                          </a:solidFill>
                          <a:latin typeface="微软雅黑" panose="020B0503020204020204" charset="-122"/>
                          <a:ea typeface="微软雅黑" panose="020B0503020204020204" charset="-122"/>
                        </a:rPr>
                        <a:t> </a:t>
                      </a:r>
                      <a:r>
                        <a:rPr lang="zh-CN" altLang="en-US" sz="1695"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“筚路蓝缕启山林</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栉风沐雨砥砺行”</a:t>
                      </a:r>
                      <a:r>
                        <a:rPr lang="en-US" altLang="zh-CN" sz="1695" kern="1200" dirty="0">
                          <a:solidFill>
                            <a:schemeClr val="tx1"/>
                          </a:solidFill>
                          <a:latin typeface="微软雅黑" panose="020B0503020204020204" charset="-122"/>
                          <a:ea typeface="微软雅黑" panose="020B0503020204020204" charset="-122"/>
                        </a:rPr>
                        <a:t>,1979</a:t>
                      </a:r>
                      <a:r>
                        <a:rPr lang="zh-CN" altLang="en-US" sz="1695" kern="1200" dirty="0">
                          <a:solidFill>
                            <a:schemeClr val="tx1"/>
                          </a:solidFill>
                          <a:latin typeface="微软雅黑" panose="020B0503020204020204" charset="-122"/>
                          <a:ea typeface="微软雅黑" panose="020B0503020204020204" charset="-122"/>
                        </a:rPr>
                        <a:t>年深圳蛇口打响了改革开放第一炮</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无数突破陈腐体制的举措喷薄而出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三峡工程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人类历史上的伟大工程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青藏铁路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世界上建设难度最大的铁路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改革开放以来</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先辈们用血与汗、泪与水开辟出一条崭新的道路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完成了一个又一个壮举。时不我待</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立足</a:t>
                      </a:r>
                      <a:r>
                        <a:rPr lang="en-US" altLang="zh-CN" sz="1695" kern="1200" dirty="0">
                          <a:solidFill>
                            <a:schemeClr val="tx1"/>
                          </a:solidFill>
                          <a:latin typeface="微软雅黑" panose="020B0503020204020204" charset="-122"/>
                          <a:ea typeface="微软雅黑" panose="020B0503020204020204" charset="-122"/>
                        </a:rPr>
                        <a:t> </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3702050"/>
        </p:xfrm>
        <a:graphic>
          <a:graphicData uri="http://schemas.openxmlformats.org/drawingml/2006/table">
            <a:tbl>
              <a:tblPr>
                <a:tableStyleId>{5940675A-B579-460E-94D1-54222C63F5DA}</a:tableStyleId>
              </a:tblPr>
              <a:tblGrid>
                <a:gridCol w="3764915"/>
                <a:gridCol w="418719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36550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路了。如果没有他们</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就不会有今天的繁荣</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我们更应以不怕苦的心理</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朝着目标前进。</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迈大了步子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再看看前方的路吧。在发展的道路上</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我们是应该加速追求经济效益还是要绿水青山呢</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西北沙漠扩大、北京沙尘暴</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我想大自然给出了最好的答案。我们要将荒山沙地变成绿水青山</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要体现“既要金山银山也要绿水青山”</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en-US" altLang="zh-CN" sz="1695" kern="1200" dirty="0">
                          <a:solidFill>
                            <a:schemeClr val="tx1"/>
                          </a:solidFill>
                          <a:latin typeface="微软雅黑" panose="020B0503020204020204" charset="-122"/>
                          <a:ea typeface="微软雅黑" panose="020B0503020204020204" charset="-122"/>
                        </a:rPr>
                        <a:t> </a:t>
                      </a:r>
                      <a:r>
                        <a:rPr lang="zh-CN" altLang="en-US" sz="1695"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于过去</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为了更好前进</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奋起直追是我们的信念。如果没有他们</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今天的繁荣将会是空中楼阁</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我们更应以永不懈怠的精神状态和一往无前的奋斗姿态</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朝着目标前进。</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迈大了步子</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再看看前方的路吧。在发展的道路上</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我们是应该加速追求经济效益还是要绿水青山呢</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西北沙漠化、北京沙尘暴</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我想大自然给出了最好的答案。有一种蓝叫作“北京</a:t>
                      </a:r>
                      <a:r>
                        <a:rPr lang="en-US" altLang="zh-CN" sz="1695" kern="1200" dirty="0">
                          <a:solidFill>
                            <a:schemeClr val="tx1"/>
                          </a:solidFill>
                          <a:latin typeface="微软雅黑" panose="020B0503020204020204" charset="-122"/>
                          <a:ea typeface="微软雅黑" panose="020B0503020204020204" charset="-122"/>
                        </a:rPr>
                        <a:t>APEC</a:t>
                      </a:r>
                      <a:r>
                        <a:rPr lang="zh-CN" altLang="en-US" sz="1695" kern="1200" dirty="0">
                          <a:solidFill>
                            <a:schemeClr val="tx1"/>
                          </a:solidFill>
                          <a:latin typeface="微软雅黑" panose="020B0503020204020204" charset="-122"/>
                          <a:ea typeface="微软雅黑" panose="020B0503020204020204" charset="-122"/>
                        </a:rPr>
                        <a:t>蓝”</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有一种奇迹叫作</a:t>
                      </a:r>
                      <a:r>
                        <a:rPr lang="en-US" altLang="zh-CN" sz="1695" kern="1200" dirty="0">
                          <a:solidFill>
                            <a:schemeClr val="tx1"/>
                          </a:solidFill>
                          <a:latin typeface="微软雅黑" panose="020B0503020204020204" charset="-122"/>
                          <a:ea typeface="微软雅黑" panose="020B0503020204020204" charset="-122"/>
                        </a:rPr>
                        <a:t> </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3702050"/>
        </p:xfrm>
        <a:graphic>
          <a:graphicData uri="http://schemas.openxmlformats.org/drawingml/2006/table">
            <a:tbl>
              <a:tblPr>
                <a:tableStyleId>{5940675A-B579-460E-94D1-54222C63F5DA}</a:tableStyleId>
              </a:tblPr>
              <a:tblGrid>
                <a:gridCol w="3764915"/>
                <a:gridCol w="418719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336550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”的发展理念。我们要着眼于未来。我们不应以破坏生态来获取经济效益</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唯有用长远的目光</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用绿水青山滋养金山银山</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才能使经济发展更为长久。当代青年要牢记这些理念</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与其他人一道准备走长征路。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空洞的分析多</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实质性的事例没有列举</a:t>
                      </a:r>
                      <a:r>
                        <a:rPr lang="en-US" altLang="zh-CN" sz="1695" kern="1200" dirty="0">
                          <a:solidFill>
                            <a:schemeClr val="tx1"/>
                          </a:solidFill>
                          <a:latin typeface="微软雅黑" panose="020B0503020204020204" charset="-122"/>
                          <a:ea typeface="微软雅黑" panose="020B0503020204020204" charset="-122"/>
                        </a:rPr>
                        <a:t>)</a:t>
                      </a:r>
                      <a:endParaRPr lang="en-US" alt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en-US" altLang="zh-CN" sz="1695" kern="1200" dirty="0">
                          <a:solidFill>
                            <a:schemeClr val="tx1"/>
                          </a:solidFill>
                          <a:latin typeface="微软雅黑" panose="020B0503020204020204" charset="-122"/>
                          <a:ea typeface="微软雅黑" panose="020B0503020204020204" charset="-122"/>
                        </a:rPr>
                        <a:t> </a:t>
                      </a:r>
                      <a:r>
                        <a:rPr lang="zh-CN" altLang="en-US" sz="1695"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“塞罕坝林场”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有一种力量叫作“中国力量”。塞罕坝林场用了不起的变化成就了“生态文明建设范例”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将荒山沙地变成了绿水青山</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体现了“既要金山银山也要绿水青山”的发展理念。我们不应只是立足于过去</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更要着眼于未来。以破坏生态来获取的经济效益是短暂的</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唯有用长远的目光</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用绿水青山滋养金山银山</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才能获得更多的经济效益。当代青年更是如此</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要肩负起新时代的挑战和使命。</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696060" y="2098982"/>
          <a:ext cx="7952105" cy="2988310"/>
        </p:xfrm>
        <a:graphic>
          <a:graphicData uri="http://schemas.openxmlformats.org/drawingml/2006/table">
            <a:tbl>
              <a:tblPr>
                <a:tableStyleId>{5940675A-B579-460E-94D1-54222C63F5DA}</a:tableStyleId>
              </a:tblPr>
              <a:tblGrid>
                <a:gridCol w="3876040"/>
                <a:gridCol w="4076065"/>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2651760">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雄安新区新建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中国再次发展。我们的国家越来越强大</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人民的生活越来越富裕</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靠的是我们青年人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正因为如此</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作为当代青年的我们任重而道远</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更应以饱满的姿态去走好新一代的长征路。</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文章的深度表现在感性与理性的结合上</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议论、抒情与前文未能无缝对接</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空乏无力</a:t>
                      </a:r>
                      <a:r>
                        <a:rPr lang="en-US" altLang="zh-CN" sz="1695" kern="1200" dirty="0">
                          <a:solidFill>
                            <a:schemeClr val="tx1"/>
                          </a:solidFill>
                          <a:latin typeface="微软雅黑" panose="020B0503020204020204" charset="-122"/>
                          <a:ea typeface="微软雅黑" panose="020B0503020204020204" charset="-122"/>
                        </a:rPr>
                        <a:t>) </a:t>
                      </a:r>
                      <a:r>
                        <a:rPr lang="zh-CN" altLang="en-US" sz="1695"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新时代</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新征程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雄安新区新建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千年大计始于此。以史为鉴</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立足于现状</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发展经济不能以牺牲环境作为代价</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走可持续发展道路才能使源泉不竭。作为当代青年的我们任重而道远</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更应以饱满的姿态去走好新一代的长征路。</a:t>
                      </a:r>
                      <a:endParaRPr lang="en-US" altLang="zh-CN"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778528" y="2177665"/>
          <a:ext cx="7759700" cy="3258185"/>
        </p:xfrm>
        <a:graphic>
          <a:graphicData uri="http://schemas.openxmlformats.org/drawingml/2006/table">
            <a:tbl>
              <a:tblPr>
                <a:tableStyleId>{5940675A-B579-460E-94D1-54222C63F5DA}</a:tableStyleId>
              </a:tblPr>
              <a:tblGrid>
                <a:gridCol w="3155950"/>
                <a:gridCol w="460375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2921635">
                <a:tc>
                  <a:txBody>
                    <a:bodyPr/>
                    <a:lstStyle/>
                    <a:p>
                      <a:pPr algn="l"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【病因分析】</a:t>
                      </a:r>
                      <a:endParaRPr lang="zh-CN" sz="1695" kern="1200" dirty="0">
                        <a:solidFill>
                          <a:schemeClr val="tx1"/>
                        </a:solidFill>
                        <a:latin typeface="微软雅黑" panose="020B0503020204020204" charset="-122"/>
                        <a:ea typeface="微软雅黑" panose="020B0503020204020204" charset="-122"/>
                      </a:endParaRPr>
                    </a:p>
                    <a:p>
                      <a:pPr marL="0" marR="0" indent="0" algn="l" defTabSz="2117725" rtl="0" eaLnBrk="1" fontAlgn="base" latinLnBrk="0" hangingPunct="1">
                        <a:lnSpc>
                          <a:spcPct val="130000"/>
                        </a:lnSpc>
                        <a:spcBef>
                          <a:spcPct val="0"/>
                        </a:spcBef>
                        <a:spcAft>
                          <a:spcPct val="0"/>
                        </a:spcAft>
                        <a:buClrTx/>
                        <a:buSzTx/>
                        <a:buFontTx/>
                        <a:buNone/>
                        <a:defRPr/>
                      </a:pPr>
                      <a:r>
                        <a:rPr lang="zh-CN" altLang="en-US" sz="1695" kern="1200" dirty="0">
                          <a:solidFill>
                            <a:schemeClr val="tx1"/>
                          </a:solidFill>
                          <a:latin typeface="微软雅黑" panose="020B0503020204020204" charset="-122"/>
                          <a:ea typeface="微软雅黑" panose="020B0503020204020204" charset="-122"/>
                        </a:rPr>
                        <a:t>　　　俗话说</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花香蜂自来</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题好文一半。”传神的作文题目如美人顾盼生姿的一笑</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令人难忘</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扮靓标题</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先声夺人</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能达到“回眸一笑百媚生”的效果。本文的题目一般</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文采不足。文章中间内容分析空洞</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没有实质性的内容</a:t>
                      </a:r>
                      <a:r>
                        <a:rPr lang="en-US" altLang="zh-CN" sz="1695" kern="1200" dirty="0">
                          <a:solidFill>
                            <a:schemeClr val="tx1"/>
                          </a:solidFill>
                          <a:latin typeface="微软雅黑" panose="020B0503020204020204" charset="-122"/>
                          <a:ea typeface="微软雅黑" panose="020B0503020204020204" charset="-122"/>
                        </a:rPr>
                        <a:t>, </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【升格感悟】</a:t>
                      </a:r>
                      <a:endParaRPr lang="zh-CN"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       　升格后文章的题目明确表明了主旨</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而且具有文化风味</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远远高出了那些只知就事论事的文章标题</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这说明一个好的标题可以激活全篇</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也更加明确了中心</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增加了题目的文采和文章的吸引力。应该说原作起点较低</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修改升格不易。升格作品在思路上进行了调整。首先增加现实中的事例</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来论证观点。其次</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化用屈原的诗句为标题</a:t>
                      </a:r>
                      <a:r>
                        <a:rPr lang="en-US" altLang="zh-CN" sz="1695" kern="1200" dirty="0">
                          <a:solidFill>
                            <a:schemeClr val="tx1"/>
                          </a:solidFill>
                          <a:latin typeface="微软雅黑" panose="020B0503020204020204" charset="-122"/>
                          <a:ea typeface="微软雅黑" panose="020B0503020204020204" charset="-122"/>
                        </a:rPr>
                        <a:t>, </a:t>
                      </a:r>
                      <a:r>
                        <a:rPr lang="zh-CN" altLang="en-US" sz="1695" u="sng" kern="1200" dirty="0">
                          <a:solidFill>
                            <a:schemeClr val="tx1"/>
                          </a:solidFill>
                          <a:latin typeface="微软雅黑" panose="020B0503020204020204" charset="-122"/>
                          <a:ea typeface="微软雅黑" panose="020B0503020204020204" charset="-122"/>
                        </a:rPr>
                        <a:t>　　　</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778528" y="2177666"/>
          <a:ext cx="7759700" cy="2096135"/>
        </p:xfrm>
        <a:graphic>
          <a:graphicData uri="http://schemas.openxmlformats.org/drawingml/2006/table">
            <a:tbl>
              <a:tblPr>
                <a:tableStyleId>{5940675A-B579-460E-94D1-54222C63F5DA}</a:tableStyleId>
              </a:tblPr>
              <a:tblGrid>
                <a:gridCol w="3155950"/>
                <a:gridCol w="460375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1759585">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结尾仓促</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而且远未达到“不少于</a:t>
                      </a:r>
                      <a:r>
                        <a:rPr lang="en-US" altLang="zh-CN" sz="1695" kern="1200" dirty="0">
                          <a:solidFill>
                            <a:schemeClr val="tx1"/>
                          </a:solidFill>
                          <a:latin typeface="微软雅黑" panose="020B0503020204020204" charset="-122"/>
                          <a:ea typeface="微软雅黑" panose="020B0503020204020204" charset="-122"/>
                        </a:rPr>
                        <a:t>800</a:t>
                      </a:r>
                      <a:r>
                        <a:rPr lang="zh-CN" altLang="en-US" sz="1695" kern="1200" dirty="0">
                          <a:solidFill>
                            <a:schemeClr val="tx1"/>
                          </a:solidFill>
                          <a:latin typeface="微软雅黑" panose="020B0503020204020204" charset="-122"/>
                          <a:ea typeface="微软雅黑" panose="020B0503020204020204" charset="-122"/>
                        </a:rPr>
                        <a:t>字”的要求。</a:t>
                      </a:r>
                      <a:endParaRPr lang="zh-CN" altLang="en-US" sz="1695" kern="1200" dirty="0">
                        <a:solidFill>
                          <a:schemeClr val="tx1"/>
                        </a:solidFill>
                        <a:latin typeface="微软雅黑" panose="020B0503020204020204" charset="-122"/>
                        <a:ea typeface="微软雅黑" panose="020B0503020204020204" charset="-122"/>
                      </a:endParaRPr>
                    </a:p>
                    <a:p>
                      <a:pPr marL="0" marR="0" indent="0" algn="r" defTabSz="2117725" rtl="0" eaLnBrk="1" fontAlgn="base" latinLnBrk="0" hangingPunct="1">
                        <a:lnSpc>
                          <a:spcPct val="130000"/>
                        </a:lnSpc>
                        <a:spcBef>
                          <a:spcPct val="0"/>
                        </a:spcBef>
                        <a:spcAft>
                          <a:spcPct val="0"/>
                        </a:spcAft>
                        <a:buClrTx/>
                        <a:buSzTx/>
                        <a:buFontTx/>
                        <a:buNone/>
                        <a:defRPr/>
                      </a:pP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考场得分</a:t>
                      </a:r>
                      <a:r>
                        <a:rPr lang="en-US" altLang="zh-CN" sz="1695" kern="1200" dirty="0">
                          <a:solidFill>
                            <a:schemeClr val="tx1"/>
                          </a:solidFill>
                          <a:latin typeface="微软雅黑" panose="020B0503020204020204" charset="-122"/>
                          <a:ea typeface="微软雅黑" panose="020B0503020204020204" charset="-122"/>
                        </a:rPr>
                        <a:t>:35</a:t>
                      </a:r>
                      <a:r>
                        <a:rPr lang="zh-CN" altLang="en-US" sz="1695" kern="1200" dirty="0">
                          <a:solidFill>
                            <a:schemeClr val="tx1"/>
                          </a:solidFill>
                          <a:latin typeface="微软雅黑" panose="020B0503020204020204" charset="-122"/>
                          <a:ea typeface="微软雅黑" panose="020B0503020204020204" charset="-122"/>
                        </a:rPr>
                        <a:t>分</a:t>
                      </a:r>
                      <a:r>
                        <a:rPr lang="en-US" altLang="zh-CN" sz="1695" kern="1200" dirty="0">
                          <a:solidFill>
                            <a:schemeClr val="tx1"/>
                          </a:solidFill>
                          <a:latin typeface="微软雅黑" panose="020B0503020204020204" charset="-122"/>
                          <a:ea typeface="微软雅黑" panose="020B0503020204020204" charset="-122"/>
                        </a:rPr>
                        <a:t>)</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kern="1200" dirty="0">
                          <a:solidFill>
                            <a:schemeClr val="tx1"/>
                          </a:solidFill>
                          <a:latin typeface="微软雅黑" panose="020B0503020204020204" charset="-122"/>
                          <a:ea typeface="微软雅黑" panose="020B0503020204020204" charset="-122"/>
                        </a:rPr>
                        <a:t>文章中引用诗句和名言</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从而增强了文章的文学性</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再进行古今、旧新、过去和未来的对比</a:t>
                      </a:r>
                      <a:r>
                        <a:rPr lang="en-US" altLang="zh-CN" sz="1695" kern="1200" dirty="0">
                          <a:solidFill>
                            <a:schemeClr val="tx1"/>
                          </a:solidFill>
                          <a:latin typeface="微软雅黑" panose="020B0503020204020204" charset="-122"/>
                          <a:ea typeface="微软雅黑" panose="020B0503020204020204" charset="-122"/>
                        </a:rPr>
                        <a:t>,</a:t>
                      </a:r>
                      <a:r>
                        <a:rPr lang="zh-CN" altLang="en-US" sz="1695" kern="1200" dirty="0">
                          <a:solidFill>
                            <a:schemeClr val="tx1"/>
                          </a:solidFill>
                          <a:latin typeface="微软雅黑" panose="020B0503020204020204" charset="-122"/>
                          <a:ea typeface="微软雅黑" panose="020B0503020204020204" charset="-122"/>
                        </a:rPr>
                        <a:t>就变成了文章的亮点。</a:t>
                      </a:r>
                      <a:r>
                        <a:rPr lang="zh-CN" altLang="en-US" sz="1695" u="sng" kern="1200" dirty="0">
                          <a:solidFill>
                            <a:schemeClr val="tx1"/>
                          </a:solidFill>
                          <a:latin typeface="微软雅黑" panose="020B0503020204020204" charset="-122"/>
                          <a:ea typeface="微软雅黑" panose="020B0503020204020204" charset="-122"/>
                        </a:rPr>
                        <a:t>　　　</a:t>
                      </a:r>
                      <a:endParaRPr lang="en-US" altLang="zh-CN" sz="1695" u="sng" kern="1200" dirty="0">
                        <a:solidFill>
                          <a:schemeClr val="tx1"/>
                        </a:solidFill>
                        <a:latin typeface="微软雅黑" panose="020B0503020204020204" charset="-122"/>
                        <a:ea typeface="微软雅黑" panose="020B0503020204020204" charset="-122"/>
                      </a:endParaRPr>
                    </a:p>
                    <a:p>
                      <a:pPr marL="0" marR="0" lvl="0" indent="0" algn="r" defTabSz="2117725" rtl="0" eaLnBrk="1" fontAlgn="base" latinLnBrk="0" hangingPunct="1">
                        <a:lnSpc>
                          <a:spcPct val="130000"/>
                        </a:lnSpc>
                        <a:spcBef>
                          <a:spcPct val="0"/>
                        </a:spcBef>
                        <a:spcAft>
                          <a:spcPct val="0"/>
                        </a:spcAft>
                        <a:buClrTx/>
                        <a:buSzTx/>
                        <a:buFontTx/>
                        <a:buNone/>
                        <a:defRPr/>
                      </a:pPr>
                      <a:r>
                        <a:rPr lang="zh-CN" altLang="en-US" sz="1695" kern="1200" dirty="0">
                          <a:solidFill>
                            <a:schemeClr val="tx1"/>
                          </a:solidFill>
                          <a:latin typeface="微软雅黑" panose="020B0503020204020204" charset="-122"/>
                          <a:ea typeface="微软雅黑" panose="020B0503020204020204" charset="-122"/>
                        </a:rPr>
                        <a:t>我来赋分</a:t>
                      </a:r>
                      <a:r>
                        <a:rPr lang="en-US" altLang="zh-CN" sz="1695" kern="1200" dirty="0">
                          <a:solidFill>
                            <a:schemeClr val="tx1"/>
                          </a:solidFill>
                          <a:latin typeface="微软雅黑" panose="020B0503020204020204" charset="-122"/>
                          <a:ea typeface="微软雅黑" panose="020B0503020204020204" charset="-122"/>
                        </a:rPr>
                        <a:t>:</a:t>
                      </a:r>
                      <a:r>
                        <a:rPr lang="zh-CN" altLang="en-US" sz="1695" u="sng" kern="1200" dirty="0">
                          <a:solidFill>
                            <a:schemeClr val="tx1"/>
                          </a:solidFill>
                          <a:latin typeface="微软雅黑" panose="020B0503020204020204" charset="-122"/>
                          <a:ea typeface="微软雅黑" panose="020B0503020204020204" charset="-122"/>
                        </a:rPr>
                        <a:t>　　　　</a:t>
                      </a:r>
                      <a:r>
                        <a:rPr lang="zh-CN" altLang="en-US" sz="1695" kern="1200" dirty="0">
                          <a:solidFill>
                            <a:schemeClr val="tx1"/>
                          </a:solidFill>
                          <a:latin typeface="微软雅黑" panose="020B0503020204020204" charset="-122"/>
                          <a:ea typeface="微软雅黑" panose="020B0503020204020204" charset="-122"/>
                        </a:rPr>
                        <a:t>分</a:t>
                      </a:r>
                      <a:endParaRPr lang="zh-CN" altLang="en-US" sz="1695"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731216" y="2030929"/>
            <a:ext cx="7559577"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2576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我来升格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路漫漫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修远兮</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我来赋分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:56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9" name="组合 8"/>
          <p:cNvGrpSpPr/>
          <p:nvPr/>
        </p:nvGrpSpPr>
        <p:grpSpPr>
          <a:xfrm>
            <a:off x="613592" y="1517099"/>
            <a:ext cx="7783984" cy="398780"/>
            <a:chOff x="1594572" y="1803366"/>
            <a:chExt cx="20228628" cy="1036330"/>
          </a:xfrm>
        </p:grpSpPr>
        <p:grpSp>
          <p:nvGrpSpPr>
            <p:cNvPr id="10" name="组合 9"/>
            <p:cNvGrpSpPr/>
            <p:nvPr/>
          </p:nvGrpSpPr>
          <p:grpSpPr>
            <a:xfrm>
              <a:off x="1594572" y="1803366"/>
              <a:ext cx="5500726" cy="1036330"/>
              <a:chOff x="7309612" y="2089118"/>
              <a:chExt cx="5500726" cy="1036330"/>
            </a:xfrm>
          </p:grpSpPr>
          <p:sp>
            <p:nvSpPr>
              <p:cNvPr id="12"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46510"/>
            <a:ext cx="7838785" cy="416941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人们常说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眼睛有神龙会飞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标题有神文添彩。在考场作文中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简洁、新颖、生动、切合文意的标题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常常会赢得阅卷老师的青睐。考场作文快速拟题的方法很多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常用的有以下几种</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一、表达式拟题</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所谓“表达式拟题”就是指把一些现有的精彩标题适当改动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变为文章的题目。这不仅是考场作文快速拟题的高明之举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而且常能使文章熠熠生辉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妙趣横生。常见的标题表达形式有</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1. </a:t>
            </a:r>
            <a:r>
              <a:rPr lang="zh-CN" altLang="en-US" sz="1695" kern="100" dirty="0">
                <a:latin typeface="微软雅黑" panose="020B0503020204020204" charset="-122"/>
                <a:ea typeface="微软雅黑" panose="020B0503020204020204" charset="-122"/>
                <a:cs typeface="Courier New" panose="02070309020205020404" pitchFamily="49" charset="0"/>
              </a:rPr>
              <a:t>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的天空中飞翔。示例</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Ⅰ《</a:t>
            </a:r>
            <a:r>
              <a:rPr lang="zh-CN" altLang="en-US" sz="1695" kern="100" dirty="0">
                <a:latin typeface="微软雅黑" panose="020B0503020204020204" charset="-122"/>
                <a:ea typeface="微软雅黑" panose="020B0503020204020204" charset="-122"/>
                <a:cs typeface="Courier New" panose="02070309020205020404" pitchFamily="49" charset="0"/>
              </a:rPr>
              <a:t>让鸿鹄之志在天空中飞翔</a:t>
            </a: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Ⅱ《</a:t>
            </a:r>
            <a:r>
              <a:rPr lang="zh-CN" altLang="en-US" sz="1695" kern="100" dirty="0">
                <a:latin typeface="微软雅黑" panose="020B0503020204020204" charset="-122"/>
                <a:ea typeface="微软雅黑" panose="020B0503020204020204" charset="-122"/>
                <a:cs typeface="Courier New" panose="02070309020205020404" pitchFamily="49" charset="0"/>
              </a:rPr>
              <a:t>让自信在中国的天空中飞翔</a:t>
            </a:r>
            <a:r>
              <a:rPr lang="en-US" altLang="zh-CN" sz="1695" kern="100" dirty="0">
                <a:latin typeface="微软雅黑" panose="020B0503020204020204" charset="-122"/>
                <a:ea typeface="微软雅黑" panose="020B0503020204020204" charset="-122"/>
                <a:cs typeface="Courier New" panose="02070309020205020404" pitchFamily="49" charset="0"/>
              </a:rPr>
              <a:t>》,2016</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Ⅱ《</a:t>
            </a:r>
            <a:r>
              <a:rPr lang="zh-CN" altLang="en-US" sz="1695" kern="100" dirty="0">
                <a:latin typeface="微软雅黑" panose="020B0503020204020204" charset="-122"/>
                <a:ea typeface="微软雅黑" panose="020B0503020204020204" charset="-122"/>
                <a:cs typeface="Courier New" panose="02070309020205020404" pitchFamily="49" charset="0"/>
              </a:rPr>
              <a:t>让社会生活在语文素养的天空中飞翔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98982"/>
            <a:ext cx="7838785" cy="416941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放出迷人的色彩。示例</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Ⅲ《</a:t>
            </a:r>
            <a:r>
              <a:rPr lang="zh-CN" altLang="en-US" sz="1695" kern="100" dirty="0">
                <a:latin typeface="微软雅黑" panose="020B0503020204020204" charset="-122"/>
                <a:ea typeface="微软雅黑" panose="020B0503020204020204" charset="-122"/>
                <a:cs typeface="Courier New" panose="02070309020205020404" pitchFamily="49" charset="0"/>
              </a:rPr>
              <a:t>让绿水青山放出迷人的色彩</a:t>
            </a: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年山东卷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让尊重他人放出迷人的色彩</a:t>
            </a:r>
            <a:r>
              <a:rPr lang="en-US" altLang="zh-CN" sz="1695" kern="100" dirty="0">
                <a:latin typeface="微软雅黑" panose="020B0503020204020204" charset="-122"/>
                <a:ea typeface="微软雅黑" panose="020B0503020204020204" charset="-122"/>
                <a:cs typeface="Courier New" panose="02070309020205020404" pitchFamily="49" charset="0"/>
              </a:rPr>
              <a:t>》, 2016</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Ⅲ《</a:t>
            </a:r>
            <a:r>
              <a:rPr lang="zh-CN" altLang="en-US" sz="1695" kern="100" dirty="0">
                <a:latin typeface="微软雅黑" panose="020B0503020204020204" charset="-122"/>
                <a:ea typeface="微软雅黑" panose="020B0503020204020204" charset="-122"/>
                <a:cs typeface="Courier New" panose="02070309020205020404" pitchFamily="49" charset="0"/>
              </a:rPr>
              <a:t>让创新放出迷人的色彩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人生之树因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而常绿。 示例</a:t>
            </a:r>
            <a:r>
              <a:rPr lang="en-US" altLang="zh-CN" sz="1695" kern="100" dirty="0">
                <a:latin typeface="微软雅黑" panose="020B0503020204020204" charset="-122"/>
                <a:ea typeface="微软雅黑" panose="020B0503020204020204" charset="-122"/>
                <a:cs typeface="Courier New" panose="02070309020205020404" pitchFamily="49" charset="0"/>
              </a:rPr>
              <a:t>:2015</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Ⅱ《</a:t>
            </a:r>
            <a:r>
              <a:rPr lang="zh-CN" altLang="en-US" sz="1695" kern="100" dirty="0">
                <a:latin typeface="微软雅黑" panose="020B0503020204020204" charset="-122"/>
                <a:ea typeface="微软雅黑" panose="020B0503020204020204" charset="-122"/>
                <a:cs typeface="Courier New" panose="02070309020205020404" pitchFamily="49" charset="0"/>
              </a:rPr>
              <a:t>人生之树因创新而常绿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诚可贵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价更高。示例</a:t>
            </a:r>
            <a:r>
              <a:rPr lang="en-US" altLang="zh-CN" sz="1695" kern="100" dirty="0">
                <a:latin typeface="微软雅黑" panose="020B0503020204020204" charset="-122"/>
                <a:ea typeface="微软雅黑" panose="020B0503020204020204" charset="-122"/>
                <a:cs typeface="Courier New" panose="02070309020205020404" pitchFamily="49" charset="0"/>
              </a:rPr>
              <a:t>:2016</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Ⅰ《</a:t>
            </a:r>
            <a:r>
              <a:rPr lang="zh-CN" altLang="en-US" sz="1695" kern="100" dirty="0">
                <a:latin typeface="微软雅黑" panose="020B0503020204020204" charset="-122"/>
                <a:ea typeface="微软雅黑" panose="020B0503020204020204" charset="-122"/>
                <a:cs typeface="Courier New" panose="02070309020205020404" pitchFamily="49" charset="0"/>
              </a:rPr>
              <a:t>分数诚可贵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进取价更高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扬起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的风帆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驶向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的彼岸。示例</a:t>
            </a: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Ⅱ《</a:t>
            </a:r>
            <a:r>
              <a:rPr lang="zh-CN" altLang="en-US" sz="1695" kern="100" dirty="0">
                <a:latin typeface="微软雅黑" panose="020B0503020204020204" charset="-122"/>
                <a:ea typeface="微软雅黑" panose="020B0503020204020204" charset="-122"/>
                <a:cs typeface="Courier New" panose="02070309020205020404" pitchFamily="49" charset="0"/>
              </a:rPr>
              <a:t>扬起自强的风帆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驶向梦想的彼岸</a:t>
            </a:r>
            <a:r>
              <a:rPr lang="en-US" altLang="zh-CN" sz="1695" kern="100" dirty="0">
                <a:latin typeface="微软雅黑" panose="020B0503020204020204" charset="-122"/>
                <a:ea typeface="微软雅黑" panose="020B0503020204020204" charset="-122"/>
                <a:cs typeface="Courier New" panose="02070309020205020404" pitchFamily="49" charset="0"/>
              </a:rPr>
              <a:t>》,2015</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Ⅰ《</a:t>
            </a:r>
            <a:r>
              <a:rPr lang="zh-CN" altLang="en-US" sz="1695" kern="100" dirty="0">
                <a:latin typeface="微软雅黑" panose="020B0503020204020204" charset="-122"/>
                <a:ea typeface="微软雅黑" panose="020B0503020204020204" charset="-122"/>
                <a:cs typeface="Courier New" panose="02070309020205020404" pitchFamily="49" charset="0"/>
              </a:rPr>
              <a:t>扬起遵规守范的风帆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驶向幸福生活的彼岸</a:t>
            </a:r>
            <a:r>
              <a:rPr lang="en-US" altLang="zh-CN" sz="1695" kern="100" dirty="0">
                <a:latin typeface="微软雅黑" panose="020B0503020204020204" charset="-122"/>
                <a:ea typeface="微软雅黑" panose="020B0503020204020204" charset="-122"/>
                <a:cs typeface="Courier New" panose="02070309020205020404" pitchFamily="49" charset="0"/>
              </a:rPr>
              <a:t>》,2014</a:t>
            </a:r>
            <a:r>
              <a:rPr lang="zh-CN" altLang="en-US" sz="1695" kern="100" dirty="0">
                <a:latin typeface="微软雅黑" panose="020B0503020204020204" charset="-122"/>
                <a:ea typeface="微软雅黑" panose="020B0503020204020204" charset="-122"/>
                <a:cs typeface="Courier New" panose="02070309020205020404" pitchFamily="49" charset="0"/>
              </a:rPr>
              <a:t>年新课标全国卷</a:t>
            </a:r>
            <a:r>
              <a:rPr lang="en-US" altLang="zh-CN" sz="1695" kern="100" dirty="0">
                <a:latin typeface="微软雅黑" panose="020B0503020204020204" charset="-122"/>
                <a:ea typeface="微软雅黑" panose="020B0503020204020204" charset="-122"/>
                <a:cs typeface="Courier New" panose="02070309020205020404" pitchFamily="49" charset="0"/>
              </a:rPr>
              <a:t>Ⅱ《</a:t>
            </a:r>
            <a:r>
              <a:rPr lang="zh-CN" altLang="en-US" sz="1695" kern="100" dirty="0">
                <a:latin typeface="微软雅黑" panose="020B0503020204020204" charset="-122"/>
                <a:ea typeface="微软雅黑" panose="020B0503020204020204" charset="-122"/>
                <a:cs typeface="Courier New" panose="02070309020205020404" pitchFamily="49" charset="0"/>
              </a:rPr>
              <a:t>扬起自立的风帆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驶向善良的彼岸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助你成功。示例</a:t>
            </a: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Ⅲ《</a:t>
            </a:r>
            <a:r>
              <a:rPr lang="zh-CN" altLang="en-US" sz="1695" kern="100" dirty="0">
                <a:latin typeface="微软雅黑" panose="020B0503020204020204" charset="-122"/>
                <a:ea typeface="微软雅黑" panose="020B0503020204020204" charset="-122"/>
                <a:cs typeface="Courier New" panose="02070309020205020404" pitchFamily="49" charset="0"/>
              </a:rPr>
              <a:t>拥抱高考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助你成功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我看高考</a:t>
            </a:r>
            <a:r>
              <a:rPr lang="en-US" altLang="zh-CN" sz="1695" kern="100" dirty="0">
                <a:latin typeface="微软雅黑" panose="020B0503020204020204" charset="-122"/>
                <a:ea typeface="微软雅黑" panose="020B0503020204020204" charset="-122"/>
                <a:cs typeface="Courier New" panose="02070309020205020404" pitchFamily="49" charset="0"/>
              </a:rPr>
              <a:t>》,2016</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Ⅲ《</a:t>
            </a:r>
            <a:r>
              <a:rPr lang="zh-CN" altLang="en-US" sz="1695" kern="100" dirty="0">
                <a:latin typeface="微软雅黑" panose="020B0503020204020204" charset="-122"/>
                <a:ea typeface="微软雅黑" panose="020B0503020204020204" charset="-122"/>
                <a:cs typeface="Courier New" panose="02070309020205020404" pitchFamily="49" charset="0"/>
              </a:rPr>
              <a:t>学会合作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助你成功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98982"/>
            <a:ext cx="7838785" cy="382968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人生因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而精彩。示例</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Ⅱ《</a:t>
            </a:r>
            <a:r>
              <a:rPr lang="zh-CN" altLang="en-US" sz="1695" kern="100" dirty="0">
                <a:latin typeface="微软雅黑" panose="020B0503020204020204" charset="-122"/>
                <a:ea typeface="微软雅黑" panose="020B0503020204020204" charset="-122"/>
                <a:cs typeface="Courier New" panose="02070309020205020404" pitchFamily="49" charset="0"/>
              </a:rPr>
              <a:t>人生因逆向思维而精彩</a:t>
            </a:r>
            <a:r>
              <a:rPr lang="en-US" altLang="zh-CN" sz="1695" kern="100" dirty="0">
                <a:latin typeface="微软雅黑" panose="020B0503020204020204" charset="-122"/>
                <a:ea typeface="微软雅黑" panose="020B0503020204020204" charset="-122"/>
                <a:cs typeface="Courier New" panose="02070309020205020404" pitchFamily="49" charset="0"/>
              </a:rPr>
              <a:t>》,2016</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Ⅲ《</a:t>
            </a:r>
            <a:r>
              <a:rPr lang="zh-CN" altLang="en-US" sz="1695" kern="100" dirty="0">
                <a:latin typeface="微软雅黑" panose="020B0503020204020204" charset="-122"/>
                <a:ea typeface="微软雅黑" panose="020B0503020204020204" charset="-122"/>
                <a:cs typeface="Courier New" panose="02070309020205020404" pitchFamily="49" charset="0"/>
              </a:rPr>
              <a:t>人生因学会规范而精彩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8. </a:t>
            </a:r>
            <a:r>
              <a:rPr lang="zh-CN" altLang="zh-CN" sz="1695" kern="100" dirty="0">
                <a:latin typeface="微软雅黑" panose="020B0503020204020204" charset="-122"/>
                <a:ea typeface="微软雅黑" panose="020B0503020204020204" charset="-122"/>
                <a:cs typeface="Courier New" panose="02070309020205020404" pitchFamily="49" charset="0"/>
              </a:rPr>
              <a:t>让……的果实挂满……的枝头。示例</a:t>
            </a:r>
            <a:r>
              <a:rPr lang="en-US" altLang="zh-CN" sz="1695" kern="100" dirty="0">
                <a:latin typeface="微软雅黑" panose="020B0503020204020204" charset="-122"/>
                <a:ea typeface="微软雅黑" panose="020B0503020204020204" charset="-122"/>
                <a:cs typeface="Courier New" panose="02070309020205020404" pitchFamily="49" charset="0"/>
              </a:rPr>
              <a:t>:2016</a:t>
            </a:r>
            <a:r>
              <a:rPr lang="zh-CN" altLang="zh-CN"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Ⅱ</a:t>
            </a:r>
            <a:r>
              <a:rPr lang="zh-CN" altLang="zh-CN" sz="1695" kern="100" dirty="0">
                <a:latin typeface="微软雅黑" panose="020B0503020204020204" charset="-122"/>
                <a:ea typeface="微软雅黑" panose="020B0503020204020204" charset="-122"/>
                <a:cs typeface="Courier New" panose="02070309020205020404" pitchFamily="49" charset="0"/>
              </a:rPr>
              <a:t>《让课外阅读的果实挂满语文素养的枝头》。</a:t>
            </a:r>
            <a:endParaRPr lang="zh-CN"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9. </a:t>
            </a:r>
            <a:r>
              <a:rPr lang="zh-CN" altLang="zh-CN" sz="1695" kern="100" dirty="0">
                <a:latin typeface="微软雅黑" panose="020B0503020204020204" charset="-122"/>
                <a:ea typeface="微软雅黑" panose="020B0503020204020204" charset="-122"/>
                <a:cs typeface="Courier New" panose="02070309020205020404" pitchFamily="49" charset="0"/>
              </a:rPr>
              <a:t>……是一朵常开不败的花。示例</a:t>
            </a:r>
            <a:r>
              <a:rPr lang="en-US" altLang="zh-CN" sz="1695" kern="100" dirty="0">
                <a:latin typeface="微软雅黑" panose="020B0503020204020204" charset="-122"/>
                <a:ea typeface="微软雅黑" panose="020B0503020204020204" charset="-122"/>
                <a:cs typeface="Courier New" panose="02070309020205020404" pitchFamily="49" charset="0"/>
              </a:rPr>
              <a:t>: 2017</a:t>
            </a:r>
            <a:r>
              <a:rPr lang="zh-CN" altLang="zh-CN"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Ⅱ</a:t>
            </a:r>
            <a:r>
              <a:rPr lang="zh-CN" altLang="zh-CN" sz="1695" kern="100" dirty="0">
                <a:latin typeface="微软雅黑" panose="020B0503020204020204" charset="-122"/>
                <a:ea typeface="微软雅黑" panose="020B0503020204020204" charset="-122"/>
                <a:cs typeface="Courier New" panose="02070309020205020404" pitchFamily="49" charset="0"/>
              </a:rPr>
              <a:t>《自强不息是一朵常开不败的花》。</a:t>
            </a:r>
            <a:endParaRPr lang="zh-CN"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10. </a:t>
            </a:r>
            <a:r>
              <a:rPr lang="zh-CN" altLang="zh-CN" sz="1695" kern="100" dirty="0">
                <a:latin typeface="微软雅黑" panose="020B0503020204020204" charset="-122"/>
                <a:ea typeface="微软雅黑" panose="020B0503020204020204" charset="-122"/>
                <a:cs typeface="Courier New" panose="02070309020205020404" pitchFamily="49" charset="0"/>
              </a:rPr>
              <a:t>让……之花在你的心田盛开。示例</a:t>
            </a:r>
            <a:r>
              <a:rPr lang="en-US" altLang="zh-CN" sz="1695" kern="100" dirty="0">
                <a:latin typeface="微软雅黑" panose="020B0503020204020204" charset="-122"/>
                <a:ea typeface="微软雅黑" panose="020B0503020204020204" charset="-122"/>
                <a:cs typeface="Courier New" panose="02070309020205020404" pitchFamily="49" charset="0"/>
              </a:rPr>
              <a:t>:2015</a:t>
            </a:r>
            <a:r>
              <a:rPr lang="zh-CN" altLang="zh-CN"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Ⅰ</a:t>
            </a:r>
            <a:r>
              <a:rPr lang="zh-CN" altLang="zh-CN" sz="1695" kern="100" dirty="0">
                <a:latin typeface="微软雅黑" panose="020B0503020204020204" charset="-122"/>
                <a:ea typeface="微软雅黑" panose="020B0503020204020204" charset="-122"/>
                <a:cs typeface="Courier New" panose="02070309020205020404" pitchFamily="49" charset="0"/>
              </a:rPr>
              <a:t>《让人文关怀之花在你的心田盛开》。</a:t>
            </a:r>
            <a:endParaRPr lang="zh-CN"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11. </a:t>
            </a:r>
            <a:r>
              <a:rPr lang="zh-CN" altLang="zh-CN" sz="1695" kern="100" dirty="0">
                <a:latin typeface="微软雅黑" panose="020B0503020204020204" charset="-122"/>
                <a:ea typeface="微软雅黑" panose="020B0503020204020204" charset="-122"/>
                <a:cs typeface="Courier New" panose="02070309020205020404" pitchFamily="49" charset="0"/>
              </a:rPr>
              <a:t>让……为……。示例</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zh-CN" sz="1695" kern="100" dirty="0">
                <a:latin typeface="微软雅黑" panose="020B0503020204020204" charset="-122"/>
                <a:ea typeface="微软雅黑" panose="020B0503020204020204" charset="-122"/>
                <a:cs typeface="Courier New" panose="02070309020205020404" pitchFamily="49" charset="0"/>
              </a:rPr>
              <a:t>年浙江卷《让红船精神为文学导航》。</a:t>
            </a:r>
            <a:endParaRPr lang="zh-CN"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7144" y="2597739"/>
            <a:ext cx="7587066"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Ⅲ] </a:t>
            </a:r>
            <a:r>
              <a:rPr lang="zh-CN" altLang="en-US" sz="1695" dirty="0">
                <a:latin typeface="微软雅黑" panose="020B0503020204020204" charset="-122"/>
                <a:ea typeface="微软雅黑" panose="020B0503020204020204" charset="-122"/>
              </a:rPr>
              <a:t>阅读下面的材料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根据要求写作。</a:t>
            </a:r>
            <a:r>
              <a:rPr lang="en-US" altLang="zh-CN" sz="1695" dirty="0">
                <a:latin typeface="微软雅黑" panose="020B0503020204020204" charset="-122"/>
                <a:ea typeface="微软雅黑" panose="020B0503020204020204" charset="-122"/>
              </a:rPr>
              <a:t>(60</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时间就是金钱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效率就是生命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特区口号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深圳</a:t>
            </a:r>
            <a:r>
              <a:rPr lang="en-US" altLang="zh-CN" sz="1695" dirty="0">
                <a:latin typeface="微软雅黑" panose="020B0503020204020204" charset="-122"/>
                <a:ea typeface="微软雅黑" panose="020B0503020204020204" charset="-122"/>
              </a:rPr>
              <a:t>,1981</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绿水青山也是金山银山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时评标题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浙江</a:t>
            </a:r>
            <a:r>
              <a:rPr lang="en-US" altLang="zh-CN" sz="1695" dirty="0">
                <a:latin typeface="微软雅黑" panose="020B0503020204020204" charset="-122"/>
                <a:ea typeface="微软雅黑" panose="020B0503020204020204" charset="-122"/>
              </a:rPr>
              <a:t>,2005</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走好我们这一代人的长征路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新区标语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雄安</a:t>
            </a:r>
            <a:r>
              <a:rPr lang="en-US" altLang="zh-CN" sz="1695" dirty="0">
                <a:latin typeface="微软雅黑" panose="020B0503020204020204" charset="-122"/>
                <a:ea typeface="微软雅黑" panose="020B0503020204020204" charset="-122"/>
              </a:rPr>
              <a:t>,2017</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要求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围绕材料内容及含意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选好角度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确定立意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明确文体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自拟标题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不要套作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不得抄袭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不少于</a:t>
            </a:r>
            <a:r>
              <a:rPr lang="en-US" altLang="zh-CN" sz="1695" dirty="0">
                <a:latin typeface="微软雅黑" panose="020B0503020204020204" charset="-122"/>
                <a:ea typeface="微软雅黑" panose="020B0503020204020204" charset="-122"/>
              </a:rPr>
              <a:t>800</a:t>
            </a:r>
            <a:r>
              <a:rPr lang="zh-CN" altLang="en-US" sz="1695" dirty="0">
                <a:latin typeface="微软雅黑" panose="020B0503020204020204" charset="-122"/>
                <a:ea typeface="微软雅黑" panose="020B0503020204020204" charset="-122"/>
              </a:rPr>
              <a:t>字。</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pSp>
        <p:nvGrpSpPr>
          <p:cNvPr id="11" name="组合 38"/>
          <p:cNvGrpSpPr/>
          <p:nvPr/>
        </p:nvGrpSpPr>
        <p:grpSpPr>
          <a:xfrm>
            <a:off x="777144" y="2019890"/>
            <a:ext cx="1311470" cy="417288"/>
            <a:chOff x="2074961" y="4329310"/>
            <a:chExt cx="2953317" cy="597458"/>
          </a:xfrm>
        </p:grpSpPr>
        <p:pic>
          <p:nvPicPr>
            <p:cNvPr id="12"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3" name="矩形 12"/>
            <p:cNvSpPr/>
            <p:nvPr/>
          </p:nvSpPr>
          <p:spPr>
            <a:xfrm>
              <a:off x="2099710" y="4329313"/>
              <a:ext cx="2928568" cy="57095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考题回放</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450913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镜头一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法国某著名百货公司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人潮涌动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中国游客争相购物。</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镜头二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美国总统特朗普五岁的外孙女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用中文声情并茂地背诵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三字经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镜头三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中国高考前夕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英国物理学家霍金发微博鼓励中国考生“未来将因你们而生”。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镜头四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非洲马里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中国工人在援建医院的工地上热火朝天地工作着。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镜头五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中国产的仿制刀具经过各种破坏性测试后仍完好无损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对此德国网友一脸惊叹。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镜头六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西班牙足球俱乐部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前来求学的中国少年在绿茵场上训练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挥汗如雨。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68478" y="1898096"/>
            <a:ext cx="7619048" cy="247015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中国与世界联系日益紧密。看了以上六个镜头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你有怎样的感触与思考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请选择其中两三个镜头使之形成有机关联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写一篇文章。要求自选角度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字。运用表达式拟题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自拟三个标题。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我来拟题</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736067" y="3418386"/>
            <a:ext cx="7811473" cy="20875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内容占位符 2"/>
          <p:cNvSpPr/>
          <p:nvPr/>
        </p:nvSpPr>
        <p:spPr bwMode="auto">
          <a:xfrm>
            <a:off x="736067" y="3429000"/>
            <a:ext cx="7752002"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镜头一到镜头六分镜头解析如下。镜头一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法国某著名百货公司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人潮涌动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中国游客争相购物。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中国游客在国外的购买力强劲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体现了中国的经济影响力。镜头二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美国总统特朗普五岁的外孙女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用中文声情并茂地背诵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三字经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中国优秀传统文化的影响力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地位重要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未来发展预期乐观。镜头三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中国高考前夕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英国物理学家霍金发微博鼓励中国考生“未来将因你们而生”。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中国未来发展预期乐观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得到国际知名人士的认可。镜头四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非洲马里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中国工人在援建医院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752002"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的工地上热火朝天地工作着。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援建展现中国国际责任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人类命运共同体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共享发展成果。镜头五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中国产的仿制刀具经过各种破坏性测试后仍完好无损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对此德国网友一脸惊叹。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中国制造的质量很好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德国是制造业水平很高的国家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特别是刀具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中国的刀具能得到严谨的德国人的认同是不容易的。镜头六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西班牙足球俱乐部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前来求学的中国少年在绿茵场上训练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挥汗如雨。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学习别人先进的东西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要付出努力。</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综上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通过切片分析整合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我们可以萃取如下观点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中国参与国际事务频繁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促进国家间的交流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中国地位的提升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中国影响力巨大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中国未来发展预期乐观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;⑤</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学习与被学习同在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;⑥</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构建人类命运共同体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共享发展成果。通过对比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考生可以看出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752002"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中国地位的提高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特别是文化软实力及大国影响力提高。纵向对比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以前别的国家如何看待中国和中国人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现在士别三日当刮目相待。横向对比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我们国家的现状跟别的国家现状相比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在政治、经济还有民生方面看出我们的进步。归纳同类项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提出自己的观点。特朗普五岁的外孙女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用中文声情并茂地背诵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三字经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霍金发微博鼓励高考考生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这些说明中国未来发展的预期乐观。概括矛盾冲突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提出辩证的观点。经济文化与足球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被学习和学习的关系。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拟题示例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世界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正以更开放的胸怀迎接中国。中国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正以更自信的姿态走向世界。人类可以走向和谐相处。</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700461" cy="416941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理发店来了一位客人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师傅大胆地让还是学徒的阿信出来接待。客人表示要做“微卷遮耳”发型。阿信仔细观察了她的脸型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觉得这种发型不适合这位客人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于是自作主张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为客人烫了一个波浪卷的新发型。发型做好后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客人大发雷霆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并对着师傅大喊大叫。师傅沉着地应对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对不起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如果您不满意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我们就不收钱好了。”客人分文未付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扬长而去。师傅温和地对阿信说道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你不是已经努力去做了吗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不要放在心上。”没过多久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那位客人上门道歉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指名要阿信再为她做头发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因为上次的新发型得到了她朋友们的一致赞赏。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请根据你对文段的理解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运用表达式拟题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自拟三个标题。</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我来拟题</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06018" y="2043565"/>
            <a:ext cx="7559577"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06018" y="2043565"/>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从阿信的角度立意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敢于创新。正是阿信的创新最终为他带来了客人的肯定和赞赏。②敢于尝试也是一种美丽。只有敢于尝试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就像阿信那样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才会有获得成功的可能。③无愧于心。不管结果如何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只要自己已经努力了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那便可以问心无愧。④做事要讲究方式。⑤相信自己。从师傅的角度立意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学会包容他人。②信任的力量。③放手也是一种智慧。一旦肯定了他人的才能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便要及时放手。从顾客的角度立意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要善于倾听别人的意见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适合自己的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才是最好的。③做事不要轻易下结论。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拟题示例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人生之树因敢于尝试而常绿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扬起敢于尝试的风帆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驶向成功的彼岸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学会放手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助你成功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敢于尝试是一朵常开不败的花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;⑤</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让包容之花在你的心田盛开。</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60439"/>
            <a:ext cx="7838785" cy="4169410"/>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二、修辞法拟题</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在标题中运用修辞手法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显得既简明生动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又新颖别致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对读者极富吸引力。常用的方法如下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比喻。如</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Ⅲ《</a:t>
            </a:r>
            <a:r>
              <a:rPr lang="zh-CN" altLang="en-US" sz="1695" kern="100" dirty="0">
                <a:latin typeface="微软雅黑" panose="020B0503020204020204" charset="-122"/>
                <a:ea typeface="微软雅黑" panose="020B0503020204020204" charset="-122"/>
                <a:cs typeface="Courier New" panose="02070309020205020404" pitchFamily="49" charset="0"/>
              </a:rPr>
              <a:t>思想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时代前进的发动机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年天津卷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国之重器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上善若水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疑问。如</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Ⅲ《</a:t>
            </a:r>
            <a:r>
              <a:rPr lang="zh-CN" altLang="en-US" sz="1695" kern="100" dirty="0">
                <a:latin typeface="微软雅黑" panose="020B0503020204020204" charset="-122"/>
                <a:ea typeface="微软雅黑" panose="020B0503020204020204" charset="-122"/>
                <a:cs typeface="Courier New" panose="02070309020205020404" pitchFamily="49" charset="0"/>
              </a:rPr>
              <a:t>我的长征路怎么走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对偶。如</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Ⅰ《</a:t>
            </a:r>
            <a:r>
              <a:rPr lang="zh-CN" altLang="en-US" sz="1695" kern="100" dirty="0">
                <a:latin typeface="微软雅黑" panose="020B0503020204020204" charset="-122"/>
                <a:ea typeface="微软雅黑" panose="020B0503020204020204" charset="-122"/>
                <a:cs typeface="Courier New" panose="02070309020205020404" pitchFamily="49" charset="0"/>
              </a:rPr>
              <a:t>汇聚个人奋斗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成就大国梦想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前浪后浪同争秀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今朝明朝共举杯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年江苏卷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文明传承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方言留声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拟人。如</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Ⅰ《</a:t>
            </a:r>
            <a:r>
              <a:rPr lang="zh-CN" altLang="en-US" sz="1695" kern="100" dirty="0">
                <a:latin typeface="微软雅黑" panose="020B0503020204020204" charset="-122"/>
                <a:ea typeface="微软雅黑" panose="020B0503020204020204" charset="-122"/>
                <a:cs typeface="Courier New" panose="02070309020205020404" pitchFamily="49" charset="0"/>
              </a:rPr>
              <a:t>时光瓶的述说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年江苏卷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香汤白发语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呼告。如</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年浙江卷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别做一只寒号鸟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对比。如</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Ⅲ《</a:t>
            </a:r>
            <a:r>
              <a:rPr lang="zh-CN" altLang="en-US" sz="1695" kern="100" dirty="0">
                <a:latin typeface="微软雅黑" panose="020B0503020204020204" charset="-122"/>
                <a:ea typeface="微软雅黑" panose="020B0503020204020204" charset="-122"/>
                <a:cs typeface="Courier New" panose="02070309020205020404" pitchFamily="49" charset="0"/>
              </a:rPr>
              <a:t>千里之行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始于足下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51885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“一个人的精神发育史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就是他的阅读史。”我们读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诗经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听到了先民的吟唱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红楼梦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感受到了曹雪芹的叹息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月亮和六便士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开始思考人生不一样的选择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我们双脚能够丈量的土地有限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阅读却能带领我们去往无尽的远方。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在古今中外的文学作品中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哪一部曾经震撼你的心灵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或给你以启迪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或给你的精神成长带来积极的影响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请写一篇文章谈谈你的感悟或认识。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不要套作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不得抄袭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不少于</a:t>
            </a:r>
            <a:r>
              <a:rPr lang="en-US" altLang="zh-CN" sz="1695" kern="100" dirty="0">
                <a:latin typeface="微软雅黑" panose="020B0503020204020204" charset="-122"/>
                <a:ea typeface="微软雅黑" panose="020B0503020204020204" charset="-122"/>
                <a:cs typeface="Courier New" panose="02070309020205020404" pitchFamily="49" charset="0"/>
              </a:rPr>
              <a:t>800</a:t>
            </a:r>
            <a:r>
              <a:rPr lang="zh-CN" altLang="en-US" sz="1695" kern="100" dirty="0">
                <a:latin typeface="微软雅黑" panose="020B0503020204020204" charset="-122"/>
                <a:ea typeface="微软雅黑" panose="020B0503020204020204" charset="-122"/>
                <a:cs typeface="Courier New" panose="02070309020205020404" pitchFamily="49" charset="0"/>
              </a:rPr>
              <a:t>字。运用修辞法拟题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自拟三个标题。</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我来试写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916939" cy="349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这是一则任务驱动型的材料作文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在古今中外的文学作品中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哪一部曾经震撼你的心灵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或给你以启迪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或给你的精神成长带来积极的影响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请写一篇文章谈谈你的感悟或认识”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前面材料中给出提示“阅读却能带领我们去往无尽的远方”。由此看出要选择一部文学作品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然后谈自己的感悟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写作的重点是感悟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当然感悟要依托于作品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因此在行文中要适当地引用作品中的内容。谈感悟时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不要过散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要集中一点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谈得深入。还要注意限定的内容是“文学作品”。</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拟题示例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一个人的精神发育史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就是他的阅读史。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红楼梦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的对话。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拟人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品味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三国演义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欣赏多将风采。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700461" cy="552894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生活在美国科罗拉多大峡谷中的雕用一种特殊的树枝筑巢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这种“铁树”的树枝不但十分坚硬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而且还长着许多刺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使得雕巢能够牢固地建在峡谷的悬崖上。巢建好后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雌雕还要在上面铺上树叶、羽毛、杂草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防止幼雕被刺扎伤。</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随着幼雕渐渐长大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雌雕开始撤去巢内的树叶、羽毛等物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让树枝的尖刺显露出来。巢变得没从前那么舒适了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幼雕纷纷躲到巢的边缘。这时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雌雕就逗引它们离开巢穴。一旦幼雕离巢后向下坠落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它们就拼命地扑打着翅膀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接下来的事情对于雕来说再自然不过了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它们开始飞行。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要求选好角度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运用修辞法拟题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自拟三个标题。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我来拟题</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38"/>
          <p:cNvGrpSpPr/>
          <p:nvPr/>
        </p:nvGrpSpPr>
        <p:grpSpPr>
          <a:xfrm>
            <a:off x="723549" y="2030381"/>
            <a:ext cx="1311470" cy="417288"/>
            <a:chOff x="2074961" y="4329310"/>
            <a:chExt cx="2953317" cy="597458"/>
          </a:xfrm>
        </p:grpSpPr>
        <p:pic>
          <p:nvPicPr>
            <p:cNvPr id="14"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099710" y="4329313"/>
              <a:ext cx="2928568" cy="57095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深度解读</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16" name="TextBox 68"/>
          <p:cNvSpPr txBox="1"/>
          <p:nvPr/>
        </p:nvSpPr>
        <p:spPr>
          <a:xfrm>
            <a:off x="654826" y="2618722"/>
            <a:ext cx="7587066"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我来审题</a:t>
            </a:r>
            <a:r>
              <a:rPr lang="en-US" altLang="zh-CN" sz="1695" dirty="0">
                <a:latin typeface="微软雅黑" panose="020B0503020204020204" charset="-122"/>
                <a:ea typeface="微软雅黑" panose="020B0503020204020204" charset="-122"/>
              </a:rPr>
              <a:t>]___________________________________________________________________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我来拟题</a:t>
            </a:r>
            <a:r>
              <a:rPr lang="en-US" altLang="zh-CN" sz="1695" dirty="0">
                <a:latin typeface="微软雅黑" panose="020B0503020204020204" charset="-122"/>
                <a:ea typeface="微软雅黑" panose="020B0503020204020204" charset="-122"/>
              </a:rPr>
              <a:t>] 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37999" y="2098985"/>
            <a:ext cx="7559577" cy="34205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837999" y="2113493"/>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可从两个角度进行立意。一是从雌雕如何教育、引导幼雕的角度。雌雕保护、引导幼雕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从防止被刺扎伤到逗引出巢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可以说明在不同的教育阶段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需要有不同的教育方法。从逗引出巢可以看出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放手也是一种爱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是孩子成长中必不可少的环节。所以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面对磨难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正确引导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才能使孩子得以健康成长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一味溺爱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不肯放手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会使孩子失去发展机会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难以成才。二是从幼雕能够飞翔的角度。幼雕只有在离开巢穴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向下坠落时发挥自己的潜能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才能展翅飞翔。可立意为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在成长过程中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需要勇敢面对挫折和挑战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生命在逆境中崛起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在困难中成长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生命不能拒绝困难和挑战。</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拟题示例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战胜磨难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学会飞翔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痛之深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爱之切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放手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岂是不爱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928" y="1951213"/>
            <a:ext cx="7838785" cy="348932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三、引用法拟题</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引用法拟题就是指引用或化用古诗文名句、名言警句、成语、俗语、歌词、广告词、文学作品名称等来作为标题。这样做往往能化俗为雅、化拙为巧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增强文章的文化气息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彰显作者的人文素养。借他山之石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来包装润色自己文章的标题。如</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Ⅱ《</a:t>
            </a:r>
            <a:r>
              <a:rPr lang="zh-CN" altLang="en-US" sz="1695" kern="100" dirty="0">
                <a:latin typeface="微软雅黑" panose="020B0503020204020204" charset="-122"/>
                <a:ea typeface="微软雅黑" panose="020B0503020204020204" charset="-122"/>
                <a:cs typeface="Courier New" panose="02070309020205020404" pitchFamily="49" charset="0"/>
              </a:rPr>
              <a:t>莫让浮云遮望眼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Ⅲ《</a:t>
            </a:r>
            <a:r>
              <a:rPr lang="zh-CN" altLang="en-US" sz="1695" kern="100" dirty="0">
                <a:latin typeface="微软雅黑" panose="020B0503020204020204" charset="-122"/>
                <a:ea typeface="微软雅黑" panose="020B0503020204020204" charset="-122"/>
                <a:cs typeface="Courier New" panose="02070309020205020404" pitchFamily="49" charset="0"/>
              </a:rPr>
              <a:t>厉害了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我的国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年天津卷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工欲善其事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必先利其器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2017</a:t>
            </a:r>
            <a:r>
              <a:rPr lang="zh-CN" altLang="en-US" sz="1695" kern="100" dirty="0">
                <a:latin typeface="微软雅黑" panose="020B0503020204020204" charset="-122"/>
                <a:ea typeface="微软雅黑" panose="020B0503020204020204" charset="-122"/>
                <a:cs typeface="Courier New" panose="02070309020205020404" pitchFamily="49" charset="0"/>
              </a:rPr>
              <a:t>年全国卷</a:t>
            </a:r>
            <a:r>
              <a:rPr lang="en-US" altLang="zh-CN" sz="1695" kern="100" dirty="0">
                <a:latin typeface="微软雅黑" panose="020B0503020204020204" charset="-122"/>
                <a:ea typeface="微软雅黑" panose="020B0503020204020204" charset="-122"/>
                <a:cs typeface="Courier New" panose="02070309020205020404" pitchFamily="49" charset="0"/>
              </a:rPr>
              <a:t>Ⅱ《</a:t>
            </a:r>
            <a:r>
              <a:rPr lang="zh-CN" altLang="en-US" sz="1695" kern="100" dirty="0">
                <a:latin typeface="微软雅黑" panose="020B0503020204020204" charset="-122"/>
                <a:ea typeface="微软雅黑" panose="020B0503020204020204" charset="-122"/>
                <a:cs typeface="Courier New" panose="02070309020205020404" pitchFamily="49" charset="0"/>
              </a:rPr>
              <a:t>春风又绿江南岸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自是花中第一流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试上高峰窥皓月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等标题都很生动。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运用引用法拟题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通俗明了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妥帖自然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并为大家所喜闻乐见。平时多背些古诗词名句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多积累诗词、俗语、歇后语等知识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不但可以丰富我们的文学素养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同时对作文拟题也有帮助。</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450913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阅读下面的材料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根据要求写作。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某高中举行“微时代的利与弊”辩论会。</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正方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微时代滚滚而来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微博、微信在我们生活中已不可或缺。寥寥数十字或短短</a:t>
            </a: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分钟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便可以传递信息、交流感情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也可表明观点、启迪思想。微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让表达门槛变低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人人都可走上台前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展示自我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分享生活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很多平凡的人生在微时代焕发出别样的光彩。</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反方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微时代繁荣背后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便是隐忧。网络上擅长“微新闻”的标题党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每每断章取义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沉迷“微媒体”的低头族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看的不是知识而是花边新闻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往往导致人们缺乏整体思考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懒于深刻认识。当只言片语的吐槽变成众生喧哗的狂欢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价值观被“微”肤浅化</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778528" y="2002049"/>
            <a:ext cx="7619048" cy="213042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请你作为正方或反方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任选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的主辩手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做总结性发言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写一篇辩论稿。要求结合材料内容及含意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选好角度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自拟标题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完成写作任务。运用引用法拟题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自拟三个标题。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我来拟题</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技法训练巩固</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613592" y="2043565"/>
            <a:ext cx="7811473" cy="33096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2" name="内容占位符 2"/>
          <p:cNvSpPr/>
          <p:nvPr/>
        </p:nvSpPr>
        <p:spPr bwMode="auto">
          <a:xfrm>
            <a:off x="613592" y="2043565"/>
            <a:ext cx="7916939" cy="3491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审题提示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本题要求学生根据具体的情境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利用自己的知识积累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对“微时代”进行理性思考。用总结陈词的形式来发表自己的看法。材料列举了微时代的各种现象和各种“微作用”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要求对这些“微现象”发表自己的看法和感悟。我们可以从各种微现象的正面作用和负面作用两个角度构思立意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材料举例非常丰富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可切入的点也很多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只需要把这些现象在现实生活中的典型事例举出来进行阐述就可以成文了。关键词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微时代、利、弊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正确理解微时代概念的内涵与外延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具体指出利弊表现。立意角度有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微时代利大于弊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微时代弊大于利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微时代趋利去弊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微时代本无利弊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利弊因人而异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其他以微时代利弊为主要写作对象的立意。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拟题示例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细草微风岸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利弊难独存。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化用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本是同根生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因人而不同。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化用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怎一个微字了得。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化用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危乎高哉。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引用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78528" y="2098982"/>
            <a:ext cx="7756097"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p:nvPr/>
        </p:nvSpPr>
        <p:spPr bwMode="auto">
          <a:xfrm>
            <a:off x="810510" y="2154830"/>
            <a:ext cx="7559577" cy="304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我来审题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首先要明确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题目没有提出考生一定要围绕材料中的三句话来写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所以可围绕其中的一句或两句来写。也就是说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可以从三则材料中任选一则进行立意。第一则材料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,1981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年深圳特区口号凸显了改革开放初期以经济建设为中心的时代特色。口号背后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是意识到自身落后的危机感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是发奋图强、只争朝夕的奋斗精神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是强烈的竞争意识与赶超意识。这折射出以经济建设为中心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跟时间赛跑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不顾一切拼命摆脱贫困、发展经济的社会背景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可以从“发展”“时间与金钱”“时间与效率”“金钱与生命”“效率与生命”等角度来立意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第二则材料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,2005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年浙江时评标题表明了发展理念、发展方式的嬗变。标题透露出强烈的环保意识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蕴含着对过去高速发展、片面发展的反思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寄托着对美好发展图景的希冀。强调保护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78528" y="2098982"/>
            <a:ext cx="7756097"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p:nvPr/>
        </p:nvSpPr>
        <p:spPr bwMode="auto">
          <a:xfrm>
            <a:off x="810510" y="2154830"/>
            <a:ext cx="7559577" cy="304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环境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给子孙后代留下绿水青山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并肯定是另一种意义上的经济发展。可以从“既要绿水青山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也要金山银山”“追求科学与和谐发展”等角度来立意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第三则材料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,2017</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年雄安新区标语重在一个“好”字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重在把新时代发展之路比喻为“长征路”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新一代人在“富”与“强”的基础上要更“好”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任重道远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需要上下求索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不断创新。揭示未来没有穷期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年轻一代脚下的路还长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肩上的责任还很重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要总结好成败经验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明确使命与挑战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不走弯路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可以从“和谐发展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走好长征路”“责任与担当”等角度立意。</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若找三则材料的共同点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则可以是“责任和使命”“与时俱进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应时而变”等。当代青年要深刻领会使命与挑战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时刻铭记革命先辈的光荣与梦想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不忘初心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努力奋斗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砥砺前行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勇于面对时代变革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将改革开放进行到底。可以从“历史任务与时代</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01394" y="1994735"/>
            <a:ext cx="7559577" cy="35124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p:nvPr/>
        </p:nvSpPr>
        <p:spPr bwMode="auto">
          <a:xfrm>
            <a:off x="837999" y="1993511"/>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精神”的角度来立意。若找其中的两则材料的共同点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比如第一、二则材料的共同点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则可以是“发展过程中的反思”“发展与提高”等。开放走过的路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取得的成果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要回头冷静思考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总结得失成败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这符合事物波浪式前进、螺旋式上升的哲学规律。可以从“改革提高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日益完善”的角度来立意。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具体立意可以有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发展永远是硬道理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良性发展才有美好未来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绿水青山是民生财富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理想中国永远是美丽中国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投身新时代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创造属于我们的精彩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我以中国为傲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中国因我更好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;⑤</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富起来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强起来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还要美起来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;⑥</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因时因地制宜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顺天应时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阔步前行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;⑦</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保护自然就是保护我们的生存环境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;⑧</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勇于承担社会责任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自觉履行社会义务。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01394" y="1994735"/>
            <a:ext cx="7559577" cy="35124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内容占位符 2"/>
          <p:cNvSpPr/>
          <p:nvPr/>
        </p:nvSpPr>
        <p:spPr bwMode="auto">
          <a:xfrm>
            <a:off x="837999" y="1993511"/>
            <a:ext cx="7559577" cy="169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nSpc>
                <a:spcPct val="130000"/>
              </a:lnSpc>
              <a:spcBef>
                <a:spcPct val="0"/>
              </a:spcBef>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我来拟题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争做时代的舵手。②一代人的长征。③信仰的力量有多大。④顺应历史的潮流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吹响时代的号角。⑤中国复兴梦。⑥厉害了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我的国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spcBef>
                <a:spcPct val="0"/>
              </a:spcBef>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38"/>
          <p:cNvGrpSpPr/>
          <p:nvPr/>
        </p:nvGrpSpPr>
        <p:grpSpPr>
          <a:xfrm>
            <a:off x="778528" y="1974016"/>
            <a:ext cx="1311470" cy="417288"/>
            <a:chOff x="2074961" y="4329310"/>
            <a:chExt cx="2953317" cy="597458"/>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099710" y="4329310"/>
              <a:ext cx="2928568" cy="57095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升格展台</a:t>
              </a:r>
              <a:endParaRPr lang="zh-CN" altLang="en-US" sz="2000" b="1" spc="200" dirty="0">
                <a:solidFill>
                  <a:schemeClr val="bg1"/>
                </a:solidFill>
                <a:latin typeface="微软雅黑" panose="020B0503020204020204" charset="-122"/>
                <a:ea typeface="微软雅黑" panose="020B0503020204020204" charset="-122"/>
              </a:endParaRPr>
            </a:p>
          </p:txBody>
        </p:sp>
      </p:grpSp>
      <p:graphicFrame>
        <p:nvGraphicFramePr>
          <p:cNvPr id="2" name="表格 1"/>
          <p:cNvGraphicFramePr>
            <a:graphicFrameLocks noGrp="1"/>
          </p:cNvGraphicFramePr>
          <p:nvPr/>
        </p:nvGraphicFramePr>
        <p:xfrm>
          <a:off x="654826" y="2507750"/>
          <a:ext cx="7952105" cy="3043555"/>
        </p:xfrm>
        <a:graphic>
          <a:graphicData uri="http://schemas.openxmlformats.org/drawingml/2006/table">
            <a:tbl>
              <a:tblPr>
                <a:tableStyleId>{5940675A-B579-460E-94D1-54222C63F5DA}</a:tableStyleId>
              </a:tblPr>
              <a:tblGrid>
                <a:gridCol w="3556635"/>
                <a:gridCol w="439547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2707005">
                <a:tc>
                  <a:txBody>
                    <a:bodyPr/>
                    <a:lstStyle/>
                    <a:p>
                      <a:pPr algn="ctr" defTabSz="2117725" rtl="0" fontAlgn="base">
                        <a:lnSpc>
                          <a:spcPct val="130000"/>
                        </a:lnSpc>
                        <a:spcBef>
                          <a:spcPct val="0"/>
                        </a:spcBef>
                        <a:spcAft>
                          <a:spcPct val="0"/>
                        </a:spcAft>
                      </a:pPr>
                      <a:r>
                        <a:rPr lang="zh-CN" altLang="en-US" sz="1695" b="1" kern="1200" dirty="0">
                          <a:solidFill>
                            <a:schemeClr val="tx1"/>
                          </a:solidFill>
                          <a:latin typeface="微软雅黑" panose="020B0503020204020204" charset="-122"/>
                          <a:ea typeface="微软雅黑" panose="020B0503020204020204" charset="-122"/>
                        </a:rPr>
                        <a:t>走长征路</a:t>
                      </a:r>
                      <a:endParaRPr lang="en-US" altLang="zh-CN" sz="1695" b="1" kern="1200" dirty="0">
                        <a:solidFill>
                          <a:schemeClr val="tx1"/>
                        </a:solidFill>
                        <a:latin typeface="微软雅黑" panose="020B0503020204020204" charset="-122"/>
                        <a:ea typeface="微软雅黑" panose="020B0503020204020204" charset="-122"/>
                      </a:endParaRPr>
                    </a:p>
                    <a:p>
                      <a:pPr algn="ctr" defTabSz="2117725" rtl="0" fontAlgn="base">
                        <a:lnSpc>
                          <a:spcPct val="130000"/>
                        </a:lnSpc>
                        <a:spcBef>
                          <a:spcPct val="0"/>
                        </a:spcBef>
                        <a:spcAft>
                          <a:spcPct val="0"/>
                        </a:spcAft>
                      </a:pP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题目虽然表明了文章的中心</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但没有文采</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也不吸引人</a:t>
                      </a:r>
                      <a:r>
                        <a:rPr lang="en-US" altLang="zh-CN" sz="1695" b="0" kern="1200" dirty="0">
                          <a:solidFill>
                            <a:schemeClr val="tx1"/>
                          </a:solidFill>
                          <a:latin typeface="微软雅黑" panose="020B0503020204020204" charset="-122"/>
                          <a:ea typeface="微软雅黑" panose="020B0503020204020204" charset="-122"/>
                        </a:rPr>
                        <a:t>)</a:t>
                      </a:r>
                      <a:endParaRPr lang="en-US" altLang="zh-CN" sz="1695" b="0" kern="1200" dirty="0">
                        <a:solidFill>
                          <a:schemeClr val="tx1"/>
                        </a:solidFill>
                        <a:latin typeface="微软雅黑" panose="020B0503020204020204" charset="-122"/>
                        <a:ea typeface="微软雅黑" panose="020B0503020204020204" charset="-122"/>
                      </a:endParaRPr>
                    </a:p>
                    <a:p>
                      <a:pPr algn="ctr"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一考生</a:t>
                      </a:r>
                      <a:endParaRPr lang="zh-CN" altLang="en-US" sz="1695" b="0"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b="1" kern="1200" dirty="0">
                          <a:solidFill>
                            <a:schemeClr val="tx1"/>
                          </a:solidFill>
                          <a:latin typeface="微软雅黑" panose="020B0503020204020204" charset="-122"/>
                          <a:ea typeface="微软雅黑" panose="020B0503020204020204" charset="-122"/>
                        </a:rPr>
                        <a:t>　　</a:t>
                      </a:r>
                      <a:r>
                        <a:rPr lang="en-US" altLang="zh-CN" sz="1695" b="0" u="none" kern="1200" baseline="0" dirty="0">
                          <a:solidFill>
                            <a:schemeClr val="tx1"/>
                          </a:solidFill>
                          <a:latin typeface="微软雅黑" panose="020B0503020204020204" charset="-122"/>
                          <a:ea typeface="微软雅黑" panose="020B0503020204020204" charset="-122"/>
                        </a:rPr>
                        <a:t>1981</a:t>
                      </a:r>
                      <a:r>
                        <a:rPr lang="zh-CN" altLang="en-US" sz="1695" b="0" u="none" kern="1200" baseline="0" dirty="0">
                          <a:solidFill>
                            <a:schemeClr val="tx1"/>
                          </a:solidFill>
                          <a:latin typeface="微软雅黑" panose="020B0503020204020204" charset="-122"/>
                          <a:ea typeface="微软雅黑" panose="020B0503020204020204" charset="-122"/>
                        </a:rPr>
                        <a:t>年深圳特区打出了“时间就是金钱</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效率就是生命”的特区口号</a:t>
                      </a:r>
                      <a:r>
                        <a:rPr lang="en-US" altLang="zh-CN" sz="1695" b="0" u="none" kern="1200" baseline="0" dirty="0">
                          <a:solidFill>
                            <a:schemeClr val="tx1"/>
                          </a:solidFill>
                          <a:latin typeface="微软雅黑" panose="020B0503020204020204" charset="-122"/>
                          <a:ea typeface="微软雅黑" panose="020B0503020204020204" charset="-122"/>
                        </a:rPr>
                        <a:t>;2005</a:t>
                      </a:r>
                      <a:r>
                        <a:rPr lang="zh-CN" altLang="en-US" sz="1695" b="0" u="none" kern="1200" baseline="0" dirty="0">
                          <a:solidFill>
                            <a:schemeClr val="tx1"/>
                          </a:solidFill>
                          <a:latin typeface="微软雅黑" panose="020B0503020204020204" charset="-122"/>
                          <a:ea typeface="微软雅黑" panose="020B0503020204020204" charset="-122"/>
                        </a:rPr>
                        <a:t>年浙江打出了“绿水青山也是金山银山”的时评标题</a:t>
                      </a:r>
                      <a:r>
                        <a:rPr lang="en-US" altLang="zh-CN" sz="1695" b="0" u="none" kern="1200" baseline="0" dirty="0">
                          <a:solidFill>
                            <a:schemeClr val="tx1"/>
                          </a:solidFill>
                          <a:latin typeface="微软雅黑" panose="020B0503020204020204" charset="-122"/>
                          <a:ea typeface="微软雅黑" panose="020B0503020204020204" charset="-122"/>
                        </a:rPr>
                        <a:t>;2017</a:t>
                      </a:r>
                      <a:r>
                        <a:rPr lang="zh-CN" altLang="en-US" sz="1695" b="0" u="none" kern="1200" baseline="0" dirty="0">
                          <a:solidFill>
                            <a:schemeClr val="tx1"/>
                          </a:solidFill>
                          <a:latin typeface="微软雅黑" panose="020B0503020204020204" charset="-122"/>
                          <a:ea typeface="微软雅黑" panose="020B0503020204020204" charset="-122"/>
                        </a:rPr>
                        <a:t>年雄</a:t>
                      </a:r>
                      <a:r>
                        <a:rPr lang="en-US" altLang="zh-CN" sz="1695" b="0" u="none" kern="1200" baseline="0" dirty="0">
                          <a:solidFill>
                            <a:schemeClr val="tx1"/>
                          </a:solidFill>
                          <a:latin typeface="微软雅黑" panose="020B0503020204020204" charset="-122"/>
                          <a:ea typeface="微软雅黑" panose="020B0503020204020204" charset="-122"/>
                        </a:rPr>
                        <a:t> </a:t>
                      </a:r>
                      <a:endParaRPr lang="en-US" altLang="zh-CN" sz="1695" u="none"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ctr"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我来升格</a:t>
                      </a:r>
                      <a:r>
                        <a:rPr lang="en-US" altLang="zh-CN" sz="1695" b="0" kern="1200" dirty="0">
                          <a:solidFill>
                            <a:schemeClr val="tx1"/>
                          </a:solidFill>
                          <a:latin typeface="微软雅黑" panose="020B0503020204020204" charset="-122"/>
                          <a:ea typeface="微软雅黑" panose="020B0503020204020204" charset="-122"/>
                        </a:rPr>
                        <a:t>:___________________</a:t>
                      </a:r>
                      <a:r>
                        <a:rPr lang="zh-CN" altLang="en-US" sz="1695" b="0" kern="1200" dirty="0">
                          <a:solidFill>
                            <a:schemeClr val="tx1"/>
                          </a:solidFill>
                          <a:latin typeface="微软雅黑" panose="020B0503020204020204" charset="-122"/>
                          <a:ea typeface="微软雅黑" panose="020B0503020204020204" charset="-122"/>
                        </a:rPr>
                        <a:t>　　　　　　　 </a:t>
                      </a:r>
                      <a:endParaRPr lang="zh-CN" altLang="en-US" sz="1695" b="0" kern="1200" dirty="0">
                        <a:solidFill>
                          <a:schemeClr val="tx1"/>
                        </a:solidFill>
                        <a:latin typeface="微软雅黑" panose="020B0503020204020204" charset="-122"/>
                        <a:ea typeface="微软雅黑" panose="020B0503020204020204" charset="-122"/>
                      </a:endParaRPr>
                    </a:p>
                    <a:p>
                      <a:pPr algn="ctr" defTabSz="2117725" rtl="0" fontAlgn="base">
                        <a:lnSpc>
                          <a:spcPct val="130000"/>
                        </a:lnSpc>
                        <a:spcBef>
                          <a:spcPct val="0"/>
                        </a:spcBef>
                        <a:spcAft>
                          <a:spcPct val="0"/>
                        </a:spcAft>
                      </a:pP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请从“题目亮眼”的角度对原标题进行升格</a:t>
                      </a:r>
                      <a:r>
                        <a:rPr lang="en-US" altLang="zh-CN" sz="1695" b="0" kern="1200" dirty="0">
                          <a:solidFill>
                            <a:schemeClr val="tx1"/>
                          </a:solidFill>
                          <a:latin typeface="微软雅黑" panose="020B0503020204020204" charset="-122"/>
                          <a:ea typeface="微软雅黑" panose="020B0503020204020204" charset="-122"/>
                        </a:rPr>
                        <a:t>)</a:t>
                      </a:r>
                      <a:endParaRPr lang="en-US" altLang="zh-CN" sz="1695" b="0" kern="1200" dirty="0">
                        <a:solidFill>
                          <a:schemeClr val="tx1"/>
                        </a:solidFill>
                        <a:latin typeface="微软雅黑" panose="020B0503020204020204" charset="-122"/>
                        <a:ea typeface="微软雅黑" panose="020B0503020204020204" charset="-122"/>
                      </a:endParaRPr>
                    </a:p>
                    <a:p>
                      <a:pPr algn="ctr"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一考生</a:t>
                      </a:r>
                      <a:endParaRPr lang="zh-CN" altLang="en-US" sz="1695" b="0"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　　　纪伯伦曾经说过</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不要因为走得太远</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忘了我们为什么出发。”</a:t>
                      </a:r>
                      <a:r>
                        <a:rPr lang="en-US" altLang="zh-CN" sz="1695" b="0" kern="1200" dirty="0">
                          <a:solidFill>
                            <a:schemeClr val="tx1"/>
                          </a:solidFill>
                          <a:latin typeface="微软雅黑" panose="020B0503020204020204" charset="-122"/>
                          <a:ea typeface="微软雅黑" panose="020B0503020204020204" charset="-122"/>
                        </a:rPr>
                        <a:t>1981</a:t>
                      </a:r>
                      <a:r>
                        <a:rPr lang="zh-CN" altLang="en-US" sz="1695" b="0" kern="1200" dirty="0">
                          <a:solidFill>
                            <a:schemeClr val="tx1"/>
                          </a:solidFill>
                          <a:latin typeface="微软雅黑" panose="020B0503020204020204" charset="-122"/>
                          <a:ea typeface="微软雅黑" panose="020B0503020204020204" charset="-122"/>
                        </a:rPr>
                        <a:t>年深圳特区迈出了“时间就是金钱</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效率就是生命”的步子</a:t>
                      </a:r>
                      <a:r>
                        <a:rPr lang="en-US" altLang="zh-CN" sz="1695" b="0" kern="1200" dirty="0">
                          <a:solidFill>
                            <a:schemeClr val="tx1"/>
                          </a:solidFill>
                          <a:latin typeface="微软雅黑" panose="020B0503020204020204" charset="-122"/>
                          <a:ea typeface="微软雅黑" panose="020B0503020204020204" charset="-122"/>
                        </a:rPr>
                        <a:t>;2005</a:t>
                      </a:r>
                      <a:r>
                        <a:rPr lang="zh-CN" altLang="en-US" sz="1695" b="0" kern="1200" dirty="0">
                          <a:solidFill>
                            <a:schemeClr val="tx1"/>
                          </a:solidFill>
                          <a:latin typeface="微软雅黑" panose="020B0503020204020204" charset="-122"/>
                          <a:ea typeface="微软雅黑" panose="020B0503020204020204" charset="-122"/>
                        </a:rPr>
                        <a:t>年浙江扛起了“绿水青山也是金山银山”的旗子</a:t>
                      </a:r>
                      <a:r>
                        <a:rPr lang="en-US" altLang="zh-CN" sz="1695" b="0" kern="1200" dirty="0">
                          <a:solidFill>
                            <a:schemeClr val="tx1"/>
                          </a:solidFill>
                          <a:latin typeface="微软雅黑" panose="020B0503020204020204" charset="-122"/>
                          <a:ea typeface="微软雅黑" panose="020B0503020204020204" charset="-122"/>
                        </a:rPr>
                        <a:t>;2017</a:t>
                      </a:r>
                      <a:r>
                        <a:rPr lang="zh-CN" altLang="en-US" sz="1695" b="0" kern="1200" dirty="0">
                          <a:solidFill>
                            <a:schemeClr val="tx1"/>
                          </a:solidFill>
                          <a:latin typeface="微软雅黑" panose="020B0503020204020204" charset="-122"/>
                          <a:ea typeface="微软雅黑" panose="020B0503020204020204" charset="-122"/>
                        </a:rPr>
                        <a:t>年雄安打出了“走好我们这</a:t>
                      </a:r>
                      <a:r>
                        <a:rPr lang="en-US" altLang="zh-CN" sz="1695" b="0" kern="1200" dirty="0">
                          <a:solidFill>
                            <a:schemeClr val="tx1"/>
                          </a:solidFill>
                          <a:latin typeface="微软雅黑" panose="020B0503020204020204" charset="-122"/>
                          <a:ea typeface="微软雅黑" panose="020B0503020204020204" charset="-122"/>
                        </a:rPr>
                        <a:t> </a:t>
                      </a:r>
                      <a:r>
                        <a:rPr lang="en-US" altLang="zh-CN" sz="1695" b="1"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6"/>
          <p:cNvGrpSpPr/>
          <p:nvPr/>
        </p:nvGrpSpPr>
        <p:grpSpPr>
          <a:xfrm>
            <a:off x="613592" y="1517099"/>
            <a:ext cx="7783984" cy="398780"/>
            <a:chOff x="1594572" y="1803366"/>
            <a:chExt cx="20228628" cy="1036330"/>
          </a:xfrm>
        </p:grpSpPr>
        <p:grpSp>
          <p:nvGrpSpPr>
            <p:cNvPr id="4"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考场病文升格</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nvGraphicFramePr>
        <p:xfrm>
          <a:off x="700098" y="2126691"/>
          <a:ext cx="7952105" cy="2988310"/>
        </p:xfrm>
        <a:graphic>
          <a:graphicData uri="http://schemas.openxmlformats.org/drawingml/2006/table">
            <a:tbl>
              <a:tblPr>
                <a:tableStyleId>{5940675A-B579-460E-94D1-54222C63F5DA}</a:tableStyleId>
              </a:tblPr>
              <a:tblGrid>
                <a:gridCol w="3556635"/>
                <a:gridCol w="4395470"/>
              </a:tblGrid>
              <a:tr h="336550">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考场病文</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c>
                  <a:txBody>
                    <a:bodyPr/>
                    <a:lstStyle/>
                    <a:p>
                      <a:pPr algn="ctr" defTabSz="2117725" rtl="0" fontAlgn="base">
                        <a:lnSpc>
                          <a:spcPct val="130000"/>
                        </a:lnSpc>
                        <a:spcBef>
                          <a:spcPct val="0"/>
                        </a:spcBef>
                        <a:spcAft>
                          <a:spcPct val="0"/>
                        </a:spcAft>
                      </a:pPr>
                      <a:r>
                        <a:rPr lang="zh-CN" sz="1695" kern="1200" dirty="0">
                          <a:solidFill>
                            <a:schemeClr val="tx1"/>
                          </a:solidFill>
                          <a:latin typeface="微软雅黑" panose="020B0503020204020204" charset="-122"/>
                          <a:ea typeface="微软雅黑" panose="020B0503020204020204" charset="-122"/>
                        </a:rPr>
                        <a:t>升格新貌</a:t>
                      </a:r>
                      <a:endParaRPr lang="zh-CN" sz="1695" kern="1200" dirty="0">
                        <a:solidFill>
                          <a:schemeClr val="tx1"/>
                        </a:solidFill>
                        <a:latin typeface="微软雅黑" panose="020B0503020204020204" charset="-122"/>
                        <a:ea typeface="微软雅黑" panose="020B0503020204020204" charset="-122"/>
                        <a:cs typeface="+mn-cs"/>
                      </a:endParaRPr>
                    </a:p>
                  </a:txBody>
                  <a:tcPr marL="21122" marR="21122" marT="0" marB="0" anchor="ctr"/>
                </a:tc>
              </a:tr>
              <a:tr h="2651760">
                <a:tc>
                  <a:txBody>
                    <a:bodyPr/>
                    <a:lstStyle/>
                    <a:p>
                      <a:pPr algn="l" defTabSz="2117725" rtl="0" fontAlgn="base">
                        <a:lnSpc>
                          <a:spcPct val="130000"/>
                        </a:lnSpc>
                        <a:spcBef>
                          <a:spcPct val="0"/>
                        </a:spcBef>
                        <a:spcAft>
                          <a:spcPct val="0"/>
                        </a:spcAft>
                      </a:pPr>
                      <a:r>
                        <a:rPr lang="zh-CN" altLang="en-US" sz="1695" b="0" u="none" kern="1200" baseline="0" dirty="0">
                          <a:solidFill>
                            <a:schemeClr val="tx1"/>
                          </a:solidFill>
                          <a:latin typeface="微软雅黑" panose="020B0503020204020204" charset="-122"/>
                          <a:ea typeface="微软雅黑" panose="020B0503020204020204" charset="-122"/>
                        </a:rPr>
                        <a:t>安打出了“走好我们这一代人的长征路”的新区标语。当我看到这三条具有时代性的标语时</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想起了爱国主义诗人屈原曾说过的一句要追求理想的话</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真是感慨万分。作为当代青年的我们</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更要心怀长征路</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准备随时去走。</a:t>
                      </a:r>
                      <a:r>
                        <a:rPr lang="en-US" altLang="zh-CN" sz="1695" b="0" u="none" kern="1200" baseline="0" dirty="0">
                          <a:solidFill>
                            <a:schemeClr val="tx1"/>
                          </a:solidFill>
                          <a:latin typeface="微软雅黑" panose="020B0503020204020204" charset="-122"/>
                          <a:ea typeface="微软雅黑" panose="020B0503020204020204" charset="-122"/>
                        </a:rPr>
                        <a:t>(</a:t>
                      </a:r>
                      <a:r>
                        <a:rPr lang="zh-CN" altLang="en-US" sz="1695" b="0" u="none" kern="1200" baseline="0" dirty="0">
                          <a:solidFill>
                            <a:schemeClr val="tx1"/>
                          </a:solidFill>
                          <a:latin typeface="微软雅黑" panose="020B0503020204020204" charset="-122"/>
                          <a:ea typeface="微软雅黑" panose="020B0503020204020204" charset="-122"/>
                        </a:rPr>
                        <a:t>表达过于简单</a:t>
                      </a:r>
                      <a:r>
                        <a:rPr lang="en-US" altLang="zh-CN" sz="1695" b="0" u="none" kern="1200" baseline="0" dirty="0">
                          <a:solidFill>
                            <a:schemeClr val="tx1"/>
                          </a:solidFill>
                          <a:latin typeface="微软雅黑" panose="020B0503020204020204" charset="-122"/>
                          <a:ea typeface="微软雅黑" panose="020B0503020204020204" charset="-122"/>
                        </a:rPr>
                        <a:t>)</a:t>
                      </a:r>
                      <a:endParaRPr lang="en-US" altLang="zh-CN" sz="1695" u="none" kern="1200" dirty="0">
                        <a:solidFill>
                          <a:schemeClr val="tx1"/>
                        </a:solidFill>
                        <a:latin typeface="微软雅黑" panose="020B0503020204020204" charset="-122"/>
                        <a:ea typeface="微软雅黑" panose="020B0503020204020204" charset="-122"/>
                      </a:endParaRPr>
                    </a:p>
                  </a:txBody>
                  <a:tcPr marL="21122" marR="21122" marT="0" marB="0" anchor="ctr"/>
                </a:tc>
                <a:tc>
                  <a:txBody>
                    <a:bodyPr/>
                    <a:lstStyle/>
                    <a:p>
                      <a:pPr algn="l" defTabSz="2117725" rtl="0" fontAlgn="base">
                        <a:lnSpc>
                          <a:spcPct val="130000"/>
                        </a:lnSpc>
                        <a:spcBef>
                          <a:spcPct val="0"/>
                        </a:spcBef>
                        <a:spcAft>
                          <a:spcPct val="0"/>
                        </a:spcAft>
                      </a:pPr>
                      <a:r>
                        <a:rPr lang="zh-CN" altLang="en-US" sz="1695" b="0" kern="1200" dirty="0">
                          <a:solidFill>
                            <a:schemeClr val="tx1"/>
                          </a:solidFill>
                          <a:latin typeface="微软雅黑" panose="020B0503020204020204" charset="-122"/>
                          <a:ea typeface="微软雅黑" panose="020B0503020204020204" charset="-122"/>
                        </a:rPr>
                        <a:t>这一代人的长征路”的标语。当看到这三条具有时代性的标语时</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我不禁感慨万分</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想起了爱国主义诗人屈原曾说过</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路漫漫其修远兮</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吾将上下而求索。”作为当代青年的我们</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更要心怀远方</a:t>
                      </a:r>
                      <a:r>
                        <a:rPr lang="en-US" altLang="zh-CN" sz="1695" b="0" kern="1200" dirty="0">
                          <a:solidFill>
                            <a:schemeClr val="tx1"/>
                          </a:solidFill>
                          <a:latin typeface="微软雅黑" panose="020B0503020204020204" charset="-122"/>
                          <a:ea typeface="微软雅黑" panose="020B0503020204020204" charset="-122"/>
                        </a:rPr>
                        <a:t>,</a:t>
                      </a:r>
                      <a:r>
                        <a:rPr lang="zh-CN" altLang="en-US" sz="1695" b="0" kern="1200" dirty="0">
                          <a:solidFill>
                            <a:schemeClr val="tx1"/>
                          </a:solidFill>
                          <a:latin typeface="微软雅黑" panose="020B0503020204020204" charset="-122"/>
                          <a:ea typeface="微软雅黑" panose="020B0503020204020204" charset="-122"/>
                        </a:rPr>
                        <a:t>走好这漫漫长征路。</a:t>
                      </a:r>
                      <a:r>
                        <a:rPr lang="en-US" altLang="zh-CN" sz="1695" b="1" kern="1200" dirty="0">
                          <a:solidFill>
                            <a:schemeClr val="tx1"/>
                          </a:solidFill>
                          <a:latin typeface="微软雅黑" panose="020B0503020204020204" charset="-122"/>
                          <a:ea typeface="微软雅黑" panose="020B0503020204020204" charset="-122"/>
                        </a:rPr>
                        <a:t>                                                                                                      </a:t>
                      </a:r>
                      <a:endParaRPr lang="en-US" altLang="zh-CN" sz="1695" b="1" kern="1200" dirty="0">
                        <a:solidFill>
                          <a:schemeClr val="tx1"/>
                        </a:solidFill>
                        <a:latin typeface="微软雅黑" panose="020B0503020204020204" charset="-122"/>
                        <a:ea typeface="微软雅黑" panose="020B0503020204020204" charset="-122"/>
                      </a:endParaRPr>
                    </a:p>
                    <a:p>
                      <a:pPr algn="l" defTabSz="2117725" rtl="0" fontAlgn="base">
                        <a:lnSpc>
                          <a:spcPct val="130000"/>
                        </a:lnSpc>
                        <a:spcBef>
                          <a:spcPct val="0"/>
                        </a:spcBef>
                        <a:spcAft>
                          <a:spcPct val="0"/>
                        </a:spcAft>
                      </a:pPr>
                      <a:r>
                        <a:rPr lang="en-US" altLang="zh-CN" sz="1695" b="1" kern="1200" dirty="0">
                          <a:solidFill>
                            <a:schemeClr val="tx1"/>
                          </a:solidFill>
                          <a:latin typeface="微软雅黑" panose="020B0503020204020204" charset="-122"/>
                          <a:ea typeface="微软雅黑" panose="020B0503020204020204" charset="-122"/>
                        </a:rPr>
                        <a:t> </a:t>
                      </a:r>
                      <a:r>
                        <a:rPr lang="en-US" altLang="zh-CN" sz="1695" kern="1200" dirty="0">
                          <a:solidFill>
                            <a:schemeClr val="tx1"/>
                          </a:solidFill>
                          <a:latin typeface="微软雅黑" panose="020B0503020204020204" charset="-122"/>
                          <a:ea typeface="微软雅黑" panose="020B0503020204020204" charset="-122"/>
                        </a:rPr>
                        <a:t> </a:t>
                      </a:r>
                      <a:endParaRPr lang="zh-CN" altLang="en-US" sz="1695" kern="1200" dirty="0">
                        <a:solidFill>
                          <a:schemeClr val="tx1"/>
                        </a:solidFill>
                        <a:latin typeface="微软雅黑" panose="020B0503020204020204" charset="-122"/>
                        <a:ea typeface="微软雅黑" panose="020B0503020204020204" charset="-122"/>
                      </a:endParaRPr>
                    </a:p>
                  </a:txBody>
                  <a:tcPr marL="21122" marR="2112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10474</Words>
  <Application>WPS 演示</Application>
  <PresentationFormat/>
  <Paragraphs>305</Paragraphs>
  <Slides>34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34</vt:i4>
      </vt:variant>
    </vt:vector>
  </HeadingPairs>
  <TitlesOfParts>
    <vt:vector size="43" baseType="lpstr">
      <vt:lpstr>Arial</vt:lpstr>
      <vt:lpstr>宋体</vt:lpstr>
      <vt:lpstr>Wingdings</vt:lpstr>
      <vt:lpstr>微软雅黑</vt:lpstr>
      <vt:lpstr>Calibri</vt:lpstr>
      <vt:lpstr>Times New Roman</vt:lpstr>
      <vt:lpstr>Arial Unicode MS</vt:lpstr>
      <vt:lpstr>Courier New</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5</cp:revision>
  <dcterms:created xsi:type="dcterms:W3CDTF">2020-05-13T07:08:00Z</dcterms:created>
  <dcterms:modified xsi:type="dcterms:W3CDTF">2020-05-21T07:59:11Z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