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459" r:id="rId2"/>
    <p:sldId id="460" r:id="rId3"/>
    <p:sldId id="461" r:id="rId4"/>
    <p:sldId id="462" r:id="rId5"/>
    <p:sldId id="463" r:id="rId6"/>
    <p:sldId id="464" r:id="rId7"/>
    <p:sldId id="465" r:id="rId8"/>
    <p:sldId id="466" r:id="rId9"/>
    <p:sldId id="467" r:id="rId10"/>
    <p:sldId id="468" r:id="rId11"/>
    <p:sldId id="469" r:id="rId12"/>
    <p:sldId id="470" r:id="rId13"/>
    <p:sldId id="471" r:id="rId14"/>
    <p:sldId id="472" r:id="rId15"/>
    <p:sldId id="473" r:id="rId16"/>
    <p:sldId id="474" r:id="rId17"/>
    <p:sldId id="502" r:id="rId18"/>
    <p:sldId id="503" r:id="rId19"/>
    <p:sldId id="504" r:id="rId20"/>
    <p:sldId id="506" r:id="rId21"/>
    <p:sldId id="507" r:id="rId22"/>
    <p:sldId id="508" r:id="rId23"/>
    <p:sldId id="386" r:id="rId24"/>
    <p:sldId id="509" r:id="rId25"/>
    <p:sldId id="510" r:id="rId26"/>
    <p:sldId id="511" r:id="rId27"/>
    <p:sldId id="512" r:id="rId28"/>
    <p:sldId id="513" r:id="rId29"/>
    <p:sldId id="514" r:id="rId30"/>
    <p:sldId id="515" r:id="rId31"/>
  </p:sldIdLst>
  <p:sldSz cx="12192000" cy="6858000"/>
  <p:notesSz cx="6858000" cy="9144000"/>
  <p:embeddedFontLst>
    <p:embeddedFont>
      <p:font typeface="微软雅黑" pitchFamily="34" charset="-122"/>
      <p:regular r:id="rId33"/>
      <p:bold r:id="rId34"/>
    </p:embeddedFont>
    <p:embeddedFont>
      <p:font typeface="华文新魏" pitchFamily="2" charset="-122"/>
      <p:regular r:id="rId35"/>
    </p:embeddedFont>
    <p:embeddedFont>
      <p:font typeface="隶书" pitchFamily="49" charset="-122"/>
      <p:regular r:id="rId36"/>
    </p:embeddedFont>
    <p:embeddedFont>
      <p:font typeface="Calibri Light" charset="0"/>
      <p:regular r:id="rId37"/>
      <p:italic r:id="rId38"/>
    </p:embeddedFont>
    <p:embeddedFont>
      <p:font typeface="Calibri" pitchFamily="34" charset="0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8070"/>
    <a:srgbClr val="CFC7B8"/>
    <a:srgbClr val="D7CFBD"/>
    <a:srgbClr val="DECBB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-114" y="-432"/>
      </p:cViewPr>
      <p:guideLst>
        <p:guide orient="horz" pos="798"/>
        <p:guide pos="3836"/>
        <p:guide pos="15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69F7D-310E-4A3C-B9AF-BD9BC7BD3F97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2020-9-30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25D1DF7-C32F-41FD-B557-691B3E1615E0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1078782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中心墨点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55" y="123825"/>
            <a:ext cx="10622915" cy="555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10"/>
          <p:cNvPicPr>
            <a:picLocks noChangeAspect="1"/>
          </p:cNvPicPr>
          <p:nvPr/>
        </p:nvPicPr>
        <p:blipFill>
          <a:blip r:embed="rId4"/>
          <a:srcRect l="6421" t="5219" r="46947" b="43053"/>
          <a:stretch>
            <a:fillRect/>
          </a:stretch>
        </p:blipFill>
        <p:spPr>
          <a:xfrm>
            <a:off x="3898265" y="3388360"/>
            <a:ext cx="1758950" cy="815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11"/>
          <p:cNvPicPr>
            <a:picLocks noChangeAspect="1"/>
          </p:cNvPicPr>
          <p:nvPr/>
        </p:nvPicPr>
        <p:blipFill>
          <a:blip r:embed="rId5"/>
          <a:srcRect l="24518" t="34972" r="7750"/>
          <a:stretch>
            <a:fillRect/>
          </a:stretch>
        </p:blipFill>
        <p:spPr>
          <a:xfrm>
            <a:off x="6692900" y="1457960"/>
            <a:ext cx="1559560" cy="845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矩形 9"/>
          <p:cNvSpPr/>
          <p:nvPr/>
        </p:nvSpPr>
        <p:spPr>
          <a:xfrm>
            <a:off x="8281353" y="4613275"/>
            <a:ext cx="171323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书体坊米芾体" panose="02010601030101010101" charset="-122"/>
                <a:ea typeface="书体坊米芾体" panose="02010601030101010101" charset="-122"/>
                <a:sym typeface="微软雅黑" panose="020B0503020204020204" pitchFamily="34" charset="-122"/>
              </a:rPr>
              <a:t>杜甫</a:t>
            </a:r>
          </a:p>
        </p:txBody>
      </p:sp>
      <p:pic>
        <p:nvPicPr>
          <p:cNvPr id="5132" name="图片 12"/>
          <p:cNvPicPr>
            <a:picLocks noChangeAspect="1"/>
          </p:cNvPicPr>
          <p:nvPr/>
        </p:nvPicPr>
        <p:blipFill>
          <a:blip r:embed="rId6"/>
          <a:srcRect l="63155" t="75766" r="30832" b="16614"/>
          <a:stretch>
            <a:fillRect/>
          </a:stretch>
        </p:blipFill>
        <p:spPr>
          <a:xfrm>
            <a:off x="9994900" y="4905375"/>
            <a:ext cx="731838" cy="52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02150" y="1457960"/>
            <a:ext cx="123698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>
                <a:latin typeface="叶根友行书繁" panose="02010601030101010101" charset="-122"/>
                <a:ea typeface="叶根友行书繁" panose="02010601030101010101" charset="-122"/>
              </a:rPr>
              <a:t>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24855" y="2091690"/>
            <a:ext cx="123698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>
                <a:latin typeface="叶根友行书繁" panose="02010601030101010101" charset="-122"/>
                <a:ea typeface="叶根友行书繁" panose="02010601030101010101" charset="-122"/>
              </a:rPr>
              <a:t>高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2244090" y="440055"/>
            <a:ext cx="565785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296285" y="439420"/>
            <a:ext cx="565785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285615" y="440055"/>
            <a:ext cx="565785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014720" y="439420"/>
            <a:ext cx="565785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021195" y="439420"/>
            <a:ext cx="565785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061960" y="439420"/>
            <a:ext cx="565785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9965" y="572135"/>
            <a:ext cx="10518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altLang="zh-CN" sz="3200" kern="1600" spc="8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风急天高猿啸哀,渚清沙白鸟飞回。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80415" y="1998345"/>
            <a:ext cx="110337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63600">
              <a:buClrTx/>
              <a:buSzTx/>
              <a:extLst>
                <a:ext uri="{35155182-B16C-46BC-9424-99874614C6A1}">
                  <wpsdc:indentchars xmlns:wpsdc="http://www.wps.cn/officeDocument/2017/drawingmlCustomData" xmlns="" val="200" checksum="3662325579"/>
                </a:ext>
              </a:extLst>
            </a:pPr>
            <a:r>
              <a:rPr altLang="zh-CN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“枯藤老树昏鸦，小桥流水人家，古道西风瘦马。夕阳西下，断肠人在天涯。”</a:t>
            </a:r>
          </a:p>
          <a:p>
            <a:pPr algn="r">
              <a:buClrTx/>
              <a:buSzTx/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——</a:t>
            </a:r>
            <a:r>
              <a:rPr lang="zh-CN" alt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马致远《天净沙秋思》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1510" y="4115435"/>
            <a:ext cx="10857865" cy="1193800"/>
          </a:xfrm>
          <a:prstGeom prst="rect">
            <a:avLst/>
          </a:prstGeom>
          <a:noFill/>
          <a:ln w="92075" cmpd="sng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  <a:spcAft>
                <a:spcPts val="1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</a:t>
            </a:r>
            <a:r>
              <a:rPr altLang="zh-CN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语言极为凝练却容量巨大。使用众多密集的意象来</a:t>
            </a:r>
            <a:r>
              <a:rPr lang="zh-CN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描述秋日景象。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00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36295" y="472440"/>
            <a:ext cx="10518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急风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6750" y="1602740"/>
            <a:ext cx="10857865" cy="3950970"/>
          </a:xfrm>
          <a:prstGeom prst="rect">
            <a:avLst/>
          </a:prstGeom>
          <a:noFill/>
          <a:ln w="92075" cmpd="sng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  <a:spcBef>
                <a:spcPts val="1500"/>
              </a:spcBef>
              <a:spcAft>
                <a:spcPts val="1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</a:t>
            </a: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秋天本来是容易刮风的季节，而江边的风要比其它地区大得多，江边高处的风就更大，再加上诗人年老多病，当然会感到秋风特别猛烈，所以一个“急”字，很传神地写出了当时的季节特点。不仅如此，这个“急”字，还寄寓了诗人当时的深切感受。秋风本来就是凉的，而江边的秋风要比其它地方更凉，秋气逼人，使人感到非常冷，同时使人心里感到凄凉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36295" y="472440"/>
            <a:ext cx="10518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天高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6750" y="1602740"/>
            <a:ext cx="10857865" cy="3399790"/>
          </a:xfrm>
          <a:prstGeom prst="rect">
            <a:avLst/>
          </a:prstGeom>
          <a:noFill/>
          <a:ln w="92075" cmpd="sng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  <a:spcBef>
                <a:spcPts val="1500"/>
              </a:spcBef>
              <a:spcAft>
                <a:spcPts val="1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</a:t>
            </a: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秋的天空是高远的，明澈的。对于心情好的人来说，秋日的天空是令人神清气爽的感觉，对于像杜甫这样一位被家愁国难所困扰，同时又疾病缠身的老人来说，秋日的天空却显得那么高不可及。无边际的天空，显得非常遥远，衬托得显得天底下的人很渺小，很孤单。所以，一个“高”字就写出了诗人孤苦无助的凄凉心境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36295" y="472440"/>
            <a:ext cx="10518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猿啸哀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6750" y="1602740"/>
            <a:ext cx="10857865" cy="2296795"/>
          </a:xfrm>
          <a:prstGeom prst="rect">
            <a:avLst/>
          </a:prstGeom>
          <a:noFill/>
          <a:ln w="92075" cmpd="sng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  <a:spcBef>
                <a:spcPts val="1500"/>
              </a:spcBef>
              <a:spcAft>
                <a:spcPts val="1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</a:t>
            </a: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有歌云“巴东三峡巫峡长，猿鸣三声泪沾裳。”一个“哀”字，不仅写出了猿鸣的特点，也传达出了诗人心中的浓浓哀愁。为景物蒙上了一层悲怆、凄凉的色彩，在这样的背景音下，诗人更加感到孤苦哀愁。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36295" y="472440"/>
            <a:ext cx="10518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渚清沙白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6750" y="1602740"/>
            <a:ext cx="10857865" cy="3656330"/>
          </a:xfrm>
          <a:prstGeom prst="rect">
            <a:avLst/>
          </a:prstGeom>
          <a:noFill/>
          <a:ln w="92075" cmpd="sng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</a:t>
            </a: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“渚”是江中的小洲，站在高处朝下看，水中的沙洲显得既小又空，在萧瑟的秋风中，给人一种凄清的感觉。</a:t>
            </a:r>
          </a:p>
          <a:p>
            <a:pPr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“沙白”白色是冷色系，与前面的“清”字一起构成一幅苍凉的画面，视觉上会给人一种清冷的感觉，形象地传达出诗人内心那种凄凉的情感。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36295" y="472440"/>
            <a:ext cx="10518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渚清沙白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6750" y="1602740"/>
            <a:ext cx="10857865" cy="3656330"/>
          </a:xfrm>
          <a:prstGeom prst="rect">
            <a:avLst/>
          </a:prstGeom>
          <a:noFill/>
          <a:ln w="92075" cmpd="sng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</a:t>
            </a: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“渚”是江中的小洲，站在高处朝下看，水中的沙洲显得既小又空，在萧瑟的秋风中，给人一种凄清的感觉。</a:t>
            </a:r>
          </a:p>
          <a:p>
            <a:pPr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“沙白”白色是冷色系，与前面的“清”字一起构成一幅苍凉的画面，视觉上会给人一种清冷的感觉，形象地传达出诗人内心那种凄凉的情感。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36930" y="385445"/>
            <a:ext cx="10518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无边落木萧萧下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7385" y="1417320"/>
            <a:ext cx="10857865" cy="4759325"/>
          </a:xfrm>
          <a:prstGeom prst="rect">
            <a:avLst/>
          </a:prstGeom>
          <a:noFill/>
          <a:ln w="92075" cmpd="sng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</a:t>
            </a: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一叶落而知天下秋！“无边”写落叶之多，“萧萧”写落叶之声。而纷纷飘落的叶子让人感觉似乎所有的树木都进入了生命的秋季，这肃杀之景使身心交瘁的诗人想到自己的处境，自己的人生也进入了秋季！自己像树一样，已</a:t>
            </a:r>
            <a:r>
              <a:rPr lang="zh-CN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到</a:t>
            </a: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晚年，已经到了生命晚秋。</a:t>
            </a:r>
          </a:p>
          <a:p>
            <a:pPr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 同时，在当时动荡的社会中，诗人就像这飘零的落叶，四处漂泊，而黄叶飘落，落叶归根，可是诗人却在他乡，年老了却没有回乡，这更添了一层悲凉之情！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36930" y="385445"/>
            <a:ext cx="10518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不尽长江滚滚来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7385" y="1417320"/>
            <a:ext cx="10857865" cy="3399790"/>
          </a:xfrm>
          <a:prstGeom prst="rect">
            <a:avLst/>
          </a:prstGeom>
          <a:noFill/>
          <a:ln w="92075" cmpd="sng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</a:t>
            </a: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写出了江水的源远流长，“滚滚”写出了江水的滔滔气势。亘古如斯、日夜流淌、永不停息的江水，便给人时间无穷无尽，历史长河永不停息的感觉。在无穷、永恒的时间前，更显得诗人的渺小！把这联上下两句的意思，联系起来总结一下，是互相对比着写的，也有衬托，历史和时间越悠久，人的生命就越显得短暂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36930" y="385445"/>
            <a:ext cx="10518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不尽长江滚滚来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7385" y="1417320"/>
            <a:ext cx="10857865" cy="3617595"/>
          </a:xfrm>
          <a:prstGeom prst="rect">
            <a:avLst/>
          </a:prstGeom>
          <a:noFill/>
          <a:ln w="92075" cmpd="sng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 </a:t>
            </a: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子在川上曰：“逝者如斯夫，不舍昼夜。”</a:t>
            </a:r>
          </a:p>
          <a:p>
            <a:pPr algn="r"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——</a:t>
            </a:r>
            <a:r>
              <a:rPr lang="zh-CN" alt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《论语》</a:t>
            </a:r>
            <a:endParaRPr sz="3200" kern="1600" spc="200" dirty="0">
              <a:solidFill>
                <a:srgbClr val="3F3F3F"/>
              </a:solidFill>
              <a:latin typeface="华文新魏" charset="0"/>
              <a:ea typeface="华文新魏" pitchFamily="2" charset="-122"/>
            </a:endParaRPr>
          </a:p>
          <a:p>
            <a:pPr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     “滚滚长江东逝水，浪花淘尽英雄。是非成败转头空，青山依旧在，几度夕阳红。”</a:t>
            </a:r>
          </a:p>
          <a:p>
            <a:pPr algn="r">
              <a:lnSpc>
                <a:spcPts val="4300"/>
              </a:lnSpc>
              <a:spcBef>
                <a:spcPts val="1500"/>
              </a:spcBef>
              <a:spcAft>
                <a:spcPts val="500"/>
              </a:spcAft>
            </a:pPr>
            <a:r>
              <a:rPr 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——</a:t>
            </a:r>
            <a:r>
              <a:rPr lang="zh-CN" altLang="en-US" sz="32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杨慎《临江仙》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954405" y="144145"/>
            <a:ext cx="102831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“落木”和“落叶”，哪一个更好一些？为什么？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任意多边形 6"/>
          <p:cNvSpPr/>
          <p:nvPr/>
        </p:nvSpPr>
        <p:spPr>
          <a:xfrm>
            <a:off x="304165" y="977900"/>
            <a:ext cx="11666855" cy="2355850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396240" y="1084580"/>
            <a:ext cx="1148207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>
              <a:spcAft>
                <a:spcPts val="1000"/>
              </a:spcAft>
              <a:buFont typeface="Arial" panose="020B0604020202020204" pitchFamily="34" charset="0"/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“落木”更好，落叶有很多种，给人的感觉也不同，“落木”给人感觉比较沉重，“落叶”比较轻飘。“落木”给人感觉光秃秃的样子，而“落叶”让人感觉到树上还有许多叶子。从颜色上看“落木”往往让人联想到树干的颜色，枯黄。</a:t>
            </a:r>
          </a:p>
        </p:txBody>
      </p:sp>
      <p:sp>
        <p:nvSpPr>
          <p:cNvPr id="4" name="矩形 15"/>
          <p:cNvSpPr/>
          <p:nvPr/>
        </p:nvSpPr>
        <p:spPr>
          <a:xfrm>
            <a:off x="1413510" y="3461385"/>
            <a:ext cx="93649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那这里为什么要用“萧萧”不能用“飘飘”？</a:t>
            </a:r>
          </a:p>
        </p:txBody>
      </p:sp>
      <p:sp>
        <p:nvSpPr>
          <p:cNvPr id="8" name="任意多边形 6"/>
          <p:cNvSpPr/>
          <p:nvPr/>
        </p:nvSpPr>
        <p:spPr>
          <a:xfrm>
            <a:off x="304165" y="4198620"/>
            <a:ext cx="11666855" cy="1652905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6240" y="4418965"/>
            <a:ext cx="114820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>
              <a:spcAft>
                <a:spcPts val="1000"/>
              </a:spcAft>
              <a:buFont typeface="Arial" panose="020B0604020202020204" pitchFamily="34" charset="0"/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实际上与杜甫的感情有关。“萧萧”让我们想到萧瑟，作者的感情是沉重的。所以用“萧萧”比较好。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/>
      <p:bldP spid="5" grpId="0"/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44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杜甫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TextBox 15"/>
          <p:cNvSpPr/>
          <p:nvPr/>
        </p:nvSpPr>
        <p:spPr>
          <a:xfrm>
            <a:off x="4630420" y="572770"/>
            <a:ext cx="699452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8128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杜甫（712—770），字子美，曾居长安城南少陵以西，自称少陵野老，世称杜少陵。一度任工部员外郎，世称杜工部。是我国唐代伟大的现实主义诗人，  代表作：“三吏”、“三别”。其诗显示了唐的历史，被称为“诗史”，后人推崇他为“诗圣”。有《杜工部集》。</a:t>
            </a:r>
          </a:p>
        </p:txBody>
      </p:sp>
      <p:grpSp>
        <p:nvGrpSpPr>
          <p:cNvPr id="7" name="Group 3"/>
          <p:cNvGrpSpPr/>
          <p:nvPr/>
        </p:nvGrpSpPr>
        <p:grpSpPr>
          <a:xfrm>
            <a:off x="-29848" y="1121410"/>
            <a:ext cx="4122423" cy="5217160"/>
            <a:chOff x="-521" y="0"/>
            <a:chExt cx="6521" cy="4321"/>
          </a:xfrm>
        </p:grpSpPr>
        <p:pic>
          <p:nvPicPr>
            <p:cNvPr id="8" name="Picture 4" descr="图片7"/>
            <p:cNvPicPr>
              <a:picLocks noChangeAspect="1" noChangeArrowheads="1"/>
            </p:cNvPicPr>
            <p:nvPr/>
          </p:nvPicPr>
          <p:blipFill>
            <a:blip r:embed="rId4"/>
            <a:srcRect t="12938" b="23016"/>
            <a:stretch>
              <a:fillRect/>
            </a:stretch>
          </p:blipFill>
          <p:spPr bwMode="auto">
            <a:xfrm>
              <a:off x="240" y="1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-521" y="0"/>
              <a:ext cx="1895" cy="40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r>
                <a:rPr lang="zh-CN" altLang="zh-CN" sz="6600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zh-CN" sz="60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2790825" y="156845"/>
            <a:ext cx="66103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“滚滚”换成“滔滔”可以吗？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任意多边形 6"/>
          <p:cNvSpPr/>
          <p:nvPr/>
        </p:nvSpPr>
        <p:spPr>
          <a:xfrm>
            <a:off x="262255" y="976630"/>
            <a:ext cx="11666855" cy="2620645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4330" y="1183640"/>
            <a:ext cx="1148207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>
              <a:spcAft>
                <a:spcPts val="1000"/>
              </a:spcAft>
              <a:buFont typeface="Arial" panose="020B0604020202020204" pitchFamily="34" charset="0"/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不可以。江水的流逝往往让我们想到年华的流逝，青春的流逝，岁月的流逝。‘滔滔’只强调水势很大，而滚滚强调翻滚向前，一年春夏秋冬四季一滚，“滚滚”似乎是年复一年，有一种圆润绵长不绝的味道在里面，更能够表现出时间的流逝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万里悲秋常作客，百年多病独登台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任意多边形 6"/>
          <p:cNvSpPr/>
          <p:nvPr/>
        </p:nvSpPr>
        <p:spPr>
          <a:xfrm>
            <a:off x="304165" y="1122680"/>
            <a:ext cx="11666855" cy="1896745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6875" y="1257300"/>
            <a:ext cx="11482070" cy="151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①万里：</a:t>
            </a:r>
          </a:p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这两个字写出了诗人距离自己故乡之远，身在万里之外，远隔千山万水，有家难归，辗转江湖，身不由己。那种浓浓的思乡之情，溢于言表。</a:t>
            </a:r>
          </a:p>
        </p:txBody>
      </p:sp>
      <p:sp>
        <p:nvSpPr>
          <p:cNvPr id="6" name="任意多边形 6"/>
          <p:cNvSpPr/>
          <p:nvPr/>
        </p:nvSpPr>
        <p:spPr>
          <a:xfrm>
            <a:off x="262255" y="3334385"/>
            <a:ext cx="11666855" cy="2795270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220" y="3545205"/>
            <a:ext cx="11482070" cy="237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②悲秋：</a:t>
            </a:r>
          </a:p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写出在秋天的悲凉感受。秋天是衰草凄迷，百花凋零的季节，人在秋天往往会有一种悲凉感觉，所以宋玉《九辨》中说“悲哉，秋之为气也”，再联系诗人所处的时代和四处飘泊的经历，就能够体会出“悲秋”中这个“悲”字的沉甸甸的份量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/>
      <p:bldP spid="27655" grpId="1" animBg="1"/>
      <p:bldP spid="5" grpId="0"/>
      <p:bldP spid="5" grpId="1"/>
      <p:bldP spid="6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万里悲秋常作客，百年多病独登台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任意多边形 6"/>
          <p:cNvSpPr/>
          <p:nvPr/>
        </p:nvSpPr>
        <p:spPr>
          <a:xfrm>
            <a:off x="304165" y="1122680"/>
            <a:ext cx="11666855" cy="2084705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6875" y="1193800"/>
            <a:ext cx="11482070" cy="194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③做客：</a:t>
            </a:r>
          </a:p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诗中的作客，不是到别人家里当客人，否则应写成“做客”，诗中的“作客”是寄居别处，漂泊他乡。而寄居他乡的人，当然难免会有思乡之情，这种思乡之情，在秋天就会更加浓烈。</a:t>
            </a:r>
          </a:p>
        </p:txBody>
      </p:sp>
      <p:sp>
        <p:nvSpPr>
          <p:cNvPr id="6" name="任意多边形 6"/>
          <p:cNvSpPr/>
          <p:nvPr/>
        </p:nvSpPr>
        <p:spPr>
          <a:xfrm>
            <a:off x="262890" y="3458845"/>
            <a:ext cx="11666855" cy="2895600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6875" y="3719830"/>
            <a:ext cx="11482070" cy="237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④常：</a:t>
            </a:r>
          </a:p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它说明在诗人的一生中，经常要到处飘泊，四处流浪。杜甫中老年时期常年马不停蹄，欢少苦多。如果说“作客”他乡，已经让人心怀愁绪的话，那么“常作客”就更令人倍感凄凉。“常作客”，指出了诗人飘泊无定的生涯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1" animBg="1"/>
      <p:bldP spid="5" grpId="1"/>
      <p:bldP spid="6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1010" y="1684655"/>
            <a:ext cx="1127061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万里悲秋</a:t>
            </a:r>
            <a:r>
              <a:rPr altLang="zh-CN" sz="3600" kern="1600" spc="1500" dirty="0">
                <a:latin typeface="华文新魏" charset="0"/>
                <a:ea typeface="华文新魏" pitchFamily="2" charset="-122"/>
                <a:sym typeface="+mn-ea"/>
              </a:rPr>
              <a:t>常</a:t>
            </a: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作客,百年</a:t>
            </a:r>
            <a:r>
              <a:rPr altLang="zh-CN" sz="3600" kern="1600" spc="1500" dirty="0">
                <a:latin typeface="华文新魏" charset="0"/>
                <a:ea typeface="华文新魏" pitchFamily="2" charset="-122"/>
                <a:sym typeface="+mn-ea"/>
              </a:rPr>
              <a:t>多</a:t>
            </a: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病独登台。</a:t>
            </a:r>
          </a:p>
          <a:p>
            <a:pPr algn="ctr">
              <a:lnSpc>
                <a:spcPct val="150000"/>
              </a:lnSpc>
            </a:pPr>
            <a:endParaRPr altLang="zh-CN" sz="3600" kern="1600" spc="1500" dirty="0">
              <a:solidFill>
                <a:srgbClr val="3F3F3F"/>
              </a:solidFill>
              <a:latin typeface="华文新魏" charset="0"/>
              <a:ea typeface="华文新魏" pitchFamily="2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艰难苦恨繁霜鬓,潦倒</a:t>
            </a:r>
            <a:r>
              <a:rPr altLang="zh-CN" sz="3600" kern="1600" spc="1500" dirty="0">
                <a:latin typeface="华文新魏" charset="0"/>
                <a:ea typeface="华文新魏" pitchFamily="2" charset="-122"/>
                <a:sym typeface="+mn-ea"/>
              </a:rPr>
              <a:t>新</a:t>
            </a: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停浊酒杯。</a:t>
            </a:r>
            <a:endParaRPr lang="zh-CN" altLang="zh-CN" sz="3600" kern="1600" spc="1500" dirty="0">
              <a:solidFill>
                <a:srgbClr val="3F3F3F"/>
              </a:solidFill>
              <a:latin typeface="华文新魏" charset="0"/>
              <a:ea typeface="华文新魏" pitchFamily="2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85215" y="2552700"/>
            <a:ext cx="4494530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zh-CN" sz="3600" b="0" i="0" u="none" strike="noStrike" cap="none" normalizeH="0" baseline="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离家多年，有家难归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万里悲秋常作客，百年多病独登台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任意多边形 6"/>
          <p:cNvSpPr/>
          <p:nvPr/>
        </p:nvSpPr>
        <p:spPr>
          <a:xfrm>
            <a:off x="304165" y="1122680"/>
            <a:ext cx="11666855" cy="1798320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6875" y="1266190"/>
            <a:ext cx="11482070" cy="151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①百年：</a:t>
            </a:r>
          </a:p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指“暮年”也就是老年。当时作者已经五十五岁了，这么大年纪还在外飘泊，这就不能不让人非常感伤。</a:t>
            </a:r>
          </a:p>
        </p:txBody>
      </p:sp>
      <p:sp>
        <p:nvSpPr>
          <p:cNvPr id="6" name="任意多边形 6"/>
          <p:cNvSpPr/>
          <p:nvPr/>
        </p:nvSpPr>
        <p:spPr>
          <a:xfrm>
            <a:off x="304800" y="3207385"/>
            <a:ext cx="11666855" cy="2524125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7510" y="3498215"/>
            <a:ext cx="11482070" cy="194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②多病：</a:t>
            </a:r>
          </a:p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在多年的飘泊生活中，诗人身患多种疾病，多灾多难，年迈体弱，疾病缠身，一个身体多病的人，往往多愁善感，更何况是在凄清冷落的秋天呢。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/>
      <p:bldP spid="5" grpId="0"/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万里悲秋常作客，百年多病独登台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任意多边形 6"/>
          <p:cNvSpPr/>
          <p:nvPr/>
        </p:nvSpPr>
        <p:spPr>
          <a:xfrm>
            <a:off x="304165" y="1122680"/>
            <a:ext cx="11666855" cy="2889250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6240" y="1380490"/>
            <a:ext cx="11482070" cy="237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③独登台：</a:t>
            </a:r>
          </a:p>
          <a:p>
            <a:pPr>
              <a:spcAft>
                <a:spcPts val="1000"/>
              </a:spcAf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“登台”即登高；古人登高常在九月九日重阳节，带上亲朋好友，而此时诗人却是独自一人！诗人的朋友高适、救济他的朋友严武等都已经离开人世，诗人此时孤苦一人漂泊在外！使“登台”更加悲凉，将那种孤苦无助之感，可谓是表达得淋漓尽致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1085215" y="2552700"/>
            <a:ext cx="4494530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zh-CN" sz="3600" b="0" i="0" u="none" strike="noStrike" cap="none" normalizeH="0" baseline="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离家多年，有家难归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883910" y="2552700"/>
            <a:ext cx="4494530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zh-CN" sz="3600" b="0" i="0" u="none" strike="noStrike" cap="none" normalizeH="0" baseline="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晚年多病，孤苦无依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73455" y="3490595"/>
            <a:ext cx="1341755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15210" y="3490595"/>
            <a:ext cx="1229360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85215" y="4511675"/>
            <a:ext cx="4494530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zh-CN" sz="3600" b="0" i="0" u="none" strike="noStrike" cap="none" normalizeH="0" baseline="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国事艰难，壮志难酬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170420" y="3490595"/>
            <a:ext cx="1229360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010" y="1684655"/>
            <a:ext cx="1127061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万里悲秋</a:t>
            </a:r>
            <a:r>
              <a:rPr altLang="zh-CN" sz="3600" kern="1600" spc="1500" dirty="0">
                <a:latin typeface="华文新魏" charset="0"/>
                <a:ea typeface="华文新魏" pitchFamily="2" charset="-122"/>
                <a:sym typeface="+mn-ea"/>
              </a:rPr>
              <a:t>常</a:t>
            </a: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作客,百年</a:t>
            </a:r>
            <a:r>
              <a:rPr altLang="zh-CN" sz="3600" kern="1600" spc="1500" dirty="0">
                <a:latin typeface="华文新魏" charset="0"/>
                <a:ea typeface="华文新魏" pitchFamily="2" charset="-122"/>
                <a:sym typeface="+mn-ea"/>
              </a:rPr>
              <a:t>多</a:t>
            </a: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病独登台。</a:t>
            </a:r>
          </a:p>
          <a:p>
            <a:pPr algn="ctr">
              <a:lnSpc>
                <a:spcPct val="150000"/>
              </a:lnSpc>
            </a:pPr>
            <a:endParaRPr altLang="zh-CN" sz="3600" kern="1600" spc="1500" dirty="0">
              <a:solidFill>
                <a:srgbClr val="3F3F3F"/>
              </a:solidFill>
              <a:latin typeface="华文新魏" charset="0"/>
              <a:ea typeface="华文新魏" pitchFamily="2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艰难苦恨繁霜鬓,潦倒</a:t>
            </a:r>
            <a:r>
              <a:rPr altLang="zh-CN" sz="3600" kern="1600" spc="1500" dirty="0">
                <a:latin typeface="华文新魏" charset="0"/>
                <a:ea typeface="华文新魏" pitchFamily="2" charset="-122"/>
                <a:sym typeface="+mn-ea"/>
              </a:rPr>
              <a:t>新</a:t>
            </a:r>
            <a:r>
              <a:rPr altLang="zh-CN" sz="3600" kern="1600" spc="1500" dirty="0">
                <a:solidFill>
                  <a:srgbClr val="3F3F3F"/>
                </a:solidFill>
                <a:latin typeface="华文新魏" charset="0"/>
                <a:ea typeface="华文新魏" pitchFamily="2" charset="-122"/>
                <a:sym typeface="+mn-ea"/>
              </a:rPr>
              <a:t>停浊酒杯。</a:t>
            </a:r>
            <a:endParaRPr lang="zh-CN" altLang="zh-CN" sz="3600" kern="1600" spc="1500" dirty="0">
              <a:solidFill>
                <a:srgbClr val="3F3F3F"/>
              </a:solidFill>
              <a:latin typeface="华文新魏" charset="0"/>
              <a:ea typeface="华文新魏" pitchFamily="2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883910" y="4511675"/>
            <a:ext cx="4494530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zh-CN" sz="3600" b="0" i="0" u="none" strike="noStrike" cap="none" normalizeH="0" baseline="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人生潦倒，销愁无途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75285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这首诗塑造了一个怎样的诗人形象？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118475" y="2487295"/>
            <a:ext cx="3994785" cy="2563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穷困潦倒</a:t>
            </a: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漂泊无依</a:t>
            </a: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忧国忧民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270" y="1320800"/>
            <a:ext cx="8159115" cy="489648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66103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全诗抒发了诗人什么样的情感？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715645" y="1305560"/>
            <a:ext cx="1076007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914400" algn="l">
              <a:lnSpc>
                <a:spcPct val="150000"/>
              </a:lnSpc>
              <a:spcAft>
                <a:spcPts val="1000"/>
              </a:spcAft>
              <a:buClrTx/>
              <a:buSzTx/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全诗通过登高所见秋江景色，倾诉了诗人长年飘泊老病孤愁的复杂感情。诗人触情生情，抒发了自己对自然之秋的悲凉，人生之秋的感伤和家国之秋的忧思之情，表达了诗人对个人命运的伤感和忧国忧时的情怀。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艺术特色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641350" y="1021080"/>
            <a:ext cx="10760075" cy="4651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algn="l">
              <a:lnSpc>
                <a:spcPct val="150000"/>
              </a:lnSpc>
              <a:spcAft>
                <a:spcPts val="1000"/>
              </a:spcAft>
              <a:buClrTx/>
              <a:buSzTx/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1.对仗工稳，音调铿锵。</a:t>
            </a:r>
          </a:p>
          <a:p>
            <a:pPr indent="812800" algn="l">
              <a:lnSpc>
                <a:spcPct val="150000"/>
              </a:lnSpc>
              <a:spcAft>
                <a:spcPts val="1000"/>
              </a:spcAft>
              <a:buClrTx/>
              <a:buSzTx/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诗一开头就以对仗领起，八个诗句，两两相对，非常自然、工整，这种结构上井然有序的排列，给人一种神清目爽的对称美，使全诗曲折顿挫，在抑扬有致的韵调中，表达出诗人需要抒发的感情。同时诗中所用词语，声调和谐，韵律流畅，读起来有一种抑扬顿挫的音乐美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66103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杜甫是唐王朝由兴到衰的见证者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TextBox 15"/>
          <p:cNvSpPr/>
          <p:nvPr/>
        </p:nvSpPr>
        <p:spPr>
          <a:xfrm>
            <a:off x="373380" y="930910"/>
            <a:ext cx="11445875" cy="5605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1200">
              <a:lnSpc>
                <a:spcPts val="43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1.年轻的时候，曾有“会当凌绝顶，一览众山小”的豪情壮志</a:t>
            </a:r>
          </a:p>
          <a:p>
            <a:pPr indent="711200">
              <a:lnSpc>
                <a:spcPts val="43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2.曾有“朝叩富儿门，暮随肥马尘。残羹与冷炙，处处潜悲辛”的10年忍辱和辛酸的经历</a:t>
            </a:r>
          </a:p>
          <a:p>
            <a:pPr indent="711200">
              <a:lnSpc>
                <a:spcPts val="43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3.曾有举家吃草度日，幼儿因饿而夭折的大悲痛</a:t>
            </a:r>
          </a:p>
          <a:p>
            <a:pPr indent="711200">
              <a:lnSpc>
                <a:spcPts val="43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4.一生中最重要的经历就是“安史之乱”，并因之流亡了四年</a:t>
            </a:r>
          </a:p>
          <a:p>
            <a:pPr indent="711200">
              <a:lnSpc>
                <a:spcPts val="43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5.曾有被叛军扣留9个月受尽侮辱的经历；曾有从叛军营里逃出，由于直谏而被贬的经历</a:t>
            </a:r>
          </a:p>
          <a:p>
            <a:pPr indent="711200">
              <a:lnSpc>
                <a:spcPts val="43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6.晚年，杜甫在成都凭借很难遮风挡雨的一草堂安居，漂泊他乡11年，生活只能靠朋友的救济</a:t>
            </a:r>
          </a:p>
          <a:p>
            <a:pPr indent="711200">
              <a:lnSpc>
                <a:spcPts val="43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7.58岁时，客死舟中，一生坎坷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艺术特色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715645" y="1033780"/>
            <a:ext cx="10760075" cy="5087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algn="l">
              <a:lnSpc>
                <a:spcPct val="100000"/>
              </a:lnSpc>
              <a:spcAft>
                <a:spcPts val="1000"/>
              </a:spcAft>
              <a:buClrTx/>
              <a:buSzTx/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2.写景抒情，笔法错综。</a:t>
            </a:r>
          </a:p>
          <a:p>
            <a:pPr indent="711200" algn="l">
              <a:lnSpc>
                <a:spcPct val="100000"/>
              </a:lnSpc>
              <a:spcAft>
                <a:spcPts val="1000"/>
              </a:spcAft>
              <a:buClrTx/>
              <a:buSzTx/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写景，有工笔细描也有大笔写意，有动也有静，有声也有色。诗人工笔细描，写出风、天、猿、渚、沙、鸟六种景物的形、声、色、态，每件景物均只用一字描写，却生动形象，精练传神。</a:t>
            </a: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鸟飞叶落是动，水渚岸沙是静。风急猿啼是声音，渚清沙白是颜色。</a:t>
            </a: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颔联大笔写意，传达出秋的神韵。</a:t>
            </a:r>
          </a:p>
          <a:p>
            <a:pPr indent="711200" algn="l">
              <a:lnSpc>
                <a:spcPct val="100000"/>
              </a:lnSpc>
              <a:spcAft>
                <a:spcPts val="1000"/>
              </a:spcAft>
              <a:buClrTx/>
              <a:buSzTx/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抒情，既有纵的时间的着笔，写“常做客”的追忆;也有横的空间的落墨，写“万里”行程后的“独登台”。从一生飘泊，写到余魂残骨的飘零，最后将时世艰难归结为潦倒不堪的根源。这样错综复杂手法的运用，把诗人忧国伤时，老病孤愁的苍凉，表现得沉郁而悲壮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杜甫一生的四个时期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任意多边形 6"/>
          <p:cNvSpPr/>
          <p:nvPr/>
        </p:nvSpPr>
        <p:spPr>
          <a:xfrm>
            <a:off x="304165" y="1122680"/>
            <a:ext cx="11666855" cy="2611755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5130" y="1207770"/>
            <a:ext cx="11482070" cy="243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zh-CN" sz="24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读书和漫游时期（三十五岁以前）</a:t>
            </a:r>
          </a:p>
          <a:p>
            <a:pPr indent="609600"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zh-CN" sz="2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杜甫少年时便文才出众，他的诗中亦有记录，“七龄思即壮，开口咏凤凰。九龄书大字，有作成一囊。”开元十九年（时二十岁）始漫游吴越，5年之后归洛阳应举，不第。再漫游齐赵。以后在洛阳遇李白，二人结下深厚友谊，继而又遇高适，三人同游梁、宋（今开封、商丘）。后来李杜又到齐州，分手后又遇于东鲁，再次分别，就没有机会再见面了。</a:t>
            </a:r>
          </a:p>
        </p:txBody>
      </p:sp>
      <p:sp>
        <p:nvSpPr>
          <p:cNvPr id="6" name="任意多边形 6"/>
          <p:cNvSpPr/>
          <p:nvPr/>
        </p:nvSpPr>
        <p:spPr>
          <a:xfrm>
            <a:off x="304165" y="3964940"/>
            <a:ext cx="11666855" cy="1861820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5130" y="3986530"/>
            <a:ext cx="11482070" cy="1696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zh-CN" sz="24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困居长安时期（三十五至四十四岁）</a:t>
            </a:r>
            <a:endParaRPr lang="zh-CN" altLang="zh-CN" sz="2400" dirty="0">
              <a:solidFill>
                <a:srgbClr val="3F3F3F"/>
              </a:solidFill>
              <a:latin typeface="华文新魏" pitchFamily="2" charset="-122"/>
              <a:ea typeface="华文新魏" pitchFamily="2" charset="-122"/>
            </a:endParaRPr>
          </a:p>
          <a:p>
            <a:pPr indent="609600"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zh-CN" sz="2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35岁入长安求官，过着“朝扣富儿门，暮随肥马尘，残杯与冷炙，到处潜悲辛”的生活。最后通过向皇帝献赋，向贵人投赠，得到一个看守兵器的小官。不久父亲去世，此后的生活变得艰难起来，43岁时幼子饿死。</a:t>
            </a: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杜甫一生的四个时期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任意多边形 6"/>
          <p:cNvSpPr/>
          <p:nvPr/>
        </p:nvSpPr>
        <p:spPr>
          <a:xfrm>
            <a:off x="304165" y="1122680"/>
            <a:ext cx="11666855" cy="2211705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5130" y="1201420"/>
            <a:ext cx="11482070" cy="194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zh-CN" sz="28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被俘和为官时期（四十五至四十八岁）</a:t>
            </a:r>
          </a:p>
          <a:p>
            <a:pPr indent="711200"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45岁时安史之乱爆发，被叛军俘获，押到长安。听到官军一再败退的消息，写成《春望》等诗。后来他逃出长安，潜逃到皇帝所在的凤翔，做左拾遗。由于忠言直谏，后被贬为华州司功参军。</a:t>
            </a:r>
          </a:p>
        </p:txBody>
      </p:sp>
      <p:sp>
        <p:nvSpPr>
          <p:cNvPr id="6" name="任意多边形 6"/>
          <p:cNvSpPr/>
          <p:nvPr/>
        </p:nvSpPr>
        <p:spPr>
          <a:xfrm>
            <a:off x="295275" y="3764280"/>
            <a:ext cx="11666855" cy="2795270"/>
          </a:xfrm>
          <a:custGeom>
            <a:avLst/>
            <a:gdLst/>
            <a:ahLst/>
            <a:cxnLst>
              <a:cxn ang="0">
                <a:pos x="0" y="104444"/>
              </a:cxn>
              <a:cxn ang="0">
                <a:pos x="104802" y="0"/>
              </a:cxn>
              <a:cxn ang="0">
                <a:pos x="7729052" y="0"/>
              </a:cxn>
              <a:cxn ang="0">
                <a:pos x="7833854" y="104444"/>
              </a:cxn>
              <a:cxn ang="0">
                <a:pos x="7833854" y="939994"/>
              </a:cxn>
              <a:cxn ang="0">
                <a:pos x="7729052" y="1044438"/>
              </a:cxn>
              <a:cxn ang="0">
                <a:pos x="104802" y="1044438"/>
              </a:cxn>
              <a:cxn ang="0">
                <a:pos x="0" y="939994"/>
              </a:cxn>
              <a:cxn ang="0">
                <a:pos x="0" y="104444"/>
              </a:cxn>
            </a:cxnLst>
            <a:rect l="0" t="0" r="0" b="0"/>
            <a:pathLst>
              <a:path w="11343473" h="1517550">
                <a:moveTo>
                  <a:pt x="0" y="151755"/>
                </a:moveTo>
                <a:cubicBezTo>
                  <a:pt x="0" y="67943"/>
                  <a:pt x="67943" y="0"/>
                  <a:pt x="151755" y="0"/>
                </a:cubicBezTo>
                <a:lnTo>
                  <a:pt x="11191718" y="0"/>
                </a:lnTo>
                <a:cubicBezTo>
                  <a:pt x="11275530" y="0"/>
                  <a:pt x="11343473" y="67943"/>
                  <a:pt x="11343473" y="151755"/>
                </a:cubicBezTo>
                <a:lnTo>
                  <a:pt x="11343473" y="1365795"/>
                </a:lnTo>
                <a:cubicBezTo>
                  <a:pt x="11343473" y="1449607"/>
                  <a:pt x="11275530" y="1517550"/>
                  <a:pt x="11191718" y="1517550"/>
                </a:cubicBezTo>
                <a:lnTo>
                  <a:pt x="151755" y="1517550"/>
                </a:lnTo>
                <a:cubicBezTo>
                  <a:pt x="67943" y="1517550"/>
                  <a:pt x="0" y="1449607"/>
                  <a:pt x="0" y="1365795"/>
                </a:cubicBezTo>
                <a:lnTo>
                  <a:pt x="0" y="15175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6240" y="3975100"/>
            <a:ext cx="11482070" cy="237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zh-CN" sz="28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漂泊西南时期（四十八至五十八岁）</a:t>
            </a:r>
          </a:p>
          <a:p>
            <a:pPr indent="711200" algn="l">
              <a:buClrTx/>
              <a:buSzTx/>
              <a:buFont typeface="Arial" panose="020B0604020202020204" pitchFamily="34" charset="0"/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zh-CN" sz="28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随着官军在相州大败和关辅饥荒，杜甫弃官，携家人逃难，经秦州、同谷等地，到了成都，依靠友人严武，过了一段比较安定的生活。后严武死，他再度飘泊，在夔州住两年，继又漂流到湖北、湖南一带，最后病死在长沙到岳阳的一条破船上。</a:t>
            </a: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15"/>
          <p:cNvSpPr/>
          <p:nvPr/>
        </p:nvSpPr>
        <p:spPr>
          <a:xfrm>
            <a:off x="1600200" y="18097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3600" b="1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律诗</a:t>
            </a: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-46037"/>
            <a:ext cx="1235075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TextBox 15"/>
          <p:cNvSpPr/>
          <p:nvPr/>
        </p:nvSpPr>
        <p:spPr>
          <a:xfrm>
            <a:off x="417830" y="1245235"/>
            <a:ext cx="1144587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812800">
              <a:lnSpc>
                <a:spcPts val="4500"/>
              </a:lnSpc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律诗是中国传统诗歌的一种体裁，源于南朝盛行于唐宋时期，属于近体诗范畴，因格律要求非常严格而得名。律诗在字句、押韵、平仄、对仗各方面都有严格规定。其常见的类型有五言律诗和七言律诗。</a:t>
            </a:r>
          </a:p>
          <a:p>
            <a:pPr indent="812800">
              <a:lnSpc>
                <a:spcPts val="4500"/>
              </a:lnSpc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  <a:sym typeface="微软雅黑" panose="020B0503020204020204" pitchFamily="34" charset="-122"/>
              </a:rPr>
              <a:t>律诗每首四联，依次称首联、颔联、颈联、末联（或尾联）；每联两句，上句称出句，下句称对句；每句的平仄都有严格规定，凡偶句都要押韵（首句可押可不押），一般押平声韵，一韵到底；中间两联须对仗。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1335405" y="2141220"/>
            <a:ext cx="97243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风急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天高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猿啸哀,渚清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沙白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鸟飞回。</a:t>
            </a:r>
          </a:p>
          <a:p>
            <a:pPr algn="ctr">
              <a:lnSpc>
                <a:spcPct val="150000"/>
              </a:lnSpc>
            </a:pP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无边落木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萧萧下,不尽长江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滚滚来。</a:t>
            </a:r>
          </a:p>
          <a:p>
            <a:pPr algn="ctr">
              <a:lnSpc>
                <a:spcPct val="150000"/>
              </a:lnSpc>
            </a:pP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万里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悲秋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//</a:t>
            </a:r>
            <a:r>
              <a:rPr altLang="zh-CN" sz="3600" dirty="0">
                <a:latin typeface="华文新魏" pitchFamily="2" charset="-122"/>
                <a:ea typeface="华文新魏" pitchFamily="2" charset="-122"/>
              </a:rPr>
              <a:t>常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作客,百年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altLang="zh-CN" sz="3600" dirty="0">
                <a:latin typeface="华文新魏" pitchFamily="2" charset="-122"/>
                <a:ea typeface="华文新魏" pitchFamily="2" charset="-122"/>
              </a:rPr>
              <a:t>多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病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独登台。</a:t>
            </a:r>
          </a:p>
          <a:p>
            <a:pPr algn="ctr">
              <a:lnSpc>
                <a:spcPct val="150000"/>
              </a:lnSpc>
            </a:pP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艰难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苦恨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繁霜鬓,潦倒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</a:t>
            </a:r>
            <a:r>
              <a:rPr altLang="zh-CN" sz="3600" dirty="0">
                <a:latin typeface="华文新魏" pitchFamily="2" charset="-122"/>
                <a:ea typeface="华文新魏" pitchFamily="2" charset="-122"/>
              </a:rPr>
              <a:t>新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停</a:t>
            </a:r>
            <a:r>
              <a:rPr altLang="zh-CN" sz="36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//</a:t>
            </a:r>
            <a:r>
              <a:rPr altLang="zh-CN" sz="36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浊酒杯。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13860" y="836295"/>
            <a:ext cx="37636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altLang="zh-CN" sz="5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登高</a:t>
            </a:r>
            <a:endParaRPr lang="zh-CN" altLang="zh-CN" sz="5400" dirty="0">
              <a:solidFill>
                <a:srgbClr val="3F3F3F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6" name="登高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38585" y="6224270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019810" y="1079500"/>
            <a:ext cx="10518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天高风急猿声凄切悲凉，清澈水中群鸟飞舞盘旋。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810" y="2109470"/>
            <a:ext cx="10518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无穷无尽的树叶纷纷落，长江滚滚涌来奔腾不息。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19810" y="3137535"/>
            <a:ext cx="10518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悲对秋色感叹漂泊在外，暮年多病我独自登高台。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19810" y="4166870"/>
            <a:ext cx="10518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altLang="zh-CN" sz="32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深为憾恨鬓发日益斑白，困顿潦倒病后停酒伤怀。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75" y="3207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75" y="3334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75" y="3461385"/>
            <a:ext cx="5965825" cy="730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835150" y="3334385"/>
            <a:ext cx="565785" cy="8483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4970" y="493395"/>
            <a:ext cx="37636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altLang="zh-CN" sz="5400" dirty="0">
                <a:solidFill>
                  <a:srgbClr val="3F3F3F"/>
                </a:solidFill>
                <a:latin typeface="华文新魏" pitchFamily="2" charset="-122"/>
                <a:ea typeface="华文新魏" pitchFamily="2" charset="-122"/>
              </a:rPr>
              <a:t>登高</a:t>
            </a:r>
            <a:endParaRPr lang="zh-CN" altLang="zh-CN" sz="5400" dirty="0">
              <a:solidFill>
                <a:srgbClr val="3F3F3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355" y="1540510"/>
            <a:ext cx="97243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风急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天高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猿啸哀,渚清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沙白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鸟飞回。</a:t>
            </a:r>
          </a:p>
          <a:p>
            <a:pPr algn="ctr">
              <a:lnSpc>
                <a:spcPct val="150000"/>
              </a:lnSpc>
            </a:pP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无边落木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萧萧下,不尽长江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滚滚来。</a:t>
            </a:r>
          </a:p>
          <a:p>
            <a:pPr algn="ctr">
              <a:lnSpc>
                <a:spcPct val="150000"/>
              </a:lnSpc>
            </a:pP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万里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悲秋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//</a:t>
            </a:r>
            <a:r>
              <a:rPr altLang="zh-CN" sz="3600" kern="1600" spc="200" dirty="0">
                <a:latin typeface="华文新魏" charset="0"/>
                <a:ea typeface="华文新魏" pitchFamily="2" charset="-122"/>
              </a:rPr>
              <a:t>常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作客,百年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</a:t>
            </a:r>
            <a:r>
              <a:rPr altLang="zh-CN" sz="3600" kern="1600" spc="200" dirty="0">
                <a:latin typeface="华文新魏" charset="0"/>
                <a:ea typeface="华文新魏" pitchFamily="2" charset="-122"/>
              </a:rPr>
              <a:t>多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病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独登台。</a:t>
            </a:r>
          </a:p>
          <a:p>
            <a:pPr algn="ctr">
              <a:lnSpc>
                <a:spcPct val="150000"/>
              </a:lnSpc>
            </a:pP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艰难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苦恨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繁霜鬓,潦倒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</a:t>
            </a:r>
            <a:r>
              <a:rPr altLang="zh-CN" sz="3600" kern="1600" spc="200" dirty="0">
                <a:latin typeface="华文新魏" charset="0"/>
                <a:ea typeface="华文新魏" pitchFamily="2" charset="-122"/>
              </a:rPr>
              <a:t>新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停</a:t>
            </a:r>
            <a:r>
              <a:rPr altLang="zh-CN" sz="3600" kern="1600" spc="200" dirty="0">
                <a:solidFill>
                  <a:schemeClr val="accent2"/>
                </a:solidFill>
                <a:latin typeface="华文新魏" charset="0"/>
                <a:ea typeface="华文新魏" pitchFamily="2" charset="-122"/>
              </a:rPr>
              <a:t>//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浊酒杯。</a:t>
            </a:r>
          </a:p>
        </p:txBody>
      </p:sp>
      <p:sp>
        <p:nvSpPr>
          <p:cNvPr id="9" name="右大括号 8"/>
          <p:cNvSpPr/>
          <p:nvPr/>
        </p:nvSpPr>
        <p:spPr>
          <a:xfrm>
            <a:off x="8862060" y="1994535"/>
            <a:ext cx="75565" cy="1212850"/>
          </a:xfrm>
          <a:prstGeom prst="rightBrace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8862060" y="3606800"/>
            <a:ext cx="75565" cy="1212850"/>
          </a:xfrm>
          <a:prstGeom prst="rightBrace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09710" y="2278380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写</a:t>
            </a:r>
            <a:r>
              <a:rPr 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秋</a:t>
            </a:r>
            <a:r>
              <a:rPr alt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109710" y="3890645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3600" kern="1600" spc="200" dirty="0">
                <a:solidFill>
                  <a:srgbClr val="3F3F3F"/>
                </a:solidFill>
                <a:latin typeface="华文新魏" charset="0"/>
                <a:ea typeface="华文新魏" pitchFamily="2" charset="-122"/>
              </a:rPr>
              <a:t>抒悲情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2127</Words>
  <Application>Microsoft Office PowerPoint</Application>
  <PresentationFormat>自定义</PresentationFormat>
  <Paragraphs>117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微软雅黑</vt:lpstr>
      <vt:lpstr>Times New Roman</vt:lpstr>
      <vt:lpstr>华文新魏</vt:lpstr>
      <vt:lpstr>书体坊米芾体</vt:lpstr>
      <vt:lpstr>隶书</vt:lpstr>
      <vt:lpstr>Calibri Light</vt:lpstr>
      <vt:lpstr>Calibri</vt:lpstr>
      <vt:lpstr>叶根友行书繁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向阳花儿PPT</dc:creator>
  <cp:lastModifiedBy>hj</cp:lastModifiedBy>
  <cp:revision>543</cp:revision>
  <dcterms:created xsi:type="dcterms:W3CDTF">2014-08-08T03:06:00Z</dcterms:created>
  <dcterms:modified xsi:type="dcterms:W3CDTF">2020-09-30T02:42:41Z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