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sldIdLst>
    <p:sldId id="256" r:id="rId2"/>
    <p:sldId id="265" r:id="rId3"/>
    <p:sldId id="266" r:id="rId4"/>
    <p:sldId id="259" r:id="rId5"/>
    <p:sldId id="274" r:id="rId6"/>
    <p:sldId id="275" r:id="rId7"/>
    <p:sldId id="276" r:id="rId8"/>
    <p:sldId id="277" r:id="rId9"/>
    <p:sldId id="278" r:id="rId10"/>
    <p:sldId id="262" r:id="rId11"/>
    <p:sldId id="286" r:id="rId12"/>
    <p:sldId id="283" r:id="rId13"/>
    <p:sldId id="279" r:id="rId14"/>
    <p:sldId id="280" r:id="rId15"/>
    <p:sldId id="282" r:id="rId16"/>
    <p:sldId id="284" r:id="rId17"/>
    <p:sldId id="285" r:id="rId18"/>
    <p:sldId id="287" r:id="rId19"/>
    <p:sldId id="288" r:id="rId20"/>
    <p:sldId id="289" r:id="rId21"/>
    <p:sldId id="290" r:id="rId22"/>
    <p:sldId id="291" r:id="rId23"/>
    <p:sldId id="292" r:id="rId24"/>
    <p:sldId id="293" r:id="rId25"/>
    <p:sldId id="294" r:id="rId26"/>
    <p:sldId id="295" r:id="rId27"/>
    <p:sldId id="296" r:id="rId28"/>
    <p:sldId id="297" r:id="rId29"/>
    <p:sldId id="298" r:id="rId30"/>
    <p:sldId id="299" r:id="rId31"/>
    <p:sldId id="300" r:id="rId32"/>
    <p:sldId id="301" r:id="rId33"/>
    <p:sldId id="302" r:id="rId34"/>
    <p:sldId id="303" r:id="rId35"/>
    <p:sldId id="304" r:id="rId36"/>
    <p:sldId id="306" r:id="rId37"/>
    <p:sldId id="267" r:id="rId38"/>
  </p:sldIdLst>
  <p:sldSz cx="12192000" cy="6858000"/>
  <p:notesSz cx="6858000" cy="9144000"/>
  <p:embeddedFontLst>
    <p:embeddedFont>
      <p:font typeface="汉仪字酷堂义山楷W" panose="00020600040101010101" pitchFamily="18" charset="-122"/>
      <p:regular r:id="rId40"/>
    </p:embeddedFont>
    <p:embeddedFont>
      <p:font typeface="华文行楷" panose="02010800040101010101" charset="-122"/>
      <p:regular r:id="rId41"/>
    </p:embeddedFont>
    <p:embeddedFont>
      <p:font typeface="华文楷体" panose="02010600040101010101" charset="-122"/>
      <p:regular r:id="rId42"/>
    </p:embeddedFont>
    <p:embeddedFont>
      <p:font typeface="华文新魏" panose="02010800040101010101" pitchFamily="2" charset="-122"/>
      <p:regular r:id="rId43"/>
    </p:embeddedFont>
    <p:embeddedFont>
      <p:font typeface="Calibri" panose="020F0502020204030204" charset="0"/>
      <p:regular r:id="rId44"/>
      <p:bold r:id="rId45"/>
      <p:italic r:id="rId46"/>
      <p:boldItalic r:id="rId47"/>
    </p:embeddedFont>
    <p:embeddedFont>
      <p:font typeface="微软雅黑" panose="020B0503020204020204" charset="-122"/>
      <p:regular r:id="rId48"/>
    </p:embeddedFont>
    <p:embeddedFont>
      <p:font typeface="Century" panose="02040604050505020304" pitchFamily="18" charset="0"/>
      <p:regular r:id="rId49"/>
    </p:embeddedFont>
  </p:embeddedFontLst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82" y="49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slide" Target="slides/slide29.xml" /><Relationship Id="rId31" Type="http://schemas.openxmlformats.org/officeDocument/2006/relationships/slide" Target="slides/slide30.xml" /><Relationship Id="rId32" Type="http://schemas.openxmlformats.org/officeDocument/2006/relationships/slide" Target="slides/slide31.xml" /><Relationship Id="rId33" Type="http://schemas.openxmlformats.org/officeDocument/2006/relationships/slide" Target="slides/slide32.xml" /><Relationship Id="rId34" Type="http://schemas.openxmlformats.org/officeDocument/2006/relationships/slide" Target="slides/slide33.xml" /><Relationship Id="rId35" Type="http://schemas.openxmlformats.org/officeDocument/2006/relationships/slide" Target="slides/slide34.xml" /><Relationship Id="rId36" Type="http://schemas.openxmlformats.org/officeDocument/2006/relationships/slide" Target="slides/slide35.xml" /><Relationship Id="rId37" Type="http://schemas.openxmlformats.org/officeDocument/2006/relationships/slide" Target="slides/slide36.xml" /><Relationship Id="rId38" Type="http://schemas.openxmlformats.org/officeDocument/2006/relationships/slide" Target="slides/slide37.xml" /><Relationship Id="rId39" Type="http://schemas.openxmlformats.org/officeDocument/2006/relationships/tags" Target="tags/tag1.xml" /><Relationship Id="rId4" Type="http://schemas.openxmlformats.org/officeDocument/2006/relationships/slide" Target="slides/slide3.xml" /><Relationship Id="rId40" Type="http://schemas.openxmlformats.org/officeDocument/2006/relationships/font" Target="fonts/font1.fntdata" /><Relationship Id="rId41" Type="http://schemas.openxmlformats.org/officeDocument/2006/relationships/font" Target="fonts/font2.fntdata" /><Relationship Id="rId42" Type="http://schemas.openxmlformats.org/officeDocument/2006/relationships/font" Target="fonts/font3.fntdata" /><Relationship Id="rId43" Type="http://schemas.openxmlformats.org/officeDocument/2006/relationships/font" Target="fonts/font4.fntdata" /><Relationship Id="rId44" Type="http://schemas.openxmlformats.org/officeDocument/2006/relationships/font" Target="fonts/font5.fntdata" /><Relationship Id="rId45" Type="http://schemas.openxmlformats.org/officeDocument/2006/relationships/font" Target="fonts/font6.fntdata" /><Relationship Id="rId46" Type="http://schemas.openxmlformats.org/officeDocument/2006/relationships/font" Target="fonts/font7.fntdata" /><Relationship Id="rId47" Type="http://schemas.openxmlformats.org/officeDocument/2006/relationships/font" Target="fonts/font8.fntdata" /><Relationship Id="rId48" Type="http://schemas.openxmlformats.org/officeDocument/2006/relationships/font" Target="fonts/font9.fntdata" /><Relationship Id="rId49" Type="http://schemas.openxmlformats.org/officeDocument/2006/relationships/font" Target="fonts/font10.fntdata" /><Relationship Id="rId5" Type="http://schemas.openxmlformats.org/officeDocument/2006/relationships/slide" Target="slides/slide4.xml" /><Relationship Id="rId50" Type="http://schemas.openxmlformats.org/officeDocument/2006/relationships/presProps" Target="presProps.xml" /><Relationship Id="rId51" Type="http://schemas.openxmlformats.org/officeDocument/2006/relationships/viewProps" Target="viewProps.xml" /><Relationship Id="rId52" Type="http://schemas.openxmlformats.org/officeDocument/2006/relationships/theme" Target="theme/theme1.xml" /><Relationship Id="rId53" Type="http://schemas.openxmlformats.org/officeDocument/2006/relationships/tableStyles" Target="tableStyles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7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png" /><Relationship Id="rId3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6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Relationship Id="rId4" Type="http://schemas.openxmlformats.org/officeDocument/2006/relationships/image" Target="../media/image7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4835055" y="1271275"/>
            <a:ext cx="5834798" cy="509777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64161" y="1523061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语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764161" y="2410835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言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88346" y="2544976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得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599141" y="3445309"/>
            <a:ext cx="10972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体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529873" y="3599827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2876989" y="183561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2018904" y="3402284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794728" y="3480958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307436" y="199843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2747730" y="235460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049780" y="3661410"/>
            <a:ext cx="314960" cy="1464310"/>
          </a:xfrm>
          <a:prstGeom prst="rect">
            <a:avLst/>
          </a:prstGeom>
          <a:gradFill>
            <a:gsLst>
              <a:gs pos="50000">
                <a:srgbClr val="A48055"/>
              </a:gs>
              <a:gs pos="100000">
                <a:srgbClr val="F2DE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F2DEC3"/>
                </a:solidFill>
              </a:rPr>
              <a:t>中考复习专题</a:t>
            </a:r>
            <a:endParaRPr lang="zh-CN" altLang="en-US" sz="1400">
              <a:solidFill>
                <a:srgbClr val="F2DEC3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令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97200" y="1671320"/>
            <a:ext cx="4474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用于称对方的亲属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如：令尊，对方的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令堂，对方的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令郎，对方的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令爱、令嫒、令媛，对方的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令兄、令第、令侄等。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52515" y="2498090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父亲</a:t>
            </a:r>
            <a:endParaRPr lang="zh-CN" altLang="en-US" sz="320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17920" y="3208020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母亲</a:t>
            </a:r>
            <a:endParaRPr lang="zh-CN" altLang="en-US" sz="320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44565" y="4003040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儿子</a:t>
            </a:r>
            <a:endParaRPr lang="zh-CN" altLang="en-US" sz="320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89290" y="483171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女儿</a:t>
            </a:r>
            <a:endParaRPr lang="zh-CN" altLang="en-US" sz="3200">
              <a:solidFill>
                <a:srgbClr val="C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贤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97200" y="1671320"/>
            <a:ext cx="4474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用于平辈或晚辈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926715"/>
            <a:ext cx="8128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如：贤弟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贤侄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18940" y="2926715"/>
            <a:ext cx="6837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称自己的弟弟或比自己年龄小的男性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75175" y="3911600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称侄子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大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997200" y="1671320"/>
            <a:ext cx="6333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尊称对方或称与对方有关的事物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74825" y="2595245"/>
            <a:ext cx="881126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如：大伯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大驾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大作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大札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06800" y="2595245"/>
            <a:ext cx="7205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除了指伯父外，也可以尊称年长的男人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95750" y="3562350"/>
            <a:ext cx="3444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对他人的尊称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95750" y="4576445"/>
            <a:ext cx="30803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称对方的著作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95750" y="5483225"/>
            <a:ext cx="3146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称对方的书信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惠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用于对方对待自己的行为动作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1119759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如：惠存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惠临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惠顾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惠允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惠赠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62860"/>
            <a:ext cx="2372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请保存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326765"/>
            <a:ext cx="5650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指对方到自己这里来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5940" y="4072255"/>
            <a:ext cx="2372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来临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5940" y="4866640"/>
            <a:ext cx="564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指对方允许自己（做某事）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5940" y="5612130"/>
            <a:ext cx="56495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指对方赠送自己（财物等）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垂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8114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用于别人（多是长辈或上级）对自己的行动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87930" y="3056890"/>
            <a:ext cx="100031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如：垂问、垂询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垂念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38520" y="3019425"/>
            <a:ext cx="3256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指对方询问自己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38520" y="3937635"/>
            <a:ext cx="4307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指别人对自己的思念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16990" y="523875"/>
            <a:ext cx="9716770" cy="633349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62048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拜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67754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用于自己的行为动作涉及对方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78990" y="1675765"/>
            <a:ext cx="8128000" cy="4861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如：拜读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拜辞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拜访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拜服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拜识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拜望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248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拜托</a:t>
            </a:r>
            <a:endParaRPr lang="en-US" altLang="zh-CN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92930" y="1503680"/>
            <a:ext cx="3894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请阅读对方的文章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92930" y="2190115"/>
            <a:ext cx="4681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告辞对方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92930" y="2806065"/>
            <a:ext cx="2303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指访问对方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05630" y="3375025"/>
            <a:ext cx="5484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指佩服对方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2930" y="4036695"/>
            <a:ext cx="5484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指祝贺对方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05630" y="4679950"/>
            <a:ext cx="5484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指结识对方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59910" y="5335270"/>
            <a:ext cx="5484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指探望对方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59910" y="5975985"/>
            <a:ext cx="54844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指托对方办事情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雅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用于称对方的情意或举动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24915" y="2702560"/>
            <a:ext cx="115906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如：雅教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雅意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雅正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61055" y="2702560"/>
            <a:ext cx="3625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称对方的指教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61055" y="3695065"/>
            <a:ext cx="4991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称对方的情意或意见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67050" y="4645025"/>
            <a:ext cx="72624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（把自己的诗文书画等送给别人时），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指正批评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赐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指所受的礼物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7285" y="298767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如：赐教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赐膳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赐复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4510" y="2987675"/>
            <a:ext cx="3648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别人指教自己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34510" y="3976370"/>
            <a:ext cx="45504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别人用膳食招待自己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8810" y="4906010"/>
            <a:ext cx="4044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请别人给自己回信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芳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用于对方或与对方有关的事物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2605" y="2891790"/>
            <a:ext cx="8128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如：芳龄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芳名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19830" y="2891790"/>
            <a:ext cx="69526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（多用于年轻女子），称对方的年龄。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19830" y="3876675"/>
            <a:ext cx="6536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（多用于年轻女子）称对方的名字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玉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用于对方或与对方有关的事物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430" y="2945765"/>
            <a:ext cx="8128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如：芳龄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芳名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9655" y="2967355"/>
            <a:ext cx="68345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（多用于年轻女子），称对方的年龄。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9655" y="3904615"/>
            <a:ext cx="66338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（多用于年轻女子）称对方的名字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269491" y="1215994"/>
            <a:ext cx="1097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r>
              <a:rPr lang="zh-CN" altLang="en-US" sz="3600">
                <a:latin typeface="华文行楷" panose="02010800040101010101" charset="-122"/>
                <a:ea typeface="华文行楷" panose="02010800040101010101" charset="-122"/>
              </a:rPr>
              <a:t>目录</a:t>
            </a:r>
            <a:endParaRPr lang="zh-CN" altLang="en-US" sz="360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 b="37059"/>
          <a:stretch>
            <a:fillRect/>
          </a:stretch>
        </p:blipFill>
        <p:spPr>
          <a:xfrm flipH="1">
            <a:off x="322168" y="3709814"/>
            <a:ext cx="4658711" cy="3148418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67" b="37059"/>
          <a:stretch>
            <a:fillRect/>
          </a:stretch>
        </p:blipFill>
        <p:spPr>
          <a:xfrm>
            <a:off x="7245848" y="3709814"/>
            <a:ext cx="4658711" cy="3148418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70341" y="2552874"/>
            <a:ext cx="640080" cy="2689995"/>
            <a:chOff x="3425991" y="2882209"/>
            <a:chExt cx="640080" cy="2689995"/>
          </a:xfrm>
        </p:grpSpPr>
        <p:sp>
          <p:nvSpPr>
            <p:cNvPr id="6" name="矩形 5"/>
            <p:cNvSpPr/>
            <p:nvPr/>
          </p:nvSpPr>
          <p:spPr>
            <a:xfrm>
              <a:off x="3425991" y="288220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壹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534127" y="3441860"/>
              <a:ext cx="423807" cy="2130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日常会话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3534127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3957934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236987" y="2552874"/>
            <a:ext cx="640080" cy="2689995"/>
            <a:chOff x="3425991" y="2882209"/>
            <a:chExt cx="640080" cy="2689995"/>
          </a:xfrm>
        </p:grpSpPr>
        <p:sp>
          <p:nvSpPr>
            <p:cNvPr id="11" name="矩形 10"/>
            <p:cNvSpPr/>
            <p:nvPr/>
          </p:nvSpPr>
          <p:spPr>
            <a:xfrm>
              <a:off x="3425991" y="288220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贰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534127" y="3441860"/>
              <a:ext cx="423807" cy="2130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待客拜访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 flipH="1">
              <a:off x="3534127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flipH="1">
              <a:off x="3957934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803633" y="2552874"/>
            <a:ext cx="640080" cy="2689995"/>
            <a:chOff x="3425991" y="2882209"/>
            <a:chExt cx="640080" cy="2689995"/>
          </a:xfrm>
        </p:grpSpPr>
        <p:sp>
          <p:nvSpPr>
            <p:cNvPr id="16" name="矩形 15"/>
            <p:cNvSpPr/>
            <p:nvPr/>
          </p:nvSpPr>
          <p:spPr>
            <a:xfrm>
              <a:off x="3425991" y="288220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叁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534127" y="3441860"/>
              <a:ext cx="423807" cy="2130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文章书信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 flipH="1">
              <a:off x="3534127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3957934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7370279" y="2552874"/>
            <a:ext cx="640080" cy="2689995"/>
            <a:chOff x="3425992" y="2882209"/>
            <a:chExt cx="640080" cy="2689995"/>
          </a:xfrm>
        </p:grpSpPr>
        <p:sp>
          <p:nvSpPr>
            <p:cNvPr id="21" name="矩形 20"/>
            <p:cNvSpPr/>
            <p:nvPr/>
          </p:nvSpPr>
          <p:spPr>
            <a:xfrm>
              <a:off x="3425992" y="288220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肆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34127" y="3441860"/>
              <a:ext cx="423807" cy="2130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敬辞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 flipH="1">
              <a:off x="3534127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3957934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7552" y="246585"/>
            <a:ext cx="2791255" cy="279125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771089" y="2528744"/>
            <a:ext cx="640080" cy="2689995"/>
            <a:chOff x="3425992" y="2882209"/>
            <a:chExt cx="640080" cy="2689995"/>
          </a:xfrm>
        </p:grpSpPr>
        <p:sp>
          <p:nvSpPr>
            <p:cNvPr id="25" name="矩形 24"/>
            <p:cNvSpPr/>
            <p:nvPr/>
          </p:nvSpPr>
          <p:spPr>
            <a:xfrm>
              <a:off x="3425992" y="2882209"/>
              <a:ext cx="640080" cy="6451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伍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3534127" y="3441860"/>
              <a:ext cx="423807" cy="213034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>
                  <a:solidFill>
                    <a:schemeClr val="tx1">
                      <a:lumMod val="95000"/>
                      <a:lumOff val="5000"/>
                    </a:schemeClr>
                  </a:solidFill>
                  <a:latin typeface="华文行楷" panose="02010800040101010101" charset="-122"/>
                  <a:ea typeface="华文行楷" panose="02010800040101010101" charset="-122"/>
                </a:rPr>
                <a:t>谦辞</a:t>
              </a:r>
              <a:endPara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华文行楷" panose="02010800040101010101" charset="-122"/>
                <a:ea typeface="华文行楷" panose="02010800040101010101" charset="-122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 flipH="1">
              <a:off x="3534127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3957934" y="3677549"/>
              <a:ext cx="0" cy="165600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恭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表示恭敬地对待对方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8930" y="2595245"/>
            <a:ext cx="1059307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如：恭贺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恭候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恭请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恭迎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恭喜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2244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恭敬地祝贺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359150"/>
            <a:ext cx="4561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恭敬地等候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5940" y="4072255"/>
            <a:ext cx="2244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恭敬地邀请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5940" y="4845050"/>
            <a:ext cx="5344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恭敬地迎接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45940" y="5579745"/>
            <a:ext cx="53441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祝贺对方的喜事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敬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用于自己的行动涉及别人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如：敬告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敬贺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敬候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敬请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敬谢不敏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告诉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359150"/>
            <a:ext cx="3500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祝贺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5940" y="407225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等候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5940" y="4823460"/>
            <a:ext cx="4100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请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46015" y="5600700"/>
            <a:ext cx="4100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表示推辞做某件事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屈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5579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多用于邀请别人做某事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如：屈驾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屈就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屈居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屈尊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55899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（多用于邀请人），委屈大驾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499485"/>
            <a:ext cx="69843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（多用于亲人担任职务），委屈就任。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0870" y="4494530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委屈地处于（较低的地位）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5940" y="5527675"/>
            <a:ext cx="4100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降低身份俯就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俯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17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公文书信中用来称对方对待自己的行动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如：俯察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俯就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俯念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俯允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5100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称对方或上级对自己理解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559810"/>
            <a:ext cx="5728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用于请对方同意担任职务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2300" y="449516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称对方或上级体念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32300" y="5494655"/>
            <a:ext cx="4100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称对方或上级允许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华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17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称对方的有关事物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如：华诞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华堂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华翰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华宗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称对方生日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581400"/>
            <a:ext cx="5728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称对方的房屋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03090" y="454342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称对方的书信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45940" y="5483860"/>
            <a:ext cx="4100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称人同姓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高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17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称别人的事物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98600" y="2525395"/>
            <a:ext cx="8128000" cy="3715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如：高见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高论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高足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高就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1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高寿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49675" y="252539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指别人的见解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16605" y="3263265"/>
            <a:ext cx="8039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见解高明的言论（多用于称对方发表的意见）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60115" y="409130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尊称别人的学生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94405" y="4834255"/>
            <a:ext cx="6743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指人离开原来的职位就任较高的职位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561080" y="5700395"/>
            <a:ext cx="5406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用于问老人的年纪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奉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17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用于自己的行为涉及对方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如：奉送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奉还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奉劝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奉陪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赠送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5940" y="3488690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归还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25950" y="4537710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劝告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60240" y="5484495"/>
            <a:ext cx="54063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陪同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贵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171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称与对方有关的事物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如：贵干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贵庚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贵恙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4594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问人要做什么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49750" y="3580130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问人年龄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9750" y="456501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称对方的病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56018" y="1889109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6600"/>
              <a:t>伍</a:t>
            </a:r>
            <a:endParaRPr lang="zh-CN" altLang="en-US" sz="6600"/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608906" y="220290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39353" y="236572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479647" y="272189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934134" y="3186268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423165" y="2988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198989" y="3067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04037" y="1315576"/>
            <a:ext cx="5834798" cy="50977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15506" y="3675590"/>
            <a:ext cx="423807" cy="2130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谦辞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550165" y="3115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7325989" y="3194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7866380" y="3207385"/>
            <a:ext cx="1044575" cy="358203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ash"/>
          </a:ln>
        </p:spPr>
        <p:txBody>
          <a:bodyPr vert="eaVert" wrap="square" rtlCol="0" anchor="t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谦辞是表示谦虚的言辞，一般对己。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家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用于对别人称自己的辈分高或年纪大的亲戚。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如：家父、家尊、家严、家君：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家母、家慈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家兄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家姐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家叔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68945" y="2595245"/>
            <a:ext cx="22942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自己父亲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5620" y="3562350"/>
            <a:ext cx="21558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自己母亲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31460" y="4549775"/>
            <a:ext cx="1529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哥哥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52315" y="5549900"/>
            <a:ext cx="1442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叔叔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70268" y="1889109"/>
            <a:ext cx="9925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6600"/>
              <a:t>壹</a:t>
            </a:r>
            <a:endParaRPr lang="zh-CN" altLang="en-US" sz="6600"/>
          </a:p>
        </p:txBody>
      </p:sp>
      <p:sp>
        <p:nvSpPr>
          <p:cNvPr id="4" name="矩形 3"/>
          <p:cNvSpPr/>
          <p:nvPr/>
        </p:nvSpPr>
        <p:spPr>
          <a:xfrm>
            <a:off x="8229351" y="3025985"/>
            <a:ext cx="423807" cy="2130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日常会话</a:t>
            </a:r>
            <a:endParaRPr lang="zh-CN" altLang="en-US" sz="360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608906" y="220290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39353" y="236572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479647" y="272189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934134" y="3186268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423165" y="2988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198989" y="3067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04037" y="1315576"/>
            <a:ext cx="5834798" cy="50977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舍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用于对别人称自己的辈分低或年纪小的亲戚。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如：舍弟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舍妹：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舍侄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舍亲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512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自己弟弟或妹妹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4425" y="3562350"/>
            <a:ext cx="2101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自己侄子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4425" y="4571365"/>
            <a:ext cx="26568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称自己亲戚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小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称自己或与自己有关的人或事物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90700" y="2640965"/>
            <a:ext cx="8128000" cy="3599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小弟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小儿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/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小女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小可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小人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304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小店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523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自己弟弟或妹妹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9370" y="3334385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自己侄子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3740" y="4072255"/>
            <a:ext cx="6036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（多见于早起白话）谦称自己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32070" y="4823460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地位低的人自称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9370" y="564451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谦称自己的商店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老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用于谦称自己或与自己有关的事物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老朽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老身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06035" y="3562350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老年人谦称自己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6035" y="4495165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老年妇女谦称自己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52103"/>
              <a:ext cx="736600" cy="5600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愚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用于自称的谦称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愚兄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愚见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5230" y="2595245"/>
            <a:ext cx="5348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向比自己年轻的人称自己。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9370" y="3516630"/>
            <a:ext cx="42792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称自己的见解。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36900" y="4800600"/>
            <a:ext cx="6414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也可以单独用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“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愚</a:t>
            </a:r>
            <a:r>
              <a:rPr lang="en-US" altLang="zh-CN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”</a:t>
            </a:r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拙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用于对别人称自己的东西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2430" y="2702560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拙笔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拙著、拙作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拙见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60620" y="2702560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谦称自己的文字或书画。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3010" y="3648710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谦称自己的文章。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3010" y="4613910"/>
            <a:ext cx="3837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谦称自己的见解。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敝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用于谦称自己或跟自己有关的事物。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敝人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敝姓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敝处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敝校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5230" y="2595245"/>
            <a:ext cx="4493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52060" y="3527425"/>
            <a:ext cx="629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谦称自己的姓。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5395" y="4516120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谦称自己的房屋、住所。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2855" y="5549900"/>
            <a:ext cx="54406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谦称自己所在的学校。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矩形 19"/>
          <p:cNvSpPr/>
          <p:nvPr/>
        </p:nvSpPr>
        <p:spPr>
          <a:xfrm>
            <a:off x="1304290" y="1467485"/>
            <a:ext cx="9752330" cy="477329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D9B17D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Arial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66267" y="1603463"/>
            <a:ext cx="736600" cy="686016"/>
            <a:chOff x="1966267" y="2094953"/>
            <a:chExt cx="736600" cy="686016"/>
          </a:xfrm>
        </p:grpSpPr>
        <p:sp>
          <p:nvSpPr>
            <p:cNvPr id="6" name="椭圆 5"/>
            <p:cNvSpPr/>
            <p:nvPr/>
          </p:nvSpPr>
          <p:spPr>
            <a:xfrm>
              <a:off x="1990527" y="2094953"/>
              <a:ext cx="686016" cy="686016"/>
            </a:xfrm>
            <a:prstGeom prst="ellipse">
              <a:avLst/>
            </a:prstGeom>
            <a:solidFill>
              <a:srgbClr val="627A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B18D6E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/>
              </a:endParaRPr>
            </a:p>
          </p:txBody>
        </p:sp>
        <p:sp>
          <p:nvSpPr>
            <p:cNvPr id="5" name="文本框 9"/>
            <p:cNvSpPr txBox="1"/>
            <p:nvPr/>
          </p:nvSpPr>
          <p:spPr>
            <a:xfrm>
              <a:off x="1966267" y="2163641"/>
              <a:ext cx="736600" cy="54864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algn="ctr">
                <a:defRPr sz="4400">
                  <a:gradFill>
                    <a:gsLst>
                      <a:gs pos="50000">
                        <a:schemeClr val="tx1">
                          <a:lumMod val="85000"/>
                          <a:lumOff val="15000"/>
                        </a:schemeClr>
                      </a:gs>
                      <a:gs pos="100000">
                        <a:srgbClr val="A92922"/>
                      </a:gs>
                    </a:gsLst>
                    <a:lin ang="5400000" scaled="1"/>
                  </a:gradFill>
                  <a:latin typeface="汉仪字酷堂义山楷W" panose="00020600040101010101" pitchFamily="18" charset="-122"/>
                  <a:ea typeface="汉仪字酷堂义山楷W" panose="00020600040101010101" pitchFamily="18" charset="-122"/>
                </a:defRPr>
              </a:lvl1pPr>
            </a:lstStyle>
            <a:p>
              <a:r>
                <a:rPr lang="zh-CN" altLang="en-US" sz="3600">
                  <a:solidFill>
                    <a:schemeClr val="bg1"/>
                  </a:solidFill>
                  <a:sym typeface="Arial"/>
                </a:rPr>
                <a:t>鄙</a:t>
              </a:r>
              <a:endParaRPr lang="zh-CN" altLang="en-US" sz="3600">
                <a:solidFill>
                  <a:schemeClr val="bg1"/>
                </a:solidFill>
                <a:sym typeface="Arial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67050" y="1660525"/>
            <a:ext cx="79902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行楷" panose="02010800040101010101" charset="-122"/>
                <a:ea typeface="华文行楷" panose="02010800040101010101" charset="-122"/>
              </a:rPr>
              <a:t>用于谦称自己或跟自己有关的事物。</a:t>
            </a:r>
            <a:endParaRPr lang="zh-CN" altLang="en-US" sz="3200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8715" y="2595245"/>
            <a:ext cx="81280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如：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鄙人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鄙意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</a:t>
            </a:r>
            <a:r>
              <a:rPr 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鄙见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15230" y="2595245"/>
            <a:ext cx="3928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2215" y="3539490"/>
            <a:ext cx="39211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谦称自己的意见。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43805" y="4505325"/>
            <a:ext cx="39674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谦称自己的见解。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790430" y="4100195"/>
            <a:ext cx="2047240" cy="2894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50860" y="1401075"/>
            <a:ext cx="5834798" cy="509777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7648698" y="1574768"/>
            <a:ext cx="10663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感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648698" y="2462542"/>
            <a:ext cx="10663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谢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72883" y="2596683"/>
            <a:ext cx="10663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观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472883" y="3453836"/>
            <a:ext cx="10663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rPr>
              <a:t>看</a:t>
            </a:r>
            <a:endParaRPr lang="zh-CN" altLang="en-US" sz="7200">
              <a:gradFill>
                <a:gsLst>
                  <a:gs pos="50000">
                    <a:schemeClr val="tx1">
                      <a:lumMod val="85000"/>
                      <a:lumOff val="15000"/>
                    </a:schemeClr>
                  </a:gs>
                  <a:gs pos="100000">
                    <a:srgbClr val="A92922"/>
                  </a:gs>
                </a:gsLst>
                <a:lin ang="5400000" scaled="1"/>
              </a:gradFill>
              <a:latin typeface="汉仪字酷堂义山楷W" panose="00020600040101010101" pitchFamily="18" charset="-122"/>
              <a:ea typeface="汉仪字酷堂义山楷W" panose="00020600040101010101" pitchFamily="18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7414410" y="3651534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8761526" y="1887322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7903441" y="3453991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024677" y="2257890"/>
            <a:ext cx="14811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>
                <a:solidFill>
                  <a:srgbClr val="A48055"/>
                </a:solidFill>
                <a:latin typeface="Century" panose="02040604050505020304" pitchFamily="18" charset="0"/>
              </a:rPr>
              <a:t>Thanks</a:t>
            </a:r>
            <a:endParaRPr lang="en-US" altLang="zh-CN" sz="1400">
              <a:solidFill>
                <a:srgbClr val="A48055"/>
              </a:solidFill>
              <a:latin typeface="Century" panose="02040604050505020304" pitchFamily="18" charset="0"/>
            </a:endParaRPr>
          </a:p>
          <a:p>
            <a:r>
              <a:rPr lang="en-US" altLang="zh-CN" sz="1400">
                <a:solidFill>
                  <a:srgbClr val="A48055"/>
                </a:solidFill>
                <a:latin typeface="Century" panose="02040604050505020304" pitchFamily="18" charset="0"/>
              </a:rPr>
              <a:t>For watching</a:t>
            </a:r>
            <a:endParaRPr lang="zh-CN" altLang="en-US" sz="1400">
              <a:solidFill>
                <a:srgbClr val="A48055"/>
              </a:solidFill>
              <a:latin typeface="Century" panose="02040604050505020304" pitchFamily="18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7679265" y="3532665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H="1">
            <a:off x="9191973" y="2050144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椭圆 33"/>
          <p:cNvSpPr/>
          <p:nvPr/>
        </p:nvSpPr>
        <p:spPr>
          <a:xfrm>
            <a:off x="8632267" y="2406314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934009" y="3712916"/>
            <a:ext cx="174031" cy="1280160"/>
          </a:xfrm>
          <a:prstGeom prst="rect">
            <a:avLst/>
          </a:prstGeom>
          <a:gradFill>
            <a:gsLst>
              <a:gs pos="50000">
                <a:srgbClr val="A48055"/>
              </a:gs>
              <a:gs pos="100000">
                <a:srgbClr val="F2DE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050">
                <a:solidFill>
                  <a:srgbClr val="F2DEC3"/>
                </a:solidFill>
              </a:rPr>
              <a:t>文艺复古风模板</a:t>
            </a:r>
            <a:endParaRPr lang="zh-CN" altLang="en-US" sz="1050">
              <a:solidFill>
                <a:srgbClr val="F2DEC3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168996" y="3651717"/>
            <a:ext cx="461665" cy="250876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900"/>
              <a:t>Lorem ipsum dolor sit amet, consectetuer adipiscing elit. Maecenas porttitor congue massa</a:t>
            </a:r>
            <a:endParaRPr lang="zh-CN" altLang="en-US" sz="900"/>
          </a:p>
        </p:txBody>
      </p:sp>
      <p:pic>
        <p:nvPicPr>
          <p:cNvPr id="37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230100" y="114300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" y="262728"/>
            <a:ext cx="6858000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12770" y="1959610"/>
            <a:ext cx="736600" cy="1941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3600" u="sng">
                <a:latin typeface="华文行楷" panose="02010800040101010101" charset="-122"/>
                <a:ea typeface="华文行楷" panose="02010800040101010101" charset="-122"/>
              </a:rPr>
              <a:t>日常会话</a:t>
            </a:r>
            <a:endParaRPr lang="zh-CN" altLang="en-US" sz="3600" u="sng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8300" y="703580"/>
            <a:ext cx="4462780" cy="58185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头次见面用：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很久不见用：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答人问候用：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认人不清用：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请人评说用：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向人表歉用：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求人原谅用：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请给方便说：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请人帮忙说：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麻烦别人说：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不知适宜用：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07830" y="75819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久仰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26880" y="125222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久违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37675" y="179197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托福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335135" y="232918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眼拙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24340" y="282575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指教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340215" y="334772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失敬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51010" y="389064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包涵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340215" y="437832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借光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340215" y="490029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劳驾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351010" y="542226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打扰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35135" y="594423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冒昧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56018" y="1889109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6600"/>
              <a:t>贰</a:t>
            </a:r>
            <a:endParaRPr lang="zh-CN" altLang="en-US" sz="6600"/>
          </a:p>
        </p:txBody>
      </p:sp>
      <p:sp>
        <p:nvSpPr>
          <p:cNvPr id="4" name="矩形 3"/>
          <p:cNvSpPr/>
          <p:nvPr/>
        </p:nvSpPr>
        <p:spPr>
          <a:xfrm>
            <a:off x="8229351" y="3025985"/>
            <a:ext cx="423807" cy="2130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待客拜访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608906" y="220290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39353" y="236572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479647" y="272189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934134" y="3186268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423165" y="2988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198989" y="3067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04037" y="1315576"/>
            <a:ext cx="5834798" cy="50977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" y="262728"/>
            <a:ext cx="6858000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12770" y="1959610"/>
            <a:ext cx="736600" cy="1941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3600" u="sng">
                <a:latin typeface="华文行楷" panose="02010800040101010101" charset="-122"/>
                <a:ea typeface="华文行楷" panose="02010800040101010101" charset="-122"/>
              </a:rPr>
              <a:t>待客拜访</a:t>
            </a:r>
            <a:endParaRPr lang="zh-CN" altLang="en-US" sz="3600" u="sng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8300" y="497840"/>
            <a:ext cx="4212590" cy="63392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看望别人用：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宾客来到用：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来客登门称：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招待不周说：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陪伴朋友用：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中途先走用：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等待客人用：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迎接表歉用：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别人离开用：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请人不送用：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请人收礼用：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辞谢馈赠用：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88450" y="57404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拜访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07500" y="106807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光临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218295" y="160782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贵宾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215755" y="214503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怠慢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04960" y="264160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奉陪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220835" y="3163570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失陪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231630" y="370649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恭候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20835" y="419417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失迎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220835" y="471614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再见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231630" y="523811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留步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215755" y="576008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笑纳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1630" y="6233795"/>
            <a:ext cx="17227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心领</a:t>
            </a:r>
            <a:endParaRPr lang="zh-CN" altLang="en-US" sz="28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56018" y="1889109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6600"/>
              <a:t>叁</a:t>
            </a:r>
            <a:endParaRPr lang="zh-CN" altLang="en-US" sz="6600"/>
          </a:p>
        </p:txBody>
      </p:sp>
      <p:sp>
        <p:nvSpPr>
          <p:cNvPr id="4" name="矩形 3"/>
          <p:cNvSpPr/>
          <p:nvPr/>
        </p:nvSpPr>
        <p:spPr>
          <a:xfrm>
            <a:off x="8229351" y="3025985"/>
            <a:ext cx="423807" cy="2130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文章书信</a:t>
            </a:r>
            <a:endParaRPr lang="zh-CN" altLang="en-US" sz="320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608906" y="220290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39353" y="236572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479647" y="272189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934134" y="3186268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423165" y="2988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198989" y="3067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04037" y="1315576"/>
            <a:ext cx="5834798" cy="50977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28" y="262728"/>
            <a:ext cx="6858000" cy="68580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12770" y="1959610"/>
            <a:ext cx="736600" cy="19418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3600" u="sng">
                <a:latin typeface="华文行楷" panose="02010800040101010101" charset="-122"/>
                <a:ea typeface="华文行楷" panose="02010800040101010101" charset="-122"/>
              </a:rPr>
              <a:t>文章书信</a:t>
            </a:r>
            <a:endParaRPr lang="zh-CN" altLang="en-US" sz="3600" u="sng"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8300" y="1664335"/>
            <a:ext cx="4462780" cy="37357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读人文章用：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请人改文用：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请人阅览用：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请人指点用：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恭敬陈述用：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对方字画为：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fontAlgn="auto">
              <a:lnSpc>
                <a:spcPts val="4060"/>
              </a:lnSpc>
            </a:pP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回信于人用：</a:t>
            </a:r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77705" y="171894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拜读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96755" y="221297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斧正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07550" y="275272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台阅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605010" y="328993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赐教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94215" y="378650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谨启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10090" y="4308475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墨宝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20885" y="4851400"/>
            <a:ext cx="17227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华文行楷" panose="02010800040101010101" charset="-122"/>
                <a:ea typeface="华文行楷" panose="02010800040101010101" charset="-122"/>
              </a:rPr>
              <a:t>奉复</a:t>
            </a:r>
            <a:endParaRPr lang="zh-CN" altLang="en-US" sz="3200">
              <a:solidFill>
                <a:srgbClr val="C00000"/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456018" y="1889109"/>
            <a:ext cx="1021080" cy="11068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gradFill>
                  <a:gsLst>
                    <a:gs pos="50000">
                      <a:schemeClr val="tx1">
                        <a:lumMod val="85000"/>
                        <a:lumOff val="15000"/>
                      </a:schemeClr>
                    </a:gs>
                    <a:gs pos="100000">
                      <a:srgbClr val="A92922"/>
                    </a:gs>
                  </a:gsLst>
                  <a:lin ang="5400000" scaled="1"/>
                </a:gradFill>
                <a:latin typeface="汉仪字酷堂义山楷W" panose="00020600040101010101" pitchFamily="18" charset="-122"/>
                <a:ea typeface="汉仪字酷堂义山楷W" panose="00020600040101010101" pitchFamily="18" charset="-122"/>
              </a:defRPr>
            </a:lvl1pPr>
          </a:lstStyle>
          <a:p>
            <a:pPr algn="ctr"/>
            <a:r>
              <a:rPr lang="zh-CN" altLang="en-US" sz="6600"/>
              <a:t>肆</a:t>
            </a:r>
            <a:endParaRPr lang="zh-CN" altLang="en-US" sz="6600"/>
          </a:p>
        </p:txBody>
      </p:sp>
      <p:sp>
        <p:nvSpPr>
          <p:cNvPr id="4" name="矩形 3"/>
          <p:cNvSpPr/>
          <p:nvPr/>
        </p:nvSpPr>
        <p:spPr>
          <a:xfrm>
            <a:off x="9215506" y="3675590"/>
            <a:ext cx="423807" cy="21303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>
                    <a:lumMod val="85000"/>
                    <a:lumOff val="15000"/>
                  </a:schemeClr>
                </a:solidFill>
                <a:latin typeface="华文行楷" panose="02010800040101010101" charset="-122"/>
                <a:ea typeface="华文行楷" panose="02010800040101010101" charset="-122"/>
              </a:rPr>
              <a:t>敬辞</a:t>
            </a:r>
            <a:endParaRPr lang="zh-CN" altLang="en-US" sz="4000">
              <a:solidFill>
                <a:schemeClr val="tx1">
                  <a:lumMod val="85000"/>
                  <a:lumOff val="15000"/>
                </a:schemeClr>
              </a:solidFill>
              <a:latin typeface="华文行楷" panose="02010800040101010101" charset="-122"/>
              <a:ea typeface="华文行楷" panose="0201080004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8608906" y="2202905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9039353" y="2365727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8479647" y="2721897"/>
            <a:ext cx="112455" cy="112455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H="1">
            <a:off x="6934134" y="3186268"/>
            <a:ext cx="489031" cy="48903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7423165" y="2988725"/>
            <a:ext cx="157349" cy="157349"/>
          </a:xfrm>
          <a:prstGeom prst="ellipse">
            <a:avLst/>
          </a:prstGeom>
          <a:noFill/>
          <a:ln w="6350">
            <a:solidFill>
              <a:srgbClr val="8740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7198989" y="3067399"/>
            <a:ext cx="176581" cy="176580"/>
          </a:xfrm>
          <a:prstGeom prst="line">
            <a:avLst/>
          </a:prstGeom>
          <a:ln>
            <a:solidFill>
              <a:srgbClr val="8740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0"/>
          <a:stretch>
            <a:fillRect/>
          </a:stretch>
        </p:blipFill>
        <p:spPr>
          <a:xfrm>
            <a:off x="1004037" y="1315576"/>
            <a:ext cx="5834798" cy="509777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90" y="246585"/>
            <a:ext cx="2791255" cy="2791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66380" y="3218815"/>
            <a:ext cx="1044575" cy="3582035"/>
          </a:xfrm>
          <a:prstGeom prst="rect">
            <a:avLst/>
          </a:prstGeom>
          <a:noFill/>
          <a:ln w="12700" cmpd="sng">
            <a:solidFill>
              <a:schemeClr val="bg1">
                <a:lumMod val="50000"/>
              </a:schemeClr>
            </a:solidFill>
            <a:prstDash val="sysDash"/>
          </a:ln>
        </p:spPr>
        <p:txBody>
          <a:bodyPr vert="eaVert" wrap="square" rtlCol="0" anchor="t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</a:rPr>
              <a:t>敬辞是指含恭敬口吻的用语，一般对人。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424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6">
      <vt:lpstr>Arial</vt:lpstr>
      <vt:lpstr>Calibri</vt:lpstr>
      <vt:lpstr>汉仪字酷堂义山楷W</vt:lpstr>
      <vt:lpstr>华文行楷</vt:lpstr>
      <vt:lpstr>华文楷体</vt:lpstr>
      <vt:lpstr>宋体</vt:lpstr>
      <vt:lpstr>华文新魏</vt:lpstr>
      <vt:lpstr>Century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2021-10-15T18:14:26.664</cp:lastPrinted>
  <dcterms:created xsi:type="dcterms:W3CDTF">2021-10-15T18:14:26Z</dcterms:created>
  <dcterms:modified xsi:type="dcterms:W3CDTF">2021-10-15T10:14:31Z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