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wmf" ContentType="image/x-wmf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4"/>
  </p:notesMasterIdLst>
  <p:sldIdLst>
    <p:sldId id="333" r:id="rId5"/>
    <p:sldId id="328" r:id="rId6"/>
    <p:sldId id="261" r:id="rId7"/>
    <p:sldId id="329" r:id="rId8"/>
    <p:sldId id="263" r:id="rId9"/>
    <p:sldId id="267" r:id="rId10"/>
    <p:sldId id="376" r:id="rId11"/>
    <p:sldId id="377" r:id="rId12"/>
    <p:sldId id="378" r:id="rId13"/>
    <p:sldId id="268" r:id="rId14"/>
    <p:sldId id="379" r:id="rId15"/>
    <p:sldId id="380" r:id="rId16"/>
    <p:sldId id="310" r:id="rId17"/>
    <p:sldId id="279" r:id="rId18"/>
    <p:sldId id="281" r:id="rId19"/>
    <p:sldId id="381" r:id="rId20"/>
    <p:sldId id="393" r:id="rId21"/>
    <p:sldId id="385" r:id="rId22"/>
    <p:sldId id="284" r:id="rId23"/>
    <p:sldId id="285" r:id="rId24"/>
    <p:sldId id="394" r:id="rId25"/>
    <p:sldId id="309" r:id="rId26"/>
    <p:sldId id="290" r:id="rId27"/>
    <p:sldId id="311" r:id="rId28"/>
    <p:sldId id="387" r:id="rId29"/>
    <p:sldId id="296" r:id="rId30"/>
    <p:sldId id="321" r:id="rId31"/>
    <p:sldId id="322" r:id="rId32"/>
    <p:sldId id="301" r:id="rId33"/>
    <p:sldId id="304" r:id="rId34"/>
    <p:sldId id="391" r:id="rId35"/>
    <p:sldId id="395" r:id="rId36"/>
    <p:sldId id="410" r:id="rId37"/>
    <p:sldId id="411" r:id="rId38"/>
    <p:sldId id="409" r:id="rId39"/>
    <p:sldId id="413" r:id="rId40"/>
    <p:sldId id="414" r:id="rId41"/>
    <p:sldId id="415" r:id="rId42"/>
    <p:sldId id="412" r:id="rId43"/>
    <p:sldId id="416" r:id="rId44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289" autoAdjust="0"/>
  </p:normalViewPr>
  <p:slideViewPr>
    <p:cSldViewPr>
      <p:cViewPr varScale="1">
        <p:scale>
          <a:sx n="68" d="100"/>
          <a:sy n="68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tags" Target="tags/tag3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wmf" /><Relationship Id="rId2" Type="http://schemas.openxmlformats.org/officeDocument/2006/relationships/image" Target="../media/image3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7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页眉占位符 296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29699" name="日期占位符 296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6148" name="幻灯片图像占位符 296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6149" name="文本占位符 297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2" name="页脚占位符 297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29703" name="灯片编号占位符 297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6308CB1-A525-44D8-9975-5FFDC6105115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32769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8434" name="文本占位符 32770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r>
              <a:rPr lang="zh-CN" altLang="en-US" smtClean="0"/>
              <a:t>在学生的一片愕然声中，紧接着用具有鼓动性的导语帮助学生进入情境：</a:t>
            </a:r>
            <a:endParaRPr lang="zh-CN" altLang="en-US" smtClean="0"/>
          </a:p>
        </p:txBody>
      </p:sp>
      <p:sp>
        <p:nvSpPr>
          <p:cNvPr id="1843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8C5290E-834C-46B8-9CAC-A0FC476CCDDE}" type="slidenum">
              <a:rPr lang="zh-CN" altLang="en-US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107C0-37BB-44C1-AB5A-7CDFE4EF57F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DAA66-9B68-4336-8ED4-BA8C3F5BF71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333E6-4322-432E-B24C-2599D33B45E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EFB9A-7E51-420A-880F-D6B4DE2A5AC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52F40-9687-4D35-BEC9-B06A1108FFE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A7BE1-1B10-4E19-A16F-DAB54CE9D62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EDBCC-8035-44DC-9AFE-C1762CCF91E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A54CC-FAAA-4AAA-9F7C-9BD38DA8D19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15F44-5917-4F06-873B-2269BEC021F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619FA-93C7-4F2C-A578-14B740C284B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308C1-E57A-44BD-9EC3-5870FB28B28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5D8A5-0E21-4DCE-A0E0-72767C46934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451C00-DB67-4B62-ACE0-EC54D9DF990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AFC94-DBB8-4D03-BA18-21EC8582D1B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3621-0157-48D9-95C1-65170299CD5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1970" name="标题 2119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11971" name="副标题 2119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1197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197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1197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61782-03E8-4F96-B91B-D4CA07BF20D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2CB7A-F353-4CDF-86B3-98888FAC1A0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89624-BDCA-4010-987D-B624F277547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7D9B2-76DA-4469-8486-AD45DC7613C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3B676-7DA7-4393-99CA-55139196A98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46654-0F28-40BA-AE5E-6D590622782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F8D7E-9752-4309-ADA0-73E1CC88DDF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5F234-A799-4230-A871-EC9D9BF796C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B7496-022D-45BC-B239-2C21B6A7743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0BE6C-7FE9-4A3E-AA40-F595A24F7D0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14CD9-A87E-43CF-9FAD-99A56CB406A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CBF7D-4F15-496D-9AEE-E49C1638515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7BDD7-862A-40E8-ADE9-87DCE5A29BF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DA14A-6F91-4873-B622-A15C6B2DFEB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63DC-7AEA-4FA0-A76C-EBD56856333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B6D5F-F672-478F-A50D-5C612AB121D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D151D-689A-4330-B16F-D18E812A0DE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4CA74-FA7D-4BF2-A69D-30F7EB26AF2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gif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4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44" name="日期占位符 102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45" name="页脚占位符 102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246" name="灯片编号占位符 102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5DF48B4-CACD-4FAF-825A-B5C457BC7A60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iming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7884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78850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78852" name="日期占位符 788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78853" name="页脚占位符 788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78854" name="灯片编号占位符 788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F010A87-13E0-46E2-9BCD-4708E94E53CA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iming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21094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10946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0948" name="日期占位符 2109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i="0" noProof="1"/>
            </a:lvl1pPr>
          </a:lstStyle>
          <a:p>
            <a:endParaRPr lang="zh-CN" altLang="en-US"/>
          </a:p>
        </p:txBody>
      </p:sp>
      <p:sp>
        <p:nvSpPr>
          <p:cNvPr id="210949" name="页脚占位符 2109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i="0" noProof="1"/>
            </a:lvl1pPr>
          </a:lstStyle>
          <a:p>
            <a:endParaRPr lang="zh-CN"/>
          </a:p>
        </p:txBody>
      </p:sp>
      <p:sp>
        <p:nvSpPr>
          <p:cNvPr id="210950" name="灯片编号占位符 2109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4739E0E-E709-4E14-B29B-4C07D13A7F1D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.w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3.wmf" /><Relationship Id="rId6" Type="http://schemas.openxmlformats.org/officeDocument/2006/relationships/vmlDrawing" Target="../drawings/vmlDrawing1.v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gif" /><Relationship Id="rId4" Type="http://schemas.openxmlformats.org/officeDocument/2006/relationships/image" Target="../media/image12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gif" /><Relationship Id="rId4" Type="http://schemas.openxmlformats.org/officeDocument/2006/relationships/image" Target="../media/image12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16.png" /><Relationship Id="rId4" Type="http://schemas.openxmlformats.org/officeDocument/2006/relationships/hyperlink" Target="http://epman.cn/book/100/005.htm" TargetMode="External" /><Relationship Id="rId5" Type="http://schemas.openxmlformats.org/officeDocument/2006/relationships/image" Target="../media/image17.jpeg" /><Relationship Id="rId6" Type="http://schemas.openxmlformats.org/officeDocument/2006/relationships/hyperlink" Target="http://wenxue.tom.com/show/show_16.htm" TargetMode="External" /><Relationship Id="rId7" Type="http://schemas.openxmlformats.org/officeDocument/2006/relationships/image" Target="../media/image18.jpeg" /><Relationship Id="rId8" Type="http://schemas.openxmlformats.org/officeDocument/2006/relationships/hyperlink" Target="http://xishanpiaoyu.myrice.com/dwsjx1.htm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16.png" /><Relationship Id="rId4" Type="http://schemas.openxmlformats.org/officeDocument/2006/relationships/hyperlink" Target="http://epman.cn/book/100/005.htm" TargetMode="External" /><Relationship Id="rId5" Type="http://schemas.openxmlformats.org/officeDocument/2006/relationships/image" Target="../media/image17.jpeg" /><Relationship Id="rId6" Type="http://schemas.openxmlformats.org/officeDocument/2006/relationships/hyperlink" Target="http://wenxue.tom.com/show/show_16.htm" TargetMode="Ex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Relationship Id="rId3" Type="http://schemas.openxmlformats.org/officeDocument/2006/relationships/hyperlink" Target="http://cmsimg.baidu.com/ir?t=1&amp;u=/cmsimg/kongzhong/cartoon/mCU1GX.gif&amp;f=http://mms.kongzhong.com/mmssend.jsp?id=/my_pic/static_pic/f_887734186/c_887850967%26fwsi=UBAID001M01" TargetMode="Ex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22.emf" /><Relationship Id="rId5" Type="http://schemas.openxmlformats.org/officeDocument/2006/relationships/vmlDrawing" Target="../drawings/vmlDrawing2.v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Relationship Id="rId3" Type="http://schemas.openxmlformats.org/officeDocument/2006/relationships/oleObject" Target="../embeddings/oleObject4.bin" TargetMode="Internal" /><Relationship Id="rId4" Type="http://schemas.openxmlformats.org/officeDocument/2006/relationships/image" Target="../media/image23.emf" /><Relationship Id="rId5" Type="http://schemas.openxmlformats.org/officeDocument/2006/relationships/vmlDrawing" Target="../drawings/vmlDrawing3.v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24.emf" /><Relationship Id="rId4" Type="http://schemas.openxmlformats.org/officeDocument/2006/relationships/vmlDrawing" Target="../drawings/vmlDrawing4.v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6.bin" TargetMode="Internal" /><Relationship Id="rId3" Type="http://schemas.openxmlformats.org/officeDocument/2006/relationships/image" Target="../media/image25.emf" /><Relationship Id="rId4" Type="http://schemas.openxmlformats.org/officeDocument/2006/relationships/vmlDrawing" Target="../drawings/vmlDrawing5.v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26.emf" /><Relationship Id="rId4" Type="http://schemas.openxmlformats.org/officeDocument/2006/relationships/vmlDrawing" Target="../drawings/vmlDrawing6.v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8.bin" TargetMode="Internal" /><Relationship Id="rId3" Type="http://schemas.openxmlformats.org/officeDocument/2006/relationships/image" Target="../media/image27.emf" /><Relationship Id="rId4" Type="http://schemas.openxmlformats.org/officeDocument/2006/relationships/vmlDrawing" Target="../drawings/vmlDrawing7.v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9.bin" TargetMode="Internal" /><Relationship Id="rId3" Type="http://schemas.openxmlformats.org/officeDocument/2006/relationships/image" Target="../media/image28.emf" /><Relationship Id="rId4" Type="http://schemas.openxmlformats.org/officeDocument/2006/relationships/vmlDrawing" Target="../drawings/vmlDrawing8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0.bin" TargetMode="Internal" /><Relationship Id="rId3" Type="http://schemas.openxmlformats.org/officeDocument/2006/relationships/image" Target="../media/image29.emf" /><Relationship Id="rId4" Type="http://schemas.openxmlformats.org/officeDocument/2006/relationships/vmlDrawing" Target="../drawings/vmlDrawing9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hyperlink" Target="../../../&#31532;&#19977;&#20876;/3&#25945;&#26696;/&#20070;&#20876;/wc.htm" TargetMode="External" /><Relationship Id="rId4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audio" Target="../media/camera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217" name="对象 11366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191395350" imgH="136588500" progId="Flash.Movie">
                  <p:embed/>
                </p:oleObj>
              </mc:Choice>
              <mc:Fallback>
                <p:oleObj r:id="rId2" imgW="191395350" imgH="1365885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" name="对象 113666"/>
          <p:cNvGraphicFramePr>
            <a:graphicFrameLocks noChangeAspect="1"/>
          </p:cNvGraphicFramePr>
          <p:nvPr/>
        </p:nvGraphicFramePr>
        <p:xfrm>
          <a:off x="3779838" y="2209800"/>
          <a:ext cx="2057400" cy="4648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4" imgW="38595300" imgH="81153000" progId="Flash.Movie">
                  <p:embed/>
                </p:oleObj>
              </mc:Choice>
              <mc:Fallback>
                <p:oleObj r:id="rId4" imgW="38595300" imgH="81153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9838" y="2209800"/>
                        <a:ext cx="2057400" cy="464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矩形 113667"/>
          <p:cNvSpPr>
            <a:spLocks noChangeArrowheads="1" noChangeShapeType="1" noTextEdit="1"/>
          </p:cNvSpPr>
          <p:nvPr/>
        </p:nvSpPr>
        <p:spPr bwMode="auto">
          <a:xfrm>
            <a:off x="1403350" y="3860800"/>
            <a:ext cx="2514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chemeClr val="bg1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幼圆"/>
              </a:rPr>
              <a:t>契诃夫</a:t>
            </a:r>
            <a:endParaRPr lang="zh-CN" altLang="en-US" sz="3600" b="1" kern="10">
              <a:ln w="19050">
                <a:solidFill>
                  <a:schemeClr val="bg1"/>
                </a:solidFill>
                <a:round/>
              </a:ln>
              <a:solidFill>
                <a:schemeClr val="tx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幼圆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34817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4819" name="矩形 34818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6408737" cy="504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怪</a:t>
            </a:r>
            <a:endParaRPr lang="zh-CN" altLang="en-US" sz="54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图片 34819" descr="小铃铛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16688" y="5373688"/>
            <a:ext cx="2376487" cy="1484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4821" name="图片 34820" descr="000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43775" y="0"/>
            <a:ext cx="1800225" cy="15113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48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740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怪</a:t>
            </a:r>
            <a:endParaRPr lang="zh-CN" altLang="en-US" sz="5400" b="1">
              <a:ln w="0" cap="rnd">
                <a:solidFill>
                  <a:srgbClr val="FFFFFF"/>
                </a:solidFill>
                <a:prstDash val="sysDot"/>
                <a:round/>
              </a:ln>
              <a:gradFill rotWithShape="0">
                <a:gsLst>
                  <a:gs pos="0">
                    <a:srgbClr val="A603AB">
                      <a:alpha val="0"/>
                    </a:srgbClr>
                  </a:gs>
                  <a:gs pos="12000">
                    <a:srgbClr val="E81766">
                      <a:alpha val="12000"/>
                    </a:srgbClr>
                  </a:gs>
                  <a:gs pos="27000">
                    <a:srgbClr val="EE3F17">
                      <a:alpha val="27000"/>
                    </a:srgbClr>
                  </a:gs>
                  <a:gs pos="48000">
                    <a:srgbClr val="FFFF00">
                      <a:alpha val="48000"/>
                    </a:srgbClr>
                  </a:gs>
                  <a:gs pos="64999">
                    <a:srgbClr val="1A8D48">
                      <a:alpha val="64999"/>
                    </a:srgbClr>
                  </a:gs>
                  <a:gs pos="78999">
                    <a:srgbClr val="0819FB">
                      <a:alpha val="78999"/>
                    </a:srgbClr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矩形 17410"/>
          <p:cNvSpPr>
            <a:spLocks noChangeArrowheads="1"/>
          </p:cNvSpPr>
          <p:nvPr/>
        </p:nvSpPr>
        <p:spPr bwMode="auto">
          <a:xfrm>
            <a:off x="250825" y="1031875"/>
            <a:ext cx="8893175" cy="2068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楷体_GB2312" pitchFamily="49" charset="-122"/>
              </a:rPr>
              <a:t>穿着：</a:t>
            </a: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晴天穿雨鞋，带雨伞，穿棉大衣，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      眼戴黑眼镜，耳用棉花堵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      脸藏在竖起的衣领里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17412" name="矩形 17411"/>
          <p:cNvSpPr>
            <a:spLocks noChangeArrowheads="1"/>
          </p:cNvSpPr>
          <p:nvPr/>
        </p:nvSpPr>
        <p:spPr bwMode="auto">
          <a:xfrm>
            <a:off x="250825" y="0"/>
            <a:ext cx="88931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生活习惯：</a:t>
            </a:r>
            <a:endParaRPr lang="zh-CN" altLang="en-US" sz="6000" b="1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7413" name="矩形 17412"/>
          <p:cNvSpPr>
            <a:spLocks noChangeArrowheads="1"/>
          </p:cNvSpPr>
          <p:nvPr/>
        </p:nvSpPr>
        <p:spPr bwMode="auto">
          <a:xfrm>
            <a:off x="4140200" y="228600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ea typeface="隶书" pitchFamily="49" charset="-122"/>
              </a:rPr>
              <a:t>（有形的套子）</a:t>
            </a:r>
            <a:endParaRPr lang="zh-CN" altLang="en-US" sz="4000" b="1">
              <a:solidFill>
                <a:srgbClr val="CC0000"/>
              </a:solidFill>
              <a:ea typeface="隶书" pitchFamily="49" charset="-122"/>
            </a:endParaRPr>
          </a:p>
        </p:txBody>
      </p:sp>
      <p:sp>
        <p:nvSpPr>
          <p:cNvPr id="17414" name="矩形 17413"/>
          <p:cNvSpPr>
            <a:spLocks noChangeArrowheads="1"/>
          </p:cNvSpPr>
          <p:nvPr/>
        </p:nvSpPr>
        <p:spPr bwMode="auto">
          <a:xfrm>
            <a:off x="323850" y="3429000"/>
            <a:ext cx="63357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用具：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伞、表、刀装在套子里                                                                                                                                                                                 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矩形 17414"/>
          <p:cNvSpPr>
            <a:spLocks noChangeArrowheads="1"/>
          </p:cNvSpPr>
          <p:nvPr/>
        </p:nvSpPr>
        <p:spPr bwMode="auto">
          <a:xfrm>
            <a:off x="250825" y="4365625"/>
            <a:ext cx="56896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出行：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坐上马车，支起车篷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矩形 17415"/>
          <p:cNvSpPr>
            <a:spLocks noChangeArrowheads="1"/>
          </p:cNvSpPr>
          <p:nvPr/>
        </p:nvSpPr>
        <p:spPr bwMode="auto">
          <a:xfrm>
            <a:off x="250825" y="5589588"/>
            <a:ext cx="66071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a typeface="楷体_GB2312" pitchFamily="49" charset="-122"/>
              </a:rPr>
              <a:t>住处：</a:t>
            </a:r>
            <a:r>
              <a:rPr lang="zh-CN" altLang="en-US" sz="3600" b="1">
                <a:ea typeface="楷体_GB2312" pitchFamily="49" charset="-122"/>
              </a:rPr>
              <a:t>卧室像箱子，床上挂帐子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7417" name="矩形 17416"/>
          <p:cNvSpPr>
            <a:spLocks noChangeArrowheads="1"/>
          </p:cNvSpPr>
          <p:nvPr/>
        </p:nvSpPr>
        <p:spPr bwMode="auto">
          <a:xfrm>
            <a:off x="6227763" y="2349500"/>
            <a:ext cx="3059112" cy="2540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</a:rPr>
              <a:t>胆小孤僻、封闭保守、  与世隔绝、狭隘惶恐</a:t>
            </a:r>
            <a:endParaRPr lang="zh-CN" altLang="en-US" sz="40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直接连接符 17417"/>
          <p:cNvSpPr>
            <a:spLocks noChangeShapeType="1"/>
          </p:cNvSpPr>
          <p:nvPr/>
        </p:nvSpPr>
        <p:spPr bwMode="auto">
          <a:xfrm>
            <a:off x="6659563" y="765175"/>
            <a:ext cx="792162" cy="15113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7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17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怪</a:t>
            </a:r>
            <a:endParaRPr lang="zh-CN" altLang="en-US" sz="5400" b="1">
              <a:ln w="0" cap="rnd">
                <a:solidFill>
                  <a:srgbClr val="FFFFFF"/>
                </a:solidFill>
                <a:prstDash val="sysDot"/>
                <a:round/>
              </a:ln>
              <a:gradFill rotWithShape="0">
                <a:gsLst>
                  <a:gs pos="0">
                    <a:srgbClr val="A603AB">
                      <a:alpha val="0"/>
                    </a:srgbClr>
                  </a:gs>
                  <a:gs pos="12000">
                    <a:srgbClr val="E81766">
                      <a:alpha val="12000"/>
                    </a:srgbClr>
                  </a:gs>
                  <a:gs pos="27000">
                    <a:srgbClr val="EE3F17">
                      <a:alpha val="27000"/>
                    </a:srgbClr>
                  </a:gs>
                  <a:gs pos="48000">
                    <a:srgbClr val="FFFF00">
                      <a:alpha val="48000"/>
                    </a:srgbClr>
                  </a:gs>
                  <a:gs pos="64999">
                    <a:srgbClr val="1A8D48">
                      <a:alpha val="64999"/>
                    </a:srgbClr>
                  </a:gs>
                  <a:gs pos="78999">
                    <a:srgbClr val="0819FB">
                      <a:alpha val="78999"/>
                    </a:srgbClr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矩形 18434"/>
          <p:cNvSpPr>
            <a:spLocks noChangeArrowheads="1"/>
          </p:cNvSpPr>
          <p:nvPr/>
        </p:nvSpPr>
        <p:spPr bwMode="auto">
          <a:xfrm>
            <a:off x="250825" y="1125538"/>
            <a:ext cx="7850188" cy="2066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/>
              <a:t>①</a:t>
            </a: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歌颂过去，歌颂从没存在过的东西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用所教的古代语言躲避生活 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黑体" panose="02010609060101010101" pitchFamily="49" charset="-122"/>
                <a:ea typeface="楷体_GB2312" pitchFamily="49" charset="-122"/>
              </a:rPr>
              <a:t>   </a:t>
            </a:r>
            <a:endParaRPr lang="zh-CN" altLang="en-US" sz="3600" b="1">
              <a:latin typeface="黑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18436" name="矩形 18435"/>
          <p:cNvSpPr>
            <a:spLocks noChangeArrowheads="1"/>
          </p:cNvSpPr>
          <p:nvPr/>
        </p:nvSpPr>
        <p:spPr bwMode="auto">
          <a:xfrm>
            <a:off x="250825" y="0"/>
            <a:ext cx="88931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CC0000"/>
                </a:solidFill>
                <a:latin typeface="Times New Roman" panose="02020603050405020304" pitchFamily="18" charset="0"/>
                <a:ea typeface="隶书" pitchFamily="49" charset="-122"/>
              </a:rPr>
              <a:t>思想观念：</a:t>
            </a:r>
            <a:endParaRPr lang="zh-CN" altLang="en-US" sz="6000" b="1">
              <a:solidFill>
                <a:srgbClr val="CC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7" name="矩形 18436"/>
          <p:cNvSpPr>
            <a:spLocks noChangeArrowheads="1"/>
          </p:cNvSpPr>
          <p:nvPr/>
        </p:nvSpPr>
        <p:spPr bwMode="auto">
          <a:xfrm>
            <a:off x="3779838" y="0"/>
            <a:ext cx="3751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ea typeface="隶书" pitchFamily="49" charset="-122"/>
              </a:rPr>
              <a:t>（无形的套子）</a:t>
            </a:r>
            <a:endParaRPr lang="zh-CN" altLang="en-US" sz="4000" b="1">
              <a:solidFill>
                <a:srgbClr val="CC0000"/>
              </a:solidFill>
              <a:ea typeface="隶书" pitchFamily="49" charset="-122"/>
            </a:endParaRPr>
          </a:p>
        </p:txBody>
      </p:sp>
      <p:sp>
        <p:nvSpPr>
          <p:cNvPr id="18438" name="矩形 18437"/>
          <p:cNvSpPr>
            <a:spLocks noChangeArrowheads="1"/>
          </p:cNvSpPr>
          <p:nvPr/>
        </p:nvSpPr>
        <p:spPr bwMode="auto">
          <a:xfrm>
            <a:off x="250825" y="3284538"/>
            <a:ext cx="6121400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②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只信政府的告示和报纸文章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9" name="矩形 18438"/>
          <p:cNvSpPr>
            <a:spLocks noChangeArrowheads="1"/>
          </p:cNvSpPr>
          <p:nvPr/>
        </p:nvSpPr>
        <p:spPr bwMode="auto">
          <a:xfrm>
            <a:off x="323850" y="4652963"/>
            <a:ext cx="5688013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③</a:t>
            </a:r>
            <a:r>
              <a:rPr lang="zh-CN" altLang="en-US" sz="3600" b="1">
                <a:ea typeface="楷体_GB2312" pitchFamily="49" charset="-122"/>
              </a:rPr>
              <a:t>对不合规矩的事闷闷不乐</a:t>
            </a:r>
            <a:endParaRPr lang="zh-CN" altLang="en-US" sz="3600" b="1">
              <a:ea typeface="楷体_GB2312" pitchFamily="49" charset="-122"/>
            </a:endParaRPr>
          </a:p>
          <a:p>
            <a:r>
              <a:rPr lang="zh-CN" altLang="en-US" sz="3600" b="1">
                <a:ea typeface="楷体_GB2312" pitchFamily="49" charset="-122"/>
              </a:rPr>
              <a:t>只求不出乱子</a:t>
            </a:r>
            <a:endParaRPr lang="zh-CN" altLang="en-US" sz="3600" b="1">
              <a:ea typeface="楷体_GB2312" pitchFamily="49" charset="-122"/>
            </a:endParaRPr>
          </a:p>
          <a:p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8440" name="矩形 18439"/>
          <p:cNvSpPr>
            <a:spLocks noChangeArrowheads="1"/>
          </p:cNvSpPr>
          <p:nvPr/>
        </p:nvSpPr>
        <p:spPr bwMode="auto">
          <a:xfrm>
            <a:off x="468313" y="6021388"/>
            <a:ext cx="38036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④</a:t>
            </a:r>
            <a:r>
              <a:rPr lang="zh-CN" altLang="en-US" sz="3600" b="1">
                <a:ea typeface="楷体_GB2312" pitchFamily="49" charset="-122"/>
              </a:rPr>
              <a:t>禁闭、开除学生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8441" name="矩形 18440"/>
          <p:cNvSpPr>
            <a:spLocks noChangeArrowheads="1"/>
          </p:cNvSpPr>
          <p:nvPr/>
        </p:nvSpPr>
        <p:spPr bwMode="auto">
          <a:xfrm>
            <a:off x="4140200" y="2708275"/>
            <a:ext cx="4679950" cy="3695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CC0000"/>
                </a:solidFill>
              </a:rPr>
              <a:t>现实的逃避者</a:t>
            </a:r>
            <a:r>
              <a:rPr lang="zh-CN" altLang="en-US" sz="4400" b="1"/>
              <a:t>、</a:t>
            </a:r>
            <a:endParaRPr lang="zh-CN" altLang="en-US" sz="4400" b="1"/>
          </a:p>
          <a:p>
            <a:r>
              <a:rPr lang="zh-CN" altLang="en-US" sz="4400" b="1"/>
              <a:t>顽固保守、</a:t>
            </a:r>
            <a:endParaRPr lang="zh-CN" altLang="en-US" sz="4400" b="1"/>
          </a:p>
          <a:p>
            <a:r>
              <a:rPr lang="zh-CN" altLang="en-US" sz="4400" b="1"/>
              <a:t>害怕新事物、</a:t>
            </a:r>
            <a:endParaRPr lang="zh-CN" altLang="en-US" sz="4400" b="1"/>
          </a:p>
          <a:p>
            <a:r>
              <a:rPr lang="zh-CN" altLang="en-US" sz="4400" b="1"/>
              <a:t>维护旧制度的</a:t>
            </a:r>
            <a:endParaRPr lang="zh-CN" altLang="en-US" sz="4400" b="1"/>
          </a:p>
          <a:p>
            <a:r>
              <a:rPr lang="zh-CN" altLang="en-US" sz="6000" b="1">
                <a:solidFill>
                  <a:srgbClr val="FF0000"/>
                </a:solidFill>
                <a:ea typeface="华文隶书" pitchFamily="2" charset="-122"/>
              </a:rPr>
              <a:t>沙皇卫道士</a:t>
            </a:r>
            <a:endParaRPr lang="zh-CN" altLang="en-US" sz="60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18442" name="直接连接符 18441"/>
          <p:cNvSpPr>
            <a:spLocks noChangeShapeType="1"/>
          </p:cNvSpPr>
          <p:nvPr/>
        </p:nvSpPr>
        <p:spPr bwMode="auto">
          <a:xfrm>
            <a:off x="5508625" y="549275"/>
            <a:ext cx="792163" cy="2159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8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184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80906" descr="JSK16-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0898" name="矩形 80897"/>
          <p:cNvSpPr>
            <a:spLocks noChangeArrowheads="1"/>
          </p:cNvSpPr>
          <p:nvPr/>
        </p:nvSpPr>
        <p:spPr bwMode="auto">
          <a:xfrm>
            <a:off x="1547813" y="1844675"/>
            <a:ext cx="1150937" cy="155575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800" b="1" i="1">
                <a:ea typeface="黑体" panose="02010609060101010101" pitchFamily="49" charset="-122"/>
              </a:rPr>
              <a:t>本体</a:t>
            </a:r>
            <a:endParaRPr lang="zh-CN" altLang="en-US" sz="4800" b="1" i="1">
              <a:ea typeface="黑体" panose="02010609060101010101" pitchFamily="49" charset="-122"/>
            </a:endParaRPr>
          </a:p>
        </p:txBody>
      </p:sp>
      <p:sp>
        <p:nvSpPr>
          <p:cNvPr id="80899" name="矩形 80898"/>
          <p:cNvSpPr>
            <a:spLocks noChangeArrowheads="1"/>
          </p:cNvSpPr>
          <p:nvPr/>
        </p:nvSpPr>
        <p:spPr bwMode="auto">
          <a:xfrm>
            <a:off x="5867400" y="1916113"/>
            <a:ext cx="1071563" cy="1431925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400" b="1" i="1">
                <a:latin typeface="Times New Roman" panose="02020603050405020304" pitchFamily="18" charset="0"/>
                <a:ea typeface="黑体" panose="02010609060101010101" pitchFamily="49" charset="-122"/>
              </a:rPr>
              <a:t>喻体</a:t>
            </a:r>
            <a:endParaRPr lang="zh-CN" altLang="en-US" sz="44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0900" name="矩形 80899"/>
          <p:cNvSpPr>
            <a:spLocks noChangeArrowheads="1"/>
          </p:cNvSpPr>
          <p:nvPr/>
        </p:nvSpPr>
        <p:spPr bwMode="auto">
          <a:xfrm>
            <a:off x="2916238" y="2060575"/>
            <a:ext cx="2703512" cy="7620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相似点</a:t>
            </a:r>
            <a:endParaRPr lang="zh-CN" altLang="en-US" sz="4400" b="1" i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0901" name="直接连接符 80900"/>
          <p:cNvSpPr>
            <a:spLocks noChangeShapeType="1"/>
          </p:cNvSpPr>
          <p:nvPr/>
        </p:nvSpPr>
        <p:spPr bwMode="auto">
          <a:xfrm>
            <a:off x="2700338" y="2852738"/>
            <a:ext cx="3240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矩形 80901"/>
          <p:cNvSpPr>
            <a:spLocks noChangeArrowheads="1"/>
          </p:cNvSpPr>
          <p:nvPr/>
        </p:nvSpPr>
        <p:spPr bwMode="auto">
          <a:xfrm>
            <a:off x="5867400" y="3789363"/>
            <a:ext cx="1512888" cy="7620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0000FF"/>
                </a:solidFill>
                <a:latin typeface="Times New Roman" panose="02020603050405020304" pitchFamily="18" charset="0"/>
              </a:rPr>
              <a:t>套子</a:t>
            </a:r>
            <a:endParaRPr lang="zh-CN" altLang="en-US" sz="44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3" name="矩形 80902"/>
          <p:cNvSpPr>
            <a:spLocks noChangeArrowheads="1"/>
          </p:cNvSpPr>
          <p:nvPr/>
        </p:nvSpPr>
        <p:spPr bwMode="auto">
          <a:xfrm>
            <a:off x="1692275" y="3716338"/>
            <a:ext cx="808038" cy="9144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5400" b="1" i="1">
                <a:solidFill>
                  <a:srgbClr val="993300"/>
                </a:solidFill>
                <a:latin typeface="Times New Roman" panose="02020603050405020304" pitchFamily="18" charset="0"/>
                <a:ea typeface="华文行楷" pitchFamily="2" charset="-122"/>
              </a:rPr>
              <a:t>？</a:t>
            </a:r>
            <a:endParaRPr lang="zh-CN" altLang="en-US" sz="5400" b="1" i="1">
              <a:solidFill>
                <a:srgbClr val="9933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80904" name="矩形 80903"/>
          <p:cNvSpPr>
            <a:spLocks noChangeArrowheads="1"/>
          </p:cNvSpPr>
          <p:nvPr/>
        </p:nvSpPr>
        <p:spPr bwMode="auto">
          <a:xfrm>
            <a:off x="3563938" y="765175"/>
            <a:ext cx="180022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CC0000"/>
                </a:solidFill>
                <a:latin typeface="Times New Roman" panose="02020603050405020304" pitchFamily="18" charset="0"/>
              </a:rPr>
              <a:t>比喻</a:t>
            </a:r>
            <a:endParaRPr lang="zh-CN" altLang="en-US" sz="60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5" name="矩形 80904"/>
          <p:cNvSpPr>
            <a:spLocks noChangeArrowheads="1"/>
          </p:cNvSpPr>
          <p:nvPr/>
        </p:nvSpPr>
        <p:spPr bwMode="auto">
          <a:xfrm>
            <a:off x="2987675" y="3789363"/>
            <a:ext cx="28082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i="1">
                <a:solidFill>
                  <a:srgbClr val="993300"/>
                </a:solidFill>
                <a:latin typeface="Times New Roman" panose="02020603050405020304" pitchFamily="18" charset="0"/>
              </a:rPr>
              <a:t>束缚、禁锢</a:t>
            </a:r>
            <a:endParaRPr lang="zh-CN" altLang="en-US" sz="4000" b="1" i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6" name="矩形 80905"/>
          <p:cNvSpPr>
            <a:spLocks noChangeArrowheads="1"/>
          </p:cNvSpPr>
          <p:nvPr/>
        </p:nvSpPr>
        <p:spPr bwMode="auto">
          <a:xfrm>
            <a:off x="1258888" y="3357563"/>
            <a:ext cx="1655762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i="1">
                <a:solidFill>
                  <a:srgbClr val="0000FF"/>
                </a:solidFill>
                <a:latin typeface="Times New Roman" panose="02020603050405020304" pitchFamily="18" charset="0"/>
              </a:rPr>
              <a:t>旧思想旧生活旧制度</a:t>
            </a:r>
            <a:endParaRPr lang="zh-CN" altLang="en-US" sz="36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decel="10000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  <p:bldP spid="80900" grpId="0"/>
      <p:bldP spid="80901" grpId="0"/>
      <p:bldP spid="80903" grpId="0"/>
      <p:bldP spid="80903" grpId="1"/>
      <p:bldP spid="80904" grpId="0"/>
      <p:bldP spid="80905" grpId="0"/>
      <p:bldP spid="809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任意多边形 47109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626" name="图片 47108" descr="1132880448317"/>
          <p:cNvPicPr>
            <a:picLocks noChangeAspect="1" noChangeArrowheads="1"/>
          </p:cNvPicPr>
          <p:nvPr/>
        </p:nvPicPr>
        <p:blipFill>
          <a:blip r:embed="rId2">
            <a:lum bright="-12000" contrast="6000"/>
          </a:blip>
          <a:stretch>
            <a:fillRect/>
          </a:stretch>
        </p:blipFill>
        <p:spPr bwMode="auto">
          <a:xfrm>
            <a:off x="6880225" y="0"/>
            <a:ext cx="2263775" cy="24209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6627" name="图片 47107" descr="1132880504434"/>
          <p:cNvPicPr>
            <a:picLocks noChangeAspect="1" noChangeArrowheads="1"/>
          </p:cNvPicPr>
          <p:nvPr/>
        </p:nvPicPr>
        <p:blipFill>
          <a:blip r:embed="rId3">
            <a:lum bright="-12000" contrast="6000"/>
          </a:blip>
          <a:stretch>
            <a:fillRect/>
          </a:stretch>
        </p:blipFill>
        <p:spPr bwMode="auto">
          <a:xfrm>
            <a:off x="0" y="4379913"/>
            <a:ext cx="3203575" cy="24780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8" name="文本框 47105"/>
          <p:cNvSpPr txBox="1">
            <a:spLocks noChangeArrowheads="1"/>
          </p:cNvSpPr>
          <p:nvPr/>
        </p:nvSpPr>
        <p:spPr bwMode="auto">
          <a:xfrm>
            <a:off x="1508125" y="9366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6629" name="矩形 47106" descr="别理科夫为什么把自己装在套子里？&#10;"/>
          <p:cNvSpPr>
            <a:spLocks noChangeArrowheads="1" noChangeShapeType="1" noTextEdit="1"/>
          </p:cNvSpPr>
          <p:nvPr/>
        </p:nvSpPr>
        <p:spPr bwMode="auto">
          <a:xfrm>
            <a:off x="706755" y="1783080"/>
            <a:ext cx="8102600" cy="14922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33CC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思考：别里科夫为什么把自己装在套子里？</a:t>
            </a:r>
            <a:endParaRPr lang="zh-CN" altLang="en-US" sz="3600" b="1" kern="10">
              <a:ln w="12700">
                <a:solidFill>
                  <a:srgbClr val="0033CC"/>
                </a:solidFill>
                <a:round/>
              </a:ln>
              <a:solidFill>
                <a:srgbClr val="0033CC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图片 49153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9155" name="矩形 49154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6408737" cy="504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怕</a:t>
            </a:r>
            <a:endParaRPr lang="zh-CN" altLang="en-US" sz="54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1" name="图片 49155" descr="小铃铛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16688" y="5373688"/>
            <a:ext cx="2376487" cy="1484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9157" name="图片 49156" descr="000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43775" y="0"/>
            <a:ext cx="1800225" cy="15113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491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矩形 2252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怕</a:t>
            </a:r>
            <a:endParaRPr lang="zh-CN" altLang="en-US" sz="5400" b="1">
              <a:ln w="0" cap="rnd">
                <a:solidFill>
                  <a:srgbClr val="FFFFFF"/>
                </a:solidFill>
                <a:prstDash val="sysDot"/>
                <a:round/>
              </a:ln>
              <a:gradFill rotWithShape="0">
                <a:gsLst>
                  <a:gs pos="0">
                    <a:srgbClr val="A603AB">
                      <a:alpha val="0"/>
                    </a:srgbClr>
                  </a:gs>
                  <a:gs pos="12000">
                    <a:srgbClr val="E81766">
                      <a:alpha val="12000"/>
                    </a:srgbClr>
                  </a:gs>
                  <a:gs pos="27000">
                    <a:srgbClr val="EE3F17">
                      <a:alpha val="27000"/>
                    </a:srgbClr>
                  </a:gs>
                  <a:gs pos="48000">
                    <a:srgbClr val="FFFF00">
                      <a:alpha val="48000"/>
                    </a:srgbClr>
                  </a:gs>
                  <a:gs pos="64999">
                    <a:srgbClr val="1A8D48">
                      <a:alpha val="64999"/>
                    </a:srgbClr>
                  </a:gs>
                  <a:gs pos="78999">
                    <a:srgbClr val="0819FB">
                      <a:alpha val="78999"/>
                    </a:srgbClr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矩形 22530"/>
          <p:cNvSpPr>
            <a:spLocks noChangeArrowheads="1"/>
          </p:cNvSpPr>
          <p:nvPr/>
        </p:nvSpPr>
        <p:spPr bwMode="auto">
          <a:xfrm>
            <a:off x="144463" y="1593850"/>
            <a:ext cx="8093075" cy="243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别里科夫整天战战兢兢、六神无主是害怕生活中的新事物，害怕社会变革，害怕动摇了旧秩序，</a:t>
            </a:r>
            <a:r>
              <a:rPr lang="zh-CN" altLang="en-US" sz="3200" b="1">
                <a:latin typeface="黑体" panose="02010609060101010101" pitchFamily="49" charset="-122"/>
                <a:ea typeface="楷体_GB2312" pitchFamily="49" charset="-122"/>
              </a:rPr>
              <a:t>害怕改变现状。</a:t>
            </a:r>
            <a:endParaRPr lang="zh-CN" altLang="en-US" sz="3200" b="1">
              <a:latin typeface="黑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22532" name="矩形 22531"/>
          <p:cNvSpPr>
            <a:spLocks noChangeArrowheads="1"/>
          </p:cNvSpPr>
          <p:nvPr/>
        </p:nvSpPr>
        <p:spPr bwMode="auto">
          <a:xfrm>
            <a:off x="1104900" y="4527550"/>
            <a:ext cx="45720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特点：因循守旧</a:t>
            </a:r>
            <a:endParaRPr lang="zh-CN" altLang="en-US" sz="3600" b="1"/>
          </a:p>
          <a:p>
            <a:r>
              <a:rPr lang="zh-CN" altLang="en-US" sz="3600" b="1"/>
              <a:t>保守反动</a:t>
            </a:r>
            <a:endParaRPr lang="zh-CN" altLang="en-US" sz="3600" b="1"/>
          </a:p>
        </p:txBody>
      </p:sp>
      <p:sp>
        <p:nvSpPr>
          <p:cNvPr id="28676" name="文本框 22532"/>
          <p:cNvSpPr txBox="1">
            <a:spLocks noChangeArrowheads="1"/>
          </p:cNvSpPr>
          <p:nvPr/>
        </p:nvSpPr>
        <p:spPr bwMode="auto">
          <a:xfrm>
            <a:off x="395288" y="333375"/>
            <a:ext cx="7777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别里科夫整天战战兢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他怕的是什么呢？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225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6676" name="文本框 156675"/>
          <p:cNvSpPr txBox="1">
            <a:spLocks noChangeArrowheads="1"/>
          </p:cNvSpPr>
          <p:nvPr/>
        </p:nvSpPr>
        <p:spPr bwMode="auto">
          <a:xfrm>
            <a:off x="900113" y="457200"/>
            <a:ext cx="769620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ea typeface="楷体_GB2312" pitchFamily="49" charset="-122"/>
              </a:rPr>
              <a:t>         </a:t>
            </a: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</a:rPr>
              <a:t>全城的人为什么又都怕这个胆小如鼠弱不经风的人呢？为什么他能管制全城呢？</a:t>
            </a:r>
            <a:r>
              <a:rPr lang="en-US" altLang="zh-CN" sz="3600" b="1">
                <a:solidFill>
                  <a:srgbClr val="CC0000"/>
                </a:solidFill>
                <a:latin typeface="宋体" panose="02010600030101010101" pitchFamily="2" charset="-122"/>
              </a:rPr>
              <a:t>  </a:t>
            </a:r>
            <a:endParaRPr lang="en-US" altLang="zh-CN" sz="36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29698" name="文本框 156676"/>
          <p:cNvSpPr txBox="1">
            <a:spLocks noChangeArrowheads="1"/>
          </p:cNvSpPr>
          <p:nvPr/>
        </p:nvSpPr>
        <p:spPr bwMode="auto">
          <a:xfrm>
            <a:off x="609600" y="3276600"/>
            <a:ext cx="76962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56678" name="文本框 156677"/>
          <p:cNvSpPr txBox="1">
            <a:spLocks noChangeArrowheads="1"/>
          </p:cNvSpPr>
          <p:nvPr/>
        </p:nvSpPr>
        <p:spPr bwMode="auto">
          <a:xfrm>
            <a:off x="709613" y="2195513"/>
            <a:ext cx="8077200" cy="329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全城的人怕他，向他妥协，（课文第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段的原句用了八个“不敢”，“全城人战战兢生活了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年到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年”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楷体_GB2312" pitchFamily="49" charset="-122"/>
              </a:rPr>
              <a:t>）是因为他的言行与思想都是与沙皇专制制度一致的，他自觉维护着旧制度旧思想。</a:t>
            </a:r>
            <a:r>
              <a:rPr lang="zh-CN" altLang="en-US" sz="2800" b="1">
                <a:solidFill>
                  <a:srgbClr val="7030A0"/>
                </a:solidFill>
                <a:ea typeface="华文中宋" pitchFamily="2" charset="-122"/>
              </a:rPr>
              <a:t>他是沙皇专制制度的卫道士，他像鹰犬一样，到处嗅着不合当局要求的气味</a:t>
            </a:r>
            <a:r>
              <a:rPr lang="zh-CN" altLang="en-US" sz="2800" b="1">
                <a:solidFill>
                  <a:srgbClr val="002060"/>
                </a:solidFill>
                <a:ea typeface="华文中宋" pitchFamily="2" charset="-122"/>
              </a:rPr>
              <a:t>。</a:t>
            </a:r>
            <a:endParaRPr lang="zh-CN" altLang="en-US" sz="2800" b="1">
              <a:solidFill>
                <a:srgbClr val="002060"/>
              </a:solidFill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900113" y="4870450"/>
            <a:ext cx="323215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怕的根源：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沙皇专制制度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/>
      <p:bldP spid="156678" grpId="0"/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占位符 26625"/>
          <p:cNvSpPr>
            <a:spLocks noGrp="1" noChangeArrowheads="1"/>
          </p:cNvSpPr>
          <p:nvPr>
            <p:ph type="body" idx="1"/>
          </p:nvPr>
        </p:nvSpPr>
        <p:spPr>
          <a:xfrm>
            <a:off x="468313" y="620713"/>
            <a:ext cx="8229600" cy="2116137"/>
          </a:xfrm>
        </p:spPr>
        <p:txBody>
          <a:bodyPr/>
          <a:lstStyle/>
          <a:p>
            <a:r>
              <a:rPr lang="zh-CN" altLang="en-US" b="1" smtClean="0"/>
              <a:t>自由朗读第二部分</a:t>
            </a:r>
            <a:endParaRPr lang="zh-CN" altLang="en-US" b="1" smtClean="0"/>
          </a:p>
          <a:p>
            <a:r>
              <a:rPr lang="zh-CN" altLang="en-US" b="1" smtClean="0"/>
              <a:t>讨论划分出这一部分故事情节的开端、发展、高潮和结局</a:t>
            </a:r>
            <a:endParaRPr lang="zh-CN" altLang="en-US" b="1" smtClean="0"/>
          </a:p>
        </p:txBody>
      </p:sp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827088" y="2492375"/>
            <a:ext cx="5400675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</a:rPr>
              <a:t>开端：</a:t>
            </a:r>
            <a:r>
              <a:rPr lang="zh-CN" altLang="en-US" sz="4000" b="1" u="sng">
                <a:solidFill>
                  <a:schemeClr val="accent2"/>
                </a:solidFill>
              </a:rPr>
              <a:t>结识华连卡</a:t>
            </a:r>
            <a:endParaRPr lang="zh-CN" altLang="en-US" sz="4000" b="1">
              <a:solidFill>
                <a:schemeClr val="accent2"/>
              </a:solidFill>
            </a:endParaRPr>
          </a:p>
          <a:p>
            <a:r>
              <a:rPr lang="zh-CN" altLang="en-US" sz="4000" b="1">
                <a:solidFill>
                  <a:schemeClr val="accent2"/>
                </a:solidFill>
              </a:rPr>
              <a:t>发展：</a:t>
            </a:r>
            <a:r>
              <a:rPr lang="zh-CN" altLang="en-US" sz="4000" b="1" u="sng">
                <a:solidFill>
                  <a:schemeClr val="accent2"/>
                </a:solidFill>
              </a:rPr>
              <a:t>漫画、骑车事件</a:t>
            </a:r>
            <a:endParaRPr lang="zh-CN" altLang="en-US" sz="4000" b="1">
              <a:solidFill>
                <a:schemeClr val="accent2"/>
              </a:solidFill>
            </a:endParaRPr>
          </a:p>
          <a:p>
            <a:r>
              <a:rPr lang="zh-CN" altLang="en-US" sz="4000" b="1">
                <a:solidFill>
                  <a:schemeClr val="accent2"/>
                </a:solidFill>
              </a:rPr>
              <a:t>高潮：</a:t>
            </a:r>
            <a:r>
              <a:rPr lang="zh-CN" altLang="en-US" sz="4000" b="1" u="sng">
                <a:solidFill>
                  <a:schemeClr val="accent2"/>
                </a:solidFill>
              </a:rPr>
              <a:t>与柯瓦连科争吵</a:t>
            </a:r>
            <a:endParaRPr lang="zh-CN" altLang="en-US" sz="4000" b="1">
              <a:solidFill>
                <a:schemeClr val="accent2"/>
              </a:solidFill>
            </a:endParaRPr>
          </a:p>
          <a:p>
            <a:r>
              <a:rPr lang="zh-CN" altLang="en-US" sz="4000" b="1">
                <a:solidFill>
                  <a:schemeClr val="accent2"/>
                </a:solidFill>
              </a:rPr>
              <a:t>结局：</a:t>
            </a:r>
            <a:r>
              <a:rPr lang="zh-CN" altLang="en-US" sz="4000" b="1" u="sng">
                <a:solidFill>
                  <a:schemeClr val="accent2"/>
                </a:solidFill>
              </a:rPr>
              <a:t>恋爱最后失败</a:t>
            </a:r>
            <a:endParaRPr lang="zh-CN" altLang="en-US" sz="4000" b="1" u="sng">
              <a:solidFill>
                <a:schemeClr val="accent2"/>
              </a:solidFill>
            </a:endParaRP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827088" y="5373688"/>
            <a:ext cx="770572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ea typeface="隶书" pitchFamily="49" charset="-122"/>
              </a:rPr>
              <a:t>婚姻风波主要情节有哪些？</a:t>
            </a:r>
            <a:r>
              <a:rPr lang="zh-CN" altLang="en-US" sz="4800">
                <a:solidFill>
                  <a:srgbClr val="CC0000"/>
                </a:solidFill>
                <a:ea typeface="华文隶书" pitchFamily="2" charset="-122"/>
              </a:rPr>
              <a:t>　　</a:t>
            </a:r>
            <a:endParaRPr lang="zh-CN" altLang="en-US" sz="4800">
              <a:solidFill>
                <a:srgbClr val="CC0000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任意多边形 52235"/>
          <p:cNvSpPr>
            <a:spLocks noChangeArrowheads="1"/>
          </p:cNvSpPr>
          <p:nvPr/>
        </p:nvSpPr>
        <p:spPr bwMode="auto">
          <a:xfrm>
            <a:off x="0" y="321310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6" name="文本框 52225"/>
          <p:cNvSpPr txBox="1">
            <a:spLocks noChangeArrowheads="1"/>
          </p:cNvSpPr>
          <p:nvPr/>
        </p:nvSpPr>
        <p:spPr bwMode="auto">
          <a:xfrm>
            <a:off x="323850" y="333375"/>
            <a:ext cx="39608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CC0000"/>
                </a:solidFill>
                <a:ea typeface="隶书" pitchFamily="49" charset="-122"/>
              </a:rPr>
              <a:t>主要情节</a:t>
            </a:r>
            <a:r>
              <a:rPr lang="zh-CN" altLang="en-US" sz="4800">
                <a:solidFill>
                  <a:srgbClr val="CC0000"/>
                </a:solidFill>
                <a:ea typeface="华文隶书" pitchFamily="2" charset="-122"/>
              </a:rPr>
              <a:t>　　</a:t>
            </a:r>
            <a:endParaRPr lang="zh-CN" altLang="en-US" sz="4800">
              <a:solidFill>
                <a:srgbClr val="CC0000"/>
              </a:solidFill>
              <a:ea typeface="华文隶书" pitchFamily="2" charset="-122"/>
            </a:endParaRPr>
          </a:p>
        </p:txBody>
      </p:sp>
      <p:pic>
        <p:nvPicPr>
          <p:cNvPr id="52227" name="图片 52226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1863" y="908050"/>
            <a:ext cx="2087562" cy="14430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2228" name="文本框 52227"/>
          <p:cNvSpPr txBox="1">
            <a:spLocks noChangeArrowheads="1"/>
          </p:cNvSpPr>
          <p:nvPr/>
        </p:nvSpPr>
        <p:spPr bwMode="auto">
          <a:xfrm>
            <a:off x="3779838" y="1916113"/>
            <a:ext cx="22320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漫画事件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52229" name="文本框 52228"/>
          <p:cNvSpPr txBox="1">
            <a:spLocks noChangeArrowheads="1"/>
          </p:cNvSpPr>
          <p:nvPr/>
        </p:nvSpPr>
        <p:spPr bwMode="auto">
          <a:xfrm>
            <a:off x="3708400" y="3284538"/>
            <a:ext cx="26638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自行车事件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52230" name="文本框 52229"/>
          <p:cNvSpPr txBox="1">
            <a:spLocks noChangeArrowheads="1"/>
          </p:cNvSpPr>
          <p:nvPr/>
        </p:nvSpPr>
        <p:spPr bwMode="auto">
          <a:xfrm>
            <a:off x="3851275" y="4652963"/>
            <a:ext cx="22336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正面交锋</a:t>
            </a:r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52231" name="文本框 52230"/>
          <p:cNvSpPr txBox="1">
            <a:spLocks noChangeArrowheads="1"/>
          </p:cNvSpPr>
          <p:nvPr/>
        </p:nvSpPr>
        <p:spPr bwMode="auto">
          <a:xfrm>
            <a:off x="684213" y="4076700"/>
            <a:ext cx="2016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ea typeface="楷体_GB2312" pitchFamily="49" charset="-122"/>
              </a:rPr>
              <a:t>婚事风波</a:t>
            </a:r>
            <a:endParaRPr lang="zh-CN" altLang="en-US" sz="3200" b="1">
              <a:solidFill>
                <a:srgbClr val="0000CC"/>
              </a:solidFill>
              <a:ea typeface="楷体_GB2312" pitchFamily="49" charset="-122"/>
            </a:endParaRPr>
          </a:p>
        </p:txBody>
      </p:sp>
      <p:sp>
        <p:nvSpPr>
          <p:cNvPr id="52232" name="左大括号 52231"/>
          <p:cNvSpPr/>
          <p:nvPr/>
        </p:nvSpPr>
        <p:spPr bwMode="auto">
          <a:xfrm>
            <a:off x="3205163" y="2339975"/>
            <a:ext cx="503237" cy="2505075"/>
          </a:xfrm>
          <a:prstGeom prst="leftBrace">
            <a:avLst>
              <a:gd name="adj1" fmla="val 41460"/>
              <a:gd name="adj2" fmla="val 50199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5000"/>
          </a:p>
        </p:txBody>
      </p:sp>
      <p:pic>
        <p:nvPicPr>
          <p:cNvPr id="52233" name="图片 52232" descr="05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27763" y="3068638"/>
            <a:ext cx="2160587" cy="10302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2234" name="图片 52233" descr="show_16_01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011863" y="4581525"/>
            <a:ext cx="2447925" cy="177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2235" name="图片 52234" descr="2002d56">
            <a:hlinkClick r:id="rId8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55650" y="2781300"/>
            <a:ext cx="2016125" cy="1196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999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/>
      <p:bldP spid="522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106497"/>
          <p:cNvSpPr txBox="1">
            <a:spLocks noChangeArrowheads="1"/>
          </p:cNvSpPr>
          <p:nvPr/>
        </p:nvSpPr>
        <p:spPr bwMode="auto">
          <a:xfrm>
            <a:off x="142875" y="1524000"/>
            <a:ext cx="8893175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endParaRPr lang="en-US" altLang="zh-CN" sz="3200" b="1">
              <a:latin typeface="Times New Roman" panose="02020603050405020304" pitchFamily="18" charset="0"/>
            </a:endParaRPr>
          </a:p>
          <a:p>
            <a:r>
              <a:rPr lang="en-US" altLang="zh-CN" sz="3200" b="1">
                <a:latin typeface="楷体_GB2312" pitchFamily="49" charset="-122"/>
              </a:rPr>
              <a:t>    </a:t>
            </a:r>
            <a:r>
              <a:rPr lang="zh-CN" altLang="en-US" sz="3200" b="1">
                <a:latin typeface="楷体_GB2312" pitchFamily="49" charset="-122"/>
              </a:rPr>
              <a:t>契诃夫</a:t>
            </a:r>
            <a:r>
              <a:rPr lang="en-US" altLang="zh-CN" sz="3200" b="1">
                <a:latin typeface="楷体_GB2312" pitchFamily="49" charset="-122"/>
              </a:rPr>
              <a:t>(1860—1904)</a:t>
            </a:r>
            <a:r>
              <a:rPr lang="zh-CN" altLang="en-US" sz="3200" b="1">
                <a:latin typeface="楷体_GB2312" pitchFamily="49" charset="-122"/>
              </a:rPr>
              <a:t>，俄国</a:t>
            </a:r>
            <a:r>
              <a:rPr lang="en-US" altLang="zh-CN" sz="3200" b="1">
                <a:latin typeface="楷体_GB2312" pitchFamily="49" charset="-122"/>
              </a:rPr>
              <a:t>19</a:t>
            </a:r>
            <a:r>
              <a:rPr lang="zh-CN" altLang="en-US" sz="3200" b="1">
                <a:latin typeface="楷体_GB2312" pitchFamily="49" charset="-122"/>
              </a:rPr>
              <a:t>世纪末期批判现实主义作家，以短篇小说和戏剧著称于世。他的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</a:rPr>
              <a:t>作品揭露了沙皇政府对人民的残酷压榨和剥削，讽刺庸俗腐朽的市侩习气，同情被侮辱与被损害的“小人物”</a:t>
            </a:r>
            <a:r>
              <a:rPr lang="zh-CN" altLang="en-US" sz="3200" b="1">
                <a:latin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</a:endParaRPr>
          </a:p>
          <a:p>
            <a:r>
              <a:rPr lang="zh-CN" altLang="en-US" sz="3200" b="1">
                <a:latin typeface="楷体_GB2312" pitchFamily="49" charset="-122"/>
              </a:rPr>
              <a:t>    代表作品有中篇小说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第六病室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，短篇小说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小公务员之死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、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变色龙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、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带阁楼的房子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、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装在套子里的人</a:t>
            </a:r>
            <a:r>
              <a:rPr lang="en-US" altLang="zh-CN" sz="3200" b="1">
                <a:latin typeface="楷体_GB2312" pitchFamily="49" charset="-122"/>
              </a:rPr>
              <a:t>》(</a:t>
            </a:r>
            <a:r>
              <a:rPr lang="zh-CN" altLang="en-US" sz="3200" b="1">
                <a:latin typeface="楷体_GB2312" pitchFamily="49" charset="-122"/>
              </a:rPr>
              <a:t>又译为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套中人</a:t>
            </a:r>
            <a:r>
              <a:rPr lang="en-US" altLang="zh-CN" sz="3200" b="1">
                <a:latin typeface="楷体_GB2312" pitchFamily="49" charset="-122"/>
              </a:rPr>
              <a:t>》)</a:t>
            </a:r>
            <a:r>
              <a:rPr lang="zh-CN" altLang="en-US" sz="3200" b="1">
                <a:latin typeface="楷体_GB2312" pitchFamily="49" charset="-122"/>
              </a:rPr>
              <a:t>，剧本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万尼亚舅舅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、</a:t>
            </a:r>
            <a:r>
              <a:rPr lang="en-US" altLang="zh-CN" sz="3200" b="1">
                <a:latin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</a:rPr>
              <a:t>樱桃园</a:t>
            </a:r>
            <a:r>
              <a:rPr lang="en-US" altLang="zh-CN" sz="3200" b="1">
                <a:latin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</a:rPr>
              <a:t>等。</a:t>
            </a:r>
            <a:r>
              <a:rPr lang="zh-CN" altLang="en-US" sz="3200" b="1">
                <a:latin typeface="楷体_GB2312" pitchFamily="49" charset="-122"/>
                <a:ea typeface="黑体" panose="02010609060101010101" pitchFamily="49" charset="-122"/>
              </a:rPr>
              <a:t> </a:t>
            </a:r>
            <a:endParaRPr lang="zh-CN" altLang="en-US" sz="3200" b="1"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矩形 106498"/>
          <p:cNvSpPr>
            <a:spLocks noChangeArrowheads="1" noChangeShapeType="1" noTextEdit="1"/>
          </p:cNvSpPr>
          <p:nvPr/>
        </p:nvSpPr>
        <p:spPr bwMode="auto">
          <a:xfrm>
            <a:off x="1600200" y="381000"/>
            <a:ext cx="3276600" cy="68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</a:rPr>
              <a:t>作者简介</a:t>
            </a:r>
            <a:endParaRPr lang="zh-CN" altLang="en-US" sz="3600" b="1">
              <a:ln w="9525">
                <a:noFill/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任意多边形 53333"/>
          <p:cNvSpPr>
            <a:spLocks noChangeArrowheads="1"/>
          </p:cNvSpPr>
          <p:nvPr/>
        </p:nvSpPr>
        <p:spPr bwMode="auto">
          <a:xfrm>
            <a:off x="3348038" y="1773238"/>
            <a:ext cx="3779837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3250" name="组合 53249"/>
          <p:cNvGrpSpPr/>
          <p:nvPr/>
        </p:nvGrpSpPr>
        <p:grpSpPr>
          <a:xfrm>
            <a:off x="-9525" y="617538"/>
            <a:ext cx="8166100" cy="5715000"/>
            <a:chOff x="-87" y="-6"/>
            <a:chExt cx="3839" cy="2404"/>
          </a:xfrm>
        </p:grpSpPr>
        <p:grpSp>
          <p:nvGrpSpPr>
            <p:cNvPr id="32771" name="组合 53250"/>
            <p:cNvGrpSpPr/>
            <p:nvPr/>
          </p:nvGrpSpPr>
          <p:grpSpPr>
            <a:xfrm>
              <a:off x="0" y="0"/>
              <a:ext cx="3752" cy="2398"/>
              <a:chExt cx="3752" cy="2398"/>
            </a:xfrm>
          </p:grpSpPr>
          <p:grpSp>
            <p:nvGrpSpPr>
              <p:cNvPr id="32772" name="组合 53251"/>
              <p:cNvGrpSpPr/>
              <p:nvPr/>
            </p:nvGrpSpPr>
            <p:grpSpPr>
              <a:xfrm>
                <a:off x="0" y="0"/>
                <a:ext cx="938" cy="365"/>
                <a:chExt cx="938" cy="365"/>
              </a:xfrm>
            </p:grpSpPr>
            <p:sp>
              <p:nvSpPr>
                <p:cNvPr id="32773" name="矩形 53252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2400" b="1">
                      <a:solidFill>
                        <a:srgbClr val="FF0066"/>
                      </a:solidFill>
                      <a:latin typeface="Courier New" panose="02070309020205020404"/>
                    </a:rPr>
                    <a:t> </a:t>
                  </a:r>
                  <a:endParaRPr lang="en-US" altLang="zh-CN" sz="2400" b="1">
                    <a:solidFill>
                      <a:srgbClr val="FF0066"/>
                    </a:solidFill>
                    <a:latin typeface="宋体" panose="02010600030101010101" pitchFamily="2" charset="-122"/>
                  </a:endParaRPr>
                </a:p>
                <a:p>
                  <a:pPr algn="ctr" eaLnBrk="0" hangingPunct="0"/>
                  <a:endParaRPr lang="en-US" altLang="zh-CN" sz="2400" b="1">
                    <a:solidFill>
                      <a:srgbClr val="FF0066"/>
                    </a:solidFill>
                  </a:endParaRPr>
                </a:p>
              </p:txBody>
            </p:sp>
            <p:sp>
              <p:nvSpPr>
                <p:cNvPr id="32774" name="矩形 5325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75" name="组合 53254"/>
              <p:cNvGrpSpPr/>
              <p:nvPr/>
            </p:nvGrpSpPr>
            <p:grpSpPr>
              <a:xfrm>
                <a:off x="938" y="0"/>
                <a:ext cx="938" cy="365"/>
                <a:chOff x="938" y="0"/>
                <a:chExt cx="938" cy="365"/>
              </a:xfrm>
            </p:grpSpPr>
            <p:sp>
              <p:nvSpPr>
                <p:cNvPr id="32776" name="矩形 53255"/>
                <p:cNvSpPr>
                  <a:spLocks noChangeArrowheads="1"/>
                </p:cNvSpPr>
                <p:nvPr/>
              </p:nvSpPr>
              <p:spPr bwMode="auto">
                <a:xfrm>
                  <a:off x="981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神态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777" name="矩形 53256"/>
                <p:cNvSpPr>
                  <a:spLocks noChangeArrowheads="1"/>
                </p:cNvSpPr>
                <p:nvPr/>
              </p:nvSpPr>
              <p:spPr bwMode="auto">
                <a:xfrm>
                  <a:off x="938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78" name="组合 53257"/>
              <p:cNvGrpSpPr/>
              <p:nvPr/>
            </p:nvGrpSpPr>
            <p:grpSpPr>
              <a:xfrm>
                <a:off x="1876" y="0"/>
                <a:ext cx="938" cy="365"/>
                <a:chOff x="1876" y="0"/>
                <a:chExt cx="938" cy="365"/>
              </a:xfrm>
            </p:grpSpPr>
            <p:sp>
              <p:nvSpPr>
                <p:cNvPr id="32779" name="矩形 53258"/>
                <p:cNvSpPr>
                  <a:spLocks noChangeArrowheads="1"/>
                </p:cNvSpPr>
                <p:nvPr/>
              </p:nvSpPr>
              <p:spPr bwMode="auto">
                <a:xfrm>
                  <a:off x="1919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语言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780" name="矩形 53259"/>
                <p:cNvSpPr>
                  <a:spLocks noChangeArrowheads="1"/>
                </p:cNvSpPr>
                <p:nvPr/>
              </p:nvSpPr>
              <p:spPr bwMode="auto">
                <a:xfrm>
                  <a:off x="1876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1" name="组合 53260"/>
              <p:cNvGrpSpPr/>
              <p:nvPr/>
            </p:nvGrpSpPr>
            <p:grpSpPr>
              <a:xfrm>
                <a:off x="2814" y="0"/>
                <a:ext cx="938" cy="365"/>
                <a:chOff x="2814" y="0"/>
                <a:chExt cx="938" cy="365"/>
              </a:xfrm>
            </p:grpSpPr>
            <p:sp>
              <p:nvSpPr>
                <p:cNvPr id="32782" name="矩形 53261"/>
                <p:cNvSpPr>
                  <a:spLocks noChangeArrowheads="1"/>
                </p:cNvSpPr>
                <p:nvPr/>
              </p:nvSpPr>
              <p:spPr bwMode="auto">
                <a:xfrm>
                  <a:off x="2857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心理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783" name="矩形 53262"/>
                <p:cNvSpPr>
                  <a:spLocks noChangeArrowheads="1"/>
                </p:cNvSpPr>
                <p:nvPr/>
              </p:nvSpPr>
              <p:spPr bwMode="auto">
                <a:xfrm>
                  <a:off x="2814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4" name="组合 53263"/>
              <p:cNvGrpSpPr/>
              <p:nvPr/>
            </p:nvGrpSpPr>
            <p:grpSpPr>
              <a:xfrm>
                <a:off x="0" y="365"/>
                <a:ext cx="938" cy="633"/>
                <a:chOff x="0" y="365"/>
                <a:chExt cx="938" cy="633"/>
              </a:xfrm>
            </p:grpSpPr>
            <p:sp>
              <p:nvSpPr>
                <p:cNvPr id="32785" name="矩形 53264"/>
                <p:cNvSpPr>
                  <a:spLocks noChangeArrowheads="1"/>
                </p:cNvSpPr>
                <p:nvPr/>
              </p:nvSpPr>
              <p:spPr bwMode="auto">
                <a:xfrm>
                  <a:off x="43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漫画事件</a:t>
                  </a:r>
                  <a:endParaRPr lang="zh-CN" altLang="en-US" sz="2400" b="1">
                    <a:solidFill>
                      <a:srgbClr val="0000FF"/>
                    </a:solidFill>
                    <a:latin typeface="宋体" panose="02010600030101010101" pitchFamily="2" charset="-122"/>
                  </a:endParaRP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786" name="矩形 53265"/>
                <p:cNvSpPr>
                  <a:spLocks noChangeArrowheads="1"/>
                </p:cNvSpPr>
                <p:nvPr/>
              </p:nvSpPr>
              <p:spPr bwMode="auto">
                <a:xfrm>
                  <a:off x="0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7" name="组合 53266"/>
              <p:cNvGrpSpPr/>
              <p:nvPr/>
            </p:nvGrpSpPr>
            <p:grpSpPr>
              <a:xfrm>
                <a:off x="938" y="365"/>
                <a:ext cx="938" cy="633"/>
                <a:chOff x="938" y="365"/>
                <a:chExt cx="938" cy="633"/>
              </a:xfrm>
            </p:grpSpPr>
            <p:sp>
              <p:nvSpPr>
                <p:cNvPr id="32788" name="矩形 53267"/>
                <p:cNvSpPr>
                  <a:spLocks noChangeArrowheads="1"/>
                </p:cNvSpPr>
                <p:nvPr/>
              </p:nvSpPr>
              <p:spPr bwMode="auto">
                <a:xfrm>
                  <a:off x="981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脸色发青，比乌云阴沉，嘴唇发抖</a:t>
                  </a:r>
                  <a:endParaRPr lang="zh-CN" altLang="en-US" sz="2400" b="1"/>
                </a:p>
              </p:txBody>
            </p:sp>
            <p:sp>
              <p:nvSpPr>
                <p:cNvPr id="32789" name="矩形 53268"/>
                <p:cNvSpPr>
                  <a:spLocks noChangeArrowheads="1"/>
                </p:cNvSpPr>
                <p:nvPr/>
              </p:nvSpPr>
              <p:spPr bwMode="auto">
                <a:xfrm>
                  <a:off x="938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90" name="组合 53269"/>
              <p:cNvGrpSpPr/>
              <p:nvPr/>
            </p:nvGrpSpPr>
            <p:grpSpPr>
              <a:xfrm>
                <a:off x="1876" y="365"/>
                <a:ext cx="938" cy="633"/>
                <a:chOff x="1876" y="365"/>
                <a:chExt cx="938" cy="633"/>
              </a:xfrm>
            </p:grpSpPr>
            <p:sp>
              <p:nvSpPr>
                <p:cNvPr id="32791" name="矩形 53270"/>
                <p:cNvSpPr>
                  <a:spLocks noChangeArrowheads="1"/>
                </p:cNvSpPr>
                <p:nvPr/>
              </p:nvSpPr>
              <p:spPr bwMode="auto">
                <a:xfrm>
                  <a:off x="1919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latin typeface="宋体" panose="02010600030101010101" pitchFamily="2" charset="-122"/>
                    </a:rPr>
                    <a:t>天下这么歹毒的坏人！</a:t>
                  </a:r>
                  <a:endParaRPr lang="zh-CN" altLang="en-US" sz="2400" b="1"/>
                </a:p>
              </p:txBody>
            </p:sp>
            <p:sp>
              <p:nvSpPr>
                <p:cNvPr id="32792" name="矩形 53271"/>
                <p:cNvSpPr>
                  <a:spLocks noChangeArrowheads="1"/>
                </p:cNvSpPr>
                <p:nvPr/>
              </p:nvSpPr>
              <p:spPr bwMode="auto">
                <a:xfrm>
                  <a:off x="1876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93" name="组合 53272"/>
              <p:cNvGrpSpPr/>
              <p:nvPr/>
            </p:nvGrpSpPr>
            <p:grpSpPr>
              <a:xfrm>
                <a:off x="2814" y="365"/>
                <a:ext cx="938" cy="633"/>
                <a:chOff x="2814" y="365"/>
                <a:chExt cx="938" cy="633"/>
              </a:xfrm>
            </p:grpSpPr>
            <p:sp>
              <p:nvSpPr>
                <p:cNvPr id="32794" name="矩形 53273"/>
                <p:cNvSpPr>
                  <a:spLocks noChangeArrowheads="1"/>
                </p:cNvSpPr>
                <p:nvPr/>
              </p:nvSpPr>
              <p:spPr bwMode="auto">
                <a:xfrm>
                  <a:off x="2857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2400" b="1">
                      <a:solidFill>
                        <a:srgbClr val="FF0066"/>
                      </a:solidFill>
                      <a:latin typeface="Courier New" panose="02070309020205020404"/>
                    </a:rPr>
                    <a:t> </a:t>
                  </a:r>
                  <a:endParaRPr lang="en-US" altLang="zh-CN" sz="2400" b="1">
                    <a:solidFill>
                      <a:srgbClr val="FF0066"/>
                    </a:solidFill>
                    <a:latin typeface="宋体" panose="02010600030101010101" pitchFamily="2" charset="-122"/>
                  </a:endParaRPr>
                </a:p>
                <a:p>
                  <a:pPr algn="ctr" eaLnBrk="0" hangingPunct="0"/>
                  <a:endParaRPr lang="en-US" altLang="zh-CN" sz="2400" b="1">
                    <a:solidFill>
                      <a:srgbClr val="FF0066"/>
                    </a:solidFill>
                  </a:endParaRPr>
                </a:p>
              </p:txBody>
            </p:sp>
            <p:sp>
              <p:nvSpPr>
                <p:cNvPr id="32795" name="矩形 53274"/>
                <p:cNvSpPr>
                  <a:spLocks noChangeArrowheads="1"/>
                </p:cNvSpPr>
                <p:nvPr/>
              </p:nvSpPr>
              <p:spPr bwMode="auto">
                <a:xfrm>
                  <a:off x="2814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96" name="组合 53275"/>
              <p:cNvGrpSpPr/>
              <p:nvPr/>
            </p:nvGrpSpPr>
            <p:grpSpPr>
              <a:xfrm>
                <a:off x="0" y="998"/>
                <a:ext cx="938" cy="633"/>
                <a:chOff x="0" y="998"/>
                <a:chExt cx="938" cy="633"/>
              </a:xfrm>
            </p:grpSpPr>
            <p:sp>
              <p:nvSpPr>
                <p:cNvPr id="32797" name="矩形 53276"/>
                <p:cNvSpPr>
                  <a:spLocks noChangeArrowheads="1"/>
                </p:cNvSpPr>
                <p:nvPr/>
              </p:nvSpPr>
              <p:spPr bwMode="auto">
                <a:xfrm>
                  <a:off x="43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骑自行车</a:t>
                  </a:r>
                  <a:endParaRPr lang="zh-CN" altLang="en-US" sz="2400" b="1">
                    <a:solidFill>
                      <a:srgbClr val="0000FF"/>
                    </a:solidFill>
                    <a:latin typeface="宋体" panose="02010600030101010101" pitchFamily="2" charset="-122"/>
                  </a:endParaRP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798" name="矩形 53277"/>
                <p:cNvSpPr>
                  <a:spLocks noChangeArrowheads="1"/>
                </p:cNvSpPr>
                <p:nvPr/>
              </p:nvSpPr>
              <p:spPr bwMode="auto">
                <a:xfrm>
                  <a:off x="0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99" name="组合 53278"/>
              <p:cNvGrpSpPr/>
              <p:nvPr/>
            </p:nvGrpSpPr>
            <p:grpSpPr>
              <a:xfrm>
                <a:off x="938" y="998"/>
                <a:ext cx="938" cy="633"/>
                <a:chOff x="938" y="998"/>
                <a:chExt cx="938" cy="633"/>
              </a:xfrm>
            </p:grpSpPr>
            <p:sp>
              <p:nvSpPr>
                <p:cNvPr id="32800" name="矩形 53279"/>
                <p:cNvSpPr>
                  <a:spLocks noChangeArrowheads="1"/>
                </p:cNvSpPr>
                <p:nvPr/>
              </p:nvSpPr>
              <p:spPr bwMode="auto">
                <a:xfrm>
                  <a:off x="981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脸色由发青变成发白</a:t>
                  </a:r>
                  <a:endParaRPr lang="zh-CN" altLang="en-US" sz="2400" b="1"/>
                </a:p>
              </p:txBody>
            </p:sp>
            <p:sp>
              <p:nvSpPr>
                <p:cNvPr id="32801" name="矩形 53280"/>
                <p:cNvSpPr>
                  <a:spLocks noChangeArrowheads="1"/>
                </p:cNvSpPr>
                <p:nvPr/>
              </p:nvSpPr>
              <p:spPr bwMode="auto">
                <a:xfrm>
                  <a:off x="938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02" name="组合 53281"/>
              <p:cNvGrpSpPr/>
              <p:nvPr/>
            </p:nvGrpSpPr>
            <p:grpSpPr>
              <a:xfrm>
                <a:off x="1876" y="998"/>
                <a:ext cx="938" cy="633"/>
                <a:chOff x="1876" y="998"/>
                <a:chExt cx="938" cy="633"/>
              </a:xfrm>
            </p:grpSpPr>
            <p:sp>
              <p:nvSpPr>
                <p:cNvPr id="32803" name="矩形 53282"/>
                <p:cNvSpPr>
                  <a:spLocks noChangeArrowheads="1"/>
                </p:cNvSpPr>
                <p:nvPr/>
              </p:nvSpPr>
              <p:spPr bwMode="auto">
                <a:xfrm>
                  <a:off x="1919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还成体统吗？</a:t>
                  </a:r>
                  <a:endParaRPr lang="zh-CN" altLang="en-US" sz="2400" b="1">
                    <a:latin typeface="宋体" panose="02010600030101010101" pitchFamily="2" charset="-122"/>
                  </a:endParaRPr>
                </a:p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这怎么行？</a:t>
                  </a:r>
                  <a:endParaRPr lang="zh-CN" altLang="en-US" sz="2400" b="1"/>
                </a:p>
              </p:txBody>
            </p:sp>
            <p:sp>
              <p:nvSpPr>
                <p:cNvPr id="32804" name="矩形 53283"/>
                <p:cNvSpPr>
                  <a:spLocks noChangeArrowheads="1"/>
                </p:cNvSpPr>
                <p:nvPr/>
              </p:nvSpPr>
              <p:spPr bwMode="auto">
                <a:xfrm>
                  <a:off x="1876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05" name="组合 53284"/>
              <p:cNvGrpSpPr/>
              <p:nvPr/>
            </p:nvGrpSpPr>
            <p:grpSpPr>
              <a:xfrm>
                <a:off x="2814" y="998"/>
                <a:ext cx="938" cy="633"/>
                <a:chOff x="2814" y="998"/>
                <a:chExt cx="938" cy="633"/>
              </a:xfrm>
            </p:grpSpPr>
            <p:sp>
              <p:nvSpPr>
                <p:cNvPr id="32806" name="矩形 53285"/>
                <p:cNvSpPr>
                  <a:spLocks noChangeArrowheads="1"/>
                </p:cNvSpPr>
                <p:nvPr/>
              </p:nvSpPr>
              <p:spPr bwMode="auto">
                <a:xfrm>
                  <a:off x="2857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第二天他老是心神不定地搓手，打哆嗦</a:t>
                  </a:r>
                  <a:endParaRPr lang="zh-CN" altLang="en-US" sz="2400" b="1"/>
                </a:p>
              </p:txBody>
            </p:sp>
            <p:sp>
              <p:nvSpPr>
                <p:cNvPr id="32807" name="矩形 53286"/>
                <p:cNvSpPr>
                  <a:spLocks noChangeArrowheads="1"/>
                </p:cNvSpPr>
                <p:nvPr/>
              </p:nvSpPr>
              <p:spPr bwMode="auto">
                <a:xfrm>
                  <a:off x="2814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08" name="组合 53287"/>
              <p:cNvGrpSpPr/>
              <p:nvPr/>
            </p:nvGrpSpPr>
            <p:grpSpPr>
              <a:xfrm>
                <a:off x="0" y="1631"/>
                <a:ext cx="938" cy="767"/>
                <a:chOff x="0" y="1631"/>
                <a:chExt cx="938" cy="767"/>
              </a:xfrm>
            </p:grpSpPr>
            <p:sp>
              <p:nvSpPr>
                <p:cNvPr id="32809" name="矩形 53288"/>
                <p:cNvSpPr>
                  <a:spLocks noChangeArrowheads="1"/>
                </p:cNvSpPr>
                <p:nvPr/>
              </p:nvSpPr>
              <p:spPr bwMode="auto">
                <a:xfrm>
                  <a:off x="43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anose="02010600030101010101" pitchFamily="2" charset="-122"/>
                    </a:rPr>
                    <a:t>当面交锋</a:t>
                  </a:r>
                  <a:endParaRPr lang="zh-CN" altLang="en-US" sz="2400" b="1">
                    <a:solidFill>
                      <a:srgbClr val="0000FF"/>
                    </a:solidFill>
                    <a:latin typeface="宋体" panose="02010600030101010101" pitchFamily="2" charset="-122"/>
                  </a:endParaRP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2810" name="矩形 53289"/>
                <p:cNvSpPr>
                  <a:spLocks noChangeArrowheads="1"/>
                </p:cNvSpPr>
                <p:nvPr/>
              </p:nvSpPr>
              <p:spPr bwMode="auto">
                <a:xfrm>
                  <a:off x="0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11" name="组合 53290"/>
              <p:cNvGrpSpPr/>
              <p:nvPr/>
            </p:nvGrpSpPr>
            <p:grpSpPr>
              <a:xfrm>
                <a:off x="938" y="1631"/>
                <a:ext cx="938" cy="767"/>
                <a:chOff x="938" y="1631"/>
                <a:chExt cx="938" cy="767"/>
              </a:xfrm>
            </p:grpSpPr>
            <p:sp>
              <p:nvSpPr>
                <p:cNvPr id="32812" name="矩形 53291"/>
                <p:cNvSpPr>
                  <a:spLocks noChangeArrowheads="1"/>
                </p:cNvSpPr>
                <p:nvPr/>
              </p:nvSpPr>
              <p:spPr bwMode="auto">
                <a:xfrm>
                  <a:off x="981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脸上带着恐怖的神情，脸色苍白</a:t>
                  </a:r>
                  <a:endParaRPr lang="zh-CN" altLang="en-US" sz="2400" b="1"/>
                </a:p>
              </p:txBody>
            </p:sp>
            <p:sp>
              <p:nvSpPr>
                <p:cNvPr id="32813" name="矩形 53292"/>
                <p:cNvSpPr>
                  <a:spLocks noChangeArrowheads="1"/>
                </p:cNvSpPr>
                <p:nvPr/>
              </p:nvSpPr>
              <p:spPr bwMode="auto">
                <a:xfrm>
                  <a:off x="938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14" name="组合 53293"/>
              <p:cNvGrpSpPr/>
              <p:nvPr/>
            </p:nvGrpSpPr>
            <p:grpSpPr>
              <a:xfrm>
                <a:off x="1876" y="1631"/>
                <a:ext cx="938" cy="767"/>
                <a:chOff x="1876" y="1631"/>
                <a:chExt cx="938" cy="767"/>
              </a:xfrm>
            </p:grpSpPr>
            <p:sp>
              <p:nvSpPr>
                <p:cNvPr id="32815" name="矩形 53294"/>
                <p:cNvSpPr>
                  <a:spLocks noChangeArrowheads="1"/>
                </p:cNvSpPr>
                <p:nvPr/>
              </p:nvSpPr>
              <p:spPr bwMode="auto">
                <a:xfrm>
                  <a:off x="1919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倒过来用脑袋走路</a:t>
                  </a:r>
                  <a:endParaRPr lang="zh-CN" altLang="en-US" sz="2400" b="1">
                    <a:latin typeface="宋体" panose="02010600030101010101" pitchFamily="2" charset="-122"/>
                  </a:endParaRPr>
                </a:p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把谈话内容报告校长</a:t>
                  </a:r>
                  <a:endParaRPr lang="zh-CN" altLang="en-US" sz="2400" b="1"/>
                </a:p>
              </p:txBody>
            </p:sp>
            <p:sp>
              <p:nvSpPr>
                <p:cNvPr id="32816" name="矩形 53295"/>
                <p:cNvSpPr>
                  <a:spLocks noChangeArrowheads="1"/>
                </p:cNvSpPr>
                <p:nvPr/>
              </p:nvSpPr>
              <p:spPr bwMode="auto">
                <a:xfrm>
                  <a:off x="1876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17" name="组合 53296"/>
              <p:cNvGrpSpPr/>
              <p:nvPr/>
            </p:nvGrpSpPr>
            <p:grpSpPr>
              <a:xfrm>
                <a:off x="2814" y="1631"/>
                <a:ext cx="938" cy="767"/>
                <a:chOff x="2814" y="1631"/>
                <a:chExt cx="938" cy="767"/>
              </a:xfrm>
            </p:grpSpPr>
            <p:sp>
              <p:nvSpPr>
                <p:cNvPr id="32818" name="矩形 53297"/>
                <p:cNvSpPr>
                  <a:spLocks noChangeArrowheads="1"/>
                </p:cNvSpPr>
                <p:nvPr/>
              </p:nvSpPr>
              <p:spPr bwMode="auto">
                <a:xfrm>
                  <a:off x="2857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anose="02010600030101010101" pitchFamily="2" charset="-122"/>
                    </a:rPr>
                    <a:t>情愿摔断脖子和两条腿，也不愿成为别人取笑的对象</a:t>
                  </a:r>
                  <a:r>
                    <a:rPr lang="en-US" altLang="zh-CN" sz="2400" b="1">
                      <a:latin typeface="Courier New" panose="02070309020205020404"/>
                    </a:rPr>
                    <a:t>……</a:t>
                  </a:r>
                  <a:endParaRPr lang="en-US" altLang="zh-CN" sz="2400" b="1"/>
                </a:p>
              </p:txBody>
            </p:sp>
            <p:sp>
              <p:nvSpPr>
                <p:cNvPr id="32819" name="矩形 53298"/>
                <p:cNvSpPr>
                  <a:spLocks noChangeArrowheads="1"/>
                </p:cNvSpPr>
                <p:nvPr/>
              </p:nvSpPr>
              <p:spPr bwMode="auto">
                <a:xfrm>
                  <a:off x="2814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820" name="矩形 53299"/>
            <p:cNvSpPr>
              <a:spLocks noChangeArrowheads="1"/>
            </p:cNvSpPr>
            <p:nvPr/>
          </p:nvSpPr>
          <p:spPr bwMode="auto">
            <a:xfrm>
              <a:off x="-87" y="-6"/>
              <a:ext cx="3758" cy="2404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02" name="矩形 53301"/>
          <p:cNvSpPr/>
          <p:nvPr/>
        </p:nvSpPr>
        <p:spPr>
          <a:xfrm rot="5400000">
            <a:off x="7882573" y="3411538"/>
            <a:ext cx="1296987" cy="7556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惧怕新事物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保守落后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3303" name="矩形 53302"/>
          <p:cNvSpPr>
            <a:spLocks noChangeArrowheads="1" noChangeShapeType="1" noTextEdit="1"/>
          </p:cNvSpPr>
          <p:nvPr/>
        </p:nvSpPr>
        <p:spPr bwMode="auto">
          <a:xfrm rot="5400000">
            <a:off x="7955756" y="2107407"/>
            <a:ext cx="1152525" cy="3603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19050">
                  <a:solidFill>
                    <a:srgbClr val="3333FF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胆小怕事</a:t>
            </a:r>
            <a:endParaRPr lang="zh-CN" altLang="en-US" sz="3600" kern="10">
              <a:ln w="19050">
                <a:solidFill>
                  <a:srgbClr val="3333FF"/>
                </a:solidFill>
                <a:round/>
              </a:ln>
              <a:solidFill>
                <a:schemeClr val="tx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304" name="矩形 53303"/>
          <p:cNvSpPr/>
          <p:nvPr/>
        </p:nvSpPr>
        <p:spPr>
          <a:xfrm rot="5400000">
            <a:off x="7934960" y="5062220"/>
            <a:ext cx="1152525" cy="71564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92500"/>
          </a:bodyPr>
          <a:lstStyle/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虚伪保守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cs typeface="+mn-ea"/>
              </a:rPr>
              <a:t>因循守旧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53305" name="图片 53304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9750" y="1916113"/>
            <a:ext cx="1584325" cy="7413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3306" name="图片 53305" descr="05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313" y="3644900"/>
            <a:ext cx="1657350" cy="7207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3307" name="图片 53306" descr="show_16_01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11188" y="5157788"/>
            <a:ext cx="1439862" cy="1046162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53308" name="表格 53307"/>
          <p:cNvGraphicFramePr>
            <a:graphicFrameLocks noGrp="1"/>
          </p:cNvGraphicFramePr>
          <p:nvPr/>
        </p:nvGraphicFramePr>
        <p:xfrm>
          <a:off x="8015288" y="669925"/>
          <a:ext cx="1063625" cy="863600"/>
        </p:xfrm>
        <a:graphic>
          <a:graphicData uri="http://schemas.openxmlformats.org/drawingml/2006/table">
            <a:tbl>
              <a:tblPr/>
              <a:tblGrid>
                <a:gridCol w="1063625"/>
              </a:tblGrid>
              <a:tr h="8636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>
                          <a:solidFill>
                            <a:srgbClr val="3333FF"/>
                          </a:solidFill>
                          <a:ea typeface="黑体" panose="02010609060101010101" pitchFamily="49" charset="-122"/>
                        </a:rPr>
                        <a:t>性格</a:t>
                      </a:r>
                      <a:endParaRPr lang="zh-CN" altLang="en-US">
                        <a:solidFill>
                          <a:srgbClr val="3333FF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333" name="表格 53332"/>
          <p:cNvGraphicFramePr>
            <a:graphicFrameLocks noGrp="1"/>
          </p:cNvGraphicFramePr>
          <p:nvPr/>
        </p:nvGraphicFramePr>
        <p:xfrm>
          <a:off x="7999413" y="4559300"/>
          <a:ext cx="1031240" cy="1800225"/>
        </p:xfrm>
        <a:graphic>
          <a:graphicData uri="http://schemas.openxmlformats.org/drawingml/2006/table">
            <a:tbl>
              <a:tblPr/>
              <a:tblGrid>
                <a:gridCol w="1031240"/>
              </a:tblGrid>
              <a:tr h="18002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320" name="表格 53319"/>
          <p:cNvGraphicFramePr>
            <a:graphicFrameLocks noGrp="1"/>
          </p:cNvGraphicFramePr>
          <p:nvPr/>
        </p:nvGraphicFramePr>
        <p:xfrm>
          <a:off x="7983538" y="3048000"/>
          <a:ext cx="1047115" cy="1511300"/>
        </p:xfrm>
        <a:graphic>
          <a:graphicData uri="http://schemas.openxmlformats.org/drawingml/2006/table">
            <a:tbl>
              <a:tblPr/>
              <a:tblGrid>
                <a:gridCol w="1047115"/>
              </a:tblGrid>
              <a:tr h="15113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326" name="表格 53325"/>
          <p:cNvGraphicFramePr>
            <a:graphicFrameLocks noGrp="1"/>
          </p:cNvGraphicFramePr>
          <p:nvPr/>
        </p:nvGraphicFramePr>
        <p:xfrm>
          <a:off x="7980363" y="1533525"/>
          <a:ext cx="1061720" cy="1513205"/>
        </p:xfrm>
        <a:graphic>
          <a:graphicData uri="http://schemas.openxmlformats.org/drawingml/2006/table">
            <a:tbl>
              <a:tblPr/>
              <a:tblGrid>
                <a:gridCol w="1061720"/>
              </a:tblGrid>
              <a:tr h="151320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51" name="矩形 53331"/>
          <p:cNvSpPr>
            <a:spLocks noChangeArrowheads="1" noChangeShapeType="1" noTextEdit="1"/>
          </p:cNvSpPr>
          <p:nvPr/>
        </p:nvSpPr>
        <p:spPr bwMode="auto">
          <a:xfrm>
            <a:off x="381000" y="762000"/>
            <a:ext cx="1670050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形象的刻画</a:t>
            </a:r>
            <a:endParaRPr lang="zh-CN" altLang="en-US" sz="3600" b="1">
              <a:ln w="9525">
                <a:noFill/>
                <a:round/>
              </a:ln>
              <a:solidFill>
                <a:srgbClr val="CC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160771"/>
          <p:cNvSpPr txBox="1">
            <a:spLocks noChangeArrowheads="1"/>
          </p:cNvSpPr>
          <p:nvPr/>
        </p:nvSpPr>
        <p:spPr bwMode="auto">
          <a:xfrm>
            <a:off x="381000" y="685800"/>
            <a:ext cx="8229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3794" name="文本框 160772"/>
          <p:cNvSpPr txBox="1">
            <a:spLocks noChangeArrowheads="1"/>
          </p:cNvSpPr>
          <p:nvPr/>
        </p:nvSpPr>
        <p:spPr bwMode="auto">
          <a:xfrm>
            <a:off x="914400" y="701675"/>
            <a:ext cx="8229600" cy="188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别里科夫是怎么死的？他的死说明了什么？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 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0775" name="文本框 160774"/>
          <p:cNvSpPr txBox="1">
            <a:spLocks noChangeArrowheads="1"/>
          </p:cNvSpPr>
          <p:nvPr/>
        </p:nvSpPr>
        <p:spPr bwMode="auto">
          <a:xfrm>
            <a:off x="838200" y="2590800"/>
            <a:ext cx="7696200" cy="312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别里科夫是在华连卡的笑声中倒下的。因为别里科夫最担心别人取笑他，而华连卡的笑声，是对他迂腐落后思想的最大嘲讽，这是别里科夫从来没遇到过的打击，他在笑声中结束了一切。</a:t>
            </a:r>
            <a:endParaRPr lang="zh-CN" altLang="en-US" sz="28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别里科夫的死说明腐朽保守的势力实际上不堪一击。</a:t>
            </a:r>
            <a:r>
              <a:rPr lang="en-US" altLang="zh-CN" sz="28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  </a:t>
            </a:r>
            <a:endParaRPr lang="en-US" altLang="zh-CN" sz="2800" b="1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矩形 79873"/>
          <p:cNvSpPr>
            <a:spLocks noChangeArrowheads="1"/>
          </p:cNvSpPr>
          <p:nvPr/>
        </p:nvSpPr>
        <p:spPr bwMode="auto">
          <a:xfrm>
            <a:off x="755650" y="1700213"/>
            <a:ext cx="4895850" cy="3527425"/>
          </a:xfrm>
          <a:prstGeom prst="rect">
            <a:avLst/>
          </a:prstGeom>
          <a:solidFill>
            <a:srgbClr val="EAEAEA">
              <a:alpha val="60001"/>
            </a:srgbClr>
          </a:solidFill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　 别里科夫与华连卡的“恋爱”故事有什么深刻的意义？</a:t>
            </a:r>
            <a:endParaRPr lang="zh-CN" altLang="en-US" sz="44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任意多边形 58375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2" name="文本框 58369"/>
          <p:cNvSpPr txBox="1">
            <a:spLocks noChangeArrowheads="1"/>
          </p:cNvSpPr>
          <p:nvPr/>
        </p:nvSpPr>
        <p:spPr bwMode="auto">
          <a:xfrm>
            <a:off x="1042988" y="404813"/>
            <a:ext cx="6121400" cy="111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CC0000"/>
                </a:solidFill>
                <a:ea typeface="隶书" pitchFamily="49" charset="-122"/>
              </a:rPr>
              <a:t>华连卡姐弟在别里科夫的生命历程里扮演什么样的角色</a:t>
            </a:r>
            <a:r>
              <a:rPr lang="zh-CN" altLang="en-US" sz="3600">
                <a:solidFill>
                  <a:srgbClr val="CC0000"/>
                </a:solidFill>
                <a:ea typeface="华文隶书" pitchFamily="2" charset="-122"/>
              </a:rPr>
              <a:t>　</a:t>
            </a:r>
            <a:r>
              <a:rPr lang="zh-CN" altLang="en-US" sz="4800">
                <a:solidFill>
                  <a:srgbClr val="CC0000"/>
                </a:solidFill>
                <a:ea typeface="华文隶书" pitchFamily="2" charset="-122"/>
              </a:rPr>
              <a:t>　</a:t>
            </a:r>
            <a:endParaRPr lang="zh-CN" altLang="en-US" sz="4800">
              <a:solidFill>
                <a:srgbClr val="CC0000"/>
              </a:solidFill>
              <a:ea typeface="华文隶书" pitchFamily="2" charset="-122"/>
            </a:endParaRPr>
          </a:p>
        </p:txBody>
      </p:sp>
      <p:sp>
        <p:nvSpPr>
          <p:cNvPr id="35843" name="矩形 58370"/>
          <p:cNvSpPr>
            <a:spLocks noChangeArrowheads="1" noChangeShapeType="1" noTextEdit="1"/>
          </p:cNvSpPr>
          <p:nvPr/>
        </p:nvSpPr>
        <p:spPr bwMode="auto">
          <a:xfrm>
            <a:off x="6948488" y="404813"/>
            <a:ext cx="6858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 Black" panose="020b0a04020102020204"/>
              </a:rPr>
              <a:t>？</a:t>
            </a:r>
            <a:endParaRPr lang="zh-CN" altLang="en-US" sz="540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Arial Black" panose="020b0a04020102020204"/>
            </a:endParaRPr>
          </a:p>
        </p:txBody>
      </p:sp>
      <p:sp>
        <p:nvSpPr>
          <p:cNvPr id="58372" name="文本框 58371"/>
          <p:cNvSpPr txBox="1">
            <a:spLocks noChangeArrowheads="1"/>
          </p:cNvSpPr>
          <p:nvPr/>
        </p:nvSpPr>
        <p:spPr bwMode="auto">
          <a:xfrm>
            <a:off x="539750" y="5300663"/>
            <a:ext cx="8064500" cy="103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a typeface="华文中宋" pitchFamily="2" charset="-122"/>
              </a:rPr>
              <a:t>　华连卡姐弟是有新思想，向往自由，敢说敢为的年轻人，代表了一种新生的进步的力量。</a:t>
            </a:r>
            <a:endParaRPr lang="zh-CN" altLang="en-US" sz="2800" b="1">
              <a:solidFill>
                <a:srgbClr val="0000CC"/>
              </a:solidFill>
              <a:ea typeface="华文中宋" pitchFamily="2" charset="-122"/>
            </a:endParaRPr>
          </a:p>
        </p:txBody>
      </p:sp>
      <p:pic>
        <p:nvPicPr>
          <p:cNvPr id="35845" name="图片 58372" descr="mCU1GX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-1073001">
            <a:off x="6084888" y="2997200"/>
            <a:ext cx="2665412" cy="21113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8374" name="文本框 58373"/>
          <p:cNvSpPr txBox="1">
            <a:spLocks noChangeArrowheads="1"/>
          </p:cNvSpPr>
          <p:nvPr/>
        </p:nvSpPr>
        <p:spPr bwMode="auto">
          <a:xfrm>
            <a:off x="395288" y="1628775"/>
            <a:ext cx="8208962" cy="1433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a typeface="华文新魏" pitchFamily="2" charset="-122"/>
              </a:rPr>
              <a:t>柯瓦连卡：</a:t>
            </a:r>
            <a:r>
              <a:rPr lang="zh-CN" altLang="en-US" sz="2800" b="1">
                <a:ea typeface="楷体_GB2312" pitchFamily="49" charset="-122"/>
              </a:rPr>
              <a:t>向往自由、光明正大、敢作敢为、仇视憎恨反动保守势力，向往自由光明的新势力的代表人物。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58375" name="文本框 58374"/>
          <p:cNvSpPr txBox="1">
            <a:spLocks noChangeArrowheads="1"/>
          </p:cNvSpPr>
          <p:nvPr/>
        </p:nvSpPr>
        <p:spPr bwMode="auto">
          <a:xfrm>
            <a:off x="468313" y="3284538"/>
            <a:ext cx="5040312" cy="186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新魏" pitchFamily="2" charset="-122"/>
              </a:rPr>
              <a:t>华连卡：</a:t>
            </a:r>
            <a:r>
              <a:rPr lang="zh-CN" altLang="en-US" sz="2800" b="1">
                <a:ea typeface="楷体_GB2312" pitchFamily="49" charset="-122"/>
              </a:rPr>
              <a:t>在婚姻问题上先前有些糊涂，为人率真、爽朗、明净、纯洁，活泼可爱、向往自由。</a:t>
            </a:r>
            <a:endParaRPr lang="zh-CN" altLang="en-US" sz="2800" b="1"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5" name="图片 82945" descr="JSK16-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6866" name="任意多边形 82961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7" name="文本框 82946"/>
          <p:cNvSpPr txBox="1">
            <a:spLocks noChangeArrowheads="1"/>
          </p:cNvSpPr>
          <p:nvPr/>
        </p:nvSpPr>
        <p:spPr bwMode="auto">
          <a:xfrm>
            <a:off x="1981200" y="19812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u="sng">
              <a:latin typeface="Times New Roman" panose="02020603050405020304" pitchFamily="18" charset="0"/>
            </a:endParaRPr>
          </a:p>
        </p:txBody>
      </p:sp>
      <p:sp>
        <p:nvSpPr>
          <p:cNvPr id="36868" name="矩形 82947"/>
          <p:cNvSpPr>
            <a:spLocks noChangeArrowheads="1"/>
          </p:cNvSpPr>
          <p:nvPr/>
        </p:nvSpPr>
        <p:spPr bwMode="auto">
          <a:xfrm>
            <a:off x="612775" y="4148138"/>
            <a:ext cx="194468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latin typeface="华文行楷" pitchFamily="2" charset="-122"/>
                <a:ea typeface="楷体_GB2312" pitchFamily="49" charset="-122"/>
              </a:rPr>
              <a:t>华连卡</a:t>
            </a:r>
            <a:endParaRPr lang="zh-CN" altLang="en-US" sz="3600" b="1">
              <a:latin typeface="华文行楷" pitchFamily="2" charset="-122"/>
              <a:ea typeface="楷体_GB2312" pitchFamily="49" charset="-122"/>
            </a:endParaRPr>
          </a:p>
        </p:txBody>
      </p:sp>
      <p:sp>
        <p:nvSpPr>
          <p:cNvPr id="82949" name="矩形 82948"/>
          <p:cNvSpPr>
            <a:spLocks noChangeArrowheads="1"/>
          </p:cNvSpPr>
          <p:nvPr/>
        </p:nvSpPr>
        <p:spPr bwMode="auto">
          <a:xfrm>
            <a:off x="2771775" y="3787775"/>
            <a:ext cx="18097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热情大方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开朗乐观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富有朝气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6870" name="矩形 82949"/>
          <p:cNvSpPr>
            <a:spLocks noChangeArrowheads="1"/>
          </p:cNvSpPr>
          <p:nvPr/>
        </p:nvSpPr>
        <p:spPr bwMode="auto">
          <a:xfrm>
            <a:off x="579438" y="57467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别里科夫</a:t>
            </a: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951" name="矩形 82950"/>
          <p:cNvSpPr>
            <a:spLocks noChangeArrowheads="1"/>
          </p:cNvSpPr>
          <p:nvPr/>
        </p:nvSpPr>
        <p:spPr bwMode="auto">
          <a:xfrm>
            <a:off x="1620838" y="1771650"/>
            <a:ext cx="935037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结婚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2952" name="矩形 82951"/>
          <p:cNvSpPr>
            <a:spLocks noChangeArrowheads="1"/>
          </p:cNvSpPr>
          <p:nvPr/>
        </p:nvSpPr>
        <p:spPr bwMode="auto">
          <a:xfrm>
            <a:off x="4645025" y="2090738"/>
            <a:ext cx="2927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华文中宋" pitchFamily="2" charset="-122"/>
              </a:rPr>
              <a:t>尝试走出套子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82953" name="矩形 82952"/>
          <p:cNvSpPr>
            <a:spLocks noChangeArrowheads="1"/>
          </p:cNvSpPr>
          <p:nvPr/>
        </p:nvSpPr>
        <p:spPr bwMode="auto">
          <a:xfrm>
            <a:off x="2771775" y="671513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恋爱失败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954" name="矩形 82953"/>
          <p:cNvSpPr>
            <a:spLocks noChangeArrowheads="1"/>
          </p:cNvSpPr>
          <p:nvPr/>
        </p:nvSpPr>
        <p:spPr bwMode="auto">
          <a:xfrm>
            <a:off x="4643438" y="674688"/>
            <a:ext cx="3841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套子”思想根深蒂固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955" name="直接连接符 82954"/>
          <p:cNvSpPr>
            <a:spLocks noChangeShapeType="1"/>
          </p:cNvSpPr>
          <p:nvPr/>
        </p:nvSpPr>
        <p:spPr bwMode="auto">
          <a:xfrm flipH="1" flipV="1">
            <a:off x="1620838" y="1555750"/>
            <a:ext cx="0" cy="2159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6" name="左大括号 82955"/>
          <p:cNvSpPr/>
          <p:nvPr/>
        </p:nvSpPr>
        <p:spPr bwMode="auto">
          <a:xfrm>
            <a:off x="2628900" y="3932238"/>
            <a:ext cx="71438" cy="1295400"/>
          </a:xfrm>
          <a:prstGeom prst="leftBrace">
            <a:avLst>
              <a:gd name="adj1" fmla="val 151026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7" name="左大括号 82956"/>
          <p:cNvSpPr/>
          <p:nvPr/>
        </p:nvSpPr>
        <p:spPr bwMode="auto">
          <a:xfrm>
            <a:off x="6445250" y="3787775"/>
            <a:ext cx="71438" cy="1366838"/>
          </a:xfrm>
          <a:prstGeom prst="leftBrace">
            <a:avLst>
              <a:gd name="adj1" fmla="val 159355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8" name="直接连接符 82957"/>
          <p:cNvSpPr>
            <a:spLocks noChangeShapeType="1"/>
          </p:cNvSpPr>
          <p:nvPr/>
        </p:nvSpPr>
        <p:spPr bwMode="auto">
          <a:xfrm>
            <a:off x="4860925" y="4508500"/>
            <a:ext cx="1439863" cy="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959" name="矩形 82958"/>
          <p:cNvSpPr>
            <a:spLocks noChangeArrowheads="1"/>
          </p:cNvSpPr>
          <p:nvPr/>
        </p:nvSpPr>
        <p:spPr bwMode="auto">
          <a:xfrm>
            <a:off x="5076825" y="3859213"/>
            <a:ext cx="996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行楷" pitchFamily="2" charset="-122"/>
              </a:rPr>
              <a:t>象征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82960" name="矩形 82959"/>
          <p:cNvSpPr>
            <a:spLocks noChangeArrowheads="1"/>
          </p:cNvSpPr>
          <p:nvPr/>
        </p:nvSpPr>
        <p:spPr bwMode="auto">
          <a:xfrm>
            <a:off x="6661150" y="3643313"/>
            <a:ext cx="14033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新思想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新事物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新生活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82961" name="矩形 82960"/>
          <p:cNvSpPr>
            <a:spLocks noChangeArrowheads="1"/>
          </p:cNvSpPr>
          <p:nvPr/>
        </p:nvSpPr>
        <p:spPr bwMode="auto">
          <a:xfrm>
            <a:off x="2700338" y="2132013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6600"/>
                </a:solidFill>
                <a:latin typeface="Times New Roman" panose="02020603050405020304" pitchFamily="18" charset="0"/>
                <a:ea typeface="华文中宋" pitchFamily="2" charset="-122"/>
              </a:rPr>
              <a:t>结合</a:t>
            </a:r>
            <a:endParaRPr lang="zh-CN" altLang="en-US" sz="3600" b="1">
              <a:solidFill>
                <a:srgbClr val="006600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 decel="100000"/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decel="100000" fill="hold"/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decel="100000" fill="hold"/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 decel="100000"/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decel="100000" fill="hold"/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decel="100000" fill="hold"/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9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uiExpand="1" build="p"/>
      <p:bldP spid="82951" grpId="0"/>
      <p:bldP spid="82952" grpId="0"/>
      <p:bldP spid="82953" grpId="0"/>
      <p:bldP spid="82954" grpId="0"/>
      <p:bldP spid="82955" grpId="0"/>
      <p:bldP spid="82958" grpId="0"/>
      <p:bldP spid="82959" grpId="0"/>
      <p:bldP spid="82960" grpId="0" uiExpand="1" build="p"/>
      <p:bldP spid="829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未知"/>
          <p:cNvSpPr>
            <a:spLocks noChangeArrowheads="1"/>
          </p:cNvSpPr>
          <p:nvPr/>
        </p:nvSpPr>
        <p:spPr bwMode="auto">
          <a:xfrm>
            <a:off x="6804025" y="4292600"/>
            <a:ext cx="2339975" cy="25654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4998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4" name="未知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4998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8" name="文本占位符 31747"/>
          <p:cNvSpPr>
            <a:spLocks noChangeArrowheads="1"/>
          </p:cNvSpPr>
          <p:nvPr>
            <p:ph type="body" idx="1"/>
          </p:nvPr>
        </p:nvSpPr>
        <p:spPr>
          <a:xfrm>
            <a:off x="539750" y="1256665"/>
            <a:ext cx="8064500" cy="3279775"/>
          </a:xfrm>
          <a:solidFill>
            <a:srgbClr val="DDDDDD"/>
          </a:solidFill>
        </p:spPr>
        <p:txBody>
          <a:bodyPr/>
          <a:lstStyle/>
          <a:p>
            <a:r>
              <a:rPr lang="zh-CN" altLang="en-US" b="1" smtClean="0"/>
              <a:t>第三部分，思考：</a:t>
            </a:r>
            <a:endParaRPr lang="zh-CN" altLang="en-US" b="1" smtClean="0"/>
          </a:p>
          <a:p>
            <a:r>
              <a:rPr lang="zh-CN" altLang="en-US" b="1" smtClean="0"/>
              <a:t>如何理解“可是一个礼拜还没过完，生活又恢复了旧样”一句话。</a:t>
            </a:r>
            <a:endParaRPr lang="zh-CN" altLang="en-US" b="1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1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任意多边形 64517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4" name="文本框 64513"/>
          <p:cNvSpPr txBox="1">
            <a:spLocks noChangeArrowheads="1"/>
          </p:cNvSpPr>
          <p:nvPr/>
        </p:nvSpPr>
        <p:spPr bwMode="auto">
          <a:xfrm>
            <a:off x="900113" y="2133600"/>
            <a:ext cx="7488237" cy="4181475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/>
              <a:t>　　</a:t>
            </a:r>
            <a:r>
              <a:rPr lang="zh-CN" altLang="en-US" sz="3200" b="1">
                <a:solidFill>
                  <a:srgbClr val="0000FF"/>
                </a:solidFill>
              </a:rPr>
              <a:t>结尾具有丰富而深刻的含意。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大快人心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表现作者对新生活的向往与愿望，而不久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恢复旧样子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却是</a:t>
            </a:r>
            <a:r>
              <a:rPr lang="zh-CN" altLang="en-US" sz="3200" b="1">
                <a:solidFill>
                  <a:srgbClr val="FF0000"/>
                </a:solidFill>
              </a:rPr>
              <a:t>告诉人们愿望和现实还有距离</a:t>
            </a:r>
            <a:r>
              <a:rPr lang="zh-CN" altLang="en-US" sz="3200" b="1">
                <a:solidFill>
                  <a:srgbClr val="0000FF"/>
                </a:solidFill>
              </a:rPr>
              <a:t>。别里科夫是社会的产物，</a:t>
            </a:r>
            <a:r>
              <a:rPr lang="zh-CN" altLang="en-US" sz="3200" b="1">
                <a:solidFill>
                  <a:srgbClr val="FF0000"/>
                </a:solidFill>
              </a:rPr>
              <a:t>只要当时那样的社会还存在，就会有新的别里科夫存在，就会一切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又恢复旧样子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的。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4515" name="矩形 64514"/>
          <p:cNvSpPr>
            <a:spLocks noChangeArrowheads="1"/>
          </p:cNvSpPr>
          <p:nvPr/>
        </p:nvSpPr>
        <p:spPr bwMode="auto">
          <a:xfrm>
            <a:off x="0" y="765175"/>
            <a:ext cx="9144000" cy="1230313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别里科夫死后不久，</a:t>
            </a:r>
            <a:endParaRPr lang="zh-CN" altLang="en-US" sz="4400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为什么</a:t>
            </a:r>
            <a:r>
              <a:rPr lang="zh-CN" altLang="en-US" sz="4400">
                <a:solidFill>
                  <a:srgbClr val="CC0000"/>
                </a:solidFill>
                <a:latin typeface="华文中宋"/>
                <a:ea typeface="隶书" pitchFamily="49" charset="-122"/>
              </a:rPr>
              <a:t>“</a:t>
            </a: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生活又恢复旧样子了</a:t>
            </a:r>
            <a:r>
              <a:rPr lang="zh-CN" altLang="en-US" sz="4400">
                <a:solidFill>
                  <a:srgbClr val="CC0000"/>
                </a:solidFill>
                <a:latin typeface="华文中宋"/>
                <a:ea typeface="隶书" pitchFamily="49" charset="-122"/>
              </a:rPr>
              <a:t>”</a:t>
            </a:r>
            <a:endParaRPr lang="zh-CN" altLang="en-US" sz="4400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0964" name="矩形 64515"/>
          <p:cNvSpPr>
            <a:spLocks noChangeArrowheads="1" noChangeShapeType="1" noTextEdit="1"/>
          </p:cNvSpPr>
          <p:nvPr/>
        </p:nvSpPr>
        <p:spPr bwMode="auto">
          <a:xfrm>
            <a:off x="8101013" y="836613"/>
            <a:ext cx="685800" cy="954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 Black" panose="020b0a04020102020204"/>
              </a:rPr>
              <a:t>？</a:t>
            </a:r>
            <a:endParaRPr lang="zh-CN" altLang="en-US" sz="540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40965" name="组合 64520"/>
          <p:cNvGrpSpPr/>
          <p:nvPr/>
        </p:nvGrpSpPr>
        <p:grpSpPr>
          <a:xfrm>
            <a:off x="0" y="765175"/>
            <a:ext cx="9144000" cy="1230313"/>
            <a:chOff x="0" y="482"/>
            <a:chExt cx="5760" cy="775"/>
          </a:xfrm>
        </p:grpSpPr>
        <p:sp>
          <p:nvSpPr>
            <p:cNvPr id="40966" name="矩形 64518"/>
            <p:cNvSpPr>
              <a:spLocks noChangeArrowheads="1"/>
            </p:cNvSpPr>
            <p:nvPr/>
          </p:nvSpPr>
          <p:spPr bwMode="auto">
            <a:xfrm>
              <a:off x="0" y="482"/>
              <a:ext cx="5760" cy="775"/>
            </a:xfrm>
            <a:prstGeom prst="rect">
              <a:avLst/>
            </a:prstGeom>
            <a:solidFill>
              <a:srgbClr val="DDDDDD">
                <a:alpha val="49001"/>
              </a:srgb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别里科夫死后不久，</a:t>
              </a:r>
              <a:endPara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endParaRPr>
            </a:p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为什么</a:t>
              </a:r>
              <a:r>
                <a:rPr lang="zh-CN" altLang="en-US" sz="4400">
                  <a:solidFill>
                    <a:srgbClr val="CC0000"/>
                  </a:solidFill>
                  <a:latin typeface="华文中宋"/>
                  <a:ea typeface="隶书" pitchFamily="49" charset="-122"/>
                </a:rPr>
                <a:t>“</a:t>
              </a: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生活又恢复旧样子了</a:t>
              </a:r>
              <a:r>
                <a:rPr lang="zh-CN" altLang="en-US" sz="4400">
                  <a:solidFill>
                    <a:srgbClr val="CC0000"/>
                  </a:solidFill>
                  <a:latin typeface="华文中宋"/>
                  <a:ea typeface="隶书" pitchFamily="49" charset="-122"/>
                </a:rPr>
                <a:t>”</a:t>
              </a:r>
              <a:endPara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40967" name="矩形 64519"/>
            <p:cNvSpPr>
              <a:spLocks noChangeArrowheads="1" noChangeShapeType="1" noTextEdit="1"/>
            </p:cNvSpPr>
            <p:nvPr/>
          </p:nvSpPr>
          <p:spPr bwMode="auto">
            <a:xfrm>
              <a:off x="5103" y="527"/>
              <a:ext cx="432" cy="6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5400">
                  <a:ln w="9525">
                    <a:noFill/>
                    <a:rou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Arial Black" panose="020b0a04020102020204"/>
                </a:rPr>
                <a:t>？</a:t>
              </a:r>
              <a:endParaRPr lang="zh-CN" altLang="en-US" sz="54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 Black" panose="020b0a04020102020204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任意多边形 94212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4210" name="图片 94209" descr="qhf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88013" y="476250"/>
            <a:ext cx="3455987" cy="5689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1987" name="矩形 94210"/>
          <p:cNvSpPr>
            <a:spLocks noChangeArrowheads="1"/>
          </p:cNvSpPr>
          <p:nvPr/>
        </p:nvSpPr>
        <p:spPr bwMode="auto">
          <a:xfrm>
            <a:off x="538163" y="350838"/>
            <a:ext cx="446563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400" b="1">
                <a:solidFill>
                  <a:srgbClr val="CC0000"/>
                </a:solidFill>
                <a:ea typeface="隶书" pitchFamily="49" charset="-122"/>
              </a:rPr>
              <a:t>别里科夫形象：</a:t>
            </a:r>
            <a:endParaRPr lang="zh-CN" altLang="en-US" sz="4400" b="1">
              <a:solidFill>
                <a:srgbClr val="CC0000"/>
              </a:solidFill>
              <a:ea typeface="隶书" pitchFamily="49" charset="-122"/>
            </a:endParaRPr>
          </a:p>
        </p:txBody>
      </p:sp>
      <p:sp>
        <p:nvSpPr>
          <p:cNvPr id="94212" name="矩形 94211"/>
          <p:cNvSpPr>
            <a:spLocks noChangeArrowheads="1"/>
          </p:cNvSpPr>
          <p:nvPr/>
        </p:nvSpPr>
        <p:spPr bwMode="auto">
          <a:xfrm>
            <a:off x="468313" y="1412875"/>
            <a:ext cx="4746625" cy="513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SzPct val="90000"/>
            </a:pP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   1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、孤僻胆怯、因循守旧、敌视新生、维护专制的猥陋、卑劣、虚伪的</a:t>
            </a: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沙皇政府的卫道士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SzPct val="90000"/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、他既代表了一股黑暗、腐朽的</a:t>
            </a: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势力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；也成了一切害怕、阻碍新生事物的</a:t>
            </a: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代名词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SzPct val="90000"/>
            </a:pP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、他不仅是个性格典型，也是个</a:t>
            </a:r>
            <a:r>
              <a:rPr lang="zh-CN" altLang="en-US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时代典型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7" name="矩形 95236"/>
          <p:cNvSpPr>
            <a:spLocks noChangeArrowheads="1"/>
          </p:cNvSpPr>
          <p:nvPr/>
        </p:nvSpPr>
        <p:spPr bwMode="auto">
          <a:xfrm>
            <a:off x="827088" y="692150"/>
            <a:ext cx="6477000" cy="1112838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just"/>
            <a:r>
              <a:rPr lang="zh-CN" altLang="en-US" sz="4400" b="1">
                <a:solidFill>
                  <a:srgbClr val="CC0000"/>
                </a:solidFill>
                <a:ea typeface="隶书" pitchFamily="49" charset="-122"/>
              </a:rPr>
              <a:t>别理科夫性格的二重性</a:t>
            </a:r>
            <a:endParaRPr lang="zh-CN" altLang="en-US" sz="4400" b="1">
              <a:solidFill>
                <a:srgbClr val="CC0000"/>
              </a:solidFill>
              <a:ea typeface="隶书" pitchFamily="49" charset="-122"/>
            </a:endParaRPr>
          </a:p>
        </p:txBody>
      </p:sp>
      <p:sp>
        <p:nvSpPr>
          <p:cNvPr id="95238" name="矩形 95237"/>
          <p:cNvSpPr>
            <a:spLocks noChangeArrowheads="1"/>
          </p:cNvSpPr>
          <p:nvPr/>
        </p:nvSpPr>
        <p:spPr bwMode="auto">
          <a:xfrm>
            <a:off x="827088" y="2362200"/>
            <a:ext cx="7345362" cy="3763963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既是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沙皇专制制度的鹰犬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又是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既是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凶恶可怕的卫道士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又是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239" name="矩形 95238"/>
          <p:cNvSpPr>
            <a:spLocks noChangeArrowheads="1"/>
          </p:cNvSpPr>
          <p:nvPr/>
        </p:nvSpPr>
        <p:spPr bwMode="auto">
          <a:xfrm>
            <a:off x="2195513" y="3068638"/>
            <a:ext cx="329406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牺牲品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95240" name="矩形 95239"/>
          <p:cNvSpPr>
            <a:spLocks noChangeArrowheads="1"/>
          </p:cNvSpPr>
          <p:nvPr/>
        </p:nvSpPr>
        <p:spPr bwMode="auto">
          <a:xfrm>
            <a:off x="2124075" y="5229225"/>
            <a:ext cx="54197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不堪一击的可怜虫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3013" name="任意多边形 95240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38" grpId="0"/>
      <p:bldP spid="95239" grpId="0"/>
      <p:bldP spid="952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任意多边形 69641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4" name="文本占位符 69640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6419850" cy="5865812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800" b="1" smtClean="0"/>
              <a:t>　　</a:t>
            </a:r>
            <a:r>
              <a:rPr lang="zh-CN" altLang="en-US" sz="2800" b="1" smtClean="0">
                <a:solidFill>
                  <a:srgbClr val="0000FF"/>
                </a:solidFill>
              </a:rPr>
              <a:t>可怜之处：</a:t>
            </a:r>
            <a:r>
              <a:rPr lang="zh-CN" altLang="en-US" sz="2800" b="1" smtClean="0"/>
              <a:t>专制制度毒化了他的思想、心灵，使他整天六神无主、战战兢兢、为了维护专制制度而丧失了自我。他既是沙皇专制统治的维护者，也是受害者。</a:t>
            </a:r>
            <a:endParaRPr lang="zh-CN" altLang="en-US" sz="2800" b="1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smtClean="0">
                <a:solidFill>
                  <a:srgbClr val="0000FF"/>
                </a:solidFill>
              </a:rPr>
              <a:t>      可恶之处：</a:t>
            </a:r>
            <a:r>
              <a:rPr lang="zh-CN" altLang="en-US" sz="2800" b="1" smtClean="0"/>
              <a:t>性格上的顽固保守、躲避现实、害怕变革和人格上的卑劣</a:t>
            </a:r>
            <a:endParaRPr lang="zh-CN" altLang="en-US" sz="2800" b="1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smtClean="0"/>
              <a:t>      总之，他不但不知自己的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奴隶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身份，而且想极力地让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全城的人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都生活在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做稳奴隶的时代</a:t>
            </a:r>
            <a:r>
              <a:rPr lang="en-US" altLang="zh-CN" sz="2800" b="1" smtClean="0"/>
              <a:t>"</a:t>
            </a:r>
            <a:r>
              <a:rPr lang="zh-CN" altLang="en-US" sz="2800" b="1" smtClean="0"/>
              <a:t>。</a:t>
            </a:r>
            <a:endParaRPr lang="zh-CN" altLang="en-US" sz="2800" b="1" smtClean="0"/>
          </a:p>
        </p:txBody>
      </p:sp>
      <p:pic>
        <p:nvPicPr>
          <p:cNvPr id="44035" name="图片 69642" descr="1"/>
          <p:cNvPicPr>
            <a:picLocks noChangeAspect="1" noChangeArrowheads="1"/>
          </p:cNvPicPr>
          <p:nvPr/>
        </p:nvPicPr>
        <p:blipFill>
          <a:blip r:embed="rId2">
            <a:lum bright="34000" contrast="-52000"/>
          </a:blip>
          <a:stretch>
            <a:fillRect/>
          </a:stretch>
        </p:blipFill>
        <p:spPr bwMode="auto">
          <a:xfrm>
            <a:off x="7019925" y="0"/>
            <a:ext cx="21240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4036" name="图片 69643" descr="1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tretch>
            <a:fillRect/>
          </a:stretch>
        </p:blipFill>
        <p:spPr bwMode="auto">
          <a:xfrm>
            <a:off x="7308850" y="4797425"/>
            <a:ext cx="167005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任意多边形 23558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8" name="文本占位符 23554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5292725" cy="540067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   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世纪末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俄国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伟大的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批判现实主义作家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，情趣隽永、文笔犀利的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幽默讽刺大师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短篇小说的巨匠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，著名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剧作家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　　  与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欧</a:t>
            </a:r>
            <a:r>
              <a:rPr lang="en-US" altLang="zh-CN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亨利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莫泊桑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并称为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三大短篇小说之王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文本框 23555"/>
          <p:cNvSpPr txBox="1">
            <a:spLocks noChangeArrowheads="1"/>
          </p:cNvSpPr>
          <p:nvPr/>
        </p:nvSpPr>
        <p:spPr bwMode="auto">
          <a:xfrm>
            <a:off x="5688013" y="4724400"/>
            <a:ext cx="3455987" cy="103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zh-CN" sz="3200" b="1">
              <a:solidFill>
                <a:schemeClr val="hlink"/>
              </a:solidFill>
              <a:latin typeface="文鼎粗钢笔行楷" pitchFamily="34" charset="-122"/>
              <a:ea typeface="文鼎粗钢笔行楷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（</a:t>
            </a:r>
            <a:r>
              <a:rPr lang="en-US" altLang="zh-CN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l860</a:t>
            </a: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～</a:t>
            </a:r>
            <a:r>
              <a:rPr lang="en-US" altLang="zh-CN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1904</a:t>
            </a: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）</a:t>
            </a:r>
            <a:endParaRPr lang="zh-CN" altLang="en-US" sz="2000" b="1">
              <a:solidFill>
                <a:schemeClr val="hlink"/>
              </a:solidFill>
              <a:latin typeface="文鼎粗钢笔行楷" pitchFamily="34" charset="-122"/>
              <a:ea typeface="文鼎粗钢笔行楷" pitchFamily="34" charset="-122"/>
            </a:endParaRPr>
          </a:p>
        </p:txBody>
      </p:sp>
      <p:pic>
        <p:nvPicPr>
          <p:cNvPr id="14340" name="图片 23556" descr="契诃夫像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08638" y="333375"/>
            <a:ext cx="3535362" cy="4953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41" name="矩形 23557"/>
          <p:cNvSpPr>
            <a:spLocks noChangeArrowheads="1" noChangeShapeType="1" noTextEdit="1"/>
          </p:cNvSpPr>
          <p:nvPr/>
        </p:nvSpPr>
        <p:spPr bwMode="auto">
          <a:xfrm>
            <a:off x="6227763" y="5876925"/>
            <a:ext cx="2376487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folHlink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</a:rPr>
              <a:t>契诃夫</a:t>
            </a:r>
            <a:endParaRPr lang="zh-CN" altLang="en-US" sz="3600" b="1" kern="10">
              <a:ln w="12700">
                <a:solidFill>
                  <a:schemeClr val="folHlink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</a:endParaRPr>
          </a:p>
        </p:txBody>
      </p:sp>
      <p:sp>
        <p:nvSpPr>
          <p:cNvPr id="14342" name="矩形 2355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276600" cy="68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</a:rPr>
              <a:t>作者简介</a:t>
            </a:r>
            <a:endParaRPr lang="zh-CN" altLang="en-US" sz="3600" b="1">
              <a:ln w="9525">
                <a:noFill/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任意多边形 72711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2713" name="组合 72712"/>
          <p:cNvGrpSpPr/>
          <p:nvPr/>
        </p:nvGrpSpPr>
        <p:grpSpPr>
          <a:xfrm>
            <a:off x="611188" y="188913"/>
            <a:ext cx="4176712" cy="1223962"/>
            <a:chOff x="385" y="119"/>
            <a:chExt cx="2631" cy="771"/>
          </a:xfrm>
        </p:grpSpPr>
        <p:sp>
          <p:nvSpPr>
            <p:cNvPr id="46083" name="椭圆 72705"/>
            <p:cNvSpPr>
              <a:spLocks noChangeArrowheads="1"/>
            </p:cNvSpPr>
            <p:nvPr/>
          </p:nvSpPr>
          <p:spPr bwMode="auto">
            <a:xfrm>
              <a:off x="385" y="119"/>
              <a:ext cx="2631" cy="77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4" name="文本框 72706"/>
            <p:cNvSpPr txBox="1">
              <a:spLocks noChangeArrowheads="1"/>
            </p:cNvSpPr>
            <p:nvPr/>
          </p:nvSpPr>
          <p:spPr bwMode="auto">
            <a:xfrm>
              <a:off x="521" y="300"/>
              <a:ext cx="2462" cy="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CC0000"/>
                  </a:solidFill>
                  <a:ea typeface="华文行楷" pitchFamily="2" charset="-122"/>
                </a:rPr>
                <a:t>讽刺手法运用</a:t>
              </a:r>
              <a:endParaRPr lang="zh-CN" altLang="en-US" sz="4800">
                <a:solidFill>
                  <a:srgbClr val="CC0000"/>
                </a:solidFill>
                <a:ea typeface="华文行楷" pitchFamily="2" charset="-122"/>
              </a:endParaRPr>
            </a:p>
          </p:txBody>
        </p:sp>
      </p:grpSp>
      <p:sp>
        <p:nvSpPr>
          <p:cNvPr id="72708" name="文本框 72707"/>
          <p:cNvSpPr txBox="1">
            <a:spLocks noChangeArrowheads="1"/>
          </p:cNvSpPr>
          <p:nvPr/>
        </p:nvSpPr>
        <p:spPr bwMode="auto">
          <a:xfrm>
            <a:off x="468313" y="1628775"/>
            <a:ext cx="8316912" cy="4749800"/>
          </a:xfrm>
          <a:prstGeom prst="rect">
            <a:avLst/>
          </a:prstGeom>
          <a:solidFill>
            <a:srgbClr val="DDDDDD">
              <a:alpha val="60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夸张的语言和漫画式的勾勒。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如大热天穿雨鞋带雨伞，穿暖和的棉大衣，从楼上摔下来却安然无恙。反映人物的迂腐可笑。</a:t>
            </a:r>
            <a:endParaRPr lang="zh-CN" altLang="en-US" sz="2800" b="1">
              <a:solidFill>
                <a:srgbClr val="0000FF"/>
              </a:solidFill>
              <a:ea typeface="华文中宋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揭示人物荒谬的生活逻辑。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如别里科夫将教师骑自行车与学生用脑袋走路联系起来。反映他的腐朽落后，害怕变革的思想。</a:t>
            </a:r>
            <a:endParaRPr lang="zh-CN" altLang="en-US" sz="2800" b="1">
              <a:solidFill>
                <a:srgbClr val="0000FF"/>
              </a:solidFill>
              <a:ea typeface="华文中宋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含蓄的对比。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如别里科夫辖制着全城，人们都战战兢兢，反过来他自己又是战战兢兢不能入睡。暴露和批判了别里科夫腐朽丑恶的灵魂。</a:t>
            </a:r>
            <a:endParaRPr lang="zh-CN" altLang="en-US" sz="2800" b="1">
              <a:solidFill>
                <a:srgbClr val="0000FF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标题 38913"/>
          <p:cNvSpPr>
            <a:spLocks noGrp="1" noChangeArrowheads="1"/>
          </p:cNvSpPr>
          <p:nvPr>
            <p:ph type="title"/>
          </p:nvPr>
        </p:nvSpPr>
        <p:spPr>
          <a:xfrm>
            <a:off x="169863" y="649288"/>
            <a:ext cx="8362950" cy="1858962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CC0000"/>
                </a:solidFill>
              </a:rPr>
              <a:t>★合作讨论：</a:t>
            </a:r>
            <a:br>
              <a:rPr lang="zh-CN" altLang="en-US" sz="4000" smtClean="0"/>
            </a:b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请你想一想我们的生活中有没有 “套子”， 如果有， 我们该怎样对待？</a:t>
            </a:r>
            <a:b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</a:br>
            <a:endParaRPr lang="zh-CN" altLang="en-US" sz="4000" smtClean="0"/>
          </a:p>
        </p:txBody>
      </p:sp>
      <p:sp>
        <p:nvSpPr>
          <p:cNvPr id="38915" name="文本框 38914"/>
          <p:cNvSpPr txBox="1">
            <a:spLocks noChangeArrowheads="1"/>
          </p:cNvSpPr>
          <p:nvPr/>
        </p:nvSpPr>
        <p:spPr bwMode="auto">
          <a:xfrm>
            <a:off x="395288" y="2565400"/>
            <a:ext cx="8137525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</a:rPr>
              <a:t>参考：</a:t>
            </a:r>
            <a:endParaRPr lang="zh-CN" altLang="en-US" sz="3600" b="1">
              <a:solidFill>
                <a:schemeClr val="accent2"/>
              </a:solidFill>
            </a:endParaRPr>
          </a:p>
          <a:p>
            <a:r>
              <a:rPr lang="zh-CN" altLang="en-US" sz="3600" b="1">
                <a:solidFill>
                  <a:srgbClr val="CC0000"/>
                </a:solidFill>
              </a:rPr>
              <a:t>合理的套子</a:t>
            </a:r>
            <a:r>
              <a:rPr lang="zh-CN" altLang="en-US" sz="3600" b="1">
                <a:solidFill>
                  <a:schemeClr val="accent2"/>
                </a:solidFill>
              </a:rPr>
              <a:t>：进步的道德规范，学校的校规校纪等。（促进个人和社会发展）</a:t>
            </a:r>
            <a:endParaRPr lang="zh-CN" altLang="en-US" sz="3600" b="1">
              <a:solidFill>
                <a:schemeClr val="accent2"/>
              </a:solidFill>
            </a:endParaRPr>
          </a:p>
          <a:p>
            <a:r>
              <a:rPr lang="zh-CN" altLang="en-US" sz="3600" b="1">
                <a:solidFill>
                  <a:srgbClr val="CC0000"/>
                </a:solidFill>
              </a:rPr>
              <a:t>不合理的套子</a:t>
            </a:r>
            <a:r>
              <a:rPr lang="zh-CN" altLang="en-US" sz="3600" b="1">
                <a:solidFill>
                  <a:schemeClr val="accent2"/>
                </a:solidFill>
              </a:rPr>
              <a:t>：各种不良习惯，错误的思想观念等。（阻碍个人和社会进步）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61073"/>
            <a:ext cx="8229600" cy="4525962"/>
          </a:xfrm>
        </p:spPr>
        <p:txBody>
          <a:bodyPr/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金钱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b="1" smtClean="0"/>
              <a:t>        对人们毒害最深的套子。虽然，金钱只是商品流通中的一般等价物，本身并不具有什么价值，但是它的“神通广大”却着实让人着迷。源源不断的有人掉入金钱这个套子中，使他们走向错误。政府中的贪污腐败现象，正是因为有些公职人员被金钱所套，坠入堕落之中。</a:t>
            </a:r>
            <a:endParaRPr lang="zh-CN" altLang="en-US" sz="2800" b="1" smtClean="0"/>
          </a:p>
          <a:p>
            <a:endParaRPr lang="zh-CN" altLang="en-US" sz="28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欲望，虚荣，名望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b="1" smtClean="0"/>
              <a:t>        也都是生活中普遍存在的套子，它们都以不同的形式套着人们，毒害着人们。</a:t>
            </a:r>
            <a:endParaRPr lang="zh-CN" altLang="en-US" sz="2800" b="1" smtClean="0"/>
          </a:p>
        </p:txBody>
      </p:sp>
    </p:spTree>
  </p:cSld>
  <p:clrMapOvr>
    <a:masterClrMapping/>
  </p:clrMapOvr>
  <p:transition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9731" name="对象 32973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34645" y="925195"/>
          <a:ext cx="8564880" cy="542480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8023860" imgH="4580890" progId="Word.Document.8">
                  <p:embed/>
                </p:oleObj>
              </mc:Choice>
              <mc:Fallback>
                <p:oleObj r:id="rId3" imgW="8023860" imgH="45808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645" y="925195"/>
                        <a:ext cx="8564880" cy="5424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34645" y="295910"/>
            <a:ext cx="41319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《优化探究》</a:t>
            </a:r>
            <a:r>
              <a:rPr lang="en-US" altLang="zh-CN" sz="2800" b="1">
                <a:solidFill>
                  <a:srgbClr val="FF0000"/>
                </a:solidFill>
              </a:rPr>
              <a:t>P10 </a:t>
            </a:r>
            <a:r>
              <a:rPr lang="zh-CN" altLang="en-US" sz="2800" b="1">
                <a:solidFill>
                  <a:srgbClr val="FF0000"/>
                </a:solidFill>
              </a:rPr>
              <a:t>例题：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8706" name="对象 328705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69545" y="688975"/>
          <a:ext cx="8804910" cy="46710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3" imgW="8257540" imgH="2471420" progId="Word.Document.8">
                  <p:embed/>
                </p:oleObj>
              </mc:Choice>
              <mc:Fallback>
                <p:oleObj r:id="rId3" imgW="8257540" imgH="24714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545" y="688975"/>
                        <a:ext cx="8804910" cy="46710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3586" name="对象 323585"/>
          <p:cNvGraphicFramePr>
            <a:graphicFrameLocks noChangeAspect="1"/>
          </p:cNvGraphicFramePr>
          <p:nvPr/>
        </p:nvGraphicFramePr>
        <p:xfrm>
          <a:off x="134620" y="1185545"/>
          <a:ext cx="8875395" cy="49098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8257540" imgH="3954780" progId="Word.Document.8">
                  <p:embed/>
                </p:oleObj>
              </mc:Choice>
              <mc:Fallback>
                <p:oleObj r:id="rId2" imgW="8257540" imgH="39547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4620" y="1185545"/>
                        <a:ext cx="8875395" cy="4909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0990" y="210820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考场小练：</a:t>
            </a:r>
            <a:endParaRPr lang="zh-CN" altLang="en-US" sz="4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>
    <p:random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38947" name="对象 338946"/>
          <p:cNvGraphicFramePr>
            <a:graphicFrameLocks noChangeAspect="1"/>
          </p:cNvGraphicFramePr>
          <p:nvPr/>
        </p:nvGraphicFramePr>
        <p:xfrm>
          <a:off x="252095" y="3002280"/>
          <a:ext cx="8640445" cy="25095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8256905" imgH="1687195" progId="Word.Document.8">
                  <p:embed/>
                </p:oleObj>
              </mc:Choice>
              <mc:Fallback>
                <p:oleObj r:id="rId2" imgW="8256905" imgH="16871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2095" y="3002280"/>
                        <a:ext cx="8640445" cy="2509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4500" y="43180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随堂练习：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055" y="1438910"/>
            <a:ext cx="1259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1.B</a:t>
            </a:r>
            <a:endParaRPr lang="en-US" altLang="zh-CN" sz="48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8795" y="521970"/>
            <a:ext cx="11341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2</a:t>
            </a:r>
            <a:r>
              <a:rPr lang="zh-CN" altLang="en-US" sz="4800" b="1">
                <a:solidFill>
                  <a:srgbClr val="FFC000"/>
                </a:solidFill>
              </a:rPr>
              <a:t>、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  <p:graphicFrame>
        <p:nvGraphicFramePr>
          <p:cNvPr id="346114" name="对象 346113"/>
          <p:cNvGraphicFramePr>
            <a:graphicFrameLocks noChangeAspect="1"/>
          </p:cNvGraphicFramePr>
          <p:nvPr/>
        </p:nvGraphicFramePr>
        <p:xfrm>
          <a:off x="247015" y="1598930"/>
          <a:ext cx="8804910" cy="246951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8257540" imgH="990600" progId="Word.Document.8">
                  <p:embed/>
                </p:oleObj>
              </mc:Choice>
              <mc:Fallback>
                <p:oleObj r:id="rId2" imgW="8257540" imgH="9906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7015" y="1598930"/>
                        <a:ext cx="8804910" cy="2469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44067" name="对象 344066"/>
          <p:cNvGraphicFramePr>
            <a:graphicFrameLocks noChangeAspect="1"/>
          </p:cNvGraphicFramePr>
          <p:nvPr/>
        </p:nvGraphicFramePr>
        <p:xfrm>
          <a:off x="98425" y="1767205"/>
          <a:ext cx="8946515" cy="24841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" imgW="8257540" imgH="1483360" progId="Word.Document.8">
                  <p:embed/>
                </p:oleObj>
              </mc:Choice>
              <mc:Fallback>
                <p:oleObj r:id="rId2" imgW="8257540" imgH="14833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425" y="1767205"/>
                        <a:ext cx="8946515" cy="2484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5770" y="705485"/>
            <a:ext cx="11341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3</a:t>
            </a:r>
            <a:r>
              <a:rPr lang="zh-CN" altLang="en-US" sz="4800" b="1">
                <a:solidFill>
                  <a:srgbClr val="FFC000"/>
                </a:solidFill>
              </a:rPr>
              <a:t>、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43044" name="对象 343043"/>
          <p:cNvGraphicFramePr>
            <a:graphicFrameLocks noChangeAspect="1"/>
          </p:cNvGraphicFramePr>
          <p:nvPr/>
        </p:nvGraphicFramePr>
        <p:xfrm>
          <a:off x="133350" y="2227580"/>
          <a:ext cx="8952865" cy="1600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2" imgW="8257540" imgH="990600" progId="Word.Document.8">
                  <p:embed/>
                </p:oleObj>
              </mc:Choice>
              <mc:Fallback>
                <p:oleObj r:id="rId2" imgW="8257540" imgH="9906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3350" y="2227580"/>
                        <a:ext cx="8952865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97230" y="615315"/>
            <a:ext cx="11341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4</a:t>
            </a:r>
            <a:r>
              <a:rPr lang="zh-CN" altLang="en-US" sz="4800" b="1">
                <a:solidFill>
                  <a:srgbClr val="FFC000"/>
                </a:solidFill>
              </a:rPr>
              <a:t>、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107521"/>
          <p:cNvSpPr txBox="1">
            <a:spLocks noChangeArrowheads="1"/>
          </p:cNvSpPr>
          <p:nvPr/>
        </p:nvSpPr>
        <p:spPr bwMode="auto">
          <a:xfrm>
            <a:off x="914400" y="533400"/>
            <a:ext cx="7467600" cy="5149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相关链接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世界三大短篇小说之王：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法国的莫泊桑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俄国的契诃夫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美国的欧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亨利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莫泊桑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羊脂球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漂亮朋友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   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我的叔叔于勒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欧</a:t>
            </a: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亨利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麦琪的礼物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   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警察和赞美诗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39971" name="对象 339970"/>
          <p:cNvGraphicFramePr>
            <a:graphicFrameLocks noChangeAspect="1"/>
          </p:cNvGraphicFramePr>
          <p:nvPr/>
        </p:nvGraphicFramePr>
        <p:xfrm>
          <a:off x="173355" y="2117090"/>
          <a:ext cx="8867775" cy="339915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2" imgW="8257540" imgH="1681480" progId="Word.Document.8">
                  <p:embed/>
                </p:oleObj>
              </mc:Choice>
              <mc:Fallback>
                <p:oleObj r:id="rId2" imgW="8257540" imgH="16814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3355" y="2117090"/>
                        <a:ext cx="8867775" cy="3399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11200" y="516890"/>
            <a:ext cx="11341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C000"/>
                </a:solidFill>
              </a:rPr>
              <a:t>5</a:t>
            </a:r>
            <a:r>
              <a:rPr lang="zh-CN" altLang="en-US" sz="4800" b="1">
                <a:solidFill>
                  <a:srgbClr val="FFC000"/>
                </a:solidFill>
              </a:rPr>
              <a:t>、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任意多边形 25606"/>
          <p:cNvSpPr>
            <a:spLocks noChangeArrowheads="1"/>
          </p:cNvSpPr>
          <p:nvPr/>
        </p:nvSpPr>
        <p:spPr bwMode="auto">
          <a:xfrm>
            <a:off x="0" y="321310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6" name="文本占位符 25601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6059487" cy="4464050"/>
          </a:xfrm>
        </p:spPr>
        <p:txBody>
          <a:bodyPr/>
          <a:lstStyle/>
          <a:p>
            <a:pPr marL="0" indent="800100"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小说发表于</a:t>
            </a:r>
            <a:r>
              <a:rPr lang="en-US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1898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年。</a:t>
            </a:r>
            <a:endParaRPr lang="zh-CN" altLang="en-US" b="1" smtClean="0">
              <a:latin typeface="华文新魏" pitchFamily="2" charset="-122"/>
              <a:ea typeface="华文新魏" pitchFamily="2" charset="-122"/>
            </a:endParaRPr>
          </a:p>
          <a:p>
            <a:pPr marL="0" indent="800100"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19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世纪末期，俄国正是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无产阶级革命的前夜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，工人运动逐渐展开，马克思主义已在全国传播，工人阶级的政党正在形成，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一场革命风暴即将到来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b="1" smtClean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387" name="图片 25603" descr="1"/>
          <p:cNvPicPr>
            <a:picLocks noChangeAspect="1" noChangeArrowheads="1"/>
          </p:cNvPicPr>
          <p:nvPr/>
        </p:nvPicPr>
        <p:blipFill>
          <a:blip r:embed="rId2">
            <a:lum bright="34000" contrast="-52000"/>
          </a:blip>
          <a:stretch>
            <a:fillRect/>
          </a:stretch>
        </p:blipFill>
        <p:spPr bwMode="auto">
          <a:xfrm>
            <a:off x="7019925" y="0"/>
            <a:ext cx="21240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388" name="图片 25604" descr="1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tretch>
            <a:fillRect/>
          </a:stretch>
        </p:blipFill>
        <p:spPr bwMode="auto">
          <a:xfrm>
            <a:off x="7308850" y="4797425"/>
            <a:ext cx="167005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9" name="矩形 25605"/>
          <p:cNvSpPr>
            <a:spLocks noChangeArrowheads="1" noChangeShapeType="1" noTextEdit="1"/>
          </p:cNvSpPr>
          <p:nvPr/>
        </p:nvSpPr>
        <p:spPr bwMode="auto">
          <a:xfrm>
            <a:off x="1692275" y="333375"/>
            <a:ext cx="2879725" cy="13668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时代背景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任意多边形 31749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410" name="图片 31745" descr="1"/>
          <p:cNvPicPr>
            <a:picLocks noChangeAspect="1" noChangeArrowheads="1"/>
          </p:cNvPicPr>
          <p:nvPr/>
        </p:nvPicPr>
        <p:blipFill>
          <a:blip r:embed="rId3">
            <a:lum bright="34000" contrast="-52000"/>
          </a:blip>
          <a:stretch>
            <a:fillRect/>
          </a:stretch>
        </p:blipFill>
        <p:spPr bwMode="auto">
          <a:xfrm>
            <a:off x="7199313" y="0"/>
            <a:ext cx="1944687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1" name="图片 31746" descr="1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tretch>
            <a:fillRect/>
          </a:stretch>
        </p:blipFill>
        <p:spPr bwMode="auto">
          <a:xfrm>
            <a:off x="7416800" y="4797425"/>
            <a:ext cx="156210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2" name="文本占位符 31748"/>
          <p:cNvSpPr>
            <a:spLocks noGrp="1" noChangeArrowheads="1"/>
          </p:cNvSpPr>
          <p:nvPr>
            <p:ph type="body" idx="1"/>
          </p:nvPr>
        </p:nvSpPr>
        <p:spPr>
          <a:xfrm>
            <a:off x="212090" y="333375"/>
            <a:ext cx="7092950" cy="619125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沙皇政府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面临着日益高涨的革命运动形势，极力加强反动统治，疯狂镇压人民，在全国造成了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阴沉郁闷的气氛。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这种专制统治剥夺控制了人们的自由，而且到处都有耳目，老百姓稍有“越轨”，就会遭到无情的迫害。</a:t>
            </a:r>
            <a:endParaRPr lang="zh-CN" altLang="en-US" b="1" smtClean="0">
              <a:latin typeface="华文新魏" pitchFamily="2" charset="-122"/>
              <a:ea typeface="华文新魏" pitchFamily="2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    　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沙皇政府的忠实卫道者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，也极力维护沙皇的反动统治。他们死守着旧有的阵地，仇视和反对一切新鲜事物。这种人不但出现在官场，而且也出现在知识界。</a:t>
            </a:r>
            <a:endParaRPr lang="zh-CN" altLang="en-US" b="1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未知"/>
          <p:cNvSpPr>
            <a:spLocks noChangeArrowheads="1"/>
          </p:cNvSpPr>
          <p:nvPr/>
        </p:nvSpPr>
        <p:spPr bwMode="auto">
          <a:xfrm>
            <a:off x="5364163" y="0"/>
            <a:ext cx="3779837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4998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文本框 13314"/>
          <p:cNvSpPr txBox="1">
            <a:spLocks noChangeArrowheads="1"/>
          </p:cNvSpPr>
          <p:nvPr/>
        </p:nvSpPr>
        <p:spPr bwMode="auto">
          <a:xfrm>
            <a:off x="539750" y="692150"/>
            <a:ext cx="7416800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思</a:t>
            </a:r>
            <a:r>
              <a:rPr lang="zh-CN" altLang="en-US" sz="3200" b="1"/>
              <a:t>考：本文主要写了别里科夫的什么事迹？根据情节发展可以把课文分成几部分？</a:t>
            </a:r>
            <a:r>
              <a:rPr lang="en-US" altLang="zh-CN" sz="3200" b="1"/>
              <a:t>   </a:t>
            </a:r>
            <a:r>
              <a:rPr lang="zh-CN" altLang="en-US" sz="48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　</a:t>
            </a:r>
            <a:endParaRPr lang="zh-CN" altLang="en-US" sz="4800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459" name="矩形 13315"/>
          <p:cNvSpPr>
            <a:spLocks noChangeArrowheads="1" noChangeShapeType="1" noTextEdit="1"/>
          </p:cNvSpPr>
          <p:nvPr/>
        </p:nvSpPr>
        <p:spPr bwMode="auto">
          <a:xfrm>
            <a:off x="8172450" y="260350"/>
            <a:ext cx="6858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Arial Black" panose="020b0a04020102020204"/>
              </a:rPr>
              <a:t>？</a:t>
            </a:r>
            <a:endParaRPr lang="zh-CN" altLang="en-US" sz="5400">
              <a:ln w="9525">
                <a:noFill/>
                <a:round/>
              </a:ln>
              <a:solidFill>
                <a:srgbClr val="000080"/>
              </a:solidFill>
              <a:effectLst>
                <a:outerShdw dist="45791" dir="2021404" algn="ctr" rotWithShape="0">
                  <a:srgbClr val="B2B2B2">
                    <a:alpha val="78998"/>
                  </a:srgbClr>
                </a:outerShdw>
              </a:effectLst>
              <a:latin typeface="Arial Black" panose="020b0a04020102020204"/>
            </a:endParaRPr>
          </a:p>
        </p:txBody>
      </p:sp>
      <p:pic>
        <p:nvPicPr>
          <p:cNvPr id="19460" name="图片 13316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40425" y="4292600"/>
            <a:ext cx="2735263" cy="1890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8" name="云形标注 13317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55650" y="2276475"/>
            <a:ext cx="5400675" cy="3744913"/>
          </a:xfrm>
          <a:prstGeom prst="cloudCallout">
            <a:avLst>
              <a:gd name="adj1" fmla="val 28338"/>
              <a:gd name="adj2" fmla="val 3974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/>
              <a:t>故事的主要情节是</a:t>
            </a:r>
            <a:r>
              <a:rPr lang="zh-CN" altLang="en-US" sz="3200" b="1" u="sng">
                <a:solidFill>
                  <a:srgbClr val="CC0000"/>
                </a:solidFill>
              </a:rPr>
              <a:t>别里科夫的恋爱以及最后失败</a:t>
            </a:r>
            <a:r>
              <a:rPr lang="zh-CN" altLang="en-US" sz="3200" b="1" u="sng"/>
              <a:t>（别里科夫的婚事）</a:t>
            </a:r>
            <a:r>
              <a:rPr lang="zh-CN" altLang="en-US" sz="3200"/>
              <a:t> </a:t>
            </a:r>
            <a:endParaRPr lang="zh-CN" altLang="en-US" sz="3200"/>
          </a:p>
        </p:txBody>
      </p:sp>
      <p:pic>
        <p:nvPicPr>
          <p:cNvPr id="19462" name="图片 13318" descr="taozi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948488" y="1844675"/>
            <a:ext cx="1943100" cy="20907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3" name="文本框 13319"/>
          <p:cNvSpPr txBox="1">
            <a:spLocks noChangeArrowheads="1"/>
          </p:cNvSpPr>
          <p:nvPr/>
        </p:nvSpPr>
        <p:spPr bwMode="auto">
          <a:xfrm>
            <a:off x="611188" y="188913"/>
            <a:ext cx="2520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CC0000"/>
                </a:solidFill>
              </a:rPr>
              <a:t>★整体感知</a:t>
            </a:r>
            <a:endParaRPr lang="zh-CN" altLang="en-US" sz="3200" b="1" i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占位符 1433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r>
              <a:rPr lang="en-US" altLang="zh-CN" sz="4000" b="1" smtClean="0">
                <a:latin typeface="宋体" panose="02010600030101010101" pitchFamily="2" charset="-122"/>
              </a:rPr>
              <a:t>1</a:t>
            </a:r>
            <a:r>
              <a:rPr lang="zh-CN" altLang="en-US" sz="4000" b="1" smtClean="0">
                <a:latin typeface="宋体" panose="02010600030101010101" pitchFamily="2" charset="-122"/>
              </a:rPr>
              <a:t>、介绍别里科夫的外表、生活习惯和思想性格（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4000" b="1" smtClean="0">
                <a:latin typeface="宋体" panose="02010600030101010101" pitchFamily="2" charset="-122"/>
              </a:rPr>
              <a:t>）。</a:t>
            </a:r>
            <a:endParaRPr lang="zh-CN" altLang="en-US" sz="4000" b="1" smtClean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4000" b="1" smtClean="0">
                <a:latin typeface="宋体" panose="02010600030101010101" pitchFamily="2" charset="-122"/>
              </a:rPr>
              <a:t> </a:t>
            </a:r>
            <a:r>
              <a:rPr lang="en-US" altLang="zh-CN" sz="4000" b="1" smtClean="0">
                <a:latin typeface="宋体" panose="02010600030101010101" pitchFamily="2" charset="-122"/>
              </a:rPr>
              <a:t>2</a:t>
            </a:r>
            <a:r>
              <a:rPr lang="zh-CN" altLang="en-US" sz="4000" b="1" smtClean="0">
                <a:latin typeface="宋体" panose="02010600030101010101" pitchFamily="2" charset="-122"/>
              </a:rPr>
              <a:t>、别里科夫与华连卡恋爱以及最后失败（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～倒数第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4000" b="1" smtClean="0">
                <a:latin typeface="宋体" panose="02010600030101010101" pitchFamily="2" charset="-122"/>
              </a:rPr>
              <a:t>）。</a:t>
            </a:r>
            <a:endParaRPr lang="zh-CN" altLang="en-US" sz="4000" b="1" smtClean="0"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4000" b="1" smtClean="0">
                <a:latin typeface="宋体" panose="02010600030101010101" pitchFamily="2" charset="-122"/>
              </a:rPr>
              <a:t> </a:t>
            </a:r>
            <a:r>
              <a:rPr lang="en-US" altLang="zh-CN" sz="4000" b="1" smtClean="0">
                <a:latin typeface="宋体" panose="02010600030101010101" pitchFamily="2" charset="-122"/>
              </a:rPr>
              <a:t>3</a:t>
            </a:r>
            <a:r>
              <a:rPr lang="zh-CN" altLang="en-US" sz="4000" b="1" smtClean="0">
                <a:latin typeface="宋体" panose="02010600030101010101" pitchFamily="2" charset="-122"/>
              </a:rPr>
              <a:t>、埋葬别里科夫，但生活中还有许多“别里科夫” 。</a:t>
            </a:r>
            <a:r>
              <a:rPr lang="zh-CN" altLang="en-US" b="1" u="sng" smtClean="0"/>
              <a:t>（ </a:t>
            </a:r>
            <a:r>
              <a:rPr lang="zh-CN" altLang="en-US" sz="3600" b="1" u="sng" smtClean="0"/>
              <a:t>别里科夫的死及其影响）</a:t>
            </a:r>
            <a:r>
              <a:rPr lang="zh-CN" altLang="en-US" smtClean="0"/>
              <a:t> </a:t>
            </a:r>
            <a:r>
              <a:rPr lang="zh-CN" altLang="en-US" sz="4000" b="1" smtClean="0">
                <a:latin typeface="宋体" panose="02010600030101010101" pitchFamily="2" charset="-122"/>
              </a:rPr>
              <a:t>（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最后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4000" b="1" smtClean="0">
                <a:latin typeface="宋体" panose="02010600030101010101" pitchFamily="2" charset="-122"/>
              </a:rPr>
              <a:t>）。</a:t>
            </a:r>
            <a:endParaRPr lang="zh-CN" altLang="en-US" sz="4000" b="1" smtClean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smtClean="0"/>
          </a:p>
        </p:txBody>
      </p:sp>
      <p:sp>
        <p:nvSpPr>
          <p:cNvPr id="20482" name="文本框 14338"/>
          <p:cNvSpPr txBox="1">
            <a:spLocks noChangeArrowheads="1"/>
          </p:cNvSpPr>
          <p:nvPr/>
        </p:nvSpPr>
        <p:spPr bwMode="auto">
          <a:xfrm>
            <a:off x="755650" y="333375"/>
            <a:ext cx="2592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CC0000"/>
                </a:solidFill>
              </a:rPr>
              <a:t>★情节梳理</a:t>
            </a:r>
            <a:endParaRPr lang="zh-CN" altLang="en-US" sz="3200" b="1" i="1">
              <a:solidFill>
                <a:srgbClr val="CC0000"/>
              </a:solidFill>
            </a:endParaRPr>
          </a:p>
        </p:txBody>
      </p:sp>
      <p:pic>
        <p:nvPicPr>
          <p:cNvPr id="2048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08077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15361" descr="337_03"/>
          <p:cNvPicPr>
            <a:picLocks noChangeAspect="1" noChangeArrowheads="1"/>
          </p:cNvPicPr>
          <p:nvPr/>
        </p:nvPicPr>
        <p:blipFill>
          <a:blip r:embed="rId2">
            <a:lum bright="6000" contrast="-6000"/>
          </a:blip>
          <a:stretch>
            <a:fillRect/>
          </a:stretch>
        </p:blipFill>
        <p:spPr bwMode="auto">
          <a:xfrm>
            <a:off x="0" y="620713"/>
            <a:ext cx="4500563" cy="62372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06" name="矩形 15362"/>
          <p:cNvSpPr>
            <a:spLocks noChangeArrowheads="1" noChangeShapeType="1" noTextEdit="1"/>
          </p:cNvSpPr>
          <p:nvPr/>
        </p:nvSpPr>
        <p:spPr bwMode="auto">
          <a:xfrm rot="5400000">
            <a:off x="-11112" y="3184525"/>
            <a:ext cx="5130800" cy="129857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5819"/>
              </a:avLst>
            </a:prstTxWarp>
          </a:bodyPr>
          <a:lstStyle/>
          <a:p>
            <a:pPr algn="ctr" fontAlgn="auto"/>
            <a:r>
              <a:rPr lang="zh-CN" altLang="en-US" sz="4400" b="1" kern="10">
                <a:ln w="9525">
                  <a:solidFill>
                    <a:srgbClr val="CC0000"/>
                  </a:solidFill>
                  <a:round/>
                </a:ln>
                <a:solidFill>
                  <a:schemeClr val="hlink"/>
                </a:solidFill>
                <a:effectLst>
                  <a:outerShdw dist="99190" dir="7788334" algn="ctr" rotWithShape="0">
                    <a:srgbClr val="000080"/>
                  </a:outerShdw>
                </a:effectLst>
                <a:latin typeface="华文行楷"/>
              </a:rPr>
              <a:t>别里科夫</a:t>
            </a:r>
            <a:endParaRPr lang="zh-CN" altLang="en-US" sz="4400" b="1" kern="10">
              <a:ln w="9525">
                <a:solidFill>
                  <a:srgbClr val="CC0000"/>
                </a:solidFill>
                <a:round/>
              </a:ln>
              <a:solidFill>
                <a:schemeClr val="hlink"/>
              </a:solidFill>
              <a:effectLst>
                <a:outerShdw dist="99190" dir="7788334" algn="ctr" rotWithShape="0">
                  <a:srgbClr val="000080"/>
                </a:outerShdw>
              </a:effectLst>
              <a:latin typeface="华文行楷"/>
            </a:endParaRPr>
          </a:p>
        </p:txBody>
      </p:sp>
      <p:sp>
        <p:nvSpPr>
          <p:cNvPr id="15364" name="文本框 15363"/>
          <p:cNvSpPr txBox="1">
            <a:spLocks noChangeArrowheads="1"/>
          </p:cNvSpPr>
          <p:nvPr/>
        </p:nvSpPr>
        <p:spPr bwMode="auto">
          <a:xfrm>
            <a:off x="4822825" y="211138"/>
            <a:ext cx="4176713" cy="579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</a:rPr>
              <a:t>默读第一部分，讨论：</a:t>
            </a:r>
            <a:br>
              <a:rPr lang="zh-CN" altLang="en-US" sz="3200">
                <a:solidFill>
                  <a:schemeClr val="tx2"/>
                </a:solidFill>
              </a:rPr>
            </a:br>
            <a:r>
              <a:rPr lang="en-US" altLang="zh-CN" sz="3600" b="1">
                <a:solidFill>
                  <a:schemeClr val="accent2"/>
                </a:solidFill>
              </a:rPr>
              <a:t>1</a:t>
            </a:r>
            <a:r>
              <a:rPr lang="zh-CN" altLang="en-US" sz="3600" b="1">
                <a:solidFill>
                  <a:schemeClr val="accent2"/>
                </a:solidFill>
              </a:rPr>
              <a:t>、初读课文，别里科夫给我们留下什么印象 ？</a:t>
            </a:r>
            <a:endParaRPr lang="zh-CN" altLang="en-US" sz="36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</a:rPr>
              <a:t>2</a:t>
            </a:r>
            <a:r>
              <a:rPr lang="zh-CN" altLang="en-US" sz="3600" b="1">
                <a:solidFill>
                  <a:schemeClr val="accent2"/>
                </a:solidFill>
              </a:rPr>
              <a:t>、这种与众不同表现在哪些方面？别里科夫为什么要把自己装在所谓的“套子”里？（结合背景思考）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21508" name="文本框 15364"/>
          <p:cNvSpPr txBox="1">
            <a:spLocks noChangeArrowheads="1"/>
          </p:cNvSpPr>
          <p:nvPr/>
        </p:nvSpPr>
        <p:spPr bwMode="auto">
          <a:xfrm>
            <a:off x="539750" y="0"/>
            <a:ext cx="38877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CC0000"/>
                </a:solidFill>
              </a:rPr>
              <a:t>人物形象分析</a:t>
            </a:r>
            <a:endParaRPr lang="zh-CN" altLang="en-US" sz="3600" b="1" i="1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tags/tag1.xml><?xml version="1.0" encoding="utf-8"?>
<p:tagLst xmlns:p="http://schemas.openxmlformats.org/presentationml/2006/main">
  <p:tag name="REFSHAPE" val="356113788"/>
</p:tagLst>
</file>

<file path=ppt/tags/tag2.xml><?xml version="1.0" encoding="utf-8"?>
<p:tagLst xmlns:p="http://schemas.openxmlformats.org/presentationml/2006/main">
  <p:tag name="REFSHAPE" val="396848276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184</Paragraphs>
  <Slides>40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8">
      <vt:lpstr>Arial</vt:lpstr>
      <vt:lpstr>宋体</vt:lpstr>
      <vt:lpstr>Wingdings</vt:lpstr>
      <vt:lpstr>Cambria</vt:lpstr>
      <vt:lpstr>Calibri</vt:lpstr>
      <vt:lpstr>幼圆</vt:lpstr>
      <vt:lpstr>Times New Roman</vt:lpstr>
      <vt:lpstr>楷体_GB2312</vt:lpstr>
      <vt:lpstr>黑体</vt:lpstr>
      <vt:lpstr>隶书</vt:lpstr>
      <vt:lpstr>文鼎粗钢笔行楷</vt:lpstr>
      <vt:lpstr>华文新魏</vt:lpstr>
      <vt:lpstr>华文行楷</vt:lpstr>
      <vt:lpstr>Arial Black</vt:lpstr>
      <vt:lpstr>华文隶书</vt:lpstr>
      <vt:lpstr>华文中宋</vt:lpstr>
      <vt:lpstr>Courier New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★合作讨论：请你想一想我们的生活中有没有 “套子”， 如果有， 我们该怎样对待？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2021-03-19T16:30:48.222</cp:lastPrinted>
  <dcterms:created xsi:type="dcterms:W3CDTF">2021-03-19T16:30:48Z</dcterms:created>
  <dcterms:modified xsi:type="dcterms:W3CDTF">2021-03-19T08:30:51Z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