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  <p:sldMasterId id="2147483704" r:id="rId2"/>
    <p:sldMasterId id="2147483718" r:id="rId3"/>
  </p:sldMasterIdLst>
  <p:notesMasterIdLst>
    <p:notesMasterId r:id="rId40"/>
  </p:notesMasterIdLst>
  <p:sldIdLst>
    <p:sldId id="511" r:id="rId4"/>
    <p:sldId id="512" r:id="rId5"/>
    <p:sldId id="510" r:id="rId6"/>
    <p:sldId id="525" r:id="rId7"/>
    <p:sldId id="513" r:id="rId8"/>
    <p:sldId id="263" r:id="rId9"/>
    <p:sldId id="274" r:id="rId10"/>
    <p:sldId id="257" r:id="rId11"/>
    <p:sldId id="305" r:id="rId12"/>
    <p:sldId id="258" r:id="rId13"/>
    <p:sldId id="530" r:id="rId14"/>
    <p:sldId id="517" r:id="rId15"/>
    <p:sldId id="285" r:id="rId16"/>
    <p:sldId id="311" r:id="rId17"/>
    <p:sldId id="514" r:id="rId18"/>
    <p:sldId id="515" r:id="rId19"/>
    <p:sldId id="519" r:id="rId20"/>
    <p:sldId id="526" r:id="rId21"/>
    <p:sldId id="532" r:id="rId22"/>
    <p:sldId id="534" r:id="rId23"/>
    <p:sldId id="535" r:id="rId24"/>
    <p:sldId id="310" r:id="rId25"/>
    <p:sldId id="290" r:id="rId26"/>
    <p:sldId id="291" r:id="rId27"/>
    <p:sldId id="529" r:id="rId28"/>
    <p:sldId id="302" r:id="rId29"/>
    <p:sldId id="303" r:id="rId30"/>
    <p:sldId id="304" r:id="rId31"/>
    <p:sldId id="306" r:id="rId32"/>
    <p:sldId id="307" r:id="rId33"/>
    <p:sldId id="308" r:id="rId34"/>
    <p:sldId id="309" r:id="rId35"/>
    <p:sldId id="536" r:id="rId36"/>
    <p:sldId id="320" r:id="rId37"/>
    <p:sldId id="321" r:id="rId38"/>
    <p:sldId id="322" r:id="rId3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0000"/>
    <a:srgbClr val="0066FF"/>
    <a:srgbClr val="0078D7"/>
    <a:srgbClr val="008000"/>
    <a:srgbClr val="000099"/>
    <a:srgbClr val="FF00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98" autoAdjust="0"/>
    <p:restoredTop sz="94660"/>
  </p:normalViewPr>
  <p:slideViewPr>
    <p:cSldViewPr showGuides="1">
      <p:cViewPr varScale="1">
        <p:scale>
          <a:sx n="85" d="100"/>
          <a:sy n="85" d="100"/>
        </p:scale>
        <p:origin x="960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2BC4D7-2F37-46A7-B587-012CB60B0EB3}" type="datetimeFigureOut">
              <a:rPr lang="zh-CN" altLang="en-US" smtClean="0"/>
              <a:t>2020/9/14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E431C8-970D-4A0B-9596-00B23D0BA5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970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>
            <a:extLst>
              <a:ext uri="{FF2B5EF4-FFF2-40B4-BE49-F238E27FC236}">
                <a16:creationId xmlns:a16="http://schemas.microsoft.com/office/drawing/2014/main" id="{C2C385D9-29BD-4343-9023-B9FC3B8B5F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32C15BC-F3BA-4E4E-BD3A-CBC77E64090A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51203" name="Rectangle 2">
            <a:extLst>
              <a:ext uri="{FF2B5EF4-FFF2-40B4-BE49-F238E27FC236}">
                <a16:creationId xmlns:a16="http://schemas.microsoft.com/office/drawing/2014/main" id="{CA30A362-948B-477B-A366-D58DD68AC3E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>
            <a:extLst>
              <a:ext uri="{FF2B5EF4-FFF2-40B4-BE49-F238E27FC236}">
                <a16:creationId xmlns:a16="http://schemas.microsoft.com/office/drawing/2014/main" id="{EF45D0C3-81B1-4017-819C-E5798A708F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958079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:a16="http://schemas.microsoft.com/office/drawing/2014/main" id="{ABC7EDCA-6DA5-4021-BA6D-1A207EB4F57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C76294F-65F6-4E0C-AFDE-750F6B4C3F97}" type="slidenum">
              <a:rPr lang="en-US" altLang="zh-CN"/>
              <a:pPr/>
              <a:t>22</a:t>
            </a:fld>
            <a:endParaRPr lang="en-US" altLang="zh-CN"/>
          </a:p>
        </p:txBody>
      </p:sp>
      <p:sp>
        <p:nvSpPr>
          <p:cNvPr id="58371" name="Rectangle 2">
            <a:extLst>
              <a:ext uri="{FF2B5EF4-FFF2-40B4-BE49-F238E27FC236}">
                <a16:creationId xmlns:a16="http://schemas.microsoft.com/office/drawing/2014/main" id="{4DF0984E-C325-439B-A600-D15DA1DAEE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>
            <a:extLst>
              <a:ext uri="{FF2B5EF4-FFF2-40B4-BE49-F238E27FC236}">
                <a16:creationId xmlns:a16="http://schemas.microsoft.com/office/drawing/2014/main" id="{EE9D2A3F-9279-48D4-BB11-440DA6E749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339337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>
            <a:extLst>
              <a:ext uri="{FF2B5EF4-FFF2-40B4-BE49-F238E27FC236}">
                <a16:creationId xmlns:a16="http://schemas.microsoft.com/office/drawing/2014/main" id="{34097441-AB64-4EAE-8EF9-26F46423AD0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CC0A021-FE3D-4CE9-AB24-B3AD02B3F673}" type="slidenum">
              <a:rPr lang="en-US" altLang="zh-CN"/>
              <a:pPr/>
              <a:t>26</a:t>
            </a:fld>
            <a:endParaRPr lang="en-US" altLang="zh-CN"/>
          </a:p>
        </p:txBody>
      </p:sp>
      <p:sp>
        <p:nvSpPr>
          <p:cNvPr id="45059" name="Rectangle 2">
            <a:extLst>
              <a:ext uri="{FF2B5EF4-FFF2-40B4-BE49-F238E27FC236}">
                <a16:creationId xmlns:a16="http://schemas.microsoft.com/office/drawing/2014/main" id="{6EE28B20-68DC-43D5-B8D0-02DBF894BF1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>
            <a:extLst>
              <a:ext uri="{FF2B5EF4-FFF2-40B4-BE49-F238E27FC236}">
                <a16:creationId xmlns:a16="http://schemas.microsoft.com/office/drawing/2014/main" id="{A37AC046-5DFF-4DB5-A135-DCD5A463C3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>
            <a:extLst>
              <a:ext uri="{FF2B5EF4-FFF2-40B4-BE49-F238E27FC236}">
                <a16:creationId xmlns:a16="http://schemas.microsoft.com/office/drawing/2014/main" id="{9C488EFA-81EE-4CF8-9176-F95A6627CAC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D9FF06D-51D9-4231-A66D-89560BEB2CDD}" type="slidenum">
              <a:rPr lang="en-US" altLang="zh-CN"/>
              <a:pPr/>
              <a:t>27</a:t>
            </a:fld>
            <a:endParaRPr lang="en-US" altLang="zh-CN"/>
          </a:p>
        </p:txBody>
      </p:sp>
      <p:sp>
        <p:nvSpPr>
          <p:cNvPr id="47107" name="Rectangle 2">
            <a:extLst>
              <a:ext uri="{FF2B5EF4-FFF2-40B4-BE49-F238E27FC236}">
                <a16:creationId xmlns:a16="http://schemas.microsoft.com/office/drawing/2014/main" id="{07BD5845-F813-430D-93AB-EEE94672E7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>
            <a:extLst>
              <a:ext uri="{FF2B5EF4-FFF2-40B4-BE49-F238E27FC236}">
                <a16:creationId xmlns:a16="http://schemas.microsoft.com/office/drawing/2014/main" id="{9A1C7117-A9A7-4F1A-836D-11DB594BE0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>
            <a:extLst>
              <a:ext uri="{FF2B5EF4-FFF2-40B4-BE49-F238E27FC236}">
                <a16:creationId xmlns:a16="http://schemas.microsoft.com/office/drawing/2014/main" id="{9D6D6846-109B-4DA7-8378-1E8B53F620C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7941882-5F7E-459F-8C5D-886085F10204}" type="slidenum">
              <a:rPr lang="en-US" altLang="zh-CN"/>
              <a:pPr/>
              <a:t>28</a:t>
            </a:fld>
            <a:endParaRPr lang="en-US" altLang="zh-CN"/>
          </a:p>
        </p:txBody>
      </p:sp>
      <p:sp>
        <p:nvSpPr>
          <p:cNvPr id="49155" name="Rectangle 2">
            <a:extLst>
              <a:ext uri="{FF2B5EF4-FFF2-40B4-BE49-F238E27FC236}">
                <a16:creationId xmlns:a16="http://schemas.microsoft.com/office/drawing/2014/main" id="{8E15C191-84E3-4EBD-89DC-FBA46AA4627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>
            <a:extLst>
              <a:ext uri="{FF2B5EF4-FFF2-40B4-BE49-F238E27FC236}">
                <a16:creationId xmlns:a16="http://schemas.microsoft.com/office/drawing/2014/main" id="{9C31D4D7-5C2B-4DA3-BD04-DD062127AB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>
            <a:extLst>
              <a:ext uri="{FF2B5EF4-FFF2-40B4-BE49-F238E27FC236}">
                <a16:creationId xmlns:a16="http://schemas.microsoft.com/office/drawing/2014/main" id="{E0C2F1C3-AE43-42FA-B5DB-9B336444D77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4C65446B-7616-44D3-B6B1-C596E45DEDE7}" type="slidenum">
              <a:rPr lang="en-US" altLang="zh-CN"/>
              <a:pPr/>
              <a:t>30</a:t>
            </a:fld>
            <a:endParaRPr lang="en-US" altLang="zh-CN"/>
          </a:p>
        </p:txBody>
      </p:sp>
      <p:sp>
        <p:nvSpPr>
          <p:cNvPr id="54275" name="Rectangle 2">
            <a:extLst>
              <a:ext uri="{FF2B5EF4-FFF2-40B4-BE49-F238E27FC236}">
                <a16:creationId xmlns:a16="http://schemas.microsoft.com/office/drawing/2014/main" id="{46CAB69E-79B5-4DEC-9F58-5442F96D052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>
            <a:extLst>
              <a:ext uri="{FF2B5EF4-FFF2-40B4-BE49-F238E27FC236}">
                <a16:creationId xmlns:a16="http://schemas.microsoft.com/office/drawing/2014/main" id="{3E02659B-585A-4030-9EE5-6CF0D2BDA4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0743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D743D-B223-4838-BB3D-6DB47814332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4F93296-04C7-4EFF-A7AB-304557CFFF6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47" r="55000"/>
          <a:stretch/>
        </p:blipFill>
        <p:spPr>
          <a:xfrm rot="21435851">
            <a:off x="279722" y="4087427"/>
            <a:ext cx="5589639" cy="2558400"/>
          </a:xfrm>
          <a:prstGeom prst="ellipse">
            <a:avLst/>
          </a:prstGeom>
          <a:solidFill>
            <a:schemeClr val="accent1"/>
          </a:solidFill>
          <a:effectLst>
            <a:softEdge rad="317500"/>
          </a:effectLst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id="{89BCAE83-62FF-4EE9-99B2-194E7ED296AF}"/>
              </a:ext>
            </a:extLst>
          </p:cNvPr>
          <p:cNvSpPr/>
          <p:nvPr/>
        </p:nvSpPr>
        <p:spPr>
          <a:xfrm rot="21414539">
            <a:off x="456818" y="3865068"/>
            <a:ext cx="5296456" cy="2755771"/>
          </a:xfrm>
          <a:prstGeom prst="ellipse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5017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6516D-9688-4CDA-9E1A-2D2467810C16}" type="slidenum">
              <a:rPr lang="en-US" altLang="zh-CN" smtClean="0"/>
              <a:pPr/>
              <a:t>‹#›</a:t>
            </a:fld>
            <a:endParaRPr lang="en-US" altLang="zh-CN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2E3CC4B-7390-4904-B6E4-EAEE2395CD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47" r="55000"/>
          <a:stretch/>
        </p:blipFill>
        <p:spPr>
          <a:xfrm rot="21435851">
            <a:off x="279722" y="4087427"/>
            <a:ext cx="5589639" cy="2558400"/>
          </a:xfrm>
          <a:prstGeom prst="ellipse">
            <a:avLst/>
          </a:prstGeom>
          <a:solidFill>
            <a:schemeClr val="accent1"/>
          </a:solidFill>
          <a:effectLst>
            <a:softEdge rad="317500"/>
          </a:effectLst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id="{405E3D2B-1E57-4FE6-8143-EE99CA80B3A9}"/>
              </a:ext>
            </a:extLst>
          </p:cNvPr>
          <p:cNvSpPr/>
          <p:nvPr/>
        </p:nvSpPr>
        <p:spPr>
          <a:xfrm rot="21414539">
            <a:off x="456818" y="3865068"/>
            <a:ext cx="5296456" cy="2755771"/>
          </a:xfrm>
          <a:prstGeom prst="ellipse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63206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6857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06464570-4C9F-45B2-A43C-5590DBB0B7E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202565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64570-4C9F-45B2-A43C-5590DBB0B7E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8241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06464570-4C9F-45B2-A43C-5590DBB0B7E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365348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64570-4C9F-45B2-A43C-5590DBB0B7E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45751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64570-4C9F-45B2-A43C-5590DBB0B7E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92744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64570-4C9F-45B2-A43C-5590DBB0B7E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113485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64570-4C9F-45B2-A43C-5590DBB0B7E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96658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D1A86E3-EB24-4089-92FA-FDAEC6379A0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47" r="55000"/>
          <a:stretch/>
        </p:blipFill>
        <p:spPr>
          <a:xfrm rot="21435851">
            <a:off x="279722" y="4087427"/>
            <a:ext cx="5589639" cy="2558400"/>
          </a:xfrm>
          <a:prstGeom prst="ellipse">
            <a:avLst/>
          </a:prstGeom>
          <a:solidFill>
            <a:schemeClr val="accent1"/>
          </a:solidFill>
          <a:effectLst>
            <a:softEdge rad="317500"/>
          </a:effectLst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id="{4D2FF47D-46CA-4882-9C52-785D14C6DBD9}"/>
              </a:ext>
            </a:extLst>
          </p:cNvPr>
          <p:cNvSpPr/>
          <p:nvPr/>
        </p:nvSpPr>
        <p:spPr>
          <a:xfrm rot="21414539">
            <a:off x="456818" y="3865068"/>
            <a:ext cx="5296456" cy="2755771"/>
          </a:xfrm>
          <a:prstGeom prst="ellipse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58879-ECF3-493B-A9EC-D22467F6C39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879856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64570-4C9F-45B2-A43C-5590DBB0B7E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64753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64570-4C9F-45B2-A43C-5590DBB0B7E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141539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64570-4C9F-45B2-A43C-5590DBB0B7E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47776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06464570-4C9F-45B2-A43C-5590DBB0B7E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07110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06464570-4C9F-45B2-A43C-5590DBB0B7E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220806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06464570-4C9F-45B2-A43C-5590DBB0B7E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953125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64570-4C9F-45B2-A43C-5590DBB0B7E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06110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64570-4C9F-45B2-A43C-5590DBB0B7E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10934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64570-4C9F-45B2-A43C-5590DBB0B7E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72999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06464570-4C9F-45B2-A43C-5590DBB0B7E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0432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BEAFF-9B39-4BA7-A91F-47B42D8CBDD8}" type="slidenum">
              <a:rPr lang="en-US" altLang="zh-CN" smtClean="0"/>
              <a:pPr/>
              <a:t>‹#›</a:t>
            </a:fld>
            <a:endParaRPr lang="en-US" altLang="zh-CN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AC46CE05-79DE-4D2D-A0B4-A0A474134F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47" r="55000"/>
          <a:stretch/>
        </p:blipFill>
        <p:spPr>
          <a:xfrm rot="21435851">
            <a:off x="279722" y="4087427"/>
            <a:ext cx="5589639" cy="2558400"/>
          </a:xfrm>
          <a:prstGeom prst="ellipse">
            <a:avLst/>
          </a:prstGeom>
          <a:solidFill>
            <a:schemeClr val="accent1"/>
          </a:solidFill>
          <a:effectLst>
            <a:softEdge rad="317500"/>
          </a:effectLst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id="{89F0CA9F-1130-4734-AF16-75C788D51E27}"/>
              </a:ext>
            </a:extLst>
          </p:cNvPr>
          <p:cNvSpPr/>
          <p:nvPr/>
        </p:nvSpPr>
        <p:spPr>
          <a:xfrm rot="21414539">
            <a:off x="456818" y="3865068"/>
            <a:ext cx="5296456" cy="2755771"/>
          </a:xfrm>
          <a:prstGeom prst="ellipse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9819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8B135-B47D-44D5-B2C8-610A2CC5CE43}" type="slidenum">
              <a:rPr lang="en-US" altLang="zh-CN" smtClean="0"/>
              <a:pPr/>
              <a:t>‹#›</a:t>
            </a:fld>
            <a:endParaRPr lang="en-US" altLang="zh-CN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15190B2-E194-4CE9-8162-FE8D123ED49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47" r="55000"/>
          <a:stretch/>
        </p:blipFill>
        <p:spPr>
          <a:xfrm rot="21435851">
            <a:off x="279722" y="4087427"/>
            <a:ext cx="5589639" cy="2558400"/>
          </a:xfrm>
          <a:prstGeom prst="ellipse">
            <a:avLst/>
          </a:prstGeom>
          <a:solidFill>
            <a:schemeClr val="accent1"/>
          </a:solidFill>
          <a:effectLst>
            <a:softEdge rad="317500"/>
          </a:effectLst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53EA2EAF-4F70-472A-B97E-EF538A016CE0}"/>
              </a:ext>
            </a:extLst>
          </p:cNvPr>
          <p:cNvSpPr/>
          <p:nvPr/>
        </p:nvSpPr>
        <p:spPr>
          <a:xfrm rot="21414539">
            <a:off x="456818" y="3865068"/>
            <a:ext cx="5296456" cy="2755771"/>
          </a:xfrm>
          <a:prstGeom prst="ellipse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8747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954CC-289A-4CFE-9837-4A1991932C67}" type="slidenum">
              <a:rPr lang="en-US" altLang="zh-CN" smtClean="0"/>
              <a:pPr/>
              <a:t>‹#›</a:t>
            </a:fld>
            <a:endParaRPr lang="en-US" altLang="zh-CN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887B6CD-DD6D-4FFD-A4D9-414C8C1682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47" r="55000"/>
          <a:stretch/>
        </p:blipFill>
        <p:spPr>
          <a:xfrm rot="21435851">
            <a:off x="279722" y="4087427"/>
            <a:ext cx="5589639" cy="2558400"/>
          </a:xfrm>
          <a:prstGeom prst="ellipse">
            <a:avLst/>
          </a:prstGeom>
          <a:solidFill>
            <a:schemeClr val="accent1"/>
          </a:solidFill>
          <a:effectLst>
            <a:softEdge rad="317500"/>
          </a:effectLst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id="{AEADFE5D-5638-4CD6-8828-220CE20D7A35}"/>
              </a:ext>
            </a:extLst>
          </p:cNvPr>
          <p:cNvSpPr/>
          <p:nvPr/>
        </p:nvSpPr>
        <p:spPr>
          <a:xfrm rot="21414539">
            <a:off x="456818" y="3865068"/>
            <a:ext cx="5296456" cy="2755771"/>
          </a:xfrm>
          <a:prstGeom prst="ellipse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2156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49039-AC04-4C20-B34E-9CC524E0374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1D43F51-3D14-4BEA-A74C-7733187314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47" r="55000"/>
          <a:stretch/>
        </p:blipFill>
        <p:spPr>
          <a:xfrm rot="21435851">
            <a:off x="279722" y="4087427"/>
            <a:ext cx="5589639" cy="2558400"/>
          </a:xfrm>
          <a:prstGeom prst="ellipse">
            <a:avLst/>
          </a:prstGeom>
          <a:solidFill>
            <a:schemeClr val="accent1"/>
          </a:solidFill>
          <a:effectLst>
            <a:softEdge rad="317500"/>
          </a:effectLst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EC9AF057-1043-4EB4-8FF8-240AB4841F5B}"/>
              </a:ext>
            </a:extLst>
          </p:cNvPr>
          <p:cNvSpPr/>
          <p:nvPr/>
        </p:nvSpPr>
        <p:spPr>
          <a:xfrm rot="21414539">
            <a:off x="456818" y="3865068"/>
            <a:ext cx="5296456" cy="2755771"/>
          </a:xfrm>
          <a:prstGeom prst="ellipse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8669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06525-7CA9-4469-AC2D-03245D6A454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578D36D-88B1-40BB-80B5-028FC039477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47" r="55000"/>
          <a:stretch/>
        </p:blipFill>
        <p:spPr>
          <a:xfrm rot="21435851">
            <a:off x="279722" y="4087427"/>
            <a:ext cx="5589639" cy="2558400"/>
          </a:xfrm>
          <a:prstGeom prst="ellipse">
            <a:avLst/>
          </a:prstGeom>
          <a:solidFill>
            <a:schemeClr val="accent1"/>
          </a:solidFill>
          <a:effectLst>
            <a:softEdge rad="317500"/>
          </a:effectLst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EB5B2AFA-3E78-4C30-B888-76A1C280D71E}"/>
              </a:ext>
            </a:extLst>
          </p:cNvPr>
          <p:cNvSpPr/>
          <p:nvPr/>
        </p:nvSpPr>
        <p:spPr>
          <a:xfrm rot="21414539">
            <a:off x="456818" y="3865068"/>
            <a:ext cx="5296456" cy="2755771"/>
          </a:xfrm>
          <a:prstGeom prst="ellipse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3901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 advClick="0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51182-7713-4BFE-9515-FC795F1A55F0}" type="slidenum">
              <a:rPr lang="en-US" altLang="zh-CN" smtClean="0"/>
              <a:pPr/>
              <a:t>‹#›</a:t>
            </a:fld>
            <a:endParaRPr lang="en-US" altLang="zh-CN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F3ED2DD-5A80-43CE-AE3B-A3B97D0F46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47" r="55000"/>
          <a:stretch/>
        </p:blipFill>
        <p:spPr>
          <a:xfrm rot="21435851">
            <a:off x="279722" y="4087427"/>
            <a:ext cx="5589639" cy="2558400"/>
          </a:xfrm>
          <a:prstGeom prst="ellipse">
            <a:avLst/>
          </a:prstGeom>
          <a:solidFill>
            <a:schemeClr val="accent1"/>
          </a:solidFill>
          <a:effectLst>
            <a:softEdge rad="317500"/>
          </a:effectLst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73438061-C2FC-4CF1-8E44-0FDCC5E93EF3}"/>
              </a:ext>
            </a:extLst>
          </p:cNvPr>
          <p:cNvSpPr/>
          <p:nvPr/>
        </p:nvSpPr>
        <p:spPr>
          <a:xfrm rot="21414539">
            <a:off x="456818" y="3865068"/>
            <a:ext cx="5296456" cy="2755771"/>
          </a:xfrm>
          <a:prstGeom prst="ellipse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0707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2CC5A-3A03-49D6-8F5B-C3402B5916E2}" type="slidenum">
              <a:rPr lang="en-US" altLang="zh-CN" smtClean="0"/>
              <a:pPr/>
              <a:t>‹#›</a:t>
            </a:fld>
            <a:endParaRPr lang="en-US" altLang="zh-CN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1DC3E56-4EFB-4783-AC1D-2321FBD2834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47" r="55000"/>
          <a:stretch/>
        </p:blipFill>
        <p:spPr>
          <a:xfrm rot="21435851">
            <a:off x="279722" y="4087427"/>
            <a:ext cx="5589639" cy="2558400"/>
          </a:xfrm>
          <a:prstGeom prst="ellipse">
            <a:avLst/>
          </a:prstGeom>
          <a:solidFill>
            <a:schemeClr val="accent1"/>
          </a:solidFill>
          <a:effectLst>
            <a:softEdge rad="317500"/>
          </a:effectLst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8A87A680-0D61-463A-8099-5BED4ECD5420}"/>
              </a:ext>
            </a:extLst>
          </p:cNvPr>
          <p:cNvSpPr/>
          <p:nvPr/>
        </p:nvSpPr>
        <p:spPr>
          <a:xfrm rot="21414539">
            <a:off x="456818" y="3865068"/>
            <a:ext cx="5296456" cy="2755771"/>
          </a:xfrm>
          <a:prstGeom prst="ellipse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672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46"/>
          <p:cNvCxnSpPr>
            <a:cxnSpLocks noChangeShapeType="1"/>
          </p:cNvCxnSpPr>
          <p:nvPr/>
        </p:nvCxnSpPr>
        <p:spPr bwMode="auto">
          <a:xfrm flipH="1">
            <a:off x="855141" y="872068"/>
            <a:ext cx="10617460" cy="0"/>
          </a:xfrm>
          <a:prstGeom prst="line">
            <a:avLst/>
          </a:prstGeom>
          <a:noFill/>
          <a:ln w="9525" cmpd="sng">
            <a:solidFill>
              <a:schemeClr val="accent6">
                <a:lumMod val="60000"/>
                <a:lumOff val="4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4" name="图片 3">
            <a:extLst>
              <a:ext uri="{FF2B5EF4-FFF2-40B4-BE49-F238E27FC236}">
                <a16:creationId xmlns:a16="http://schemas.microsoft.com/office/drawing/2014/main" id="{3DDABB41-7FA1-4295-A946-D40305F32FF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85182"/>
            <a:ext cx="2999492" cy="682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251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5pPr>
      <a:lvl6pPr marL="424031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6pPr>
      <a:lvl7pPr marL="848060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7pPr>
      <a:lvl8pPr marL="1272091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8pPr>
      <a:lvl9pPr marL="1696122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9pPr>
    </p:titleStyle>
    <p:bodyStyle>
      <a:lvl1pPr marL="167505" indent="-167505" algn="l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+mn-lt"/>
          <a:ea typeface="+mn-ea"/>
          <a:cs typeface="+mn-cs"/>
        </a:defRPr>
      </a:lvl1pPr>
      <a:lvl2pPr marL="501257" indent="-167505" algn="l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29970" indent="-161209" algn="l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>
          <a:solidFill>
            <a:schemeClr val="tx1"/>
          </a:solidFill>
          <a:latin typeface="+mn-lt"/>
          <a:ea typeface="+mn-ea"/>
          <a:cs typeface="+mn-cs"/>
        </a:defRPr>
      </a:lvl3pPr>
      <a:lvl4pPr marL="1163723" indent="-167505" algn="l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>
          <a:solidFill>
            <a:schemeClr val="tx1"/>
          </a:solidFill>
          <a:latin typeface="+mn-lt"/>
          <a:ea typeface="+mn-ea"/>
          <a:cs typeface="+mn-cs"/>
        </a:defRPr>
      </a:lvl4pPr>
      <a:lvl5pPr marL="1501253" indent="-170025" algn="l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5pPr>
      <a:lvl6pPr marL="1925805" indent="-170790" algn="l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6pPr>
      <a:lvl7pPr marL="2349836" indent="-170790" algn="l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7pPr>
      <a:lvl8pPr marL="2773868" indent="-170790" algn="l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8pPr>
      <a:lvl9pPr marL="3197896" indent="-170790" algn="l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480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4031" algn="l" defTabSz="8480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8060" algn="l" defTabSz="8480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72091" algn="l" defTabSz="8480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96122" algn="l" defTabSz="8480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20151" algn="l" defTabSz="8480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44183" algn="l" defTabSz="8480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68214" algn="l" defTabSz="8480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92243" algn="l" defTabSz="8480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464570-4C9F-45B2-A43C-5590DBB0B7E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5E966DF-5A83-422B-B32E-532934CC257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312" y="97974"/>
            <a:ext cx="3135049" cy="752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833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 advClick="0" advTm="2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464570-4C9F-45B2-A43C-5590DBB0B7E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621942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  <p:sldLayoutId id="2147483734" r:id="rId16"/>
    <p:sldLayoutId id="2147483735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53E7454-3396-4D8E-98AA-CEE313AA0068}"/>
              </a:ext>
            </a:extLst>
          </p:cNvPr>
          <p:cNvSpPr/>
          <p:nvPr/>
        </p:nvSpPr>
        <p:spPr>
          <a:xfrm>
            <a:off x="695400" y="694428"/>
            <a:ext cx="38331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zh-CN" altLang="en-US" sz="3200" kern="1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奶油小甜心-by阿沫" panose="040F0700000000000000" pitchFamily="82" charset="-122"/>
              </a:rPr>
              <a:t>自主创新  张扬个性</a:t>
            </a:r>
            <a:endParaRPr lang="zh-CN" altLang="zh-CN" kern="100" dirty="0">
              <a:solidFill>
                <a:srgbClr val="00206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奶油小甜心-by阿沫" panose="040F0700000000000000" pitchFamily="8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28EE14-B968-4A06-8E57-DF772952FE5B}"/>
              </a:ext>
            </a:extLst>
          </p:cNvPr>
          <p:cNvSpPr txBox="1"/>
          <p:nvPr/>
        </p:nvSpPr>
        <p:spPr>
          <a:xfrm>
            <a:off x="2639616" y="2551837"/>
            <a:ext cx="60486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议论文</a:t>
            </a:r>
            <a:endParaRPr lang="en-US" altLang="zh-CN" sz="5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/>
            <a:r>
              <a:rPr lang="en-US" altLang="zh-CN" sz="5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5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写出自己的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B9444B18-1AAA-4885-8C83-A00653FC74D8}"/>
              </a:ext>
            </a:extLst>
          </p:cNvPr>
          <p:cNvSpPr/>
          <p:nvPr/>
        </p:nvSpPr>
        <p:spPr>
          <a:xfrm>
            <a:off x="8688288" y="3442067"/>
            <a:ext cx="864096" cy="86409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>
                <a:latin typeface="华文行楷" panose="02010800040101010101" pitchFamily="2" charset="-122"/>
                <a:ea typeface="华文行楷" panose="02010800040101010101" pitchFamily="2" charset="-122"/>
              </a:rPr>
              <a:t>个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59ADA9D-E5C8-4949-9BAC-40C768DE2539}"/>
              </a:ext>
            </a:extLst>
          </p:cNvPr>
          <p:cNvSpPr/>
          <p:nvPr/>
        </p:nvSpPr>
        <p:spPr>
          <a:xfrm>
            <a:off x="9587714" y="3442067"/>
            <a:ext cx="864096" cy="86409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>
                <a:latin typeface="华文行楷" panose="02010800040101010101" pitchFamily="2" charset="-122"/>
                <a:ea typeface="华文行楷" panose="02010800040101010101" pitchFamily="2" charset="-122"/>
              </a:rPr>
              <a:t>性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0ECDDF1-CB2F-4A16-9446-44D75121E972}"/>
              </a:ext>
            </a:extLst>
          </p:cNvPr>
          <p:cNvSpPr/>
          <p:nvPr/>
        </p:nvSpPr>
        <p:spPr>
          <a:xfrm>
            <a:off x="840000" y="1398757"/>
            <a:ext cx="10512000" cy="36000"/>
          </a:xfrm>
          <a:prstGeom prst="rect">
            <a:avLst/>
          </a:prstGeom>
          <a:gradFill>
            <a:gsLst>
              <a:gs pos="0">
                <a:srgbClr val="FF9900"/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90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AFF2441B-5BBB-4FF0-AA4E-3AB6F2FDC90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3359696" y="1174844"/>
            <a:ext cx="5472608" cy="646331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以高考作文题示例：</a:t>
            </a: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6042808C-B904-4170-8E1F-94089890CBA1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578614" y="1900311"/>
            <a:ext cx="11034771" cy="1008062"/>
          </a:xfrm>
        </p:spPr>
        <p:txBody>
          <a:bodyPr>
            <a:normAutofit lnSpcReduction="10000"/>
          </a:bodyPr>
          <a:lstStyle/>
          <a:p>
            <a:pPr marL="0" indent="0" algn="just" eaLnBrk="1" hangingPunct="1">
              <a:buNone/>
              <a:defRPr/>
            </a:pPr>
            <a:r>
              <a:rPr lang="zh-CN" altLang="en-US" sz="36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2003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年高考作文，依据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智子疑邻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的故事，分别可以提出几种自己的主张：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948862E-AF06-4875-BE42-26D9A53B439D}"/>
              </a:ext>
            </a:extLst>
          </p:cNvPr>
          <p:cNvSpPr txBox="1"/>
          <p:nvPr/>
        </p:nvSpPr>
        <p:spPr>
          <a:xfrm>
            <a:off x="578613" y="2861126"/>
            <a:ext cx="301470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不能凭感情亲疏远近认知事物，感情阻碍人对事物的认知。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得出观点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理性思考问题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225F0F1-81FA-4035-A5A1-0C0E3F930FBF}"/>
              </a:ext>
            </a:extLst>
          </p:cNvPr>
          <p:cNvSpPr/>
          <p:nvPr/>
        </p:nvSpPr>
        <p:spPr>
          <a:xfrm>
            <a:off x="4151783" y="2861126"/>
            <a:ext cx="388843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富人认为自己的孩子很聪明，但是怀疑邻居，这其实是人之常情！而邻居提出问题则是好心没有好报。所以给他人提意见要在正确的时候用适宜的方式。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8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得出观点：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正确面对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797CA9E-A2B1-4BCA-ADEE-9955393EDF0F}"/>
              </a:ext>
            </a:extLst>
          </p:cNvPr>
          <p:cNvSpPr/>
          <p:nvPr/>
        </p:nvSpPr>
        <p:spPr>
          <a:xfrm>
            <a:off x="8472264" y="2708988"/>
            <a:ext cx="3528392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亲情与理智的关系？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对与错？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如何正确处理？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222E7CA-E787-4AB1-88FC-A5BFA8484AED}"/>
              </a:ext>
            </a:extLst>
          </p:cNvPr>
          <p:cNvSpPr/>
          <p:nvPr/>
        </p:nvSpPr>
        <p:spPr>
          <a:xfrm>
            <a:off x="0" y="366167"/>
            <a:ext cx="4571492" cy="6463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D9FF6F5-49BA-4A19-8F6B-722E74C2B034}"/>
              </a:ext>
            </a:extLst>
          </p:cNvPr>
          <p:cNvSpPr/>
          <p:nvPr/>
        </p:nvSpPr>
        <p:spPr>
          <a:xfrm>
            <a:off x="695400" y="366166"/>
            <a:ext cx="3876092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C000"/>
            </a:solidFill>
            <a:prstDash val="lgDashDot"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3600" kern="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个性化思维与作文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  <p:bldP spid="2" grpId="0"/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235AF3-EF62-4586-BB79-A24FF323AFB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416736" y="434837"/>
            <a:ext cx="3600400" cy="831627"/>
          </a:xfrm>
        </p:spPr>
        <p:txBody>
          <a:bodyPr/>
          <a:lstStyle/>
          <a:p>
            <a:r>
              <a:rPr lang="zh-CN" altLang="en-US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运用多向思维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E7A4BF4-FA3C-48E7-9C68-3C487D81B41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2071822"/>
            <a:ext cx="10515600" cy="4351338"/>
          </a:xfrm>
        </p:spPr>
        <p:txBody>
          <a:bodyPr>
            <a:normAutofit/>
          </a:bodyPr>
          <a:lstStyle/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在一个建筑工地上，机动电梯的索链突然断了，而几十米高的楼层间还有一男一女两名工人，在电梯载板坠落的一刹那，两名工人不约而同地死死抱紧了同一根长木竿。由于木竿无法承负两个人的重量，便开始倾斜，眼看就要折断了。女人对男人说：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‘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我还有两个孩子，我死了，他们怎么办？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’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说着，一行热泪便流了下来。男人听了，只说了一句：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‘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好好照顾你的孩子！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’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便义无反顾地松开双手纵身跳了下去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 descr="https://timgsa.baidu.com/timg?image&amp;quality=80&amp;size=b9999_10000&amp;sec=1553524452&amp;di=908434928eb84378bfcc94e6fe47baeb&amp;imgtype=jpg&amp;er=1&amp;src=http%3A%2F%2Fwww.xscbs.com.cn%2FUploads%2Fimage%2F20170222%2F20170222144913_68557.jpg">
            <a:extLst>
              <a:ext uri="{FF2B5EF4-FFF2-40B4-BE49-F238E27FC236}">
                <a16:creationId xmlns:a16="http://schemas.microsoft.com/office/drawing/2014/main" id="{E042F7A6-AEBD-4C30-92D9-1D469314DD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36" y="32159"/>
            <a:ext cx="2297400" cy="1636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8735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9004CCF-692F-4AA2-9D3F-BECEDEF0019F}"/>
              </a:ext>
            </a:extLst>
          </p:cNvPr>
          <p:cNvSpPr/>
          <p:nvPr/>
        </p:nvSpPr>
        <p:spPr>
          <a:xfrm>
            <a:off x="1127448" y="1153492"/>
            <a:ext cx="9594866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面对</a:t>
            </a:r>
            <a:r>
              <a:rPr lang="zh-CN" altLang="en-US" sz="2800" dirty="0"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水</a:t>
            </a:r>
            <a:r>
              <a:rPr lang="zh-CN" altLang="en-US" sz="2800" dirty="0"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kumimoji="1" lang="zh-CN" altLang="en-US" sz="28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沿着不同的方向、不同的角度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、不同的层次地思考问题，或者通过转换角度，逆向求解的方式展开联想，你会想到什么？</a:t>
            </a:r>
            <a:endParaRPr lang="zh-CN" altLang="en-US" sz="28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E5EA391-5814-4D46-A0E0-A78DBDB2F6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0" r="2906"/>
          <a:stretch/>
        </p:blipFill>
        <p:spPr>
          <a:xfrm>
            <a:off x="6636570" y="2996952"/>
            <a:ext cx="3707902" cy="3429000"/>
          </a:xfrm>
          <a:prstGeom prst="ellipse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34B1771-6C52-410D-8935-25DC1747FA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128814"/>
            <a:ext cx="4572000" cy="3429000"/>
          </a:xfrm>
          <a:prstGeom prst="round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448C26B8-728F-49E4-BD86-D9B412BC5E31}"/>
              </a:ext>
            </a:extLst>
          </p:cNvPr>
          <p:cNvSpPr/>
          <p:nvPr/>
        </p:nvSpPr>
        <p:spPr>
          <a:xfrm>
            <a:off x="0" y="366167"/>
            <a:ext cx="4571492" cy="6463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8952203-44E8-4F54-BD23-E6D283F04776}"/>
              </a:ext>
            </a:extLst>
          </p:cNvPr>
          <p:cNvSpPr/>
          <p:nvPr/>
        </p:nvSpPr>
        <p:spPr>
          <a:xfrm>
            <a:off x="695400" y="366166"/>
            <a:ext cx="3876092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C000"/>
            </a:solidFill>
            <a:prstDash val="lgDashDot"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3600" kern="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个性化思维与作文</a:t>
            </a:r>
          </a:p>
        </p:txBody>
      </p:sp>
    </p:spTree>
    <p:extLst>
      <p:ext uri="{BB962C8B-B14F-4D97-AF65-F5344CB8AC3E}">
        <p14:creationId xmlns:p14="http://schemas.microsoft.com/office/powerpoint/2010/main" val="293021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>
            <a:extLst>
              <a:ext uri="{FF2B5EF4-FFF2-40B4-BE49-F238E27FC236}">
                <a16:creationId xmlns:a16="http://schemas.microsoft.com/office/drawing/2014/main" id="{06E55E8F-59CC-47DE-8DD5-00BDB855F70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271464" y="1280567"/>
            <a:ext cx="10298112" cy="1981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99CC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lnSpc>
                <a:spcPct val="100000"/>
              </a:lnSpc>
              <a:buNone/>
            </a:pPr>
            <a:r>
              <a:rPr lang="en-US" altLang="zh-CN" sz="36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〖</a:t>
            </a:r>
            <a:r>
              <a:rPr lang="zh-CN" altLang="en-US" sz="36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迁移训练：话题作文</a:t>
            </a:r>
            <a:r>
              <a:rPr lang="en-US" altLang="zh-CN" sz="36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〗</a:t>
            </a:r>
          </a:p>
          <a:p>
            <a:pPr marL="0" indent="0" eaLnBrk="1" hangingPunct="1">
              <a:lnSpc>
                <a:spcPct val="100000"/>
              </a:lnSpc>
              <a:buNone/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水”，与我们的生活息息相关，面对“水”，你能否想到</a:t>
            </a:r>
            <a:r>
              <a:rPr kumimoji="1" lang="zh-CN" altLang="en-US" sz="36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三个以上的主题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kumimoji="1"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100000"/>
              </a:lnSpc>
              <a:buNone/>
            </a:pPr>
            <a:endParaRPr lang="zh-CN" altLang="en-US" sz="36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lnSpc>
                <a:spcPct val="100000"/>
              </a:lnSpc>
              <a:buNone/>
            </a:pPr>
            <a:endParaRPr lang="zh-CN" altLang="en-US" sz="36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lnSpc>
                <a:spcPct val="100000"/>
              </a:lnSpc>
              <a:buNone/>
            </a:pPr>
            <a:endParaRPr lang="en-US" altLang="zh-CN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6" name="Text Box 4">
            <a:extLst>
              <a:ext uri="{FF2B5EF4-FFF2-40B4-BE49-F238E27FC236}">
                <a16:creationId xmlns:a16="http://schemas.microsoft.com/office/drawing/2014/main" id="{F75D181B-2BE5-4635-A57A-7E04072B0B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0825" y="3497967"/>
            <a:ext cx="10298112" cy="2931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水不但自己奋斗不息，还能推动别人前进；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水，经常探求自己前进的方向；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遇到障碍物时，水能发挥百倍力量；水遇到障碍物，会绕道而行，比喻人在生活中要机智灵活。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1B5CB2B-BDAF-4C72-A0BE-CB69D4FACD4A}"/>
              </a:ext>
            </a:extLst>
          </p:cNvPr>
          <p:cNvSpPr/>
          <p:nvPr/>
        </p:nvSpPr>
        <p:spPr>
          <a:xfrm>
            <a:off x="0" y="366167"/>
            <a:ext cx="4571492" cy="6463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5EEAA3-9CEA-479E-95EC-2E5E86E431F8}"/>
              </a:ext>
            </a:extLst>
          </p:cNvPr>
          <p:cNvSpPr/>
          <p:nvPr/>
        </p:nvSpPr>
        <p:spPr>
          <a:xfrm>
            <a:off x="695400" y="366166"/>
            <a:ext cx="3876092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C000"/>
            </a:solidFill>
            <a:prstDash val="lgDashDot"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3600" kern="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个性化思维与作文</a:t>
            </a:r>
          </a:p>
        </p:txBody>
      </p:sp>
    </p:spTree>
    <p:extLst>
      <p:ext uri="{BB962C8B-B14F-4D97-AF65-F5344CB8AC3E}">
        <p14:creationId xmlns:p14="http://schemas.microsoft.com/office/powerpoint/2010/main" val="3498286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uiExpand="1" build="p"/>
      <p:bldP spid="33796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3">
            <a:extLst>
              <a:ext uri="{FF2B5EF4-FFF2-40B4-BE49-F238E27FC236}">
                <a16:creationId xmlns:a16="http://schemas.microsoft.com/office/drawing/2014/main" id="{A0F38F9C-8690-4B27-8F94-CA9766FFDF0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2711624" y="1217793"/>
            <a:ext cx="6768752" cy="647700"/>
          </a:xfrm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>
            <a:normAutofit/>
          </a:bodyPr>
          <a:lstStyle/>
          <a:p>
            <a:pPr algn="ctr" eaLnBrk="1" hangingPunct="1"/>
            <a:r>
              <a:rPr lang="zh-CN" altLang="en-US" sz="36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从成语俗语古诗词一个角度考虑</a:t>
            </a:r>
          </a:p>
        </p:txBody>
      </p:sp>
      <p:sp>
        <p:nvSpPr>
          <p:cNvPr id="67588" name="Rectangle 4">
            <a:extLst>
              <a:ext uri="{FF2B5EF4-FFF2-40B4-BE49-F238E27FC236}">
                <a16:creationId xmlns:a16="http://schemas.microsoft.com/office/drawing/2014/main" id="{58A9CCA2-FA23-496B-AE32-BC1B0CD5FF8F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1091444" y="2005779"/>
            <a:ext cx="10009112" cy="4825267"/>
          </a:xfrm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>
            <a:noAutofit/>
          </a:bodyPr>
          <a:lstStyle/>
          <a:p>
            <a:pPr marL="0" indent="0" algn="just" eaLnBrk="1" hangingPunct="1">
              <a:lnSpc>
                <a:spcPct val="110000"/>
              </a:lnSpc>
              <a:spcBef>
                <a:spcPts val="0"/>
              </a:spcBef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子在川上曰：</a:t>
            </a:r>
            <a:r>
              <a:rPr lang="zh-CN" altLang="en-US" dirty="0">
                <a:ea typeface="黑体" panose="02010609060101010101" pitchFamily="49" charset="-122"/>
              </a:rPr>
              <a:t>“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逝者如斯夫！</a:t>
            </a:r>
            <a:r>
              <a:rPr lang="zh-CN" altLang="en-US" dirty="0">
                <a:ea typeface="黑体" panose="02010609060101010101" pitchFamily="49" charset="-122"/>
              </a:rPr>
              <a:t>”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marL="0" indent="0" algn="just" eaLnBrk="1" hangingPunct="1">
              <a:lnSpc>
                <a:spcPct val="11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◇要珍惜时间。</a:t>
            </a:r>
          </a:p>
          <a:p>
            <a:pPr marL="0" indent="0" algn="just" eaLnBrk="1" hangingPunct="1">
              <a:lnSpc>
                <a:spcPct val="110000"/>
              </a:lnSpc>
              <a:spcBef>
                <a:spcPts val="1200"/>
              </a:spcBef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en-US" altLang="zh-CN" dirty="0">
                <a:ea typeface="黑体" panose="02010609060101010101" pitchFamily="49" charset="-122"/>
              </a:rPr>
              <a:t>“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人往高处走，水往低处流。</a:t>
            </a:r>
            <a:r>
              <a:rPr lang="zh-CN" altLang="en-US" dirty="0">
                <a:ea typeface="黑体" panose="02010609060101010101" pitchFamily="49" charset="-122"/>
              </a:rPr>
              <a:t>”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 eaLnBrk="1" hangingPunct="1">
              <a:lnSpc>
                <a:spcPct val="11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◇做事要遵循自然规律，不能逆规律行事，违规就要受罚。做人要努力，才能不断进步。</a:t>
            </a:r>
          </a:p>
          <a:p>
            <a:pPr marL="0" indent="0" algn="just" eaLnBrk="1" hangingPunct="1">
              <a:lnSpc>
                <a:spcPct val="11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◇水不一定往低处流，人也不一定往高处走。当我们努力向上而不得时，想一想，退一步海阔天空，做人最重要的是开心。</a:t>
            </a:r>
          </a:p>
          <a:p>
            <a:pPr marL="0" indent="0" algn="just" eaLnBrk="1" hangingPunct="1">
              <a:lnSpc>
                <a:spcPct val="110000"/>
              </a:lnSpc>
              <a:spcBef>
                <a:spcPts val="1200"/>
              </a:spcBef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长江后浪推前浪。</a:t>
            </a:r>
          </a:p>
          <a:p>
            <a:pPr marL="0" indent="0" algn="just" eaLnBrk="1" hangingPunct="1">
              <a:lnSpc>
                <a:spcPct val="11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◇后来者居上。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367DB1E-49E0-4393-B7EA-6D15B32C215F}"/>
              </a:ext>
            </a:extLst>
          </p:cNvPr>
          <p:cNvSpPr/>
          <p:nvPr/>
        </p:nvSpPr>
        <p:spPr>
          <a:xfrm>
            <a:off x="0" y="366167"/>
            <a:ext cx="4571492" cy="6463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CBA1110-E949-40DB-B807-1D0CE4153727}"/>
              </a:ext>
            </a:extLst>
          </p:cNvPr>
          <p:cNvSpPr/>
          <p:nvPr/>
        </p:nvSpPr>
        <p:spPr>
          <a:xfrm>
            <a:off x="695400" y="366166"/>
            <a:ext cx="3876092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C000"/>
            </a:solidFill>
            <a:prstDash val="lgDashDot"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3600" kern="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个性化思维与作文</a:t>
            </a:r>
          </a:p>
        </p:txBody>
      </p:sp>
    </p:spTree>
    <p:extLst>
      <p:ext uri="{BB962C8B-B14F-4D97-AF65-F5344CB8AC3E}">
        <p14:creationId xmlns:p14="http://schemas.microsoft.com/office/powerpoint/2010/main" val="973163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7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67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675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675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675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675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0633C66F-D2E7-42B5-AC48-63D2EABB8DAF}"/>
              </a:ext>
            </a:extLst>
          </p:cNvPr>
          <p:cNvSpPr/>
          <p:nvPr/>
        </p:nvSpPr>
        <p:spPr>
          <a:xfrm>
            <a:off x="1307468" y="1988840"/>
            <a:ext cx="9577064" cy="446449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3EB5497-E0DF-427F-B793-4FEAB12D5C18}"/>
              </a:ext>
            </a:extLst>
          </p:cNvPr>
          <p:cNvSpPr/>
          <p:nvPr/>
        </p:nvSpPr>
        <p:spPr>
          <a:xfrm>
            <a:off x="823791" y="663079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3600" b="1" kern="100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个性化拟题示例</a:t>
            </a:r>
            <a:endParaRPr lang="zh-CN" altLang="zh-CN" sz="3600" b="1" kern="100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389B8D4-D020-4575-8159-DAEDA154C094}"/>
              </a:ext>
            </a:extLst>
          </p:cNvPr>
          <p:cNvSpPr/>
          <p:nvPr/>
        </p:nvSpPr>
        <p:spPr>
          <a:xfrm>
            <a:off x="1595500" y="1675168"/>
            <a:ext cx="3636404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拟一个个性化的标题</a:t>
            </a:r>
            <a:endParaRPr lang="zh-CN" altLang="zh-CN" sz="2800" kern="100" dirty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920DED8-D975-4EBC-98ED-3FFA6C4E57EA}"/>
              </a:ext>
            </a:extLst>
          </p:cNvPr>
          <p:cNvSpPr/>
          <p:nvPr/>
        </p:nvSpPr>
        <p:spPr>
          <a:xfrm>
            <a:off x="840000" y="1398757"/>
            <a:ext cx="10512000" cy="36000"/>
          </a:xfrm>
          <a:prstGeom prst="rect">
            <a:avLst/>
          </a:prstGeom>
          <a:gradFill>
            <a:gsLst>
              <a:gs pos="0">
                <a:srgbClr val="FF9900"/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3217260-FCBF-4014-B183-34ACCE2E1D1E}"/>
              </a:ext>
            </a:extLst>
          </p:cNvPr>
          <p:cNvSpPr txBox="1"/>
          <p:nvPr/>
        </p:nvSpPr>
        <p:spPr>
          <a:xfrm>
            <a:off x="2639616" y="2463732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以“勤奋”为主题，拟一个标题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C9156C1-1375-4534-90E7-BD9277A6170D}"/>
              </a:ext>
            </a:extLst>
          </p:cNvPr>
          <p:cNvSpPr txBox="1"/>
          <p:nvPr/>
        </p:nvSpPr>
        <p:spPr>
          <a:xfrm>
            <a:off x="1778542" y="3285395"/>
            <a:ext cx="1830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28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论勤奋</a:t>
            </a:r>
            <a:r>
              <a:rPr lang="en-US" altLang="zh-CN" sz="28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endParaRPr lang="zh-CN" altLang="en-US" sz="2800" dirty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1190F0A-BFA0-4297-920F-3A6AD8D36481}"/>
              </a:ext>
            </a:extLst>
          </p:cNvPr>
          <p:cNvSpPr txBox="1"/>
          <p:nvPr/>
        </p:nvSpPr>
        <p:spPr>
          <a:xfrm>
            <a:off x="3857878" y="3412017"/>
            <a:ext cx="38442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28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勤奋学习，追逐梦想</a:t>
            </a:r>
            <a:r>
              <a:rPr lang="en-US" altLang="zh-CN" sz="28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endParaRPr lang="zh-CN" altLang="en-US" sz="2800" dirty="0">
              <a:solidFill>
                <a:srgbClr val="0070C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FF8AE75-0DE8-4AA7-97D5-F5CB4A4365D3}"/>
              </a:ext>
            </a:extLst>
          </p:cNvPr>
          <p:cNvSpPr txBox="1"/>
          <p:nvPr/>
        </p:nvSpPr>
        <p:spPr>
          <a:xfrm>
            <a:off x="6339980" y="4012459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28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业精于勤而荒于嬉</a:t>
            </a:r>
            <a:r>
              <a:rPr lang="en-US" altLang="zh-CN" sz="28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endParaRPr lang="zh-CN" altLang="en-US" sz="2800" dirty="0">
              <a:solidFill>
                <a:srgbClr val="0070C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F76FD3-C181-4674-89CD-0CB15441B686}"/>
              </a:ext>
            </a:extLst>
          </p:cNvPr>
          <p:cNvSpPr txBox="1"/>
          <p:nvPr/>
        </p:nvSpPr>
        <p:spPr>
          <a:xfrm>
            <a:off x="1235807" y="4934412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28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勤奋如采金</a:t>
            </a:r>
            <a:r>
              <a:rPr lang="en-US" altLang="zh-CN" sz="28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endParaRPr lang="zh-CN" altLang="en-US" sz="2800" dirty="0">
              <a:solidFill>
                <a:srgbClr val="0070C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D06B243-FBBB-45FB-B236-C3274A58217A}"/>
              </a:ext>
            </a:extLst>
          </p:cNvPr>
          <p:cNvSpPr txBox="1"/>
          <p:nvPr/>
        </p:nvSpPr>
        <p:spPr>
          <a:xfrm>
            <a:off x="4170055" y="4715276"/>
            <a:ext cx="3844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28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勤奋</a:t>
            </a:r>
            <a:r>
              <a:rPr lang="en-US" altLang="zh-CN" sz="28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---</a:t>
            </a:r>
            <a:r>
              <a:rPr lang="zh-CN" altLang="en-US" sz="28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理想的阶梯</a:t>
            </a:r>
            <a:r>
              <a:rPr lang="en-US" altLang="zh-CN" sz="28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endParaRPr lang="zh-CN" altLang="en-US" sz="2800" dirty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EA71A30-1C69-499B-B466-41565DA0529C}"/>
              </a:ext>
            </a:extLst>
          </p:cNvPr>
          <p:cNvSpPr txBox="1"/>
          <p:nvPr/>
        </p:nvSpPr>
        <p:spPr>
          <a:xfrm>
            <a:off x="3773998" y="5335813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28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勤奋不等于成功</a:t>
            </a:r>
            <a:r>
              <a:rPr lang="en-US" altLang="zh-CN" sz="28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endParaRPr lang="zh-CN" altLang="en-US" sz="2800" dirty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5F1B94D-5117-40B3-BE62-4EB659DED0C6}"/>
              </a:ext>
            </a:extLst>
          </p:cNvPr>
          <p:cNvSpPr txBox="1"/>
          <p:nvPr/>
        </p:nvSpPr>
        <p:spPr>
          <a:xfrm>
            <a:off x="1935745" y="4109903"/>
            <a:ext cx="3844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28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勤奋与理想（思考）</a:t>
            </a:r>
            <a:r>
              <a:rPr lang="en-US" altLang="zh-CN" sz="28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endParaRPr lang="zh-CN" altLang="en-US" sz="2800" dirty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FD52A93-7183-451A-A0C5-13E068D5BB43}"/>
              </a:ext>
            </a:extLst>
          </p:cNvPr>
          <p:cNvSpPr txBox="1"/>
          <p:nvPr/>
        </p:nvSpPr>
        <p:spPr>
          <a:xfrm>
            <a:off x="7973956" y="3237659"/>
            <a:ext cx="27363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28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勤奋的尺度</a:t>
            </a:r>
            <a:r>
              <a:rPr lang="en-US" altLang="zh-CN" sz="28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endParaRPr lang="zh-CN" altLang="en-US" sz="2800" dirty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4BD9CEE-6E6A-42D3-91B7-C2CA8BAB5B70}"/>
              </a:ext>
            </a:extLst>
          </p:cNvPr>
          <p:cNvSpPr txBox="1"/>
          <p:nvPr/>
        </p:nvSpPr>
        <p:spPr>
          <a:xfrm>
            <a:off x="1840385" y="5894574"/>
            <a:ext cx="61739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28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人生自古谁不勤，只是无法持以恒</a:t>
            </a:r>
            <a:r>
              <a:rPr lang="en-US" altLang="zh-CN" sz="28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endParaRPr lang="zh-CN" altLang="en-US" sz="2800" dirty="0">
              <a:solidFill>
                <a:srgbClr val="0070C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E041D91-A98E-4AF0-88D3-2E75DB38767A}"/>
              </a:ext>
            </a:extLst>
          </p:cNvPr>
          <p:cNvSpPr txBox="1"/>
          <p:nvPr/>
        </p:nvSpPr>
        <p:spPr>
          <a:xfrm>
            <a:off x="8014323" y="4741758"/>
            <a:ext cx="28083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28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天才与凡人</a:t>
            </a:r>
            <a:r>
              <a:rPr lang="en-US" altLang="zh-CN" sz="28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endParaRPr lang="zh-CN" altLang="en-US" sz="2800" dirty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C634E0B-77CB-4E71-A8BD-FEA82A392107}"/>
              </a:ext>
            </a:extLst>
          </p:cNvPr>
          <p:cNvSpPr txBox="1"/>
          <p:nvPr/>
        </p:nvSpPr>
        <p:spPr>
          <a:xfrm>
            <a:off x="7356144" y="5426885"/>
            <a:ext cx="30937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28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智慧源于勤奋</a:t>
            </a:r>
            <a:r>
              <a:rPr lang="en-US" altLang="zh-CN" sz="28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endParaRPr lang="zh-CN" altLang="en-US" sz="2800" dirty="0">
              <a:solidFill>
                <a:srgbClr val="0070C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061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8803E93D-1799-4035-8D64-2F2F77AD6E41}"/>
              </a:ext>
            </a:extLst>
          </p:cNvPr>
          <p:cNvSpPr/>
          <p:nvPr/>
        </p:nvSpPr>
        <p:spPr>
          <a:xfrm>
            <a:off x="840000" y="1398757"/>
            <a:ext cx="10512000" cy="36000"/>
          </a:xfrm>
          <a:prstGeom prst="rect">
            <a:avLst/>
          </a:prstGeom>
          <a:gradFill>
            <a:gsLst>
              <a:gs pos="0">
                <a:srgbClr val="FF9900"/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D66EBC5-9CA2-4B8A-B9D5-7CF798DEAAA8}"/>
              </a:ext>
            </a:extLst>
          </p:cNvPr>
          <p:cNvSpPr txBox="1"/>
          <p:nvPr/>
        </p:nvSpPr>
        <p:spPr>
          <a:xfrm>
            <a:off x="983724" y="1775826"/>
            <a:ext cx="1022455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党的十八大以来，习近平总书记独具个性的语言风格，引起广泛关注。人们在“解码”中逐渐认识到，对古今中外优秀文化资源的兼收并蓄，是“习语”的魅力之源。从李杜到苏辛，从孔夫子到毛主席，对经典诗词的精妙运用，堪称其中的“神来之笔”。然而，现在很多年轻人却认为古诗文枯燥乏味，远没有新鲜的网络名词用语时尚。读完这则材料，请你运用多向思维，拟一个富有个性的标题。</a:t>
            </a:r>
          </a:p>
        </p:txBody>
      </p:sp>
      <p:pic>
        <p:nvPicPr>
          <p:cNvPr id="7170" name="Picture 2" descr="https://timgsa.baidu.com/timg?image&amp;quality=80&amp;size=b9999_10000&amp;sec=1552930435467&amp;di=b5cec315f1d0bb11a6f1f8977a6f0e25&amp;imgtype=0&amp;src=http%3A%2F%2Fwww.missku.com%2Fupfile%2FUpload%2F201433%2F201433178171426.jpg">
            <a:extLst>
              <a:ext uri="{FF2B5EF4-FFF2-40B4-BE49-F238E27FC236}">
                <a16:creationId xmlns:a16="http://schemas.microsoft.com/office/drawing/2014/main" id="{2A39998B-AB4B-4ACE-88AF-51A339E3EA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1" t="18653" r="9246" b="12201"/>
          <a:stretch/>
        </p:blipFill>
        <p:spPr bwMode="auto">
          <a:xfrm>
            <a:off x="407368" y="116632"/>
            <a:ext cx="2952328" cy="131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0736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40DB00A0-E81F-4728-B334-A292FD7275A9}"/>
              </a:ext>
            </a:extLst>
          </p:cNvPr>
          <p:cNvSpPr/>
          <p:nvPr/>
        </p:nvSpPr>
        <p:spPr>
          <a:xfrm>
            <a:off x="1055440" y="693239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3600" b="1" kern="100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思考写作角度</a:t>
            </a:r>
            <a:endParaRPr lang="zh-CN" altLang="zh-CN" sz="3600" b="1" kern="100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8C298F-039B-4BA4-B8D2-0C2B7BBB186A}"/>
              </a:ext>
            </a:extLst>
          </p:cNvPr>
          <p:cNvSpPr txBox="1"/>
          <p:nvPr/>
        </p:nvSpPr>
        <p:spPr>
          <a:xfrm>
            <a:off x="1343760" y="2271490"/>
            <a:ext cx="738664" cy="286232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eaVert" wrap="none" rtlCol="0">
            <a:spAutoFit/>
          </a:bodyPr>
          <a:lstStyle>
            <a:defPPr>
              <a:defRPr lang="en-US"/>
            </a:defPPr>
            <a:lvl1pPr>
              <a:defRPr sz="3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dirty="0">
                <a:solidFill>
                  <a:srgbClr val="FF0000"/>
                </a:solidFill>
              </a:rPr>
              <a:t>具体思考角度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34723AC-7CAF-4F55-B59C-80BEA0D1E46C}"/>
              </a:ext>
            </a:extLst>
          </p:cNvPr>
          <p:cNvGrpSpPr/>
          <p:nvPr/>
        </p:nvGrpSpPr>
        <p:grpSpPr>
          <a:xfrm>
            <a:off x="2940433" y="1930823"/>
            <a:ext cx="1730382" cy="790345"/>
            <a:chOff x="2423592" y="1916832"/>
            <a:chExt cx="1080120" cy="576064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F214153E-AF26-4F23-BF9B-537B844594CF}"/>
                </a:ext>
              </a:extLst>
            </p:cNvPr>
            <p:cNvSpPr/>
            <p:nvPr/>
          </p:nvSpPr>
          <p:spPr>
            <a:xfrm>
              <a:off x="2423592" y="1916832"/>
              <a:ext cx="1080120" cy="576064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4D350E2-DB44-4209-A8A6-B46A3632850E}"/>
                </a:ext>
              </a:extLst>
            </p:cNvPr>
            <p:cNvSpPr txBox="1"/>
            <p:nvPr/>
          </p:nvSpPr>
          <p:spPr>
            <a:xfrm>
              <a:off x="2423592" y="1948396"/>
              <a:ext cx="1080120" cy="433481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为什么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43712CBB-1524-46CB-BE6B-179DE0677171}"/>
              </a:ext>
            </a:extLst>
          </p:cNvPr>
          <p:cNvGrpSpPr/>
          <p:nvPr/>
        </p:nvGrpSpPr>
        <p:grpSpPr>
          <a:xfrm>
            <a:off x="2938786" y="3409805"/>
            <a:ext cx="1732029" cy="727028"/>
            <a:chOff x="2423592" y="1916832"/>
            <a:chExt cx="1080120" cy="576064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31943870-EA01-4076-846C-E65FA9AD9620}"/>
                </a:ext>
              </a:extLst>
            </p:cNvPr>
            <p:cNvSpPr/>
            <p:nvPr/>
          </p:nvSpPr>
          <p:spPr>
            <a:xfrm>
              <a:off x="2423592" y="1916832"/>
              <a:ext cx="1080120" cy="576064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E190D78-888B-4990-9E45-30B28D1F3AEE}"/>
                </a:ext>
              </a:extLst>
            </p:cNvPr>
            <p:cNvSpPr txBox="1"/>
            <p:nvPr/>
          </p:nvSpPr>
          <p:spPr>
            <a:xfrm>
              <a:off x="2510348" y="1944596"/>
              <a:ext cx="993364" cy="463349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怎么做</a:t>
              </a: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784279D1-031F-479B-83BD-D7AAE8844E44}"/>
              </a:ext>
            </a:extLst>
          </p:cNvPr>
          <p:cNvSpPr/>
          <p:nvPr/>
        </p:nvSpPr>
        <p:spPr>
          <a:xfrm>
            <a:off x="840000" y="1398757"/>
            <a:ext cx="10512000" cy="36000"/>
          </a:xfrm>
          <a:prstGeom prst="rect">
            <a:avLst/>
          </a:prstGeom>
          <a:gradFill>
            <a:gsLst>
              <a:gs pos="0">
                <a:srgbClr val="FF9900"/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2FB5A42-517B-4C8C-9E36-699A104B4740}"/>
              </a:ext>
            </a:extLst>
          </p:cNvPr>
          <p:cNvGrpSpPr/>
          <p:nvPr/>
        </p:nvGrpSpPr>
        <p:grpSpPr>
          <a:xfrm>
            <a:off x="2938786" y="4825470"/>
            <a:ext cx="2420834" cy="777123"/>
            <a:chOff x="2423592" y="1916832"/>
            <a:chExt cx="1080120" cy="576064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D1ACF63-0D62-47AA-A629-159AAF2BC74B}"/>
                </a:ext>
              </a:extLst>
            </p:cNvPr>
            <p:cNvSpPr/>
            <p:nvPr/>
          </p:nvSpPr>
          <p:spPr>
            <a:xfrm>
              <a:off x="2423592" y="1916832"/>
              <a:ext cx="1080120" cy="576064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5A32375-FFA2-4BFE-A362-49D3C7871458}"/>
                </a:ext>
              </a:extLst>
            </p:cNvPr>
            <p:cNvSpPr txBox="1"/>
            <p:nvPr/>
          </p:nvSpPr>
          <p:spPr>
            <a:xfrm>
              <a:off x="2423592" y="1969676"/>
              <a:ext cx="1080120" cy="433481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作用或效果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63C1B986-44E5-472B-A33F-89F0AB3634C0}"/>
              </a:ext>
            </a:extLst>
          </p:cNvPr>
          <p:cNvSpPr txBox="1"/>
          <p:nvPr/>
        </p:nvSpPr>
        <p:spPr>
          <a:xfrm>
            <a:off x="6744072" y="2721168"/>
            <a:ext cx="42484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以我观物</a:t>
            </a:r>
            <a:endParaRPr lang="en-US" altLang="zh-CN" sz="4800" b="1" dirty="0">
              <a:solidFill>
                <a:srgbClr val="FF00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800" b="1" dirty="0"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物皆有我色彩</a:t>
            </a:r>
          </a:p>
        </p:txBody>
      </p:sp>
    </p:spTree>
    <p:extLst>
      <p:ext uri="{BB962C8B-B14F-4D97-AF65-F5344CB8AC3E}">
        <p14:creationId xmlns:p14="http://schemas.microsoft.com/office/powerpoint/2010/main" val="1511277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845CE4EE-DE0E-4048-BBD2-CB42C109077B}"/>
              </a:ext>
            </a:extLst>
          </p:cNvPr>
          <p:cNvSpPr/>
          <p:nvPr/>
        </p:nvSpPr>
        <p:spPr>
          <a:xfrm>
            <a:off x="1633800" y="119911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</a:rPr>
              <a:t>高屋建瓴</a:t>
            </a:r>
            <a:endParaRPr lang="zh-CN" altLang="en-US" sz="2800" dirty="0">
              <a:solidFill>
                <a:srgbClr val="0070C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" name="矩形 4">
            <a:hlinkClick r:id="rId2" action="ppaction://hlinksldjump"/>
            <a:extLst>
              <a:ext uri="{FF2B5EF4-FFF2-40B4-BE49-F238E27FC236}">
                <a16:creationId xmlns:a16="http://schemas.microsoft.com/office/drawing/2014/main" id="{97AED499-1F15-4578-9F6B-8104AED899E1}"/>
              </a:ext>
            </a:extLst>
          </p:cNvPr>
          <p:cNvSpPr/>
          <p:nvPr/>
        </p:nvSpPr>
        <p:spPr>
          <a:xfrm>
            <a:off x="4053153" y="119911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/>
              <a:t>大题小作</a:t>
            </a:r>
            <a:endParaRPr lang="zh-CN" altLang="en-US" sz="2800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6" name="矩形 5">
            <a:hlinkClick r:id="rId3" action="ppaction://hlinksldjump"/>
            <a:extLst>
              <a:ext uri="{FF2B5EF4-FFF2-40B4-BE49-F238E27FC236}">
                <a16:creationId xmlns:a16="http://schemas.microsoft.com/office/drawing/2014/main" id="{75B28746-5E5F-4E84-ABC1-B4A0D1344EB2}"/>
              </a:ext>
            </a:extLst>
          </p:cNvPr>
          <p:cNvSpPr/>
          <p:nvPr/>
        </p:nvSpPr>
        <p:spPr>
          <a:xfrm>
            <a:off x="6472506" y="121769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/>
              <a:t>避实就虚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7" name="矩形 6">
            <a:hlinkClick r:id="rId4" action="ppaction://hlinksldjump"/>
            <a:extLst>
              <a:ext uri="{FF2B5EF4-FFF2-40B4-BE49-F238E27FC236}">
                <a16:creationId xmlns:a16="http://schemas.microsoft.com/office/drawing/2014/main" id="{3E17F456-D5C0-4754-8AAE-91F2650B7330}"/>
              </a:ext>
            </a:extLst>
          </p:cNvPr>
          <p:cNvSpPr/>
          <p:nvPr/>
        </p:nvSpPr>
        <p:spPr>
          <a:xfrm>
            <a:off x="8878127" y="121320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/>
              <a:t>层层剥笋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DA0C516-8A97-42E7-887E-3ABCF260E4B7}"/>
              </a:ext>
            </a:extLst>
          </p:cNvPr>
          <p:cNvSpPr/>
          <p:nvPr/>
        </p:nvSpPr>
        <p:spPr>
          <a:xfrm>
            <a:off x="239688" y="1722335"/>
            <a:ext cx="11712624" cy="4437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rgbClr val="FF9900"/>
              </a:buClr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作文要“大气”，有高远的立意、有才识，就能形成独立之见，就有了超越平庸的气概和胆略，全面充分地展示自我。只停留在记录自己的见闻感受，喜怒哀乐，荣辱得失上，文章则流于平淡、“小气”。不断超越、抛弃小我为大家。在超越中，由低级到高级、由浅到深的大致顺序是：</a:t>
            </a:r>
            <a:r>
              <a:rPr lang="zh-CN" altLang="en-US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自我→家庭→集体、阶级→民族、国家→人类宇宙。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“习惯”，多数考生就习惯写习惯，或生活习惯，或学习习惯，或性格习惯等，流于一般。若能从宗教谈到哲学，从理性高度对习惯加以思考，从科学谈到政治，从历史发展的层面对习惯进行反思，从我国改革开放的现实，对习惯发出挑战，这就不再是生活中一人一事的习惯了。这种习惯自然超越了一般，显示了非凡的才识。 </a:t>
            </a:r>
            <a:endParaRPr lang="zh-CN" altLang="en-US" sz="2400" b="1" kern="100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664F443D-1016-4F9A-B1EC-1823CD9A7204}"/>
              </a:ext>
            </a:extLst>
          </p:cNvPr>
          <p:cNvCxnSpPr>
            <a:cxnSpLocks/>
          </p:cNvCxnSpPr>
          <p:nvPr/>
        </p:nvCxnSpPr>
        <p:spPr>
          <a:xfrm>
            <a:off x="1727561" y="1722335"/>
            <a:ext cx="1373599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id="{F09C9EC7-A0C0-448E-A403-54608CFD02E0}"/>
              </a:ext>
            </a:extLst>
          </p:cNvPr>
          <p:cNvSpPr/>
          <p:nvPr/>
        </p:nvSpPr>
        <p:spPr>
          <a:xfrm>
            <a:off x="0" y="366167"/>
            <a:ext cx="3300028" cy="6463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FFC0B3E-F402-4D45-B45C-126852EE905D}"/>
              </a:ext>
            </a:extLst>
          </p:cNvPr>
          <p:cNvSpPr/>
          <p:nvPr/>
        </p:nvSpPr>
        <p:spPr>
          <a:xfrm>
            <a:off x="707740" y="366166"/>
            <a:ext cx="2592288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C000"/>
            </a:solidFill>
            <a:prstDash val="lgDashDot"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36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个性化思维</a:t>
            </a:r>
            <a:endParaRPr lang="zh-CN" altLang="zh-CN" sz="3600" kern="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4692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6276421-7799-4BF6-A89E-8F2068D89A1C}"/>
              </a:ext>
            </a:extLst>
          </p:cNvPr>
          <p:cNvSpPr/>
          <p:nvPr/>
        </p:nvSpPr>
        <p:spPr>
          <a:xfrm>
            <a:off x="767409" y="1908951"/>
            <a:ext cx="10657182" cy="4515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所谓大，指的是题目可写范围比较广，时间跨度比较长，空间距离也比较大，可写很多。一方面，这类题目为考生提供了张扬个性、驰骋笔墨的广阔天地。另一方面 ，这类题也使考生难于把握，落笔时不易集中，无法驾驭。大题小作就是把内容宽泛的话题具体为自己要写的小事件、小文章，为大题目、宽题、虚题找一个小巧的突破口，从小处着手，以小题材反映大主题，从小题材中挖掘出深刻的、闪光的思想。 </a:t>
            </a:r>
          </a:p>
        </p:txBody>
      </p:sp>
      <p:sp>
        <p:nvSpPr>
          <p:cNvPr id="14" name="矩形 13">
            <a:hlinkClick r:id="rId2" action="ppaction://hlinksldjump"/>
            <a:extLst>
              <a:ext uri="{FF2B5EF4-FFF2-40B4-BE49-F238E27FC236}">
                <a16:creationId xmlns:a16="http://schemas.microsoft.com/office/drawing/2014/main" id="{833B8F57-7C5B-47AA-A164-C948935F17F6}"/>
              </a:ext>
            </a:extLst>
          </p:cNvPr>
          <p:cNvSpPr/>
          <p:nvPr/>
        </p:nvSpPr>
        <p:spPr>
          <a:xfrm>
            <a:off x="1633800" y="119911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/>
              <a:t>高屋建瓴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26FC237-CE8D-48B5-A407-1352C6E6A699}"/>
              </a:ext>
            </a:extLst>
          </p:cNvPr>
          <p:cNvSpPr/>
          <p:nvPr/>
        </p:nvSpPr>
        <p:spPr>
          <a:xfrm>
            <a:off x="4053153" y="119911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</a:rPr>
              <a:t>大题小作</a:t>
            </a:r>
            <a:endParaRPr lang="zh-CN" altLang="en-US" sz="2800" dirty="0">
              <a:solidFill>
                <a:srgbClr val="0070C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8" name="矩形 17">
            <a:hlinkClick r:id="rId3" action="ppaction://hlinksldjump"/>
            <a:extLst>
              <a:ext uri="{FF2B5EF4-FFF2-40B4-BE49-F238E27FC236}">
                <a16:creationId xmlns:a16="http://schemas.microsoft.com/office/drawing/2014/main" id="{089F58D3-0C21-414C-B545-220E27340D46}"/>
              </a:ext>
            </a:extLst>
          </p:cNvPr>
          <p:cNvSpPr/>
          <p:nvPr/>
        </p:nvSpPr>
        <p:spPr>
          <a:xfrm>
            <a:off x="6472506" y="121769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/>
              <a:t>避实就虚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9" name="矩形 18">
            <a:hlinkClick r:id="rId4" action="ppaction://hlinksldjump"/>
            <a:extLst>
              <a:ext uri="{FF2B5EF4-FFF2-40B4-BE49-F238E27FC236}">
                <a16:creationId xmlns:a16="http://schemas.microsoft.com/office/drawing/2014/main" id="{96438344-2590-4F1E-8EEC-F3FA4F1112F2}"/>
              </a:ext>
            </a:extLst>
          </p:cNvPr>
          <p:cNvSpPr/>
          <p:nvPr/>
        </p:nvSpPr>
        <p:spPr>
          <a:xfrm>
            <a:off x="8878127" y="121320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/>
              <a:t>层层剥笋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2AED2020-E30C-4B72-B90F-08D47A2A04F8}"/>
              </a:ext>
            </a:extLst>
          </p:cNvPr>
          <p:cNvCxnSpPr>
            <a:cxnSpLocks/>
          </p:cNvCxnSpPr>
          <p:nvPr/>
        </p:nvCxnSpPr>
        <p:spPr>
          <a:xfrm>
            <a:off x="4166532" y="1722335"/>
            <a:ext cx="1373599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id="{289A1845-84BC-49A4-B271-50FFD513EC18}"/>
              </a:ext>
            </a:extLst>
          </p:cNvPr>
          <p:cNvSpPr/>
          <p:nvPr/>
        </p:nvSpPr>
        <p:spPr>
          <a:xfrm>
            <a:off x="0" y="366167"/>
            <a:ext cx="3300028" cy="6463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7885AD72-A95C-4B12-853B-F20273B9295F}"/>
              </a:ext>
            </a:extLst>
          </p:cNvPr>
          <p:cNvSpPr/>
          <p:nvPr/>
        </p:nvSpPr>
        <p:spPr>
          <a:xfrm>
            <a:off x="707740" y="366166"/>
            <a:ext cx="2592288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C000"/>
            </a:solidFill>
            <a:prstDash val="lgDashDot"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36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个性化思维</a:t>
            </a:r>
            <a:endParaRPr lang="zh-CN" altLang="zh-CN" sz="3600" kern="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306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EE40CB9-B9F2-4143-AF85-4DF8D0E2627B}"/>
              </a:ext>
            </a:extLst>
          </p:cNvPr>
          <p:cNvSpPr/>
          <p:nvPr/>
        </p:nvSpPr>
        <p:spPr>
          <a:xfrm>
            <a:off x="2495600" y="1741692"/>
            <a:ext cx="45365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800" b="1" dirty="0">
                <a:solidFill>
                  <a:srgbClr val="FF3300"/>
                </a:solidFill>
              </a:rPr>
              <a:t>自主地写作</a:t>
            </a:r>
            <a:endParaRPr lang="en-US" altLang="zh-CN" sz="2800" b="1" dirty="0"/>
          </a:p>
          <a:p>
            <a:pPr algn="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写自己想写的内容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选用自己喜欢的表达方式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5A80E03-3674-41D1-B357-A0E33CF9535B}"/>
              </a:ext>
            </a:extLst>
          </p:cNvPr>
          <p:cNvSpPr/>
          <p:nvPr/>
        </p:nvSpPr>
        <p:spPr>
          <a:xfrm>
            <a:off x="4333928" y="3318927"/>
            <a:ext cx="269817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800" b="1" dirty="0">
                <a:solidFill>
                  <a:srgbClr val="FF3300"/>
                </a:solidFill>
              </a:rPr>
              <a:t>写真实的内容</a:t>
            </a:r>
            <a:endParaRPr lang="en-US" altLang="zh-CN" sz="2800" b="1" dirty="0"/>
          </a:p>
          <a:p>
            <a:pPr algn="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说真话，诉真情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B4252A0-82B9-4FDD-A374-DF275A78C99B}"/>
              </a:ext>
            </a:extLst>
          </p:cNvPr>
          <p:cNvSpPr/>
          <p:nvPr/>
        </p:nvSpPr>
        <p:spPr>
          <a:xfrm>
            <a:off x="263352" y="4465275"/>
            <a:ext cx="676875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800" b="1" dirty="0">
                <a:solidFill>
                  <a:srgbClr val="FF3300"/>
                </a:solidFill>
              </a:rPr>
              <a:t>文章有新意</a:t>
            </a:r>
            <a:endParaRPr lang="en-US" altLang="zh-CN" sz="2800" b="1" dirty="0"/>
          </a:p>
          <a:p>
            <a:pPr algn="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大胆质疑，突破条条框框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独立思考，发表独到见解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灵活运用各种表现形式，具有新的风格 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D2F1BA5-0822-49CD-A86D-719333A0B267}"/>
              </a:ext>
            </a:extLst>
          </p:cNvPr>
          <p:cNvSpPr/>
          <p:nvPr/>
        </p:nvSpPr>
        <p:spPr>
          <a:xfrm>
            <a:off x="7464152" y="3334215"/>
            <a:ext cx="4583828" cy="1180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3300"/>
                </a:solidFill>
              </a:rPr>
              <a:t>展示自己的整体精神风貌</a:t>
            </a:r>
            <a:endParaRPr lang="en-US" altLang="zh-CN" sz="2800" b="1" dirty="0">
              <a:solidFill>
                <a:srgbClr val="FF3300"/>
              </a:solidFill>
            </a:endParaRPr>
          </a:p>
          <a:p>
            <a:pPr algn="r">
              <a:lnSpc>
                <a:spcPct val="130000"/>
              </a:lnSpc>
            </a:pPr>
            <a:r>
              <a:rPr lang="en-US" altLang="zh-CN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这就是个性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96290D7-B433-4028-92BC-10A23CAF5FA4}"/>
              </a:ext>
            </a:extLst>
          </p:cNvPr>
          <p:cNvSpPr/>
          <p:nvPr/>
        </p:nvSpPr>
        <p:spPr>
          <a:xfrm>
            <a:off x="1071457" y="757366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3600" b="1" kern="100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怎样才能写出自己的个性</a:t>
            </a:r>
            <a:endParaRPr lang="zh-CN" altLang="zh-CN" sz="3600" b="1" kern="100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719DAAF-2028-42EF-8DB9-9484F9B560DB}"/>
              </a:ext>
            </a:extLst>
          </p:cNvPr>
          <p:cNvSpPr/>
          <p:nvPr/>
        </p:nvSpPr>
        <p:spPr>
          <a:xfrm>
            <a:off x="840000" y="1398757"/>
            <a:ext cx="10512000" cy="36000"/>
          </a:xfrm>
          <a:prstGeom prst="rect">
            <a:avLst/>
          </a:prstGeom>
          <a:gradFill>
            <a:gsLst>
              <a:gs pos="0">
                <a:srgbClr val="FF9900"/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C8A7B385-E41B-487B-A9C1-DCE1F73D5954}"/>
              </a:ext>
            </a:extLst>
          </p:cNvPr>
          <p:cNvCxnSpPr>
            <a:cxnSpLocks/>
          </p:cNvCxnSpPr>
          <p:nvPr/>
        </p:nvCxnSpPr>
        <p:spPr>
          <a:xfrm>
            <a:off x="7320136" y="1834402"/>
            <a:ext cx="0" cy="4432007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026" name="Picture 2" descr="https://timgsa.baidu.com/timg?image&amp;quality=80&amp;size=b9999_10000&amp;sec=1552921013734&amp;di=938a6e976d141f72e6bcdcc0941757e4&amp;imgtype=0&amp;src=http%3A%2F%2Fpic.51yuansu.com%2Fpic3%2Fcover%2F00%2F65%2F94%2F589b01c77ce7b_610.jpg">
            <a:extLst>
              <a:ext uri="{FF2B5EF4-FFF2-40B4-BE49-F238E27FC236}">
                <a16:creationId xmlns:a16="http://schemas.microsoft.com/office/drawing/2014/main" id="{0F10A59A-347A-4B75-80F6-2C6BF1C552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3" y="297206"/>
            <a:ext cx="1288761" cy="109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6276421-7799-4BF6-A89E-8F2068D89A1C}"/>
              </a:ext>
            </a:extLst>
          </p:cNvPr>
          <p:cNvSpPr/>
          <p:nvPr/>
        </p:nvSpPr>
        <p:spPr>
          <a:xfrm>
            <a:off x="155340" y="1993798"/>
            <a:ext cx="1188131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所谓“实”，指提供的题目、材料是具体的现实生活中的人、事、景物和情理。实写，重在刻画事物的形像，或正面描写，或直接记叙，它总是按照客观事物的实际面貌进行具体的描写。虚”指抽象地写。虚写，重在调动读者的想象，或侧面烘托，或间接垫衬，多为抽象的表现，它能跳出现实的束缚，通过创设情境，运用隐喻、象征等手法，为读者留下广阔的想像空间。由真实的脚印联想到人生的足迹，由脚下的道路联想到成长的历程，由房屋的窗户联想到对外的开放，由山涧的桥梁联想到感情的沟通，由竹之有节联想到人的节操，由叶落归根的景象联想到思乡的情怀，由登高望远联想到“欲穷千里目，更上一层楼。”的哲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这种由眼前的实在事物、景象或具体的事情写起，水到渠成的揭示其寓意的手法，就叫避实就虚法。</a:t>
            </a:r>
          </a:p>
        </p:txBody>
      </p:sp>
      <p:sp>
        <p:nvSpPr>
          <p:cNvPr id="14" name="矩形 13">
            <a:hlinkClick r:id="rId2" action="ppaction://hlinksldjump"/>
            <a:extLst>
              <a:ext uri="{FF2B5EF4-FFF2-40B4-BE49-F238E27FC236}">
                <a16:creationId xmlns:a16="http://schemas.microsoft.com/office/drawing/2014/main" id="{87192FD5-589C-4C64-AC39-F1A88C5DEB2B}"/>
              </a:ext>
            </a:extLst>
          </p:cNvPr>
          <p:cNvSpPr/>
          <p:nvPr/>
        </p:nvSpPr>
        <p:spPr>
          <a:xfrm>
            <a:off x="1633800" y="119911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/>
              <a:t>高屋建瓴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7" name="矩形 16">
            <a:hlinkClick r:id="rId3" action="ppaction://hlinksldjump"/>
            <a:extLst>
              <a:ext uri="{FF2B5EF4-FFF2-40B4-BE49-F238E27FC236}">
                <a16:creationId xmlns:a16="http://schemas.microsoft.com/office/drawing/2014/main" id="{72EF779F-A754-4549-8439-A5E7B8BC8BC5}"/>
              </a:ext>
            </a:extLst>
          </p:cNvPr>
          <p:cNvSpPr/>
          <p:nvPr/>
        </p:nvSpPr>
        <p:spPr>
          <a:xfrm>
            <a:off x="4053153" y="119911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/>
              <a:t>大题小作</a:t>
            </a:r>
            <a:endParaRPr lang="zh-CN" altLang="en-US" sz="2800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EC898EA-2DE8-4252-81C4-D9FF65098C62}"/>
              </a:ext>
            </a:extLst>
          </p:cNvPr>
          <p:cNvSpPr/>
          <p:nvPr/>
        </p:nvSpPr>
        <p:spPr>
          <a:xfrm>
            <a:off x="6472506" y="121769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</a:rPr>
              <a:t>避实就虚</a:t>
            </a:r>
            <a:endParaRPr lang="zh-CN" altLang="en-US" sz="2800" dirty="0">
              <a:solidFill>
                <a:srgbClr val="0070C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9" name="矩形 18">
            <a:hlinkClick r:id="rId4" action="ppaction://hlinksldjump"/>
            <a:extLst>
              <a:ext uri="{FF2B5EF4-FFF2-40B4-BE49-F238E27FC236}">
                <a16:creationId xmlns:a16="http://schemas.microsoft.com/office/drawing/2014/main" id="{4D24987A-E62B-41EF-8D34-00CFAFCE7BF5}"/>
              </a:ext>
            </a:extLst>
          </p:cNvPr>
          <p:cNvSpPr/>
          <p:nvPr/>
        </p:nvSpPr>
        <p:spPr>
          <a:xfrm>
            <a:off x="8878127" y="121320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/>
              <a:t>层层剥笋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527104A8-5055-44BC-B2A6-610F6692AC2A}"/>
              </a:ext>
            </a:extLst>
          </p:cNvPr>
          <p:cNvCxnSpPr>
            <a:cxnSpLocks/>
          </p:cNvCxnSpPr>
          <p:nvPr/>
        </p:nvCxnSpPr>
        <p:spPr>
          <a:xfrm>
            <a:off x="6600056" y="1722335"/>
            <a:ext cx="1373599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id="{7AAA2016-12EF-4607-8000-083A1ADE06E9}"/>
              </a:ext>
            </a:extLst>
          </p:cNvPr>
          <p:cNvSpPr/>
          <p:nvPr/>
        </p:nvSpPr>
        <p:spPr>
          <a:xfrm>
            <a:off x="0" y="366167"/>
            <a:ext cx="3300028" cy="6463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A83E94DA-7391-45AE-8FC6-E8147A238F8E}"/>
              </a:ext>
            </a:extLst>
          </p:cNvPr>
          <p:cNvSpPr/>
          <p:nvPr/>
        </p:nvSpPr>
        <p:spPr>
          <a:xfrm>
            <a:off x="707740" y="366166"/>
            <a:ext cx="2592288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C000"/>
            </a:solidFill>
            <a:prstDash val="lgDashDot"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36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个性化思维</a:t>
            </a:r>
            <a:endParaRPr lang="zh-CN" altLang="zh-CN" sz="3600" kern="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5648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6276421-7799-4BF6-A89E-8F2068D89A1C}"/>
              </a:ext>
            </a:extLst>
          </p:cNvPr>
          <p:cNvSpPr/>
          <p:nvPr/>
        </p:nvSpPr>
        <p:spPr>
          <a:xfrm>
            <a:off x="155340" y="1905025"/>
            <a:ext cx="1188131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层层剥笋法往往由浅入深，由简单到复杂，由表象到本质，登堂入室，一层比一层更接近事理本质。文章的结构对行文的各层先后顺序有严格要求，鱼贯而行，环环相扣。如写景，许多同学只是绘形绘色，停留在表象层次上，而这几句话则不然：“这几株长在砖缝里的小草的确不简单。因为这砖缝里没有足够的水份和土壤，也接受不到充足的阳光，可他们居然顽强地生长起来，真了不起！”显然，作者超越了绘形绘色的表层描写，而透过现象，把握了小草的精神气质，写出了其神韵，自然出手不凡。再如父母吵架，本是生活中烦恼的事儿，可有位同学透过现象发现了其中的本质意义：父母都是因为热心于工作，而疏于家务，于是因“柴米油盐”而“吵架”。这“吵架”的表层现象中却蕴含了父母一心为公的敬业精神。据此立意，写出了一篇既富生活气息，又具现实意义的优秀作文。 </a:t>
            </a:r>
          </a:p>
        </p:txBody>
      </p:sp>
      <p:sp>
        <p:nvSpPr>
          <p:cNvPr id="14" name="矩形 13">
            <a:hlinkClick r:id="rId2" action="ppaction://hlinksldjump"/>
            <a:extLst>
              <a:ext uri="{FF2B5EF4-FFF2-40B4-BE49-F238E27FC236}">
                <a16:creationId xmlns:a16="http://schemas.microsoft.com/office/drawing/2014/main" id="{2D9C0036-9ED0-4FB1-B895-23CAA4187736}"/>
              </a:ext>
            </a:extLst>
          </p:cNvPr>
          <p:cNvSpPr/>
          <p:nvPr/>
        </p:nvSpPr>
        <p:spPr>
          <a:xfrm>
            <a:off x="1633800" y="119911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/>
              <a:t>高屋建瓴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7" name="矩形 16">
            <a:hlinkClick r:id="rId3" action="ppaction://hlinksldjump"/>
            <a:extLst>
              <a:ext uri="{FF2B5EF4-FFF2-40B4-BE49-F238E27FC236}">
                <a16:creationId xmlns:a16="http://schemas.microsoft.com/office/drawing/2014/main" id="{861829A3-3823-4B18-B66B-C526AABCBAF9}"/>
              </a:ext>
            </a:extLst>
          </p:cNvPr>
          <p:cNvSpPr/>
          <p:nvPr/>
        </p:nvSpPr>
        <p:spPr>
          <a:xfrm>
            <a:off x="4053153" y="119911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/>
              <a:t>大题小作</a:t>
            </a:r>
            <a:endParaRPr lang="zh-CN" altLang="en-US" sz="2800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8" name="矩形 17">
            <a:hlinkClick r:id="rId4" action="ppaction://hlinksldjump"/>
            <a:extLst>
              <a:ext uri="{FF2B5EF4-FFF2-40B4-BE49-F238E27FC236}">
                <a16:creationId xmlns:a16="http://schemas.microsoft.com/office/drawing/2014/main" id="{16E3E8C8-EE31-45F6-8A14-DE75E57EC48B}"/>
              </a:ext>
            </a:extLst>
          </p:cNvPr>
          <p:cNvSpPr/>
          <p:nvPr/>
        </p:nvSpPr>
        <p:spPr>
          <a:xfrm>
            <a:off x="6472506" y="121769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/>
              <a:t>避实就虚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8D1EF12C-1C53-4D43-ABA8-E428016888D4}"/>
              </a:ext>
            </a:extLst>
          </p:cNvPr>
          <p:cNvSpPr/>
          <p:nvPr/>
        </p:nvSpPr>
        <p:spPr>
          <a:xfrm>
            <a:off x="8878127" y="121320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</a:rPr>
              <a:t>层层剥笋</a:t>
            </a:r>
            <a:endParaRPr lang="zh-CN" altLang="en-US" sz="2800" dirty="0">
              <a:solidFill>
                <a:srgbClr val="0070C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755C36CC-BDBA-41BF-A370-8A9CB338CD1E}"/>
              </a:ext>
            </a:extLst>
          </p:cNvPr>
          <p:cNvCxnSpPr>
            <a:cxnSpLocks/>
          </p:cNvCxnSpPr>
          <p:nvPr/>
        </p:nvCxnSpPr>
        <p:spPr>
          <a:xfrm>
            <a:off x="8976320" y="1722335"/>
            <a:ext cx="1373599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id="{10D3D854-ECA5-4F0A-8B0D-8F2372711F75}"/>
              </a:ext>
            </a:extLst>
          </p:cNvPr>
          <p:cNvSpPr/>
          <p:nvPr/>
        </p:nvSpPr>
        <p:spPr>
          <a:xfrm>
            <a:off x="0" y="366167"/>
            <a:ext cx="3300028" cy="6463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7C50A80-BCC1-4626-AD4A-DD0B6C91B7F1}"/>
              </a:ext>
            </a:extLst>
          </p:cNvPr>
          <p:cNvSpPr/>
          <p:nvPr/>
        </p:nvSpPr>
        <p:spPr>
          <a:xfrm>
            <a:off x="707740" y="366166"/>
            <a:ext cx="2592288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C000"/>
            </a:solidFill>
            <a:prstDash val="lgDashDot"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36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个性化思维</a:t>
            </a:r>
            <a:endParaRPr lang="zh-CN" altLang="zh-CN" sz="3600" kern="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7701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41910D3C-6D70-4AB1-9D46-E88BA1787C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3432" y="620688"/>
            <a:ext cx="10225136" cy="5831501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7347" name="Text Box 3">
            <a:extLst>
              <a:ext uri="{FF2B5EF4-FFF2-40B4-BE49-F238E27FC236}">
                <a16:creationId xmlns:a16="http://schemas.microsoft.com/office/drawing/2014/main" id="{23F9425D-616C-45E9-9CFD-D63EB8F3C6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3568" y="837561"/>
            <a:ext cx="8424863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48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小结：个性化思维求异方法</a:t>
            </a:r>
          </a:p>
        </p:txBody>
      </p:sp>
      <p:sp>
        <p:nvSpPr>
          <p:cNvPr id="65540" name="Text Box 4">
            <a:extLst>
              <a:ext uri="{FF2B5EF4-FFF2-40B4-BE49-F238E27FC236}">
                <a16:creationId xmlns:a16="http://schemas.microsoft.com/office/drawing/2014/main" id="{5EAEC605-DBA1-426B-9A90-B2B6BAEF52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7488" y="1899419"/>
            <a:ext cx="77025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．打破常规求异：老马并非都能识途</a:t>
            </a:r>
          </a:p>
        </p:txBody>
      </p:sp>
      <p:sp>
        <p:nvSpPr>
          <p:cNvPr id="65541" name="Text Box 5">
            <a:extLst>
              <a:ext uri="{FF2B5EF4-FFF2-40B4-BE49-F238E27FC236}">
                <a16:creationId xmlns:a16="http://schemas.microsoft.com/office/drawing/2014/main" id="{E39F3B57-5BA3-40E7-AC8D-F80FA8F468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7488" y="2680647"/>
            <a:ext cx="80645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．联想想象求异：礼尚往来导致人情风、关系网</a:t>
            </a:r>
          </a:p>
        </p:txBody>
      </p:sp>
      <p:sp>
        <p:nvSpPr>
          <p:cNvPr id="65542" name="Text Box 6">
            <a:extLst>
              <a:ext uri="{FF2B5EF4-FFF2-40B4-BE49-F238E27FC236}">
                <a16:creationId xmlns:a16="http://schemas.microsoft.com/office/drawing/2014/main" id="{4FCD7530-C6A9-45A3-82F0-62E084BCC2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7488" y="3461875"/>
            <a:ext cx="74739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．质疑解疑求异：人力一定能胜天吗？</a:t>
            </a:r>
          </a:p>
        </p:txBody>
      </p:sp>
      <p:sp>
        <p:nvSpPr>
          <p:cNvPr id="65543" name="Text Box 7">
            <a:extLst>
              <a:ext uri="{FF2B5EF4-FFF2-40B4-BE49-F238E27FC236}">
                <a16:creationId xmlns:a16="http://schemas.microsoft.com/office/drawing/2014/main" id="{A5AAAEAA-820F-450C-A848-1D2FC329A9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7488" y="4243103"/>
            <a:ext cx="9505056" cy="158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kumimoji="1" lang="zh-CN" altLang="en-US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．否定批判求异：人多力量大，人多的后果是</a:t>
            </a:r>
            <a:br>
              <a:rPr kumimoji="1" lang="en-US" altLang="zh-CN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kumimoji="1" lang="zh-CN" altLang="en-US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人口膨胀</a:t>
            </a:r>
            <a:r>
              <a:rPr kumimoji="1" lang="en-US" altLang="zh-CN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 </a:t>
            </a:r>
            <a:r>
              <a:rPr kumimoji="1" lang="zh-CN" altLang="en-US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一场灾难</a:t>
            </a:r>
          </a:p>
          <a:p>
            <a:pPr eaLnBrk="1" hangingPunct="1">
              <a:spcBef>
                <a:spcPct val="50000"/>
              </a:spcBef>
            </a:pPr>
            <a:endParaRPr kumimoji="1" lang="en-US" altLang="zh-CN" sz="28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544" name="Text Box 8">
            <a:extLst>
              <a:ext uri="{FF2B5EF4-FFF2-40B4-BE49-F238E27FC236}">
                <a16:creationId xmlns:a16="http://schemas.microsoft.com/office/drawing/2014/main" id="{781A235C-7F96-47DF-8C18-711517145E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7488" y="5402852"/>
            <a:ext cx="77787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kumimoji="1" lang="zh-CN" altLang="en-US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．假设推论求异：忠言如果“顺耳”更利于行</a:t>
            </a:r>
          </a:p>
        </p:txBody>
      </p:sp>
    </p:spTree>
    <p:extLst>
      <p:ext uri="{BB962C8B-B14F-4D97-AF65-F5344CB8AC3E}">
        <p14:creationId xmlns:p14="http://schemas.microsoft.com/office/powerpoint/2010/main" val="2934744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0" grpId="0" autoUpdateAnimBg="0"/>
      <p:bldP spid="65541" grpId="0" autoUpdateAnimBg="0"/>
      <p:bldP spid="65542" grpId="0" autoUpdateAnimBg="0"/>
      <p:bldP spid="65543" grpId="0" autoUpdateAnimBg="0"/>
      <p:bldP spid="65544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Text Box 3">
            <a:extLst>
              <a:ext uri="{FF2B5EF4-FFF2-40B4-BE49-F238E27FC236}">
                <a16:creationId xmlns:a16="http://schemas.microsoft.com/office/drawing/2014/main" id="{767C9C77-7CCF-4836-BCDC-5671150FFD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080" y="3429000"/>
            <a:ext cx="4824536" cy="1938992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kumimoji="1" lang="zh-CN" altLang="en-US" sz="40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以“雪”为题，运用发散思维，写出三个以上的主题。 </a:t>
            </a:r>
          </a:p>
        </p:txBody>
      </p:sp>
      <p:pic>
        <p:nvPicPr>
          <p:cNvPr id="8194" name="Picture 2" descr="https://timgsa.baidu.com/timg?image&amp;quality=80&amp;size=b9999_10000&amp;sec=1552931732861&amp;di=bdac399b8dd7288f8754da2075d2bb8f&amp;imgtype=0&amp;src=http%3A%2F%2Fimgsrc.baidu.com%2Fimgad%2Fpic%2Fitem%2F728da9773912b31b007eb7b78c18367adab4e11a.jpg">
            <a:extLst>
              <a:ext uri="{FF2B5EF4-FFF2-40B4-BE49-F238E27FC236}">
                <a16:creationId xmlns:a16="http://schemas.microsoft.com/office/drawing/2014/main" id="{7A9FBDD3-6033-4CD4-966C-EF5BBA2223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52"/>
          <a:stretch/>
        </p:blipFill>
        <p:spPr bwMode="auto">
          <a:xfrm>
            <a:off x="695400" y="1052736"/>
            <a:ext cx="5672911" cy="360626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Text Box 3">
            <a:extLst>
              <a:ext uri="{FF2B5EF4-FFF2-40B4-BE49-F238E27FC236}">
                <a16:creationId xmlns:a16="http://schemas.microsoft.com/office/drawing/2014/main" id="{B1AEA208-E374-43F8-BE8E-82CD7746E6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7448" y="1380921"/>
            <a:ext cx="921702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latin typeface="Times New Roman" panose="02020603050405020304" pitchFamily="18" charset="0"/>
              </a:rPr>
              <a:t>以“雪”为题，运用发散思维，写出三个以上的主题。</a:t>
            </a:r>
            <a:endParaRPr lang="en-US" altLang="zh-CN" sz="2800" dirty="0"/>
          </a:p>
        </p:txBody>
      </p:sp>
      <p:sp>
        <p:nvSpPr>
          <p:cNvPr id="39940" name="Rectangle 4">
            <a:extLst>
              <a:ext uri="{FF2B5EF4-FFF2-40B4-BE49-F238E27FC236}">
                <a16:creationId xmlns:a16="http://schemas.microsoft.com/office/drawing/2014/main" id="{7DDA18E6-28B5-4772-AEDA-6A70495245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7428" y="2286001"/>
            <a:ext cx="10297144" cy="3653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主题之一：赞美雪的洁白无瑕、一尘不染，赞美雪温暖大地、滋润万物的奉献精神。</a:t>
            </a:r>
          </a:p>
          <a:p>
            <a:pPr algn="just" eaLnBrk="1" hangingPunct="1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主题之二：鞭挞雪的虚伪懦弱</a:t>
            </a:r>
            <a:r>
              <a:rPr kumimoji="1" lang="en-US" altLang="zh-CN" sz="28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kumimoji="1" lang="zh-CN" altLang="en-US" sz="28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以洁白的外衣掩饰世间。</a:t>
            </a:r>
          </a:p>
          <a:p>
            <a:pPr algn="just" eaLnBrk="1" hangingPunct="1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主题之三：鞭挞雪的冷酷无情，所到之处雪压冰封、千山枯寂、万木萧条。</a:t>
            </a:r>
          </a:p>
        </p:txBody>
      </p:sp>
      <p:sp>
        <p:nvSpPr>
          <p:cNvPr id="39941" name="Text Box 5">
            <a:extLst>
              <a:ext uri="{FF2B5EF4-FFF2-40B4-BE49-F238E27FC236}">
                <a16:creationId xmlns:a16="http://schemas.microsoft.com/office/drawing/2014/main" id="{B23FBB08-7BDB-4DFA-9B38-34FDB1A9F9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7448" y="357711"/>
            <a:ext cx="3733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ea typeface="华文行楷" panose="02010800040101010101" pitchFamily="2" charset="-122"/>
              </a:rPr>
              <a:t>发散思维和立意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autoUpdateAnimBg="0"/>
      <p:bldP spid="39940" grpId="0" autoUpdateAnimBg="0"/>
      <p:bldP spid="39941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53E4A7-A70A-4027-B02D-ECD769AA1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4643" y="1989934"/>
            <a:ext cx="5362713" cy="1431672"/>
          </a:xfrm>
        </p:spPr>
        <p:txBody>
          <a:bodyPr>
            <a:normAutofit/>
          </a:bodyPr>
          <a:lstStyle/>
          <a:p>
            <a:pPr algn="ctr"/>
            <a:r>
              <a:rPr lang="zh-CN" altLang="en-US" sz="8800" dirty="0"/>
              <a:t>谢谢聆听</a:t>
            </a:r>
          </a:p>
        </p:txBody>
      </p:sp>
    </p:spTree>
    <p:extLst>
      <p:ext uri="{BB962C8B-B14F-4D97-AF65-F5344CB8AC3E}">
        <p14:creationId xmlns:p14="http://schemas.microsoft.com/office/powerpoint/2010/main" val="25342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老马识途">
            <a:extLst>
              <a:ext uri="{FF2B5EF4-FFF2-40B4-BE49-F238E27FC236}">
                <a16:creationId xmlns:a16="http://schemas.microsoft.com/office/drawing/2014/main" id="{D3D25A46-6B9C-405E-92BE-BD4C3229A7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8" y="476250"/>
            <a:ext cx="63246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Text Box 3">
            <a:extLst>
              <a:ext uri="{FF2B5EF4-FFF2-40B4-BE49-F238E27FC236}">
                <a16:creationId xmlns:a16="http://schemas.microsoft.com/office/drawing/2014/main" id="{48933B5E-4CFE-4BF3-AF7A-C8752FFD41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7200" y="304800"/>
            <a:ext cx="1809750" cy="579438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CCFF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>
                <a:solidFill>
                  <a:schemeClr val="tx2"/>
                </a:solidFill>
              </a:rPr>
              <a:t>老马识途</a:t>
            </a:r>
          </a:p>
        </p:txBody>
      </p:sp>
      <p:sp>
        <p:nvSpPr>
          <p:cNvPr id="51204" name="Text Box 4">
            <a:extLst>
              <a:ext uri="{FF2B5EF4-FFF2-40B4-BE49-F238E27FC236}">
                <a16:creationId xmlns:a16="http://schemas.microsoft.com/office/drawing/2014/main" id="{478F983B-F3AC-4A7C-97B9-4649BB9021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0290" y="1052514"/>
            <a:ext cx="553998" cy="5632311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>
                <a:solidFill>
                  <a:schemeClr val="hlink"/>
                </a:solidFill>
              </a:rPr>
              <a:t>原意：比喻有经验的人对事物比较熟悉。</a:t>
            </a:r>
          </a:p>
        </p:txBody>
      </p:sp>
      <p:sp>
        <p:nvSpPr>
          <p:cNvPr id="51205" name="Text Box 5">
            <a:extLst>
              <a:ext uri="{FF2B5EF4-FFF2-40B4-BE49-F238E27FC236}">
                <a16:creationId xmlns:a16="http://schemas.microsoft.com/office/drawing/2014/main" id="{1BE6917A-0292-48F1-9D48-2FA8477385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7825" y="981076"/>
            <a:ext cx="1169551" cy="5510483"/>
          </a:xfrm>
          <a:prstGeom prst="rect">
            <a:avLst/>
          </a:prstGeom>
          <a:noFill/>
          <a:ln w="9525" algn="ctr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solidFill>
                  <a:schemeClr val="hlink"/>
                </a:solidFill>
                <a:ea typeface="黑体" panose="02010609060101010101" pitchFamily="49" charset="-122"/>
              </a:rPr>
              <a:t>反向思维</a:t>
            </a:r>
            <a:r>
              <a:rPr kumimoji="1" lang="zh-CN" altLang="en-US" sz="2400" dirty="0">
                <a:solidFill>
                  <a:srgbClr val="FFFF00"/>
                </a:solidFill>
                <a:ea typeface="黑体" panose="02010609060101010101" pitchFamily="49" charset="-122"/>
              </a:rPr>
              <a:t>：</a:t>
            </a:r>
            <a:r>
              <a:rPr kumimoji="1" lang="zh-CN" altLang="en-US" sz="2400" dirty="0">
                <a:ea typeface="黑体" panose="02010609060101010101" pitchFamily="49" charset="-122"/>
              </a:rPr>
              <a:t>越有经验越容易麻痹大意，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2400" dirty="0">
                <a:ea typeface="黑体" panose="02010609060101010101" pitchFamily="49" charset="-122"/>
              </a:rPr>
              <a:t>有时候反而会出错，老马未必识途。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animBg="1"/>
      <p:bldP spid="51204" grpId="0" animBg="1"/>
      <p:bldP spid="5120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班门弄斧">
            <a:extLst>
              <a:ext uri="{FF2B5EF4-FFF2-40B4-BE49-F238E27FC236}">
                <a16:creationId xmlns:a16="http://schemas.microsoft.com/office/drawing/2014/main" id="{14B71B17-08AF-489C-9E7C-FF6BB78C40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752600"/>
            <a:ext cx="70866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3" name="Rectangle 3">
            <a:extLst>
              <a:ext uri="{FF2B5EF4-FFF2-40B4-BE49-F238E27FC236}">
                <a16:creationId xmlns:a16="http://schemas.microsoft.com/office/drawing/2014/main" id="{F19A430D-D9E9-40FB-AF7A-44B5670B6B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8" y="476250"/>
            <a:ext cx="8458200" cy="5943600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4276" name="Text Box 4">
            <a:extLst>
              <a:ext uri="{FF2B5EF4-FFF2-40B4-BE49-F238E27FC236}">
                <a16:creationId xmlns:a16="http://schemas.microsoft.com/office/drawing/2014/main" id="{5AFB45C0-4E8D-4396-A797-283BB3FAD6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4" y="404813"/>
            <a:ext cx="2232025" cy="641350"/>
          </a:xfrm>
          <a:prstGeom prst="rect">
            <a:avLst/>
          </a:prstGeom>
          <a:solidFill>
            <a:srgbClr val="3399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班门弄斧</a:t>
            </a:r>
            <a:endParaRPr kumimoji="1"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54277" name="Rectangle 5">
            <a:extLst>
              <a:ext uri="{FF2B5EF4-FFF2-40B4-BE49-F238E27FC236}">
                <a16:creationId xmlns:a16="http://schemas.microsoft.com/office/drawing/2014/main" id="{14EB9FC7-85B2-4AEF-8C14-E67FD1110D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1" y="304800"/>
            <a:ext cx="5834063" cy="137953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>
                <a:solidFill>
                  <a:schemeClr val="hlink"/>
                </a:solidFill>
              </a:rPr>
              <a:t>原意：在鲁班门前舞弄斧子，比喻在行家面前卖弄本领，不自量力。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2400">
                <a:solidFill>
                  <a:schemeClr val="hlink"/>
                </a:solidFill>
              </a:rPr>
              <a:t>反向思维：让他给自己指点，以求进步。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42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5427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542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animBg="1"/>
      <p:bldP spid="54277" grpId="0" build="allAtOnce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杞人忧天">
            <a:extLst>
              <a:ext uri="{FF2B5EF4-FFF2-40B4-BE49-F238E27FC236}">
                <a16:creationId xmlns:a16="http://schemas.microsoft.com/office/drawing/2014/main" id="{38F1977F-2598-4E76-8F7F-17D4AAC2B8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990600"/>
            <a:ext cx="8748713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1" name="Rectangle 3">
            <a:extLst>
              <a:ext uri="{FF2B5EF4-FFF2-40B4-BE49-F238E27FC236}">
                <a16:creationId xmlns:a16="http://schemas.microsoft.com/office/drawing/2014/main" id="{53352ECA-D09F-4C2A-AAF8-132E94B457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990600"/>
            <a:ext cx="7772400" cy="5867400"/>
          </a:xfrm>
          <a:prstGeom prst="rect">
            <a:avLst/>
          </a:prstGeom>
          <a:noFill/>
          <a:ln w="9525">
            <a:solidFill>
              <a:srgbClr val="CCFF3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6324" name="Text Box 4">
            <a:extLst>
              <a:ext uri="{FF2B5EF4-FFF2-40B4-BE49-F238E27FC236}">
                <a16:creationId xmlns:a16="http://schemas.microsoft.com/office/drawing/2014/main" id="{C0B72AF9-73C2-4158-B053-D3D81A4C66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1" y="609601"/>
            <a:ext cx="1897063" cy="1311275"/>
          </a:xfrm>
          <a:prstGeom prst="rect">
            <a:avLst/>
          </a:prstGeom>
          <a:solidFill>
            <a:srgbClr val="3399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000" b="1">
                <a:solidFill>
                  <a:srgbClr val="D60093"/>
                </a:solidFill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kumimoji="1" lang="zh-CN" altLang="en-US" sz="40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杞人忧天</a:t>
            </a:r>
            <a:endParaRPr kumimoji="1" lang="zh-CN" altLang="en-US" sz="40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6325" name="Text Box 5">
            <a:extLst>
              <a:ext uri="{FF2B5EF4-FFF2-40B4-BE49-F238E27FC236}">
                <a16:creationId xmlns:a16="http://schemas.microsoft.com/office/drawing/2014/main" id="{4728FB50-4023-4D6B-9631-84F3601F83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200" y="609601"/>
            <a:ext cx="6400800" cy="10763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</a:rPr>
              <a:t>原意：比喻不必要的或缺乏根据的忧虑和担心</a:t>
            </a:r>
            <a:r>
              <a:rPr kumimoji="1" lang="zh-CN" altLang="en-US" sz="2400" b="1">
                <a:solidFill>
                  <a:srgbClr val="FF3300"/>
                </a:solidFill>
              </a:rPr>
              <a:t>。</a:t>
            </a:r>
          </a:p>
        </p:txBody>
      </p:sp>
      <p:sp>
        <p:nvSpPr>
          <p:cNvPr id="48134" name="Text Box 6">
            <a:extLst>
              <a:ext uri="{FF2B5EF4-FFF2-40B4-BE49-F238E27FC236}">
                <a16:creationId xmlns:a16="http://schemas.microsoft.com/office/drawing/2014/main" id="{FD4C0CAE-B704-4AD7-9E1B-355C765F61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7300" y="442914"/>
            <a:ext cx="1841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CFF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1" lang="zh-CN" altLang="zh-CN" sz="3200"/>
          </a:p>
        </p:txBody>
      </p:sp>
      <p:sp>
        <p:nvSpPr>
          <p:cNvPr id="48135" name="Text Box 7">
            <a:extLst>
              <a:ext uri="{FF2B5EF4-FFF2-40B4-BE49-F238E27FC236}">
                <a16:creationId xmlns:a16="http://schemas.microsoft.com/office/drawing/2014/main" id="{0BD68D3B-327D-4716-B860-6BCD8BFBEF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9963" y="300039"/>
            <a:ext cx="1841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CFF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1" lang="zh-CN" altLang="zh-CN" sz="3200"/>
          </a:p>
        </p:txBody>
      </p:sp>
      <p:sp>
        <p:nvSpPr>
          <p:cNvPr id="56328" name="Text Box 8">
            <a:extLst>
              <a:ext uri="{FF2B5EF4-FFF2-40B4-BE49-F238E27FC236}">
                <a16:creationId xmlns:a16="http://schemas.microsoft.com/office/drawing/2014/main" id="{B2E9AC7F-B3B8-47B6-B67A-23CEA758A9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200" y="1752601"/>
            <a:ext cx="6172200" cy="10763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</a:rPr>
              <a:t>反意：任何事情都可能发生，多做考虑又有什么错呢？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 animBg="1"/>
      <p:bldP spid="56325" grpId="0" animBg="1"/>
      <p:bldP spid="5632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2">
            <a:extLst>
              <a:ext uri="{FF2B5EF4-FFF2-40B4-BE49-F238E27FC236}">
                <a16:creationId xmlns:a16="http://schemas.microsoft.com/office/drawing/2014/main" id="{F71339D5-33C1-4043-B957-2331FB1063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188" y="1"/>
            <a:ext cx="8208962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4400" b="1">
                <a:latin typeface="Times New Roman" panose="02020603050405020304" pitchFamily="18" charset="0"/>
                <a:ea typeface="华文中宋" panose="02010600040101010101" pitchFamily="2" charset="-122"/>
              </a:rPr>
              <a:t>请说出下列事物的两面性。</a:t>
            </a:r>
          </a:p>
          <a:p>
            <a:pPr eaLnBrk="1" hangingPunct="1"/>
            <a:r>
              <a:rPr kumimoji="1" lang="zh-CN" altLang="en-US" sz="2400">
                <a:latin typeface="Times New Roman" panose="02020603050405020304" pitchFamily="18" charset="0"/>
              </a:rPr>
              <a:t>    </a:t>
            </a:r>
          </a:p>
        </p:txBody>
      </p:sp>
      <p:sp>
        <p:nvSpPr>
          <p:cNvPr id="60419" name="Text Box 3">
            <a:extLst>
              <a:ext uri="{FF2B5EF4-FFF2-40B4-BE49-F238E27FC236}">
                <a16:creationId xmlns:a16="http://schemas.microsoft.com/office/drawing/2014/main" id="{4278F019-2230-4E6C-A652-647792C5E6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850" y="1052514"/>
            <a:ext cx="1873250" cy="6313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4800" b="1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a</a:t>
            </a:r>
            <a:r>
              <a:rPr kumimoji="1" lang="zh-CN" altLang="en-US" sz="4800" b="1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．虎</a:t>
            </a:r>
          </a:p>
          <a:p>
            <a:pPr eaLnBrk="1" hangingPunct="1"/>
            <a:endParaRPr kumimoji="1" lang="zh-CN" altLang="en-US" sz="4800" b="1">
              <a:solidFill>
                <a:srgbClr val="FFFF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/>
            <a:r>
              <a:rPr kumimoji="1" lang="en-US" altLang="zh-CN" sz="4800" b="1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b</a:t>
            </a:r>
            <a:r>
              <a:rPr kumimoji="1" lang="zh-CN" altLang="en-US" sz="4800" b="1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．蚕</a:t>
            </a:r>
          </a:p>
          <a:p>
            <a:pPr eaLnBrk="1" hangingPunct="1"/>
            <a:endParaRPr kumimoji="1" lang="zh-CN" altLang="en-US" sz="4800" b="1">
              <a:solidFill>
                <a:srgbClr val="FFFF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/>
            <a:r>
              <a:rPr kumimoji="1" lang="en-US" altLang="zh-CN" sz="4800" b="1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c</a:t>
            </a:r>
            <a:r>
              <a:rPr kumimoji="1" lang="zh-CN" altLang="en-US" sz="4800" b="1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．笑</a:t>
            </a:r>
          </a:p>
          <a:p>
            <a:pPr eaLnBrk="1" hangingPunct="1"/>
            <a:endParaRPr kumimoji="1" lang="zh-CN" altLang="en-US" sz="4800" b="1">
              <a:solidFill>
                <a:srgbClr val="FFFF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/>
            <a:r>
              <a:rPr kumimoji="1" lang="en-US" altLang="zh-CN" sz="4800" b="1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d</a:t>
            </a:r>
            <a:r>
              <a:rPr kumimoji="1" lang="zh-CN" altLang="en-US" sz="4800" b="1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．哭</a:t>
            </a:r>
          </a:p>
          <a:p>
            <a:pPr eaLnBrk="1" hangingPunct="1">
              <a:spcBef>
                <a:spcPct val="50000"/>
              </a:spcBef>
            </a:pPr>
            <a:endParaRPr kumimoji="1" lang="en-US" altLang="zh-CN" sz="4800" b="1">
              <a:solidFill>
                <a:srgbClr val="FFFF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0420" name="AutoShape 4">
            <a:extLst>
              <a:ext uri="{FF2B5EF4-FFF2-40B4-BE49-F238E27FC236}">
                <a16:creationId xmlns:a16="http://schemas.microsoft.com/office/drawing/2014/main" id="{75F02AAD-E4B3-4FC8-B313-DB5AE3A207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2538" y="908050"/>
            <a:ext cx="6875462" cy="865188"/>
          </a:xfrm>
          <a:prstGeom prst="wedgeRectCallout">
            <a:avLst>
              <a:gd name="adj1" fmla="val -54296"/>
              <a:gd name="adj2" fmla="val 24681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sz="2000" b="1">
                <a:latin typeface="Times New Roman" panose="02020603050405020304" pitchFamily="18" charset="0"/>
                <a:ea typeface="华文中宋" panose="02010600040101010101" pitchFamily="2" charset="-122"/>
              </a:rPr>
              <a:t>老虎有勇猛的一面，所谓</a:t>
            </a:r>
            <a:r>
              <a:rPr kumimoji="1" lang="zh-CN" altLang="en-US" sz="2000" b="1"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kumimoji="1" lang="zh-CN" altLang="en-US" sz="2000" b="1">
                <a:latin typeface="Times New Roman" panose="02020603050405020304" pitchFamily="18" charset="0"/>
                <a:ea typeface="华文中宋" panose="02010600040101010101" pitchFamily="2" charset="-122"/>
              </a:rPr>
              <a:t>虎虎有生气</a:t>
            </a:r>
            <a:r>
              <a:rPr kumimoji="1" lang="zh-CN" altLang="en-US" sz="2000" b="1"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kumimoji="1" lang="zh-CN" altLang="en-US" sz="2000" b="1">
                <a:latin typeface="Times New Roman" panose="02020603050405020304" pitchFamily="18" charset="0"/>
                <a:ea typeface="华文中宋" panose="02010600040101010101" pitchFamily="2" charset="-122"/>
              </a:rPr>
              <a:t>；</a:t>
            </a:r>
          </a:p>
          <a:p>
            <a:pPr algn="ctr" eaLnBrk="1" hangingPunct="1"/>
            <a:r>
              <a:rPr kumimoji="1" lang="zh-CN" altLang="en-US" sz="2000" b="1">
                <a:latin typeface="Times New Roman" panose="02020603050405020304" pitchFamily="18" charset="0"/>
                <a:ea typeface="华文中宋" panose="02010600040101010101" pitchFamily="2" charset="-122"/>
              </a:rPr>
              <a:t>也有凶恶的一面，所谓</a:t>
            </a:r>
            <a:r>
              <a:rPr kumimoji="1" lang="zh-CN" altLang="en-US" sz="2000" b="1"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kumimoji="1" lang="zh-CN" altLang="en-US" sz="2000" b="1">
                <a:latin typeface="Times New Roman" panose="02020603050405020304" pitchFamily="18" charset="0"/>
                <a:ea typeface="华文中宋" panose="02010600040101010101" pitchFamily="2" charset="-122"/>
              </a:rPr>
              <a:t>苛政猛于虎</a:t>
            </a:r>
            <a:r>
              <a:rPr kumimoji="1" lang="zh-CN" altLang="en-US" sz="2000" b="1"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kumimoji="1" lang="zh-CN" altLang="en-US" sz="2800" b="1">
                <a:latin typeface="Times New Roman" panose="02020603050405020304" pitchFamily="18" charset="0"/>
                <a:ea typeface="华文中宋" panose="02010600040101010101" pitchFamily="2" charset="-122"/>
              </a:rPr>
              <a:t>。</a:t>
            </a:r>
            <a:r>
              <a:rPr kumimoji="1" lang="zh-CN" altLang="en-US" sz="240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60421" name="AutoShape 5">
            <a:extLst>
              <a:ext uri="{FF2B5EF4-FFF2-40B4-BE49-F238E27FC236}">
                <a16:creationId xmlns:a16="http://schemas.microsoft.com/office/drawing/2014/main" id="{C105B532-40A4-434F-B756-08D31A5285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2538" y="2060575"/>
            <a:ext cx="6875462" cy="1296988"/>
          </a:xfrm>
          <a:prstGeom prst="wedgeRectCallout">
            <a:avLst>
              <a:gd name="adj1" fmla="val -53787"/>
              <a:gd name="adj2" fmla="val 2038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sz="2800" b="1">
                <a:latin typeface="Times New Roman" panose="02020603050405020304" pitchFamily="18" charset="0"/>
                <a:ea typeface="华文中宋" panose="02010600040101010101" pitchFamily="2" charset="-122"/>
              </a:rPr>
              <a:t>蚕有其无私的一面，所谓</a:t>
            </a:r>
            <a:r>
              <a:rPr kumimoji="1"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kumimoji="1" lang="zh-CN" altLang="en-US" sz="2800" b="1">
                <a:latin typeface="Times New Roman" panose="02020603050405020304" pitchFamily="18" charset="0"/>
                <a:ea typeface="华文中宋" panose="02010600040101010101" pitchFamily="2" charset="-122"/>
              </a:rPr>
              <a:t>春蚕到死丝方尽</a:t>
            </a:r>
            <a:r>
              <a:rPr kumimoji="1"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kumimoji="1" lang="zh-CN" altLang="en-US" sz="2800" b="1">
                <a:latin typeface="Times New Roman" panose="02020603050405020304" pitchFamily="18" charset="0"/>
                <a:ea typeface="华文中宋" panose="02010600040101010101" pitchFamily="2" charset="-122"/>
              </a:rPr>
              <a:t>；也有其自我束缚的一面，所谓</a:t>
            </a:r>
            <a:r>
              <a:rPr kumimoji="1"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kumimoji="1" lang="zh-CN" altLang="en-US" sz="2800" b="1">
                <a:latin typeface="Times New Roman" panose="02020603050405020304" pitchFamily="18" charset="0"/>
                <a:ea typeface="华文中宋" panose="02010600040101010101" pitchFamily="2" charset="-122"/>
              </a:rPr>
              <a:t>作茧自缚</a:t>
            </a:r>
            <a:r>
              <a:rPr kumimoji="1"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kumimoji="1" lang="zh-CN" altLang="en-US" sz="2800" b="1">
                <a:latin typeface="Times New Roman" panose="02020603050405020304" pitchFamily="18" charset="0"/>
                <a:ea typeface="华文中宋" panose="02010600040101010101" pitchFamily="2" charset="-122"/>
              </a:rPr>
              <a:t>。</a:t>
            </a:r>
          </a:p>
        </p:txBody>
      </p:sp>
      <p:sp>
        <p:nvSpPr>
          <p:cNvPr id="60422" name="AutoShape 6">
            <a:extLst>
              <a:ext uri="{FF2B5EF4-FFF2-40B4-BE49-F238E27FC236}">
                <a16:creationId xmlns:a16="http://schemas.microsoft.com/office/drawing/2014/main" id="{2F729985-AF0E-4454-A1BA-601FFD2092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1314" y="3573464"/>
            <a:ext cx="6516687" cy="1296987"/>
          </a:xfrm>
          <a:prstGeom prst="wedgeRectCallout">
            <a:avLst>
              <a:gd name="adj1" fmla="val -60546"/>
              <a:gd name="adj2" fmla="val 18542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sz="2800" b="1">
                <a:latin typeface="Times New Roman" panose="02020603050405020304" pitchFamily="18" charset="0"/>
                <a:ea typeface="华文中宋" panose="02010600040101010101" pitchFamily="2" charset="-122"/>
              </a:rPr>
              <a:t>笑有欢愉的一面，所谓</a:t>
            </a:r>
            <a:r>
              <a:rPr kumimoji="1"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kumimoji="1" lang="zh-CN" altLang="en-US" sz="2800" b="1">
                <a:latin typeface="Times New Roman" panose="02020603050405020304" pitchFamily="18" charset="0"/>
                <a:ea typeface="华文中宋" panose="02010600040101010101" pitchFamily="2" charset="-122"/>
              </a:rPr>
              <a:t>欢歌笑语</a:t>
            </a:r>
            <a:r>
              <a:rPr kumimoji="1"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kumimoji="1" lang="zh-CN" altLang="en-US" sz="2800" b="1">
                <a:latin typeface="Times New Roman" panose="02020603050405020304" pitchFamily="18" charset="0"/>
                <a:ea typeface="华文中宋" panose="02010600040101010101" pitchFamily="2" charset="-122"/>
              </a:rPr>
              <a:t>；但偶而也有悲伤的一面，所谓</a:t>
            </a:r>
            <a:r>
              <a:rPr kumimoji="1"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kumimoji="1" lang="zh-CN" altLang="en-US" sz="2800" b="1">
                <a:latin typeface="Times New Roman" panose="02020603050405020304" pitchFamily="18" charset="0"/>
                <a:ea typeface="华文中宋" panose="02010600040101010101" pitchFamily="2" charset="-122"/>
              </a:rPr>
              <a:t>落第举子笑是哭</a:t>
            </a:r>
            <a:r>
              <a:rPr kumimoji="1"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kumimoji="1" lang="zh-CN" altLang="en-US" sz="2800" b="1">
                <a:latin typeface="Times New Roman" panose="02020603050405020304" pitchFamily="18" charset="0"/>
                <a:ea typeface="华文中宋" panose="02010600040101010101" pitchFamily="2" charset="-122"/>
              </a:rPr>
              <a:t>。</a:t>
            </a:r>
          </a:p>
        </p:txBody>
      </p:sp>
      <p:sp>
        <p:nvSpPr>
          <p:cNvPr id="60423" name="AutoShape 7">
            <a:extLst>
              <a:ext uri="{FF2B5EF4-FFF2-40B4-BE49-F238E27FC236}">
                <a16:creationId xmlns:a16="http://schemas.microsoft.com/office/drawing/2014/main" id="{E8A41336-7F42-48B2-9CAB-2D797C688B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2538" y="5157788"/>
            <a:ext cx="6875462" cy="1484312"/>
          </a:xfrm>
          <a:prstGeom prst="wedgeRectCallout">
            <a:avLst>
              <a:gd name="adj1" fmla="val -55264"/>
              <a:gd name="adj2" fmla="val -369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latin typeface="Times New Roman" panose="02020603050405020304" pitchFamily="18" charset="0"/>
                <a:ea typeface="华文中宋" panose="02010600040101010101" pitchFamily="2" charset="-122"/>
              </a:rPr>
              <a:t>哭本是痛楚的表现，所谓</a:t>
            </a:r>
            <a:r>
              <a:rPr kumimoji="1"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kumimoji="1" lang="zh-CN" altLang="en-US" sz="2800" b="1">
                <a:latin typeface="Times New Roman" panose="02020603050405020304" pitchFamily="18" charset="0"/>
                <a:ea typeface="华文中宋" panose="02010600040101010101" pitchFamily="2" charset="-122"/>
              </a:rPr>
              <a:t>欲哭无泪</a:t>
            </a:r>
            <a:r>
              <a:rPr kumimoji="1"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kumimoji="1" lang="zh-CN" altLang="en-US" sz="2800" b="1">
                <a:latin typeface="Times New Roman" panose="02020603050405020304" pitchFamily="18" charset="0"/>
                <a:ea typeface="华文中宋" panose="02010600040101010101" pitchFamily="2" charset="-122"/>
              </a:rPr>
              <a:t>；但是也有高兴的一面，所谓</a:t>
            </a:r>
            <a:r>
              <a:rPr kumimoji="1"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kumimoji="1" lang="zh-CN" altLang="en-US" sz="2800" b="1">
                <a:latin typeface="Times New Roman" panose="02020603050405020304" pitchFamily="18" charset="0"/>
                <a:ea typeface="华文中宋" panose="02010600040101010101" pitchFamily="2" charset="-122"/>
              </a:rPr>
              <a:t>出嫁闺女哭是笑</a:t>
            </a:r>
            <a:r>
              <a:rPr kumimoji="1"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kumimoji="1" lang="zh-CN" altLang="en-US" sz="2800" b="1">
                <a:latin typeface="Times New Roman" panose="02020603050405020304" pitchFamily="18" charset="0"/>
                <a:ea typeface="华文中宋" panose="02010600040101010101" pitchFamily="2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/>
      <p:bldP spid="60420" grpId="0" animBg="1"/>
      <p:bldP spid="60421" grpId="0" animBg="1"/>
      <p:bldP spid="60422" grpId="0" animBg="1"/>
      <p:bldP spid="604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8E6D989-F8CA-4DC8-A174-E2CB4ABEFAC1}"/>
              </a:ext>
            </a:extLst>
          </p:cNvPr>
          <p:cNvSpPr/>
          <p:nvPr/>
        </p:nvSpPr>
        <p:spPr>
          <a:xfrm>
            <a:off x="1055440" y="759435"/>
            <a:ext cx="71096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3600" b="1" kern="100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为什么强调写作要展示自己的个性</a:t>
            </a:r>
            <a:endParaRPr lang="zh-CN" altLang="zh-CN" sz="3600" b="1" kern="100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0AF1E7F-36FF-4970-86A7-5FAE8BBB7C16}"/>
              </a:ext>
            </a:extLst>
          </p:cNvPr>
          <p:cNvGrpSpPr/>
          <p:nvPr/>
        </p:nvGrpSpPr>
        <p:grpSpPr>
          <a:xfrm>
            <a:off x="1055440" y="1540607"/>
            <a:ext cx="10112793" cy="1048987"/>
            <a:chOff x="2207568" y="1543263"/>
            <a:chExt cx="9577055" cy="1048987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3B6B2340-2975-4938-8137-8BE95057C634}"/>
                </a:ext>
              </a:extLst>
            </p:cNvPr>
            <p:cNvSpPr/>
            <p:nvPr/>
          </p:nvSpPr>
          <p:spPr>
            <a:xfrm>
              <a:off x="2207568" y="1543263"/>
              <a:ext cx="18722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2800" kern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仿宋_GB2312"/>
                </a:rPr>
                <a:t>文如其人</a:t>
              </a:r>
              <a:endParaRPr lang="zh-CN" altLang="zh-CN" sz="1600" kern="1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0D965899-DF07-428B-8C50-E8D2B5147475}"/>
                </a:ext>
              </a:extLst>
            </p:cNvPr>
            <p:cNvSpPr/>
            <p:nvPr/>
          </p:nvSpPr>
          <p:spPr>
            <a:xfrm>
              <a:off x="3027658" y="2069030"/>
              <a:ext cx="875696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文章、书法和诗词等艺术作品能真实反映其作者的个性。</a:t>
              </a:r>
              <a:endParaRPr lang="zh-CN" altLang="zh-CN" sz="2800" kern="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7F213D99-44EB-451B-A20C-DC2C26485123}"/>
                </a:ext>
              </a:extLst>
            </p:cNvPr>
            <p:cNvCxnSpPr>
              <a:cxnSpLocks/>
            </p:cNvCxnSpPr>
            <p:nvPr/>
          </p:nvCxnSpPr>
          <p:spPr>
            <a:xfrm>
              <a:off x="2999656" y="2163138"/>
              <a:ext cx="0" cy="408274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7FE574B-5783-4118-9B2A-80C0B6A1120D}"/>
              </a:ext>
            </a:extLst>
          </p:cNvPr>
          <p:cNvGrpSpPr/>
          <p:nvPr/>
        </p:nvGrpSpPr>
        <p:grpSpPr>
          <a:xfrm>
            <a:off x="1055440" y="2623083"/>
            <a:ext cx="10112793" cy="1862328"/>
            <a:chOff x="2495600" y="1556792"/>
            <a:chExt cx="10112793" cy="1862328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802DBE43-4ACD-4901-B27A-846C6755600E}"/>
                </a:ext>
              </a:extLst>
            </p:cNvPr>
            <p:cNvSpPr/>
            <p:nvPr/>
          </p:nvSpPr>
          <p:spPr>
            <a:xfrm>
              <a:off x="2495600" y="1556792"/>
              <a:ext cx="172819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2800" kern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时代要求</a:t>
              </a:r>
              <a:endParaRPr lang="zh-CN" altLang="zh-CN" sz="2800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03DEA8CE-6C40-4F04-8AAB-CFEC448D7DDF}"/>
                </a:ext>
              </a:extLst>
            </p:cNvPr>
            <p:cNvSpPr/>
            <p:nvPr/>
          </p:nvSpPr>
          <p:spPr>
            <a:xfrm>
              <a:off x="3328812" y="2034125"/>
              <a:ext cx="9279581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当代社会是一个张扬个性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崇尚个性的时代。个性飞扬是时代的要求，是生命的价值。在充满竞争的今天，我们每个人都应该不断丰富自己，充实自己，保持鲜活的个性。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74C06565-8293-4458-861A-33753B18ADD8}"/>
                </a:ext>
              </a:extLst>
            </p:cNvPr>
            <p:cNvCxnSpPr>
              <a:cxnSpLocks/>
            </p:cNvCxnSpPr>
            <p:nvPr/>
          </p:nvCxnSpPr>
          <p:spPr>
            <a:xfrm>
              <a:off x="3287688" y="2147005"/>
              <a:ext cx="0" cy="1159234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A66ADCC-55FC-4028-A6AC-BF6A10242A7C}"/>
              </a:ext>
            </a:extLst>
          </p:cNvPr>
          <p:cNvGrpSpPr/>
          <p:nvPr/>
        </p:nvGrpSpPr>
        <p:grpSpPr>
          <a:xfrm>
            <a:off x="1055440" y="4444257"/>
            <a:ext cx="10076013" cy="2275694"/>
            <a:chOff x="2495600" y="1556792"/>
            <a:chExt cx="9545697" cy="2275694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93DA7915-02AE-4B9A-8198-1F2C6B4215FE}"/>
                </a:ext>
              </a:extLst>
            </p:cNvPr>
            <p:cNvSpPr/>
            <p:nvPr/>
          </p:nvSpPr>
          <p:spPr>
            <a:xfrm>
              <a:off x="2495600" y="1556792"/>
              <a:ext cx="172819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2800" kern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高考趋势</a:t>
              </a:r>
              <a:endParaRPr lang="zh-CN" altLang="zh-CN" sz="2800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CE2F126F-8C82-4876-A2AF-B2E5B46217A7}"/>
                </a:ext>
              </a:extLst>
            </p:cNvPr>
            <p:cNvSpPr/>
            <p:nvPr/>
          </p:nvSpPr>
          <p:spPr>
            <a:xfrm>
              <a:off x="3250115" y="2016604"/>
              <a:ext cx="8791182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作文是语文高考卷中的“半壁江山”，它发展的总趋势将是：提倡开放，减少束缚，降低难度，注重质量，强化个性，鼓励创新。有个性、有创新的文章就能获高分，因此我们必须关注个性，培养它，丰富它，发展它，展示它。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E736CF61-2E89-49F5-AC7C-20939E2BA3D8}"/>
                </a:ext>
              </a:extLst>
            </p:cNvPr>
            <p:cNvCxnSpPr>
              <a:cxnSpLocks/>
            </p:cNvCxnSpPr>
            <p:nvPr/>
          </p:nvCxnSpPr>
          <p:spPr>
            <a:xfrm>
              <a:off x="3208200" y="2153642"/>
              <a:ext cx="0" cy="1678844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3E5A4AA0-3E65-4DAC-85DD-82BC8210C99F}"/>
              </a:ext>
            </a:extLst>
          </p:cNvPr>
          <p:cNvSpPr/>
          <p:nvPr/>
        </p:nvSpPr>
        <p:spPr>
          <a:xfrm>
            <a:off x="840000" y="1398757"/>
            <a:ext cx="10512000" cy="36000"/>
          </a:xfrm>
          <a:prstGeom prst="rect">
            <a:avLst/>
          </a:prstGeom>
          <a:gradFill>
            <a:gsLst>
              <a:gs pos="0">
                <a:srgbClr val="FF9900"/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Picture 2" descr="https://timgsa.baidu.com/timg?image&amp;quality=80&amp;size=b9999_10000&amp;sec=1552921013734&amp;di=938a6e976d141f72e6bcdcc0941757e4&amp;imgtype=0&amp;src=http%3A%2F%2Fpic.51yuansu.com%2Fpic3%2Fcover%2F00%2F65%2F94%2F589b01c77ce7b_610.jpg">
            <a:extLst>
              <a:ext uri="{FF2B5EF4-FFF2-40B4-BE49-F238E27FC236}">
                <a16:creationId xmlns:a16="http://schemas.microsoft.com/office/drawing/2014/main" id="{39019E13-CB33-4D96-A28D-84E9DFDB91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3" y="297206"/>
            <a:ext cx="1288761" cy="109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0388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>
            <a:extLst>
              <a:ext uri="{FF2B5EF4-FFF2-40B4-BE49-F238E27FC236}">
                <a16:creationId xmlns:a16="http://schemas.microsoft.com/office/drawing/2014/main" id="{6A5479D3-2349-453F-A4F6-D73B25A0C0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28600"/>
            <a:ext cx="8610600" cy="6400800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1443" name="Text Box 3">
            <a:extLst>
              <a:ext uri="{FF2B5EF4-FFF2-40B4-BE49-F238E27FC236}">
                <a16:creationId xmlns:a16="http://schemas.microsoft.com/office/drawing/2014/main" id="{BCE69978-045E-4D54-AC66-9AF0BA5DB5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8213" y="476250"/>
            <a:ext cx="743585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CFF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〖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迁移训练</a:t>
            </a:r>
            <a:r>
              <a:rPr lang="en-US" altLang="zh-CN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〗</a:t>
            </a:r>
            <a:br>
              <a:rPr lang="en-US" altLang="zh-CN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请就下列俗语、成语，提出新的观点。</a:t>
            </a:r>
          </a:p>
        </p:txBody>
      </p:sp>
      <p:sp>
        <p:nvSpPr>
          <p:cNvPr id="61444" name="Rectangle 4">
            <a:extLst>
              <a:ext uri="{FF2B5EF4-FFF2-40B4-BE49-F238E27FC236}">
                <a16:creationId xmlns:a16="http://schemas.microsoft.com/office/drawing/2014/main" id="{BBA8B7AF-E635-4029-90CB-601FC9C420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8" y="2133601"/>
            <a:ext cx="2305050" cy="588963"/>
          </a:xfrm>
          <a:prstGeom prst="rect">
            <a:avLst/>
          </a:prstGeom>
          <a:noFill/>
          <a:ln w="9525" algn="ctr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/>
              <a:t>艺高人胆大</a:t>
            </a:r>
          </a:p>
        </p:txBody>
      </p:sp>
      <p:sp>
        <p:nvSpPr>
          <p:cNvPr id="61445" name="Rectangle 5">
            <a:extLst>
              <a:ext uri="{FF2B5EF4-FFF2-40B4-BE49-F238E27FC236}">
                <a16:creationId xmlns:a16="http://schemas.microsoft.com/office/drawing/2014/main" id="{AFFCEA83-0ED2-49B6-8ADF-072DB3C818B6}"/>
              </a:ext>
            </a:extLst>
          </p:cNvPr>
          <p:cNvSpPr>
            <a:spLocks noChangeArrowheads="1"/>
          </p:cNvSpPr>
          <p:nvPr/>
        </p:nvSpPr>
        <p:spPr bwMode="auto">
          <a:xfrm rot="10818766" flipV="1">
            <a:off x="1981201" y="3733801"/>
            <a:ext cx="2232025" cy="588963"/>
          </a:xfrm>
          <a:prstGeom prst="rect">
            <a:avLst/>
          </a:prstGeom>
          <a:noFill/>
          <a:ln w="9525" algn="ctr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/>
              <a:t>欲速则不达</a:t>
            </a:r>
          </a:p>
        </p:txBody>
      </p:sp>
      <p:sp>
        <p:nvSpPr>
          <p:cNvPr id="61446" name="Rectangle 6">
            <a:extLst>
              <a:ext uri="{FF2B5EF4-FFF2-40B4-BE49-F238E27FC236}">
                <a16:creationId xmlns:a16="http://schemas.microsoft.com/office/drawing/2014/main" id="{7839B2CC-3362-419B-B2EE-6CB04EE123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1" y="5229226"/>
            <a:ext cx="2632075" cy="588963"/>
          </a:xfrm>
          <a:prstGeom prst="rect">
            <a:avLst/>
          </a:prstGeom>
          <a:noFill/>
          <a:ln w="9525" algn="ctr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/>
              <a:t>出头椽子先烂</a:t>
            </a:r>
          </a:p>
        </p:txBody>
      </p:sp>
      <p:sp>
        <p:nvSpPr>
          <p:cNvPr id="61447" name="Text Box 7">
            <a:extLst>
              <a:ext uri="{FF2B5EF4-FFF2-40B4-BE49-F238E27FC236}">
                <a16:creationId xmlns:a16="http://schemas.microsoft.com/office/drawing/2014/main" id="{95F30EB8-218F-4DE9-AE8E-ADE2382D95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3476" y="1557339"/>
            <a:ext cx="5256213" cy="1563687"/>
          </a:xfrm>
          <a:prstGeom prst="rect">
            <a:avLst/>
          </a:prstGeom>
          <a:noFill/>
          <a:ln w="9525" algn="ctr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>
                <a:solidFill>
                  <a:srgbClr val="FFFF00"/>
                </a:solidFill>
              </a:rPr>
              <a:t>   </a:t>
            </a:r>
            <a:r>
              <a:rPr kumimoji="1" lang="zh-CN" altLang="en-US" sz="3200"/>
              <a:t>也要看到“大意失荆州”、“河里淹死的多是会水的人”；因此艺高也需谨慎</a:t>
            </a:r>
            <a:r>
              <a:rPr kumimoji="1" lang="zh-CN" altLang="en-US" sz="3200">
                <a:solidFill>
                  <a:srgbClr val="FFFF00"/>
                </a:solidFill>
              </a:rPr>
              <a:t>。</a:t>
            </a:r>
          </a:p>
        </p:txBody>
      </p:sp>
      <p:sp>
        <p:nvSpPr>
          <p:cNvPr id="61448" name="AutoShape 8">
            <a:extLst>
              <a:ext uri="{FF2B5EF4-FFF2-40B4-BE49-F238E27FC236}">
                <a16:creationId xmlns:a16="http://schemas.microsoft.com/office/drawing/2014/main" id="{66677A1F-ABF2-490E-A0D0-411C64A41A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4338" y="2205039"/>
            <a:ext cx="760412" cy="485775"/>
          </a:xfrm>
          <a:prstGeom prst="rightArrow">
            <a:avLst>
              <a:gd name="adj1" fmla="val 50000"/>
              <a:gd name="adj2" fmla="val 39134"/>
            </a:avLst>
          </a:prstGeom>
          <a:solidFill>
            <a:schemeClr val="accent2"/>
          </a:solidFill>
          <a:ln w="9525" algn="ctr">
            <a:solidFill>
              <a:srgbClr val="CC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1449" name="AutoShape 9">
            <a:extLst>
              <a:ext uri="{FF2B5EF4-FFF2-40B4-BE49-F238E27FC236}">
                <a16:creationId xmlns:a16="http://schemas.microsoft.com/office/drawing/2014/main" id="{8FA561E0-C37C-4952-B7C2-CB157981DE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1313" y="3860801"/>
            <a:ext cx="760412" cy="485775"/>
          </a:xfrm>
          <a:prstGeom prst="rightArrow">
            <a:avLst>
              <a:gd name="adj1" fmla="val 50000"/>
              <a:gd name="adj2" fmla="val 39134"/>
            </a:avLst>
          </a:prstGeom>
          <a:solidFill>
            <a:schemeClr val="accent2"/>
          </a:solidFill>
          <a:ln w="9525" algn="ctr">
            <a:solidFill>
              <a:srgbClr val="CC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1450" name="Rectangle 10">
            <a:extLst>
              <a:ext uri="{FF2B5EF4-FFF2-40B4-BE49-F238E27FC236}">
                <a16:creationId xmlns:a16="http://schemas.microsoft.com/office/drawing/2014/main" id="{539D1C5E-6E6D-4DC2-B495-74AF607BCF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2038" y="3500439"/>
            <a:ext cx="5473700" cy="1076325"/>
          </a:xfrm>
          <a:prstGeom prst="rect">
            <a:avLst/>
          </a:prstGeom>
          <a:noFill/>
          <a:ln w="9525" algn="ctr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/>
              <a:t>“</a:t>
            </a:r>
            <a:r>
              <a:rPr kumimoji="1" lang="zh-CN" altLang="en-US" sz="3200"/>
              <a:t>百舸争流”，风采依旧，瞻前顾后，犹豫踌躇未必可取。 </a:t>
            </a:r>
          </a:p>
        </p:txBody>
      </p:sp>
      <p:sp>
        <p:nvSpPr>
          <p:cNvPr id="61451" name="AutoShape 11">
            <a:extLst>
              <a:ext uri="{FF2B5EF4-FFF2-40B4-BE49-F238E27FC236}">
                <a16:creationId xmlns:a16="http://schemas.microsoft.com/office/drawing/2014/main" id="{52DBCB2C-4EC2-442A-BD24-EEAED088AD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0238" y="5373689"/>
            <a:ext cx="544512" cy="485775"/>
          </a:xfrm>
          <a:prstGeom prst="rightArrow">
            <a:avLst>
              <a:gd name="adj1" fmla="val 50000"/>
              <a:gd name="adj2" fmla="val 28023"/>
            </a:avLst>
          </a:prstGeom>
          <a:solidFill>
            <a:schemeClr val="accent2"/>
          </a:solidFill>
          <a:ln w="9525" algn="ctr">
            <a:solidFill>
              <a:srgbClr val="CC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1452" name="Rectangle 12">
            <a:extLst>
              <a:ext uri="{FF2B5EF4-FFF2-40B4-BE49-F238E27FC236}">
                <a16:creationId xmlns:a16="http://schemas.microsoft.com/office/drawing/2014/main" id="{BFC392C9-89ED-4E17-8DFB-0F0E9EFD19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6" y="4868864"/>
            <a:ext cx="5343525" cy="1169987"/>
          </a:xfrm>
          <a:prstGeom prst="rect">
            <a:avLst/>
          </a:prstGeom>
          <a:noFill/>
          <a:ln w="9525" algn="ctr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/>
              <a:t>难道藏头缩脑就好吗？碌碌无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2800"/>
              <a:t>为，明哲保身者只会令人不屑。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61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/>
      <p:bldP spid="61444" grpId="0" animBg="1"/>
      <p:bldP spid="61445" grpId="0" animBg="1"/>
      <p:bldP spid="61446" grpId="0" animBg="1"/>
      <p:bldP spid="61447" grpId="0" animBg="1"/>
      <p:bldP spid="61450" grpId="0" animBg="1"/>
      <p:bldP spid="6145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2">
            <a:extLst>
              <a:ext uri="{FF2B5EF4-FFF2-40B4-BE49-F238E27FC236}">
                <a16:creationId xmlns:a16="http://schemas.microsoft.com/office/drawing/2014/main" id="{C5915EE3-FBEB-48AE-87CD-78D5300EC7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" y="333376"/>
            <a:ext cx="8077200" cy="52736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000"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kumimoji="1" lang="zh-CN" altLang="en-US" sz="4000">
                <a:latin typeface="华文中宋" panose="02010600040101010101" pitchFamily="2" charset="-122"/>
                <a:ea typeface="华文中宋" panose="02010600040101010101" pitchFamily="2" charset="-122"/>
              </a:rPr>
              <a:t>但丁说：“走自己的路，让别人去</a:t>
            </a:r>
            <a:r>
              <a:rPr kumimoji="1" lang="zh-CN" altLang="en-US" sz="4000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说</a:t>
            </a:r>
            <a:r>
              <a:rPr kumimoji="1" lang="zh-CN" altLang="en-US" sz="4000">
                <a:latin typeface="华文中宋" panose="02010600040101010101" pitchFamily="2" charset="-122"/>
                <a:ea typeface="华文中宋" panose="02010600040101010101" pitchFamily="2" charset="-122"/>
              </a:rPr>
              <a:t>吧</a:t>
            </a:r>
            <a:r>
              <a:rPr kumimoji="1" lang="en-US" altLang="zh-CN" sz="4000">
                <a:latin typeface="华文中宋" panose="02010600040101010101" pitchFamily="2" charset="-122"/>
                <a:ea typeface="华文中宋" panose="02010600040101010101" pitchFamily="2" charset="-122"/>
              </a:rPr>
              <a:t>!”</a:t>
            </a:r>
            <a:r>
              <a:rPr kumimoji="1" lang="zh-CN" altLang="en-US" sz="4000">
                <a:latin typeface="华文中宋" panose="02010600040101010101" pitchFamily="2" charset="-122"/>
                <a:ea typeface="华文中宋" panose="02010600040101010101" pitchFamily="2" charset="-122"/>
              </a:rPr>
              <a:t>根据这段名言，联系实际拟出两篇不同观点文章的开头，要求开头必须体现观点。</a:t>
            </a:r>
            <a:r>
              <a:rPr kumimoji="1" lang="zh-CN" altLang="en-US" sz="4000">
                <a:latin typeface="Times New Roman" panose="02020603050405020304" pitchFamily="18" charset="0"/>
              </a:rPr>
              <a:t> 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4000">
                <a:latin typeface="Times New Roman" panose="02020603050405020304" pitchFamily="18" charset="0"/>
              </a:rPr>
              <a:t> 这里的“</a:t>
            </a:r>
            <a:r>
              <a:rPr kumimoji="1" lang="zh-CN" altLang="en-US" sz="4000">
                <a:solidFill>
                  <a:schemeClr val="hlink"/>
                </a:solidFill>
                <a:latin typeface="Times New Roman" panose="02020603050405020304" pitchFamily="18" charset="0"/>
              </a:rPr>
              <a:t>说</a:t>
            </a:r>
            <a:r>
              <a:rPr kumimoji="1" lang="zh-CN" altLang="en-US" sz="4000">
                <a:latin typeface="Times New Roman" panose="02020603050405020304" pitchFamily="18" charset="0"/>
              </a:rPr>
              <a:t>”该怎么理解？</a:t>
            </a: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4000">
                <a:latin typeface="Times New Roman" panose="02020603050405020304" pitchFamily="18" charset="0"/>
              </a:rPr>
              <a:t>1</a:t>
            </a:r>
            <a:r>
              <a:rPr kumimoji="1" lang="zh-CN" altLang="en-US" sz="4000">
                <a:latin typeface="Times New Roman" panose="02020603050405020304" pitchFamily="18" charset="0"/>
              </a:rPr>
              <a:t>、闲言碎语。</a:t>
            </a: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4000">
                <a:latin typeface="Times New Roman" panose="02020603050405020304" pitchFamily="18" charset="0"/>
              </a:rPr>
              <a:t>2</a:t>
            </a:r>
            <a:r>
              <a:rPr kumimoji="1" lang="zh-CN" altLang="en-US" sz="4000">
                <a:latin typeface="Times New Roman" panose="02020603050405020304" pitchFamily="18" charset="0"/>
              </a:rPr>
              <a:t>、良言相劝。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3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3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634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2">
            <a:extLst>
              <a:ext uri="{FF2B5EF4-FFF2-40B4-BE49-F238E27FC236}">
                <a16:creationId xmlns:a16="http://schemas.microsoft.com/office/drawing/2014/main" id="{7AA1D3D0-87C1-4B39-B7C2-FEF055DF63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990600"/>
            <a:ext cx="8077200" cy="1563688"/>
          </a:xfrm>
          <a:prstGeom prst="rect">
            <a:avLst/>
          </a:prstGeom>
          <a:solidFill>
            <a:schemeClr val="bg1"/>
          </a:solidFill>
          <a:ln w="9525">
            <a:solidFill>
              <a:srgbClr val="D6009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200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kumimoji="1"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走自己的路，让人去说吧</a:t>
            </a:r>
            <a:r>
              <a:rPr kumimoji="1" lang="zh-CN" altLang="en-US" sz="3200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kumimoji="1"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是一种自信的表现，一种对科学、对真理执著追求不妥协的精神体现，我们要勇于走自己的路。</a:t>
            </a:r>
          </a:p>
        </p:txBody>
      </p:sp>
      <p:sp>
        <p:nvSpPr>
          <p:cNvPr id="64515" name="Text Box 3">
            <a:extLst>
              <a:ext uri="{FF2B5EF4-FFF2-40B4-BE49-F238E27FC236}">
                <a16:creationId xmlns:a16="http://schemas.microsoft.com/office/drawing/2014/main" id="{D6F872BE-02CC-4837-94D8-C3D9147C8B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2743200"/>
            <a:ext cx="8077200" cy="2051050"/>
          </a:xfrm>
          <a:prstGeom prst="rect">
            <a:avLst/>
          </a:prstGeom>
          <a:solidFill>
            <a:schemeClr val="bg1"/>
          </a:solidFill>
          <a:ln w="9525">
            <a:solidFill>
              <a:srgbClr val="D6009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有人拿</a:t>
            </a:r>
            <a:r>
              <a:rPr kumimoji="1" lang="zh-CN" altLang="en-US" sz="3200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kumimoji="1"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走自己的路，让人去说吧</a:t>
            </a:r>
            <a:r>
              <a:rPr kumimoji="1" lang="zh-CN" altLang="en-US" sz="3200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kumimoji="1"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作为挡箭牌，拒谏饰非，固执己见，我行我素，不能正确对待别人的批评建议，这显然是错误的。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45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 build="allAtOnce" animBg="1"/>
      <p:bldP spid="6451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>
            <a:extLst>
              <a:ext uri="{FF2B5EF4-FFF2-40B4-BE49-F238E27FC236}">
                <a16:creationId xmlns:a16="http://schemas.microsoft.com/office/drawing/2014/main" id="{6B57C5FC-A69E-4A58-8271-F13B0B305AC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0" y="152400"/>
            <a:ext cx="8229600" cy="114300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en-US"/>
              <a:t>作文</a:t>
            </a:r>
          </a:p>
        </p:txBody>
      </p:sp>
      <p:sp>
        <p:nvSpPr>
          <p:cNvPr id="59395" name="Text Box 4">
            <a:extLst>
              <a:ext uri="{FF2B5EF4-FFF2-40B4-BE49-F238E27FC236}">
                <a16:creationId xmlns:a16="http://schemas.microsoft.com/office/drawing/2014/main" id="{C861248E-D36E-49A3-BCB6-03EA5A7400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1219201"/>
            <a:ext cx="8458200" cy="625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阅读下面文字，根据要求作文。 </a:t>
            </a:r>
          </a:p>
          <a:p>
            <a:pPr eaLnBrk="1" hangingPunct="1"/>
            <a:r>
              <a:rPr lang="zh-CN" altLang="en-US" sz="2800" b="1"/>
              <a:t>       印度哲人奥修说过一句名言：“我无欲无求，我就是皇帝；你有欲有求，你就是奴隶。”</a:t>
            </a:r>
            <a:br>
              <a:rPr lang="zh-CN" altLang="en-US" sz="2800" b="1"/>
            </a:br>
            <a:r>
              <a:rPr lang="zh-CN" altLang="en-US" sz="2800" b="1"/>
              <a:t>　　海纳百川，有容乃大；壁立千仞，无欲则刚。</a:t>
            </a:r>
            <a:r>
              <a:rPr lang="en-US" altLang="zh-CN" sz="2800" b="1"/>
              <a:t>——</a:t>
            </a:r>
            <a:r>
              <a:rPr lang="zh-CN" altLang="en-US" sz="2800" b="1"/>
              <a:t>林则徐 （我国清代民族英雄） </a:t>
            </a:r>
            <a:br>
              <a:rPr lang="zh-CN" altLang="en-US" sz="2800" b="1"/>
            </a:br>
            <a:r>
              <a:rPr lang="zh-CN" altLang="en-US" sz="2800" b="1"/>
              <a:t>　　欲望和好奇正是使世界在人的面前变得五彩缤纷的一双神奇的眼睛。</a:t>
            </a:r>
            <a:r>
              <a:rPr lang="en-US" altLang="zh-CN" sz="2800" b="1"/>
              <a:t>——</a:t>
            </a:r>
            <a:r>
              <a:rPr lang="zh-CN" altLang="en-US" sz="2800" b="1"/>
              <a:t>史蒂文森 （英国作家） </a:t>
            </a:r>
            <a:br>
              <a:rPr lang="zh-CN" altLang="en-US" sz="2800" b="1"/>
            </a:br>
            <a:r>
              <a:rPr lang="zh-CN" altLang="en-US" sz="2800" b="1"/>
              <a:t>　　欲望是人的一种本能，有人说是魔鬼</a:t>
            </a:r>
            <a:r>
              <a:rPr lang="en-US" altLang="zh-CN" sz="2800" b="1"/>
              <a:t>,</a:t>
            </a:r>
            <a:r>
              <a:rPr lang="zh-CN" altLang="en-US" sz="2800" b="1"/>
              <a:t>有人说是天使</a:t>
            </a:r>
            <a:r>
              <a:rPr lang="en-US" altLang="zh-CN" sz="2800" b="1"/>
              <a:t>……</a:t>
            </a:r>
            <a:r>
              <a:rPr lang="zh-CN" altLang="en-US" sz="2800" b="1"/>
              <a:t>你是怎样看的呢？请你以“欲望”为题作文，也可以根据需要在它的前面、后面或者前后加上恰当的限制词语，然后按自拟的题目作文。文体不限，不少于</a:t>
            </a:r>
            <a:r>
              <a:rPr lang="en-US" altLang="zh-CN" sz="2800" b="1"/>
              <a:t>800</a:t>
            </a:r>
            <a:r>
              <a:rPr lang="zh-CN" altLang="en-US" sz="2800" b="1"/>
              <a:t>字。</a:t>
            </a:r>
            <a:r>
              <a:rPr lang="zh-CN" altLang="en-US" sz="3200" b="1"/>
              <a:t> </a:t>
            </a:r>
            <a:br>
              <a:rPr lang="zh-CN" altLang="en-US" sz="3200" b="1"/>
            </a:br>
            <a:br>
              <a:rPr lang="zh-CN" altLang="en-US" sz="3200" b="1"/>
            </a:br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4">
            <a:extLst>
              <a:ext uri="{FF2B5EF4-FFF2-40B4-BE49-F238E27FC236}">
                <a16:creationId xmlns:a16="http://schemas.microsoft.com/office/drawing/2014/main" id="{B8C7ABE9-673E-4E9D-A1BE-600CA7A92F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1387476"/>
            <a:ext cx="8763000" cy="484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/>
              <a:t>　</a:t>
            </a:r>
            <a:r>
              <a:rPr lang="zh-CN" altLang="en-US" sz="2800" b="1"/>
              <a:t>这是一道命题作文题，但又类似于半命题。由于要求宽松，“可以根据需要在它的前面、后面或者前后加上适当的限制词语”，所以只要所拟题目之中含有“欲望”一词，就完全可以自由而大胆地发挥。 </a:t>
            </a:r>
            <a:br>
              <a:rPr lang="zh-CN" altLang="en-US" sz="2800" b="1"/>
            </a:br>
            <a:r>
              <a:rPr lang="zh-CN" altLang="en-US" sz="2800" b="1"/>
              <a:t>　　本题中的“皇帝”和“奴隶”的含义应进行虚化处理，二者的关键区别是对生命自由的把握度不同，不能机械地理解为皇帝“无欲”或奴隶“有欲”，其实最重要的不在于是否有欲，而在是否能当欲望的主人而不是奴隶。即应理解为“我无欲无求，我就是（欲望）的皇帝；你有欲有求，你就是（欲望）的奴隶。”</a:t>
            </a:r>
          </a:p>
          <a:p>
            <a:pPr algn="ctr" eaLnBrk="1" hangingPunct="1"/>
            <a:r>
              <a:rPr lang="zh-CN" altLang="en-US" sz="3200" b="1"/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3">
            <a:extLst>
              <a:ext uri="{FF2B5EF4-FFF2-40B4-BE49-F238E27FC236}">
                <a16:creationId xmlns:a16="http://schemas.microsoft.com/office/drawing/2014/main" id="{300FB50E-F6E3-4B35-8B93-629ABC3EB6C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3962400" y="685800"/>
            <a:ext cx="8229600" cy="5440363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en-US" b="1"/>
              <a:t>从所供材料的内容来看，“欲望”一词具有很浓厚的辩证色彩。林则徐的话从欲望与个人自由的关系角度讲：欲望是个性的羁绊，有之则难以保持个性的率真与美好。故它具有消极一面的意义，可以理解为“私心邪念”等。史蒂文森的话则从欲望与创造力的关系角度讲：欲望是创造力的摇篮，有之则能激发人去创造新的世界。故它有具有积极一面的意义，可以理解为“理想动力”等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3">
            <a:extLst>
              <a:ext uri="{FF2B5EF4-FFF2-40B4-BE49-F238E27FC236}">
                <a16:creationId xmlns:a16="http://schemas.microsoft.com/office/drawing/2014/main" id="{4D9154D0-B844-427E-828A-F3BF5B26F55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0" y="609600"/>
            <a:ext cx="8229600" cy="5516563"/>
          </a:xfrm>
          <a:prstGeom prst="rect">
            <a:avLst/>
          </a:prstGeo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b="1"/>
              <a:t>回眸历史，放眼生活，我们会发现许多相关的现象，找出多种构思的角度。譬如，有人受制于权、钱、色的诱惑，以身试法，铤而走险，勾心斗角，不择手段。贪污受贿的原上海市市长陈良宇就是如此；有人实行野蛮禁欲，残暴专横，恣意妄为，扼杀真理，火焚布鲁诺的罗马教皇就是如此；有人不满黑暗现实，隐居避世，洁身自好，清心寡欲，逍遥自在，辞官归田的陶渊明就是如此；有人憧憬未知领域，异想天开，孜孜以求，大胆创新，造福人类，号称“中国杂交水稻之父”的袁隆平就是如此</a:t>
            </a:r>
            <a:r>
              <a:rPr lang="en-US" altLang="zh-CN" b="1"/>
              <a:t>……</a:t>
            </a:r>
            <a:r>
              <a:rPr lang="zh-CN" altLang="en-US" b="1"/>
              <a:t>对题目作出这样思辩性的开掘，才能使主旨具有一定的深度和广度，那么文章也就会因彰显独特新颖的个性而受人青睐</a:t>
            </a:r>
          </a:p>
          <a:p>
            <a:pPr eaLnBrk="1" hangingPunct="1">
              <a:lnSpc>
                <a:spcPct val="90000"/>
              </a:lnSpc>
            </a:pPr>
            <a:endParaRPr lang="en-US" altLang="zh-CN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5ABB022E-E6FB-488A-92D0-B296013AFA93}"/>
              </a:ext>
            </a:extLst>
          </p:cNvPr>
          <p:cNvSpPr/>
          <p:nvPr/>
        </p:nvSpPr>
        <p:spPr>
          <a:xfrm>
            <a:off x="687849" y="69111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3600" b="1" kern="100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操作方法</a:t>
            </a:r>
            <a:endParaRPr lang="zh-CN" altLang="zh-CN" sz="3600" b="1" kern="100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45CE4EE-DE0E-4048-BBD2-CB42C109077B}"/>
              </a:ext>
            </a:extLst>
          </p:cNvPr>
          <p:cNvSpPr/>
          <p:nvPr/>
        </p:nvSpPr>
        <p:spPr>
          <a:xfrm>
            <a:off x="1655507" y="177281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>
                <a:solidFill>
                  <a:srgbClr val="0070C0"/>
                </a:solidFill>
                <a:latin typeface="等线" panose="02010600030101010101" pitchFamily="2" charset="-122"/>
                <a:ea typeface="等线" panose="02010600030101010101" pitchFamily="2" charset="-122"/>
                <a:cs typeface="Tahoma" panose="020B0604030504040204" pitchFamily="34" charset="0"/>
              </a:rPr>
              <a:t>个性化思维</a:t>
            </a:r>
            <a:endParaRPr lang="zh-CN" altLang="en-US" sz="2800" dirty="0">
              <a:solidFill>
                <a:srgbClr val="0070C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7AED499-1F15-4578-9F6B-8104AED899E1}"/>
              </a:ext>
            </a:extLst>
          </p:cNvPr>
          <p:cNvSpPr/>
          <p:nvPr/>
        </p:nvSpPr>
        <p:spPr>
          <a:xfrm>
            <a:off x="4079776" y="177281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>
                <a:solidFill>
                  <a:schemeClr val="accent5">
                    <a:lumMod val="60000"/>
                    <a:lumOff val="4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  <a:cs typeface="Tahoma" panose="020B0604030504040204" pitchFamily="34" charset="0"/>
              </a:rPr>
              <a:t>个性化选材</a:t>
            </a:r>
            <a:endParaRPr lang="zh-CN" altLang="en-US" sz="2800" dirty="0">
              <a:solidFill>
                <a:schemeClr val="accent5">
                  <a:lumMod val="60000"/>
                  <a:lumOff val="40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5B28746-5E5F-4E84-ABC1-B4A0D1344EB2}"/>
              </a:ext>
            </a:extLst>
          </p:cNvPr>
          <p:cNvSpPr/>
          <p:nvPr/>
        </p:nvSpPr>
        <p:spPr>
          <a:xfrm>
            <a:off x="6504045" y="177281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>
                <a:solidFill>
                  <a:schemeClr val="accent5">
                    <a:lumMod val="60000"/>
                    <a:lumOff val="4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  <a:cs typeface="Tahoma" panose="020B0604030504040204" pitchFamily="34" charset="0"/>
              </a:rPr>
              <a:t>个性化谋篇布局</a:t>
            </a:r>
            <a:endParaRPr lang="zh-CN" altLang="en-US" sz="2800" dirty="0">
              <a:solidFill>
                <a:schemeClr val="accent5">
                  <a:lumMod val="60000"/>
                  <a:lumOff val="40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DA0C516-8A97-42E7-887E-3ABCF260E4B7}"/>
              </a:ext>
            </a:extLst>
          </p:cNvPr>
          <p:cNvSpPr/>
          <p:nvPr/>
        </p:nvSpPr>
        <p:spPr>
          <a:xfrm>
            <a:off x="2351585" y="2770161"/>
            <a:ext cx="3240360" cy="2611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Ø"/>
            </a:pPr>
            <a:r>
              <a:rPr lang="zh-CN" altLang="en-US" sz="2800" b="1" kern="100" dirty="0">
                <a:latin typeface="等线" panose="02010600030101010101" pitchFamily="2" charset="-122"/>
                <a:ea typeface="等线" panose="02010600030101010101" pitchFamily="2" charset="-122"/>
                <a:cs typeface="Tahoma" panose="020B0604030504040204" pitchFamily="34" charset="0"/>
              </a:rPr>
              <a:t>个性化</a:t>
            </a:r>
            <a:r>
              <a:rPr lang="zh-CN" altLang="en-US" sz="2800" b="1" kern="100" dirty="0">
                <a:latin typeface="等线" panose="02010600030101010101" pitchFamily="2" charset="-122"/>
                <a:cs typeface="Tahoma" panose="020B0604030504040204" pitchFamily="34" charset="0"/>
              </a:rPr>
              <a:t>的拟题</a:t>
            </a:r>
            <a:endParaRPr lang="en-US" altLang="zh-CN" sz="2800" b="1" kern="100" dirty="0">
              <a:latin typeface="等线" panose="02010600030101010101" pitchFamily="2" charset="-122"/>
              <a:ea typeface="等线" panose="02010600030101010101" pitchFamily="2" charset="-122"/>
              <a:cs typeface="Tahoma" panose="020B0604030504040204" pitchFamily="34" charset="0"/>
            </a:endParaRPr>
          </a:p>
          <a:p>
            <a:pPr indent="-457200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Ø"/>
            </a:pPr>
            <a:r>
              <a:rPr lang="zh-CN" altLang="en-US" sz="2800" b="1" kern="100" dirty="0">
                <a:latin typeface="等线" panose="02010600030101010101" pitchFamily="2" charset="-122"/>
                <a:ea typeface="等线" panose="02010600030101010101" pitchFamily="2" charset="-122"/>
                <a:cs typeface="Tahoma" panose="020B0604030504040204" pitchFamily="34" charset="0"/>
              </a:rPr>
              <a:t>个性化</a:t>
            </a:r>
            <a:r>
              <a:rPr lang="zh-CN" altLang="en-US" sz="2800" b="1" kern="100" dirty="0">
                <a:latin typeface="等线" panose="02010600030101010101" pitchFamily="2" charset="-122"/>
                <a:cs typeface="Tahoma" panose="020B0604030504040204" pitchFamily="34" charset="0"/>
              </a:rPr>
              <a:t>的角度</a:t>
            </a:r>
            <a:endParaRPr lang="en-US" altLang="zh-CN" sz="2800" b="1" kern="100" dirty="0">
              <a:latin typeface="等线" panose="02010600030101010101" pitchFamily="2" charset="-122"/>
              <a:ea typeface="等线" panose="02010600030101010101" pitchFamily="2" charset="-122"/>
              <a:cs typeface="Tahoma" panose="020B0604030504040204" pitchFamily="34" charset="0"/>
            </a:endParaRPr>
          </a:p>
          <a:p>
            <a:pPr indent="-457200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Ø"/>
            </a:pPr>
            <a:r>
              <a:rPr lang="zh-CN" altLang="en-US" sz="2800" b="1" kern="100" dirty="0">
                <a:solidFill>
                  <a:schemeClr val="bg1">
                    <a:lumMod val="6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  <a:cs typeface="Tahoma" panose="020B0604030504040204" pitchFamily="34" charset="0"/>
              </a:rPr>
              <a:t>个性化的结尾</a:t>
            </a:r>
            <a:endParaRPr lang="en-US" altLang="zh-CN" sz="2800" b="1" kern="100" dirty="0">
              <a:solidFill>
                <a:schemeClr val="bg1">
                  <a:lumMod val="6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  <a:cs typeface="Tahoma" panose="020B0604030504040204" pitchFamily="34" charset="0"/>
            </a:endParaRPr>
          </a:p>
          <a:p>
            <a:pPr indent="-457200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Ø"/>
            </a:pPr>
            <a:r>
              <a:rPr lang="zh-CN" altLang="en-US" sz="2800" b="1" kern="100" dirty="0">
                <a:solidFill>
                  <a:schemeClr val="bg1">
                    <a:lumMod val="6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  <a:cs typeface="Tahoma" panose="020B0604030504040204" pitchFamily="34" charset="0"/>
              </a:rPr>
              <a:t>个性化的</a:t>
            </a:r>
            <a:r>
              <a:rPr lang="zh-CN" altLang="en-US" sz="2800" b="1" kern="100" dirty="0">
                <a:solidFill>
                  <a:schemeClr val="bg1">
                    <a:lumMod val="65000"/>
                  </a:schemeClr>
                </a:solidFill>
                <a:latin typeface="等线" panose="02010600030101010101" pitchFamily="2" charset="-122"/>
                <a:cs typeface="Tahoma" panose="020B0604030504040204" pitchFamily="34" charset="0"/>
              </a:rPr>
              <a:t>开头</a:t>
            </a:r>
            <a:endParaRPr lang="zh-CN" altLang="en-US" sz="2800" b="1" kern="100" dirty="0">
              <a:solidFill>
                <a:schemeClr val="bg1">
                  <a:lumMod val="6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  <a:cs typeface="Tahoma" panose="020B0604030504040204" pitchFamily="34" charset="0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664F443D-1016-4F9A-B1EC-1823CD9A7204}"/>
              </a:ext>
            </a:extLst>
          </p:cNvPr>
          <p:cNvCxnSpPr>
            <a:cxnSpLocks/>
          </p:cNvCxnSpPr>
          <p:nvPr/>
        </p:nvCxnSpPr>
        <p:spPr>
          <a:xfrm>
            <a:off x="1703512" y="2276872"/>
            <a:ext cx="1932024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2A3DECCE-8BEE-4A56-BC32-7CA5B32DC779}"/>
              </a:ext>
            </a:extLst>
          </p:cNvPr>
          <p:cNvSpPr/>
          <p:nvPr/>
        </p:nvSpPr>
        <p:spPr>
          <a:xfrm>
            <a:off x="840000" y="1398757"/>
            <a:ext cx="10512000" cy="36000"/>
          </a:xfrm>
          <a:prstGeom prst="rect">
            <a:avLst/>
          </a:prstGeom>
          <a:gradFill>
            <a:gsLst>
              <a:gs pos="0">
                <a:srgbClr val="FF9900"/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ED20690-7B8D-4D7F-82F4-2F84D38D4E3D}"/>
              </a:ext>
            </a:extLst>
          </p:cNvPr>
          <p:cNvSpPr/>
          <p:nvPr/>
        </p:nvSpPr>
        <p:spPr>
          <a:xfrm>
            <a:off x="5439042" y="2647537"/>
            <a:ext cx="3609286" cy="2609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Ø"/>
            </a:pPr>
            <a:r>
              <a:rPr lang="zh-CN" altLang="en-US" sz="2800" b="1" kern="100" dirty="0">
                <a:solidFill>
                  <a:schemeClr val="bg1">
                    <a:lumMod val="6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  <a:cs typeface="Tahoma" panose="020B0604030504040204" pitchFamily="34" charset="0"/>
              </a:rPr>
              <a:t>个性化的语言</a:t>
            </a:r>
            <a:endParaRPr lang="en-US" altLang="zh-CN" sz="2800" b="1" kern="100" dirty="0">
              <a:solidFill>
                <a:schemeClr val="bg1">
                  <a:lumMod val="6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  <a:cs typeface="Tahoma" panose="020B0604030504040204" pitchFamily="34" charset="0"/>
            </a:endParaRPr>
          </a:p>
          <a:p>
            <a:pPr marL="457200" indent="-457200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Ø"/>
            </a:pPr>
            <a:r>
              <a:rPr lang="zh-CN" altLang="en-US" sz="2800" b="1" kern="100" dirty="0">
                <a:solidFill>
                  <a:schemeClr val="bg1">
                    <a:lumMod val="6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  <a:cs typeface="Tahoma" panose="020B0604030504040204" pitchFamily="34" charset="0"/>
              </a:rPr>
              <a:t>个性化的</a:t>
            </a:r>
            <a:r>
              <a:rPr lang="zh-CN" altLang="en-US" sz="2800" b="1" kern="100" dirty="0">
                <a:solidFill>
                  <a:schemeClr val="bg1">
                    <a:lumMod val="65000"/>
                  </a:schemeClr>
                </a:solidFill>
                <a:latin typeface="等线" panose="02010600030101010101" pitchFamily="2" charset="-122"/>
                <a:cs typeface="Tahoma" panose="020B0604030504040204" pitchFamily="34" charset="0"/>
              </a:rPr>
              <a:t>文体</a:t>
            </a:r>
            <a:endParaRPr lang="en-US" altLang="zh-CN" sz="2800" b="1" kern="100" dirty="0">
              <a:solidFill>
                <a:schemeClr val="bg1">
                  <a:lumMod val="6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  <a:cs typeface="Tahoma" panose="020B0604030504040204" pitchFamily="34" charset="0"/>
            </a:endParaRPr>
          </a:p>
          <a:p>
            <a:pPr marL="457200" indent="-457200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Ø"/>
            </a:pPr>
            <a:r>
              <a:rPr lang="zh-CN" altLang="en-US" sz="2800" b="1" kern="100" dirty="0">
                <a:solidFill>
                  <a:schemeClr val="bg1">
                    <a:lumMod val="6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  <a:cs typeface="Tahoma" panose="020B0604030504040204" pitchFamily="34" charset="0"/>
              </a:rPr>
              <a:t>个性化的表现手法</a:t>
            </a:r>
            <a:r>
              <a:rPr lang="zh-CN" altLang="en-US" sz="2800" b="1" dirty="0">
                <a:solidFill>
                  <a:schemeClr val="bg1">
                    <a:lumMod val="65000"/>
                  </a:schemeClr>
                </a:solidFill>
              </a:rPr>
              <a:t> </a:t>
            </a:r>
            <a:endParaRPr lang="en-US" altLang="zh-CN" sz="2800" b="1" dirty="0">
              <a:solidFill>
                <a:schemeClr val="bg1">
                  <a:lumMod val="65000"/>
                </a:schemeClr>
              </a:solidFill>
            </a:endParaRPr>
          </a:p>
          <a:p>
            <a:pPr marL="457200" indent="-457200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Ø"/>
            </a:pPr>
            <a:r>
              <a:rPr lang="zh-CN" altLang="en-US" sz="2800" b="1" kern="100" dirty="0">
                <a:solidFill>
                  <a:schemeClr val="bg1">
                    <a:lumMod val="6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  <a:cs typeface="Tahoma" panose="020B0604030504040204" pitchFamily="34" charset="0"/>
              </a:rPr>
              <a:t>个性化的表达方式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7ED07C58-70D3-44CC-A0C7-1F10082C4304}"/>
              </a:ext>
            </a:extLst>
          </p:cNvPr>
          <p:cNvCxnSpPr>
            <a:cxnSpLocks/>
          </p:cNvCxnSpPr>
          <p:nvPr/>
        </p:nvCxnSpPr>
        <p:spPr>
          <a:xfrm>
            <a:off x="1775520" y="2817431"/>
            <a:ext cx="0" cy="2439859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7253B1F8-C109-4CF3-AD93-AA3B5453B93A}"/>
              </a:ext>
            </a:extLst>
          </p:cNvPr>
          <p:cNvSpPr txBox="1"/>
          <p:nvPr/>
        </p:nvSpPr>
        <p:spPr>
          <a:xfrm>
            <a:off x="845721" y="2763463"/>
            <a:ext cx="738664" cy="26097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>
                <a:solidFill>
                  <a:srgbClr val="002060"/>
                </a:solidFill>
              </a:rPr>
              <a:t>内容与环节</a:t>
            </a:r>
          </a:p>
        </p:txBody>
      </p:sp>
      <p:pic>
        <p:nvPicPr>
          <p:cNvPr id="2050" name="Picture 2" descr="https://ss2.bdstatic.com/70cFvnSh_Q1YnxGkpoWK1HF6hhy/it/u=500223762,2425187114&amp;fm=26&amp;gp=0.jpg">
            <a:extLst>
              <a:ext uri="{FF2B5EF4-FFF2-40B4-BE49-F238E27FC236}">
                <a16:creationId xmlns:a16="http://schemas.microsoft.com/office/drawing/2014/main" id="{CC0694E0-7F1B-46A4-84CE-4A565D2EF2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5" y="84941"/>
            <a:ext cx="899877" cy="134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221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0633C66F-D2E7-42B5-AC48-63D2EABB8DAF}"/>
              </a:ext>
            </a:extLst>
          </p:cNvPr>
          <p:cNvSpPr/>
          <p:nvPr/>
        </p:nvSpPr>
        <p:spPr>
          <a:xfrm>
            <a:off x="931404" y="2259137"/>
            <a:ext cx="10329192" cy="363641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389B8D4-D020-4575-8159-DAEDA154C094}"/>
              </a:ext>
            </a:extLst>
          </p:cNvPr>
          <p:cNvSpPr/>
          <p:nvPr/>
        </p:nvSpPr>
        <p:spPr>
          <a:xfrm>
            <a:off x="680595" y="1343429"/>
            <a:ext cx="10830810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又称发散性思维、扩散性思维、辐射性思维、求异性思维。</a:t>
            </a:r>
            <a:endParaRPr lang="zh-CN" altLang="zh-CN" sz="3200" b="1" kern="100" dirty="0"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137EFDA-C860-4800-B453-7AE7D24B03DA}"/>
              </a:ext>
            </a:extLst>
          </p:cNvPr>
          <p:cNvSpPr/>
          <p:nvPr/>
        </p:nvSpPr>
        <p:spPr>
          <a:xfrm>
            <a:off x="1199456" y="2542924"/>
            <a:ext cx="9793088" cy="2971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抛弃习惯性思维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遇事从多角度和多种方向进行多方面的思维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考虑多种因素、想像各种可能甚至包括某些人认为不切实际的、可笑的方法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只有，到最后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才靠直觉和逻辑进行判断、筛选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这就是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个性化思维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 b="1" kern="100" dirty="0"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832022F-2BA0-4930-BAE6-68099A59922E}"/>
              </a:ext>
            </a:extLst>
          </p:cNvPr>
          <p:cNvSpPr/>
          <p:nvPr/>
        </p:nvSpPr>
        <p:spPr>
          <a:xfrm>
            <a:off x="0" y="366167"/>
            <a:ext cx="3300028" cy="6463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3EB5497-E0DF-427F-B793-4FEAB12D5C18}"/>
              </a:ext>
            </a:extLst>
          </p:cNvPr>
          <p:cNvSpPr/>
          <p:nvPr/>
        </p:nvSpPr>
        <p:spPr>
          <a:xfrm>
            <a:off x="707740" y="366166"/>
            <a:ext cx="2592288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C000"/>
            </a:solidFill>
            <a:prstDash val="lgDashDot"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36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个性化思维</a:t>
            </a:r>
            <a:endParaRPr lang="zh-CN" altLang="zh-CN" sz="3600" kern="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398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>
            <a:extLst>
              <a:ext uri="{FF2B5EF4-FFF2-40B4-BE49-F238E27FC236}">
                <a16:creationId xmlns:a16="http://schemas.microsoft.com/office/drawing/2014/main" id="{169E01B3-8105-4EC4-B7C9-611E65C2EF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650" y="28527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11267" name="Text Box 3">
            <a:extLst>
              <a:ext uri="{FF2B5EF4-FFF2-40B4-BE49-F238E27FC236}">
                <a16:creationId xmlns:a16="http://schemas.microsoft.com/office/drawing/2014/main" id="{692BB3F3-0636-42A8-AF39-E46CF2D70A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6317" y="1181462"/>
            <a:ext cx="7335553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我生活的这家人对我真好，他们喂我食料，让住在清洁温暖的地方，无微不至地照料我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他们一定是上帝！</a:t>
            </a:r>
          </a:p>
        </p:txBody>
      </p:sp>
      <p:sp>
        <p:nvSpPr>
          <p:cNvPr id="11268" name="Text Box 4">
            <a:extLst>
              <a:ext uri="{FF2B5EF4-FFF2-40B4-BE49-F238E27FC236}">
                <a16:creationId xmlns:a16="http://schemas.microsoft.com/office/drawing/2014/main" id="{DCBB731F-8DCB-4E4B-A0FD-07A0353CB8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3565" y="535131"/>
            <a:ext cx="3131327" cy="646331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现实中的问题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3DA76FE-70F8-416E-86C1-CCFBA2416E0F}"/>
              </a:ext>
            </a:extLst>
          </p:cNvPr>
          <p:cNvSpPr txBox="1"/>
          <p:nvPr/>
        </p:nvSpPr>
        <p:spPr>
          <a:xfrm>
            <a:off x="1178095" y="4931267"/>
            <a:ext cx="2299226" cy="707886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多向思考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9D4358E-993E-4E5C-8431-42A127A0B9C0}"/>
              </a:ext>
            </a:extLst>
          </p:cNvPr>
          <p:cNvSpPr/>
          <p:nvPr/>
        </p:nvSpPr>
        <p:spPr>
          <a:xfrm>
            <a:off x="4186317" y="2705701"/>
            <a:ext cx="73355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我生活的这家人对我真好，他们喂我食料，让住在清洁温暖的地方，无微不至地照料我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我就是上帝？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C053F9C-AF8C-4A08-B45E-D83D180AB97D}"/>
              </a:ext>
            </a:extLst>
          </p:cNvPr>
          <p:cNvSpPr txBox="1"/>
          <p:nvPr/>
        </p:nvSpPr>
        <p:spPr>
          <a:xfrm>
            <a:off x="4186317" y="4229941"/>
            <a:ext cx="76092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这家人为什么对我这么好呢？一定是有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的。我的人生多么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啊！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F761C2A-36BA-4CC5-8DE4-82946A0E7FEF}"/>
              </a:ext>
            </a:extLst>
          </p:cNvPr>
          <p:cNvSpPr txBox="1"/>
          <p:nvPr/>
        </p:nvSpPr>
        <p:spPr>
          <a:xfrm>
            <a:off x="4186317" y="5325855"/>
            <a:ext cx="73355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它们还会想：我怎么不觉得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幸福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呢？和门口的鸡鸭比，我感到它们更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BA14FFD-7F11-4A15-B415-192E46DE5458}"/>
              </a:ext>
            </a:extLst>
          </p:cNvPr>
          <p:cNvGrpSpPr/>
          <p:nvPr/>
        </p:nvGrpSpPr>
        <p:grpSpPr>
          <a:xfrm>
            <a:off x="958162" y="1640175"/>
            <a:ext cx="2954451" cy="2757488"/>
            <a:chOff x="780658" y="2050256"/>
            <a:chExt cx="2954451" cy="2757488"/>
          </a:xfrm>
        </p:grpSpPr>
        <p:pic>
          <p:nvPicPr>
            <p:cNvPr id="4100" name="Picture 4" descr="https://timgsa.baidu.com/timg?image&amp;quality=80&amp;size=b9999_10000&amp;sec=1552925303379&amp;di=328cade96fefebae41a4b44c3d3caab2&amp;imgtype=0&amp;src=http%3A%2F%2Fimg1.windmsn.com%2Fb%2F1%2F183%2F18397%2F1839724.jpg">
              <a:extLst>
                <a:ext uri="{FF2B5EF4-FFF2-40B4-BE49-F238E27FC236}">
                  <a16:creationId xmlns:a16="http://schemas.microsoft.com/office/drawing/2014/main" id="{9D5A6422-CDBD-42E4-BBDA-0F7D6738A7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0658" y="2050256"/>
              <a:ext cx="2954451" cy="2757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思想气泡: 云 1">
              <a:extLst>
                <a:ext uri="{FF2B5EF4-FFF2-40B4-BE49-F238E27FC236}">
                  <a16:creationId xmlns:a16="http://schemas.microsoft.com/office/drawing/2014/main" id="{37AD1D55-0F35-4463-B634-BE53D02C882B}"/>
                </a:ext>
              </a:extLst>
            </p:cNvPr>
            <p:cNvSpPr/>
            <p:nvPr/>
          </p:nvSpPr>
          <p:spPr>
            <a:xfrm>
              <a:off x="2371725" y="2060221"/>
              <a:ext cx="928092" cy="692712"/>
            </a:xfrm>
            <a:prstGeom prst="cloudCallout">
              <a:avLst>
                <a:gd name="adj1" fmla="val -101004"/>
                <a:gd name="adj2" fmla="val 64133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i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？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3" grpId="0" animBg="1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>
            <a:extLst>
              <a:ext uri="{FF2B5EF4-FFF2-40B4-BE49-F238E27FC236}">
                <a16:creationId xmlns:a16="http://schemas.microsoft.com/office/drawing/2014/main" id="{5205BB95-3DF0-48A5-BF08-CB51354EE0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2104" y="2775572"/>
            <a:ext cx="2736850" cy="833438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800" b="1" dirty="0">
                <a:solidFill>
                  <a:srgbClr val="00206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反向思维</a:t>
            </a:r>
            <a:r>
              <a:rPr kumimoji="1" lang="zh-CN" altLang="en-US" sz="4800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22531" name="Text Box 3">
            <a:extLst>
              <a:ext uri="{FF2B5EF4-FFF2-40B4-BE49-F238E27FC236}">
                <a16:creationId xmlns:a16="http://schemas.microsoft.com/office/drawing/2014/main" id="{5324D6C4-A3D6-4942-B201-DBDB32FED0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2104" y="1386721"/>
            <a:ext cx="2736850" cy="83099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800" b="1" dirty="0">
                <a:solidFill>
                  <a:srgbClr val="00206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顺向思维</a:t>
            </a:r>
          </a:p>
        </p:txBody>
      </p:sp>
      <p:sp>
        <p:nvSpPr>
          <p:cNvPr id="22532" name="Text Box 4">
            <a:extLst>
              <a:ext uri="{FF2B5EF4-FFF2-40B4-BE49-F238E27FC236}">
                <a16:creationId xmlns:a16="http://schemas.microsoft.com/office/drawing/2014/main" id="{D5A02C2A-CB5F-4836-93E4-BC6B84C399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2104" y="4166864"/>
            <a:ext cx="2808288" cy="83099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800" b="1" dirty="0">
                <a:solidFill>
                  <a:srgbClr val="00206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辩证思维</a:t>
            </a:r>
          </a:p>
        </p:txBody>
      </p:sp>
      <p:grpSp>
        <p:nvGrpSpPr>
          <p:cNvPr id="22533" name="Group 5">
            <a:extLst>
              <a:ext uri="{FF2B5EF4-FFF2-40B4-BE49-F238E27FC236}">
                <a16:creationId xmlns:a16="http://schemas.microsoft.com/office/drawing/2014/main" id="{E94CC028-C95C-40F1-BDFD-3DBF9331225B}"/>
              </a:ext>
            </a:extLst>
          </p:cNvPr>
          <p:cNvGrpSpPr>
            <a:grpSpLocks/>
          </p:cNvGrpSpPr>
          <p:nvPr/>
        </p:nvGrpSpPr>
        <p:grpSpPr bwMode="auto">
          <a:xfrm>
            <a:off x="5015880" y="1386721"/>
            <a:ext cx="1881188" cy="3887788"/>
            <a:chOff x="1598" y="971"/>
            <a:chExt cx="1396" cy="1392"/>
          </a:xfrm>
        </p:grpSpPr>
        <p:sp>
          <p:nvSpPr>
            <p:cNvPr id="21514" name="AutoShape 6">
              <a:extLst>
                <a:ext uri="{FF2B5EF4-FFF2-40B4-BE49-F238E27FC236}">
                  <a16:creationId xmlns:a16="http://schemas.microsoft.com/office/drawing/2014/main" id="{657E664B-9878-4C23-9AD2-8F89572CB19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598" y="971"/>
              <a:ext cx="720" cy="1392"/>
            </a:xfrm>
            <a:prstGeom prst="moon">
              <a:avLst>
                <a:gd name="adj" fmla="val 28472"/>
              </a:avLst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15" name="AutoShape 7">
              <a:extLst>
                <a:ext uri="{FF2B5EF4-FFF2-40B4-BE49-F238E27FC236}">
                  <a16:creationId xmlns:a16="http://schemas.microsoft.com/office/drawing/2014/main" id="{CEACED3F-6899-46DA-9D00-F5733DDA8E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2" y="1502"/>
              <a:ext cx="1392" cy="248"/>
            </a:xfrm>
            <a:custGeom>
              <a:avLst/>
              <a:gdLst>
                <a:gd name="T0" fmla="*/ 1044 w 21600"/>
                <a:gd name="T1" fmla="*/ 0 h 21600"/>
                <a:gd name="T2" fmla="*/ 0 w 21600"/>
                <a:gd name="T3" fmla="*/ 124 h 21600"/>
                <a:gd name="T4" fmla="*/ 1044 w 21600"/>
                <a:gd name="T5" fmla="*/ 248 h 21600"/>
                <a:gd name="T6" fmla="*/ 1392 w 21600"/>
                <a:gd name="T7" fmla="*/ 124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83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2536" name="Text Box 8">
            <a:extLst>
              <a:ext uri="{FF2B5EF4-FFF2-40B4-BE49-F238E27FC236}">
                <a16:creationId xmlns:a16="http://schemas.microsoft.com/office/drawing/2014/main" id="{C82EE7F3-5226-4EA6-9054-9C8C9C01D1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6208" y="1410534"/>
            <a:ext cx="1538883" cy="386397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个性化思维的表现形式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  <p:bldP spid="22531" grpId="0" animBg="1"/>
      <p:bldP spid="22532" grpId="0" animBg="1"/>
      <p:bldP spid="22536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28678783-136B-497D-8646-73B058BF88E9}"/>
              </a:ext>
            </a:extLst>
          </p:cNvPr>
          <p:cNvGrpSpPr/>
          <p:nvPr/>
        </p:nvGrpSpPr>
        <p:grpSpPr>
          <a:xfrm>
            <a:off x="381332" y="1768835"/>
            <a:ext cx="7836912" cy="2144190"/>
            <a:chOff x="381332" y="1768835"/>
            <a:chExt cx="7836912" cy="2144190"/>
          </a:xfrm>
        </p:grpSpPr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80EC52B8-FAC8-4CCF-B544-DE530B9B5DDB}"/>
                </a:ext>
              </a:extLst>
            </p:cNvPr>
            <p:cNvSpPr/>
            <p:nvPr/>
          </p:nvSpPr>
          <p:spPr>
            <a:xfrm rot="19941741" flipV="1">
              <a:off x="381332" y="2768168"/>
              <a:ext cx="7836912" cy="1144857"/>
            </a:xfrm>
            <a:prstGeom prst="arc">
              <a:avLst>
                <a:gd name="adj1" fmla="val 11009226"/>
                <a:gd name="adj2" fmla="val 21382249"/>
              </a:avLst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箭头连接符 17">
              <a:extLst>
                <a:ext uri="{FF2B5EF4-FFF2-40B4-BE49-F238E27FC236}">
                  <a16:creationId xmlns:a16="http://schemas.microsoft.com/office/drawing/2014/main" id="{112E2995-2520-449F-854C-D3641E95C58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37721" y="1768835"/>
              <a:ext cx="360040" cy="321197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363" name="Rectangle 3">
            <a:extLst>
              <a:ext uri="{FF2B5EF4-FFF2-40B4-BE49-F238E27FC236}">
                <a16:creationId xmlns:a16="http://schemas.microsoft.com/office/drawing/2014/main" id="{C353A3A0-0482-4DE9-8757-96090705EC1D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1127448" y="1664804"/>
            <a:ext cx="10224552" cy="4550398"/>
          </a:xfrm>
        </p:spPr>
        <p:txBody>
          <a:bodyPr>
            <a:noAutofit/>
          </a:bodyPr>
          <a:lstStyle/>
          <a:p>
            <a:pPr marL="0" indent="0" algn="just"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思考的角度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苏轼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题西林壁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横看成岭侧成峰，远近高低各不同”恰可说明这个问题。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just" eaLnBrk="1" hangingPunct="1">
              <a:lnSpc>
                <a:spcPct val="90000"/>
              </a:lnSpc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巧妙转换思维角度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just" eaLnBrk="1" hangingPunct="1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如变一般性的歌颂为思考，寄以远虑；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just" eaLnBrk="1" hangingPunct="1">
              <a:lnSpc>
                <a:spcPct val="100000"/>
              </a:lnSpc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或从人文关怀的角度来批判，表达忧思；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just" eaLnBrk="1" hangingPunct="1">
              <a:lnSpc>
                <a:spcPct val="100000"/>
              </a:lnSpc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或从社会主义核心价值观的角度分析，纵论价值；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just" eaLnBrk="1" hangingPunct="1">
              <a:lnSpc>
                <a:spcPct val="100000"/>
              </a:lnSpc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或从任性品德的角度表述，推因析果。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C279C23-ABDE-4418-99D2-1379561C189F}"/>
              </a:ext>
            </a:extLst>
          </p:cNvPr>
          <p:cNvSpPr/>
          <p:nvPr/>
        </p:nvSpPr>
        <p:spPr>
          <a:xfrm>
            <a:off x="983432" y="724356"/>
            <a:ext cx="43540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3600" b="1" kern="100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如何进行多向思维呢</a:t>
            </a:r>
            <a:endParaRPr lang="zh-CN" altLang="zh-CN" sz="3600" b="1" kern="100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94D76C5-83D2-4E18-B7A4-69A46D4D5AD0}"/>
              </a:ext>
            </a:extLst>
          </p:cNvPr>
          <p:cNvSpPr/>
          <p:nvPr/>
        </p:nvSpPr>
        <p:spPr>
          <a:xfrm>
            <a:off x="840000" y="1398757"/>
            <a:ext cx="10512000" cy="36000"/>
          </a:xfrm>
          <a:prstGeom prst="rect">
            <a:avLst/>
          </a:prstGeom>
          <a:gradFill>
            <a:gsLst>
              <a:gs pos="0">
                <a:srgbClr val="FF9900"/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https://timgsa.baidu.com/timg?image&amp;quality=80&amp;size=b9999_10000&amp;sec=1552921013734&amp;di=938a6e976d141f72e6bcdcc0941757e4&amp;imgtype=0&amp;src=http%3A%2F%2Fpic.51yuansu.com%2Fpic3%2Fcover%2F00%2F65%2F94%2F589b01c77ce7b_610.jpg">
            <a:extLst>
              <a:ext uri="{FF2B5EF4-FFF2-40B4-BE49-F238E27FC236}">
                <a16:creationId xmlns:a16="http://schemas.microsoft.com/office/drawing/2014/main" id="{0C88B5E7-ECD8-4491-A39C-8F21FC1A7A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3" y="297206"/>
            <a:ext cx="1288761" cy="109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34528EAD-CDD2-47A7-B060-BF06DB3628F0}"/>
              </a:ext>
            </a:extLst>
          </p:cNvPr>
          <p:cNvSpPr/>
          <p:nvPr/>
        </p:nvSpPr>
        <p:spPr>
          <a:xfrm>
            <a:off x="1115906" y="2114412"/>
            <a:ext cx="23007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具体方法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5216B4A-ECB3-4B0D-9EB2-45BC0ED5738F}"/>
              </a:ext>
            </a:extLst>
          </p:cNvPr>
          <p:cNvSpPr/>
          <p:nvPr/>
        </p:nvSpPr>
        <p:spPr>
          <a:xfrm>
            <a:off x="1604652" y="5040743"/>
            <a:ext cx="144000" cy="144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DC22ED6C-2C7B-4401-82A8-97CD4AB4A7AF}"/>
              </a:ext>
            </a:extLst>
          </p:cNvPr>
          <p:cNvSpPr/>
          <p:nvPr/>
        </p:nvSpPr>
        <p:spPr>
          <a:xfrm>
            <a:off x="3173790" y="4410256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07ED9319-7602-41C0-8A47-4B98B2B63CFB}"/>
              </a:ext>
            </a:extLst>
          </p:cNvPr>
          <p:cNvSpPr/>
          <p:nvPr/>
        </p:nvSpPr>
        <p:spPr>
          <a:xfrm>
            <a:off x="4943251" y="3528575"/>
            <a:ext cx="144000" cy="144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D6C6F222-534A-4DBC-A47F-91A00FF08581}"/>
              </a:ext>
            </a:extLst>
          </p:cNvPr>
          <p:cNvSpPr/>
          <p:nvPr/>
        </p:nvSpPr>
        <p:spPr>
          <a:xfrm>
            <a:off x="6683575" y="2486961"/>
            <a:ext cx="144000" cy="144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2CC09D8-C4B8-4DC3-9384-FA69B3F8A552}"/>
              </a:ext>
            </a:extLst>
          </p:cNvPr>
          <p:cNvSpPr/>
          <p:nvPr/>
        </p:nvSpPr>
        <p:spPr>
          <a:xfrm>
            <a:off x="240973" y="4478588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材料感受</a:t>
            </a:r>
            <a:endParaRPr lang="zh-CN" altLang="en-US" sz="280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02DC670-6442-464B-91BF-E367B86EF2AC}"/>
              </a:ext>
            </a:extLst>
          </p:cNvPr>
          <p:cNvSpPr/>
          <p:nvPr/>
        </p:nvSpPr>
        <p:spPr>
          <a:xfrm>
            <a:off x="3134580" y="4584086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寻找特点</a:t>
            </a:r>
            <a:endParaRPr lang="zh-CN" altLang="en-US" sz="2800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F16677A-FAA0-4B75-AED7-FB41E325FBB4}"/>
              </a:ext>
            </a:extLst>
          </p:cNvPr>
          <p:cNvSpPr/>
          <p:nvPr/>
        </p:nvSpPr>
        <p:spPr>
          <a:xfrm>
            <a:off x="3459882" y="3059770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产生联想</a:t>
            </a:r>
            <a:endParaRPr lang="zh-CN" altLang="en-US" sz="2800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A817795-F3A2-4CA6-9E90-4222731A9875}"/>
              </a:ext>
            </a:extLst>
          </p:cNvPr>
          <p:cNvSpPr/>
          <p:nvPr/>
        </p:nvSpPr>
        <p:spPr>
          <a:xfrm>
            <a:off x="6683575" y="2525488"/>
            <a:ext cx="487345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联系社会、人生、价值、品德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以深化认知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71971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uiExpand="1" build="p"/>
      <p:bldP spid="2" grpId="0"/>
      <p:bldP spid="9" grpId="0" animBg="1"/>
      <p:bldP spid="12" grpId="0" animBg="1"/>
      <p:bldP spid="13" grpId="0" animBg="1"/>
      <p:bldP spid="14" grpId="0" animBg="1"/>
      <p:bldP spid="10" grpId="0"/>
      <p:bldP spid="11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1" name="Picture 3" descr="东施效颦">
            <a:extLst>
              <a:ext uri="{FF2B5EF4-FFF2-40B4-BE49-F238E27FC236}">
                <a16:creationId xmlns:a16="http://schemas.microsoft.com/office/drawing/2014/main" id="{044163A5-F9A6-430D-A8E4-CA66598A8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9717" y="1557054"/>
            <a:ext cx="3254769" cy="3814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2" name="Text Box 4">
            <a:extLst>
              <a:ext uri="{FF2B5EF4-FFF2-40B4-BE49-F238E27FC236}">
                <a16:creationId xmlns:a16="http://schemas.microsoft.com/office/drawing/2014/main" id="{4AAA3BA1-073A-473C-B27A-B10B5A174B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81557" y="1020389"/>
            <a:ext cx="2219672" cy="64633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东施效颦</a:t>
            </a:r>
          </a:p>
        </p:txBody>
      </p:sp>
      <p:sp>
        <p:nvSpPr>
          <p:cNvPr id="58373" name="Text Box 5">
            <a:extLst>
              <a:ext uri="{FF2B5EF4-FFF2-40B4-BE49-F238E27FC236}">
                <a16:creationId xmlns:a16="http://schemas.microsoft.com/office/drawing/2014/main" id="{8371C4A3-042F-4A85-8EBD-14B338B24B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429" y="91856"/>
            <a:ext cx="8243288" cy="2246769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algn="just" eaLnBrk="1" hangingPunct="1"/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天运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pPr marL="0" indent="0" algn="just" eaLnBrk="1" hangingPunct="1"/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美女西施因病而皱着眉头，邻居丑女见了觉得很美，就也学着西施皱着眉头，结果显得更丑。后人称这个丑女为东施。用东施效颦来形容盲目模仿别人，结果适得其反。</a:t>
            </a:r>
          </a:p>
        </p:txBody>
      </p:sp>
      <p:sp>
        <p:nvSpPr>
          <p:cNvPr id="58374" name="Text Box 6">
            <a:extLst>
              <a:ext uri="{FF2B5EF4-FFF2-40B4-BE49-F238E27FC236}">
                <a16:creationId xmlns:a16="http://schemas.microsoft.com/office/drawing/2014/main" id="{329946F8-EDEE-429A-8C35-012A4D8A44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429" y="2534217"/>
            <a:ext cx="8243288" cy="3970318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algn="just" eaLnBrk="1" hangingPunct="1"/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反向思维：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爱美之心人皆有之，如果从这个角度考虑我们会有新的发现。</a:t>
            </a:r>
            <a:endParaRPr kumimoji="1"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just" eaLnBrk="1" hangingPunct="1"/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人人都有爱美的愿望，无论长得美丑，都有追求美的权利，东施效颦无可非议。</a:t>
            </a:r>
            <a:endParaRPr kumimoji="1"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just" eaLnBrk="1" hangingPunct="1"/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东施的丑是先天不足，其追求美的后天努力是可嘉的，尽管她的“效颦”是不成功的，但是谁又是天生的成功者呢？</a:t>
            </a:r>
            <a:endParaRPr kumimoji="1"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just" eaLnBrk="1" hangingPunct="1"/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现代人做美容手术的也很多。而东施只是模仿一下，那又何妨。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82B47A1-9F9E-4601-B4C9-5010B0E1CD07}"/>
              </a:ext>
            </a:extLst>
          </p:cNvPr>
          <p:cNvSpPr txBox="1"/>
          <p:nvPr/>
        </p:nvSpPr>
        <p:spPr>
          <a:xfrm>
            <a:off x="8780802" y="5356773"/>
            <a:ext cx="3200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辩证思考</a:t>
            </a:r>
            <a:endParaRPr lang="en-US" altLang="zh-CN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美与丑的关系</a:t>
            </a:r>
          </a:p>
        </p:txBody>
      </p:sp>
    </p:spTree>
    <p:extLst>
      <p:ext uri="{BB962C8B-B14F-4D97-AF65-F5344CB8AC3E}">
        <p14:creationId xmlns:p14="http://schemas.microsoft.com/office/powerpoint/2010/main" val="250367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 animBg="1"/>
      <p:bldP spid="58373" grpId="0" animBg="1"/>
      <p:bldP spid="58374" grpId="0" animBg="1"/>
      <p:bldP spid="2" grpId="0"/>
    </p:bldLst>
  </p:timing>
</p:sld>
</file>

<file path=ppt/theme/theme1.xml><?xml version="1.0" encoding="utf-8"?>
<a:theme xmlns:a="http://schemas.openxmlformats.org/drawingml/2006/main" name="主题1">
  <a:themeElements>
    <a:clrScheme name="红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微笑PPT - 小A">
      <a:majorFont>
        <a:latin typeface="Arial"/>
        <a:ea typeface="微软雅黑"/>
        <a:cs typeface="宋体"/>
      </a:majorFont>
      <a:minorFont>
        <a:latin typeface="Arial"/>
        <a:ea typeface="微软雅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>
            <a:lumMod val="75000"/>
          </a:schemeClr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8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文细黑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文细黑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主题1" id="{F1A64081-876A-421F-9F0A-F4D166D1AC73}" vid="{5C7B9ABC-C66F-4573-BBF3-58C1B039FFC4}"/>
    </a:ext>
  </a:extLst>
</a:theme>
</file>

<file path=ppt/theme/theme2.xml><?xml version="1.0" encoding="utf-8"?>
<a:theme xmlns:a="http://schemas.openxmlformats.org/drawingml/2006/main" name="主题2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FF9900"/>
            </a:gs>
            <a:gs pos="100000">
              <a:schemeClr val="bg1"/>
            </a:gs>
          </a:gsLst>
          <a:lin ang="0" scaled="0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2" id="{D4227F66-F865-4592-9275-5028A530B084}" vid="{5E848D47-CC98-499A-8E2D-509B984EFC2D}"/>
    </a:ext>
  </a:extLst>
</a:theme>
</file>

<file path=ppt/theme/theme3.xml><?xml version="1.0" encoding="utf-8"?>
<a:theme xmlns:a="http://schemas.openxmlformats.org/drawingml/2006/main" name="水汽尾迹">
  <a:themeElements>
    <a:clrScheme name="水汽尾迹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水汽尾迹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水汽尾迹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3607</TotalTime>
  <Words>3401</Words>
  <Application>Microsoft Office PowerPoint</Application>
  <PresentationFormat>宽屏</PresentationFormat>
  <Paragraphs>219</Paragraphs>
  <Slides>36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36</vt:i4>
      </vt:variant>
    </vt:vector>
  </HeadingPairs>
  <TitlesOfParts>
    <vt:vector size="54" baseType="lpstr">
      <vt:lpstr>等线</vt:lpstr>
      <vt:lpstr>黑体</vt:lpstr>
      <vt:lpstr>华文行楷</vt:lpstr>
      <vt:lpstr>华文楷体</vt:lpstr>
      <vt:lpstr>华文隶书</vt:lpstr>
      <vt:lpstr>华文中宋</vt:lpstr>
      <vt:lpstr>楷体</vt:lpstr>
      <vt:lpstr>隶书</vt:lpstr>
      <vt:lpstr>微软雅黑</vt:lpstr>
      <vt:lpstr>Arial</vt:lpstr>
      <vt:lpstr>Calibri</vt:lpstr>
      <vt:lpstr>Calibri Light</vt:lpstr>
      <vt:lpstr>Century Gothic</vt:lpstr>
      <vt:lpstr>Times New Roman</vt:lpstr>
      <vt:lpstr>Wingdings</vt:lpstr>
      <vt:lpstr>主题1</vt:lpstr>
      <vt:lpstr>主题2</vt:lpstr>
      <vt:lpstr>水汽尾迹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以高考作文题示例：</vt:lpstr>
      <vt:lpstr>运用多向思维</vt:lpstr>
      <vt:lpstr>PowerPoint 演示文稿</vt:lpstr>
      <vt:lpstr>PowerPoint 演示文稿</vt:lpstr>
      <vt:lpstr>从成语俗语古诗词一个角度考虑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谢谢聆听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作文</vt:lpstr>
      <vt:lpstr>PowerPoint 演示文稿</vt:lpstr>
      <vt:lpstr>PowerPoint 演示文稿</vt:lpstr>
      <vt:lpstr>PowerPoint 演示文稿</vt:lpstr>
    </vt:vector>
  </TitlesOfParts>
  <Company>SanFan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07—08学年度第一学期 初三物理期末复习</dc:title>
  <dc:creator>刘宇</dc:creator>
  <cp:lastModifiedBy>Administrator</cp:lastModifiedBy>
  <cp:revision>237</cp:revision>
  <dcterms:created xsi:type="dcterms:W3CDTF">2007-12-28T00:58:10Z</dcterms:created>
  <dcterms:modified xsi:type="dcterms:W3CDTF">2020-09-14T11:51:06Z</dcterms:modified>
</cp:coreProperties>
</file>